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79" r:id="rId10"/>
    <p:sldId id="264" r:id="rId11"/>
    <p:sldId id="266" r:id="rId12"/>
    <p:sldId id="270" r:id="rId13"/>
    <p:sldId id="271" r:id="rId14"/>
    <p:sldId id="272" r:id="rId15"/>
    <p:sldId id="267" r:id="rId16"/>
    <p:sldId id="269" r:id="rId17"/>
    <p:sldId id="277" r:id="rId18"/>
    <p:sldId id="273" r:id="rId19"/>
    <p:sldId id="278" r:id="rId20"/>
    <p:sldId id="276" r:id="rId21"/>
    <p:sldId id="275" r:id="rId22"/>
  </p:sldIdLst>
  <p:sldSz cx="12192000" cy="6858000"/>
  <p:notesSz cx="6858000" cy="9144000"/>
  <p:defaultTextStyle>
    <a:defPPr>
      <a:defRPr lang="e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5147" autoAdjust="0"/>
  </p:normalViewPr>
  <p:slideViewPr>
    <p:cSldViewPr snapToGrid="0">
      <p:cViewPr varScale="1">
        <p:scale>
          <a:sx n="66" d="100"/>
          <a:sy n="66" d="100"/>
        </p:scale>
        <p:origin x="82" y="43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DA1D58C-CD9C-46C8-A337-2DBA2A6A7E12}" type="doc">
      <dgm:prSet loTypeId="urn:microsoft.com/office/officeart/2005/8/layout/process4" loCatId="process" qsTypeId="urn:microsoft.com/office/officeart/2005/8/quickstyle/simple1" qsCatId="simple" csTypeId="urn:microsoft.com/office/officeart/2005/8/colors/accent1_2" csCatId="accent1" phldr="1"/>
      <dgm:spPr/>
      <dgm:t>
        <a:bodyPr/>
        <a:lstStyle/>
        <a:p>
          <a:endParaRPr lang="ru-RU"/>
        </a:p>
      </dgm:t>
    </dgm:pt>
    <dgm:pt modelId="{EF4E6813-7E71-4BF8-9217-4D2D89005BCE}">
      <dgm:prSet custT="1">
        <dgm:style>
          <a:lnRef idx="2">
            <a:schemeClr val="accent6"/>
          </a:lnRef>
          <a:fillRef idx="1">
            <a:schemeClr val="lt1"/>
          </a:fillRef>
          <a:effectRef idx="0">
            <a:schemeClr val="accent6"/>
          </a:effectRef>
          <a:fontRef idx="minor">
            <a:schemeClr val="dk1"/>
          </a:fontRef>
        </dgm:style>
      </dgm:prSet>
      <dgm:spPr/>
      <dgm:t>
        <a:bodyPr/>
        <a:lstStyle/>
        <a:p>
          <a:pPr rtl="0"/>
          <a:r>
            <a:rPr lang="en" sz="1600" dirty="0"/>
            <a:t>To do this, weigh 9.0 milk sugar, divide into 3 parts and 1 part rub the pores of the mortar.</a:t>
          </a:r>
          <a:endParaRPr lang="ru-RU" sz="1600" dirty="0"/>
        </a:p>
      </dgm:t>
    </dgm:pt>
    <dgm:pt modelId="{D9359EBF-57D4-473F-B398-2CA7C0CE05D7}" type="parTrans" cxnId="{AE066159-DF43-4010-BABD-722B600EB491}">
      <dgm:prSet/>
      <dgm:spPr/>
      <dgm:t>
        <a:bodyPr/>
        <a:lstStyle/>
        <a:p>
          <a:endParaRPr lang="ru-RU" sz="1600"/>
        </a:p>
      </dgm:t>
    </dgm:pt>
    <dgm:pt modelId="{8BEE9473-9AE9-4C76-BC96-82D190EE8764}" type="sibTrans" cxnId="{AE066159-DF43-4010-BABD-722B600EB491}">
      <dgm:prSet/>
      <dgm:spPr/>
      <dgm:t>
        <a:bodyPr/>
        <a:lstStyle/>
        <a:p>
          <a:endParaRPr lang="ru-RU" sz="1600"/>
        </a:p>
      </dgm:t>
    </dgm:pt>
    <dgm:pt modelId="{70C1941F-DFDE-466F-8C27-491EC4097ECB}">
      <dgm:prSet custT="1">
        <dgm:style>
          <a:lnRef idx="2">
            <a:schemeClr val="accent6"/>
          </a:lnRef>
          <a:fillRef idx="1">
            <a:schemeClr val="lt1"/>
          </a:fillRef>
          <a:effectRef idx="0">
            <a:schemeClr val="accent6"/>
          </a:effectRef>
          <a:fontRef idx="minor">
            <a:schemeClr val="dk1"/>
          </a:fontRef>
        </dgm:style>
      </dgm:prSet>
      <dgm:spPr/>
      <dgm:t>
        <a:bodyPr/>
        <a:lstStyle/>
        <a:p>
          <a:pPr rtl="0"/>
          <a:r>
            <a:rPr lang="en" sz="1600" dirty="0"/>
            <a:t>1.0 hand charcoal is weighed on hand scales, placed in a mortar and ground according to the rules set out in §7.</a:t>
          </a:r>
          <a:endParaRPr lang="ru-RU" sz="1600" dirty="0"/>
        </a:p>
      </dgm:t>
    </dgm:pt>
    <dgm:pt modelId="{7AF1B501-100B-4C68-844E-AAD3252D4525}" type="parTrans" cxnId="{AC441715-5EB5-4488-A499-ED26BA66853C}">
      <dgm:prSet/>
      <dgm:spPr/>
      <dgm:t>
        <a:bodyPr/>
        <a:lstStyle/>
        <a:p>
          <a:endParaRPr lang="ru-RU" sz="1600"/>
        </a:p>
      </dgm:t>
    </dgm:pt>
    <dgm:pt modelId="{0F81CCE8-083F-4850-8169-C9F1C331BB68}" type="sibTrans" cxnId="{AC441715-5EB5-4488-A499-ED26BA66853C}">
      <dgm:prSet/>
      <dgm:spPr/>
      <dgm:t>
        <a:bodyPr/>
        <a:lstStyle/>
        <a:p>
          <a:endParaRPr lang="ru-RU" sz="1600"/>
        </a:p>
      </dgm:t>
    </dgm:pt>
    <dgm:pt modelId="{30181050-1BF7-4513-9469-1DFA142E6253}">
      <dgm:prSet custT="1">
        <dgm:style>
          <a:lnRef idx="2">
            <a:schemeClr val="accent6"/>
          </a:lnRef>
          <a:fillRef idx="1">
            <a:schemeClr val="lt1"/>
          </a:fillRef>
          <a:effectRef idx="0">
            <a:schemeClr val="accent6"/>
          </a:effectRef>
          <a:fontRef idx="minor">
            <a:schemeClr val="dk1"/>
          </a:fontRef>
        </dgm:style>
      </dgm:prSet>
      <dgm:spPr/>
      <dgm:t>
        <a:bodyPr/>
        <a:lstStyle/>
        <a:p>
          <a:pPr rtl="0"/>
          <a:r>
            <a:rPr lang="en" sz="1600" dirty="0"/>
            <a:t>Then again weighed 9.0 milk sugar and 1.0 trituration X1 and prepare a powder grind according to all the rules for 1 hour, obtaining a dilution of X2 (C1).</a:t>
          </a:r>
          <a:endParaRPr lang="ru-RU" sz="1600" dirty="0"/>
        </a:p>
      </dgm:t>
    </dgm:pt>
    <dgm:pt modelId="{3B68DCB1-1D2F-49C7-A7A9-3A550C8F294D}" type="parTrans" cxnId="{B296CEB9-1F9C-4AE1-A21B-E7B2E25C7DBC}">
      <dgm:prSet/>
      <dgm:spPr/>
      <dgm:t>
        <a:bodyPr/>
        <a:lstStyle/>
        <a:p>
          <a:endParaRPr lang="ru-RU" sz="1600"/>
        </a:p>
      </dgm:t>
    </dgm:pt>
    <dgm:pt modelId="{0690A569-F9D0-43AE-BDA8-7059E98BCF57}" type="sibTrans" cxnId="{B296CEB9-1F9C-4AE1-A21B-E7B2E25C7DBC}">
      <dgm:prSet/>
      <dgm:spPr/>
      <dgm:t>
        <a:bodyPr/>
        <a:lstStyle/>
        <a:p>
          <a:endParaRPr lang="ru-RU" sz="1600"/>
        </a:p>
      </dgm:t>
    </dgm:pt>
    <dgm:pt modelId="{F5991082-D327-40D5-B9C7-26E721A27F9B}">
      <dgm:prSet custT="1">
        <dgm:style>
          <a:lnRef idx="2">
            <a:schemeClr val="accent6"/>
          </a:lnRef>
          <a:fillRef idx="1">
            <a:schemeClr val="lt1"/>
          </a:fillRef>
          <a:effectRef idx="0">
            <a:schemeClr val="accent6"/>
          </a:effectRef>
          <a:fontRef idx="minor">
            <a:schemeClr val="dk1"/>
          </a:fontRef>
        </dgm:style>
      </dgm:prSet>
      <dgm:spPr/>
      <dgm:t>
        <a:bodyPr/>
        <a:lstStyle/>
        <a:p>
          <a:pPr rtl="0"/>
          <a:r>
            <a:rPr lang="en" sz="1600" dirty="0"/>
            <a:t>Total preparation time - 2 hours.</a:t>
          </a:r>
          <a:endParaRPr lang="ru-RU" sz="1600" dirty="0"/>
        </a:p>
      </dgm:t>
    </dgm:pt>
    <dgm:pt modelId="{49FB717E-A525-4FD3-A17C-5209D8D6511B}" type="parTrans" cxnId="{56CE185E-11EF-4708-B8F9-0D6F6433A6C4}">
      <dgm:prSet/>
      <dgm:spPr/>
      <dgm:t>
        <a:bodyPr/>
        <a:lstStyle/>
        <a:p>
          <a:endParaRPr lang="ru-RU" sz="1600"/>
        </a:p>
      </dgm:t>
    </dgm:pt>
    <dgm:pt modelId="{DFAB5B4A-19C7-4D92-88EA-70FABA6AF7AB}" type="sibTrans" cxnId="{56CE185E-11EF-4708-B8F9-0D6F6433A6C4}">
      <dgm:prSet/>
      <dgm:spPr/>
      <dgm:t>
        <a:bodyPr/>
        <a:lstStyle/>
        <a:p>
          <a:endParaRPr lang="ru-RU" sz="1600"/>
        </a:p>
      </dgm:t>
    </dgm:pt>
    <dgm:pt modelId="{EA4E5200-EBF0-4049-B17F-F3812FF1614B}">
      <dgm:prSet custT="1">
        <dgm:style>
          <a:lnRef idx="2">
            <a:schemeClr val="accent6"/>
          </a:lnRef>
          <a:fillRef idx="1">
            <a:schemeClr val="lt1"/>
          </a:fillRef>
          <a:effectRef idx="0">
            <a:schemeClr val="accent6"/>
          </a:effectRef>
          <a:fontRef idx="minor">
            <a:schemeClr val="dk1"/>
          </a:fontRef>
        </dgm:style>
      </dgm:prSet>
      <dgm:spPr/>
      <dgm:t>
        <a:bodyPr/>
        <a:lstStyle/>
        <a:p>
          <a:pPr rtl="0">
            <a:lnSpc>
              <a:spcPct val="100000"/>
            </a:lnSpc>
            <a:spcAft>
              <a:spcPts val="0"/>
            </a:spcAft>
          </a:pPr>
          <a:r>
            <a:rPr lang="en" sz="1600" dirty="0"/>
            <a:t>The finished </a:t>
          </a:r>
          <a:r>
            <a:rPr lang="en" sz="1600" dirty="0" err="1"/>
            <a:t>trituration </a:t>
          </a:r>
          <a:r>
            <a:rPr lang="en" sz="1600" dirty="0"/>
            <a:t>is checked for all necessary quality indicators</a:t>
          </a:r>
        </a:p>
        <a:p>
          <a:pPr rtl="0">
            <a:lnSpc>
              <a:spcPct val="100000"/>
            </a:lnSpc>
            <a:spcAft>
              <a:spcPts val="0"/>
            </a:spcAft>
          </a:pPr>
          <a:r>
            <a:rPr lang="en" sz="1600" dirty="0"/>
            <a:t>Then register in the journal of laboratory work and draw up for use with a label</a:t>
          </a:r>
          <a:endParaRPr lang="ru-RU" sz="1600" dirty="0"/>
        </a:p>
      </dgm:t>
    </dgm:pt>
    <dgm:pt modelId="{1046346B-F433-43B6-A515-FD45F9F57EEB}" type="parTrans" cxnId="{1AFF3364-281B-4BC3-88F1-31CD8E268700}">
      <dgm:prSet/>
      <dgm:spPr/>
      <dgm:t>
        <a:bodyPr/>
        <a:lstStyle/>
        <a:p>
          <a:endParaRPr lang="ru-RU" sz="1600"/>
        </a:p>
      </dgm:t>
    </dgm:pt>
    <dgm:pt modelId="{614DC851-C905-46A9-BBFA-08E4E504014D}" type="sibTrans" cxnId="{1AFF3364-281B-4BC3-88F1-31CD8E268700}">
      <dgm:prSet/>
      <dgm:spPr/>
      <dgm:t>
        <a:bodyPr/>
        <a:lstStyle/>
        <a:p>
          <a:endParaRPr lang="ru-RU" sz="1600"/>
        </a:p>
      </dgm:t>
    </dgm:pt>
    <dgm:pt modelId="{8DCDB611-83CD-4F5B-813C-C6B6839E8721}" type="pres">
      <dgm:prSet presAssocID="{6DA1D58C-CD9C-46C8-A337-2DBA2A6A7E12}" presName="Name0" presStyleCnt="0">
        <dgm:presLayoutVars>
          <dgm:dir/>
          <dgm:animLvl val="lvl"/>
          <dgm:resizeHandles val="exact"/>
        </dgm:presLayoutVars>
      </dgm:prSet>
      <dgm:spPr/>
      <dgm:t>
        <a:bodyPr/>
        <a:lstStyle/>
        <a:p>
          <a:endParaRPr lang="ru-RU"/>
        </a:p>
      </dgm:t>
    </dgm:pt>
    <dgm:pt modelId="{F7ACD515-0D40-4090-96C9-138512F36685}" type="pres">
      <dgm:prSet presAssocID="{EA4E5200-EBF0-4049-B17F-F3812FF1614B}" presName="boxAndChildren" presStyleCnt="0"/>
      <dgm:spPr/>
    </dgm:pt>
    <dgm:pt modelId="{1F8CF0B6-F7B9-4771-8861-7245F0D8E5DB}" type="pres">
      <dgm:prSet presAssocID="{EA4E5200-EBF0-4049-B17F-F3812FF1614B}" presName="parentTextBox" presStyleLbl="node1" presStyleIdx="0" presStyleCnt="5"/>
      <dgm:spPr/>
      <dgm:t>
        <a:bodyPr/>
        <a:lstStyle/>
        <a:p>
          <a:endParaRPr lang="ru-RU"/>
        </a:p>
      </dgm:t>
    </dgm:pt>
    <dgm:pt modelId="{615BC0D5-A153-42C2-A039-C6F53ABFC382}" type="pres">
      <dgm:prSet presAssocID="{DFAB5B4A-19C7-4D92-88EA-70FABA6AF7AB}" presName="sp" presStyleCnt="0"/>
      <dgm:spPr/>
    </dgm:pt>
    <dgm:pt modelId="{33F6A165-98CE-49D5-85A4-1A5B681FBAF1}" type="pres">
      <dgm:prSet presAssocID="{F5991082-D327-40D5-B9C7-26E721A27F9B}" presName="arrowAndChildren" presStyleCnt="0"/>
      <dgm:spPr/>
    </dgm:pt>
    <dgm:pt modelId="{DFA2FCBC-7384-46E4-AF1E-D5495A88AAD1}" type="pres">
      <dgm:prSet presAssocID="{F5991082-D327-40D5-B9C7-26E721A27F9B}" presName="parentTextArrow" presStyleLbl="node1" presStyleIdx="1" presStyleCnt="5"/>
      <dgm:spPr/>
      <dgm:t>
        <a:bodyPr/>
        <a:lstStyle/>
        <a:p>
          <a:endParaRPr lang="ru-RU"/>
        </a:p>
      </dgm:t>
    </dgm:pt>
    <dgm:pt modelId="{6BE0A6D8-A4AA-4C6F-917D-B9CCADF81C8D}" type="pres">
      <dgm:prSet presAssocID="{0690A569-F9D0-43AE-BDA8-7059E98BCF57}" presName="sp" presStyleCnt="0"/>
      <dgm:spPr/>
    </dgm:pt>
    <dgm:pt modelId="{DEE23E7A-383D-4A25-98D2-C1C3478E176B}" type="pres">
      <dgm:prSet presAssocID="{30181050-1BF7-4513-9469-1DFA142E6253}" presName="arrowAndChildren" presStyleCnt="0"/>
      <dgm:spPr/>
    </dgm:pt>
    <dgm:pt modelId="{F7F379AA-CF90-460B-8401-FF44789DA6C3}" type="pres">
      <dgm:prSet presAssocID="{30181050-1BF7-4513-9469-1DFA142E6253}" presName="parentTextArrow" presStyleLbl="node1" presStyleIdx="2" presStyleCnt="5" custLinFactNeighborX="280" custLinFactNeighborY="1353"/>
      <dgm:spPr/>
      <dgm:t>
        <a:bodyPr/>
        <a:lstStyle/>
        <a:p>
          <a:endParaRPr lang="ru-RU"/>
        </a:p>
      </dgm:t>
    </dgm:pt>
    <dgm:pt modelId="{C806CA95-A033-4DF1-A7AC-735BD6F4519C}" type="pres">
      <dgm:prSet presAssocID="{0F81CCE8-083F-4850-8169-C9F1C331BB68}" presName="sp" presStyleCnt="0"/>
      <dgm:spPr/>
    </dgm:pt>
    <dgm:pt modelId="{EE577D83-90AA-4224-97F4-88CBCD21E6FE}" type="pres">
      <dgm:prSet presAssocID="{70C1941F-DFDE-466F-8C27-491EC4097ECB}" presName="arrowAndChildren" presStyleCnt="0"/>
      <dgm:spPr/>
    </dgm:pt>
    <dgm:pt modelId="{32C73391-932F-4AE0-B4A0-427D7B72D9E1}" type="pres">
      <dgm:prSet presAssocID="{70C1941F-DFDE-466F-8C27-491EC4097ECB}" presName="parentTextArrow" presStyleLbl="node1" presStyleIdx="3" presStyleCnt="5"/>
      <dgm:spPr/>
      <dgm:t>
        <a:bodyPr/>
        <a:lstStyle/>
        <a:p>
          <a:endParaRPr lang="ru-RU"/>
        </a:p>
      </dgm:t>
    </dgm:pt>
    <dgm:pt modelId="{FEF19125-637F-47AD-9948-9C6605BD914D}" type="pres">
      <dgm:prSet presAssocID="{8BEE9473-9AE9-4C76-BC96-82D190EE8764}" presName="sp" presStyleCnt="0"/>
      <dgm:spPr/>
    </dgm:pt>
    <dgm:pt modelId="{7A8AB235-420E-4CF0-91A3-4619F286AB77}" type="pres">
      <dgm:prSet presAssocID="{EF4E6813-7E71-4BF8-9217-4D2D89005BCE}" presName="arrowAndChildren" presStyleCnt="0"/>
      <dgm:spPr/>
    </dgm:pt>
    <dgm:pt modelId="{70441EB8-2C03-4F98-82D3-24E1F509A2DE}" type="pres">
      <dgm:prSet presAssocID="{EF4E6813-7E71-4BF8-9217-4D2D89005BCE}" presName="parentTextArrow" presStyleLbl="node1" presStyleIdx="4" presStyleCnt="5" custLinFactNeighborX="-841" custLinFactNeighborY="-12403"/>
      <dgm:spPr/>
      <dgm:t>
        <a:bodyPr/>
        <a:lstStyle/>
        <a:p>
          <a:endParaRPr lang="ru-RU"/>
        </a:p>
      </dgm:t>
    </dgm:pt>
  </dgm:ptLst>
  <dgm:cxnLst>
    <dgm:cxn modelId="{56CE185E-11EF-4708-B8F9-0D6F6433A6C4}" srcId="{6DA1D58C-CD9C-46C8-A337-2DBA2A6A7E12}" destId="{F5991082-D327-40D5-B9C7-26E721A27F9B}" srcOrd="3" destOrd="0" parTransId="{49FB717E-A525-4FD3-A17C-5209D8D6511B}" sibTransId="{DFAB5B4A-19C7-4D92-88EA-70FABA6AF7AB}"/>
    <dgm:cxn modelId="{E70A9360-2E64-4F70-9B09-739E37AC4A3A}" type="presOf" srcId="{EA4E5200-EBF0-4049-B17F-F3812FF1614B}" destId="{1F8CF0B6-F7B9-4771-8861-7245F0D8E5DB}" srcOrd="0" destOrd="0" presId="urn:microsoft.com/office/officeart/2005/8/layout/process4"/>
    <dgm:cxn modelId="{C73EB04E-B12F-40EC-9B9E-3271790B8983}" type="presOf" srcId="{6DA1D58C-CD9C-46C8-A337-2DBA2A6A7E12}" destId="{8DCDB611-83CD-4F5B-813C-C6B6839E8721}" srcOrd="0" destOrd="0" presId="urn:microsoft.com/office/officeart/2005/8/layout/process4"/>
    <dgm:cxn modelId="{EB1E28B4-79C9-4745-823A-3E97E4FC648E}" type="presOf" srcId="{EF4E6813-7E71-4BF8-9217-4D2D89005BCE}" destId="{70441EB8-2C03-4F98-82D3-24E1F509A2DE}" srcOrd="0" destOrd="0" presId="urn:microsoft.com/office/officeart/2005/8/layout/process4"/>
    <dgm:cxn modelId="{B296CEB9-1F9C-4AE1-A21B-E7B2E25C7DBC}" srcId="{6DA1D58C-CD9C-46C8-A337-2DBA2A6A7E12}" destId="{30181050-1BF7-4513-9469-1DFA142E6253}" srcOrd="2" destOrd="0" parTransId="{3B68DCB1-1D2F-49C7-A7A9-3A550C8F294D}" sibTransId="{0690A569-F9D0-43AE-BDA8-7059E98BCF57}"/>
    <dgm:cxn modelId="{72DD2121-8DBD-435D-ADBD-B45E9738ED33}" type="presOf" srcId="{70C1941F-DFDE-466F-8C27-491EC4097ECB}" destId="{32C73391-932F-4AE0-B4A0-427D7B72D9E1}" srcOrd="0" destOrd="0" presId="urn:microsoft.com/office/officeart/2005/8/layout/process4"/>
    <dgm:cxn modelId="{AC441715-5EB5-4488-A499-ED26BA66853C}" srcId="{6DA1D58C-CD9C-46C8-A337-2DBA2A6A7E12}" destId="{70C1941F-DFDE-466F-8C27-491EC4097ECB}" srcOrd="1" destOrd="0" parTransId="{7AF1B501-100B-4C68-844E-AAD3252D4525}" sibTransId="{0F81CCE8-083F-4850-8169-C9F1C331BB68}"/>
    <dgm:cxn modelId="{AE066159-DF43-4010-BABD-722B600EB491}" srcId="{6DA1D58C-CD9C-46C8-A337-2DBA2A6A7E12}" destId="{EF4E6813-7E71-4BF8-9217-4D2D89005BCE}" srcOrd="0" destOrd="0" parTransId="{D9359EBF-57D4-473F-B398-2CA7C0CE05D7}" sibTransId="{8BEE9473-9AE9-4C76-BC96-82D190EE8764}"/>
    <dgm:cxn modelId="{0F1B30E6-4646-4F1B-B55C-AA9A0A8F057E}" type="presOf" srcId="{F5991082-D327-40D5-B9C7-26E721A27F9B}" destId="{DFA2FCBC-7384-46E4-AF1E-D5495A88AAD1}" srcOrd="0" destOrd="0" presId="urn:microsoft.com/office/officeart/2005/8/layout/process4"/>
    <dgm:cxn modelId="{44B96555-9561-404D-850C-3F5E0B380033}" type="presOf" srcId="{30181050-1BF7-4513-9469-1DFA142E6253}" destId="{F7F379AA-CF90-460B-8401-FF44789DA6C3}" srcOrd="0" destOrd="0" presId="urn:microsoft.com/office/officeart/2005/8/layout/process4"/>
    <dgm:cxn modelId="{1AFF3364-281B-4BC3-88F1-31CD8E268700}" srcId="{6DA1D58C-CD9C-46C8-A337-2DBA2A6A7E12}" destId="{EA4E5200-EBF0-4049-B17F-F3812FF1614B}" srcOrd="4" destOrd="0" parTransId="{1046346B-F433-43B6-A515-FD45F9F57EEB}" sibTransId="{614DC851-C905-46A9-BBFA-08E4E504014D}"/>
    <dgm:cxn modelId="{5A49F072-FC53-4CEE-A398-7F7404B2414F}" type="presParOf" srcId="{8DCDB611-83CD-4F5B-813C-C6B6839E8721}" destId="{F7ACD515-0D40-4090-96C9-138512F36685}" srcOrd="0" destOrd="0" presId="urn:microsoft.com/office/officeart/2005/8/layout/process4"/>
    <dgm:cxn modelId="{D4C160F9-6013-4772-8570-7D5DDC567F9C}" type="presParOf" srcId="{F7ACD515-0D40-4090-96C9-138512F36685}" destId="{1F8CF0B6-F7B9-4771-8861-7245F0D8E5DB}" srcOrd="0" destOrd="0" presId="urn:microsoft.com/office/officeart/2005/8/layout/process4"/>
    <dgm:cxn modelId="{4C8EF0C5-511B-4FC6-B10E-6DD3194516B2}" type="presParOf" srcId="{8DCDB611-83CD-4F5B-813C-C6B6839E8721}" destId="{615BC0D5-A153-42C2-A039-C6F53ABFC382}" srcOrd="1" destOrd="0" presId="urn:microsoft.com/office/officeart/2005/8/layout/process4"/>
    <dgm:cxn modelId="{E15CA8C6-D33A-479C-9DF1-03E2CBD1AF6D}" type="presParOf" srcId="{8DCDB611-83CD-4F5B-813C-C6B6839E8721}" destId="{33F6A165-98CE-49D5-85A4-1A5B681FBAF1}" srcOrd="2" destOrd="0" presId="urn:microsoft.com/office/officeart/2005/8/layout/process4"/>
    <dgm:cxn modelId="{2690DB16-5C05-480C-8B66-A8A93F9BDAE4}" type="presParOf" srcId="{33F6A165-98CE-49D5-85A4-1A5B681FBAF1}" destId="{DFA2FCBC-7384-46E4-AF1E-D5495A88AAD1}" srcOrd="0" destOrd="0" presId="urn:microsoft.com/office/officeart/2005/8/layout/process4"/>
    <dgm:cxn modelId="{6AB027AC-1F5B-49EC-9DB8-AE812CB3CDD4}" type="presParOf" srcId="{8DCDB611-83CD-4F5B-813C-C6B6839E8721}" destId="{6BE0A6D8-A4AA-4C6F-917D-B9CCADF81C8D}" srcOrd="3" destOrd="0" presId="urn:microsoft.com/office/officeart/2005/8/layout/process4"/>
    <dgm:cxn modelId="{6ACE39A7-A4DD-4C97-BF3F-8D47453A9C20}" type="presParOf" srcId="{8DCDB611-83CD-4F5B-813C-C6B6839E8721}" destId="{DEE23E7A-383D-4A25-98D2-C1C3478E176B}" srcOrd="4" destOrd="0" presId="urn:microsoft.com/office/officeart/2005/8/layout/process4"/>
    <dgm:cxn modelId="{B1CD68C6-38DF-40C6-9E91-077CF25F1E8B}" type="presParOf" srcId="{DEE23E7A-383D-4A25-98D2-C1C3478E176B}" destId="{F7F379AA-CF90-460B-8401-FF44789DA6C3}" srcOrd="0" destOrd="0" presId="urn:microsoft.com/office/officeart/2005/8/layout/process4"/>
    <dgm:cxn modelId="{57519280-39E9-4B62-A0E3-0D90B748CBA1}" type="presParOf" srcId="{8DCDB611-83CD-4F5B-813C-C6B6839E8721}" destId="{C806CA95-A033-4DF1-A7AC-735BD6F4519C}" srcOrd="5" destOrd="0" presId="urn:microsoft.com/office/officeart/2005/8/layout/process4"/>
    <dgm:cxn modelId="{F71E9D37-B0B2-4E9C-B125-EDF7410BC293}" type="presParOf" srcId="{8DCDB611-83CD-4F5B-813C-C6B6839E8721}" destId="{EE577D83-90AA-4224-97F4-88CBCD21E6FE}" srcOrd="6" destOrd="0" presId="urn:microsoft.com/office/officeart/2005/8/layout/process4"/>
    <dgm:cxn modelId="{9EFB2C5D-2D58-4BFB-9502-579A16627801}" type="presParOf" srcId="{EE577D83-90AA-4224-97F4-88CBCD21E6FE}" destId="{32C73391-932F-4AE0-B4A0-427D7B72D9E1}" srcOrd="0" destOrd="0" presId="urn:microsoft.com/office/officeart/2005/8/layout/process4"/>
    <dgm:cxn modelId="{FF8286FF-08C0-4DE9-93EE-9BB38C69A35B}" type="presParOf" srcId="{8DCDB611-83CD-4F5B-813C-C6B6839E8721}" destId="{FEF19125-637F-47AD-9948-9C6605BD914D}" srcOrd="7" destOrd="0" presId="urn:microsoft.com/office/officeart/2005/8/layout/process4"/>
    <dgm:cxn modelId="{2B2785E9-034C-4EA0-BF29-4939C9A81CDF}" type="presParOf" srcId="{8DCDB611-83CD-4F5B-813C-C6B6839E8721}" destId="{7A8AB235-420E-4CF0-91A3-4619F286AB77}" srcOrd="8" destOrd="0" presId="urn:microsoft.com/office/officeart/2005/8/layout/process4"/>
    <dgm:cxn modelId="{6BBB54A6-23E7-4864-A9C0-BF70FC4E98A2}" type="presParOf" srcId="{7A8AB235-420E-4CF0-91A3-4619F286AB77}" destId="{70441EB8-2C03-4F98-82D3-24E1F509A2DE}"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D7F8155-5550-48FB-A3D2-6305060130DA}" type="doc">
      <dgm:prSet loTypeId="urn:microsoft.com/office/officeart/2005/8/layout/process4" loCatId="process" qsTypeId="urn:microsoft.com/office/officeart/2005/8/quickstyle/simple1" qsCatId="simple" csTypeId="urn:microsoft.com/office/officeart/2005/8/colors/accent1_2" csCatId="accent1" phldr="1"/>
      <dgm:spPr/>
      <dgm:t>
        <a:bodyPr/>
        <a:lstStyle/>
        <a:p>
          <a:endParaRPr lang="ru-RU"/>
        </a:p>
      </dgm:t>
    </dgm:pt>
    <dgm:pt modelId="{DAC2319B-5DBB-413E-BE69-479F8C1189E4}">
      <dgm:prSet custT="1">
        <dgm:style>
          <a:lnRef idx="2">
            <a:schemeClr val="accent6"/>
          </a:lnRef>
          <a:fillRef idx="1">
            <a:schemeClr val="lt1"/>
          </a:fillRef>
          <a:effectRef idx="0">
            <a:schemeClr val="accent6"/>
          </a:effectRef>
          <a:fontRef idx="minor">
            <a:schemeClr val="dk1"/>
          </a:fontRef>
        </dgm:style>
      </dgm:prSet>
      <dgm:spPr/>
      <dgm:t>
        <a:bodyPr/>
        <a:lstStyle/>
        <a:p>
          <a:pPr rtl="0"/>
          <a:r>
            <a:rPr lang="en" sz="1800" dirty="0"/>
            <a:t>9.9 g of milk sugar is weighed on BP-20, divided into three parts;</a:t>
          </a:r>
          <a:endParaRPr lang="ru-RU" sz="1800" dirty="0"/>
        </a:p>
      </dgm:t>
    </dgm:pt>
    <dgm:pt modelId="{FEB116F9-D32A-45D7-A899-849BC44495C0}" type="parTrans" cxnId="{B3B6B25F-D089-400E-88D7-1584A3F149CE}">
      <dgm:prSet/>
      <dgm:spPr/>
      <dgm:t>
        <a:bodyPr/>
        <a:lstStyle/>
        <a:p>
          <a:endParaRPr lang="ru-RU" sz="1800"/>
        </a:p>
      </dgm:t>
    </dgm:pt>
    <dgm:pt modelId="{36A36433-35B7-466F-B025-3C7DC617ADB7}" type="sibTrans" cxnId="{B3B6B25F-D089-400E-88D7-1584A3F149CE}">
      <dgm:prSet/>
      <dgm:spPr/>
      <dgm:t>
        <a:bodyPr/>
        <a:lstStyle/>
        <a:p>
          <a:endParaRPr lang="ru-RU" sz="1800"/>
        </a:p>
      </dgm:t>
    </dgm:pt>
    <dgm:pt modelId="{5B2AC9A1-6497-4300-A5B9-5F27DBA4E449}">
      <dgm:prSet custT="1">
        <dgm:style>
          <a:lnRef idx="2">
            <a:schemeClr val="accent6"/>
          </a:lnRef>
          <a:fillRef idx="1">
            <a:schemeClr val="lt1"/>
          </a:fillRef>
          <a:effectRef idx="0">
            <a:schemeClr val="accent6"/>
          </a:effectRef>
          <a:fontRef idx="minor">
            <a:schemeClr val="dk1"/>
          </a:fontRef>
        </dgm:style>
      </dgm:prSet>
      <dgm:spPr/>
      <dgm:t>
        <a:bodyPr/>
        <a:lstStyle/>
        <a:p>
          <a:pPr rtl="0"/>
          <a:r>
            <a:rPr lang="en" sz="1800" dirty="0"/>
            <a:t>The first part is placed in a mortar, grind thoroughly and add a calibrated pipette 2 drops of sulfuric acid (0.1 g, as 1.0 g-20 drops).</a:t>
          </a:r>
          <a:endParaRPr lang="ru-RU" sz="1800" dirty="0"/>
        </a:p>
      </dgm:t>
    </dgm:pt>
    <dgm:pt modelId="{DF79A49B-FD4B-4276-BD4F-FB645146A95B}" type="parTrans" cxnId="{E2ABCB1E-60BC-4FE4-9159-8A48F0CC95D7}">
      <dgm:prSet/>
      <dgm:spPr/>
      <dgm:t>
        <a:bodyPr/>
        <a:lstStyle/>
        <a:p>
          <a:endParaRPr lang="ru-RU" sz="1800"/>
        </a:p>
      </dgm:t>
    </dgm:pt>
    <dgm:pt modelId="{BD179888-C46D-4FB7-8893-328049ABC551}" type="sibTrans" cxnId="{E2ABCB1E-60BC-4FE4-9159-8A48F0CC95D7}">
      <dgm:prSet/>
      <dgm:spPr/>
      <dgm:t>
        <a:bodyPr/>
        <a:lstStyle/>
        <a:p>
          <a:endParaRPr lang="ru-RU" sz="1800"/>
        </a:p>
      </dgm:t>
    </dgm:pt>
    <dgm:pt modelId="{2C435280-FE32-4F50-A7D6-3C287C490593}">
      <dgm:prSet custT="1">
        <dgm:style>
          <a:lnRef idx="2">
            <a:schemeClr val="accent6"/>
          </a:lnRef>
          <a:fillRef idx="1">
            <a:schemeClr val="lt1"/>
          </a:fillRef>
          <a:effectRef idx="0">
            <a:schemeClr val="accent6"/>
          </a:effectRef>
          <a:fontRef idx="minor">
            <a:schemeClr val="dk1"/>
          </a:fontRef>
        </dgm:style>
      </dgm:prSet>
      <dgm:spPr/>
      <dgm:t>
        <a:bodyPr/>
        <a:lstStyle/>
        <a:p>
          <a:pPr rtl="0"/>
          <a:r>
            <a:rPr lang="en" sz="1800"/>
            <a:t>Then, according to all the rules of trituration technology, prepare the necessary basic powder grinding, check the quality,</a:t>
          </a:r>
          <a:endParaRPr lang="ru-RU" sz="1800"/>
        </a:p>
      </dgm:t>
    </dgm:pt>
    <dgm:pt modelId="{96A73C89-6956-40F5-96EC-82367354DDB6}" type="parTrans" cxnId="{9B3F4D91-F214-4724-9BB7-E19DB55C4B1F}">
      <dgm:prSet/>
      <dgm:spPr/>
      <dgm:t>
        <a:bodyPr/>
        <a:lstStyle/>
        <a:p>
          <a:endParaRPr lang="ru-RU" sz="1800"/>
        </a:p>
      </dgm:t>
    </dgm:pt>
    <dgm:pt modelId="{4276E30A-C57C-4094-A2DD-5340CA3BA5A9}" type="sibTrans" cxnId="{9B3F4D91-F214-4724-9BB7-E19DB55C4B1F}">
      <dgm:prSet/>
      <dgm:spPr/>
      <dgm:t>
        <a:bodyPr/>
        <a:lstStyle/>
        <a:p>
          <a:endParaRPr lang="ru-RU" sz="1800"/>
        </a:p>
      </dgm:t>
    </dgm:pt>
    <dgm:pt modelId="{A7F44059-C122-4F4C-BD89-87D3E6D2117D}">
      <dgm:prSet custT="1">
        <dgm:style>
          <a:lnRef idx="2">
            <a:schemeClr val="accent6"/>
          </a:lnRef>
          <a:fillRef idx="1">
            <a:schemeClr val="lt1"/>
          </a:fillRef>
          <a:effectRef idx="0">
            <a:schemeClr val="accent6"/>
          </a:effectRef>
          <a:fontRef idx="minor">
            <a:schemeClr val="dk1"/>
          </a:fontRef>
        </dgm:style>
      </dgm:prSet>
      <dgm:spPr/>
      <dgm:t>
        <a:bodyPr/>
        <a:lstStyle/>
        <a:p>
          <a:pPr rtl="0"/>
          <a:r>
            <a:rPr lang="en" sz="1800" dirty="0"/>
            <a:t>registered in the journal and labeled for use.</a:t>
          </a:r>
          <a:endParaRPr lang="ru-RU" sz="1800" dirty="0"/>
        </a:p>
      </dgm:t>
    </dgm:pt>
    <dgm:pt modelId="{02EEE10B-A1A0-41E2-98A8-864DD96ED6F6}" type="parTrans" cxnId="{C87B123C-D3F7-4CF6-AA48-7CA67A2533AA}">
      <dgm:prSet/>
      <dgm:spPr/>
      <dgm:t>
        <a:bodyPr/>
        <a:lstStyle/>
        <a:p>
          <a:endParaRPr lang="ru-RU" sz="1800"/>
        </a:p>
      </dgm:t>
    </dgm:pt>
    <dgm:pt modelId="{D5E1A5DC-DC6E-4633-A4A8-E9741F1A2B2A}" type="sibTrans" cxnId="{C87B123C-D3F7-4CF6-AA48-7CA67A2533AA}">
      <dgm:prSet/>
      <dgm:spPr/>
      <dgm:t>
        <a:bodyPr/>
        <a:lstStyle/>
        <a:p>
          <a:endParaRPr lang="ru-RU" sz="1800"/>
        </a:p>
      </dgm:t>
    </dgm:pt>
    <dgm:pt modelId="{C2249893-F990-4604-99D5-163422DFC292}" type="pres">
      <dgm:prSet presAssocID="{DD7F8155-5550-48FB-A3D2-6305060130DA}" presName="Name0" presStyleCnt="0">
        <dgm:presLayoutVars>
          <dgm:dir/>
          <dgm:animLvl val="lvl"/>
          <dgm:resizeHandles val="exact"/>
        </dgm:presLayoutVars>
      </dgm:prSet>
      <dgm:spPr/>
      <dgm:t>
        <a:bodyPr/>
        <a:lstStyle/>
        <a:p>
          <a:endParaRPr lang="ru-RU"/>
        </a:p>
      </dgm:t>
    </dgm:pt>
    <dgm:pt modelId="{C010CED1-98E7-473F-85B5-BB49A9933D64}" type="pres">
      <dgm:prSet presAssocID="{A7F44059-C122-4F4C-BD89-87D3E6D2117D}" presName="boxAndChildren" presStyleCnt="0"/>
      <dgm:spPr/>
    </dgm:pt>
    <dgm:pt modelId="{587D0CA7-1376-4881-9DB4-484B255044B8}" type="pres">
      <dgm:prSet presAssocID="{A7F44059-C122-4F4C-BD89-87D3E6D2117D}" presName="parentTextBox" presStyleLbl="node1" presStyleIdx="0" presStyleCnt="4"/>
      <dgm:spPr/>
      <dgm:t>
        <a:bodyPr/>
        <a:lstStyle/>
        <a:p>
          <a:endParaRPr lang="ru-RU"/>
        </a:p>
      </dgm:t>
    </dgm:pt>
    <dgm:pt modelId="{220A767C-6828-4DC1-A2DD-0CE77275212D}" type="pres">
      <dgm:prSet presAssocID="{4276E30A-C57C-4094-A2DD-5340CA3BA5A9}" presName="sp" presStyleCnt="0"/>
      <dgm:spPr/>
    </dgm:pt>
    <dgm:pt modelId="{16EFC4CA-D01F-4E05-B1C2-1DA8093C20BA}" type="pres">
      <dgm:prSet presAssocID="{2C435280-FE32-4F50-A7D6-3C287C490593}" presName="arrowAndChildren" presStyleCnt="0"/>
      <dgm:spPr/>
    </dgm:pt>
    <dgm:pt modelId="{A74D335B-C9C4-4B15-A8FF-72D359AD4674}" type="pres">
      <dgm:prSet presAssocID="{2C435280-FE32-4F50-A7D6-3C287C490593}" presName="parentTextArrow" presStyleLbl="node1" presStyleIdx="1" presStyleCnt="4"/>
      <dgm:spPr/>
      <dgm:t>
        <a:bodyPr/>
        <a:lstStyle/>
        <a:p>
          <a:endParaRPr lang="ru-RU"/>
        </a:p>
      </dgm:t>
    </dgm:pt>
    <dgm:pt modelId="{49BFA412-DD2B-42E9-B6F1-1A32BDA9210D}" type="pres">
      <dgm:prSet presAssocID="{BD179888-C46D-4FB7-8893-328049ABC551}" presName="sp" presStyleCnt="0"/>
      <dgm:spPr/>
    </dgm:pt>
    <dgm:pt modelId="{26C6038E-8DE0-49FB-A3D8-5C1E355BEB33}" type="pres">
      <dgm:prSet presAssocID="{5B2AC9A1-6497-4300-A5B9-5F27DBA4E449}" presName="arrowAndChildren" presStyleCnt="0"/>
      <dgm:spPr/>
    </dgm:pt>
    <dgm:pt modelId="{28FF5984-E050-4C03-83BB-A002A593868B}" type="pres">
      <dgm:prSet presAssocID="{5B2AC9A1-6497-4300-A5B9-5F27DBA4E449}" presName="parentTextArrow" presStyleLbl="node1" presStyleIdx="2" presStyleCnt="4"/>
      <dgm:spPr/>
      <dgm:t>
        <a:bodyPr/>
        <a:lstStyle/>
        <a:p>
          <a:endParaRPr lang="ru-RU"/>
        </a:p>
      </dgm:t>
    </dgm:pt>
    <dgm:pt modelId="{B706784A-3263-452B-AC20-B15D418FA635}" type="pres">
      <dgm:prSet presAssocID="{36A36433-35B7-466F-B025-3C7DC617ADB7}" presName="sp" presStyleCnt="0"/>
      <dgm:spPr/>
    </dgm:pt>
    <dgm:pt modelId="{30F99639-2CF6-4183-B23D-72429707FC7E}" type="pres">
      <dgm:prSet presAssocID="{DAC2319B-5DBB-413E-BE69-479F8C1189E4}" presName="arrowAndChildren" presStyleCnt="0"/>
      <dgm:spPr/>
    </dgm:pt>
    <dgm:pt modelId="{6B9895E1-DB1E-418C-8939-35EE0A3AD401}" type="pres">
      <dgm:prSet presAssocID="{DAC2319B-5DBB-413E-BE69-479F8C1189E4}" presName="parentTextArrow" presStyleLbl="node1" presStyleIdx="3" presStyleCnt="4"/>
      <dgm:spPr/>
      <dgm:t>
        <a:bodyPr/>
        <a:lstStyle/>
        <a:p>
          <a:endParaRPr lang="ru-RU"/>
        </a:p>
      </dgm:t>
    </dgm:pt>
  </dgm:ptLst>
  <dgm:cxnLst>
    <dgm:cxn modelId="{E2ABCB1E-60BC-4FE4-9159-8A48F0CC95D7}" srcId="{DD7F8155-5550-48FB-A3D2-6305060130DA}" destId="{5B2AC9A1-6497-4300-A5B9-5F27DBA4E449}" srcOrd="1" destOrd="0" parTransId="{DF79A49B-FD4B-4276-BD4F-FB645146A95B}" sibTransId="{BD179888-C46D-4FB7-8893-328049ABC551}"/>
    <dgm:cxn modelId="{6DF918E7-4736-4D8A-A586-965DF3F8BED6}" type="presOf" srcId="{DAC2319B-5DBB-413E-BE69-479F8C1189E4}" destId="{6B9895E1-DB1E-418C-8939-35EE0A3AD401}" srcOrd="0" destOrd="0" presId="urn:microsoft.com/office/officeart/2005/8/layout/process4"/>
    <dgm:cxn modelId="{C40CE7E5-B633-45C2-9B1C-53A074731D2A}" type="presOf" srcId="{A7F44059-C122-4F4C-BD89-87D3E6D2117D}" destId="{587D0CA7-1376-4881-9DB4-484B255044B8}" srcOrd="0" destOrd="0" presId="urn:microsoft.com/office/officeart/2005/8/layout/process4"/>
    <dgm:cxn modelId="{3F886AC0-EAE8-4233-8BFB-32D3946A41E8}" type="presOf" srcId="{5B2AC9A1-6497-4300-A5B9-5F27DBA4E449}" destId="{28FF5984-E050-4C03-83BB-A002A593868B}" srcOrd="0" destOrd="0" presId="urn:microsoft.com/office/officeart/2005/8/layout/process4"/>
    <dgm:cxn modelId="{2930C900-AB86-4EE3-A327-94306E87A2B5}" type="presOf" srcId="{2C435280-FE32-4F50-A7D6-3C287C490593}" destId="{A74D335B-C9C4-4B15-A8FF-72D359AD4674}" srcOrd="0" destOrd="0" presId="urn:microsoft.com/office/officeart/2005/8/layout/process4"/>
    <dgm:cxn modelId="{B61F3A89-1812-416E-BB48-8B79EDABE255}" type="presOf" srcId="{DD7F8155-5550-48FB-A3D2-6305060130DA}" destId="{C2249893-F990-4604-99D5-163422DFC292}" srcOrd="0" destOrd="0" presId="urn:microsoft.com/office/officeart/2005/8/layout/process4"/>
    <dgm:cxn modelId="{B3B6B25F-D089-400E-88D7-1584A3F149CE}" srcId="{DD7F8155-5550-48FB-A3D2-6305060130DA}" destId="{DAC2319B-5DBB-413E-BE69-479F8C1189E4}" srcOrd="0" destOrd="0" parTransId="{FEB116F9-D32A-45D7-A899-849BC44495C0}" sibTransId="{36A36433-35B7-466F-B025-3C7DC617ADB7}"/>
    <dgm:cxn modelId="{C87B123C-D3F7-4CF6-AA48-7CA67A2533AA}" srcId="{DD7F8155-5550-48FB-A3D2-6305060130DA}" destId="{A7F44059-C122-4F4C-BD89-87D3E6D2117D}" srcOrd="3" destOrd="0" parTransId="{02EEE10B-A1A0-41E2-98A8-864DD96ED6F6}" sibTransId="{D5E1A5DC-DC6E-4633-A4A8-E9741F1A2B2A}"/>
    <dgm:cxn modelId="{9B3F4D91-F214-4724-9BB7-E19DB55C4B1F}" srcId="{DD7F8155-5550-48FB-A3D2-6305060130DA}" destId="{2C435280-FE32-4F50-A7D6-3C287C490593}" srcOrd="2" destOrd="0" parTransId="{96A73C89-6956-40F5-96EC-82367354DDB6}" sibTransId="{4276E30A-C57C-4094-A2DD-5340CA3BA5A9}"/>
    <dgm:cxn modelId="{E2674C50-4824-48FE-A283-ADDA3409BD7E}" type="presParOf" srcId="{C2249893-F990-4604-99D5-163422DFC292}" destId="{C010CED1-98E7-473F-85B5-BB49A9933D64}" srcOrd="0" destOrd="0" presId="urn:microsoft.com/office/officeart/2005/8/layout/process4"/>
    <dgm:cxn modelId="{B2929271-F2CE-4247-8405-F33438E200C2}" type="presParOf" srcId="{C010CED1-98E7-473F-85B5-BB49A9933D64}" destId="{587D0CA7-1376-4881-9DB4-484B255044B8}" srcOrd="0" destOrd="0" presId="urn:microsoft.com/office/officeart/2005/8/layout/process4"/>
    <dgm:cxn modelId="{3EFE712E-988F-4195-82F5-31972573DEEE}" type="presParOf" srcId="{C2249893-F990-4604-99D5-163422DFC292}" destId="{220A767C-6828-4DC1-A2DD-0CE77275212D}" srcOrd="1" destOrd="0" presId="urn:microsoft.com/office/officeart/2005/8/layout/process4"/>
    <dgm:cxn modelId="{EB0DBA81-8A4C-4614-BBB4-39AE837CE075}" type="presParOf" srcId="{C2249893-F990-4604-99D5-163422DFC292}" destId="{16EFC4CA-D01F-4E05-B1C2-1DA8093C20BA}" srcOrd="2" destOrd="0" presId="urn:microsoft.com/office/officeart/2005/8/layout/process4"/>
    <dgm:cxn modelId="{DE4B210A-5C0D-4DBF-8C12-B9888D44D98F}" type="presParOf" srcId="{16EFC4CA-D01F-4E05-B1C2-1DA8093C20BA}" destId="{A74D335B-C9C4-4B15-A8FF-72D359AD4674}" srcOrd="0" destOrd="0" presId="urn:microsoft.com/office/officeart/2005/8/layout/process4"/>
    <dgm:cxn modelId="{C2917410-EEEA-4DD5-825A-30E269965584}" type="presParOf" srcId="{C2249893-F990-4604-99D5-163422DFC292}" destId="{49BFA412-DD2B-42E9-B6F1-1A32BDA9210D}" srcOrd="3" destOrd="0" presId="urn:microsoft.com/office/officeart/2005/8/layout/process4"/>
    <dgm:cxn modelId="{C75F1093-201D-4A84-84C9-169AC17C7E0B}" type="presParOf" srcId="{C2249893-F990-4604-99D5-163422DFC292}" destId="{26C6038E-8DE0-49FB-A3D8-5C1E355BEB33}" srcOrd="4" destOrd="0" presId="urn:microsoft.com/office/officeart/2005/8/layout/process4"/>
    <dgm:cxn modelId="{C118CDAD-0123-449A-9EDD-A0CFD0DFADE4}" type="presParOf" srcId="{26C6038E-8DE0-49FB-A3D8-5C1E355BEB33}" destId="{28FF5984-E050-4C03-83BB-A002A593868B}" srcOrd="0" destOrd="0" presId="urn:microsoft.com/office/officeart/2005/8/layout/process4"/>
    <dgm:cxn modelId="{5D4A369A-DCFE-4662-B354-3D61E6F4D6DC}" type="presParOf" srcId="{C2249893-F990-4604-99D5-163422DFC292}" destId="{B706784A-3263-452B-AC20-B15D418FA635}" srcOrd="5" destOrd="0" presId="urn:microsoft.com/office/officeart/2005/8/layout/process4"/>
    <dgm:cxn modelId="{835A3D43-1C57-4282-ABBC-16C87FFAC5A9}" type="presParOf" srcId="{C2249893-F990-4604-99D5-163422DFC292}" destId="{30F99639-2CF6-4183-B23D-72429707FC7E}" srcOrd="6" destOrd="0" presId="urn:microsoft.com/office/officeart/2005/8/layout/process4"/>
    <dgm:cxn modelId="{9FB639A5-0BD1-41D4-A295-9B05CD5E251A}" type="presParOf" srcId="{30F99639-2CF6-4183-B23D-72429707FC7E}" destId="{6B9895E1-DB1E-418C-8939-35EE0A3AD401}"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01C93EE-27FD-441E-812B-D56C4F957350}" type="doc">
      <dgm:prSet loTypeId="urn:microsoft.com/office/officeart/2005/8/layout/process4" loCatId="list" qsTypeId="urn:microsoft.com/office/officeart/2005/8/quickstyle/simple1" qsCatId="simple" csTypeId="urn:microsoft.com/office/officeart/2005/8/colors/accent1_2" csCatId="accent1" phldr="1"/>
      <dgm:spPr/>
      <dgm:t>
        <a:bodyPr/>
        <a:lstStyle/>
        <a:p>
          <a:endParaRPr lang="ru-RU"/>
        </a:p>
      </dgm:t>
    </dgm:pt>
    <dgm:pt modelId="{7A601415-B44D-404E-B9C9-0D85437A20C0}">
      <dgm:prSet custT="1">
        <dgm:style>
          <a:lnRef idx="2">
            <a:schemeClr val="accent6"/>
          </a:lnRef>
          <a:fillRef idx="1">
            <a:schemeClr val="lt1"/>
          </a:fillRef>
          <a:effectRef idx="0">
            <a:schemeClr val="accent6"/>
          </a:effectRef>
          <a:fontRef idx="minor">
            <a:schemeClr val="dk1"/>
          </a:fontRef>
        </dgm:style>
      </dgm:prSet>
      <dgm:spPr/>
      <dgm:t>
        <a:bodyPr/>
        <a:lstStyle/>
        <a:p>
          <a:pPr rtl="0"/>
          <a:r>
            <a:rPr lang="en" sz="1800" dirty="0"/>
            <a:t>Weigh 19.8 g of milk sugar, divide into 3 parts on a paper capsule, place one part in a mortar and grind thoroughly,</a:t>
          </a:r>
          <a:endParaRPr lang="ru-RU" sz="1800" dirty="0"/>
        </a:p>
      </dgm:t>
    </dgm:pt>
    <dgm:pt modelId="{71878A04-101E-4BA6-BD31-7876CA5E83EB}" type="parTrans" cxnId="{1C715C3B-D056-4932-BD0C-52A1CD424631}">
      <dgm:prSet/>
      <dgm:spPr/>
      <dgm:t>
        <a:bodyPr/>
        <a:lstStyle/>
        <a:p>
          <a:endParaRPr lang="ru-RU" sz="1800"/>
        </a:p>
      </dgm:t>
    </dgm:pt>
    <dgm:pt modelId="{7E1E09DA-C1F4-4EA2-8B7A-755F21ECB1B0}" type="sibTrans" cxnId="{1C715C3B-D056-4932-BD0C-52A1CD424631}">
      <dgm:prSet/>
      <dgm:spPr/>
      <dgm:t>
        <a:bodyPr/>
        <a:lstStyle/>
        <a:p>
          <a:endParaRPr lang="ru-RU" sz="1800"/>
        </a:p>
      </dgm:t>
    </dgm:pt>
    <dgm:pt modelId="{DEF399A1-8C6A-4503-BC95-AB9EFAC1CE26}">
      <dgm:prSet custT="1">
        <dgm:style>
          <a:lnRef idx="2">
            <a:schemeClr val="accent6"/>
          </a:lnRef>
          <a:fillRef idx="1">
            <a:schemeClr val="lt1"/>
          </a:fillRef>
          <a:effectRef idx="0">
            <a:schemeClr val="accent6"/>
          </a:effectRef>
          <a:fontRef idx="minor">
            <a:schemeClr val="dk1"/>
          </a:fontRef>
        </dgm:style>
      </dgm:prSet>
      <dgm:spPr/>
      <dgm:t>
        <a:bodyPr/>
        <a:lstStyle/>
        <a:p>
          <a:pPr rtl="0"/>
          <a:r>
            <a:rPr lang="en" sz="1800"/>
            <a:t>then add a calibrated caplemer 6 drops (0.2 g) of Ruta graveolens tincture prepared on 60% (by weight) ethyl alcohol (1.0 g = 32 drops).</a:t>
          </a:r>
          <a:endParaRPr lang="ru-RU" sz="1800"/>
        </a:p>
      </dgm:t>
    </dgm:pt>
    <dgm:pt modelId="{332E664A-70A5-46DB-854D-89E0A19C0B9E}" type="parTrans" cxnId="{9B124B49-E182-4C44-9D96-9854A8A400C8}">
      <dgm:prSet/>
      <dgm:spPr/>
      <dgm:t>
        <a:bodyPr/>
        <a:lstStyle/>
        <a:p>
          <a:endParaRPr lang="ru-RU" sz="1800"/>
        </a:p>
      </dgm:t>
    </dgm:pt>
    <dgm:pt modelId="{31ED9DB4-9CC5-4473-8210-4934828E33D7}" type="sibTrans" cxnId="{9B124B49-E182-4C44-9D96-9854A8A400C8}">
      <dgm:prSet/>
      <dgm:spPr/>
      <dgm:t>
        <a:bodyPr/>
        <a:lstStyle/>
        <a:p>
          <a:endParaRPr lang="ru-RU" sz="1800"/>
        </a:p>
      </dgm:t>
    </dgm:pt>
    <dgm:pt modelId="{A29B72D4-54CA-41E4-A6E7-D26154D03039}">
      <dgm:prSet custT="1">
        <dgm:style>
          <a:lnRef idx="2">
            <a:schemeClr val="accent6"/>
          </a:lnRef>
          <a:fillRef idx="1">
            <a:schemeClr val="lt1"/>
          </a:fillRef>
          <a:effectRef idx="0">
            <a:schemeClr val="accent6"/>
          </a:effectRef>
          <a:fontRef idx="minor">
            <a:schemeClr val="dk1"/>
          </a:fontRef>
        </dgm:style>
      </dgm:prSet>
      <dgm:spPr/>
      <dgm:t>
        <a:bodyPr/>
        <a:lstStyle/>
        <a:p>
          <a:pPr rtl="0"/>
          <a:r>
            <a:rPr lang="en" sz="1800"/>
            <a:t>The mixture is thoroughly ground for 6 minutes, scraped and stirred for 4 minutes,</a:t>
          </a:r>
          <a:endParaRPr lang="ru-RU" sz="1800"/>
        </a:p>
      </dgm:t>
    </dgm:pt>
    <dgm:pt modelId="{05AC6EDA-A61E-4327-903C-2554F2AFF76D}" type="parTrans" cxnId="{C600FEAB-CA90-4076-A1B1-AB6FCEB1D9DD}">
      <dgm:prSet/>
      <dgm:spPr/>
      <dgm:t>
        <a:bodyPr/>
        <a:lstStyle/>
        <a:p>
          <a:endParaRPr lang="ru-RU" sz="1800"/>
        </a:p>
      </dgm:t>
    </dgm:pt>
    <dgm:pt modelId="{2430D678-50DC-4F5B-883F-7643BA85EC10}" type="sibTrans" cxnId="{C600FEAB-CA90-4076-A1B1-AB6FCEB1D9DD}">
      <dgm:prSet/>
      <dgm:spPr/>
      <dgm:t>
        <a:bodyPr/>
        <a:lstStyle/>
        <a:p>
          <a:endParaRPr lang="ru-RU" sz="1800"/>
        </a:p>
      </dgm:t>
    </dgm:pt>
    <dgm:pt modelId="{F3BEACD8-0B58-44D0-BBB9-0774791F9817}">
      <dgm:prSet custT="1">
        <dgm:style>
          <a:lnRef idx="2">
            <a:schemeClr val="accent6"/>
          </a:lnRef>
          <a:fillRef idx="1">
            <a:schemeClr val="lt1"/>
          </a:fillRef>
          <a:effectRef idx="0">
            <a:schemeClr val="accent6"/>
          </a:effectRef>
          <a:fontRef idx="minor">
            <a:schemeClr val="dk1"/>
          </a:fontRef>
        </dgm:style>
      </dgm:prSet>
      <dgm:spPr/>
      <dgm:t>
        <a:bodyPr/>
        <a:lstStyle/>
        <a:p>
          <a:pPr rtl="0"/>
          <a:r>
            <a:rPr lang="en" sz="1800"/>
            <a:t>then repeat both of these operations according to §7 and leave to air dry for 20-30 minutes.</a:t>
          </a:r>
          <a:endParaRPr lang="ru-RU" sz="1800"/>
        </a:p>
      </dgm:t>
    </dgm:pt>
    <dgm:pt modelId="{1F5B3CBB-86BE-437B-A7FA-CA27E0723D87}" type="parTrans" cxnId="{95A4435E-E566-45B0-A514-0E2068BF8B28}">
      <dgm:prSet/>
      <dgm:spPr/>
      <dgm:t>
        <a:bodyPr/>
        <a:lstStyle/>
        <a:p>
          <a:endParaRPr lang="ru-RU" sz="1800"/>
        </a:p>
      </dgm:t>
    </dgm:pt>
    <dgm:pt modelId="{B86CA0B5-F10A-4B0D-8ED1-F80D9B2FE3A8}" type="sibTrans" cxnId="{95A4435E-E566-45B0-A514-0E2068BF8B28}">
      <dgm:prSet/>
      <dgm:spPr/>
      <dgm:t>
        <a:bodyPr/>
        <a:lstStyle/>
        <a:p>
          <a:endParaRPr lang="ru-RU" sz="1800"/>
        </a:p>
      </dgm:t>
    </dgm:pt>
    <dgm:pt modelId="{D0469E5A-67BE-4116-8182-0D3A72F291A7}">
      <dgm:prSet custT="1">
        <dgm:style>
          <a:lnRef idx="2">
            <a:schemeClr val="accent6"/>
          </a:lnRef>
          <a:fillRef idx="1">
            <a:schemeClr val="lt1"/>
          </a:fillRef>
          <a:effectRef idx="0">
            <a:schemeClr val="accent6"/>
          </a:effectRef>
          <a:fontRef idx="minor">
            <a:schemeClr val="dk1"/>
          </a:fontRef>
        </dgm:style>
      </dgm:prSet>
      <dgm:spPr/>
      <dgm:t>
        <a:bodyPr/>
        <a:lstStyle/>
        <a:p>
          <a:pPr rtl="0"/>
          <a:r>
            <a:rPr lang="en" sz="1800"/>
            <a:t>After that, repeat the grinding and mixing operations 2 more times in two 10-minute cycles, place in a vial with a tightly closed stopper.</a:t>
          </a:r>
          <a:endParaRPr lang="ru-RU" sz="1800"/>
        </a:p>
      </dgm:t>
    </dgm:pt>
    <dgm:pt modelId="{4D809383-0E05-42B8-B032-60405AD382EC}" type="parTrans" cxnId="{84F256C0-DD2A-4155-A7DA-F10DCEA2CB37}">
      <dgm:prSet/>
      <dgm:spPr/>
      <dgm:t>
        <a:bodyPr/>
        <a:lstStyle/>
        <a:p>
          <a:endParaRPr lang="ru-RU" sz="1800"/>
        </a:p>
      </dgm:t>
    </dgm:pt>
    <dgm:pt modelId="{80F6D652-96F3-42D6-8682-AF7528A3B190}" type="sibTrans" cxnId="{84F256C0-DD2A-4155-A7DA-F10DCEA2CB37}">
      <dgm:prSet/>
      <dgm:spPr/>
      <dgm:t>
        <a:bodyPr/>
        <a:lstStyle/>
        <a:p>
          <a:endParaRPr lang="ru-RU" sz="1800"/>
        </a:p>
      </dgm:t>
    </dgm:pt>
    <dgm:pt modelId="{6967628A-E84A-4383-B7EC-A30E87C1D4B2}">
      <dgm:prSet custT="1">
        <dgm:style>
          <a:lnRef idx="2">
            <a:schemeClr val="accent6"/>
          </a:lnRef>
          <a:fillRef idx="1">
            <a:schemeClr val="lt1"/>
          </a:fillRef>
          <a:effectRef idx="0">
            <a:schemeClr val="accent6"/>
          </a:effectRef>
          <a:fontRef idx="minor">
            <a:schemeClr val="dk1"/>
          </a:fontRef>
        </dgm:style>
      </dgm:prSet>
      <dgm:spPr/>
      <dgm:t>
        <a:bodyPr/>
        <a:lstStyle/>
        <a:p>
          <a:pPr rtl="0"/>
          <a:r>
            <a:rPr lang="en" sz="1800" dirty="0"/>
            <a:t>The finished </a:t>
          </a:r>
          <a:r>
            <a:rPr lang="en" sz="1800" dirty="0" err="1"/>
            <a:t>trituration </a:t>
          </a:r>
          <a:r>
            <a:rPr lang="en" sz="1800" dirty="0"/>
            <a:t>is subject to control and registered in the journal and issued before the holiday.</a:t>
          </a:r>
          <a:endParaRPr lang="ru-RU" sz="1800" dirty="0"/>
        </a:p>
      </dgm:t>
    </dgm:pt>
    <dgm:pt modelId="{2D4CADBE-5256-4CA7-B84A-EB84E8ABCC24}" type="parTrans" cxnId="{0FBCD3A6-4B2C-4899-B084-884ED18A59BA}">
      <dgm:prSet/>
      <dgm:spPr/>
      <dgm:t>
        <a:bodyPr/>
        <a:lstStyle/>
        <a:p>
          <a:endParaRPr lang="ru-RU" sz="1800"/>
        </a:p>
      </dgm:t>
    </dgm:pt>
    <dgm:pt modelId="{0FD1FD6F-C863-4EFD-9A47-09042F1ABB99}" type="sibTrans" cxnId="{0FBCD3A6-4B2C-4899-B084-884ED18A59BA}">
      <dgm:prSet/>
      <dgm:spPr/>
      <dgm:t>
        <a:bodyPr/>
        <a:lstStyle/>
        <a:p>
          <a:endParaRPr lang="ru-RU" sz="1800"/>
        </a:p>
      </dgm:t>
    </dgm:pt>
    <dgm:pt modelId="{267C2C4E-7FC3-4F5C-8416-757F20CF1F6C}" type="pres">
      <dgm:prSet presAssocID="{501C93EE-27FD-441E-812B-D56C4F957350}" presName="Name0" presStyleCnt="0">
        <dgm:presLayoutVars>
          <dgm:dir/>
          <dgm:animLvl val="lvl"/>
          <dgm:resizeHandles val="exact"/>
        </dgm:presLayoutVars>
      </dgm:prSet>
      <dgm:spPr/>
      <dgm:t>
        <a:bodyPr/>
        <a:lstStyle/>
        <a:p>
          <a:endParaRPr lang="ru-RU"/>
        </a:p>
      </dgm:t>
    </dgm:pt>
    <dgm:pt modelId="{2D1FB14C-D24B-434E-B37A-A8913AE5EF77}" type="pres">
      <dgm:prSet presAssocID="{6967628A-E84A-4383-B7EC-A30E87C1D4B2}" presName="boxAndChildren" presStyleCnt="0"/>
      <dgm:spPr/>
    </dgm:pt>
    <dgm:pt modelId="{B4328EEB-9CC2-4908-B154-A2078BDFAA52}" type="pres">
      <dgm:prSet presAssocID="{6967628A-E84A-4383-B7EC-A30E87C1D4B2}" presName="parentTextBox" presStyleLbl="node1" presStyleIdx="0" presStyleCnt="6"/>
      <dgm:spPr/>
      <dgm:t>
        <a:bodyPr/>
        <a:lstStyle/>
        <a:p>
          <a:endParaRPr lang="ru-RU"/>
        </a:p>
      </dgm:t>
    </dgm:pt>
    <dgm:pt modelId="{91AB9090-C275-4CDE-88D1-20452F2E93C3}" type="pres">
      <dgm:prSet presAssocID="{80F6D652-96F3-42D6-8682-AF7528A3B190}" presName="sp" presStyleCnt="0"/>
      <dgm:spPr/>
    </dgm:pt>
    <dgm:pt modelId="{880D7FFE-2B8A-4E59-AB2F-604B87177B51}" type="pres">
      <dgm:prSet presAssocID="{D0469E5A-67BE-4116-8182-0D3A72F291A7}" presName="arrowAndChildren" presStyleCnt="0"/>
      <dgm:spPr/>
    </dgm:pt>
    <dgm:pt modelId="{3B30AA0E-0B79-43E6-BA0A-24C36A44DDFB}" type="pres">
      <dgm:prSet presAssocID="{D0469E5A-67BE-4116-8182-0D3A72F291A7}" presName="parentTextArrow" presStyleLbl="node1" presStyleIdx="1" presStyleCnt="6"/>
      <dgm:spPr/>
      <dgm:t>
        <a:bodyPr/>
        <a:lstStyle/>
        <a:p>
          <a:endParaRPr lang="ru-RU"/>
        </a:p>
      </dgm:t>
    </dgm:pt>
    <dgm:pt modelId="{07B4990D-35A4-400B-8011-2DDDB2E58747}" type="pres">
      <dgm:prSet presAssocID="{B86CA0B5-F10A-4B0D-8ED1-F80D9B2FE3A8}" presName="sp" presStyleCnt="0"/>
      <dgm:spPr/>
    </dgm:pt>
    <dgm:pt modelId="{A73203C6-8A41-447E-977D-11D5E0BCF7E1}" type="pres">
      <dgm:prSet presAssocID="{F3BEACD8-0B58-44D0-BBB9-0774791F9817}" presName="arrowAndChildren" presStyleCnt="0"/>
      <dgm:spPr/>
    </dgm:pt>
    <dgm:pt modelId="{84AD9D4C-D5EC-4368-A480-86011EC74089}" type="pres">
      <dgm:prSet presAssocID="{F3BEACD8-0B58-44D0-BBB9-0774791F9817}" presName="parentTextArrow" presStyleLbl="node1" presStyleIdx="2" presStyleCnt="6"/>
      <dgm:spPr/>
      <dgm:t>
        <a:bodyPr/>
        <a:lstStyle/>
        <a:p>
          <a:endParaRPr lang="ru-RU"/>
        </a:p>
      </dgm:t>
    </dgm:pt>
    <dgm:pt modelId="{2E33F1BE-D4BA-4270-BC43-ED4967AF402C}" type="pres">
      <dgm:prSet presAssocID="{2430D678-50DC-4F5B-883F-7643BA85EC10}" presName="sp" presStyleCnt="0"/>
      <dgm:spPr/>
    </dgm:pt>
    <dgm:pt modelId="{50BD95E5-59CC-4754-B4AD-93D2DF86F189}" type="pres">
      <dgm:prSet presAssocID="{A29B72D4-54CA-41E4-A6E7-D26154D03039}" presName="arrowAndChildren" presStyleCnt="0"/>
      <dgm:spPr/>
    </dgm:pt>
    <dgm:pt modelId="{82B6DD45-26E8-4676-8772-1846F5AB70D6}" type="pres">
      <dgm:prSet presAssocID="{A29B72D4-54CA-41E4-A6E7-D26154D03039}" presName="parentTextArrow" presStyleLbl="node1" presStyleIdx="3" presStyleCnt="6"/>
      <dgm:spPr/>
      <dgm:t>
        <a:bodyPr/>
        <a:lstStyle/>
        <a:p>
          <a:endParaRPr lang="ru-RU"/>
        </a:p>
      </dgm:t>
    </dgm:pt>
    <dgm:pt modelId="{0B1FEDE1-843B-4894-8F44-898B435C0D35}" type="pres">
      <dgm:prSet presAssocID="{31ED9DB4-9CC5-4473-8210-4934828E33D7}" presName="sp" presStyleCnt="0"/>
      <dgm:spPr/>
    </dgm:pt>
    <dgm:pt modelId="{41C1B82A-38BD-48E3-A894-8E66B11F253E}" type="pres">
      <dgm:prSet presAssocID="{DEF399A1-8C6A-4503-BC95-AB9EFAC1CE26}" presName="arrowAndChildren" presStyleCnt="0"/>
      <dgm:spPr/>
    </dgm:pt>
    <dgm:pt modelId="{BCEF4050-965D-471F-BA87-73BC2A45F58D}" type="pres">
      <dgm:prSet presAssocID="{DEF399A1-8C6A-4503-BC95-AB9EFAC1CE26}" presName="parentTextArrow" presStyleLbl="node1" presStyleIdx="4" presStyleCnt="6"/>
      <dgm:spPr/>
      <dgm:t>
        <a:bodyPr/>
        <a:lstStyle/>
        <a:p>
          <a:endParaRPr lang="ru-RU"/>
        </a:p>
      </dgm:t>
    </dgm:pt>
    <dgm:pt modelId="{3097616B-433E-400A-97EE-7998FC26F6C1}" type="pres">
      <dgm:prSet presAssocID="{7E1E09DA-C1F4-4EA2-8B7A-755F21ECB1B0}" presName="sp" presStyleCnt="0"/>
      <dgm:spPr/>
    </dgm:pt>
    <dgm:pt modelId="{6BDE7638-37E2-49B9-AEB0-8CD07EE54418}" type="pres">
      <dgm:prSet presAssocID="{7A601415-B44D-404E-B9C9-0D85437A20C0}" presName="arrowAndChildren" presStyleCnt="0"/>
      <dgm:spPr/>
    </dgm:pt>
    <dgm:pt modelId="{52EB1826-D562-49C4-97F4-8F3D11EBAABB}" type="pres">
      <dgm:prSet presAssocID="{7A601415-B44D-404E-B9C9-0D85437A20C0}" presName="parentTextArrow" presStyleLbl="node1" presStyleIdx="5" presStyleCnt="6"/>
      <dgm:spPr/>
      <dgm:t>
        <a:bodyPr/>
        <a:lstStyle/>
        <a:p>
          <a:endParaRPr lang="ru-RU"/>
        </a:p>
      </dgm:t>
    </dgm:pt>
  </dgm:ptLst>
  <dgm:cxnLst>
    <dgm:cxn modelId="{0E0A84FB-DA8F-427B-9201-7055C1A92B08}" type="presOf" srcId="{F3BEACD8-0B58-44D0-BBB9-0774791F9817}" destId="{84AD9D4C-D5EC-4368-A480-86011EC74089}" srcOrd="0" destOrd="0" presId="urn:microsoft.com/office/officeart/2005/8/layout/process4"/>
    <dgm:cxn modelId="{9B124B49-E182-4C44-9D96-9854A8A400C8}" srcId="{501C93EE-27FD-441E-812B-D56C4F957350}" destId="{DEF399A1-8C6A-4503-BC95-AB9EFAC1CE26}" srcOrd="1" destOrd="0" parTransId="{332E664A-70A5-46DB-854D-89E0A19C0B9E}" sibTransId="{31ED9DB4-9CC5-4473-8210-4934828E33D7}"/>
    <dgm:cxn modelId="{F7B6C897-DB8B-4862-BB23-5D2D9A042B13}" type="presOf" srcId="{6967628A-E84A-4383-B7EC-A30E87C1D4B2}" destId="{B4328EEB-9CC2-4908-B154-A2078BDFAA52}" srcOrd="0" destOrd="0" presId="urn:microsoft.com/office/officeart/2005/8/layout/process4"/>
    <dgm:cxn modelId="{C600FEAB-CA90-4076-A1B1-AB6FCEB1D9DD}" srcId="{501C93EE-27FD-441E-812B-D56C4F957350}" destId="{A29B72D4-54CA-41E4-A6E7-D26154D03039}" srcOrd="2" destOrd="0" parTransId="{05AC6EDA-A61E-4327-903C-2554F2AFF76D}" sibTransId="{2430D678-50DC-4F5B-883F-7643BA85EC10}"/>
    <dgm:cxn modelId="{1C715C3B-D056-4932-BD0C-52A1CD424631}" srcId="{501C93EE-27FD-441E-812B-D56C4F957350}" destId="{7A601415-B44D-404E-B9C9-0D85437A20C0}" srcOrd="0" destOrd="0" parTransId="{71878A04-101E-4BA6-BD31-7876CA5E83EB}" sibTransId="{7E1E09DA-C1F4-4EA2-8B7A-755F21ECB1B0}"/>
    <dgm:cxn modelId="{84F256C0-DD2A-4155-A7DA-F10DCEA2CB37}" srcId="{501C93EE-27FD-441E-812B-D56C4F957350}" destId="{D0469E5A-67BE-4116-8182-0D3A72F291A7}" srcOrd="4" destOrd="0" parTransId="{4D809383-0E05-42B8-B032-60405AD382EC}" sibTransId="{80F6D652-96F3-42D6-8682-AF7528A3B190}"/>
    <dgm:cxn modelId="{C1521B81-F211-4B66-9598-67A3CB700CFB}" type="presOf" srcId="{DEF399A1-8C6A-4503-BC95-AB9EFAC1CE26}" destId="{BCEF4050-965D-471F-BA87-73BC2A45F58D}" srcOrd="0" destOrd="0" presId="urn:microsoft.com/office/officeart/2005/8/layout/process4"/>
    <dgm:cxn modelId="{7103CD7C-6C88-4EE0-ADC3-651BB78204AC}" type="presOf" srcId="{D0469E5A-67BE-4116-8182-0D3A72F291A7}" destId="{3B30AA0E-0B79-43E6-BA0A-24C36A44DDFB}" srcOrd="0" destOrd="0" presId="urn:microsoft.com/office/officeart/2005/8/layout/process4"/>
    <dgm:cxn modelId="{95A4435E-E566-45B0-A514-0E2068BF8B28}" srcId="{501C93EE-27FD-441E-812B-D56C4F957350}" destId="{F3BEACD8-0B58-44D0-BBB9-0774791F9817}" srcOrd="3" destOrd="0" parTransId="{1F5B3CBB-86BE-437B-A7FA-CA27E0723D87}" sibTransId="{B86CA0B5-F10A-4B0D-8ED1-F80D9B2FE3A8}"/>
    <dgm:cxn modelId="{5CFE0CA0-0DB9-499F-865E-335A594C1663}" type="presOf" srcId="{501C93EE-27FD-441E-812B-D56C4F957350}" destId="{267C2C4E-7FC3-4F5C-8416-757F20CF1F6C}" srcOrd="0" destOrd="0" presId="urn:microsoft.com/office/officeart/2005/8/layout/process4"/>
    <dgm:cxn modelId="{0FBCD3A6-4B2C-4899-B084-884ED18A59BA}" srcId="{501C93EE-27FD-441E-812B-D56C4F957350}" destId="{6967628A-E84A-4383-B7EC-A30E87C1D4B2}" srcOrd="5" destOrd="0" parTransId="{2D4CADBE-5256-4CA7-B84A-EB84E8ABCC24}" sibTransId="{0FD1FD6F-C863-4EFD-9A47-09042F1ABB99}"/>
    <dgm:cxn modelId="{59B59844-0D8B-4019-9D5B-1A4CD79F9016}" type="presOf" srcId="{7A601415-B44D-404E-B9C9-0D85437A20C0}" destId="{52EB1826-D562-49C4-97F4-8F3D11EBAABB}" srcOrd="0" destOrd="0" presId="urn:microsoft.com/office/officeart/2005/8/layout/process4"/>
    <dgm:cxn modelId="{3C2B6A28-7629-4C60-B9F8-780A1834C4EE}" type="presOf" srcId="{A29B72D4-54CA-41E4-A6E7-D26154D03039}" destId="{82B6DD45-26E8-4676-8772-1846F5AB70D6}" srcOrd="0" destOrd="0" presId="urn:microsoft.com/office/officeart/2005/8/layout/process4"/>
    <dgm:cxn modelId="{CCFCA693-0A78-4A9A-AE8A-2E66B09C7FE9}" type="presParOf" srcId="{267C2C4E-7FC3-4F5C-8416-757F20CF1F6C}" destId="{2D1FB14C-D24B-434E-B37A-A8913AE5EF77}" srcOrd="0" destOrd="0" presId="urn:microsoft.com/office/officeart/2005/8/layout/process4"/>
    <dgm:cxn modelId="{AD65E4F3-DA9E-4F18-AD9E-79DBC31E8558}" type="presParOf" srcId="{2D1FB14C-D24B-434E-B37A-A8913AE5EF77}" destId="{B4328EEB-9CC2-4908-B154-A2078BDFAA52}" srcOrd="0" destOrd="0" presId="urn:microsoft.com/office/officeart/2005/8/layout/process4"/>
    <dgm:cxn modelId="{828DBE44-A43E-4F14-9EAA-F7CE04F16A87}" type="presParOf" srcId="{267C2C4E-7FC3-4F5C-8416-757F20CF1F6C}" destId="{91AB9090-C275-4CDE-88D1-20452F2E93C3}" srcOrd="1" destOrd="0" presId="urn:microsoft.com/office/officeart/2005/8/layout/process4"/>
    <dgm:cxn modelId="{2B42E789-D602-451B-93DE-225303295653}" type="presParOf" srcId="{267C2C4E-7FC3-4F5C-8416-757F20CF1F6C}" destId="{880D7FFE-2B8A-4E59-AB2F-604B87177B51}" srcOrd="2" destOrd="0" presId="urn:microsoft.com/office/officeart/2005/8/layout/process4"/>
    <dgm:cxn modelId="{A3ADB9B1-8498-4541-B79C-5359709C4EBC}" type="presParOf" srcId="{880D7FFE-2B8A-4E59-AB2F-604B87177B51}" destId="{3B30AA0E-0B79-43E6-BA0A-24C36A44DDFB}" srcOrd="0" destOrd="0" presId="urn:microsoft.com/office/officeart/2005/8/layout/process4"/>
    <dgm:cxn modelId="{3BEDCF74-83B4-4B9A-8DE2-B97DFDD8BFE4}" type="presParOf" srcId="{267C2C4E-7FC3-4F5C-8416-757F20CF1F6C}" destId="{07B4990D-35A4-400B-8011-2DDDB2E58747}" srcOrd="3" destOrd="0" presId="urn:microsoft.com/office/officeart/2005/8/layout/process4"/>
    <dgm:cxn modelId="{60FB0B04-DBCE-425D-9B23-BFE084401FB4}" type="presParOf" srcId="{267C2C4E-7FC3-4F5C-8416-757F20CF1F6C}" destId="{A73203C6-8A41-447E-977D-11D5E0BCF7E1}" srcOrd="4" destOrd="0" presId="urn:microsoft.com/office/officeart/2005/8/layout/process4"/>
    <dgm:cxn modelId="{340A74F2-91EB-4856-82ED-D1027CE19614}" type="presParOf" srcId="{A73203C6-8A41-447E-977D-11D5E0BCF7E1}" destId="{84AD9D4C-D5EC-4368-A480-86011EC74089}" srcOrd="0" destOrd="0" presId="urn:microsoft.com/office/officeart/2005/8/layout/process4"/>
    <dgm:cxn modelId="{CC669976-3C37-4FE9-A867-733FC5B9962D}" type="presParOf" srcId="{267C2C4E-7FC3-4F5C-8416-757F20CF1F6C}" destId="{2E33F1BE-D4BA-4270-BC43-ED4967AF402C}" srcOrd="5" destOrd="0" presId="urn:microsoft.com/office/officeart/2005/8/layout/process4"/>
    <dgm:cxn modelId="{B910FE5E-18D4-493A-BD25-259A9FA91429}" type="presParOf" srcId="{267C2C4E-7FC3-4F5C-8416-757F20CF1F6C}" destId="{50BD95E5-59CC-4754-B4AD-93D2DF86F189}" srcOrd="6" destOrd="0" presId="urn:microsoft.com/office/officeart/2005/8/layout/process4"/>
    <dgm:cxn modelId="{DF985F86-6C00-4D10-AD84-2CFC349D7F33}" type="presParOf" srcId="{50BD95E5-59CC-4754-B4AD-93D2DF86F189}" destId="{82B6DD45-26E8-4676-8772-1846F5AB70D6}" srcOrd="0" destOrd="0" presId="urn:microsoft.com/office/officeart/2005/8/layout/process4"/>
    <dgm:cxn modelId="{FBDD49FB-2E4C-4E62-BD6A-6B20C5E973BD}" type="presParOf" srcId="{267C2C4E-7FC3-4F5C-8416-757F20CF1F6C}" destId="{0B1FEDE1-843B-4894-8F44-898B435C0D35}" srcOrd="7" destOrd="0" presId="urn:microsoft.com/office/officeart/2005/8/layout/process4"/>
    <dgm:cxn modelId="{47DF41BD-32F4-4A1C-9265-8A09E91E09E7}" type="presParOf" srcId="{267C2C4E-7FC3-4F5C-8416-757F20CF1F6C}" destId="{41C1B82A-38BD-48E3-A894-8E66B11F253E}" srcOrd="8" destOrd="0" presId="urn:microsoft.com/office/officeart/2005/8/layout/process4"/>
    <dgm:cxn modelId="{D3C4EA19-681E-47B4-95BA-FA891F30710C}" type="presParOf" srcId="{41C1B82A-38BD-48E3-A894-8E66B11F253E}" destId="{BCEF4050-965D-471F-BA87-73BC2A45F58D}" srcOrd="0" destOrd="0" presId="urn:microsoft.com/office/officeart/2005/8/layout/process4"/>
    <dgm:cxn modelId="{4EEF434B-5D99-43D4-A645-BF0E60308539}" type="presParOf" srcId="{267C2C4E-7FC3-4F5C-8416-757F20CF1F6C}" destId="{3097616B-433E-400A-97EE-7998FC26F6C1}" srcOrd="9" destOrd="0" presId="urn:microsoft.com/office/officeart/2005/8/layout/process4"/>
    <dgm:cxn modelId="{535BC4B6-6397-48EB-8623-94394C28961B}" type="presParOf" srcId="{267C2C4E-7FC3-4F5C-8416-757F20CF1F6C}" destId="{6BDE7638-37E2-49B9-AEB0-8CD07EE54418}" srcOrd="10" destOrd="0" presId="urn:microsoft.com/office/officeart/2005/8/layout/process4"/>
    <dgm:cxn modelId="{6353F0F5-251D-4E2E-876F-F975F1B48140}" type="presParOf" srcId="{6BDE7638-37E2-49B9-AEB0-8CD07EE54418}" destId="{52EB1826-D562-49C4-97F4-8F3D11EBAABB}"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8CF0B6-F7B9-4771-8861-7245F0D8E5DB}">
      <dsp:nvSpPr>
        <dsp:cNvPr id="0" name=""/>
        <dsp:cNvSpPr/>
      </dsp:nvSpPr>
      <dsp:spPr>
        <a:xfrm>
          <a:off x="0" y="2674694"/>
          <a:ext cx="11698461" cy="438805"/>
        </a:xfrm>
        <a:prstGeom prst="rect">
          <a:avLst/>
        </a:prstGeom>
        <a:solidFill>
          <a:schemeClr val="lt1"/>
        </a:solidFill>
        <a:ln w="15875"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113792" tIns="113792" rIns="113792" bIns="113792" numCol="1" spcCol="1270" anchor="ctr" anchorCtr="0">
          <a:noAutofit/>
        </a:bodyPr>
        <a:lstStyle/>
        <a:p>
          <a:pPr lvl="0" algn="ctr" defTabSz="711200" rtl="0">
            <a:lnSpc>
              <a:spcPct val="100000"/>
            </a:lnSpc>
            <a:spcBef>
              <a:spcPct val="0"/>
            </a:spcBef>
            <a:spcAft>
              <a:spcPts val="0"/>
            </a:spcAft>
          </a:pPr>
          <a:r>
            <a:rPr lang="en" sz="1600" kern="1200" dirty="0"/>
            <a:t>The finished </a:t>
          </a:r>
          <a:r>
            <a:rPr lang="en" sz="1600" kern="1200" dirty="0" err="1"/>
            <a:t>trituration </a:t>
          </a:r>
          <a:r>
            <a:rPr lang="en" sz="1600" kern="1200" dirty="0"/>
            <a:t>is checked for all necessary quality indicators</a:t>
          </a:r>
        </a:p>
        <a:p>
          <a:pPr lvl="0" algn="ctr" defTabSz="711200" rtl="0">
            <a:lnSpc>
              <a:spcPct val="100000"/>
            </a:lnSpc>
            <a:spcBef>
              <a:spcPct val="0"/>
            </a:spcBef>
            <a:spcAft>
              <a:spcPts val="0"/>
            </a:spcAft>
          </a:pPr>
          <a:r>
            <a:rPr lang="en" sz="1600" kern="1200" dirty="0"/>
            <a:t>Then register in the journal of laboratory work and draw up for use with a label</a:t>
          </a:r>
          <a:endParaRPr lang="ru-RU" sz="1600" kern="1200" dirty="0"/>
        </a:p>
      </dsp:txBody>
      <dsp:txXfrm>
        <a:off x="0" y="2674694"/>
        <a:ext cx="11698461" cy="438805"/>
      </dsp:txXfrm>
    </dsp:sp>
    <dsp:sp modelId="{DFA2FCBC-7384-46E4-AF1E-D5495A88AAD1}">
      <dsp:nvSpPr>
        <dsp:cNvPr id="0" name=""/>
        <dsp:cNvSpPr/>
      </dsp:nvSpPr>
      <dsp:spPr>
        <a:xfrm rot="10800000">
          <a:off x="0" y="2006392"/>
          <a:ext cx="11698461" cy="674883"/>
        </a:xfrm>
        <a:prstGeom prst="upArrowCallout">
          <a:avLst/>
        </a:prstGeom>
        <a:solidFill>
          <a:schemeClr val="lt1"/>
        </a:solidFill>
        <a:ln w="15875"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113792" tIns="113792" rIns="113792" bIns="113792" numCol="1" spcCol="1270" anchor="ctr" anchorCtr="0">
          <a:noAutofit/>
        </a:bodyPr>
        <a:lstStyle/>
        <a:p>
          <a:pPr lvl="0" algn="ctr" defTabSz="711200" rtl="0">
            <a:lnSpc>
              <a:spcPct val="90000"/>
            </a:lnSpc>
            <a:spcBef>
              <a:spcPct val="0"/>
            </a:spcBef>
            <a:spcAft>
              <a:spcPct val="35000"/>
            </a:spcAft>
          </a:pPr>
          <a:r>
            <a:rPr lang="en" sz="1600" kern="1200" dirty="0"/>
            <a:t>Total preparation time - 2 hours.</a:t>
          </a:r>
          <a:endParaRPr lang="ru-RU" sz="1600" kern="1200" dirty="0"/>
        </a:p>
      </dsp:txBody>
      <dsp:txXfrm rot="10800000">
        <a:off x="0" y="2006392"/>
        <a:ext cx="11698461" cy="438519"/>
      </dsp:txXfrm>
    </dsp:sp>
    <dsp:sp modelId="{F7F379AA-CF90-460B-8401-FF44789DA6C3}">
      <dsp:nvSpPr>
        <dsp:cNvPr id="0" name=""/>
        <dsp:cNvSpPr/>
      </dsp:nvSpPr>
      <dsp:spPr>
        <a:xfrm rot="10800000">
          <a:off x="0" y="1347222"/>
          <a:ext cx="11698461" cy="674883"/>
        </a:xfrm>
        <a:prstGeom prst="upArrowCallout">
          <a:avLst/>
        </a:prstGeom>
        <a:solidFill>
          <a:schemeClr val="lt1"/>
        </a:solidFill>
        <a:ln w="15875"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113792" tIns="113792" rIns="113792" bIns="113792" numCol="1" spcCol="1270" anchor="ctr" anchorCtr="0">
          <a:noAutofit/>
        </a:bodyPr>
        <a:lstStyle/>
        <a:p>
          <a:pPr lvl="0" algn="ctr" defTabSz="711200" rtl="0">
            <a:lnSpc>
              <a:spcPct val="90000"/>
            </a:lnSpc>
            <a:spcBef>
              <a:spcPct val="0"/>
            </a:spcBef>
            <a:spcAft>
              <a:spcPct val="35000"/>
            </a:spcAft>
          </a:pPr>
          <a:r>
            <a:rPr lang="en" sz="1600" kern="1200" dirty="0"/>
            <a:t>Then again weighed 9.0 milk sugar and 1.0 trituration X1 and prepare a powder grind according to all the rules for 1 hour, obtaining a dilution of X2 (C1).</a:t>
          </a:r>
          <a:endParaRPr lang="ru-RU" sz="1600" kern="1200" dirty="0"/>
        </a:p>
      </dsp:txBody>
      <dsp:txXfrm rot="10800000">
        <a:off x="0" y="1347222"/>
        <a:ext cx="11698461" cy="438519"/>
      </dsp:txXfrm>
    </dsp:sp>
    <dsp:sp modelId="{32C73391-932F-4AE0-B4A0-427D7B72D9E1}">
      <dsp:nvSpPr>
        <dsp:cNvPr id="0" name=""/>
        <dsp:cNvSpPr/>
      </dsp:nvSpPr>
      <dsp:spPr>
        <a:xfrm rot="10800000">
          <a:off x="0" y="669790"/>
          <a:ext cx="11698461" cy="674883"/>
        </a:xfrm>
        <a:prstGeom prst="upArrowCallout">
          <a:avLst/>
        </a:prstGeom>
        <a:solidFill>
          <a:schemeClr val="lt1"/>
        </a:solidFill>
        <a:ln w="15875"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113792" tIns="113792" rIns="113792" bIns="113792" numCol="1" spcCol="1270" anchor="ctr" anchorCtr="0">
          <a:noAutofit/>
        </a:bodyPr>
        <a:lstStyle/>
        <a:p>
          <a:pPr lvl="0" algn="ctr" defTabSz="711200" rtl="0">
            <a:lnSpc>
              <a:spcPct val="90000"/>
            </a:lnSpc>
            <a:spcBef>
              <a:spcPct val="0"/>
            </a:spcBef>
            <a:spcAft>
              <a:spcPct val="35000"/>
            </a:spcAft>
          </a:pPr>
          <a:r>
            <a:rPr lang="en" sz="1600" kern="1200" dirty="0"/>
            <a:t>1.0 hand charcoal is weighed on hand scales, placed in a mortar and ground according to the rules set out in §7.</a:t>
          </a:r>
          <a:endParaRPr lang="ru-RU" sz="1600" kern="1200" dirty="0"/>
        </a:p>
      </dsp:txBody>
      <dsp:txXfrm rot="10800000">
        <a:off x="0" y="669790"/>
        <a:ext cx="11698461" cy="438519"/>
      </dsp:txXfrm>
    </dsp:sp>
    <dsp:sp modelId="{70441EB8-2C03-4F98-82D3-24E1F509A2DE}">
      <dsp:nvSpPr>
        <dsp:cNvPr id="0" name=""/>
        <dsp:cNvSpPr/>
      </dsp:nvSpPr>
      <dsp:spPr>
        <a:xfrm rot="10800000">
          <a:off x="0" y="0"/>
          <a:ext cx="11698461" cy="674883"/>
        </a:xfrm>
        <a:prstGeom prst="upArrowCallout">
          <a:avLst/>
        </a:prstGeom>
        <a:solidFill>
          <a:schemeClr val="lt1"/>
        </a:solidFill>
        <a:ln w="15875"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113792" tIns="113792" rIns="113792" bIns="113792" numCol="1" spcCol="1270" anchor="ctr" anchorCtr="0">
          <a:noAutofit/>
        </a:bodyPr>
        <a:lstStyle/>
        <a:p>
          <a:pPr lvl="0" algn="ctr" defTabSz="711200" rtl="0">
            <a:lnSpc>
              <a:spcPct val="90000"/>
            </a:lnSpc>
            <a:spcBef>
              <a:spcPct val="0"/>
            </a:spcBef>
            <a:spcAft>
              <a:spcPct val="35000"/>
            </a:spcAft>
          </a:pPr>
          <a:r>
            <a:rPr lang="en" sz="1600" kern="1200" dirty="0"/>
            <a:t>To do this, weigh 9.0 milk sugar, divide into 3 parts and 1 part rub the pores of the mortar.</a:t>
          </a:r>
          <a:endParaRPr lang="ru-RU" sz="1600" kern="1200" dirty="0"/>
        </a:p>
      </dsp:txBody>
      <dsp:txXfrm rot="10800000">
        <a:off x="0" y="0"/>
        <a:ext cx="11698461" cy="43851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7D0CA7-1376-4881-9DB4-484B255044B8}">
      <dsp:nvSpPr>
        <dsp:cNvPr id="0" name=""/>
        <dsp:cNvSpPr/>
      </dsp:nvSpPr>
      <dsp:spPr>
        <a:xfrm>
          <a:off x="0" y="2365403"/>
          <a:ext cx="11493305" cy="517492"/>
        </a:xfrm>
        <a:prstGeom prst="rect">
          <a:avLst/>
        </a:prstGeom>
        <a:solidFill>
          <a:schemeClr val="lt1"/>
        </a:solidFill>
        <a:ln w="15875"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128016" tIns="128016" rIns="128016" bIns="128016" numCol="1" spcCol="1270" anchor="ctr" anchorCtr="0">
          <a:noAutofit/>
        </a:bodyPr>
        <a:lstStyle/>
        <a:p>
          <a:pPr lvl="0" algn="ctr" defTabSz="800100" rtl="0">
            <a:lnSpc>
              <a:spcPct val="90000"/>
            </a:lnSpc>
            <a:spcBef>
              <a:spcPct val="0"/>
            </a:spcBef>
            <a:spcAft>
              <a:spcPct val="35000"/>
            </a:spcAft>
          </a:pPr>
          <a:r>
            <a:rPr lang="en" sz="1800" kern="1200" dirty="0"/>
            <a:t>registered in the journal and labeled for use.</a:t>
          </a:r>
          <a:endParaRPr lang="ru-RU" sz="1800" kern="1200" dirty="0"/>
        </a:p>
      </dsp:txBody>
      <dsp:txXfrm>
        <a:off x="0" y="2365403"/>
        <a:ext cx="11493305" cy="517492"/>
      </dsp:txXfrm>
    </dsp:sp>
    <dsp:sp modelId="{A74D335B-C9C4-4B15-A8FF-72D359AD4674}">
      <dsp:nvSpPr>
        <dsp:cNvPr id="0" name=""/>
        <dsp:cNvSpPr/>
      </dsp:nvSpPr>
      <dsp:spPr>
        <a:xfrm rot="10800000">
          <a:off x="0" y="1577262"/>
          <a:ext cx="11493305" cy="795903"/>
        </a:xfrm>
        <a:prstGeom prst="upArrowCallout">
          <a:avLst/>
        </a:prstGeom>
        <a:solidFill>
          <a:schemeClr val="lt1"/>
        </a:solidFill>
        <a:ln w="15875"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128016" tIns="128016" rIns="128016" bIns="128016" numCol="1" spcCol="1270" anchor="ctr" anchorCtr="0">
          <a:noAutofit/>
        </a:bodyPr>
        <a:lstStyle/>
        <a:p>
          <a:pPr lvl="0" algn="ctr" defTabSz="800100" rtl="0">
            <a:lnSpc>
              <a:spcPct val="90000"/>
            </a:lnSpc>
            <a:spcBef>
              <a:spcPct val="0"/>
            </a:spcBef>
            <a:spcAft>
              <a:spcPct val="35000"/>
            </a:spcAft>
          </a:pPr>
          <a:r>
            <a:rPr lang="en" sz="1800" kern="1200"/>
            <a:t>Then, according to all the rules of trituration technology, prepare the necessary basic powder grinding, check the quality,</a:t>
          </a:r>
          <a:endParaRPr lang="ru-RU" sz="1800" kern="1200"/>
        </a:p>
      </dsp:txBody>
      <dsp:txXfrm rot="10800000">
        <a:off x="0" y="1577262"/>
        <a:ext cx="11493305" cy="517154"/>
      </dsp:txXfrm>
    </dsp:sp>
    <dsp:sp modelId="{28FF5984-E050-4C03-83BB-A002A593868B}">
      <dsp:nvSpPr>
        <dsp:cNvPr id="0" name=""/>
        <dsp:cNvSpPr/>
      </dsp:nvSpPr>
      <dsp:spPr>
        <a:xfrm rot="10800000">
          <a:off x="0" y="789121"/>
          <a:ext cx="11493305" cy="795903"/>
        </a:xfrm>
        <a:prstGeom prst="upArrowCallout">
          <a:avLst/>
        </a:prstGeom>
        <a:solidFill>
          <a:schemeClr val="lt1"/>
        </a:solidFill>
        <a:ln w="15875"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128016" tIns="128016" rIns="128016" bIns="128016" numCol="1" spcCol="1270" anchor="ctr" anchorCtr="0">
          <a:noAutofit/>
        </a:bodyPr>
        <a:lstStyle/>
        <a:p>
          <a:pPr lvl="0" algn="ctr" defTabSz="800100" rtl="0">
            <a:lnSpc>
              <a:spcPct val="90000"/>
            </a:lnSpc>
            <a:spcBef>
              <a:spcPct val="0"/>
            </a:spcBef>
            <a:spcAft>
              <a:spcPct val="35000"/>
            </a:spcAft>
          </a:pPr>
          <a:r>
            <a:rPr lang="en" sz="1800" kern="1200" dirty="0"/>
            <a:t>The first part is placed in a mortar, grind thoroughly and add a calibrated pipette 2 drops of sulfuric acid (0.1 g, as 1.0 g-20 drops).</a:t>
          </a:r>
          <a:endParaRPr lang="ru-RU" sz="1800" kern="1200" dirty="0"/>
        </a:p>
      </dsp:txBody>
      <dsp:txXfrm rot="10800000">
        <a:off x="0" y="789121"/>
        <a:ext cx="11493305" cy="517154"/>
      </dsp:txXfrm>
    </dsp:sp>
    <dsp:sp modelId="{6B9895E1-DB1E-418C-8939-35EE0A3AD401}">
      <dsp:nvSpPr>
        <dsp:cNvPr id="0" name=""/>
        <dsp:cNvSpPr/>
      </dsp:nvSpPr>
      <dsp:spPr>
        <a:xfrm rot="10800000">
          <a:off x="0" y="980"/>
          <a:ext cx="11493305" cy="795903"/>
        </a:xfrm>
        <a:prstGeom prst="upArrowCallout">
          <a:avLst/>
        </a:prstGeom>
        <a:solidFill>
          <a:schemeClr val="lt1"/>
        </a:solidFill>
        <a:ln w="15875"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128016" tIns="128016" rIns="128016" bIns="128016" numCol="1" spcCol="1270" anchor="ctr" anchorCtr="0">
          <a:noAutofit/>
        </a:bodyPr>
        <a:lstStyle/>
        <a:p>
          <a:pPr lvl="0" algn="ctr" defTabSz="800100" rtl="0">
            <a:lnSpc>
              <a:spcPct val="90000"/>
            </a:lnSpc>
            <a:spcBef>
              <a:spcPct val="0"/>
            </a:spcBef>
            <a:spcAft>
              <a:spcPct val="35000"/>
            </a:spcAft>
          </a:pPr>
          <a:r>
            <a:rPr lang="en" sz="1800" kern="1200" dirty="0"/>
            <a:t>9.9 g of milk sugar is weighed on BP-20, divided into three parts;</a:t>
          </a:r>
          <a:endParaRPr lang="ru-RU" sz="1800" kern="1200" dirty="0"/>
        </a:p>
      </dsp:txBody>
      <dsp:txXfrm rot="10800000">
        <a:off x="0" y="980"/>
        <a:ext cx="11493305" cy="51715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328EEB-9CC2-4908-B154-A2078BDFAA52}">
      <dsp:nvSpPr>
        <dsp:cNvPr id="0" name=""/>
        <dsp:cNvSpPr/>
      </dsp:nvSpPr>
      <dsp:spPr>
        <a:xfrm>
          <a:off x="0" y="3666746"/>
          <a:ext cx="10769824" cy="481258"/>
        </a:xfrm>
        <a:prstGeom prst="rect">
          <a:avLst/>
        </a:prstGeom>
        <a:solidFill>
          <a:schemeClr val="lt1"/>
        </a:solidFill>
        <a:ln w="15875"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128016" tIns="128016" rIns="128016" bIns="128016" numCol="1" spcCol="1270" anchor="ctr" anchorCtr="0">
          <a:noAutofit/>
        </a:bodyPr>
        <a:lstStyle/>
        <a:p>
          <a:pPr lvl="0" algn="ctr" defTabSz="800100" rtl="0">
            <a:lnSpc>
              <a:spcPct val="90000"/>
            </a:lnSpc>
            <a:spcBef>
              <a:spcPct val="0"/>
            </a:spcBef>
            <a:spcAft>
              <a:spcPct val="35000"/>
            </a:spcAft>
          </a:pPr>
          <a:r>
            <a:rPr lang="en" sz="1800" kern="1200" dirty="0"/>
            <a:t>The finished </a:t>
          </a:r>
          <a:r>
            <a:rPr lang="en" sz="1800" kern="1200" dirty="0" err="1"/>
            <a:t>trituration </a:t>
          </a:r>
          <a:r>
            <a:rPr lang="en" sz="1800" kern="1200" dirty="0"/>
            <a:t>is subject to control and registered in the journal and issued before the holiday.</a:t>
          </a:r>
          <a:endParaRPr lang="ru-RU" sz="1800" kern="1200" dirty="0"/>
        </a:p>
      </dsp:txBody>
      <dsp:txXfrm>
        <a:off x="0" y="3666746"/>
        <a:ext cx="10769824" cy="481258"/>
      </dsp:txXfrm>
    </dsp:sp>
    <dsp:sp modelId="{3B30AA0E-0B79-43E6-BA0A-24C36A44DDFB}">
      <dsp:nvSpPr>
        <dsp:cNvPr id="0" name=""/>
        <dsp:cNvSpPr/>
      </dsp:nvSpPr>
      <dsp:spPr>
        <a:xfrm rot="10800000">
          <a:off x="0" y="2933789"/>
          <a:ext cx="10769824" cy="740175"/>
        </a:xfrm>
        <a:prstGeom prst="upArrowCallout">
          <a:avLst/>
        </a:prstGeom>
        <a:solidFill>
          <a:schemeClr val="lt1"/>
        </a:solidFill>
        <a:ln w="15875"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128016" tIns="128016" rIns="128016" bIns="128016" numCol="1" spcCol="1270" anchor="ctr" anchorCtr="0">
          <a:noAutofit/>
        </a:bodyPr>
        <a:lstStyle/>
        <a:p>
          <a:pPr lvl="0" algn="ctr" defTabSz="800100" rtl="0">
            <a:lnSpc>
              <a:spcPct val="90000"/>
            </a:lnSpc>
            <a:spcBef>
              <a:spcPct val="0"/>
            </a:spcBef>
            <a:spcAft>
              <a:spcPct val="35000"/>
            </a:spcAft>
          </a:pPr>
          <a:r>
            <a:rPr lang="en" sz="1800" kern="1200"/>
            <a:t>After that, repeat the grinding and mixing operations 2 more times in two 10-minute cycles, place in a vial with a tightly closed stopper.</a:t>
          </a:r>
          <a:endParaRPr lang="ru-RU" sz="1800" kern="1200"/>
        </a:p>
      </dsp:txBody>
      <dsp:txXfrm rot="10800000">
        <a:off x="0" y="2933789"/>
        <a:ext cx="10769824" cy="480944"/>
      </dsp:txXfrm>
    </dsp:sp>
    <dsp:sp modelId="{84AD9D4C-D5EC-4368-A480-86011EC74089}">
      <dsp:nvSpPr>
        <dsp:cNvPr id="0" name=""/>
        <dsp:cNvSpPr/>
      </dsp:nvSpPr>
      <dsp:spPr>
        <a:xfrm rot="10800000">
          <a:off x="0" y="2200833"/>
          <a:ext cx="10769824" cy="740175"/>
        </a:xfrm>
        <a:prstGeom prst="upArrowCallout">
          <a:avLst/>
        </a:prstGeom>
        <a:solidFill>
          <a:schemeClr val="lt1"/>
        </a:solidFill>
        <a:ln w="15875"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128016" tIns="128016" rIns="128016" bIns="128016" numCol="1" spcCol="1270" anchor="ctr" anchorCtr="0">
          <a:noAutofit/>
        </a:bodyPr>
        <a:lstStyle/>
        <a:p>
          <a:pPr lvl="0" algn="ctr" defTabSz="800100" rtl="0">
            <a:lnSpc>
              <a:spcPct val="90000"/>
            </a:lnSpc>
            <a:spcBef>
              <a:spcPct val="0"/>
            </a:spcBef>
            <a:spcAft>
              <a:spcPct val="35000"/>
            </a:spcAft>
          </a:pPr>
          <a:r>
            <a:rPr lang="en" sz="1800" kern="1200"/>
            <a:t>then repeat both of these operations according to §7 and leave to air dry for 20-30 minutes.</a:t>
          </a:r>
          <a:endParaRPr lang="ru-RU" sz="1800" kern="1200"/>
        </a:p>
      </dsp:txBody>
      <dsp:txXfrm rot="10800000">
        <a:off x="0" y="2200833"/>
        <a:ext cx="10769824" cy="480944"/>
      </dsp:txXfrm>
    </dsp:sp>
    <dsp:sp modelId="{82B6DD45-26E8-4676-8772-1846F5AB70D6}">
      <dsp:nvSpPr>
        <dsp:cNvPr id="0" name=""/>
        <dsp:cNvSpPr/>
      </dsp:nvSpPr>
      <dsp:spPr>
        <a:xfrm rot="10800000">
          <a:off x="0" y="1467876"/>
          <a:ext cx="10769824" cy="740175"/>
        </a:xfrm>
        <a:prstGeom prst="upArrowCallout">
          <a:avLst/>
        </a:prstGeom>
        <a:solidFill>
          <a:schemeClr val="lt1"/>
        </a:solidFill>
        <a:ln w="15875"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128016" tIns="128016" rIns="128016" bIns="128016" numCol="1" spcCol="1270" anchor="ctr" anchorCtr="0">
          <a:noAutofit/>
        </a:bodyPr>
        <a:lstStyle/>
        <a:p>
          <a:pPr lvl="0" algn="ctr" defTabSz="800100" rtl="0">
            <a:lnSpc>
              <a:spcPct val="90000"/>
            </a:lnSpc>
            <a:spcBef>
              <a:spcPct val="0"/>
            </a:spcBef>
            <a:spcAft>
              <a:spcPct val="35000"/>
            </a:spcAft>
          </a:pPr>
          <a:r>
            <a:rPr lang="en" sz="1800" kern="1200"/>
            <a:t>The mixture is thoroughly ground for 6 minutes, scraped and stirred for 4 minutes,</a:t>
          </a:r>
          <a:endParaRPr lang="ru-RU" sz="1800" kern="1200"/>
        </a:p>
      </dsp:txBody>
      <dsp:txXfrm rot="10800000">
        <a:off x="0" y="1467876"/>
        <a:ext cx="10769824" cy="480944"/>
      </dsp:txXfrm>
    </dsp:sp>
    <dsp:sp modelId="{BCEF4050-965D-471F-BA87-73BC2A45F58D}">
      <dsp:nvSpPr>
        <dsp:cNvPr id="0" name=""/>
        <dsp:cNvSpPr/>
      </dsp:nvSpPr>
      <dsp:spPr>
        <a:xfrm rot="10800000">
          <a:off x="0" y="734919"/>
          <a:ext cx="10769824" cy="740175"/>
        </a:xfrm>
        <a:prstGeom prst="upArrowCallout">
          <a:avLst/>
        </a:prstGeom>
        <a:solidFill>
          <a:schemeClr val="lt1"/>
        </a:solidFill>
        <a:ln w="15875"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128016" tIns="128016" rIns="128016" bIns="128016" numCol="1" spcCol="1270" anchor="ctr" anchorCtr="0">
          <a:noAutofit/>
        </a:bodyPr>
        <a:lstStyle/>
        <a:p>
          <a:pPr lvl="0" algn="ctr" defTabSz="800100" rtl="0">
            <a:lnSpc>
              <a:spcPct val="90000"/>
            </a:lnSpc>
            <a:spcBef>
              <a:spcPct val="0"/>
            </a:spcBef>
            <a:spcAft>
              <a:spcPct val="35000"/>
            </a:spcAft>
          </a:pPr>
          <a:r>
            <a:rPr lang="en" sz="1800" kern="1200"/>
            <a:t>then add a calibrated caplemer 6 drops (0.2 g) of Ruta graveolens tincture prepared on 60% (by weight) ethyl alcohol (1.0 g = 32 drops).</a:t>
          </a:r>
          <a:endParaRPr lang="ru-RU" sz="1800" kern="1200"/>
        </a:p>
      </dsp:txBody>
      <dsp:txXfrm rot="10800000">
        <a:off x="0" y="734919"/>
        <a:ext cx="10769824" cy="480944"/>
      </dsp:txXfrm>
    </dsp:sp>
    <dsp:sp modelId="{52EB1826-D562-49C4-97F4-8F3D11EBAABB}">
      <dsp:nvSpPr>
        <dsp:cNvPr id="0" name=""/>
        <dsp:cNvSpPr/>
      </dsp:nvSpPr>
      <dsp:spPr>
        <a:xfrm rot="10800000">
          <a:off x="0" y="1963"/>
          <a:ext cx="10769824" cy="740175"/>
        </a:xfrm>
        <a:prstGeom prst="upArrowCallout">
          <a:avLst/>
        </a:prstGeom>
        <a:solidFill>
          <a:schemeClr val="lt1"/>
        </a:solidFill>
        <a:ln w="15875"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128016" tIns="128016" rIns="128016" bIns="128016" numCol="1" spcCol="1270" anchor="ctr" anchorCtr="0">
          <a:noAutofit/>
        </a:bodyPr>
        <a:lstStyle/>
        <a:p>
          <a:pPr lvl="0" algn="ctr" defTabSz="800100" rtl="0">
            <a:lnSpc>
              <a:spcPct val="90000"/>
            </a:lnSpc>
            <a:spcBef>
              <a:spcPct val="0"/>
            </a:spcBef>
            <a:spcAft>
              <a:spcPct val="35000"/>
            </a:spcAft>
          </a:pPr>
          <a:r>
            <a:rPr lang="en" sz="1800" kern="1200" dirty="0"/>
            <a:t>Weigh 19.8 g of milk sugar, divide into 3 parts on a paper capsule, place one part in a mortar and grind thoroughly,</a:t>
          </a:r>
          <a:endParaRPr lang="ru-RU" sz="1800" kern="1200" dirty="0"/>
        </a:p>
      </dsp:txBody>
      <dsp:txXfrm rot="10800000">
        <a:off x="0" y="1963"/>
        <a:ext cx="10769824" cy="480944"/>
      </dsp:txXfrm>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ru-RU"/>
              <a:t>Образец заголовка</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98A5D08C-2457-4948-9013-54F443DC7470}" type="datetimeFigureOut">
              <a:rPr lang="uk-UA" smtClean="0"/>
              <a:t>27.02.2024</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9B04C859-6D60-4265-9340-D9B17DC25676}" type="slidenum">
              <a:rPr lang="uk-UA" smtClean="0"/>
              <a:t>‹#›</a:t>
            </a:fld>
            <a:endParaRPr lang="uk-UA"/>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887182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98A5D08C-2457-4948-9013-54F443DC7470}" type="datetimeFigureOut">
              <a:rPr lang="uk-UA" smtClean="0"/>
              <a:t>27.02.2024</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9B04C859-6D60-4265-9340-D9B17DC25676}" type="slidenum">
              <a:rPr lang="uk-UA" smtClean="0"/>
              <a:t>‹#›</a:t>
            </a:fld>
            <a:endParaRPr lang="uk-UA"/>
          </a:p>
        </p:txBody>
      </p:sp>
    </p:spTree>
    <p:extLst>
      <p:ext uri="{BB962C8B-B14F-4D97-AF65-F5344CB8AC3E}">
        <p14:creationId xmlns:p14="http://schemas.microsoft.com/office/powerpoint/2010/main" val="20689223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ru-RU"/>
              <a:t>Образец заголовка</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98A5D08C-2457-4948-9013-54F443DC7470}" type="datetimeFigureOut">
              <a:rPr lang="uk-UA" smtClean="0"/>
              <a:t>27.02.2024</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9B04C859-6D60-4265-9340-D9B17DC25676}" type="slidenum">
              <a:rPr lang="uk-UA" smtClean="0"/>
              <a:t>‹#›</a:t>
            </a:fld>
            <a:endParaRPr lang="uk-UA"/>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371679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ru-RU"/>
              <a:t>Образец заголовка</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98A5D08C-2457-4948-9013-54F443DC7470}" type="datetimeFigureOut">
              <a:rPr lang="uk-UA" smtClean="0"/>
              <a:t>27.02.2024</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9B04C859-6D60-4265-9340-D9B17DC25676}" type="slidenum">
              <a:rPr lang="uk-UA" smtClean="0"/>
              <a:t>‹#›</a:t>
            </a:fld>
            <a:endParaRPr lang="uk-UA"/>
          </a:p>
        </p:txBody>
      </p:sp>
    </p:spTree>
    <p:extLst>
      <p:ext uri="{BB962C8B-B14F-4D97-AF65-F5344CB8AC3E}">
        <p14:creationId xmlns:p14="http://schemas.microsoft.com/office/powerpoint/2010/main" val="37445309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ru-RU"/>
              <a:t>Образец заголовка</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097280" y="2582334"/>
            <a:ext cx="4937760" cy="33782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6217920" y="2582334"/>
            <a:ext cx="4937760" cy="33782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98A5D08C-2457-4948-9013-54F443DC7470}" type="datetimeFigureOut">
              <a:rPr lang="uk-UA" smtClean="0"/>
              <a:t>27.02.2024</a:t>
            </a:fld>
            <a:endParaRPr lang="uk-UA"/>
          </a:p>
        </p:txBody>
      </p:sp>
      <p:sp>
        <p:nvSpPr>
          <p:cNvPr id="8" name="Footer Placeholder 7"/>
          <p:cNvSpPr>
            <a:spLocks noGrp="1"/>
          </p:cNvSpPr>
          <p:nvPr>
            <p:ph type="ftr" sz="quarter" idx="11"/>
          </p:nvPr>
        </p:nvSpPr>
        <p:spPr/>
        <p:txBody>
          <a:bodyPr/>
          <a:lstStyle/>
          <a:p>
            <a:endParaRPr lang="uk-UA"/>
          </a:p>
        </p:txBody>
      </p:sp>
      <p:sp>
        <p:nvSpPr>
          <p:cNvPr id="9" name="Slide Number Placeholder 8"/>
          <p:cNvSpPr>
            <a:spLocks noGrp="1"/>
          </p:cNvSpPr>
          <p:nvPr>
            <p:ph type="sldNum" sz="quarter" idx="12"/>
          </p:nvPr>
        </p:nvSpPr>
        <p:spPr/>
        <p:txBody>
          <a:bodyPr/>
          <a:lstStyle/>
          <a:p>
            <a:fld id="{9B04C859-6D60-4265-9340-D9B17DC25676}" type="slidenum">
              <a:rPr lang="uk-UA" smtClean="0"/>
              <a:t>‹#›</a:t>
            </a:fld>
            <a:endParaRPr lang="uk-UA"/>
          </a:p>
        </p:txBody>
      </p:sp>
    </p:spTree>
    <p:extLst>
      <p:ext uri="{BB962C8B-B14F-4D97-AF65-F5344CB8AC3E}">
        <p14:creationId xmlns:p14="http://schemas.microsoft.com/office/powerpoint/2010/main" val="39993391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98A5D08C-2457-4948-9013-54F443DC7470}" type="datetimeFigureOut">
              <a:rPr lang="uk-UA" smtClean="0"/>
              <a:t>27.02.2024</a:t>
            </a:fld>
            <a:endParaRPr lang="uk-UA"/>
          </a:p>
        </p:txBody>
      </p:sp>
      <p:sp>
        <p:nvSpPr>
          <p:cNvPr id="4" name="Footer Placeholder 3"/>
          <p:cNvSpPr>
            <a:spLocks noGrp="1"/>
          </p:cNvSpPr>
          <p:nvPr>
            <p:ph type="ftr" sz="quarter" idx="11"/>
          </p:nvPr>
        </p:nvSpPr>
        <p:spPr/>
        <p:txBody>
          <a:bodyPr/>
          <a:lstStyle/>
          <a:p>
            <a:endParaRPr lang="uk-UA"/>
          </a:p>
        </p:txBody>
      </p:sp>
      <p:sp>
        <p:nvSpPr>
          <p:cNvPr id="5" name="Slide Number Placeholder 4"/>
          <p:cNvSpPr>
            <a:spLocks noGrp="1"/>
          </p:cNvSpPr>
          <p:nvPr>
            <p:ph type="sldNum" sz="quarter" idx="12"/>
          </p:nvPr>
        </p:nvSpPr>
        <p:spPr/>
        <p:txBody>
          <a:bodyPr/>
          <a:lstStyle/>
          <a:p>
            <a:fld id="{9B04C859-6D60-4265-9340-D9B17DC25676}" type="slidenum">
              <a:rPr lang="uk-UA" smtClean="0"/>
              <a:t>‹#›</a:t>
            </a:fld>
            <a:endParaRPr lang="uk-UA"/>
          </a:p>
        </p:txBody>
      </p:sp>
    </p:spTree>
    <p:extLst>
      <p:ext uri="{BB962C8B-B14F-4D97-AF65-F5344CB8AC3E}">
        <p14:creationId xmlns:p14="http://schemas.microsoft.com/office/powerpoint/2010/main" val="23647275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98A5D08C-2457-4948-9013-54F443DC7470}" type="datetimeFigureOut">
              <a:rPr lang="uk-UA" smtClean="0"/>
              <a:t>27.02.2024</a:t>
            </a:fld>
            <a:endParaRPr lang="uk-UA"/>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uk-UA"/>
          </a:p>
        </p:txBody>
      </p:sp>
      <p:sp>
        <p:nvSpPr>
          <p:cNvPr id="9" name="Slide Number Placeholder 8"/>
          <p:cNvSpPr>
            <a:spLocks noGrp="1"/>
          </p:cNvSpPr>
          <p:nvPr>
            <p:ph type="sldNum" sz="quarter" idx="12"/>
          </p:nvPr>
        </p:nvSpPr>
        <p:spPr/>
        <p:txBody>
          <a:bodyPr/>
          <a:lstStyle/>
          <a:p>
            <a:fld id="{9B04C859-6D60-4265-9340-D9B17DC25676}" type="slidenum">
              <a:rPr lang="uk-UA" smtClean="0"/>
              <a:t>‹#›</a:t>
            </a:fld>
            <a:endParaRPr lang="uk-UA"/>
          </a:p>
        </p:txBody>
      </p:sp>
    </p:spTree>
    <p:extLst>
      <p:ext uri="{BB962C8B-B14F-4D97-AF65-F5344CB8AC3E}">
        <p14:creationId xmlns:p14="http://schemas.microsoft.com/office/powerpoint/2010/main" val="42546121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ru-RU"/>
              <a:t>Образец заголовка</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98A5D08C-2457-4948-9013-54F443DC7470}" type="datetimeFigureOut">
              <a:rPr lang="uk-UA" smtClean="0"/>
              <a:t>27.02.2024</a:t>
            </a:fld>
            <a:endParaRPr lang="uk-UA"/>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uk-UA"/>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9B04C859-6D60-4265-9340-D9B17DC25676}" type="slidenum">
              <a:rPr lang="uk-UA" smtClean="0"/>
              <a:t>‹#›</a:t>
            </a:fld>
            <a:endParaRPr lang="uk-UA"/>
          </a:p>
        </p:txBody>
      </p:sp>
    </p:spTree>
    <p:extLst>
      <p:ext uri="{BB962C8B-B14F-4D97-AF65-F5344CB8AC3E}">
        <p14:creationId xmlns:p14="http://schemas.microsoft.com/office/powerpoint/2010/main" val="28079589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ru-RU"/>
              <a:t>Образец заголовка</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98A5D08C-2457-4948-9013-54F443DC7470}" type="datetimeFigureOut">
              <a:rPr lang="uk-UA" smtClean="0"/>
              <a:t>27.02.2024</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9B04C859-6D60-4265-9340-D9B17DC25676}" type="slidenum">
              <a:rPr lang="uk-UA" smtClean="0"/>
              <a:t>‹#›</a:t>
            </a:fld>
            <a:endParaRPr lang="uk-UA"/>
          </a:p>
        </p:txBody>
      </p:sp>
    </p:spTree>
    <p:extLst>
      <p:ext uri="{BB962C8B-B14F-4D97-AF65-F5344CB8AC3E}">
        <p14:creationId xmlns:p14="http://schemas.microsoft.com/office/powerpoint/2010/main" val="25101784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98A5D08C-2457-4948-9013-54F443DC7470}" type="datetimeFigureOut">
              <a:rPr lang="uk-UA" smtClean="0"/>
              <a:t>27.02.2024</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9B04C859-6D60-4265-9340-D9B17DC25676}" type="slidenum">
              <a:rPr lang="uk-UA" smtClean="0"/>
              <a:t>‹#›</a:t>
            </a:fld>
            <a:endParaRPr lang="uk-UA"/>
          </a:p>
        </p:txBody>
      </p:sp>
    </p:spTree>
    <p:extLst>
      <p:ext uri="{BB962C8B-B14F-4D97-AF65-F5344CB8AC3E}">
        <p14:creationId xmlns:p14="http://schemas.microsoft.com/office/powerpoint/2010/main" val="17422961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98A5D08C-2457-4948-9013-54F443DC7470}" type="datetimeFigureOut">
              <a:rPr lang="uk-UA" smtClean="0"/>
              <a:t>27.02.2024</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9B04C859-6D60-4265-9340-D9B17DC25676}" type="slidenum">
              <a:rPr lang="uk-UA" smtClean="0"/>
              <a:t>‹#›</a:t>
            </a:fld>
            <a:endParaRPr lang="uk-UA"/>
          </a:p>
        </p:txBody>
      </p:sp>
    </p:spTree>
    <p:extLst>
      <p:ext uri="{BB962C8B-B14F-4D97-AF65-F5344CB8AC3E}">
        <p14:creationId xmlns:p14="http://schemas.microsoft.com/office/powerpoint/2010/main" val="222574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
              <a:t>Sample header</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
              <a:t>Sample text</a:t>
            </a:r>
          </a:p>
          <a:p>
            <a:pPr lvl="1"/>
            <a:r>
              <a:rPr lang="en"/>
              <a:t>The second level</a:t>
            </a:r>
          </a:p>
          <a:p>
            <a:pPr lvl="2"/>
            <a:r>
              <a:rPr lang="en"/>
              <a:t>The third level</a:t>
            </a:r>
          </a:p>
          <a:p>
            <a:pPr lvl="3"/>
            <a:r>
              <a:rPr lang="en"/>
              <a:t>The fourth level</a:t>
            </a:r>
          </a:p>
          <a:p>
            <a:pPr lvl="4"/>
            <a:r>
              <a:rPr lang="en"/>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98A5D08C-2457-4948-9013-54F443DC7470}" type="datetimeFigureOut">
              <a:rPr lang="uk-UA" smtClean="0"/>
              <a:t>27.02.2024</a:t>
            </a:fld>
            <a:endParaRPr lang="uk-UA"/>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uk-UA"/>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9B04C859-6D60-4265-9340-D9B17DC25676}" type="slidenum">
              <a:rPr lang="uk-UA" smtClean="0"/>
              <a:t>‹#›</a:t>
            </a:fld>
            <a:endParaRPr lang="uk-UA"/>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5582643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9.jpe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3.jpe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Резонансная гомеопатия по методу Фолля - что это такое простыми словами"/>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12235903" cy="685800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2050303" y="290285"/>
            <a:ext cx="8097574" cy="1169551"/>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 sz="2200" b="1" dirty="0">
                <a:solidFill>
                  <a:schemeClr val="tx2">
                    <a:lumMod val="10000"/>
                  </a:schemeClr>
                </a:solidFill>
              </a:rPr>
              <a:t>ODESSA NATIONAL MEDICAL UNIVERSITY</a:t>
            </a:r>
          </a:p>
          <a:p>
            <a:pPr algn="ctr"/>
            <a:r>
              <a:rPr lang="en-US" sz="2400" cap="all" dirty="0">
                <a:solidFill>
                  <a:schemeClr val="accent1">
                    <a:lumMod val="50000"/>
                  </a:schemeClr>
                </a:solidFill>
              </a:rPr>
              <a:t>DEPARTMENT OF PHARMACEUTICAL </a:t>
            </a:r>
            <a:r>
              <a:rPr lang="en-US" sz="2400" cap="all">
                <a:solidFill>
                  <a:schemeClr val="accent1">
                    <a:lumMod val="50000"/>
                  </a:schemeClr>
                </a:solidFill>
              </a:rPr>
              <a:t>CHEMISTRY </a:t>
            </a:r>
            <a:endParaRPr lang="en-US" sz="2400" cap="all" smtClean="0">
              <a:solidFill>
                <a:schemeClr val="accent1">
                  <a:lumMod val="50000"/>
                </a:schemeClr>
              </a:solidFill>
            </a:endParaRPr>
          </a:p>
          <a:p>
            <a:pPr algn="ctr"/>
            <a:r>
              <a:rPr lang="en-US" sz="2400" cap="all" smtClean="0">
                <a:solidFill>
                  <a:schemeClr val="accent1">
                    <a:lumMod val="50000"/>
                  </a:schemeClr>
                </a:solidFill>
              </a:rPr>
              <a:t>AND </a:t>
            </a:r>
            <a:r>
              <a:rPr lang="en-US" sz="2400" cap="all">
                <a:solidFill>
                  <a:schemeClr val="accent1">
                    <a:lumMod val="50000"/>
                  </a:schemeClr>
                </a:solidFill>
              </a:rPr>
              <a:t>DRUGs </a:t>
            </a:r>
            <a:r>
              <a:rPr lang="en-US" sz="2400" cap="all" smtClean="0">
                <a:solidFill>
                  <a:schemeClr val="accent1">
                    <a:lumMod val="50000"/>
                  </a:schemeClr>
                </a:solidFill>
              </a:rPr>
              <a:t>TECHNOLOGY</a:t>
            </a:r>
            <a:endParaRPr lang="ru-RU" sz="2400" cap="all" dirty="0">
              <a:solidFill>
                <a:schemeClr val="accent1">
                  <a:lumMod val="50000"/>
                </a:schemeClr>
              </a:solidFill>
            </a:endParaRPr>
          </a:p>
        </p:txBody>
      </p:sp>
      <p:pic>
        <p:nvPicPr>
          <p:cNvPr id="6" name="Picture 2" descr="https://onmedu.edu.ua/wp-content/themes/medun/img/logos/logo-defaul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31906" y="88176"/>
            <a:ext cx="1485900" cy="1943101"/>
          </a:xfrm>
          <a:prstGeom prst="rect">
            <a:avLst/>
          </a:prstGeom>
          <a:noFill/>
          <a:extLst>
            <a:ext uri="{909E8E84-426E-40DD-AFC4-6F175D3DCCD1}">
              <a14:hiddenFill xmlns:a14="http://schemas.microsoft.com/office/drawing/2010/main">
                <a:solidFill>
                  <a:srgbClr val="FFFFFF"/>
                </a:solidFill>
              </a14:hiddenFill>
            </a:ext>
          </a:extLst>
        </p:spPr>
      </p:pic>
      <p:sp>
        <p:nvSpPr>
          <p:cNvPr id="7" name="Заголовок 1"/>
          <p:cNvSpPr txBox="1">
            <a:spLocks/>
          </p:cNvSpPr>
          <p:nvPr/>
        </p:nvSpPr>
        <p:spPr>
          <a:xfrm>
            <a:off x="1641390" y="2031276"/>
            <a:ext cx="8915399" cy="1529747"/>
          </a:xfrm>
          <a:prstGeom prst="rect">
            <a:avLst/>
          </a:prstGeom>
        </p:spPr>
        <p:style>
          <a:lnRef idx="2">
            <a:schemeClr val="accent2"/>
          </a:lnRef>
          <a:fillRef idx="1">
            <a:schemeClr val="lt1"/>
          </a:fillRef>
          <a:effectRef idx="0">
            <a:schemeClr val="accent2"/>
          </a:effectRef>
          <a:fontRef idx="minor">
            <a:schemeClr val="dk1"/>
          </a:fontRef>
        </p:style>
        <p:txBody>
          <a:bodyPr vert="horz" lIns="91440" tIns="45720" rIns="91440" bIns="45720" rtlCol="0" anchor="b">
            <a:noAutofit/>
          </a:bodyPr>
          <a:lstStyle>
            <a:lvl1pPr algn="l" defTabSz="457200" rtl="0" eaLnBrk="1" latinLnBrk="0" hangingPunct="1">
              <a:spcBef>
                <a:spcPct val="0"/>
              </a:spcBef>
              <a:buNone/>
              <a:defRPr sz="5400" kern="1200">
                <a:solidFill>
                  <a:schemeClr val="dk1"/>
                </a:solidFill>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lgn="ctr"/>
            <a:r>
              <a:rPr lang="en" sz="3200" b="1" dirty="0"/>
              <a:t>Triturations homeopathic. Technology of homeopathic triturations , registration for dispensing and quality control</a:t>
            </a:r>
          </a:p>
        </p:txBody>
      </p:sp>
      <p:sp>
        <p:nvSpPr>
          <p:cNvPr id="9" name="TextBox 8"/>
          <p:cNvSpPr txBox="1"/>
          <p:nvPr/>
        </p:nvSpPr>
        <p:spPr>
          <a:xfrm>
            <a:off x="8459792" y="4748186"/>
            <a:ext cx="3136007" cy="707886"/>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r"/>
            <a:r>
              <a:rPr lang="en" altLang="ru-RU" sz="2000" b="1" dirty="0">
                <a:solidFill>
                  <a:schemeClr val="tx2">
                    <a:lumMod val="10000"/>
                  </a:schemeClr>
                </a:solidFill>
              </a:rPr>
              <a:t>Presentation prepared by </a:t>
            </a:r>
            <a:r>
              <a:rPr lang="en" altLang="ru-RU" sz="2000" b="1" dirty="0" smtClean="0">
                <a:solidFill>
                  <a:schemeClr val="tx2">
                    <a:lumMod val="10000"/>
                  </a:schemeClr>
                </a:solidFill>
              </a:rPr>
              <a:t>:</a:t>
            </a:r>
            <a:endParaRPr lang="en" sz="2000" dirty="0">
              <a:solidFill>
                <a:schemeClr val="tx2">
                  <a:lumMod val="10000"/>
                </a:schemeClr>
              </a:solidFill>
            </a:endParaRPr>
          </a:p>
          <a:p>
            <a:pPr algn="r"/>
            <a:r>
              <a:rPr lang="en" sz="2000" dirty="0" err="1">
                <a:solidFill>
                  <a:schemeClr val="tx2">
                    <a:lumMod val="10000"/>
                  </a:schemeClr>
                </a:solidFill>
              </a:rPr>
              <a:t>Assoc </a:t>
            </a:r>
            <a:r>
              <a:rPr lang="en" sz="2000" dirty="0">
                <a:solidFill>
                  <a:schemeClr val="tx2">
                    <a:lumMod val="10000"/>
                  </a:schemeClr>
                </a:solidFill>
              </a:rPr>
              <a:t>. </a:t>
            </a:r>
            <a:r>
              <a:rPr lang="en" sz="2000">
                <a:solidFill>
                  <a:schemeClr val="tx2">
                    <a:lumMod val="10000"/>
                  </a:schemeClr>
                </a:solidFill>
              </a:rPr>
              <a:t>Fizor </a:t>
            </a:r>
            <a:r>
              <a:rPr lang="en" sz="2000" smtClean="0">
                <a:solidFill>
                  <a:schemeClr val="tx2">
                    <a:lumMod val="10000"/>
                  </a:schemeClr>
                </a:solidFill>
              </a:rPr>
              <a:t>N.S.</a:t>
            </a:r>
            <a:endParaRPr lang="en" sz="2000" dirty="0">
              <a:solidFill>
                <a:schemeClr val="tx2">
                  <a:lumMod val="10000"/>
                </a:schemeClr>
              </a:solidFill>
            </a:endParaRPr>
          </a:p>
        </p:txBody>
      </p:sp>
    </p:spTree>
    <p:extLst>
      <p:ext uri="{BB962C8B-B14F-4D97-AF65-F5344CB8AC3E}">
        <p14:creationId xmlns:p14="http://schemas.microsoft.com/office/powerpoint/2010/main" val="9151397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05356" y="894303"/>
            <a:ext cx="10058400" cy="581800"/>
          </a:xfrm>
        </p:spPr>
        <p:style>
          <a:lnRef idx="2">
            <a:schemeClr val="accent1"/>
          </a:lnRef>
          <a:fillRef idx="1">
            <a:schemeClr val="lt1"/>
          </a:fillRef>
          <a:effectRef idx="0">
            <a:schemeClr val="accent1"/>
          </a:effectRef>
          <a:fontRef idx="minor">
            <a:schemeClr val="dk1"/>
          </a:fontRef>
        </p:style>
        <p:txBody>
          <a:bodyPr>
            <a:normAutofit fontScale="90000"/>
          </a:bodyPr>
          <a:lstStyle/>
          <a:p>
            <a:pPr algn="ctr"/>
            <a:r>
              <a:rPr lang="en" dirty="0">
                <a:solidFill>
                  <a:schemeClr val="tx1"/>
                </a:solidFill>
              </a:rPr>
              <a:t>Plan</a:t>
            </a:r>
            <a:endParaRPr lang="uk-UA" dirty="0">
              <a:solidFill>
                <a:schemeClr val="tx1"/>
              </a:solidFill>
            </a:endParaRPr>
          </a:p>
        </p:txBody>
      </p:sp>
      <p:sp>
        <p:nvSpPr>
          <p:cNvPr id="3" name="Объект 2"/>
          <p:cNvSpPr>
            <a:spLocks noGrp="1"/>
          </p:cNvSpPr>
          <p:nvPr>
            <p:ph idx="1"/>
          </p:nvPr>
        </p:nvSpPr>
        <p:spPr>
          <a:xfrm>
            <a:off x="655152" y="1795492"/>
            <a:ext cx="10719582" cy="3901923"/>
          </a:xfrm>
        </p:spPr>
        <p:txBody>
          <a:bodyPr>
            <a:normAutofit fontScale="92500"/>
          </a:bodyPr>
          <a:lstStyle/>
          <a:p>
            <a:pPr marL="0" indent="0" algn="just">
              <a:lnSpc>
                <a:spcPct val="160000"/>
              </a:lnSpc>
              <a:spcBef>
                <a:spcPts val="0"/>
              </a:spcBef>
              <a:spcAft>
                <a:spcPts val="0"/>
              </a:spcAft>
            </a:pPr>
            <a:r>
              <a:rPr lang="en" b="1" dirty="0">
                <a:solidFill>
                  <a:schemeClr val="tx1"/>
                </a:solidFill>
              </a:rPr>
              <a:t>1. §7.Preparation of </a:t>
            </a:r>
            <a:r>
              <a:rPr lang="en" b="1" dirty="0" err="1">
                <a:solidFill>
                  <a:schemeClr val="tx1"/>
                </a:solidFill>
              </a:rPr>
              <a:t>triturations </a:t>
            </a:r>
            <a:r>
              <a:rPr lang="en" b="1" dirty="0">
                <a:solidFill>
                  <a:schemeClr val="tx1"/>
                </a:solidFill>
              </a:rPr>
              <a:t>from dry matter</a:t>
            </a:r>
          </a:p>
          <a:p>
            <a:pPr marL="0" indent="361950" algn="just">
              <a:lnSpc>
                <a:spcPct val="160000"/>
              </a:lnSpc>
              <a:spcBef>
                <a:spcPts val="0"/>
              </a:spcBef>
              <a:spcAft>
                <a:spcPts val="0"/>
              </a:spcAft>
            </a:pPr>
            <a:r>
              <a:rPr lang="en" b="1" dirty="0">
                <a:solidFill>
                  <a:schemeClr val="tx1"/>
                </a:solidFill>
              </a:rPr>
              <a:t>1. 2. Example. It is necessary to prepare </a:t>
            </a:r>
            <a:r>
              <a:rPr lang="en" b="1" dirty="0" err="1">
                <a:solidFill>
                  <a:schemeClr val="tx1"/>
                </a:solidFill>
              </a:rPr>
              <a:t>Triturations</a:t>
            </a:r>
            <a:r>
              <a:rPr lang="en" b="1" dirty="0">
                <a:solidFill>
                  <a:schemeClr val="tx1"/>
                </a:solidFill>
              </a:rPr>
              <a:t> </a:t>
            </a:r>
            <a:r>
              <a:rPr lang="en" b="1" dirty="0" err="1">
                <a:solidFill>
                  <a:schemeClr val="tx1"/>
                </a:solidFill>
              </a:rPr>
              <a:t>Carbo</a:t>
            </a:r>
            <a:r>
              <a:rPr lang="en" b="1" dirty="0">
                <a:solidFill>
                  <a:schemeClr val="tx1"/>
                </a:solidFill>
              </a:rPr>
              <a:t> </a:t>
            </a:r>
            <a:r>
              <a:rPr lang="en" b="1" dirty="0" err="1">
                <a:solidFill>
                  <a:schemeClr val="tx1"/>
                </a:solidFill>
              </a:rPr>
              <a:t>vegetabilis </a:t>
            </a:r>
            <a:r>
              <a:rPr lang="en" b="1" dirty="0">
                <a:solidFill>
                  <a:schemeClr val="tx1"/>
                </a:solidFill>
              </a:rPr>
              <a:t>C1 10.0 .</a:t>
            </a:r>
          </a:p>
          <a:p>
            <a:pPr marL="0" indent="0" algn="just">
              <a:lnSpc>
                <a:spcPct val="160000"/>
              </a:lnSpc>
              <a:spcBef>
                <a:spcPts val="0"/>
              </a:spcBef>
              <a:spcAft>
                <a:spcPts val="0"/>
              </a:spcAft>
            </a:pPr>
            <a:r>
              <a:rPr lang="en" b="1" dirty="0">
                <a:solidFill>
                  <a:schemeClr val="tx1"/>
                </a:solidFill>
              </a:rPr>
              <a:t>2. Algorithm of </a:t>
            </a:r>
            <a:r>
              <a:rPr lang="en" b="1" dirty="0" err="1">
                <a:solidFill>
                  <a:schemeClr val="tx1"/>
                </a:solidFill>
              </a:rPr>
              <a:t>trituration technology </a:t>
            </a:r>
            <a:r>
              <a:rPr lang="en" b="1" dirty="0">
                <a:solidFill>
                  <a:schemeClr val="tx1"/>
                </a:solidFill>
              </a:rPr>
              <a:t>from liquid substances, according to § 8 </a:t>
            </a:r>
            <a:r>
              <a:rPr lang="en" b="1" dirty="0" err="1">
                <a:solidFill>
                  <a:schemeClr val="tx1"/>
                </a:solidFill>
              </a:rPr>
              <a:t>of the manual</a:t>
            </a:r>
            <a:r>
              <a:rPr lang="en" b="1" dirty="0">
                <a:solidFill>
                  <a:schemeClr val="tx1"/>
                </a:solidFill>
              </a:rPr>
              <a:t> Schwabe</a:t>
            </a:r>
          </a:p>
          <a:p>
            <a:pPr marL="0" indent="361950" algn="just">
              <a:lnSpc>
                <a:spcPct val="160000"/>
              </a:lnSpc>
              <a:spcBef>
                <a:spcPts val="0"/>
              </a:spcBef>
              <a:spcAft>
                <a:spcPts val="0"/>
              </a:spcAft>
            </a:pPr>
            <a:r>
              <a:rPr lang="en" b="1" dirty="0">
                <a:solidFill>
                  <a:schemeClr val="tx1"/>
                </a:solidFill>
              </a:rPr>
              <a:t>2.1. Example: It is necessary to prepare </a:t>
            </a:r>
            <a:r>
              <a:rPr lang="en" b="1" dirty="0" err="1">
                <a:solidFill>
                  <a:schemeClr val="tx1"/>
                </a:solidFill>
              </a:rPr>
              <a:t>trituration</a:t>
            </a:r>
            <a:r>
              <a:rPr lang="en" b="1" dirty="0">
                <a:solidFill>
                  <a:schemeClr val="tx1"/>
                </a:solidFill>
              </a:rPr>
              <a:t> </a:t>
            </a:r>
            <a:r>
              <a:rPr lang="en" b="1" dirty="0" err="1">
                <a:solidFill>
                  <a:schemeClr val="tx1"/>
                </a:solidFill>
              </a:rPr>
              <a:t>Acidum</a:t>
            </a:r>
            <a:r>
              <a:rPr lang="en" b="1" dirty="0">
                <a:solidFill>
                  <a:schemeClr val="tx1"/>
                </a:solidFill>
              </a:rPr>
              <a:t> </a:t>
            </a:r>
            <a:r>
              <a:rPr lang="en" b="1" dirty="0" err="1">
                <a:solidFill>
                  <a:schemeClr val="tx1"/>
                </a:solidFill>
              </a:rPr>
              <a:t>sulfuricum </a:t>
            </a:r>
            <a:r>
              <a:rPr lang="en" b="1" dirty="0">
                <a:solidFill>
                  <a:schemeClr val="tx1"/>
                </a:solidFill>
              </a:rPr>
              <a:t>C 1 10.0</a:t>
            </a:r>
          </a:p>
          <a:p>
            <a:pPr marL="0" indent="361950" algn="just">
              <a:lnSpc>
                <a:spcPct val="160000"/>
              </a:lnSpc>
              <a:spcBef>
                <a:spcPts val="0"/>
              </a:spcBef>
              <a:spcAft>
                <a:spcPts val="0"/>
              </a:spcAft>
              <a:tabLst>
                <a:tab pos="90488" algn="l"/>
              </a:tabLst>
            </a:pPr>
            <a:r>
              <a:rPr lang="en" b="1" dirty="0">
                <a:solidFill>
                  <a:schemeClr val="tx1"/>
                </a:solidFill>
              </a:rPr>
              <a:t>2.2. Example: </a:t>
            </a:r>
            <a:r>
              <a:rPr lang="en" b="1" dirty="0" err="1">
                <a:solidFill>
                  <a:schemeClr val="tx1"/>
                </a:solidFill>
              </a:rPr>
              <a:t>Rp </a:t>
            </a:r>
            <a:r>
              <a:rPr lang="en" b="1" dirty="0">
                <a:solidFill>
                  <a:schemeClr val="tx1"/>
                </a:solidFill>
              </a:rPr>
              <a:t>.: </a:t>
            </a:r>
            <a:r>
              <a:rPr lang="en" b="1" dirty="0" err="1">
                <a:solidFill>
                  <a:schemeClr val="tx1"/>
                </a:solidFill>
              </a:rPr>
              <a:t>Triruratio</a:t>
            </a:r>
            <a:r>
              <a:rPr lang="en" b="1" dirty="0">
                <a:solidFill>
                  <a:schemeClr val="tx1"/>
                </a:solidFill>
              </a:rPr>
              <a:t> </a:t>
            </a:r>
            <a:r>
              <a:rPr lang="en" b="1" dirty="0" err="1">
                <a:solidFill>
                  <a:schemeClr val="tx1"/>
                </a:solidFill>
              </a:rPr>
              <a:t>Borax </a:t>
            </a:r>
            <a:r>
              <a:rPr lang="en" b="1" dirty="0">
                <a:solidFill>
                  <a:schemeClr val="tx1"/>
                </a:solidFill>
              </a:rPr>
              <a:t>C3 10.0        </a:t>
            </a:r>
          </a:p>
          <a:p>
            <a:pPr marL="0" indent="361950" algn="just">
              <a:lnSpc>
                <a:spcPct val="160000"/>
              </a:lnSpc>
              <a:spcBef>
                <a:spcPts val="0"/>
              </a:spcBef>
              <a:spcAft>
                <a:spcPts val="0"/>
              </a:spcAft>
              <a:tabLst>
                <a:tab pos="90488" algn="l"/>
              </a:tabLst>
            </a:pPr>
            <a:r>
              <a:rPr lang="en" b="1" dirty="0">
                <a:solidFill>
                  <a:schemeClr val="tx1"/>
                </a:solidFill>
              </a:rPr>
              <a:t>                         D. _ S. _ In the morning 30 minutes before eating</a:t>
            </a:r>
          </a:p>
          <a:p>
            <a:pPr marL="0" indent="0" algn="just">
              <a:lnSpc>
                <a:spcPct val="160000"/>
              </a:lnSpc>
              <a:spcBef>
                <a:spcPts val="0"/>
              </a:spcBef>
              <a:spcAft>
                <a:spcPts val="0"/>
              </a:spcAft>
            </a:pPr>
            <a:r>
              <a:rPr lang="en" b="1" dirty="0">
                <a:solidFill>
                  <a:schemeClr val="tx1"/>
                </a:solidFill>
              </a:rPr>
              <a:t>3. Algorithm of </a:t>
            </a:r>
            <a:r>
              <a:rPr lang="en" b="1" dirty="0" err="1">
                <a:solidFill>
                  <a:schemeClr val="tx1"/>
                </a:solidFill>
              </a:rPr>
              <a:t>trituration technology </a:t>
            </a:r>
            <a:r>
              <a:rPr lang="en" b="1" dirty="0">
                <a:solidFill>
                  <a:schemeClr val="tx1"/>
                </a:solidFill>
              </a:rPr>
              <a:t>from essences, according to § 9 </a:t>
            </a:r>
            <a:r>
              <a:rPr lang="en" b="1" dirty="0" err="1">
                <a:solidFill>
                  <a:schemeClr val="tx1"/>
                </a:solidFill>
              </a:rPr>
              <a:t>of the manual</a:t>
            </a:r>
            <a:r>
              <a:rPr lang="en" b="1" dirty="0">
                <a:solidFill>
                  <a:schemeClr val="tx1"/>
                </a:solidFill>
              </a:rPr>
              <a:t> Schwabe</a:t>
            </a:r>
          </a:p>
          <a:p>
            <a:pPr marL="0" indent="361950" algn="just">
              <a:lnSpc>
                <a:spcPct val="160000"/>
              </a:lnSpc>
              <a:spcBef>
                <a:spcPts val="0"/>
              </a:spcBef>
              <a:spcAft>
                <a:spcPts val="0"/>
              </a:spcAft>
            </a:pPr>
            <a:r>
              <a:rPr lang="en" b="1" dirty="0">
                <a:solidFill>
                  <a:schemeClr val="tx1"/>
                </a:solidFill>
              </a:rPr>
              <a:t>3.1. Example. It is necessary to prepare </a:t>
            </a:r>
            <a:r>
              <a:rPr lang="en" b="1" dirty="0" err="1">
                <a:solidFill>
                  <a:schemeClr val="tx1"/>
                </a:solidFill>
              </a:rPr>
              <a:t>trituration</a:t>
            </a:r>
            <a:r>
              <a:rPr lang="en" b="1" dirty="0">
                <a:solidFill>
                  <a:schemeClr val="tx1"/>
                </a:solidFill>
              </a:rPr>
              <a:t> </a:t>
            </a:r>
            <a:r>
              <a:rPr lang="en" b="1" dirty="0" err="1">
                <a:solidFill>
                  <a:schemeClr val="tx1"/>
                </a:solidFill>
              </a:rPr>
              <a:t>Route</a:t>
            </a:r>
            <a:r>
              <a:rPr lang="en" b="1" dirty="0">
                <a:solidFill>
                  <a:schemeClr val="tx1"/>
                </a:solidFill>
              </a:rPr>
              <a:t> X 2 20.0</a:t>
            </a:r>
            <a:endParaRPr lang="uk-UA" b="1" dirty="0">
              <a:solidFill>
                <a:schemeClr val="tx1"/>
              </a:solidFill>
            </a:endParaRPr>
          </a:p>
        </p:txBody>
      </p:sp>
    </p:spTree>
    <p:extLst>
      <p:ext uri="{BB962C8B-B14F-4D97-AF65-F5344CB8AC3E}">
        <p14:creationId xmlns:p14="http://schemas.microsoft.com/office/powerpoint/2010/main" val="16802882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03460" y="918752"/>
            <a:ext cx="11646040" cy="1751575"/>
          </a:xfrm>
        </p:spPr>
        <p:style>
          <a:lnRef idx="2">
            <a:schemeClr val="accent2"/>
          </a:lnRef>
          <a:fillRef idx="1">
            <a:schemeClr val="lt1"/>
          </a:fillRef>
          <a:effectRef idx="0">
            <a:schemeClr val="accent2"/>
          </a:effectRef>
          <a:fontRef idx="minor">
            <a:schemeClr val="dk1"/>
          </a:fontRef>
        </p:style>
        <p:txBody>
          <a:bodyPr>
            <a:normAutofit/>
          </a:bodyPr>
          <a:lstStyle/>
          <a:p>
            <a:pPr marL="0" indent="361950" algn="just"/>
            <a:r>
              <a:rPr lang="en" sz="2800" b="1" i="1" dirty="0" err="1">
                <a:solidFill>
                  <a:schemeClr val="tx1"/>
                </a:solidFill>
              </a:rPr>
              <a:t>Triturations </a:t>
            </a:r>
            <a:r>
              <a:rPr lang="en" sz="2800" b="1" i="1" dirty="0">
                <a:solidFill>
                  <a:schemeClr val="tx1"/>
                </a:solidFill>
              </a:rPr>
              <a:t>homeopathic </a:t>
            </a:r>
            <a:r>
              <a:rPr lang="en" sz="2800" dirty="0">
                <a:solidFill>
                  <a:schemeClr val="tx1"/>
                </a:solidFill>
              </a:rPr>
              <a:t>(powder rubs) - mixtures of dry medicinal substances, essences, tinctures, solutions or their dilutions with milk sugar (lactose) or other excipients permitted for medical use.</a:t>
            </a:r>
            <a:endParaRPr lang="ru-RU" sz="2800" dirty="0">
              <a:solidFill>
                <a:schemeClr val="tx1"/>
              </a:solidFill>
            </a:endParaRPr>
          </a:p>
          <a:p>
            <a:pPr marL="0" indent="361950" algn="just"/>
            <a:endParaRPr lang="uk-UA" sz="2800" dirty="0">
              <a:solidFill>
                <a:schemeClr val="tx1"/>
              </a:solidFill>
            </a:endParaRPr>
          </a:p>
        </p:txBody>
      </p:sp>
      <p:sp>
        <p:nvSpPr>
          <p:cNvPr id="4" name="Прямоугольник 3"/>
          <p:cNvSpPr/>
          <p:nvPr/>
        </p:nvSpPr>
        <p:spPr>
          <a:xfrm>
            <a:off x="401934" y="3510631"/>
            <a:ext cx="11646040" cy="1200329"/>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indent="449580" algn="just">
              <a:spcAft>
                <a:spcPts val="0"/>
              </a:spcAft>
            </a:pPr>
            <a:r>
              <a:rPr lang="en" sz="2400" dirty="0">
                <a:solidFill>
                  <a:srgbClr val="000000"/>
                </a:solidFill>
                <a:ea typeface="Times New Roman" panose="02020603050405020304" pitchFamily="18" charset="0"/>
                <a:cs typeface="Times New Roman" panose="02020603050405020304" pitchFamily="18" charset="0"/>
              </a:rPr>
              <a:t>Powder rubs are prepared both from dry medicinal substances (mineral or animal origin, chemical compounds) and liquids of various natures (aqueous and alcoholic solutions, essences or tinctures), in accordance with §§7-9.</a:t>
            </a:r>
            <a:endParaRPr lang="ru-RU" sz="2400" dirty="0">
              <a:effectLst/>
              <a:ea typeface="Times New Roman" panose="02020603050405020304" pitchFamily="18" charset="0"/>
            </a:endParaRPr>
          </a:p>
        </p:txBody>
      </p:sp>
      <p:sp>
        <p:nvSpPr>
          <p:cNvPr id="5" name="Стрелка вниз 4"/>
          <p:cNvSpPr/>
          <p:nvPr/>
        </p:nvSpPr>
        <p:spPr>
          <a:xfrm>
            <a:off x="5752179" y="2814760"/>
            <a:ext cx="748602" cy="69587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Tree>
    <p:extLst>
      <p:ext uri="{BB962C8B-B14F-4D97-AF65-F5344CB8AC3E}">
        <p14:creationId xmlns:p14="http://schemas.microsoft.com/office/powerpoint/2010/main" val="36030407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07328" y="130629"/>
            <a:ext cx="10058400" cy="693336"/>
          </a:xfrm>
        </p:spPr>
        <p:style>
          <a:lnRef idx="2">
            <a:schemeClr val="accent1"/>
          </a:lnRef>
          <a:fillRef idx="1">
            <a:schemeClr val="lt1"/>
          </a:fillRef>
          <a:effectRef idx="0">
            <a:schemeClr val="accent1"/>
          </a:effectRef>
          <a:fontRef idx="minor">
            <a:schemeClr val="dk1"/>
          </a:fontRef>
        </p:style>
        <p:txBody>
          <a:bodyPr>
            <a:normAutofit fontScale="90000"/>
          </a:bodyPr>
          <a:lstStyle/>
          <a:p>
            <a:pPr algn="ctr"/>
            <a:r>
              <a:rPr lang="en" sz="4000" b="1" dirty="0">
                <a:solidFill>
                  <a:schemeClr val="tx1"/>
                </a:solidFill>
              </a:rPr>
              <a:t>1. §7.Preparation of </a:t>
            </a:r>
            <a:r>
              <a:rPr lang="en" sz="4000" b="1" dirty="0" err="1">
                <a:solidFill>
                  <a:schemeClr val="tx1"/>
                </a:solidFill>
              </a:rPr>
              <a:t>triturations </a:t>
            </a:r>
            <a:r>
              <a:rPr lang="en" sz="4000" b="1" dirty="0">
                <a:solidFill>
                  <a:schemeClr val="tx1"/>
                </a:solidFill>
              </a:rPr>
              <a:t>from dry matter</a:t>
            </a:r>
            <a:endParaRPr lang="uk-UA" sz="4000" dirty="0">
              <a:solidFill>
                <a:schemeClr val="tx1"/>
              </a:solidFill>
            </a:endParaRPr>
          </a:p>
        </p:txBody>
      </p:sp>
      <p:pic>
        <p:nvPicPr>
          <p:cNvPr id="3" name="Рисунок 2"/>
          <p:cNvPicPr>
            <a:picLocks noChangeAspect="1"/>
          </p:cNvPicPr>
          <p:nvPr/>
        </p:nvPicPr>
        <p:blipFill>
          <a:blip r:embed="rId2"/>
          <a:stretch>
            <a:fillRect/>
          </a:stretch>
        </p:blipFill>
        <p:spPr>
          <a:xfrm>
            <a:off x="2145553" y="823965"/>
            <a:ext cx="7981950" cy="5467350"/>
          </a:xfrm>
          <a:prstGeom prst="rect">
            <a:avLst/>
          </a:prstGeom>
        </p:spPr>
      </p:pic>
    </p:spTree>
    <p:extLst>
      <p:ext uri="{BB962C8B-B14F-4D97-AF65-F5344CB8AC3E}">
        <p14:creationId xmlns:p14="http://schemas.microsoft.com/office/powerpoint/2010/main" val="37620281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1"/>
          <p:cNvSpPr txBox="1">
            <a:spLocks/>
          </p:cNvSpPr>
          <p:nvPr/>
        </p:nvSpPr>
        <p:spPr>
          <a:xfrm>
            <a:off x="1030261" y="512466"/>
            <a:ext cx="10058400" cy="693336"/>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chor="b">
            <a:normAutofit fontScale="92500"/>
          </a:bodyPr>
          <a:lstStyle>
            <a:lvl1pPr marL="0" algn="l" defTabSz="914400" rtl="0" eaLnBrk="1" latinLnBrk="0" hangingPunct="1">
              <a:lnSpc>
                <a:spcPct val="85000"/>
              </a:lnSpc>
              <a:spcBef>
                <a:spcPct val="0"/>
              </a:spcBef>
              <a:buNone/>
              <a:defRPr sz="4800" kern="1200" spc="-50" baseline="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ctr"/>
            <a:r>
              <a:rPr lang="en" sz="4000" b="1" dirty="0">
                <a:solidFill>
                  <a:schemeClr val="tx1"/>
                </a:solidFill>
              </a:rPr>
              <a:t>1. §7.Preparation of </a:t>
            </a:r>
            <a:r>
              <a:rPr lang="en" sz="4000" b="1" dirty="0" err="1">
                <a:solidFill>
                  <a:schemeClr val="tx1"/>
                </a:solidFill>
              </a:rPr>
              <a:t>triturations </a:t>
            </a:r>
            <a:r>
              <a:rPr lang="en" sz="4000" b="1" dirty="0">
                <a:solidFill>
                  <a:schemeClr val="tx1"/>
                </a:solidFill>
              </a:rPr>
              <a:t>from dry matter</a:t>
            </a:r>
            <a:endParaRPr lang="uk-UA" sz="4000" dirty="0">
              <a:solidFill>
                <a:schemeClr val="tx1"/>
              </a:solidFill>
            </a:endParaRPr>
          </a:p>
        </p:txBody>
      </p:sp>
      <p:pic>
        <p:nvPicPr>
          <p:cNvPr id="3" name="Рисунок 2"/>
          <p:cNvPicPr>
            <a:picLocks noChangeAspect="1"/>
          </p:cNvPicPr>
          <p:nvPr/>
        </p:nvPicPr>
        <p:blipFill>
          <a:blip r:embed="rId2"/>
          <a:stretch>
            <a:fillRect/>
          </a:stretch>
        </p:blipFill>
        <p:spPr>
          <a:xfrm>
            <a:off x="1381125" y="1209675"/>
            <a:ext cx="9429750" cy="4438650"/>
          </a:xfrm>
          <a:prstGeom prst="rect">
            <a:avLst/>
          </a:prstGeom>
        </p:spPr>
      </p:pic>
    </p:spTree>
    <p:extLst>
      <p:ext uri="{BB962C8B-B14F-4D97-AF65-F5344CB8AC3E}">
        <p14:creationId xmlns:p14="http://schemas.microsoft.com/office/powerpoint/2010/main" val="7664803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1"/>
          <p:cNvSpPr txBox="1">
            <a:spLocks/>
          </p:cNvSpPr>
          <p:nvPr/>
        </p:nvSpPr>
        <p:spPr>
          <a:xfrm>
            <a:off x="1030261" y="512466"/>
            <a:ext cx="10058400" cy="693336"/>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chor="b">
            <a:normAutofit fontScale="92500"/>
          </a:bodyPr>
          <a:lstStyle>
            <a:lvl1pPr marL="0" algn="l" defTabSz="914400" rtl="0" eaLnBrk="1" latinLnBrk="0" hangingPunct="1">
              <a:lnSpc>
                <a:spcPct val="85000"/>
              </a:lnSpc>
              <a:spcBef>
                <a:spcPct val="0"/>
              </a:spcBef>
              <a:buNone/>
              <a:defRPr sz="4800" kern="1200" spc="-50" baseline="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ctr"/>
            <a:r>
              <a:rPr lang="en" sz="4000" b="1" dirty="0">
                <a:solidFill>
                  <a:schemeClr val="tx1"/>
                </a:solidFill>
              </a:rPr>
              <a:t>1. §7.Preparation of </a:t>
            </a:r>
            <a:r>
              <a:rPr lang="en" sz="4000" b="1" dirty="0" err="1">
                <a:solidFill>
                  <a:schemeClr val="tx1"/>
                </a:solidFill>
              </a:rPr>
              <a:t>triturations </a:t>
            </a:r>
            <a:r>
              <a:rPr lang="en" sz="4000" b="1" dirty="0">
                <a:solidFill>
                  <a:schemeClr val="tx1"/>
                </a:solidFill>
              </a:rPr>
              <a:t>from dry matter</a:t>
            </a:r>
            <a:endParaRPr lang="uk-UA" sz="4000" dirty="0">
              <a:solidFill>
                <a:schemeClr val="tx1"/>
              </a:solidFill>
            </a:endParaRPr>
          </a:p>
        </p:txBody>
      </p:sp>
      <p:pic>
        <p:nvPicPr>
          <p:cNvPr id="3" name="Рисунок 2"/>
          <p:cNvPicPr>
            <a:picLocks noChangeAspect="1"/>
          </p:cNvPicPr>
          <p:nvPr/>
        </p:nvPicPr>
        <p:blipFill>
          <a:blip r:embed="rId2"/>
          <a:stretch>
            <a:fillRect/>
          </a:stretch>
        </p:blipFill>
        <p:spPr>
          <a:xfrm>
            <a:off x="1490662" y="1219200"/>
            <a:ext cx="9210675" cy="4419600"/>
          </a:xfrm>
          <a:prstGeom prst="rect">
            <a:avLst/>
          </a:prstGeom>
        </p:spPr>
      </p:pic>
    </p:spTree>
    <p:extLst>
      <p:ext uri="{BB962C8B-B14F-4D97-AF65-F5344CB8AC3E}">
        <p14:creationId xmlns:p14="http://schemas.microsoft.com/office/powerpoint/2010/main" val="35303482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1"/>
          <p:cNvSpPr txBox="1">
            <a:spLocks/>
          </p:cNvSpPr>
          <p:nvPr/>
        </p:nvSpPr>
        <p:spPr>
          <a:xfrm>
            <a:off x="1030261" y="512466"/>
            <a:ext cx="10058400" cy="693336"/>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chor="b">
            <a:normAutofit fontScale="92500"/>
          </a:bodyPr>
          <a:lstStyle>
            <a:lvl1pPr marL="0" algn="l" defTabSz="914400" rtl="0" eaLnBrk="1" latinLnBrk="0" hangingPunct="1">
              <a:lnSpc>
                <a:spcPct val="85000"/>
              </a:lnSpc>
              <a:spcBef>
                <a:spcPct val="0"/>
              </a:spcBef>
              <a:buNone/>
              <a:defRPr sz="4800" kern="1200" spc="-50" baseline="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ctr"/>
            <a:r>
              <a:rPr lang="en" sz="4000" b="1" dirty="0">
                <a:solidFill>
                  <a:schemeClr val="tx1"/>
                </a:solidFill>
              </a:rPr>
              <a:t>1. §7.Preparation of </a:t>
            </a:r>
            <a:r>
              <a:rPr lang="en" sz="4000" b="1" dirty="0" err="1">
                <a:solidFill>
                  <a:schemeClr val="tx1"/>
                </a:solidFill>
              </a:rPr>
              <a:t>triturations </a:t>
            </a:r>
            <a:r>
              <a:rPr lang="en" sz="4000" b="1" dirty="0">
                <a:solidFill>
                  <a:schemeClr val="tx1"/>
                </a:solidFill>
              </a:rPr>
              <a:t>from dry matter</a:t>
            </a:r>
            <a:endParaRPr lang="uk-UA" sz="4000" dirty="0">
              <a:solidFill>
                <a:schemeClr val="tx1"/>
              </a:solidFill>
            </a:endParaRPr>
          </a:p>
        </p:txBody>
      </p:sp>
      <p:pic>
        <p:nvPicPr>
          <p:cNvPr id="3" name="Рисунок 2"/>
          <p:cNvPicPr>
            <a:picLocks noChangeAspect="1"/>
          </p:cNvPicPr>
          <p:nvPr/>
        </p:nvPicPr>
        <p:blipFill>
          <a:blip r:embed="rId2"/>
          <a:stretch>
            <a:fillRect/>
          </a:stretch>
        </p:blipFill>
        <p:spPr>
          <a:xfrm>
            <a:off x="985837" y="1433512"/>
            <a:ext cx="10220325" cy="3990975"/>
          </a:xfrm>
          <a:prstGeom prst="rect">
            <a:avLst/>
          </a:prstGeom>
        </p:spPr>
      </p:pic>
    </p:spTree>
    <p:extLst>
      <p:ext uri="{BB962C8B-B14F-4D97-AF65-F5344CB8AC3E}">
        <p14:creationId xmlns:p14="http://schemas.microsoft.com/office/powerpoint/2010/main" val="31735343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stretch>
            <a:fillRect/>
          </a:stretch>
        </p:blipFill>
        <p:spPr>
          <a:xfrm>
            <a:off x="0" y="0"/>
            <a:ext cx="12192000" cy="6420897"/>
          </a:xfrm>
          <a:prstGeom prst="rect">
            <a:avLst/>
          </a:prstGeom>
        </p:spPr>
      </p:pic>
      <p:sp>
        <p:nvSpPr>
          <p:cNvPr id="2" name="Заголовок 1"/>
          <p:cNvSpPr>
            <a:spLocks noGrp="1"/>
          </p:cNvSpPr>
          <p:nvPr>
            <p:ph type="title"/>
          </p:nvPr>
        </p:nvSpPr>
        <p:spPr>
          <a:xfrm>
            <a:off x="968576" y="83128"/>
            <a:ext cx="10058400" cy="1140961"/>
          </a:xfrm>
        </p:spPr>
        <p:style>
          <a:lnRef idx="1">
            <a:schemeClr val="accent1"/>
          </a:lnRef>
          <a:fillRef idx="2">
            <a:schemeClr val="accent1"/>
          </a:fillRef>
          <a:effectRef idx="1">
            <a:schemeClr val="accent1"/>
          </a:effectRef>
          <a:fontRef idx="minor">
            <a:schemeClr val="dk1"/>
          </a:fontRef>
        </p:style>
        <p:txBody>
          <a:bodyPr>
            <a:normAutofit/>
          </a:bodyPr>
          <a:lstStyle/>
          <a:p>
            <a:r>
              <a:rPr lang="en" sz="3600" b="1" dirty="0">
                <a:solidFill>
                  <a:schemeClr val="tx1"/>
                </a:solidFill>
              </a:rPr>
              <a:t>1.2. Example . </a:t>
            </a:r>
            <a:r>
              <a:rPr lang="en" sz="3600" dirty="0">
                <a:solidFill>
                  <a:schemeClr val="tx1"/>
                </a:solidFill>
              </a:rPr>
              <a:t>It is necessary to prepare Triturations </a:t>
            </a:r>
            <a:r>
              <a:rPr lang="uk-UA" sz="3600" dirty="0">
                <a:solidFill>
                  <a:schemeClr val="tx1"/>
                </a:solidFill>
              </a:rPr>
              <a:t/>
            </a:r>
            <a:br>
              <a:rPr lang="uk-UA" sz="3600" dirty="0">
                <a:solidFill>
                  <a:schemeClr val="tx1"/>
                </a:solidFill>
              </a:rPr>
            </a:br>
            <a:r>
              <a:rPr lang="en" sz="3600" i="1" dirty="0" err="1">
                <a:solidFill>
                  <a:schemeClr val="tx1"/>
                </a:solidFill>
              </a:rPr>
              <a:t>Carbo</a:t>
            </a:r>
            <a:r>
              <a:rPr lang="en" sz="3600" dirty="0">
                <a:solidFill>
                  <a:schemeClr val="tx1"/>
                </a:solidFill>
              </a:rPr>
              <a:t> </a:t>
            </a:r>
            <a:r>
              <a:rPr lang="en" sz="3600" i="1" dirty="0" err="1">
                <a:solidFill>
                  <a:schemeClr val="tx1"/>
                </a:solidFill>
              </a:rPr>
              <a:t>vegetabilis </a:t>
            </a:r>
            <a:r>
              <a:rPr lang="en" sz="3600" dirty="0">
                <a:solidFill>
                  <a:schemeClr val="tx1"/>
                </a:solidFill>
              </a:rPr>
              <a:t>C1 10.0.</a:t>
            </a:r>
          </a:p>
        </p:txBody>
      </p:sp>
      <p:sp>
        <p:nvSpPr>
          <p:cNvPr id="3" name="Объект 2"/>
          <p:cNvSpPr>
            <a:spLocks noGrp="1"/>
          </p:cNvSpPr>
          <p:nvPr>
            <p:ph idx="1"/>
          </p:nvPr>
        </p:nvSpPr>
        <p:spPr>
          <a:xfrm>
            <a:off x="363992" y="1307216"/>
            <a:ext cx="11091371" cy="1214920"/>
          </a:xfrm>
        </p:spPr>
        <p:style>
          <a:lnRef idx="2">
            <a:schemeClr val="accent1"/>
          </a:lnRef>
          <a:fillRef idx="1">
            <a:schemeClr val="lt1"/>
          </a:fillRef>
          <a:effectRef idx="0">
            <a:schemeClr val="accent1"/>
          </a:effectRef>
          <a:fontRef idx="minor">
            <a:schemeClr val="dk1"/>
          </a:fontRef>
        </p:style>
        <p:txBody>
          <a:bodyPr>
            <a:normAutofit fontScale="92500" lnSpcReduction="20000"/>
          </a:bodyPr>
          <a:lstStyle/>
          <a:p>
            <a:pPr marL="0" indent="361950" algn="just">
              <a:spcBef>
                <a:spcPts val="0"/>
              </a:spcBef>
              <a:spcAft>
                <a:spcPts val="0"/>
              </a:spcAft>
              <a:buFont typeface="Wingdings" panose="05000000000000000000" pitchFamily="2" charset="2"/>
              <a:buChar char="§"/>
            </a:pPr>
            <a:r>
              <a:rPr lang="en" dirty="0">
                <a:solidFill>
                  <a:schemeClr val="tx1"/>
                </a:solidFill>
              </a:rPr>
              <a:t>This powder grinding can be prepared, as specified in §7, by two methods:</a:t>
            </a:r>
          </a:p>
          <a:p>
            <a:pPr algn="just">
              <a:spcBef>
                <a:spcPts val="0"/>
              </a:spcBef>
              <a:spcAft>
                <a:spcPts val="0"/>
              </a:spcAft>
            </a:pPr>
            <a:r>
              <a:rPr lang="en" dirty="0">
                <a:solidFill>
                  <a:schemeClr val="tx1"/>
                </a:solidFill>
              </a:rPr>
              <a:t>- immediately dilute C1 (weigh 0.1 substance and 9.9 milk sugar) or</a:t>
            </a:r>
          </a:p>
          <a:p>
            <a:pPr algn="just">
              <a:spcBef>
                <a:spcPts val="0"/>
              </a:spcBef>
              <a:spcAft>
                <a:spcPts val="0"/>
              </a:spcAft>
            </a:pPr>
            <a:r>
              <a:rPr lang="en" dirty="0">
                <a:solidFill>
                  <a:schemeClr val="tx1"/>
                </a:solidFill>
              </a:rPr>
              <a:t>- by potentiation with X1 .</a:t>
            </a:r>
          </a:p>
          <a:p>
            <a:pPr marL="0" indent="271463" algn="just">
              <a:spcBef>
                <a:spcPts val="0"/>
              </a:spcBef>
              <a:spcAft>
                <a:spcPts val="0"/>
              </a:spcAft>
              <a:buFont typeface="Wingdings" panose="05000000000000000000" pitchFamily="2" charset="2"/>
              <a:buChar char="§"/>
            </a:pPr>
            <a:r>
              <a:rPr lang="en" dirty="0">
                <a:solidFill>
                  <a:schemeClr val="tx1"/>
                </a:solidFill>
              </a:rPr>
              <a:t>The second method of preparation gives the drug more strength (potency), so it is better to cook it starting with X1.</a:t>
            </a:r>
            <a:endParaRPr lang="ru-RU" dirty="0">
              <a:solidFill>
                <a:schemeClr val="tx1"/>
              </a:solidFill>
            </a:endParaRPr>
          </a:p>
          <a:p>
            <a:endParaRPr lang="uk-UA" i="1" dirty="0"/>
          </a:p>
        </p:txBody>
      </p:sp>
      <p:graphicFrame>
        <p:nvGraphicFramePr>
          <p:cNvPr id="5" name="Схема 4"/>
          <p:cNvGraphicFramePr/>
          <p:nvPr>
            <p:extLst>
              <p:ext uri="{D42A27DB-BD31-4B8C-83A1-F6EECF244321}">
                <p14:modId xmlns:p14="http://schemas.microsoft.com/office/powerpoint/2010/main" val="2350540705"/>
              </p:ext>
            </p:extLst>
          </p:nvPr>
        </p:nvGraphicFramePr>
        <p:xfrm>
          <a:off x="148546" y="2522136"/>
          <a:ext cx="11698461" cy="311498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6" name="Таблица 5"/>
          <p:cNvGraphicFramePr>
            <a:graphicFrameLocks noGrp="1"/>
          </p:cNvGraphicFramePr>
          <p:nvPr>
            <p:extLst>
              <p:ext uri="{D42A27DB-BD31-4B8C-83A1-F6EECF244321}">
                <p14:modId xmlns:p14="http://schemas.microsoft.com/office/powerpoint/2010/main" val="670515093"/>
              </p:ext>
            </p:extLst>
          </p:nvPr>
        </p:nvGraphicFramePr>
        <p:xfrm>
          <a:off x="4234412" y="5717511"/>
          <a:ext cx="4203005" cy="975360"/>
        </p:xfrm>
        <a:graphic>
          <a:graphicData uri="http://schemas.openxmlformats.org/drawingml/2006/table">
            <a:tbl>
              <a:tblPr firstRow="1" firstCol="1" bandRow="1">
                <a:tableStyleId>{5940675A-B579-460E-94D1-54222C63F5DA}</a:tableStyleId>
              </a:tblPr>
              <a:tblGrid>
                <a:gridCol w="679605">
                  <a:extLst>
                    <a:ext uri="{9D8B030D-6E8A-4147-A177-3AD203B41FA5}">
                      <a16:colId xmlns:a16="http://schemas.microsoft.com/office/drawing/2014/main" val="3229677948"/>
                    </a:ext>
                  </a:extLst>
                </a:gridCol>
                <a:gridCol w="910398">
                  <a:extLst>
                    <a:ext uri="{9D8B030D-6E8A-4147-A177-3AD203B41FA5}">
                      <a16:colId xmlns:a16="http://schemas.microsoft.com/office/drawing/2014/main" val="4223858380"/>
                    </a:ext>
                  </a:extLst>
                </a:gridCol>
                <a:gridCol w="910398">
                  <a:extLst>
                    <a:ext uri="{9D8B030D-6E8A-4147-A177-3AD203B41FA5}">
                      <a16:colId xmlns:a16="http://schemas.microsoft.com/office/drawing/2014/main" val="2613437997"/>
                    </a:ext>
                  </a:extLst>
                </a:gridCol>
                <a:gridCol w="792206">
                  <a:extLst>
                    <a:ext uri="{9D8B030D-6E8A-4147-A177-3AD203B41FA5}">
                      <a16:colId xmlns:a16="http://schemas.microsoft.com/office/drawing/2014/main" val="626634770"/>
                    </a:ext>
                  </a:extLst>
                </a:gridCol>
                <a:gridCol w="910398">
                  <a:extLst>
                    <a:ext uri="{9D8B030D-6E8A-4147-A177-3AD203B41FA5}">
                      <a16:colId xmlns:a16="http://schemas.microsoft.com/office/drawing/2014/main" val="3913199298"/>
                    </a:ext>
                  </a:extLst>
                </a:gridCol>
              </a:tblGrid>
              <a:tr h="347729">
                <a:tc gridSpan="3">
                  <a:txBody>
                    <a:bodyPr/>
                    <a:lstStyle/>
                    <a:p>
                      <a:pPr marL="179705" algn="just">
                        <a:lnSpc>
                          <a:spcPct val="100000"/>
                        </a:lnSpc>
                        <a:spcBef>
                          <a:spcPts val="0"/>
                        </a:spcBef>
                        <a:spcAft>
                          <a:spcPts val="0"/>
                        </a:spcAft>
                      </a:pPr>
                      <a:r>
                        <a:rPr lang="en" sz="1600" b="1" dirty="0" err="1">
                          <a:effectLst/>
                        </a:rPr>
                        <a:t>Carbo</a:t>
                      </a:r>
                      <a:r>
                        <a:rPr lang="en" sz="1600" b="1" dirty="0">
                          <a:effectLst/>
                        </a:rPr>
                        <a:t> </a:t>
                      </a:r>
                      <a:r>
                        <a:rPr lang="en" sz="1600" b="1" dirty="0" err="1">
                          <a:effectLst/>
                        </a:rPr>
                        <a:t>vegetabilis</a:t>
                      </a:r>
                      <a:endParaRPr lang="ru-RU" sz="16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lumMod val="90000"/>
                      </a:schemeClr>
                    </a:solidFill>
                  </a:tcPr>
                </a:tc>
                <a:tc hMerge="1">
                  <a:txBody>
                    <a:bodyPr/>
                    <a:lstStyle/>
                    <a:p>
                      <a:endParaRPr lang="uk-UA"/>
                    </a:p>
                  </a:txBody>
                  <a:tcPr/>
                </a:tc>
                <a:tc hMerge="1">
                  <a:txBody>
                    <a:bodyPr/>
                    <a:lstStyle/>
                    <a:p>
                      <a:endParaRPr lang="uk-UA"/>
                    </a:p>
                  </a:txBody>
                  <a:tcPr/>
                </a:tc>
                <a:tc>
                  <a:txBody>
                    <a:bodyPr/>
                    <a:lstStyle/>
                    <a:p>
                      <a:pPr algn="just">
                        <a:lnSpc>
                          <a:spcPct val="100000"/>
                        </a:lnSpc>
                        <a:spcBef>
                          <a:spcPts val="0"/>
                        </a:spcBef>
                        <a:spcAft>
                          <a:spcPts val="0"/>
                        </a:spcAft>
                      </a:pPr>
                      <a:r>
                        <a:rPr lang="en" sz="1600" b="1" dirty="0">
                          <a:effectLst/>
                        </a:rPr>
                        <a:t>C1 (D2)</a:t>
                      </a:r>
                      <a:endParaRPr lang="ru-RU" sz="16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lumMod val="90000"/>
                      </a:schemeClr>
                    </a:solidFill>
                  </a:tcPr>
                </a:tc>
                <a:tc>
                  <a:txBody>
                    <a:bodyPr/>
                    <a:lstStyle/>
                    <a:p>
                      <a:pPr marL="179705" algn="just">
                        <a:lnSpc>
                          <a:spcPct val="100000"/>
                        </a:lnSpc>
                        <a:spcBef>
                          <a:spcPts val="0"/>
                        </a:spcBef>
                        <a:spcAft>
                          <a:spcPts val="0"/>
                        </a:spcAft>
                      </a:pPr>
                      <a:r>
                        <a:rPr lang="en" sz="1600" b="1" dirty="0">
                          <a:effectLst/>
                        </a:rPr>
                        <a:t>10.0 </a:t>
                      </a:r>
                      <a:r>
                        <a:rPr lang="en" sz="1600" b="1" dirty="0" err="1">
                          <a:effectLst/>
                        </a:rPr>
                        <a:t>trit </a:t>
                      </a:r>
                      <a:r>
                        <a:rPr lang="en" sz="1600" b="1" dirty="0">
                          <a:effectLst/>
                        </a:rPr>
                        <a:t>.</a:t>
                      </a:r>
                      <a:endParaRPr lang="ru-RU" sz="16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lumMod val="90000"/>
                      </a:schemeClr>
                    </a:solidFill>
                  </a:tcPr>
                </a:tc>
                <a:extLst>
                  <a:ext uri="{0D108BD9-81ED-4DB2-BD59-A6C34878D82A}">
                    <a16:rowId xmlns:a16="http://schemas.microsoft.com/office/drawing/2014/main" val="73055836"/>
                  </a:ext>
                </a:extLst>
              </a:tr>
              <a:tr h="164388">
                <a:tc>
                  <a:txBody>
                    <a:bodyPr/>
                    <a:lstStyle/>
                    <a:p>
                      <a:pPr algn="just">
                        <a:lnSpc>
                          <a:spcPct val="100000"/>
                        </a:lnSpc>
                        <a:spcBef>
                          <a:spcPts val="0"/>
                        </a:spcBef>
                        <a:spcAft>
                          <a:spcPts val="0"/>
                        </a:spcAft>
                      </a:pPr>
                      <a:r>
                        <a:rPr lang="en" sz="1600" b="1" dirty="0">
                          <a:effectLst/>
                        </a:rPr>
                        <a:t>Date</a:t>
                      </a:r>
                      <a:endParaRPr lang="ru-RU" sz="16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lumMod val="90000"/>
                      </a:schemeClr>
                    </a:solidFill>
                  </a:tcPr>
                </a:tc>
                <a:tc>
                  <a:txBody>
                    <a:bodyPr/>
                    <a:lstStyle/>
                    <a:p>
                      <a:pPr algn="just">
                        <a:lnSpc>
                          <a:spcPct val="100000"/>
                        </a:lnSpc>
                        <a:spcBef>
                          <a:spcPts val="0"/>
                        </a:spcBef>
                        <a:spcAft>
                          <a:spcPts val="0"/>
                        </a:spcAft>
                      </a:pPr>
                      <a:r>
                        <a:rPr lang="en" sz="1600" b="1">
                          <a:effectLst/>
                        </a:rPr>
                        <a:t>Series</a:t>
                      </a:r>
                      <a:endParaRPr lang="ru-RU" sz="1600" b="1">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lumMod val="90000"/>
                      </a:schemeClr>
                    </a:solidFill>
                  </a:tcPr>
                </a:tc>
                <a:tc>
                  <a:txBody>
                    <a:bodyPr/>
                    <a:lstStyle/>
                    <a:p>
                      <a:pPr algn="just">
                        <a:lnSpc>
                          <a:spcPct val="100000"/>
                        </a:lnSpc>
                        <a:spcBef>
                          <a:spcPts val="0"/>
                        </a:spcBef>
                        <a:spcAft>
                          <a:spcPts val="0"/>
                        </a:spcAft>
                      </a:pPr>
                      <a:r>
                        <a:rPr lang="en" sz="1600" b="1" dirty="0">
                          <a:effectLst/>
                        </a:rPr>
                        <a:t>Analysis</a:t>
                      </a:r>
                      <a:endParaRPr lang="ru-RU" sz="16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lumMod val="90000"/>
                      </a:schemeClr>
                    </a:solidFill>
                  </a:tcPr>
                </a:tc>
                <a:tc gridSpan="2">
                  <a:txBody>
                    <a:bodyPr/>
                    <a:lstStyle/>
                    <a:p>
                      <a:pPr marL="179705" algn="just">
                        <a:lnSpc>
                          <a:spcPct val="100000"/>
                        </a:lnSpc>
                        <a:spcBef>
                          <a:spcPts val="0"/>
                        </a:spcBef>
                        <a:spcAft>
                          <a:spcPts val="0"/>
                        </a:spcAft>
                      </a:pPr>
                      <a:r>
                        <a:rPr lang="en" sz="1600" b="1" dirty="0">
                          <a:effectLst/>
                        </a:rPr>
                        <a:t>Signature</a:t>
                      </a:r>
                    </a:p>
                    <a:p>
                      <a:pPr marL="179705" algn="just">
                        <a:lnSpc>
                          <a:spcPct val="100000"/>
                        </a:lnSpc>
                        <a:spcBef>
                          <a:spcPts val="0"/>
                        </a:spcBef>
                        <a:spcAft>
                          <a:spcPts val="0"/>
                        </a:spcAft>
                      </a:pPr>
                      <a:endParaRPr lang="ru-RU" sz="16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lumMod val="90000"/>
                      </a:schemeClr>
                    </a:solidFill>
                  </a:tcPr>
                </a:tc>
                <a:tc hMerge="1">
                  <a:txBody>
                    <a:bodyPr/>
                    <a:lstStyle/>
                    <a:p>
                      <a:endParaRPr lang="uk-UA"/>
                    </a:p>
                  </a:txBody>
                  <a:tcPr/>
                </a:tc>
                <a:extLst>
                  <a:ext uri="{0D108BD9-81ED-4DB2-BD59-A6C34878D82A}">
                    <a16:rowId xmlns:a16="http://schemas.microsoft.com/office/drawing/2014/main" val="2272358832"/>
                  </a:ext>
                </a:extLst>
              </a:tr>
            </a:tbl>
          </a:graphicData>
        </a:graphic>
      </p:graphicFrame>
    </p:spTree>
    <p:extLst>
      <p:ext uri="{BB962C8B-B14F-4D97-AF65-F5344CB8AC3E}">
        <p14:creationId xmlns:p14="http://schemas.microsoft.com/office/powerpoint/2010/main" val="9476184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 i="1" dirty="0">
                <a:solidFill>
                  <a:schemeClr val="tx1"/>
                </a:solidFill>
              </a:rPr>
              <a:t>Carbo</a:t>
            </a:r>
            <a:r>
              <a:rPr lang="en" dirty="0">
                <a:solidFill>
                  <a:schemeClr val="tx1"/>
                </a:solidFill>
              </a:rPr>
              <a:t> </a:t>
            </a:r>
            <a:r>
              <a:rPr lang="en" i="1" dirty="0">
                <a:solidFill>
                  <a:schemeClr val="tx1"/>
                </a:solidFill>
              </a:rPr>
              <a:t>vegetabilis </a:t>
            </a:r>
            <a:r>
              <a:rPr lang="en" dirty="0">
                <a:solidFill>
                  <a:schemeClr val="tx1"/>
                </a:solidFill>
              </a:rPr>
              <a:t>C</a:t>
            </a:r>
            <a:r>
              <a:rPr lang="uk-UA" dirty="0">
                <a:solidFill>
                  <a:schemeClr val="tx1"/>
                </a:solidFill>
              </a:rPr>
              <a:t>2</a:t>
            </a:r>
            <a:r>
              <a:rPr lang="en" dirty="0">
                <a:solidFill>
                  <a:schemeClr val="tx1"/>
                </a:solidFill>
              </a:rPr>
              <a:t> </a:t>
            </a:r>
            <a:r>
              <a:rPr lang="uk-UA" dirty="0">
                <a:solidFill>
                  <a:schemeClr val="tx1"/>
                </a:solidFill>
              </a:rPr>
              <a:t>2</a:t>
            </a:r>
            <a:r>
              <a:rPr lang="en" dirty="0">
                <a:solidFill>
                  <a:schemeClr val="tx1"/>
                </a:solidFill>
              </a:rPr>
              <a:t>0.0.</a:t>
            </a:r>
            <a:endParaRPr lang="uk-UA" dirty="0"/>
          </a:p>
        </p:txBody>
      </p:sp>
      <p:sp>
        <p:nvSpPr>
          <p:cNvPr id="3" name="Місце для вмісту 2"/>
          <p:cNvSpPr>
            <a:spLocks noGrp="1"/>
          </p:cNvSpPr>
          <p:nvPr>
            <p:ph idx="1"/>
          </p:nvPr>
        </p:nvSpPr>
        <p:spPr/>
        <p:txBody>
          <a:bodyPr/>
          <a:lstStyle/>
          <a:p>
            <a:r>
              <a:rPr lang="en-US" dirty="0"/>
              <a:t>D1---1</a:t>
            </a:r>
            <a:r>
              <a:rPr lang="ru-RU" dirty="0"/>
              <a:t>:10</a:t>
            </a:r>
          </a:p>
          <a:p>
            <a:r>
              <a:rPr lang="en-US" dirty="0"/>
              <a:t>D2---1</a:t>
            </a:r>
            <a:r>
              <a:rPr lang="uk-UA" dirty="0"/>
              <a:t>:100 (С1)</a:t>
            </a:r>
          </a:p>
          <a:p>
            <a:r>
              <a:rPr lang="en-US" dirty="0"/>
              <a:t>D3---1</a:t>
            </a:r>
            <a:r>
              <a:rPr lang="uk-UA" dirty="0"/>
              <a:t>:1000(</a:t>
            </a:r>
            <a:r>
              <a:rPr lang="en-US" dirty="0"/>
              <a:t>C2)</a:t>
            </a:r>
            <a:endParaRPr lang="uk-UA" dirty="0"/>
          </a:p>
          <a:p>
            <a:endParaRPr lang="uk-UA" dirty="0"/>
          </a:p>
        </p:txBody>
      </p:sp>
    </p:spTree>
    <p:extLst>
      <p:ext uri="{BB962C8B-B14F-4D97-AF65-F5344CB8AC3E}">
        <p14:creationId xmlns:p14="http://schemas.microsoft.com/office/powerpoint/2010/main" val="9819997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54107" y="2386952"/>
            <a:ext cx="10058400" cy="952107"/>
          </a:xfrm>
        </p:spPr>
        <p:style>
          <a:lnRef idx="2">
            <a:schemeClr val="accent1"/>
          </a:lnRef>
          <a:fillRef idx="1">
            <a:schemeClr val="lt1"/>
          </a:fillRef>
          <a:effectRef idx="0">
            <a:schemeClr val="accent1"/>
          </a:effectRef>
          <a:fontRef idx="minor">
            <a:schemeClr val="dk1"/>
          </a:fontRef>
        </p:style>
        <p:txBody>
          <a:bodyPr>
            <a:noAutofit/>
          </a:bodyPr>
          <a:lstStyle/>
          <a:p>
            <a:pPr algn="ctr"/>
            <a:r>
              <a:rPr lang="en" sz="3600" dirty="0">
                <a:solidFill>
                  <a:schemeClr val="tx1"/>
                </a:solidFill>
              </a:rPr>
              <a:t>2 . Algorithm of </a:t>
            </a:r>
            <a:r>
              <a:rPr lang="en" sz="3600" dirty="0" err="1">
                <a:solidFill>
                  <a:schemeClr val="tx1"/>
                </a:solidFill>
              </a:rPr>
              <a:t>trituration technology </a:t>
            </a:r>
            <a:r>
              <a:rPr lang="en" sz="3600" dirty="0">
                <a:solidFill>
                  <a:schemeClr val="tx1"/>
                </a:solidFill>
              </a:rPr>
              <a:t>from liquid substances, according to § 8 </a:t>
            </a:r>
            <a:r>
              <a:rPr lang="en" sz="3600" dirty="0" err="1">
                <a:solidFill>
                  <a:schemeClr val="tx1"/>
                </a:solidFill>
              </a:rPr>
              <a:t>of the </a:t>
            </a:r>
            <a:r>
              <a:rPr lang="en" sz="3600" dirty="0">
                <a:solidFill>
                  <a:schemeClr val="tx1"/>
                </a:solidFill>
              </a:rPr>
              <a:t>Schwabe manual</a:t>
            </a:r>
            <a:endParaRPr lang="uk-UA" sz="3600" dirty="0">
              <a:solidFill>
                <a:schemeClr val="tx1"/>
              </a:solidFill>
            </a:endParaRPr>
          </a:p>
        </p:txBody>
      </p:sp>
    </p:spTree>
    <p:extLst>
      <p:ext uri="{BB962C8B-B14F-4D97-AF65-F5344CB8AC3E}">
        <p14:creationId xmlns:p14="http://schemas.microsoft.com/office/powerpoint/2010/main" val="3072772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Лекарственные реакции в классической гомеопатии - Лечение гомеопатией"/>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4588"/>
            <a:ext cx="12192000" cy="3029093"/>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title"/>
          </p:nvPr>
        </p:nvSpPr>
        <p:spPr>
          <a:xfrm>
            <a:off x="725487" y="1431113"/>
            <a:ext cx="10980839" cy="984739"/>
          </a:xfrm>
        </p:spPr>
        <p:style>
          <a:lnRef idx="1">
            <a:schemeClr val="accent1"/>
          </a:lnRef>
          <a:fillRef idx="2">
            <a:schemeClr val="accent1"/>
          </a:fillRef>
          <a:effectRef idx="1">
            <a:schemeClr val="accent1"/>
          </a:effectRef>
          <a:fontRef idx="minor">
            <a:schemeClr val="dk1"/>
          </a:fontRef>
        </p:style>
        <p:txBody>
          <a:bodyPr>
            <a:noAutofit/>
          </a:bodyPr>
          <a:lstStyle/>
          <a:p>
            <a:pPr algn="ctr"/>
            <a:r>
              <a:rPr lang="en" sz="3600" dirty="0">
                <a:solidFill>
                  <a:schemeClr val="tx1"/>
                </a:solidFill>
              </a:rPr>
              <a:t>2.1. Example: It is necessary to prepare </a:t>
            </a:r>
            <a:r>
              <a:rPr lang="en" sz="3600" dirty="0" err="1">
                <a:solidFill>
                  <a:schemeClr val="tx1"/>
                </a:solidFill>
              </a:rPr>
              <a:t>trituration</a:t>
            </a:r>
            <a:r>
              <a:rPr lang="uk-UA" sz="3600" dirty="0">
                <a:solidFill>
                  <a:schemeClr val="tx1"/>
                </a:solidFill>
              </a:rPr>
              <a:t/>
            </a:r>
            <a:br>
              <a:rPr lang="uk-UA" sz="3600" dirty="0">
                <a:solidFill>
                  <a:schemeClr val="tx1"/>
                </a:solidFill>
              </a:rPr>
            </a:br>
            <a:r>
              <a:rPr lang="en" sz="3600" dirty="0">
                <a:solidFill>
                  <a:schemeClr val="tx1"/>
                </a:solidFill>
              </a:rPr>
              <a:t> </a:t>
            </a:r>
            <a:r>
              <a:rPr lang="en" sz="3600" b="1" i="1" dirty="0" err="1">
                <a:solidFill>
                  <a:schemeClr val="accent2">
                    <a:lumMod val="50000"/>
                  </a:schemeClr>
                </a:solidFill>
              </a:rPr>
              <a:t>Acidum</a:t>
            </a:r>
            <a:r>
              <a:rPr lang="en" sz="3600" b="1" i="1" dirty="0">
                <a:solidFill>
                  <a:schemeClr val="accent2">
                    <a:lumMod val="50000"/>
                  </a:schemeClr>
                </a:solidFill>
              </a:rPr>
              <a:t> </a:t>
            </a:r>
            <a:r>
              <a:rPr lang="en" sz="3600" b="1" i="1" dirty="0" err="1">
                <a:solidFill>
                  <a:schemeClr val="accent2">
                    <a:lumMod val="50000"/>
                  </a:schemeClr>
                </a:solidFill>
              </a:rPr>
              <a:t>sulfuricum </a:t>
            </a:r>
            <a:r>
              <a:rPr lang="en" sz="3600" b="1" i="1" dirty="0">
                <a:solidFill>
                  <a:schemeClr val="accent2">
                    <a:lumMod val="50000"/>
                  </a:schemeClr>
                </a:solidFill>
              </a:rPr>
              <a:t>C 1 10.0</a:t>
            </a:r>
            <a:endParaRPr lang="uk-UA" sz="3600" b="1" i="1" dirty="0">
              <a:solidFill>
                <a:schemeClr val="accent2">
                  <a:lumMod val="50000"/>
                </a:schemeClr>
              </a:solidFill>
            </a:endParaRPr>
          </a:p>
        </p:txBody>
      </p:sp>
      <p:graphicFrame>
        <p:nvGraphicFramePr>
          <p:cNvPr id="5" name="Объект 4"/>
          <p:cNvGraphicFramePr>
            <a:graphicFrameLocks noGrp="1"/>
          </p:cNvGraphicFramePr>
          <p:nvPr>
            <p:ph idx="1"/>
            <p:extLst>
              <p:ext uri="{D42A27DB-BD31-4B8C-83A1-F6EECF244321}">
                <p14:modId xmlns:p14="http://schemas.microsoft.com/office/powerpoint/2010/main" val="3790968968"/>
              </p:ext>
            </p:extLst>
          </p:nvPr>
        </p:nvGraphicFramePr>
        <p:xfrm>
          <a:off x="594858" y="2642352"/>
          <a:ext cx="11493305" cy="28838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Рисунок 5"/>
          <p:cNvPicPr>
            <a:picLocks noChangeAspect="1"/>
          </p:cNvPicPr>
          <p:nvPr/>
        </p:nvPicPr>
        <p:blipFill>
          <a:blip r:embed="rId8"/>
          <a:stretch>
            <a:fillRect/>
          </a:stretch>
        </p:blipFill>
        <p:spPr>
          <a:xfrm>
            <a:off x="3170447" y="5616663"/>
            <a:ext cx="6342126" cy="1113402"/>
          </a:xfrm>
          <a:prstGeom prst="rect">
            <a:avLst/>
          </a:prstGeom>
        </p:spPr>
      </p:pic>
      <p:sp>
        <p:nvSpPr>
          <p:cNvPr id="8" name="Заголовок 1"/>
          <p:cNvSpPr txBox="1">
            <a:spLocks/>
          </p:cNvSpPr>
          <p:nvPr/>
        </p:nvSpPr>
        <p:spPr>
          <a:xfrm>
            <a:off x="1097280" y="199777"/>
            <a:ext cx="10058400" cy="984740"/>
          </a:xfrm>
          <a:prstGeom prst="rect">
            <a:avLst/>
          </a:prstGeom>
        </p:spPr>
        <p:style>
          <a:lnRef idx="2">
            <a:schemeClr val="accent2"/>
          </a:lnRef>
          <a:fillRef idx="1">
            <a:schemeClr val="lt1"/>
          </a:fillRef>
          <a:effectRef idx="0">
            <a:schemeClr val="accent2"/>
          </a:effectRef>
          <a:fontRef idx="minor">
            <a:schemeClr val="dk1"/>
          </a:fontRef>
        </p:style>
        <p:txBody>
          <a:bodyPr vert="horz" lIns="91440" tIns="45720" rIns="91440" bIns="45720" rtlCol="0" anchor="b">
            <a:noAutofit/>
          </a:bodyPr>
          <a:lstStyle>
            <a:lvl1pPr marL="0" algn="l" defTabSz="914400" rtl="0" eaLnBrk="1" latinLnBrk="0" hangingPunct="1">
              <a:lnSpc>
                <a:spcPct val="85000"/>
              </a:lnSpc>
              <a:spcBef>
                <a:spcPct val="0"/>
              </a:spcBef>
              <a:buNone/>
              <a:defRPr sz="4800" kern="1200" spc="-50" baseline="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ctr"/>
            <a:r>
              <a:rPr lang="en" sz="3600" b="1" dirty="0">
                <a:solidFill>
                  <a:schemeClr val="tx1"/>
                </a:solidFill>
              </a:rPr>
              <a:t>2 . Algorithm of </a:t>
            </a:r>
            <a:r>
              <a:rPr lang="en" sz="3600" b="1" dirty="0" err="1">
                <a:solidFill>
                  <a:schemeClr val="tx1"/>
                </a:solidFill>
              </a:rPr>
              <a:t>trituration technology </a:t>
            </a:r>
            <a:r>
              <a:rPr lang="en" sz="3600" b="1" dirty="0">
                <a:solidFill>
                  <a:schemeClr val="tx1"/>
                </a:solidFill>
              </a:rPr>
              <a:t>from liquid substances, according to § 8 </a:t>
            </a:r>
            <a:r>
              <a:rPr lang="en" sz="3600" b="1" dirty="0" err="1">
                <a:solidFill>
                  <a:schemeClr val="tx1"/>
                </a:solidFill>
              </a:rPr>
              <a:t>of the </a:t>
            </a:r>
            <a:r>
              <a:rPr lang="en" sz="3600" b="1" dirty="0">
                <a:solidFill>
                  <a:schemeClr val="tx1"/>
                </a:solidFill>
              </a:rPr>
              <a:t>Schwabe manual</a:t>
            </a:r>
            <a:endParaRPr lang="uk-UA" sz="3600" b="1" dirty="0">
              <a:solidFill>
                <a:schemeClr val="tx1"/>
              </a:solidFill>
            </a:endParaRPr>
          </a:p>
        </p:txBody>
      </p:sp>
    </p:spTree>
    <p:extLst>
      <p:ext uri="{BB962C8B-B14F-4D97-AF65-F5344CB8AC3E}">
        <p14:creationId xmlns:p14="http://schemas.microsoft.com/office/powerpoint/2010/main" val="20327784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Если бы гомеопатия была основана на обмане, она не просуществовала бы 200  лет» — Столица С"/>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461090"/>
          </a:xfrm>
          <a:prstGeom prst="rect">
            <a:avLst/>
          </a:prstGeom>
          <a:noFill/>
          <a:extLst>
            <a:ext uri="{909E8E84-426E-40DD-AFC4-6F175D3DCCD1}">
              <a14:hiddenFill xmlns:a14="http://schemas.microsoft.com/office/drawing/2010/main">
                <a:solidFill>
                  <a:srgbClr val="FFFFFF"/>
                </a:solidFill>
              </a14:hiddenFill>
            </a:ext>
          </a:extLst>
        </p:spPr>
      </p:pic>
      <p:sp>
        <p:nvSpPr>
          <p:cNvPr id="4" name="Заголовок 1"/>
          <p:cNvSpPr txBox="1">
            <a:spLocks/>
          </p:cNvSpPr>
          <p:nvPr/>
        </p:nvSpPr>
        <p:spPr>
          <a:xfrm>
            <a:off x="1097280" y="199777"/>
            <a:ext cx="10058400" cy="984740"/>
          </a:xfrm>
          <a:prstGeom prst="rect">
            <a:avLst/>
          </a:prstGeom>
        </p:spPr>
        <p:style>
          <a:lnRef idx="2">
            <a:schemeClr val="accent2"/>
          </a:lnRef>
          <a:fillRef idx="1">
            <a:schemeClr val="lt1"/>
          </a:fillRef>
          <a:effectRef idx="0">
            <a:schemeClr val="accent2"/>
          </a:effectRef>
          <a:fontRef idx="minor">
            <a:schemeClr val="dk1"/>
          </a:fontRef>
        </p:style>
        <p:txBody>
          <a:bodyPr vert="horz" lIns="91440" tIns="45720" rIns="91440" bIns="45720" rtlCol="0" anchor="b">
            <a:noAutofit/>
          </a:bodyPr>
          <a:lstStyle>
            <a:lvl1pPr marL="0" algn="l" defTabSz="914400" rtl="0" eaLnBrk="1" latinLnBrk="0" hangingPunct="1">
              <a:lnSpc>
                <a:spcPct val="85000"/>
              </a:lnSpc>
              <a:spcBef>
                <a:spcPct val="0"/>
              </a:spcBef>
              <a:buNone/>
              <a:defRPr sz="4800" kern="1200" spc="-50" baseline="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ctr"/>
            <a:r>
              <a:rPr lang="en" sz="3600" b="1" dirty="0">
                <a:solidFill>
                  <a:schemeClr val="tx1"/>
                </a:solidFill>
              </a:rPr>
              <a:t>2. Algorithm of technology of </a:t>
            </a:r>
            <a:r>
              <a:rPr lang="en" sz="3600" b="1" dirty="0" err="1">
                <a:solidFill>
                  <a:schemeClr val="tx1"/>
                </a:solidFill>
              </a:rPr>
              <a:t>trituration </a:t>
            </a:r>
            <a:r>
              <a:rPr lang="en" sz="3600" b="1" dirty="0">
                <a:solidFill>
                  <a:schemeClr val="tx1"/>
                </a:solidFill>
              </a:rPr>
              <a:t>from liquid substances, according to § 8 </a:t>
            </a:r>
            <a:r>
              <a:rPr lang="en" sz="3600" b="1" dirty="0" err="1">
                <a:solidFill>
                  <a:schemeClr val="tx1"/>
                </a:solidFill>
              </a:rPr>
              <a:t>of the </a:t>
            </a:r>
            <a:r>
              <a:rPr lang="en" sz="3600" b="1" dirty="0">
                <a:solidFill>
                  <a:schemeClr val="tx1"/>
                </a:solidFill>
              </a:rPr>
              <a:t>Schwabe manual</a:t>
            </a:r>
            <a:endParaRPr lang="uk-UA" sz="3600" b="1" dirty="0">
              <a:solidFill>
                <a:schemeClr val="tx1"/>
              </a:solidFill>
            </a:endParaRPr>
          </a:p>
        </p:txBody>
      </p:sp>
      <p:sp>
        <p:nvSpPr>
          <p:cNvPr id="6" name="Заголовок 1"/>
          <p:cNvSpPr>
            <a:spLocks noGrp="1"/>
          </p:cNvSpPr>
          <p:nvPr>
            <p:ph type="title"/>
          </p:nvPr>
        </p:nvSpPr>
        <p:spPr>
          <a:xfrm>
            <a:off x="2068523" y="1296237"/>
            <a:ext cx="8472197" cy="1018056"/>
          </a:xfrm>
        </p:spPr>
        <p:style>
          <a:lnRef idx="1">
            <a:schemeClr val="accent1"/>
          </a:lnRef>
          <a:fillRef idx="2">
            <a:schemeClr val="accent1"/>
          </a:fillRef>
          <a:effectRef idx="1">
            <a:schemeClr val="accent1"/>
          </a:effectRef>
          <a:fontRef idx="minor">
            <a:schemeClr val="dk1"/>
          </a:fontRef>
        </p:style>
        <p:txBody>
          <a:bodyPr>
            <a:normAutofit fontScale="90000"/>
          </a:bodyPr>
          <a:lstStyle/>
          <a:p>
            <a:pPr algn="l"/>
            <a:r>
              <a:rPr lang="en" sz="3200" b="1" dirty="0">
                <a:solidFill>
                  <a:schemeClr val="tx1"/>
                </a:solidFill>
              </a:rPr>
              <a:t>2.2. Example: </a:t>
            </a:r>
            <a:r>
              <a:rPr lang="en" sz="3200" b="1" dirty="0" err="1">
                <a:solidFill>
                  <a:schemeClr val="tx1"/>
                </a:solidFill>
              </a:rPr>
              <a:t>Rp </a:t>
            </a:r>
            <a:r>
              <a:rPr lang="en" sz="3200" b="1" dirty="0">
                <a:solidFill>
                  <a:schemeClr val="tx1"/>
                </a:solidFill>
              </a:rPr>
              <a:t>.: </a:t>
            </a:r>
            <a:r>
              <a:rPr lang="en" sz="3200" b="1" dirty="0" err="1">
                <a:solidFill>
                  <a:schemeClr val="tx1"/>
                </a:solidFill>
              </a:rPr>
              <a:t>Triruratio</a:t>
            </a:r>
            <a:r>
              <a:rPr lang="en" sz="3200" dirty="0">
                <a:solidFill>
                  <a:schemeClr val="tx1"/>
                </a:solidFill>
              </a:rPr>
              <a:t> </a:t>
            </a:r>
            <a:r>
              <a:rPr lang="en" sz="3200" b="1" dirty="0" err="1">
                <a:solidFill>
                  <a:schemeClr val="tx1"/>
                </a:solidFill>
              </a:rPr>
              <a:t>Borax </a:t>
            </a:r>
            <a:r>
              <a:rPr lang="en" sz="3200" b="1" dirty="0">
                <a:solidFill>
                  <a:schemeClr val="tx1"/>
                </a:solidFill>
              </a:rPr>
              <a:t>C3 10.0</a:t>
            </a:r>
            <a:r>
              <a:rPr lang="ru-RU" sz="3200" b="1" dirty="0">
                <a:solidFill>
                  <a:schemeClr val="tx1"/>
                </a:solidFill>
              </a:rPr>
              <a:t/>
            </a:r>
            <a:br>
              <a:rPr lang="ru-RU" sz="3200" b="1" dirty="0">
                <a:solidFill>
                  <a:schemeClr val="tx1"/>
                </a:solidFill>
              </a:rPr>
            </a:br>
            <a:r>
              <a:rPr lang="en" sz="3200" b="1" dirty="0">
                <a:solidFill>
                  <a:schemeClr val="tx1"/>
                </a:solidFill>
              </a:rPr>
              <a:t>        D. _ S. _ In the morning 30 </a:t>
            </a:r>
            <a:r>
              <a:rPr lang="en" sz="3200" b="1" dirty="0" err="1">
                <a:solidFill>
                  <a:schemeClr val="tx1"/>
                </a:solidFill>
              </a:rPr>
              <a:t>minutes </a:t>
            </a:r>
            <a:r>
              <a:rPr lang="en" sz="3200" b="1" dirty="0">
                <a:solidFill>
                  <a:schemeClr val="tx1"/>
                </a:solidFill>
              </a:rPr>
              <a:t>before eating</a:t>
            </a:r>
            <a:endParaRPr lang="ru-RU" sz="3200" b="1" dirty="0">
              <a:solidFill>
                <a:schemeClr val="tx1"/>
              </a:solidFill>
            </a:endParaRPr>
          </a:p>
        </p:txBody>
      </p:sp>
      <p:sp>
        <p:nvSpPr>
          <p:cNvPr id="7" name="Содержимое 2"/>
          <p:cNvSpPr>
            <a:spLocks noGrp="1"/>
          </p:cNvSpPr>
          <p:nvPr>
            <p:ph idx="1"/>
          </p:nvPr>
        </p:nvSpPr>
        <p:spPr>
          <a:xfrm>
            <a:off x="735220" y="2426013"/>
            <a:ext cx="10739997" cy="3844158"/>
          </a:xfrm>
        </p:spPr>
        <p:style>
          <a:lnRef idx="2">
            <a:schemeClr val="accent2"/>
          </a:lnRef>
          <a:fillRef idx="1">
            <a:schemeClr val="lt1"/>
          </a:fillRef>
          <a:effectRef idx="0">
            <a:schemeClr val="accent2"/>
          </a:effectRef>
          <a:fontRef idx="minor">
            <a:schemeClr val="dk1"/>
          </a:fontRef>
        </p:style>
        <p:txBody>
          <a:bodyPr>
            <a:noAutofit/>
          </a:bodyPr>
          <a:lstStyle/>
          <a:p>
            <a:pPr algn="just" hangingPunct="0">
              <a:lnSpc>
                <a:spcPct val="100000"/>
              </a:lnSpc>
              <a:spcBef>
                <a:spcPts val="0"/>
              </a:spcBef>
              <a:spcAft>
                <a:spcPts val="0"/>
              </a:spcAft>
              <a:buNone/>
            </a:pPr>
            <a:r>
              <a:rPr lang="en" sz="2200" i="1" dirty="0">
                <a:solidFill>
                  <a:schemeClr val="tx1"/>
                </a:solidFill>
              </a:rPr>
              <a:t>Stamp </a:t>
            </a:r>
            <a:r>
              <a:rPr lang="en" sz="2200" i="1" dirty="0" err="1">
                <a:solidFill>
                  <a:schemeClr val="tx1"/>
                </a:solidFill>
              </a:rPr>
              <a:t>of medical and preventive </a:t>
            </a:r>
            <a:r>
              <a:rPr lang="en" sz="2200" i="1" dirty="0">
                <a:solidFill>
                  <a:schemeClr val="tx1"/>
                </a:solidFill>
              </a:rPr>
              <a:t>institution</a:t>
            </a:r>
            <a:endParaRPr lang="ru-RU" sz="2200" dirty="0">
              <a:solidFill>
                <a:schemeClr val="tx1"/>
              </a:solidFill>
            </a:endParaRPr>
          </a:p>
          <a:p>
            <a:pPr algn="just" hangingPunct="0">
              <a:lnSpc>
                <a:spcPct val="100000"/>
              </a:lnSpc>
              <a:spcBef>
                <a:spcPts val="0"/>
              </a:spcBef>
              <a:spcAft>
                <a:spcPts val="0"/>
              </a:spcAft>
              <a:buNone/>
            </a:pPr>
            <a:r>
              <a:rPr lang="en" sz="2200" i="1" dirty="0">
                <a:solidFill>
                  <a:schemeClr val="tx1"/>
                </a:solidFill>
              </a:rPr>
              <a:t>Date</a:t>
            </a:r>
            <a:endParaRPr lang="ru-RU" sz="2200" dirty="0">
              <a:solidFill>
                <a:schemeClr val="tx1"/>
              </a:solidFill>
            </a:endParaRPr>
          </a:p>
          <a:p>
            <a:pPr algn="just" hangingPunct="0">
              <a:lnSpc>
                <a:spcPct val="100000"/>
              </a:lnSpc>
              <a:spcBef>
                <a:spcPts val="0"/>
              </a:spcBef>
              <a:spcAft>
                <a:spcPts val="0"/>
              </a:spcAft>
              <a:buNone/>
            </a:pPr>
            <a:r>
              <a:rPr lang="en" sz="2200" i="1" dirty="0" err="1">
                <a:solidFill>
                  <a:schemeClr val="tx1"/>
                </a:solidFill>
              </a:rPr>
              <a:t>Surname </a:t>
            </a:r>
            <a:r>
              <a:rPr lang="en" sz="2200" i="1" dirty="0">
                <a:solidFill>
                  <a:schemeClr val="tx1"/>
                </a:solidFill>
              </a:rPr>
              <a:t>, </a:t>
            </a:r>
            <a:r>
              <a:rPr lang="en" sz="2200" i="1" dirty="0" err="1">
                <a:solidFill>
                  <a:schemeClr val="tx1"/>
                </a:solidFill>
              </a:rPr>
              <a:t>name </a:t>
            </a:r>
            <a:r>
              <a:rPr lang="en" sz="2200" i="1" dirty="0">
                <a:solidFill>
                  <a:schemeClr val="tx1"/>
                </a:solidFill>
              </a:rPr>
              <a:t>and </a:t>
            </a:r>
            <a:r>
              <a:rPr lang="en" sz="2200" i="1" dirty="0" err="1">
                <a:solidFill>
                  <a:schemeClr val="tx1"/>
                </a:solidFill>
              </a:rPr>
              <a:t>patronymic of the </a:t>
            </a:r>
            <a:r>
              <a:rPr lang="en" sz="2200" i="1" dirty="0">
                <a:solidFill>
                  <a:schemeClr val="tx1"/>
                </a:solidFill>
              </a:rPr>
              <a:t>patient, </a:t>
            </a:r>
            <a:r>
              <a:rPr lang="en" sz="2200" i="1" dirty="0" err="1">
                <a:solidFill>
                  <a:schemeClr val="tx1"/>
                </a:solidFill>
              </a:rPr>
              <a:t>age</a:t>
            </a:r>
            <a:endParaRPr lang="ru-RU" sz="2200" i="1" dirty="0">
              <a:solidFill>
                <a:schemeClr val="tx1"/>
              </a:solidFill>
            </a:endParaRPr>
          </a:p>
          <a:p>
            <a:pPr algn="just" hangingPunct="0">
              <a:lnSpc>
                <a:spcPct val="100000"/>
              </a:lnSpc>
              <a:spcBef>
                <a:spcPts val="0"/>
              </a:spcBef>
              <a:spcAft>
                <a:spcPts val="0"/>
              </a:spcAft>
              <a:buNone/>
            </a:pPr>
            <a:r>
              <a:rPr lang="en" sz="2200" i="1" dirty="0" err="1">
                <a:solidFill>
                  <a:schemeClr val="tx1"/>
                </a:solidFill>
              </a:rPr>
              <a:t>Last name </a:t>
            </a:r>
            <a:r>
              <a:rPr lang="en" sz="2200" i="1" dirty="0">
                <a:solidFill>
                  <a:schemeClr val="tx1"/>
                </a:solidFill>
              </a:rPr>
              <a:t>, </a:t>
            </a:r>
            <a:r>
              <a:rPr lang="en" sz="2200" i="1" dirty="0" err="1">
                <a:solidFill>
                  <a:schemeClr val="tx1"/>
                </a:solidFill>
              </a:rPr>
              <a:t>first name </a:t>
            </a:r>
            <a:r>
              <a:rPr lang="en" sz="2200" i="1" dirty="0">
                <a:solidFill>
                  <a:schemeClr val="tx1"/>
                </a:solidFill>
              </a:rPr>
              <a:t>and </a:t>
            </a:r>
            <a:r>
              <a:rPr lang="en" sz="2200" i="1" dirty="0" err="1">
                <a:solidFill>
                  <a:schemeClr val="tx1"/>
                </a:solidFill>
              </a:rPr>
              <a:t>patronymic</a:t>
            </a:r>
            <a:r>
              <a:rPr lang="en" sz="2200" i="1" dirty="0">
                <a:solidFill>
                  <a:schemeClr val="tx1"/>
                </a:solidFill>
              </a:rPr>
              <a:t> </a:t>
            </a:r>
            <a:r>
              <a:rPr lang="en" sz="2200" i="1" dirty="0" err="1">
                <a:solidFill>
                  <a:schemeClr val="tx1"/>
                </a:solidFill>
              </a:rPr>
              <a:t>doctor</a:t>
            </a:r>
            <a:endParaRPr lang="ru-RU" sz="2200" dirty="0">
              <a:solidFill>
                <a:schemeClr val="tx1"/>
              </a:solidFill>
            </a:endParaRPr>
          </a:p>
          <a:p>
            <a:pPr fontAlgn="base">
              <a:lnSpc>
                <a:spcPct val="100000"/>
              </a:lnSpc>
              <a:spcBef>
                <a:spcPts val="0"/>
              </a:spcBef>
              <a:spcAft>
                <a:spcPts val="0"/>
              </a:spcAft>
              <a:buNone/>
            </a:pPr>
            <a:r>
              <a:rPr lang="en" sz="2200" i="1" dirty="0">
                <a:solidFill>
                  <a:schemeClr val="tx1"/>
                </a:solidFill>
              </a:rPr>
              <a:t> </a:t>
            </a:r>
            <a:r>
              <a:rPr lang="en" sz="2200" i="1" dirty="0" err="1">
                <a:solidFill>
                  <a:schemeClr val="tx1"/>
                </a:solidFill>
              </a:rPr>
              <a:t>Rp </a:t>
            </a:r>
            <a:r>
              <a:rPr lang="en" sz="2200" i="1" dirty="0">
                <a:solidFill>
                  <a:schemeClr val="tx1"/>
                </a:solidFill>
              </a:rPr>
              <a:t>.: </a:t>
            </a:r>
            <a:r>
              <a:rPr lang="en" sz="2200" i="1" dirty="0" err="1">
                <a:solidFill>
                  <a:schemeClr val="tx1"/>
                </a:solidFill>
              </a:rPr>
              <a:t>Triruratio</a:t>
            </a:r>
            <a:r>
              <a:rPr lang="en" sz="2200" i="1" dirty="0">
                <a:solidFill>
                  <a:schemeClr val="tx1"/>
                </a:solidFill>
              </a:rPr>
              <a:t> </a:t>
            </a:r>
            <a:r>
              <a:rPr lang="en" sz="2200" i="1" dirty="0" err="1">
                <a:solidFill>
                  <a:schemeClr val="tx1"/>
                </a:solidFill>
              </a:rPr>
              <a:t>Borax </a:t>
            </a:r>
            <a:r>
              <a:rPr lang="en" sz="2200" i="1" dirty="0">
                <a:solidFill>
                  <a:schemeClr val="tx1"/>
                </a:solidFill>
              </a:rPr>
              <a:t>C3 10.0</a:t>
            </a:r>
            <a:endParaRPr lang="ru-RU" sz="2200" i="1" dirty="0">
              <a:solidFill>
                <a:schemeClr val="tx1"/>
              </a:solidFill>
            </a:endParaRPr>
          </a:p>
          <a:p>
            <a:pPr>
              <a:lnSpc>
                <a:spcPct val="100000"/>
              </a:lnSpc>
              <a:spcBef>
                <a:spcPts val="0"/>
              </a:spcBef>
              <a:spcAft>
                <a:spcPts val="0"/>
              </a:spcAft>
              <a:buNone/>
            </a:pPr>
            <a:r>
              <a:rPr lang="en" sz="2200" i="1" dirty="0">
                <a:solidFill>
                  <a:schemeClr val="tx1"/>
                </a:solidFill>
              </a:rPr>
              <a:t>  </a:t>
            </a:r>
            <a:r>
              <a:rPr lang="en" sz="2200" i="1" dirty="0" err="1">
                <a:solidFill>
                  <a:schemeClr val="tx1"/>
                </a:solidFill>
              </a:rPr>
              <a:t>Yes </a:t>
            </a:r>
            <a:r>
              <a:rPr lang="en" sz="2200" i="1" dirty="0">
                <a:solidFill>
                  <a:schemeClr val="tx1"/>
                </a:solidFill>
              </a:rPr>
              <a:t>. </a:t>
            </a:r>
            <a:r>
              <a:rPr lang="en" sz="2200" i="1" dirty="0" err="1">
                <a:solidFill>
                  <a:schemeClr val="tx1"/>
                </a:solidFill>
              </a:rPr>
              <a:t>Signa </a:t>
            </a:r>
            <a:r>
              <a:rPr lang="en" sz="2200" i="1" dirty="0">
                <a:solidFill>
                  <a:schemeClr val="tx1"/>
                </a:solidFill>
              </a:rPr>
              <a:t>: In the morning 30 </a:t>
            </a:r>
            <a:r>
              <a:rPr lang="en" sz="2200" i="1" dirty="0" err="1">
                <a:solidFill>
                  <a:schemeClr val="tx1"/>
                </a:solidFill>
              </a:rPr>
              <a:t>minutes </a:t>
            </a:r>
            <a:r>
              <a:rPr lang="en" sz="2200" i="1" dirty="0">
                <a:solidFill>
                  <a:schemeClr val="tx1"/>
                </a:solidFill>
              </a:rPr>
              <a:t>before eating.</a:t>
            </a:r>
          </a:p>
          <a:p>
            <a:pPr algn="just" hangingPunct="0">
              <a:lnSpc>
                <a:spcPct val="100000"/>
              </a:lnSpc>
              <a:spcBef>
                <a:spcPts val="0"/>
              </a:spcBef>
              <a:spcAft>
                <a:spcPts val="0"/>
              </a:spcAft>
              <a:buNone/>
            </a:pPr>
            <a:r>
              <a:rPr lang="en" sz="2200" i="1" dirty="0" err="1">
                <a:solidFill>
                  <a:schemeClr val="tx1"/>
                </a:solidFill>
              </a:rPr>
              <a:t>Signature</a:t>
            </a:r>
            <a:r>
              <a:rPr lang="en" sz="2200" i="1" dirty="0">
                <a:solidFill>
                  <a:schemeClr val="tx1"/>
                </a:solidFill>
              </a:rPr>
              <a:t> </a:t>
            </a:r>
            <a:r>
              <a:rPr lang="en" sz="2200" i="1" dirty="0" err="1">
                <a:solidFill>
                  <a:schemeClr val="tx1"/>
                </a:solidFill>
              </a:rPr>
              <a:t>doctor</a:t>
            </a:r>
            <a:endParaRPr lang="ru-RU" sz="2200" dirty="0">
              <a:solidFill>
                <a:schemeClr val="tx1"/>
              </a:solidFill>
            </a:endParaRPr>
          </a:p>
          <a:p>
            <a:pPr algn="just" hangingPunct="0">
              <a:lnSpc>
                <a:spcPct val="100000"/>
              </a:lnSpc>
              <a:spcBef>
                <a:spcPts val="0"/>
              </a:spcBef>
              <a:spcAft>
                <a:spcPts val="0"/>
              </a:spcAft>
              <a:buNone/>
            </a:pPr>
            <a:r>
              <a:rPr lang="en" sz="2200" i="1" dirty="0" err="1">
                <a:solidFill>
                  <a:schemeClr val="tx1"/>
                </a:solidFill>
              </a:rPr>
              <a:t>Personal </a:t>
            </a:r>
            <a:r>
              <a:rPr lang="en" sz="2200" i="1" dirty="0">
                <a:solidFill>
                  <a:schemeClr val="tx1"/>
                </a:solidFill>
              </a:rPr>
              <a:t>seal </a:t>
            </a:r>
            <a:r>
              <a:rPr lang="en" sz="2200" i="1" dirty="0" err="1">
                <a:solidFill>
                  <a:schemeClr val="tx1"/>
                </a:solidFill>
              </a:rPr>
              <a:t>of the doctor</a:t>
            </a:r>
            <a:endParaRPr lang="ru-RU" sz="2200" dirty="0">
              <a:solidFill>
                <a:schemeClr val="tx1"/>
              </a:solidFill>
            </a:endParaRPr>
          </a:p>
          <a:p>
            <a:pPr hangingPunct="0">
              <a:lnSpc>
                <a:spcPct val="100000"/>
              </a:lnSpc>
              <a:spcBef>
                <a:spcPts val="0"/>
              </a:spcBef>
              <a:spcAft>
                <a:spcPts val="0"/>
              </a:spcAft>
            </a:pPr>
            <a:endParaRPr lang="ru-RU" sz="2200" dirty="0">
              <a:solidFill>
                <a:schemeClr val="tx1"/>
              </a:solidFill>
            </a:endParaRPr>
          </a:p>
          <a:p>
            <a:pPr hangingPunct="0">
              <a:lnSpc>
                <a:spcPct val="100000"/>
              </a:lnSpc>
              <a:spcBef>
                <a:spcPts val="0"/>
              </a:spcBef>
              <a:spcAft>
                <a:spcPts val="0"/>
              </a:spcAft>
            </a:pPr>
            <a:r>
              <a:rPr lang="en" sz="2200" b="1" i="1" dirty="0">
                <a:solidFill>
                  <a:schemeClr val="tx1"/>
                </a:solidFill>
              </a:rPr>
              <a:t>Characteristics </a:t>
            </a:r>
            <a:r>
              <a:rPr lang="en" sz="2200" b="1" i="1" dirty="0" err="1">
                <a:solidFill>
                  <a:schemeClr val="tx1"/>
                </a:solidFill>
              </a:rPr>
              <a:t>of the drug </a:t>
            </a:r>
            <a:r>
              <a:rPr lang="en" sz="2200" b="1" i="1" dirty="0">
                <a:solidFill>
                  <a:schemeClr val="tx1"/>
                </a:solidFill>
              </a:rPr>
              <a:t>. </a:t>
            </a:r>
            <a:r>
              <a:rPr lang="en" sz="2200" dirty="0" err="1">
                <a:solidFill>
                  <a:schemeClr val="tx1"/>
                </a:solidFill>
              </a:rPr>
              <a:t>Trituration</a:t>
            </a:r>
            <a:r>
              <a:rPr lang="en" sz="2200" dirty="0">
                <a:solidFill>
                  <a:schemeClr val="tx1"/>
                </a:solidFill>
              </a:rPr>
              <a:t> </a:t>
            </a:r>
            <a:r>
              <a:rPr lang="en" sz="2200" dirty="0" err="1">
                <a:solidFill>
                  <a:schemeClr val="tx1"/>
                </a:solidFill>
              </a:rPr>
              <a:t>homeopathic </a:t>
            </a:r>
            <a:r>
              <a:rPr lang="en" sz="2200" dirty="0">
                <a:solidFill>
                  <a:schemeClr val="tx1"/>
                </a:solidFill>
              </a:rPr>
              <a:t>, </a:t>
            </a:r>
            <a:r>
              <a:rPr lang="en" sz="2200" dirty="0" err="1">
                <a:solidFill>
                  <a:schemeClr val="tx1"/>
                </a:solidFill>
              </a:rPr>
              <a:t>which </a:t>
            </a:r>
            <a:r>
              <a:rPr lang="en" sz="2200" dirty="0">
                <a:solidFill>
                  <a:schemeClr val="tx1"/>
                </a:solidFill>
              </a:rPr>
              <a:t>includes </a:t>
            </a:r>
            <a:r>
              <a:rPr lang="en" sz="2200" dirty="0" err="1">
                <a:solidFill>
                  <a:schemeClr val="tx1"/>
                </a:solidFill>
              </a:rPr>
              <a:t>raw materials</a:t>
            </a:r>
            <a:r>
              <a:rPr lang="en" sz="2200" dirty="0">
                <a:solidFill>
                  <a:schemeClr val="tx1"/>
                </a:solidFill>
              </a:rPr>
              <a:t> </a:t>
            </a:r>
            <a:r>
              <a:rPr lang="en" sz="2200" dirty="0" err="1">
                <a:solidFill>
                  <a:schemeClr val="tx1"/>
                </a:solidFill>
              </a:rPr>
              <a:t>mineral</a:t>
            </a:r>
            <a:r>
              <a:rPr lang="en" sz="2200" dirty="0">
                <a:solidFill>
                  <a:schemeClr val="tx1"/>
                </a:solidFill>
              </a:rPr>
              <a:t> </a:t>
            </a:r>
            <a:r>
              <a:rPr lang="en" sz="2200" dirty="0" err="1">
                <a:solidFill>
                  <a:schemeClr val="tx1"/>
                </a:solidFill>
              </a:rPr>
              <a:t>origin</a:t>
            </a:r>
            <a:r>
              <a:rPr lang="en" sz="2200" dirty="0">
                <a:solidFill>
                  <a:schemeClr val="tx1"/>
                </a:solidFill>
              </a:rPr>
              <a:t> </a:t>
            </a:r>
            <a:r>
              <a:rPr lang="en" sz="2200" dirty="0" err="1">
                <a:solidFill>
                  <a:schemeClr val="tx1"/>
                </a:solidFill>
              </a:rPr>
              <a:t>Sodium</a:t>
            </a:r>
            <a:r>
              <a:rPr lang="en" sz="2200" dirty="0">
                <a:solidFill>
                  <a:schemeClr val="tx1"/>
                </a:solidFill>
              </a:rPr>
              <a:t> </a:t>
            </a:r>
            <a:r>
              <a:rPr lang="en" sz="2200" dirty="0" err="1">
                <a:solidFill>
                  <a:schemeClr val="tx1"/>
                </a:solidFill>
              </a:rPr>
              <a:t>tetraborate </a:t>
            </a:r>
            <a:r>
              <a:rPr lang="en" sz="2200" dirty="0">
                <a:solidFill>
                  <a:schemeClr val="tx1"/>
                </a:solidFill>
              </a:rPr>
              <a:t>(storm).</a:t>
            </a:r>
          </a:p>
          <a:p>
            <a:pPr>
              <a:lnSpc>
                <a:spcPct val="100000"/>
              </a:lnSpc>
              <a:spcBef>
                <a:spcPts val="0"/>
              </a:spcBef>
              <a:spcAft>
                <a:spcPts val="0"/>
              </a:spcAft>
              <a:buNone/>
            </a:pPr>
            <a:endParaRPr lang="ru-RU" sz="2200" dirty="0">
              <a:solidFill>
                <a:schemeClr val="tx1"/>
              </a:solidFill>
            </a:endParaRPr>
          </a:p>
        </p:txBody>
      </p:sp>
    </p:spTree>
    <p:extLst>
      <p:ext uri="{BB962C8B-B14F-4D97-AF65-F5344CB8AC3E}">
        <p14:creationId xmlns:p14="http://schemas.microsoft.com/office/powerpoint/2010/main" val="37438442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a:off x="1348489" y="99293"/>
            <a:ext cx="10058400" cy="984740"/>
          </a:xfrm>
          <a:prstGeom prst="rect">
            <a:avLst/>
          </a:prstGeom>
        </p:spPr>
        <p:style>
          <a:lnRef idx="2">
            <a:schemeClr val="accent2"/>
          </a:lnRef>
          <a:fillRef idx="1">
            <a:schemeClr val="lt1"/>
          </a:fillRef>
          <a:effectRef idx="0">
            <a:schemeClr val="accent2"/>
          </a:effectRef>
          <a:fontRef idx="minor">
            <a:schemeClr val="dk1"/>
          </a:fontRef>
        </p:style>
        <p:txBody>
          <a:bodyPr vert="horz" lIns="91440" tIns="45720" rIns="91440" bIns="45720" rtlCol="0" anchor="b">
            <a:noAutofit/>
          </a:bodyPr>
          <a:lstStyle>
            <a:lvl1pPr marL="0" algn="l" defTabSz="914400" rtl="0" eaLnBrk="1" latinLnBrk="0" hangingPunct="1">
              <a:lnSpc>
                <a:spcPct val="85000"/>
              </a:lnSpc>
              <a:spcBef>
                <a:spcPct val="0"/>
              </a:spcBef>
              <a:buNone/>
              <a:defRPr sz="4800" kern="1200" spc="-50" baseline="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ctr"/>
            <a:r>
              <a:rPr lang="en" sz="3600" b="1" dirty="0">
                <a:solidFill>
                  <a:schemeClr val="tx1"/>
                </a:solidFill>
              </a:rPr>
              <a:t>2. Algorithm of technology of </a:t>
            </a:r>
            <a:r>
              <a:rPr lang="en" sz="3600" b="1" dirty="0" err="1">
                <a:solidFill>
                  <a:schemeClr val="tx1"/>
                </a:solidFill>
              </a:rPr>
              <a:t>trituration </a:t>
            </a:r>
            <a:r>
              <a:rPr lang="en" sz="3600" b="1" dirty="0">
                <a:solidFill>
                  <a:schemeClr val="tx1"/>
                </a:solidFill>
              </a:rPr>
              <a:t>from liquid substances, according to § 8 </a:t>
            </a:r>
            <a:r>
              <a:rPr lang="en" sz="3600" b="1" dirty="0" err="1">
                <a:solidFill>
                  <a:schemeClr val="tx1"/>
                </a:solidFill>
              </a:rPr>
              <a:t>of the </a:t>
            </a:r>
            <a:r>
              <a:rPr lang="en" sz="3600" b="1" dirty="0">
                <a:solidFill>
                  <a:schemeClr val="tx1"/>
                </a:solidFill>
              </a:rPr>
              <a:t>Schwabe manual</a:t>
            </a:r>
            <a:endParaRPr lang="uk-UA" sz="3600" b="1" dirty="0">
              <a:solidFill>
                <a:schemeClr val="tx1"/>
              </a:solidFill>
            </a:endParaRPr>
          </a:p>
        </p:txBody>
      </p:sp>
      <p:sp>
        <p:nvSpPr>
          <p:cNvPr id="5" name="Заголовок 1"/>
          <p:cNvSpPr>
            <a:spLocks noGrp="1"/>
          </p:cNvSpPr>
          <p:nvPr>
            <p:ph type="title"/>
          </p:nvPr>
        </p:nvSpPr>
        <p:spPr>
          <a:xfrm>
            <a:off x="2048426" y="1184517"/>
            <a:ext cx="8472197" cy="462225"/>
          </a:xfrm>
        </p:spPr>
        <p:style>
          <a:lnRef idx="1">
            <a:schemeClr val="accent1"/>
          </a:lnRef>
          <a:fillRef idx="2">
            <a:schemeClr val="accent1"/>
          </a:fillRef>
          <a:effectRef idx="1">
            <a:schemeClr val="accent1"/>
          </a:effectRef>
          <a:fontRef idx="minor">
            <a:schemeClr val="dk1"/>
          </a:fontRef>
        </p:style>
        <p:txBody>
          <a:bodyPr>
            <a:normAutofit fontScale="90000"/>
          </a:bodyPr>
          <a:lstStyle/>
          <a:p>
            <a:pPr algn="ctr"/>
            <a:r>
              <a:rPr lang="en" sz="3200" b="1" dirty="0">
                <a:solidFill>
                  <a:schemeClr val="tx1"/>
                </a:solidFill>
              </a:rPr>
              <a:t>Technology</a:t>
            </a:r>
            <a:endParaRPr lang="ru-RU" sz="3200" b="1" dirty="0">
              <a:solidFill>
                <a:schemeClr val="tx1"/>
              </a:solidFill>
            </a:endParaRPr>
          </a:p>
        </p:txBody>
      </p:sp>
      <p:sp>
        <p:nvSpPr>
          <p:cNvPr id="6" name="Содержимое 2"/>
          <p:cNvSpPr>
            <a:spLocks noGrp="1"/>
          </p:cNvSpPr>
          <p:nvPr>
            <p:ph idx="1"/>
          </p:nvPr>
        </p:nvSpPr>
        <p:spPr>
          <a:xfrm>
            <a:off x="422032" y="1867806"/>
            <a:ext cx="11300534" cy="3960238"/>
          </a:xfrm>
        </p:spPr>
        <p:txBody>
          <a:bodyPr>
            <a:noAutofit/>
          </a:bodyPr>
          <a:lstStyle/>
          <a:p>
            <a:pPr lvl="2" algn="ctr" hangingPunct="0">
              <a:buNone/>
            </a:pPr>
            <a:r>
              <a:rPr lang="en" sz="2100" b="1" dirty="0">
                <a:solidFill>
                  <a:schemeClr val="tx1"/>
                </a:solidFill>
              </a:rPr>
              <a:t>PPK </a:t>
            </a:r>
            <a:r>
              <a:rPr lang="en" sz="2100" dirty="0">
                <a:solidFill>
                  <a:schemeClr val="tx1"/>
                </a:solidFill>
              </a:rPr>
              <a:t>(reverse side)</a:t>
            </a:r>
          </a:p>
          <a:p>
            <a:pPr lvl="2" hangingPunct="0">
              <a:buNone/>
            </a:pPr>
            <a:r>
              <a:rPr lang="en" sz="2100" dirty="0" err="1">
                <a:solidFill>
                  <a:schemeClr val="tx1"/>
                </a:solidFill>
              </a:rPr>
              <a:t>Dilution</a:t>
            </a:r>
            <a:r>
              <a:rPr lang="en" sz="2100" dirty="0">
                <a:solidFill>
                  <a:schemeClr val="tx1"/>
                </a:solidFill>
              </a:rPr>
              <a:t> </a:t>
            </a:r>
            <a:r>
              <a:rPr lang="en" sz="2100" dirty="0" err="1">
                <a:solidFill>
                  <a:schemeClr val="tx1"/>
                </a:solidFill>
              </a:rPr>
              <a:t>Borax</a:t>
            </a:r>
            <a:r>
              <a:rPr lang="en" sz="2100" i="1" dirty="0">
                <a:solidFill>
                  <a:schemeClr val="tx1"/>
                </a:solidFill>
              </a:rPr>
              <a:t> </a:t>
            </a:r>
            <a:r>
              <a:rPr lang="en" sz="2100" dirty="0">
                <a:solidFill>
                  <a:schemeClr val="tx1"/>
                </a:solidFill>
              </a:rPr>
              <a:t>C 2: 0.1 g (3 </a:t>
            </a:r>
            <a:r>
              <a:rPr lang="en" sz="2100" dirty="0" err="1">
                <a:solidFill>
                  <a:schemeClr val="tx1"/>
                </a:solidFill>
              </a:rPr>
              <a:t>drops </a:t>
            </a:r>
            <a:r>
              <a:rPr lang="en" sz="2100" dirty="0">
                <a:solidFill>
                  <a:schemeClr val="tx1"/>
                </a:solidFill>
              </a:rPr>
              <a:t>)</a:t>
            </a:r>
          </a:p>
          <a:p>
            <a:pPr lvl="2" hangingPunct="0">
              <a:buNone/>
            </a:pPr>
            <a:r>
              <a:rPr lang="en" sz="2100" dirty="0" err="1">
                <a:solidFill>
                  <a:schemeClr val="tx1"/>
                </a:solidFill>
              </a:rPr>
              <a:t>sugar </a:t>
            </a:r>
            <a:r>
              <a:rPr lang="en" sz="2100" dirty="0">
                <a:solidFill>
                  <a:schemeClr val="tx1"/>
                </a:solidFill>
              </a:rPr>
              <a:t>: 9.9 g</a:t>
            </a:r>
          </a:p>
          <a:p>
            <a:pPr algn="just"/>
            <a:r>
              <a:rPr lang="en" sz="2100" b="1" i="1" dirty="0" err="1">
                <a:solidFill>
                  <a:schemeClr val="tx1"/>
                </a:solidFill>
              </a:rPr>
              <a:t>Technology </a:t>
            </a:r>
            <a:r>
              <a:rPr lang="en" sz="2100" b="1" i="1" dirty="0">
                <a:solidFill>
                  <a:schemeClr val="tx1"/>
                </a:solidFill>
              </a:rPr>
              <a:t>. </a:t>
            </a:r>
            <a:r>
              <a:rPr lang="en" sz="2100" dirty="0">
                <a:solidFill>
                  <a:schemeClr val="tx1"/>
                </a:solidFill>
              </a:rPr>
              <a:t>For the manufacture of 10.0 homeopathic </a:t>
            </a:r>
            <a:r>
              <a:rPr lang="en" sz="2100" dirty="0" err="1">
                <a:solidFill>
                  <a:schemeClr val="tx1"/>
                </a:solidFill>
              </a:rPr>
              <a:t>trituration</a:t>
            </a:r>
            <a:r>
              <a:rPr lang="en" sz="2100" dirty="0">
                <a:solidFill>
                  <a:schemeClr val="tx1"/>
                </a:solidFill>
              </a:rPr>
              <a:t> </a:t>
            </a:r>
            <a:r>
              <a:rPr lang="en" sz="2100" dirty="0" err="1">
                <a:solidFill>
                  <a:schemeClr val="tx1"/>
                </a:solidFill>
              </a:rPr>
              <a:t>Borax </a:t>
            </a:r>
            <a:r>
              <a:rPr lang="en" sz="2100" dirty="0">
                <a:solidFill>
                  <a:schemeClr val="tx1"/>
                </a:solidFill>
              </a:rPr>
              <a:t>C3 weigh 9.9 milk sugar and divide into three equal parts. The first part of the milk sugar is rubbed into the pores of the mortar, weigh 0.1 (3 drops) </a:t>
            </a:r>
            <a:r>
              <a:rPr lang="en" sz="2100" dirty="0" err="1">
                <a:solidFill>
                  <a:schemeClr val="tx1"/>
                </a:solidFill>
              </a:rPr>
              <a:t>Dil </a:t>
            </a:r>
            <a:r>
              <a:rPr lang="en" sz="2100" dirty="0">
                <a:solidFill>
                  <a:schemeClr val="tx1"/>
                </a:solidFill>
              </a:rPr>
              <a:t>. </a:t>
            </a:r>
            <a:r>
              <a:rPr lang="en" sz="2100" dirty="0" err="1">
                <a:solidFill>
                  <a:schemeClr val="tx1"/>
                </a:solidFill>
              </a:rPr>
              <a:t>Borax </a:t>
            </a:r>
            <a:r>
              <a:rPr lang="en" sz="2100" dirty="0">
                <a:solidFill>
                  <a:schemeClr val="tx1"/>
                </a:solidFill>
              </a:rPr>
              <a:t>C2, added to the mortar, grind for 6 </a:t>
            </a:r>
            <a:r>
              <a:rPr lang="en" sz="2100" dirty="0" err="1">
                <a:solidFill>
                  <a:schemeClr val="tx1"/>
                </a:solidFill>
              </a:rPr>
              <a:t>minutes </a:t>
            </a:r>
            <a:r>
              <a:rPr lang="en" sz="2100" dirty="0">
                <a:solidFill>
                  <a:schemeClr val="tx1"/>
                </a:solidFill>
              </a:rPr>
              <a:t>, scrape for 4 </a:t>
            </a:r>
            <a:r>
              <a:rPr lang="en" sz="2100" dirty="0" err="1">
                <a:solidFill>
                  <a:schemeClr val="tx1"/>
                </a:solidFill>
              </a:rPr>
              <a:t>minutes </a:t>
            </a:r>
            <a:r>
              <a:rPr lang="en" sz="2100" dirty="0">
                <a:solidFill>
                  <a:schemeClr val="tx1"/>
                </a:solidFill>
              </a:rPr>
              <a:t>, grind again for 6 </a:t>
            </a:r>
            <a:r>
              <a:rPr lang="en" sz="2100" dirty="0" err="1">
                <a:solidFill>
                  <a:schemeClr val="tx1"/>
                </a:solidFill>
              </a:rPr>
              <a:t>minutes </a:t>
            </a:r>
            <a:r>
              <a:rPr lang="en" sz="2100" dirty="0">
                <a:solidFill>
                  <a:schemeClr val="tx1"/>
                </a:solidFill>
              </a:rPr>
              <a:t>, scrape for 4 minutes. Then add a second portion of milk sugar to the mortar and grind twice again for 6 </a:t>
            </a:r>
            <a:r>
              <a:rPr lang="en" sz="2100" dirty="0" err="1">
                <a:solidFill>
                  <a:schemeClr val="tx1"/>
                </a:solidFill>
              </a:rPr>
              <a:t>minutes </a:t>
            </a:r>
            <a:r>
              <a:rPr lang="en" sz="2100" dirty="0">
                <a:solidFill>
                  <a:schemeClr val="tx1"/>
                </a:solidFill>
              </a:rPr>
              <a:t>and scrape for 4 minutes. Then add a third portion of milk sugar to the mixture and repeat the grinding and </a:t>
            </a:r>
            <a:r>
              <a:rPr lang="en" sz="2100" dirty="0" err="1">
                <a:solidFill>
                  <a:schemeClr val="tx1"/>
                </a:solidFill>
              </a:rPr>
              <a:t>scraping operations </a:t>
            </a:r>
            <a:r>
              <a:rPr lang="en" sz="2100" dirty="0">
                <a:solidFill>
                  <a:schemeClr val="tx1"/>
                </a:solidFill>
              </a:rPr>
              <a:t>twice for 6 and 4 </a:t>
            </a:r>
            <a:r>
              <a:rPr lang="en" sz="2100" dirty="0" err="1">
                <a:solidFill>
                  <a:schemeClr val="tx1"/>
                </a:solidFill>
              </a:rPr>
              <a:t>minutes, </a:t>
            </a:r>
            <a:r>
              <a:rPr lang="en" sz="2100" dirty="0">
                <a:solidFill>
                  <a:schemeClr val="tx1"/>
                </a:solidFill>
              </a:rPr>
              <a:t>respectively. In general, the preparation of </a:t>
            </a:r>
            <a:r>
              <a:rPr lang="en" sz="2100" dirty="0" err="1">
                <a:solidFill>
                  <a:schemeClr val="tx1"/>
                </a:solidFill>
              </a:rPr>
              <a:t>trituration </a:t>
            </a:r>
            <a:r>
              <a:rPr lang="en" sz="2100" dirty="0">
                <a:solidFill>
                  <a:schemeClr val="tx1"/>
                </a:solidFill>
              </a:rPr>
              <a:t>takes at least 1 hour. After that, transfer the finished homeopathic </a:t>
            </a:r>
            <a:r>
              <a:rPr lang="en" sz="2100" dirty="0" err="1">
                <a:solidFill>
                  <a:schemeClr val="tx1"/>
                </a:solidFill>
              </a:rPr>
              <a:t>trituration </a:t>
            </a:r>
            <a:r>
              <a:rPr lang="en" sz="2100" dirty="0">
                <a:solidFill>
                  <a:schemeClr val="tx1"/>
                </a:solidFill>
              </a:rPr>
              <a:t>to the vial for release. Paste № recipe. </a:t>
            </a:r>
            <a:r>
              <a:rPr lang="en" sz="2100" dirty="0" err="1">
                <a:solidFill>
                  <a:schemeClr val="tx1"/>
                </a:solidFill>
              </a:rPr>
              <a:t>Fill </a:t>
            </a:r>
            <a:r>
              <a:rPr lang="en" sz="2100" dirty="0">
                <a:solidFill>
                  <a:schemeClr val="tx1"/>
                </a:solidFill>
              </a:rPr>
              <a:t>in the PPK ( </a:t>
            </a:r>
            <a:r>
              <a:rPr lang="en" sz="2100" dirty="0" err="1">
                <a:solidFill>
                  <a:schemeClr val="tx1"/>
                </a:solidFill>
              </a:rPr>
              <a:t>front</a:t>
            </a:r>
            <a:r>
              <a:rPr lang="en" sz="2100" dirty="0">
                <a:solidFill>
                  <a:schemeClr val="tx1"/>
                </a:solidFill>
              </a:rPr>
              <a:t> </a:t>
            </a:r>
            <a:r>
              <a:rPr lang="en" sz="2100" dirty="0" err="1">
                <a:solidFill>
                  <a:schemeClr val="tx1"/>
                </a:solidFill>
              </a:rPr>
              <a:t>side </a:t>
            </a:r>
            <a:r>
              <a:rPr lang="en" sz="2100" dirty="0">
                <a:solidFill>
                  <a:schemeClr val="tx1"/>
                </a:solidFill>
              </a:rPr>
              <a:t>).</a:t>
            </a:r>
            <a:endParaRPr lang="ru-RU" sz="2100" dirty="0">
              <a:solidFill>
                <a:schemeClr val="tx1"/>
              </a:solidFill>
            </a:endParaRPr>
          </a:p>
        </p:txBody>
      </p:sp>
    </p:spTree>
    <p:extLst>
      <p:ext uri="{BB962C8B-B14F-4D97-AF65-F5344CB8AC3E}">
        <p14:creationId xmlns:p14="http://schemas.microsoft.com/office/powerpoint/2010/main" val="25960763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a:off x="1348489" y="99293"/>
            <a:ext cx="10058400" cy="984740"/>
          </a:xfrm>
          <a:prstGeom prst="rect">
            <a:avLst/>
          </a:prstGeom>
        </p:spPr>
        <p:style>
          <a:lnRef idx="2">
            <a:schemeClr val="accent2"/>
          </a:lnRef>
          <a:fillRef idx="1">
            <a:schemeClr val="lt1"/>
          </a:fillRef>
          <a:effectRef idx="0">
            <a:schemeClr val="accent2"/>
          </a:effectRef>
          <a:fontRef idx="minor">
            <a:schemeClr val="dk1"/>
          </a:fontRef>
        </p:style>
        <p:txBody>
          <a:bodyPr vert="horz" lIns="91440" tIns="45720" rIns="91440" bIns="45720" rtlCol="0" anchor="b">
            <a:noAutofit/>
          </a:bodyPr>
          <a:lstStyle>
            <a:lvl1pPr marL="0" algn="l" defTabSz="914400" rtl="0" eaLnBrk="1" latinLnBrk="0" hangingPunct="1">
              <a:lnSpc>
                <a:spcPct val="85000"/>
              </a:lnSpc>
              <a:spcBef>
                <a:spcPct val="0"/>
              </a:spcBef>
              <a:buNone/>
              <a:defRPr sz="4800" kern="1200" spc="-50" baseline="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ctr"/>
            <a:r>
              <a:rPr lang="en" sz="3600" b="1" dirty="0">
                <a:solidFill>
                  <a:schemeClr val="tx1"/>
                </a:solidFill>
              </a:rPr>
              <a:t>2. Algorithm of technology of </a:t>
            </a:r>
            <a:r>
              <a:rPr lang="en" sz="3600" b="1" dirty="0" err="1">
                <a:solidFill>
                  <a:schemeClr val="tx1"/>
                </a:solidFill>
              </a:rPr>
              <a:t>trituration </a:t>
            </a:r>
            <a:r>
              <a:rPr lang="en" sz="3600" b="1" dirty="0">
                <a:solidFill>
                  <a:schemeClr val="tx1"/>
                </a:solidFill>
              </a:rPr>
              <a:t>from liquid substances, according to § 8 </a:t>
            </a:r>
            <a:r>
              <a:rPr lang="en" sz="3600" b="1" dirty="0" err="1">
                <a:solidFill>
                  <a:schemeClr val="tx1"/>
                </a:solidFill>
              </a:rPr>
              <a:t>of the </a:t>
            </a:r>
            <a:r>
              <a:rPr lang="en" sz="3600" b="1" dirty="0">
                <a:solidFill>
                  <a:schemeClr val="tx1"/>
                </a:solidFill>
              </a:rPr>
              <a:t>Schwabe manual</a:t>
            </a:r>
            <a:endParaRPr lang="uk-UA" sz="3600" b="1" dirty="0">
              <a:solidFill>
                <a:schemeClr val="tx1"/>
              </a:solidFill>
            </a:endParaRPr>
          </a:p>
        </p:txBody>
      </p:sp>
      <p:sp>
        <p:nvSpPr>
          <p:cNvPr id="5" name="Заголовок 1"/>
          <p:cNvSpPr>
            <a:spLocks noGrp="1"/>
          </p:cNvSpPr>
          <p:nvPr>
            <p:ph type="title"/>
          </p:nvPr>
        </p:nvSpPr>
        <p:spPr>
          <a:xfrm>
            <a:off x="182880" y="1163782"/>
            <a:ext cx="5022167" cy="895041"/>
          </a:xfrm>
        </p:spPr>
        <p:style>
          <a:lnRef idx="1">
            <a:schemeClr val="accent1"/>
          </a:lnRef>
          <a:fillRef idx="2">
            <a:schemeClr val="accent1"/>
          </a:fillRef>
          <a:effectRef idx="1">
            <a:schemeClr val="accent1"/>
          </a:effectRef>
          <a:fontRef idx="minor">
            <a:schemeClr val="dk1"/>
          </a:fontRef>
        </p:style>
        <p:txBody>
          <a:bodyPr>
            <a:normAutofit fontScale="90000"/>
          </a:bodyPr>
          <a:lstStyle/>
          <a:p>
            <a:pPr algn="ctr"/>
            <a:r>
              <a:rPr lang="en" sz="3200" b="1" i="1" dirty="0">
                <a:solidFill>
                  <a:schemeClr val="tx1"/>
                </a:solidFill>
              </a:rPr>
              <a:t>Front side of the passport </a:t>
            </a:r>
            <a:r>
              <a:rPr lang="ru-RU" sz="3200" b="1" i="1" dirty="0">
                <a:solidFill>
                  <a:schemeClr val="tx1"/>
                </a:solidFill>
              </a:rPr>
              <a:t/>
            </a:r>
            <a:br>
              <a:rPr lang="ru-RU" sz="3200" b="1" i="1" dirty="0">
                <a:solidFill>
                  <a:schemeClr val="tx1"/>
                </a:solidFill>
              </a:rPr>
            </a:br>
            <a:r>
              <a:rPr lang="en" sz="3200" b="1" i="1" dirty="0" err="1">
                <a:solidFill>
                  <a:schemeClr val="tx1"/>
                </a:solidFill>
              </a:rPr>
              <a:t>written</a:t>
            </a:r>
            <a:r>
              <a:rPr lang="en" sz="3200" b="1" i="1" dirty="0">
                <a:solidFill>
                  <a:schemeClr val="tx1"/>
                </a:solidFill>
              </a:rPr>
              <a:t> control (PPK)</a:t>
            </a:r>
            <a:endParaRPr lang="ru-RU" sz="3200" b="1" dirty="0">
              <a:solidFill>
                <a:schemeClr val="tx1"/>
              </a:solidFill>
            </a:endParaRPr>
          </a:p>
        </p:txBody>
      </p:sp>
      <p:sp>
        <p:nvSpPr>
          <p:cNvPr id="6" name="Содержимое 2"/>
          <p:cNvSpPr>
            <a:spLocks noGrp="1"/>
          </p:cNvSpPr>
          <p:nvPr>
            <p:ph idx="1"/>
          </p:nvPr>
        </p:nvSpPr>
        <p:spPr>
          <a:xfrm>
            <a:off x="182880" y="2164118"/>
            <a:ext cx="4369023" cy="4023360"/>
          </a:xfrm>
        </p:spPr>
        <p:txBody>
          <a:bodyPr>
            <a:normAutofit/>
          </a:bodyPr>
          <a:lstStyle/>
          <a:p>
            <a:pPr algn="ctr" hangingPunct="0">
              <a:buNone/>
            </a:pPr>
            <a:r>
              <a:rPr lang="en" b="1" dirty="0">
                <a:solidFill>
                  <a:schemeClr val="tx1"/>
                </a:solidFill>
              </a:rPr>
              <a:t>PPK </a:t>
            </a:r>
            <a:r>
              <a:rPr lang="en" dirty="0">
                <a:solidFill>
                  <a:schemeClr val="tx1"/>
                </a:solidFill>
              </a:rPr>
              <a:t>( </a:t>
            </a:r>
            <a:r>
              <a:rPr lang="en" dirty="0" err="1">
                <a:solidFill>
                  <a:schemeClr val="tx1"/>
                </a:solidFill>
              </a:rPr>
              <a:t>front</a:t>
            </a:r>
            <a:r>
              <a:rPr lang="en" dirty="0">
                <a:solidFill>
                  <a:schemeClr val="tx1"/>
                </a:solidFill>
              </a:rPr>
              <a:t> </a:t>
            </a:r>
            <a:r>
              <a:rPr lang="en" dirty="0" err="1">
                <a:solidFill>
                  <a:schemeClr val="tx1"/>
                </a:solidFill>
              </a:rPr>
              <a:t>side </a:t>
            </a:r>
            <a:r>
              <a:rPr lang="en" dirty="0">
                <a:solidFill>
                  <a:schemeClr val="tx1"/>
                </a:solidFill>
              </a:rPr>
              <a:t>)</a:t>
            </a:r>
          </a:p>
          <a:p>
            <a:pPr algn="ctr" hangingPunct="0">
              <a:buNone/>
            </a:pPr>
            <a:r>
              <a:rPr lang="en" dirty="0">
                <a:solidFill>
                  <a:schemeClr val="tx1"/>
                </a:solidFill>
              </a:rPr>
              <a:t>Date № recipe</a:t>
            </a:r>
          </a:p>
          <a:p>
            <a:pPr algn="ctr">
              <a:buNone/>
            </a:pPr>
            <a:r>
              <a:rPr lang="en" dirty="0">
                <a:solidFill>
                  <a:schemeClr val="tx1"/>
                </a:solidFill>
              </a:rPr>
              <a:t> Dil. </a:t>
            </a:r>
            <a:r>
              <a:rPr lang="en" dirty="0" err="1">
                <a:solidFill>
                  <a:schemeClr val="tx1"/>
                </a:solidFill>
              </a:rPr>
              <a:t>Borax </a:t>
            </a:r>
            <a:r>
              <a:rPr lang="en" dirty="0">
                <a:solidFill>
                  <a:schemeClr val="tx1"/>
                </a:solidFill>
              </a:rPr>
              <a:t>C2 </a:t>
            </a:r>
            <a:r>
              <a:rPr lang="en" dirty="0" err="1">
                <a:solidFill>
                  <a:schemeClr val="tx1"/>
                </a:solidFill>
              </a:rPr>
              <a:t>gtts </a:t>
            </a:r>
            <a:r>
              <a:rPr lang="en" dirty="0">
                <a:solidFill>
                  <a:schemeClr val="tx1"/>
                </a:solidFill>
              </a:rPr>
              <a:t>. III (0.1)</a:t>
            </a:r>
            <a:endParaRPr lang="ru-RU" dirty="0">
              <a:solidFill>
                <a:schemeClr val="tx1"/>
              </a:solidFill>
            </a:endParaRPr>
          </a:p>
          <a:p>
            <a:pPr algn="ctr">
              <a:buNone/>
            </a:pPr>
            <a:r>
              <a:rPr lang="en" dirty="0" err="1">
                <a:solidFill>
                  <a:schemeClr val="tx1"/>
                </a:solidFill>
              </a:rPr>
              <a:t>Saccharum</a:t>
            </a:r>
            <a:r>
              <a:rPr lang="en" dirty="0">
                <a:solidFill>
                  <a:schemeClr val="tx1"/>
                </a:solidFill>
              </a:rPr>
              <a:t> </a:t>
            </a:r>
            <a:r>
              <a:rPr lang="en" dirty="0" err="1">
                <a:solidFill>
                  <a:schemeClr val="tx1"/>
                </a:solidFill>
              </a:rPr>
              <a:t>lacticum </a:t>
            </a:r>
            <a:r>
              <a:rPr lang="en" dirty="0">
                <a:solidFill>
                  <a:schemeClr val="tx1"/>
                </a:solidFill>
              </a:rPr>
              <a:t>9.9</a:t>
            </a:r>
            <a:endParaRPr lang="ru-RU" dirty="0">
              <a:solidFill>
                <a:schemeClr val="tx1"/>
              </a:solidFill>
            </a:endParaRPr>
          </a:p>
          <a:p>
            <a:pPr algn="ctr">
              <a:buNone/>
            </a:pPr>
            <a:r>
              <a:rPr lang="en" dirty="0">
                <a:solidFill>
                  <a:schemeClr val="tx1"/>
                </a:solidFill>
              </a:rPr>
              <a:t>––––––––––––––––––––––</a:t>
            </a:r>
          </a:p>
          <a:p>
            <a:pPr algn="ctr">
              <a:buNone/>
            </a:pPr>
            <a:r>
              <a:rPr lang="en" i="1" dirty="0">
                <a:solidFill>
                  <a:schemeClr val="tx1"/>
                </a:solidFill>
              </a:rPr>
              <a:t>m = 1 0.0</a:t>
            </a:r>
            <a:endParaRPr lang="ru-RU" dirty="0">
              <a:solidFill>
                <a:schemeClr val="tx1"/>
              </a:solidFill>
            </a:endParaRPr>
          </a:p>
          <a:p>
            <a:pPr algn="ctr">
              <a:buNone/>
            </a:pPr>
            <a:r>
              <a:rPr lang="en" i="1" dirty="0" err="1">
                <a:solidFill>
                  <a:schemeClr val="tx1"/>
                </a:solidFill>
              </a:rPr>
              <a:t>Prepared by </a:t>
            </a:r>
            <a:r>
              <a:rPr lang="en" i="1" dirty="0">
                <a:solidFill>
                  <a:schemeClr val="tx1"/>
                </a:solidFill>
              </a:rPr>
              <a:t>( </a:t>
            </a:r>
            <a:r>
              <a:rPr lang="en" i="1" dirty="0" err="1">
                <a:solidFill>
                  <a:schemeClr val="tx1"/>
                </a:solidFill>
              </a:rPr>
              <a:t>signature </a:t>
            </a:r>
            <a:r>
              <a:rPr lang="en" i="1" dirty="0">
                <a:solidFill>
                  <a:schemeClr val="tx1"/>
                </a:solidFill>
              </a:rPr>
              <a:t>)</a:t>
            </a:r>
            <a:endParaRPr lang="ru-RU" dirty="0">
              <a:solidFill>
                <a:schemeClr val="tx1"/>
              </a:solidFill>
            </a:endParaRPr>
          </a:p>
          <a:p>
            <a:pPr algn="ctr">
              <a:buNone/>
            </a:pPr>
            <a:r>
              <a:rPr lang="en" i="1" dirty="0">
                <a:solidFill>
                  <a:schemeClr val="tx1"/>
                </a:solidFill>
              </a:rPr>
              <a:t>Checked ( </a:t>
            </a:r>
            <a:r>
              <a:rPr lang="en" i="1" dirty="0" err="1">
                <a:solidFill>
                  <a:schemeClr val="tx1"/>
                </a:solidFill>
              </a:rPr>
              <a:t>signature </a:t>
            </a:r>
            <a:r>
              <a:rPr lang="en" i="1" dirty="0">
                <a:solidFill>
                  <a:schemeClr val="tx1"/>
                </a:solidFill>
              </a:rPr>
              <a:t>) </a:t>
            </a:r>
            <a:endParaRPr lang="ru-RU" dirty="0">
              <a:solidFill>
                <a:schemeClr val="tx1"/>
              </a:solidFill>
            </a:endParaRPr>
          </a:p>
          <a:p>
            <a:pPr algn="ctr">
              <a:buNone/>
            </a:pPr>
            <a:r>
              <a:rPr lang="en" i="1" dirty="0">
                <a:solidFill>
                  <a:schemeClr val="tx1"/>
                </a:solidFill>
              </a:rPr>
              <a:t>Released (signature)</a:t>
            </a:r>
            <a:endParaRPr lang="ru-RU" dirty="0">
              <a:solidFill>
                <a:schemeClr val="tx1"/>
              </a:solidFill>
            </a:endParaRPr>
          </a:p>
          <a:p>
            <a:pPr algn="ctr"/>
            <a:endParaRPr lang="ru-RU" dirty="0">
              <a:solidFill>
                <a:schemeClr val="tx1"/>
              </a:solidFill>
            </a:endParaRPr>
          </a:p>
        </p:txBody>
      </p:sp>
      <p:sp>
        <p:nvSpPr>
          <p:cNvPr id="7" name="Заголовок 1"/>
          <p:cNvSpPr txBox="1">
            <a:spLocks/>
          </p:cNvSpPr>
          <p:nvPr/>
        </p:nvSpPr>
        <p:spPr>
          <a:xfrm>
            <a:off x="5446207" y="1323115"/>
            <a:ext cx="4945799" cy="735707"/>
          </a:xfrm>
          <a:prstGeom prst="rect">
            <a:avLst/>
          </a:prstGeom>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b">
            <a:normAutofit fontScale="97500"/>
          </a:bodyPr>
          <a:lstStyle>
            <a:lvl1pPr marL="0" algn="l" defTabSz="914400" rtl="0" eaLnBrk="1" latinLnBrk="0" hangingPunct="1">
              <a:lnSpc>
                <a:spcPct val="85000"/>
              </a:lnSpc>
              <a:spcBef>
                <a:spcPct val="0"/>
              </a:spcBef>
              <a:buNone/>
              <a:defRPr sz="4800" kern="1200" spc="-50" baseline="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ctr"/>
            <a:r>
              <a:rPr lang="en" sz="3200" b="1" i="1" dirty="0" err="1">
                <a:solidFill>
                  <a:schemeClr val="tx1"/>
                </a:solidFill>
              </a:rPr>
              <a:t>Registration </a:t>
            </a:r>
            <a:r>
              <a:rPr lang="en" sz="3200" b="1" i="1" dirty="0">
                <a:solidFill>
                  <a:schemeClr val="tx1"/>
                </a:solidFill>
              </a:rPr>
              <a:t>for </a:t>
            </a:r>
            <a:r>
              <a:rPr lang="en" sz="3200" b="1" i="1" dirty="0" err="1">
                <a:solidFill>
                  <a:schemeClr val="tx1"/>
                </a:solidFill>
              </a:rPr>
              <a:t>use</a:t>
            </a:r>
            <a:r>
              <a:rPr lang="en" sz="3200" dirty="0">
                <a:solidFill>
                  <a:schemeClr val="tx1"/>
                </a:solidFill>
              </a:rPr>
              <a:t> </a:t>
            </a:r>
            <a:endParaRPr lang="ru-RU" sz="3200" b="1" dirty="0">
              <a:solidFill>
                <a:schemeClr val="tx1"/>
              </a:solidFill>
            </a:endParaRPr>
          </a:p>
        </p:txBody>
      </p:sp>
      <p:sp>
        <p:nvSpPr>
          <p:cNvPr id="8" name="Содержимое 2"/>
          <p:cNvSpPr txBox="1">
            <a:spLocks/>
          </p:cNvSpPr>
          <p:nvPr/>
        </p:nvSpPr>
        <p:spPr>
          <a:xfrm>
            <a:off x="5526595" y="2164118"/>
            <a:ext cx="3808324" cy="4023360"/>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gn="just"/>
            <a:r>
              <a:rPr lang="en" dirty="0" err="1">
                <a:solidFill>
                  <a:schemeClr val="tx1"/>
                </a:solidFill>
              </a:rPr>
              <a:t>Make out</a:t>
            </a:r>
            <a:r>
              <a:rPr lang="en" dirty="0">
                <a:solidFill>
                  <a:schemeClr val="tx1"/>
                </a:solidFill>
              </a:rPr>
              <a:t> </a:t>
            </a:r>
            <a:r>
              <a:rPr lang="en" dirty="0" err="1">
                <a:solidFill>
                  <a:schemeClr val="tx1"/>
                </a:solidFill>
              </a:rPr>
              <a:t>labels </a:t>
            </a:r>
            <a:r>
              <a:rPr lang="en" dirty="0">
                <a:solidFill>
                  <a:schemeClr val="tx1"/>
                </a:solidFill>
              </a:rPr>
              <a:t>: " </a:t>
            </a:r>
            <a:r>
              <a:rPr lang="en" dirty="0" err="1">
                <a:solidFill>
                  <a:schemeClr val="tx1"/>
                </a:solidFill>
              </a:rPr>
              <a:t>Internal " </a:t>
            </a:r>
            <a:r>
              <a:rPr lang="en" dirty="0">
                <a:solidFill>
                  <a:schemeClr val="tx1"/>
                </a:solidFill>
              </a:rPr>
              <a:t>, " </a:t>
            </a:r>
            <a:r>
              <a:rPr lang="en" dirty="0" err="1">
                <a:solidFill>
                  <a:schemeClr val="tx1"/>
                </a:solidFill>
              </a:rPr>
              <a:t>Keep cool </a:t>
            </a:r>
            <a:r>
              <a:rPr lang="en" dirty="0">
                <a:solidFill>
                  <a:schemeClr val="tx1"/>
                </a:solidFill>
              </a:rPr>
              <a:t>and </a:t>
            </a:r>
            <a:r>
              <a:rPr lang="en" dirty="0" err="1">
                <a:solidFill>
                  <a:schemeClr val="tx1"/>
                </a:solidFill>
              </a:rPr>
              <a:t>protected "</a:t>
            </a:r>
            <a:r>
              <a:rPr lang="en" dirty="0">
                <a:solidFill>
                  <a:schemeClr val="tx1"/>
                </a:solidFill>
              </a:rPr>
              <a:t> </a:t>
            </a:r>
            <a:r>
              <a:rPr lang="en" dirty="0" err="1">
                <a:solidFill>
                  <a:schemeClr val="tx1"/>
                </a:solidFill>
              </a:rPr>
              <a:t>from</a:t>
            </a:r>
            <a:r>
              <a:rPr lang="en" dirty="0">
                <a:solidFill>
                  <a:schemeClr val="tx1"/>
                </a:solidFill>
              </a:rPr>
              <a:t> </a:t>
            </a:r>
            <a:r>
              <a:rPr lang="en" dirty="0" err="1">
                <a:solidFill>
                  <a:schemeClr val="tx1"/>
                </a:solidFill>
              </a:rPr>
              <a:t>light</a:t>
            </a:r>
            <a:r>
              <a:rPr lang="en" dirty="0">
                <a:solidFill>
                  <a:schemeClr val="tx1"/>
                </a:solidFill>
              </a:rPr>
              <a:t> </a:t>
            </a:r>
            <a:r>
              <a:rPr lang="en" dirty="0" err="1">
                <a:solidFill>
                  <a:schemeClr val="tx1"/>
                </a:solidFill>
              </a:rPr>
              <a:t>place </a:t>
            </a:r>
            <a:r>
              <a:rPr lang="en" dirty="0">
                <a:solidFill>
                  <a:schemeClr val="tx1"/>
                </a:solidFill>
              </a:rPr>
              <a:t>"," </a:t>
            </a:r>
            <a:r>
              <a:rPr lang="en" dirty="0" err="1">
                <a:solidFill>
                  <a:schemeClr val="tx1"/>
                </a:solidFill>
              </a:rPr>
              <a:t>Save</a:t>
            </a:r>
            <a:r>
              <a:rPr lang="en" dirty="0">
                <a:solidFill>
                  <a:schemeClr val="tx1"/>
                </a:solidFill>
              </a:rPr>
              <a:t> </a:t>
            </a:r>
            <a:r>
              <a:rPr lang="en" dirty="0" err="1">
                <a:solidFill>
                  <a:schemeClr val="tx1"/>
                </a:solidFill>
              </a:rPr>
              <a:t>from</a:t>
            </a:r>
            <a:r>
              <a:rPr lang="en" dirty="0">
                <a:solidFill>
                  <a:schemeClr val="tx1"/>
                </a:solidFill>
              </a:rPr>
              <a:t> </a:t>
            </a:r>
            <a:r>
              <a:rPr lang="en" dirty="0" err="1">
                <a:solidFill>
                  <a:schemeClr val="tx1"/>
                </a:solidFill>
              </a:rPr>
              <a:t>children </a:t>
            </a:r>
            <a:r>
              <a:rPr lang="en" dirty="0">
                <a:solidFill>
                  <a:schemeClr val="tx1"/>
                </a:solidFill>
              </a:rPr>
              <a:t>".</a:t>
            </a:r>
            <a:endParaRPr lang="uk-UA" dirty="0">
              <a:solidFill>
                <a:schemeClr val="tx1"/>
              </a:solidFill>
            </a:endParaRPr>
          </a:p>
          <a:p>
            <a:pPr algn="just"/>
            <a:r>
              <a:rPr lang="en" dirty="0">
                <a:solidFill>
                  <a:schemeClr val="tx1"/>
                </a:solidFill>
              </a:rPr>
              <a:t>This homeopathic remedy is used for the treatment and prevention of </a:t>
            </a:r>
            <a:r>
              <a:rPr lang="en" dirty="0" err="1">
                <a:solidFill>
                  <a:schemeClr val="tx1"/>
                </a:solidFill>
              </a:rPr>
              <a:t>aphthous </a:t>
            </a:r>
            <a:r>
              <a:rPr lang="en" dirty="0">
                <a:solidFill>
                  <a:schemeClr val="tx1"/>
                </a:solidFill>
              </a:rPr>
              <a:t>stomatitis</a:t>
            </a:r>
            <a:endParaRPr lang="ru-RU" dirty="0">
              <a:solidFill>
                <a:schemeClr val="tx1"/>
              </a:solidFill>
            </a:endParaRPr>
          </a:p>
          <a:p>
            <a:pPr algn="just"/>
            <a:endParaRPr lang="ru-RU" dirty="0">
              <a:solidFill>
                <a:schemeClr val="tx1"/>
              </a:solidFill>
            </a:endParaRPr>
          </a:p>
        </p:txBody>
      </p:sp>
      <p:pic>
        <p:nvPicPr>
          <p:cNvPr id="9" name="Рисунок 8"/>
          <p:cNvPicPr>
            <a:picLocks noChangeAspect="1"/>
          </p:cNvPicPr>
          <p:nvPr/>
        </p:nvPicPr>
        <p:blipFill>
          <a:blip r:embed="rId2"/>
          <a:stretch>
            <a:fillRect/>
          </a:stretch>
        </p:blipFill>
        <p:spPr>
          <a:xfrm>
            <a:off x="9495693" y="2164118"/>
            <a:ext cx="2492759" cy="3623733"/>
          </a:xfrm>
          <a:prstGeom prst="rect">
            <a:avLst/>
          </a:prstGeom>
        </p:spPr>
      </p:pic>
    </p:spTree>
    <p:extLst>
      <p:ext uri="{BB962C8B-B14F-4D97-AF65-F5344CB8AC3E}">
        <p14:creationId xmlns:p14="http://schemas.microsoft.com/office/powerpoint/2010/main" val="31907997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1"/>
          <p:cNvSpPr txBox="1">
            <a:spLocks/>
          </p:cNvSpPr>
          <p:nvPr/>
        </p:nvSpPr>
        <p:spPr>
          <a:xfrm>
            <a:off x="673332" y="2219770"/>
            <a:ext cx="11205556" cy="984740"/>
          </a:xfrm>
          <a:prstGeom prst="rect">
            <a:avLst/>
          </a:prstGeom>
        </p:spPr>
        <p:style>
          <a:lnRef idx="2">
            <a:schemeClr val="accent2"/>
          </a:lnRef>
          <a:fillRef idx="1">
            <a:schemeClr val="lt1"/>
          </a:fillRef>
          <a:effectRef idx="0">
            <a:schemeClr val="accent2"/>
          </a:effectRef>
          <a:fontRef idx="minor">
            <a:schemeClr val="dk1"/>
          </a:fontRef>
        </p:style>
        <p:txBody>
          <a:bodyPr vert="horz" lIns="91440" tIns="45720" rIns="91440" bIns="45720" rtlCol="0" anchor="b">
            <a:noAutofit/>
          </a:bodyPr>
          <a:lstStyle>
            <a:lvl1pPr marL="0" algn="l" defTabSz="914400" rtl="0" eaLnBrk="1" latinLnBrk="0" hangingPunct="1">
              <a:lnSpc>
                <a:spcPct val="85000"/>
              </a:lnSpc>
              <a:spcBef>
                <a:spcPct val="0"/>
              </a:spcBef>
              <a:buNone/>
              <a:defRPr sz="4800" kern="1200" spc="-50" baseline="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ctr"/>
            <a:r>
              <a:rPr lang="en" sz="3600" b="1" dirty="0">
                <a:solidFill>
                  <a:schemeClr val="tx1"/>
                </a:solidFill>
              </a:rPr>
              <a:t>3. Algorithm of technology of trituration from essences, according to § 9 of the Schwabe </a:t>
            </a:r>
            <a:endParaRPr lang="uk-UA" sz="3600" b="1" dirty="0">
              <a:solidFill>
                <a:schemeClr val="tx1"/>
              </a:solidFill>
            </a:endParaRPr>
          </a:p>
        </p:txBody>
      </p:sp>
    </p:spTree>
    <p:extLst>
      <p:ext uri="{BB962C8B-B14F-4D97-AF65-F5344CB8AC3E}">
        <p14:creationId xmlns:p14="http://schemas.microsoft.com/office/powerpoint/2010/main" val="8701834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Вы до сих пор верите в гомеопатию? Тогда доказательная медицина идет к вам"/>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12192001"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title"/>
          </p:nvPr>
        </p:nvSpPr>
        <p:spPr>
          <a:xfrm>
            <a:off x="1167618" y="894303"/>
            <a:ext cx="10058400" cy="869100"/>
          </a:xfrm>
        </p:spPr>
        <p:style>
          <a:lnRef idx="1">
            <a:schemeClr val="accent1"/>
          </a:lnRef>
          <a:fillRef idx="2">
            <a:schemeClr val="accent1"/>
          </a:fillRef>
          <a:effectRef idx="1">
            <a:schemeClr val="accent1"/>
          </a:effectRef>
          <a:fontRef idx="minor">
            <a:schemeClr val="dk1"/>
          </a:fontRef>
        </p:style>
        <p:txBody>
          <a:bodyPr>
            <a:normAutofit fontScale="90000"/>
          </a:bodyPr>
          <a:lstStyle/>
          <a:p>
            <a:pPr algn="ctr"/>
            <a:r>
              <a:rPr lang="en" sz="3600" dirty="0">
                <a:solidFill>
                  <a:schemeClr val="tx1"/>
                </a:solidFill>
              </a:rPr>
              <a:t>3.1. Example . It is necessary to prepare </a:t>
            </a:r>
            <a:r>
              <a:rPr lang="en" sz="3600" dirty="0" err="1">
                <a:solidFill>
                  <a:schemeClr val="tx1"/>
                </a:solidFill>
              </a:rPr>
              <a:t>trituration</a:t>
            </a:r>
            <a:r>
              <a:rPr lang="en" sz="3600" dirty="0">
                <a:solidFill>
                  <a:schemeClr val="tx1"/>
                </a:solidFill>
              </a:rPr>
              <a:t> </a:t>
            </a:r>
            <a:r>
              <a:rPr lang="uk-UA" sz="3600" dirty="0">
                <a:solidFill>
                  <a:schemeClr val="tx1"/>
                </a:solidFill>
              </a:rPr>
              <a:t/>
            </a:r>
            <a:br>
              <a:rPr lang="uk-UA" sz="3600" dirty="0">
                <a:solidFill>
                  <a:schemeClr val="tx1"/>
                </a:solidFill>
              </a:rPr>
            </a:br>
            <a:r>
              <a:rPr lang="en" sz="3600" b="1" dirty="0" err="1">
                <a:solidFill>
                  <a:schemeClr val="tx2">
                    <a:lumMod val="50000"/>
                  </a:schemeClr>
                </a:solidFill>
              </a:rPr>
              <a:t>Route</a:t>
            </a:r>
            <a:r>
              <a:rPr lang="en" sz="3600" b="1" dirty="0">
                <a:solidFill>
                  <a:schemeClr val="tx2">
                    <a:lumMod val="50000"/>
                  </a:schemeClr>
                </a:solidFill>
              </a:rPr>
              <a:t> X 2 20.0</a:t>
            </a:r>
            <a:endParaRPr lang="uk-UA" sz="3600" b="1" dirty="0">
              <a:solidFill>
                <a:schemeClr val="tx2">
                  <a:lumMod val="50000"/>
                </a:schemeClr>
              </a:solidFill>
            </a:endParaRPr>
          </a:p>
        </p:txBody>
      </p:sp>
      <p:graphicFrame>
        <p:nvGraphicFramePr>
          <p:cNvPr id="4" name="Объект 3"/>
          <p:cNvGraphicFramePr>
            <a:graphicFrameLocks noGrp="1"/>
          </p:cNvGraphicFramePr>
          <p:nvPr>
            <p:ph idx="1"/>
            <p:extLst>
              <p:ext uri="{D42A27DB-BD31-4B8C-83A1-F6EECF244321}">
                <p14:modId xmlns:p14="http://schemas.microsoft.com/office/powerpoint/2010/main" val="2514901849"/>
              </p:ext>
            </p:extLst>
          </p:nvPr>
        </p:nvGraphicFramePr>
        <p:xfrm>
          <a:off x="916409" y="1879043"/>
          <a:ext cx="10769824" cy="414996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Рисунок 4"/>
          <p:cNvPicPr>
            <a:picLocks noChangeAspect="1"/>
          </p:cNvPicPr>
          <p:nvPr/>
        </p:nvPicPr>
        <p:blipFill>
          <a:blip r:embed="rId8"/>
          <a:stretch>
            <a:fillRect/>
          </a:stretch>
        </p:blipFill>
        <p:spPr>
          <a:xfrm>
            <a:off x="3997070" y="6144651"/>
            <a:ext cx="4399495" cy="725141"/>
          </a:xfrm>
          <a:prstGeom prst="rect">
            <a:avLst/>
          </a:prstGeom>
        </p:spPr>
      </p:pic>
      <p:sp>
        <p:nvSpPr>
          <p:cNvPr id="6" name="Заголовок 1"/>
          <p:cNvSpPr txBox="1">
            <a:spLocks/>
          </p:cNvSpPr>
          <p:nvPr/>
        </p:nvSpPr>
        <p:spPr>
          <a:xfrm>
            <a:off x="1167618" y="144335"/>
            <a:ext cx="10058400" cy="692148"/>
          </a:xfrm>
          <a:prstGeom prst="rect">
            <a:avLst/>
          </a:prstGeom>
        </p:spPr>
        <p:style>
          <a:lnRef idx="2">
            <a:schemeClr val="accent2"/>
          </a:lnRef>
          <a:fillRef idx="1">
            <a:schemeClr val="lt1"/>
          </a:fillRef>
          <a:effectRef idx="0">
            <a:schemeClr val="accent2"/>
          </a:effectRef>
          <a:fontRef idx="minor">
            <a:schemeClr val="dk1"/>
          </a:fontRef>
        </p:style>
        <p:txBody>
          <a:bodyPr vert="horz" lIns="91440" tIns="45720" rIns="91440" bIns="45720" rtlCol="0" anchor="b">
            <a:noAutofit/>
          </a:bodyPr>
          <a:lstStyle>
            <a:lvl1pPr marL="0" algn="l" defTabSz="914400" rtl="0" eaLnBrk="1" latinLnBrk="0" hangingPunct="1">
              <a:lnSpc>
                <a:spcPct val="85000"/>
              </a:lnSpc>
              <a:spcBef>
                <a:spcPct val="0"/>
              </a:spcBef>
              <a:buNone/>
              <a:defRPr sz="4800" kern="1200" spc="-50" baseline="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ctr"/>
            <a:r>
              <a:rPr lang="en" sz="2400" b="1" dirty="0">
                <a:solidFill>
                  <a:schemeClr val="tx1"/>
                </a:solidFill>
              </a:rPr>
              <a:t>3. Algorithm of technology of </a:t>
            </a:r>
            <a:r>
              <a:rPr lang="en" sz="2400" b="1" dirty="0" err="1">
                <a:solidFill>
                  <a:schemeClr val="tx1"/>
                </a:solidFill>
              </a:rPr>
              <a:t>trituration </a:t>
            </a:r>
            <a:r>
              <a:rPr lang="en" sz="2400" b="1" dirty="0">
                <a:solidFill>
                  <a:schemeClr val="tx1"/>
                </a:solidFill>
              </a:rPr>
              <a:t>from essences, according to</a:t>
            </a:r>
          </a:p>
          <a:p>
            <a:pPr algn="ctr"/>
            <a:r>
              <a:rPr lang="en" sz="2400" b="1" dirty="0">
                <a:solidFill>
                  <a:schemeClr val="tx1"/>
                </a:solidFill>
              </a:rPr>
              <a:t>§ 9 Schwabe </a:t>
            </a:r>
            <a:endParaRPr lang="uk-UA" sz="2400" b="1" dirty="0">
              <a:solidFill>
                <a:schemeClr val="tx1"/>
              </a:solidFill>
            </a:endParaRPr>
          </a:p>
        </p:txBody>
      </p:sp>
    </p:spTree>
    <p:extLst>
      <p:ext uri="{BB962C8B-B14F-4D97-AF65-F5344CB8AC3E}">
        <p14:creationId xmlns:p14="http://schemas.microsoft.com/office/powerpoint/2010/main" val="17442847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320511"/>
            <a:ext cx="10058400" cy="1360288"/>
          </a:xfrm>
        </p:spPr>
        <p:style>
          <a:lnRef idx="2">
            <a:schemeClr val="accent2"/>
          </a:lnRef>
          <a:fillRef idx="1">
            <a:schemeClr val="lt1"/>
          </a:fillRef>
          <a:effectRef idx="0">
            <a:schemeClr val="accent2"/>
          </a:effectRef>
          <a:fontRef idx="minor">
            <a:schemeClr val="dk1"/>
          </a:fontRef>
        </p:style>
        <p:txBody>
          <a:bodyPr>
            <a:normAutofit fontScale="90000"/>
          </a:bodyPr>
          <a:lstStyle/>
          <a:p>
            <a:pPr algn="ctr"/>
            <a:r>
              <a:rPr lang="en" dirty="0">
                <a:solidFill>
                  <a:schemeClr val="tx1"/>
                </a:solidFill>
              </a:rPr>
              <a:t>4 </a:t>
            </a:r>
            <a:r>
              <a:rPr lang="en">
                <a:solidFill>
                  <a:schemeClr val="tx1"/>
                </a:solidFill>
              </a:rPr>
              <a:t>. </a:t>
            </a:r>
            <a:r>
              <a:rPr lang="en" dirty="0">
                <a:solidFill>
                  <a:schemeClr val="tx1"/>
                </a:solidFill>
              </a:rPr>
              <a:t>Essences and tinctures for the preparation of homeopathic </a:t>
            </a:r>
            <a:r>
              <a:rPr lang="en" dirty="0" err="1">
                <a:solidFill>
                  <a:schemeClr val="tx1"/>
                </a:solidFill>
              </a:rPr>
              <a:t>triturations </a:t>
            </a:r>
            <a:r>
              <a:rPr lang="en" dirty="0">
                <a:solidFill>
                  <a:schemeClr val="tx1"/>
                </a:solidFill>
              </a:rPr>
              <a:t>according to </a:t>
            </a:r>
            <a:r>
              <a:rPr lang="en" b="1" dirty="0">
                <a:solidFill>
                  <a:schemeClr val="tx1"/>
                </a:solidFill>
              </a:rPr>
              <a:t>§ 8-9</a:t>
            </a:r>
            <a:endParaRPr lang="uk-UA" dirty="0">
              <a:solidFill>
                <a:schemeClr val="tx1"/>
              </a:solidFill>
            </a:endParaRPr>
          </a:p>
        </p:txBody>
      </p:sp>
      <p:pic>
        <p:nvPicPr>
          <p:cNvPr id="6" name="Объект 5"/>
          <p:cNvPicPr>
            <a:picLocks noGrp="1" noChangeAspect="1"/>
          </p:cNvPicPr>
          <p:nvPr>
            <p:ph idx="1"/>
          </p:nvPr>
        </p:nvPicPr>
        <p:blipFill>
          <a:blip r:embed="rId2"/>
          <a:stretch>
            <a:fillRect/>
          </a:stretch>
        </p:blipFill>
        <p:spPr>
          <a:xfrm>
            <a:off x="3571837" y="1765641"/>
            <a:ext cx="4656797" cy="4478482"/>
          </a:xfrm>
          <a:prstGeom prst="rect">
            <a:avLst/>
          </a:prstGeom>
        </p:spPr>
      </p:pic>
    </p:spTree>
    <p:extLst>
      <p:ext uri="{BB962C8B-B14F-4D97-AF65-F5344CB8AC3E}">
        <p14:creationId xmlns:p14="http://schemas.microsoft.com/office/powerpoint/2010/main" val="24942814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70280" y="693336"/>
            <a:ext cx="11512397" cy="673238"/>
          </a:xfrm>
        </p:spPr>
        <p:style>
          <a:lnRef idx="1">
            <a:schemeClr val="accent1"/>
          </a:lnRef>
          <a:fillRef idx="2">
            <a:schemeClr val="accent1"/>
          </a:fillRef>
          <a:effectRef idx="1">
            <a:schemeClr val="accent1"/>
          </a:effectRef>
          <a:fontRef idx="minor">
            <a:schemeClr val="dk1"/>
          </a:fontRef>
        </p:style>
        <p:txBody>
          <a:bodyPr>
            <a:normAutofit fontScale="90000"/>
          </a:bodyPr>
          <a:lstStyle/>
          <a:p>
            <a:pPr algn="ctr"/>
            <a:r>
              <a:rPr lang="en" b="1" dirty="0">
                <a:solidFill>
                  <a:schemeClr val="tx1"/>
                </a:solidFill>
              </a:rPr>
              <a:t>6 . Quality control of homeopathic </a:t>
            </a:r>
            <a:r>
              <a:rPr lang="en" b="1" dirty="0" err="1">
                <a:solidFill>
                  <a:schemeClr val="tx1"/>
                </a:solidFill>
              </a:rPr>
              <a:t>triturations </a:t>
            </a:r>
            <a:r>
              <a:rPr lang="en" b="1" dirty="0">
                <a:solidFill>
                  <a:schemeClr val="tx1"/>
                </a:solidFill>
              </a:rPr>
              <a:t>.</a:t>
            </a:r>
            <a:endParaRPr lang="uk-UA" dirty="0">
              <a:solidFill>
                <a:schemeClr val="tx1"/>
              </a:solidFill>
            </a:endParaRPr>
          </a:p>
        </p:txBody>
      </p:sp>
      <p:sp>
        <p:nvSpPr>
          <p:cNvPr id="3" name="Объект 2"/>
          <p:cNvSpPr>
            <a:spLocks noGrp="1"/>
          </p:cNvSpPr>
          <p:nvPr>
            <p:ph idx="1"/>
          </p:nvPr>
        </p:nvSpPr>
        <p:spPr>
          <a:xfrm>
            <a:off x="485335" y="1815589"/>
            <a:ext cx="11282288" cy="4323954"/>
          </a:xfrm>
        </p:spPr>
        <p:txBody>
          <a:bodyPr>
            <a:normAutofit fontScale="92500" lnSpcReduction="20000"/>
          </a:bodyPr>
          <a:lstStyle/>
          <a:p>
            <a:pPr marL="0" indent="361950" algn="just"/>
            <a:r>
              <a:rPr lang="en" dirty="0">
                <a:solidFill>
                  <a:schemeClr val="tx1"/>
                </a:solidFill>
              </a:rPr>
              <a:t>For the manufacture of </a:t>
            </a:r>
            <a:r>
              <a:rPr lang="en" dirty="0" err="1">
                <a:solidFill>
                  <a:schemeClr val="tx1"/>
                </a:solidFill>
              </a:rPr>
              <a:t>triturations </a:t>
            </a:r>
            <a:r>
              <a:rPr lang="en" dirty="0">
                <a:solidFill>
                  <a:schemeClr val="tx1"/>
                </a:solidFill>
              </a:rPr>
              <a:t>use lactose or other substances approved for medical use and listed in the relevant parts of the regulations for each drug. The particle size for LV and BB should not exceed 65 </a:t>
            </a:r>
            <a:r>
              <a:rPr lang="en" dirty="0" err="1">
                <a:solidFill>
                  <a:schemeClr val="tx1"/>
                </a:solidFill>
              </a:rPr>
              <a:t>μm </a:t>
            </a:r>
            <a:r>
              <a:rPr lang="en" dirty="0">
                <a:solidFill>
                  <a:schemeClr val="tx1"/>
                </a:solidFill>
              </a:rPr>
              <a:t>.</a:t>
            </a:r>
            <a:endParaRPr lang="ru-RU" dirty="0">
              <a:solidFill>
                <a:schemeClr val="tx1"/>
              </a:solidFill>
            </a:endParaRPr>
          </a:p>
          <a:p>
            <a:pPr marL="0" indent="361950" algn="just"/>
            <a:r>
              <a:rPr lang="en" dirty="0">
                <a:solidFill>
                  <a:schemeClr val="tx1"/>
                </a:solidFill>
              </a:rPr>
              <a:t>The quality of </a:t>
            </a:r>
            <a:r>
              <a:rPr lang="en" dirty="0" err="1">
                <a:solidFill>
                  <a:schemeClr val="tx1"/>
                </a:solidFill>
              </a:rPr>
              <a:t>triturations </a:t>
            </a:r>
            <a:r>
              <a:rPr lang="en" dirty="0">
                <a:solidFill>
                  <a:schemeClr val="tx1"/>
                </a:solidFill>
              </a:rPr>
              <a:t>is assessed by such indicators as appearance, color, homogeneity, particle size (the bulk of the finished </a:t>
            </a:r>
            <a:r>
              <a:rPr lang="en" dirty="0" err="1">
                <a:solidFill>
                  <a:schemeClr val="tx1"/>
                </a:solidFill>
              </a:rPr>
              <a:t>trituration </a:t>
            </a:r>
            <a:r>
              <a:rPr lang="en" dirty="0">
                <a:solidFill>
                  <a:schemeClr val="tx1"/>
                </a:solidFill>
              </a:rPr>
              <a:t>should consist of particles of 25 </a:t>
            </a:r>
            <a:r>
              <a:rPr lang="en" dirty="0" err="1">
                <a:solidFill>
                  <a:schemeClr val="tx1"/>
                </a:solidFill>
              </a:rPr>
              <a:t>μm </a:t>
            </a:r>
            <a:r>
              <a:rPr lang="en" dirty="0">
                <a:solidFill>
                  <a:schemeClr val="tx1"/>
                </a:solidFill>
              </a:rPr>
              <a:t>or less, there should be no particles larger than 50 </a:t>
            </a:r>
            <a:r>
              <a:rPr lang="en" dirty="0" err="1">
                <a:solidFill>
                  <a:schemeClr val="tx1"/>
                </a:solidFill>
              </a:rPr>
              <a:t>μm </a:t>
            </a:r>
            <a:r>
              <a:rPr lang="en" dirty="0">
                <a:solidFill>
                  <a:schemeClr val="tx1"/>
                </a:solidFill>
              </a:rPr>
              <a:t>). Particle size is determined using a microscope with ocular micrometers or on the outer specific surface (according to a private article).</a:t>
            </a:r>
            <a:endParaRPr lang="ru-RU" dirty="0">
              <a:solidFill>
                <a:schemeClr val="tx1"/>
              </a:solidFill>
            </a:endParaRPr>
          </a:p>
          <a:p>
            <a:pPr marL="0" indent="361950" algn="just"/>
            <a:r>
              <a:rPr lang="en" dirty="0">
                <a:solidFill>
                  <a:schemeClr val="tx1"/>
                </a:solidFill>
              </a:rPr>
              <a:t>In the </a:t>
            </a:r>
            <a:r>
              <a:rPr lang="en" dirty="0" err="1">
                <a:solidFill>
                  <a:schemeClr val="tx1"/>
                </a:solidFill>
              </a:rPr>
              <a:t>trituration </a:t>
            </a:r>
            <a:r>
              <a:rPr lang="en" dirty="0">
                <a:solidFill>
                  <a:schemeClr val="tx1"/>
                </a:solidFill>
              </a:rPr>
              <a:t>of the 1st, 2nd and 3rd decimal dilutions, the identity and quantitative content of the active substance control compliance with the requirements of private FS or FSP. </a:t>
            </a:r>
            <a:r>
              <a:rPr lang="en" dirty="0" err="1">
                <a:solidFill>
                  <a:schemeClr val="tx1"/>
                </a:solidFill>
              </a:rPr>
              <a:t>Triturations </a:t>
            </a:r>
            <a:r>
              <a:rPr lang="en" dirty="0">
                <a:solidFill>
                  <a:schemeClr val="tx1"/>
                </a:solidFill>
              </a:rPr>
              <a:t>containing toxic or potent substances in the 4th decimal dilution are analyzed according to the methods described in the Sun. Deviations in the content of LV should not be more than 5% in the </a:t>
            </a:r>
            <a:r>
              <a:rPr lang="en" dirty="0" err="1">
                <a:solidFill>
                  <a:schemeClr val="tx1"/>
                </a:solidFill>
              </a:rPr>
              <a:t>Trituration </a:t>
            </a:r>
            <a:r>
              <a:rPr lang="en" dirty="0">
                <a:solidFill>
                  <a:schemeClr val="tx1"/>
                </a:solidFill>
              </a:rPr>
              <a:t>of the 1st and 2nd decimal dilution, as well as more than 10% in the </a:t>
            </a:r>
            <a:r>
              <a:rPr lang="en" dirty="0" err="1">
                <a:solidFill>
                  <a:schemeClr val="tx1"/>
                </a:solidFill>
              </a:rPr>
              <a:t>Trituration </a:t>
            </a:r>
            <a:r>
              <a:rPr lang="en" dirty="0">
                <a:solidFill>
                  <a:schemeClr val="tx1"/>
                </a:solidFill>
              </a:rPr>
              <a:t>of the 3rd decimal dilution.</a:t>
            </a:r>
            <a:endParaRPr lang="ru-RU" dirty="0">
              <a:solidFill>
                <a:schemeClr val="tx1"/>
              </a:solidFill>
            </a:endParaRPr>
          </a:p>
          <a:p>
            <a:pPr marL="0" indent="361950" algn="just"/>
            <a:r>
              <a:rPr lang="en" dirty="0">
                <a:solidFill>
                  <a:schemeClr val="tx1"/>
                </a:solidFill>
              </a:rPr>
              <a:t>In </a:t>
            </a:r>
            <a:r>
              <a:rPr lang="en" dirty="0" err="1">
                <a:solidFill>
                  <a:schemeClr val="tx1"/>
                </a:solidFill>
              </a:rPr>
              <a:t>trituration </a:t>
            </a:r>
            <a:r>
              <a:rPr lang="en" dirty="0">
                <a:solidFill>
                  <a:schemeClr val="tx1"/>
                </a:solidFill>
              </a:rPr>
              <a:t>containing metals and dyes, the homogeneity of mixing is determined by examination under a magnifying glass with 7-9-fold magnification. No individual particles should be detected during such an inspection. LV should be evenly distributed in </a:t>
            </a:r>
            <a:r>
              <a:rPr lang="en" dirty="0" err="1">
                <a:solidFill>
                  <a:schemeClr val="tx1"/>
                </a:solidFill>
              </a:rPr>
              <a:t>trituration </a:t>
            </a:r>
            <a:r>
              <a:rPr lang="en" dirty="0">
                <a:solidFill>
                  <a:schemeClr val="tx1"/>
                </a:solidFill>
              </a:rPr>
              <a:t>. Particle size is determined using a microscope or the size of the </a:t>
            </a:r>
            <a:r>
              <a:rPr lang="en" dirty="0" err="1">
                <a:solidFill>
                  <a:schemeClr val="tx1"/>
                </a:solidFill>
              </a:rPr>
              <a:t>specific </a:t>
            </a:r>
            <a:r>
              <a:rPr lang="en" dirty="0">
                <a:solidFill>
                  <a:schemeClr val="tx1"/>
                </a:solidFill>
              </a:rPr>
              <a:t>surface area. The value of the outer specific surface of the </a:t>
            </a:r>
            <a:r>
              <a:rPr lang="en" dirty="0" err="1">
                <a:solidFill>
                  <a:schemeClr val="tx1"/>
                </a:solidFill>
              </a:rPr>
              <a:t>trituration </a:t>
            </a:r>
            <a:r>
              <a:rPr lang="en" dirty="0">
                <a:solidFill>
                  <a:schemeClr val="tx1"/>
                </a:solidFill>
              </a:rPr>
              <a:t>made with lactose must be at least 0.65 m2 / g</a:t>
            </a:r>
            <a:endParaRPr lang="ru-RU" dirty="0">
              <a:solidFill>
                <a:schemeClr val="tx1"/>
              </a:solidFill>
            </a:endParaRPr>
          </a:p>
          <a:p>
            <a:pPr marL="0" indent="361950" algn="just"/>
            <a:endParaRPr lang="uk-UA" dirty="0">
              <a:solidFill>
                <a:schemeClr val="tx1"/>
              </a:solidFill>
            </a:endParaRPr>
          </a:p>
        </p:txBody>
      </p:sp>
    </p:spTree>
    <p:extLst>
      <p:ext uri="{BB962C8B-B14F-4D97-AF65-F5344CB8AC3E}">
        <p14:creationId xmlns:p14="http://schemas.microsoft.com/office/powerpoint/2010/main" val="34961409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286604"/>
            <a:ext cx="10058400" cy="1089710"/>
          </a:xfrm>
        </p:spPr>
        <p:txBody>
          <a:bodyPr>
            <a:normAutofit fontScale="90000"/>
          </a:bodyPr>
          <a:lstStyle/>
          <a:p>
            <a:pPr algn="ctr"/>
            <a:r>
              <a:rPr lang="en" b="1" i="1" dirty="0" err="1">
                <a:solidFill>
                  <a:schemeClr val="tx1"/>
                </a:solidFill>
              </a:rPr>
              <a:t>Conditional</a:t>
            </a:r>
            <a:r>
              <a:rPr lang="en" b="1" i="1" dirty="0">
                <a:solidFill>
                  <a:schemeClr val="tx1"/>
                </a:solidFill>
              </a:rPr>
              <a:t> </a:t>
            </a:r>
            <a:r>
              <a:rPr lang="en" b="1" i="1" dirty="0" err="1">
                <a:solidFill>
                  <a:schemeClr val="tx1"/>
                </a:solidFill>
              </a:rPr>
              <a:t>designations which </a:t>
            </a:r>
            <a:r>
              <a:rPr lang="en" b="1" i="1" dirty="0">
                <a:solidFill>
                  <a:schemeClr val="tx1"/>
                </a:solidFill>
              </a:rPr>
              <a:t>_ </a:t>
            </a:r>
            <a:r>
              <a:rPr lang="en" b="1" i="1" dirty="0" err="1">
                <a:solidFill>
                  <a:schemeClr val="tx1"/>
                </a:solidFill>
              </a:rPr>
              <a:t>allowed </a:t>
            </a:r>
            <a:r>
              <a:rPr lang="en" b="1" i="1" dirty="0">
                <a:solidFill>
                  <a:schemeClr val="tx1"/>
                </a:solidFill>
              </a:rPr>
              <a:t>in </a:t>
            </a:r>
            <a:r>
              <a:rPr lang="en" b="1" i="1" dirty="0" err="1">
                <a:solidFill>
                  <a:schemeClr val="tx1"/>
                </a:solidFill>
              </a:rPr>
              <a:t>homeopathic </a:t>
            </a:r>
            <a:r>
              <a:rPr lang="en" b="1" i="1" dirty="0">
                <a:solidFill>
                  <a:schemeClr val="tx1"/>
                </a:solidFill>
              </a:rPr>
              <a:t>recipes:</a:t>
            </a:r>
            <a:endParaRPr lang="uk-UA" b="1" i="1" dirty="0">
              <a:solidFill>
                <a:schemeClr val="tx1"/>
              </a:solidFill>
            </a:endParaRPr>
          </a:p>
        </p:txBody>
      </p:sp>
      <p:sp>
        <p:nvSpPr>
          <p:cNvPr id="3" name="Объект 2"/>
          <p:cNvSpPr>
            <a:spLocks noGrp="1"/>
          </p:cNvSpPr>
          <p:nvPr>
            <p:ph idx="1"/>
          </p:nvPr>
        </p:nvSpPr>
        <p:spPr/>
        <p:txBody>
          <a:bodyPr>
            <a:normAutofit/>
          </a:bodyPr>
          <a:lstStyle/>
          <a:p>
            <a:pPr algn="just"/>
            <a:r>
              <a:rPr lang="en" dirty="0">
                <a:solidFill>
                  <a:schemeClr val="tx1"/>
                </a:solidFill>
              </a:rPr>
              <a:t>- </a:t>
            </a:r>
            <a:r>
              <a:rPr lang="en" dirty="0" err="1">
                <a:solidFill>
                  <a:schemeClr val="tx1"/>
                </a:solidFill>
              </a:rPr>
              <a:t>rare</a:t>
            </a:r>
            <a:r>
              <a:rPr lang="en" dirty="0">
                <a:solidFill>
                  <a:schemeClr val="tx1"/>
                </a:solidFill>
              </a:rPr>
              <a:t> </a:t>
            </a:r>
            <a:r>
              <a:rPr lang="en" dirty="0" err="1">
                <a:solidFill>
                  <a:schemeClr val="tx1"/>
                </a:solidFill>
              </a:rPr>
              <a:t>medicine </a:t>
            </a:r>
            <a:r>
              <a:rPr lang="en" dirty="0">
                <a:solidFill>
                  <a:schemeClr val="tx1"/>
                </a:solidFill>
              </a:rPr>
              <a:t>- </a:t>
            </a:r>
            <a:r>
              <a:rPr lang="en" dirty="0" err="1">
                <a:solidFill>
                  <a:schemeClr val="tx1"/>
                </a:solidFill>
              </a:rPr>
              <a:t>dilutio </a:t>
            </a:r>
            <a:r>
              <a:rPr lang="en" dirty="0">
                <a:solidFill>
                  <a:schemeClr val="tx1"/>
                </a:solidFill>
              </a:rPr>
              <a:t>, </a:t>
            </a:r>
            <a:r>
              <a:rPr lang="en" dirty="0" err="1">
                <a:solidFill>
                  <a:schemeClr val="tx1"/>
                </a:solidFill>
              </a:rPr>
              <a:t>abbreviated </a:t>
            </a:r>
            <a:r>
              <a:rPr lang="en" dirty="0">
                <a:solidFill>
                  <a:schemeClr val="tx1"/>
                </a:solidFill>
              </a:rPr>
              <a:t>- </a:t>
            </a:r>
            <a:r>
              <a:rPr lang="en" dirty="0" err="1">
                <a:solidFill>
                  <a:schemeClr val="tx1"/>
                </a:solidFill>
              </a:rPr>
              <a:t>dil </a:t>
            </a:r>
            <a:r>
              <a:rPr lang="en" dirty="0">
                <a:solidFill>
                  <a:schemeClr val="tx1"/>
                </a:solidFill>
              </a:rPr>
              <a:t>.;</a:t>
            </a:r>
            <a:endParaRPr lang="uk-UA" dirty="0">
              <a:solidFill>
                <a:schemeClr val="tx1"/>
              </a:solidFill>
            </a:endParaRPr>
          </a:p>
          <a:p>
            <a:pPr algn="just"/>
            <a:r>
              <a:rPr lang="en" dirty="0">
                <a:solidFill>
                  <a:schemeClr val="tx1"/>
                </a:solidFill>
              </a:rPr>
              <a:t> - </a:t>
            </a:r>
            <a:r>
              <a:rPr lang="en" dirty="0" err="1">
                <a:solidFill>
                  <a:schemeClr val="tx1"/>
                </a:solidFill>
              </a:rPr>
              <a:t>medicine </a:t>
            </a:r>
            <a:r>
              <a:rPr lang="en" dirty="0">
                <a:solidFill>
                  <a:schemeClr val="tx1"/>
                </a:solidFill>
              </a:rPr>
              <a:t>in powder - </a:t>
            </a:r>
            <a:r>
              <a:rPr lang="en" dirty="0" err="1">
                <a:solidFill>
                  <a:schemeClr val="tx1"/>
                </a:solidFill>
              </a:rPr>
              <a:t>trituratio </a:t>
            </a:r>
            <a:r>
              <a:rPr lang="en" dirty="0">
                <a:solidFill>
                  <a:schemeClr val="tx1"/>
                </a:solidFill>
              </a:rPr>
              <a:t>, </a:t>
            </a:r>
            <a:r>
              <a:rPr lang="en" dirty="0" err="1">
                <a:solidFill>
                  <a:schemeClr val="tx1"/>
                </a:solidFill>
              </a:rPr>
              <a:t>abbreviated </a:t>
            </a:r>
            <a:r>
              <a:rPr lang="en" dirty="0">
                <a:solidFill>
                  <a:schemeClr val="tx1"/>
                </a:solidFill>
              </a:rPr>
              <a:t>- </a:t>
            </a:r>
            <a:r>
              <a:rPr lang="en" dirty="0" err="1">
                <a:solidFill>
                  <a:schemeClr val="tx1"/>
                </a:solidFill>
              </a:rPr>
              <a:t>trit </a:t>
            </a:r>
            <a:r>
              <a:rPr lang="en" dirty="0">
                <a:solidFill>
                  <a:schemeClr val="tx1"/>
                </a:solidFill>
              </a:rPr>
              <a:t>.;</a:t>
            </a:r>
            <a:endParaRPr lang="uk-UA" dirty="0">
              <a:solidFill>
                <a:schemeClr val="tx1"/>
              </a:solidFill>
            </a:endParaRPr>
          </a:p>
          <a:p>
            <a:pPr algn="just"/>
            <a:r>
              <a:rPr lang="en" dirty="0">
                <a:solidFill>
                  <a:schemeClr val="tx1"/>
                </a:solidFill>
              </a:rPr>
              <a:t>- </a:t>
            </a:r>
            <a:r>
              <a:rPr lang="en" dirty="0" err="1">
                <a:solidFill>
                  <a:schemeClr val="tx1"/>
                </a:solidFill>
              </a:rPr>
              <a:t>drugs </a:t>
            </a:r>
            <a:r>
              <a:rPr lang="en" dirty="0">
                <a:solidFill>
                  <a:schemeClr val="tx1"/>
                </a:solidFill>
              </a:rPr>
              <a:t>in granules - </a:t>
            </a:r>
            <a:r>
              <a:rPr lang="en" dirty="0" err="1">
                <a:solidFill>
                  <a:schemeClr val="tx1"/>
                </a:solidFill>
              </a:rPr>
              <a:t>granulae </a:t>
            </a:r>
            <a:r>
              <a:rPr lang="en" dirty="0">
                <a:solidFill>
                  <a:schemeClr val="tx1"/>
                </a:solidFill>
              </a:rPr>
              <a:t>, </a:t>
            </a:r>
            <a:r>
              <a:rPr lang="en" dirty="0" err="1">
                <a:solidFill>
                  <a:schemeClr val="tx1"/>
                </a:solidFill>
              </a:rPr>
              <a:t>abbreviated </a:t>
            </a:r>
            <a:r>
              <a:rPr lang="en" dirty="0">
                <a:solidFill>
                  <a:schemeClr val="tx1"/>
                </a:solidFill>
              </a:rPr>
              <a:t>- </a:t>
            </a:r>
            <a:r>
              <a:rPr lang="en" dirty="0" err="1">
                <a:solidFill>
                  <a:schemeClr val="tx1"/>
                </a:solidFill>
              </a:rPr>
              <a:t>gran </a:t>
            </a:r>
            <a:r>
              <a:rPr lang="en" dirty="0">
                <a:solidFill>
                  <a:schemeClr val="tx1"/>
                </a:solidFill>
              </a:rPr>
              <a:t>. ( </a:t>
            </a:r>
            <a:r>
              <a:rPr lang="en" dirty="0" err="1">
                <a:solidFill>
                  <a:schemeClr val="tx1"/>
                </a:solidFill>
              </a:rPr>
              <a:t>globuli </a:t>
            </a:r>
            <a:r>
              <a:rPr lang="en" dirty="0">
                <a:solidFill>
                  <a:schemeClr val="tx1"/>
                </a:solidFill>
              </a:rPr>
              <a:t>- </a:t>
            </a:r>
            <a:r>
              <a:rPr lang="en" dirty="0" err="1">
                <a:solidFill>
                  <a:schemeClr val="tx1"/>
                </a:solidFill>
              </a:rPr>
              <a:t>glob </a:t>
            </a:r>
            <a:r>
              <a:rPr lang="en" dirty="0">
                <a:solidFill>
                  <a:schemeClr val="tx1"/>
                </a:solidFill>
              </a:rPr>
              <a:t>.);</a:t>
            </a:r>
            <a:endParaRPr lang="uk-UA" dirty="0">
              <a:solidFill>
                <a:schemeClr val="tx1"/>
              </a:solidFill>
            </a:endParaRPr>
          </a:p>
          <a:p>
            <a:pPr algn="just"/>
            <a:r>
              <a:rPr lang="en" dirty="0">
                <a:solidFill>
                  <a:schemeClr val="tx1"/>
                </a:solidFill>
              </a:rPr>
              <a:t>- </a:t>
            </a:r>
            <a:r>
              <a:rPr lang="en" dirty="0" err="1">
                <a:solidFill>
                  <a:schemeClr val="tx1"/>
                </a:solidFill>
              </a:rPr>
              <a:t>ointments </a:t>
            </a:r>
            <a:r>
              <a:rPr lang="en" dirty="0">
                <a:solidFill>
                  <a:schemeClr val="tx1"/>
                </a:solidFill>
              </a:rPr>
              <a:t>- </a:t>
            </a:r>
            <a:r>
              <a:rPr lang="en" dirty="0" err="1">
                <a:solidFill>
                  <a:schemeClr val="tx1"/>
                </a:solidFill>
              </a:rPr>
              <a:t>unguentum </a:t>
            </a:r>
            <a:r>
              <a:rPr lang="en" dirty="0">
                <a:solidFill>
                  <a:schemeClr val="tx1"/>
                </a:solidFill>
              </a:rPr>
              <a:t>, </a:t>
            </a:r>
            <a:r>
              <a:rPr lang="en" dirty="0" err="1">
                <a:solidFill>
                  <a:schemeClr val="tx1"/>
                </a:solidFill>
              </a:rPr>
              <a:t>abbreviated </a:t>
            </a:r>
            <a:r>
              <a:rPr lang="en" dirty="0">
                <a:solidFill>
                  <a:schemeClr val="tx1"/>
                </a:solidFill>
              </a:rPr>
              <a:t>- </a:t>
            </a:r>
            <a:r>
              <a:rPr lang="en" dirty="0" err="1">
                <a:solidFill>
                  <a:schemeClr val="tx1"/>
                </a:solidFill>
              </a:rPr>
              <a:t>ung </a:t>
            </a:r>
            <a:r>
              <a:rPr lang="en" dirty="0">
                <a:solidFill>
                  <a:schemeClr val="tx1"/>
                </a:solidFill>
              </a:rPr>
              <a:t>.;</a:t>
            </a:r>
            <a:endParaRPr lang="uk-UA" dirty="0">
              <a:solidFill>
                <a:schemeClr val="tx1"/>
              </a:solidFill>
            </a:endParaRPr>
          </a:p>
          <a:p>
            <a:pPr algn="just"/>
            <a:r>
              <a:rPr lang="en" dirty="0">
                <a:solidFill>
                  <a:schemeClr val="tx1"/>
                </a:solidFill>
              </a:rPr>
              <a:t>- </a:t>
            </a:r>
            <a:r>
              <a:rPr lang="en" dirty="0" err="1">
                <a:solidFill>
                  <a:schemeClr val="tx1"/>
                </a:solidFill>
              </a:rPr>
              <a:t>rubbing liquids </a:t>
            </a:r>
            <a:r>
              <a:rPr lang="en" dirty="0">
                <a:solidFill>
                  <a:schemeClr val="tx1"/>
                </a:solidFill>
              </a:rPr>
              <a:t>- </a:t>
            </a:r>
            <a:r>
              <a:rPr lang="en" dirty="0" err="1">
                <a:solidFill>
                  <a:schemeClr val="tx1"/>
                </a:solidFill>
              </a:rPr>
              <a:t>opodeldoc </a:t>
            </a:r>
            <a:r>
              <a:rPr lang="en" dirty="0">
                <a:solidFill>
                  <a:schemeClr val="tx1"/>
                </a:solidFill>
              </a:rPr>
              <a:t>, </a:t>
            </a:r>
            <a:r>
              <a:rPr lang="en" dirty="0" err="1">
                <a:solidFill>
                  <a:schemeClr val="tx1"/>
                </a:solidFill>
              </a:rPr>
              <a:t>abbreviated </a:t>
            </a:r>
            <a:r>
              <a:rPr lang="en" dirty="0">
                <a:solidFill>
                  <a:schemeClr val="tx1"/>
                </a:solidFill>
              </a:rPr>
              <a:t>- </a:t>
            </a:r>
            <a:r>
              <a:rPr lang="en" dirty="0" err="1">
                <a:solidFill>
                  <a:schemeClr val="tx1"/>
                </a:solidFill>
              </a:rPr>
              <a:t>opod </a:t>
            </a:r>
            <a:endParaRPr lang="uk-UA" dirty="0">
              <a:solidFill>
                <a:schemeClr val="tx1"/>
              </a:solidFill>
            </a:endParaRPr>
          </a:p>
          <a:p>
            <a:pPr algn="just"/>
            <a:endParaRPr lang="uk-UA" dirty="0">
              <a:solidFill>
                <a:schemeClr val="tx1"/>
              </a:solidFill>
            </a:endParaRPr>
          </a:p>
        </p:txBody>
      </p:sp>
    </p:spTree>
    <p:extLst>
      <p:ext uri="{BB962C8B-B14F-4D97-AF65-F5344CB8AC3E}">
        <p14:creationId xmlns:p14="http://schemas.microsoft.com/office/powerpoint/2010/main" val="8223564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414780"/>
            <a:ext cx="10058400" cy="709838"/>
          </a:xfrm>
        </p:spPr>
        <p:style>
          <a:lnRef idx="1">
            <a:schemeClr val="accent2"/>
          </a:lnRef>
          <a:fillRef idx="3">
            <a:schemeClr val="accent2"/>
          </a:fillRef>
          <a:effectRef idx="2">
            <a:schemeClr val="accent2"/>
          </a:effectRef>
          <a:fontRef idx="minor">
            <a:schemeClr val="lt1"/>
          </a:fontRef>
        </p:style>
        <p:txBody>
          <a:bodyPr>
            <a:normAutofit fontScale="90000"/>
          </a:bodyPr>
          <a:lstStyle/>
          <a:p>
            <a:pPr algn="ctr"/>
            <a:r>
              <a:rPr lang="en" spc="-5" dirty="0">
                <a:solidFill>
                  <a:schemeClr val="tx1"/>
                </a:solidFill>
              </a:rPr>
              <a:t>4 . QUESTION</a:t>
            </a:r>
            <a:r>
              <a:rPr lang="en" spc="-25" dirty="0">
                <a:solidFill>
                  <a:schemeClr val="tx1"/>
                </a:solidFill>
              </a:rPr>
              <a:t> </a:t>
            </a:r>
            <a:r>
              <a:rPr lang="en" dirty="0">
                <a:solidFill>
                  <a:schemeClr val="tx1"/>
                </a:solidFill>
              </a:rPr>
              <a:t>FOR</a:t>
            </a:r>
            <a:r>
              <a:rPr lang="en" spc="-15" dirty="0">
                <a:solidFill>
                  <a:schemeClr val="tx1"/>
                </a:solidFill>
              </a:rPr>
              <a:t> </a:t>
            </a:r>
            <a:r>
              <a:rPr lang="en" spc="-5" dirty="0">
                <a:solidFill>
                  <a:schemeClr val="tx1"/>
                </a:solidFill>
              </a:rPr>
              <a:t>INDEPENDENT</a:t>
            </a:r>
            <a:r>
              <a:rPr lang="en" spc="-25" dirty="0">
                <a:solidFill>
                  <a:schemeClr val="tx1"/>
                </a:solidFill>
              </a:rPr>
              <a:t> </a:t>
            </a:r>
            <a:r>
              <a:rPr lang="en" spc="-5" dirty="0">
                <a:solidFill>
                  <a:schemeClr val="tx1"/>
                </a:solidFill>
              </a:rPr>
              <a:t>WORKS</a:t>
            </a:r>
            <a:endParaRPr lang="uk-UA" b="1" dirty="0">
              <a:solidFill>
                <a:schemeClr val="tx1"/>
              </a:solidFill>
            </a:endParaRPr>
          </a:p>
        </p:txBody>
      </p:sp>
      <p:sp>
        <p:nvSpPr>
          <p:cNvPr id="3" name="Объект 2"/>
          <p:cNvSpPr>
            <a:spLocks noGrp="1"/>
          </p:cNvSpPr>
          <p:nvPr>
            <p:ph idx="1"/>
          </p:nvPr>
        </p:nvSpPr>
        <p:spPr>
          <a:xfrm>
            <a:off x="1097280" y="1845734"/>
            <a:ext cx="10058400" cy="3065631"/>
          </a:xfrm>
        </p:spPr>
        <p:txBody>
          <a:bodyPr>
            <a:normAutofit/>
          </a:bodyPr>
          <a:lstStyle/>
          <a:p>
            <a:pPr algn="just"/>
            <a:r>
              <a:rPr lang="en" dirty="0">
                <a:solidFill>
                  <a:schemeClr val="tx1"/>
                </a:solidFill>
              </a:rPr>
              <a:t>1. Characteristics </a:t>
            </a:r>
            <a:r>
              <a:rPr lang="en" dirty="0" err="1">
                <a:solidFill>
                  <a:schemeClr val="tx1"/>
                </a:solidFill>
              </a:rPr>
              <a:t>of triturations</a:t>
            </a:r>
            <a:r>
              <a:rPr lang="en" dirty="0">
                <a:solidFill>
                  <a:schemeClr val="tx1"/>
                </a:solidFill>
              </a:rPr>
              <a:t> </a:t>
            </a:r>
            <a:r>
              <a:rPr lang="en" dirty="0" err="1">
                <a:solidFill>
                  <a:schemeClr val="tx1"/>
                </a:solidFill>
              </a:rPr>
              <a:t>homeopathic </a:t>
            </a:r>
            <a:r>
              <a:rPr lang="en" dirty="0">
                <a:solidFill>
                  <a:schemeClr val="tx1"/>
                </a:solidFill>
              </a:rPr>
              <a:t>as </a:t>
            </a:r>
            <a:r>
              <a:rPr lang="en" dirty="0" err="1">
                <a:solidFill>
                  <a:schemeClr val="tx1"/>
                </a:solidFill>
              </a:rPr>
              <a:t>medicinal</a:t>
            </a:r>
            <a:r>
              <a:rPr lang="en" dirty="0">
                <a:solidFill>
                  <a:schemeClr val="tx1"/>
                </a:solidFill>
              </a:rPr>
              <a:t> </a:t>
            </a:r>
            <a:r>
              <a:rPr lang="en" dirty="0" err="1">
                <a:solidFill>
                  <a:schemeClr val="tx1"/>
                </a:solidFill>
              </a:rPr>
              <a:t>forms </a:t>
            </a:r>
            <a:r>
              <a:rPr lang="en" dirty="0">
                <a:solidFill>
                  <a:schemeClr val="tx1"/>
                </a:solidFill>
              </a:rPr>
              <a:t>.</a:t>
            </a:r>
          </a:p>
          <a:p>
            <a:pPr algn="just"/>
            <a:r>
              <a:rPr lang="en" dirty="0">
                <a:solidFill>
                  <a:schemeClr val="tx1"/>
                </a:solidFill>
              </a:rPr>
              <a:t>2 . </a:t>
            </a:r>
            <a:r>
              <a:rPr lang="en" dirty="0" err="1">
                <a:solidFill>
                  <a:schemeClr val="tx1"/>
                </a:solidFill>
              </a:rPr>
              <a:t>Technology</a:t>
            </a:r>
            <a:r>
              <a:rPr lang="en" dirty="0">
                <a:solidFill>
                  <a:schemeClr val="tx1"/>
                </a:solidFill>
              </a:rPr>
              <a:t> </a:t>
            </a:r>
            <a:r>
              <a:rPr lang="en" dirty="0" err="1">
                <a:solidFill>
                  <a:schemeClr val="tx1"/>
                </a:solidFill>
              </a:rPr>
              <a:t>production</a:t>
            </a:r>
            <a:r>
              <a:rPr lang="en" dirty="0">
                <a:solidFill>
                  <a:schemeClr val="tx1"/>
                </a:solidFill>
              </a:rPr>
              <a:t> </a:t>
            </a:r>
            <a:r>
              <a:rPr lang="en" dirty="0" err="1">
                <a:solidFill>
                  <a:schemeClr val="tx1"/>
                </a:solidFill>
              </a:rPr>
              <a:t>triturations</a:t>
            </a:r>
            <a:r>
              <a:rPr lang="en" dirty="0">
                <a:solidFill>
                  <a:schemeClr val="tx1"/>
                </a:solidFill>
              </a:rPr>
              <a:t> </a:t>
            </a:r>
            <a:r>
              <a:rPr lang="en" dirty="0" err="1">
                <a:solidFill>
                  <a:schemeClr val="tx1"/>
                </a:solidFill>
              </a:rPr>
              <a:t>homeopathic</a:t>
            </a:r>
            <a:r>
              <a:rPr lang="en" dirty="0">
                <a:solidFill>
                  <a:schemeClr val="tx1"/>
                </a:solidFill>
              </a:rPr>
              <a:t> </a:t>
            </a:r>
            <a:r>
              <a:rPr lang="en" dirty="0" err="1">
                <a:solidFill>
                  <a:schemeClr val="tx1"/>
                </a:solidFill>
              </a:rPr>
              <a:t>according to </a:t>
            </a:r>
            <a:r>
              <a:rPr lang="en" dirty="0">
                <a:solidFill>
                  <a:schemeClr val="tx1"/>
                </a:solidFill>
              </a:rPr>
              <a:t>the SFU .</a:t>
            </a:r>
          </a:p>
          <a:p>
            <a:pPr algn="just"/>
            <a:r>
              <a:rPr lang="en" dirty="0">
                <a:solidFill>
                  <a:schemeClr val="tx1"/>
                </a:solidFill>
              </a:rPr>
              <a:t>3 . </a:t>
            </a:r>
            <a:r>
              <a:rPr lang="en" dirty="0" err="1">
                <a:solidFill>
                  <a:schemeClr val="tx1"/>
                </a:solidFill>
              </a:rPr>
              <a:t>Auxiliary</a:t>
            </a:r>
            <a:r>
              <a:rPr lang="en" dirty="0">
                <a:solidFill>
                  <a:schemeClr val="tx1"/>
                </a:solidFill>
              </a:rPr>
              <a:t> </a:t>
            </a:r>
            <a:r>
              <a:rPr lang="en" dirty="0" err="1">
                <a:solidFill>
                  <a:schemeClr val="tx1"/>
                </a:solidFill>
              </a:rPr>
              <a:t>substances </a:t>
            </a:r>
            <a:r>
              <a:rPr lang="en" dirty="0">
                <a:solidFill>
                  <a:schemeClr val="tx1"/>
                </a:solidFill>
              </a:rPr>
              <a:t>for </a:t>
            </a:r>
            <a:r>
              <a:rPr lang="en" dirty="0" err="1">
                <a:solidFill>
                  <a:schemeClr val="tx1"/>
                </a:solidFill>
              </a:rPr>
              <a:t>manufacture</a:t>
            </a:r>
            <a:r>
              <a:rPr lang="en" dirty="0">
                <a:solidFill>
                  <a:schemeClr val="tx1"/>
                </a:solidFill>
              </a:rPr>
              <a:t> </a:t>
            </a:r>
            <a:r>
              <a:rPr lang="en" dirty="0" err="1">
                <a:solidFill>
                  <a:schemeClr val="tx1"/>
                </a:solidFill>
              </a:rPr>
              <a:t>homeopathic</a:t>
            </a:r>
            <a:r>
              <a:rPr lang="en" dirty="0">
                <a:solidFill>
                  <a:schemeClr val="tx1"/>
                </a:solidFill>
              </a:rPr>
              <a:t> </a:t>
            </a:r>
            <a:r>
              <a:rPr lang="en" dirty="0" err="1">
                <a:solidFill>
                  <a:schemeClr val="tx1"/>
                </a:solidFill>
              </a:rPr>
              <a:t>triturations </a:t>
            </a:r>
            <a:r>
              <a:rPr lang="en" dirty="0">
                <a:solidFill>
                  <a:schemeClr val="tx1"/>
                </a:solidFill>
              </a:rPr>
              <a:t>.</a:t>
            </a:r>
          </a:p>
          <a:p>
            <a:pPr algn="just"/>
            <a:r>
              <a:rPr lang="en" dirty="0">
                <a:solidFill>
                  <a:schemeClr val="tx1"/>
                </a:solidFill>
              </a:rPr>
              <a:t>4 . </a:t>
            </a:r>
            <a:r>
              <a:rPr lang="en" dirty="0" err="1">
                <a:solidFill>
                  <a:schemeClr val="tx1"/>
                </a:solidFill>
              </a:rPr>
              <a:t>Features </a:t>
            </a:r>
            <a:r>
              <a:rPr lang="en" dirty="0">
                <a:solidFill>
                  <a:schemeClr val="tx1"/>
                </a:solidFill>
              </a:rPr>
              <a:t>potentiation </a:t>
            </a:r>
            <a:r>
              <a:rPr lang="en" dirty="0" err="1">
                <a:solidFill>
                  <a:schemeClr val="tx1"/>
                </a:solidFill>
              </a:rPr>
              <a:t>of triturations</a:t>
            </a:r>
            <a:r>
              <a:rPr lang="en" dirty="0">
                <a:solidFill>
                  <a:schemeClr val="tx1"/>
                </a:solidFill>
              </a:rPr>
              <a:t> </a:t>
            </a:r>
            <a:r>
              <a:rPr lang="en" dirty="0" err="1">
                <a:solidFill>
                  <a:schemeClr val="tx1"/>
                </a:solidFill>
              </a:rPr>
              <a:t>homeopathic </a:t>
            </a:r>
            <a:r>
              <a:rPr lang="en" dirty="0">
                <a:solidFill>
                  <a:schemeClr val="tx1"/>
                </a:solidFill>
              </a:rPr>
              <a:t>.</a:t>
            </a:r>
          </a:p>
          <a:p>
            <a:pPr algn="just"/>
            <a:r>
              <a:rPr lang="en" dirty="0">
                <a:solidFill>
                  <a:schemeClr val="tx1"/>
                </a:solidFill>
              </a:rPr>
              <a:t>5 . Quality </a:t>
            </a:r>
            <a:r>
              <a:rPr lang="en" dirty="0" err="1">
                <a:solidFill>
                  <a:schemeClr val="tx1"/>
                </a:solidFill>
              </a:rPr>
              <a:t>control</a:t>
            </a:r>
            <a:r>
              <a:rPr lang="en" dirty="0">
                <a:solidFill>
                  <a:schemeClr val="tx1"/>
                </a:solidFill>
              </a:rPr>
              <a:t> </a:t>
            </a:r>
            <a:r>
              <a:rPr lang="en" dirty="0" err="1">
                <a:solidFill>
                  <a:schemeClr val="tx1"/>
                </a:solidFill>
              </a:rPr>
              <a:t>triturations</a:t>
            </a:r>
            <a:r>
              <a:rPr lang="en" dirty="0">
                <a:solidFill>
                  <a:schemeClr val="tx1"/>
                </a:solidFill>
              </a:rPr>
              <a:t> </a:t>
            </a:r>
            <a:r>
              <a:rPr lang="en" dirty="0" err="1">
                <a:solidFill>
                  <a:schemeClr val="tx1"/>
                </a:solidFill>
              </a:rPr>
              <a:t>homeopathic </a:t>
            </a:r>
            <a:r>
              <a:rPr lang="en" dirty="0">
                <a:solidFill>
                  <a:schemeClr val="tx1"/>
                </a:solidFill>
              </a:rPr>
              <a:t>.</a:t>
            </a:r>
          </a:p>
          <a:p>
            <a:pPr algn="just"/>
            <a:r>
              <a:rPr lang="en" dirty="0">
                <a:solidFill>
                  <a:schemeClr val="tx1"/>
                </a:solidFill>
              </a:rPr>
              <a:t>6 . </a:t>
            </a:r>
            <a:r>
              <a:rPr lang="en" dirty="0" err="1">
                <a:solidFill>
                  <a:schemeClr val="tx1"/>
                </a:solidFill>
              </a:rPr>
              <a:t>Registration </a:t>
            </a:r>
            <a:r>
              <a:rPr lang="en" dirty="0">
                <a:solidFill>
                  <a:schemeClr val="tx1"/>
                </a:solidFill>
              </a:rPr>
              <a:t>for </a:t>
            </a:r>
            <a:r>
              <a:rPr lang="en" dirty="0" err="1">
                <a:solidFill>
                  <a:schemeClr val="tx1"/>
                </a:solidFill>
              </a:rPr>
              <a:t>vacation</a:t>
            </a:r>
            <a:r>
              <a:rPr lang="en" dirty="0">
                <a:solidFill>
                  <a:schemeClr val="tx1"/>
                </a:solidFill>
              </a:rPr>
              <a:t> </a:t>
            </a:r>
            <a:r>
              <a:rPr lang="en" dirty="0" err="1">
                <a:solidFill>
                  <a:schemeClr val="tx1"/>
                </a:solidFill>
              </a:rPr>
              <a:t>triturations</a:t>
            </a:r>
            <a:r>
              <a:rPr lang="en" dirty="0">
                <a:solidFill>
                  <a:schemeClr val="tx1"/>
                </a:solidFill>
              </a:rPr>
              <a:t> </a:t>
            </a:r>
            <a:r>
              <a:rPr lang="en" dirty="0" err="1">
                <a:solidFill>
                  <a:schemeClr val="tx1"/>
                </a:solidFill>
              </a:rPr>
              <a:t>homeopathic </a:t>
            </a:r>
            <a:r>
              <a:rPr lang="en" dirty="0">
                <a:solidFill>
                  <a:schemeClr val="tx1"/>
                </a:solidFill>
              </a:rPr>
              <a:t>.</a:t>
            </a:r>
          </a:p>
        </p:txBody>
      </p:sp>
    </p:spTree>
    <p:extLst>
      <p:ext uri="{BB962C8B-B14F-4D97-AF65-F5344CB8AC3E}">
        <p14:creationId xmlns:p14="http://schemas.microsoft.com/office/powerpoint/2010/main" val="32752596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068999" y="544835"/>
            <a:ext cx="10058400" cy="4023360"/>
          </a:xfrm>
        </p:spPr>
        <p:txBody>
          <a:bodyPr>
            <a:normAutofit/>
          </a:bodyPr>
          <a:lstStyle/>
          <a:p>
            <a:pPr algn="ctr"/>
            <a:r>
              <a:rPr lang="en" sz="8000" b="1" i="1" dirty="0">
                <a:solidFill>
                  <a:schemeClr val="accent2">
                    <a:lumMod val="50000"/>
                  </a:schemeClr>
                </a:solidFill>
              </a:rPr>
              <a:t>Thank you!</a:t>
            </a:r>
            <a:endParaRPr lang="uk-UA" sz="8000" b="1" i="1" dirty="0">
              <a:solidFill>
                <a:schemeClr val="accent2">
                  <a:lumMod val="50000"/>
                </a:schemeClr>
              </a:solidFill>
            </a:endParaRPr>
          </a:p>
        </p:txBody>
      </p:sp>
      <p:pic>
        <p:nvPicPr>
          <p:cNvPr id="1026" name="Picture 2" descr="Як працює гомеопатія і чому вам не допоможе таке лікування :: Міський  лікувально-діагностичний центр м.Вінниця (МЛДЦ Вінниця)"/>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35949" y="2556515"/>
            <a:ext cx="5524500" cy="30384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3987890"/>
      </p:ext>
    </p:extLst>
  </p:cSld>
  <p:clrMapOvr>
    <a:masterClrMapping/>
  </p:clrMapOvr>
</p:sld>
</file>

<file path=ppt/theme/theme1.xml><?xml version="1.0" encoding="utf-8"?>
<a:theme xmlns:a="http://schemas.openxmlformats.org/drawingml/2006/main" name="Ретро">
  <a:themeElements>
    <a:clrScheme name="Желтый и оранжевый">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Ретро">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Ретро">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Template>
  <TotalTime>1180</TotalTime>
  <Words>1621</Words>
  <Application>Microsoft Office PowerPoint</Application>
  <PresentationFormat>Широкоэкранный</PresentationFormat>
  <Paragraphs>112</Paragraphs>
  <Slides>21</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21</vt:i4>
      </vt:variant>
    </vt:vector>
  </HeadingPairs>
  <TitlesOfParts>
    <vt:vector size="26" baseType="lpstr">
      <vt:lpstr>Calibri</vt:lpstr>
      <vt:lpstr>Calibri Light</vt:lpstr>
      <vt:lpstr>Times New Roman</vt:lpstr>
      <vt:lpstr>Wingdings</vt:lpstr>
      <vt:lpstr>Ретро</vt:lpstr>
      <vt:lpstr>Презентация PowerPoint</vt:lpstr>
      <vt:lpstr>Plan</vt:lpstr>
      <vt:lpstr>Презентация PowerPoint</vt:lpstr>
      <vt:lpstr>1. §7.Preparation of triturations from dry matter</vt:lpstr>
      <vt:lpstr>Презентация PowerPoint</vt:lpstr>
      <vt:lpstr>Презентация PowerPoint</vt:lpstr>
      <vt:lpstr>Презентация PowerPoint</vt:lpstr>
      <vt:lpstr>1.2. Example . It is necessary to prepare Triturations  Carbo vegetabilis C1 10.0.</vt:lpstr>
      <vt:lpstr>Carbo vegetabilis C2 20.0.</vt:lpstr>
      <vt:lpstr>2 . Algorithm of trituration technology from liquid substances, according to § 8 of the Schwabe manual</vt:lpstr>
      <vt:lpstr>2.1. Example: It is necessary to prepare trituration  Acidum sulfuricum C 1 10.0</vt:lpstr>
      <vt:lpstr>2.2. Example: Rp .: Triruratio Borax C3 10.0         D. _ S. _ In the morning 30 minutes before eating</vt:lpstr>
      <vt:lpstr>Technology</vt:lpstr>
      <vt:lpstr>Front side of the passport  written control (PPK)</vt:lpstr>
      <vt:lpstr>Презентация PowerPoint</vt:lpstr>
      <vt:lpstr>3.1. Example . It is necessary to prepare trituration  Route X 2 20.0</vt:lpstr>
      <vt:lpstr>4 . Essences and tinctures for the preparation of homeopathic triturations according to § 8-9</vt:lpstr>
      <vt:lpstr>6 . Quality control of homeopathic triturations .</vt:lpstr>
      <vt:lpstr>Conditional designations which _ allowed in homeopathic recipes:</vt:lpstr>
      <vt:lpstr>4 . QUESTION FOR INDEPENDENT WORKS</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User</dc:creator>
  <cp:lastModifiedBy>Олексій Володимирович Нікітін</cp:lastModifiedBy>
  <cp:revision>43</cp:revision>
  <dcterms:created xsi:type="dcterms:W3CDTF">2021-03-29T09:54:15Z</dcterms:created>
  <dcterms:modified xsi:type="dcterms:W3CDTF">2024-02-27T13:02:57Z</dcterms:modified>
</cp:coreProperties>
</file>