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77" r:id="rId3"/>
    <p:sldId id="258" r:id="rId4"/>
    <p:sldId id="259" r:id="rId5"/>
    <p:sldId id="273" r:id="rId6"/>
    <p:sldId id="261" r:id="rId7"/>
    <p:sldId id="278" r:id="rId8"/>
    <p:sldId id="262" r:id="rId9"/>
    <p:sldId id="263" r:id="rId10"/>
    <p:sldId id="264" r:id="rId11"/>
    <p:sldId id="270" r:id="rId12"/>
    <p:sldId id="265" r:id="rId13"/>
    <p:sldId id="266" r:id="rId14"/>
    <p:sldId id="269" r:id="rId15"/>
    <p:sldId id="267" r:id="rId16"/>
    <p:sldId id="268" r:id="rId17"/>
    <p:sldId id="280" r:id="rId18"/>
    <p:sldId id="271" r:id="rId19"/>
    <p:sldId id="272" r:id="rId20"/>
    <p:sldId id="279" r:id="rId21"/>
    <p:sldId id="257" r:id="rId22"/>
    <p:sldId id="276" r:id="rId23"/>
    <p:sldId id="275" r:id="rId24"/>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4F4F2"/>
    <a:srgbClr val="FFCC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6" d="100"/>
          <a:sy n="66" d="100"/>
        </p:scale>
        <p:origin x="67" y="43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4EDB1B-EE7D-4943-9081-6F22B6A9984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FD112A62-68C0-4E1B-948B-7F9B791AA00F}">
      <dgm:prSet>
        <dgm:style>
          <a:lnRef idx="1">
            <a:schemeClr val="accent2"/>
          </a:lnRef>
          <a:fillRef idx="2">
            <a:schemeClr val="accent2"/>
          </a:fillRef>
          <a:effectRef idx="1">
            <a:schemeClr val="accent2"/>
          </a:effectRef>
          <a:fontRef idx="minor">
            <a:schemeClr val="dk1"/>
          </a:fontRef>
        </dgm:style>
      </dgm:prSet>
      <dgm:spPr/>
      <dgm:t>
        <a:bodyPr/>
        <a:lstStyle/>
        <a:p>
          <a:pPr algn="just" rtl="0"/>
          <a:r>
            <a:rPr lang="en" dirty="0"/>
            <a:t>Homeopathic dosage forms of solid consistency include:</a:t>
          </a:r>
          <a:endParaRPr lang="ru-RU" dirty="0"/>
        </a:p>
      </dgm:t>
    </dgm:pt>
    <dgm:pt modelId="{B2B8485A-A81D-4DE8-8AFE-542CE15B447F}" type="parTrans" cxnId="{8C59B5CC-A77F-47E8-84B1-7D25E25B1EAF}">
      <dgm:prSet/>
      <dgm:spPr/>
      <dgm:t>
        <a:bodyPr/>
        <a:lstStyle/>
        <a:p>
          <a:endParaRPr lang="ru-RU"/>
        </a:p>
      </dgm:t>
    </dgm:pt>
    <dgm:pt modelId="{1FE828FE-3FF5-45D4-8FAD-7C8A086F387D}" type="sibTrans" cxnId="{8C59B5CC-A77F-47E8-84B1-7D25E25B1EAF}">
      <dgm:prSet/>
      <dgm:spPr/>
      <dgm:t>
        <a:bodyPr/>
        <a:lstStyle/>
        <a:p>
          <a:endParaRPr lang="ru-RU"/>
        </a:p>
      </dgm:t>
    </dgm:pt>
    <dgm:pt modelId="{5CB05E7D-4530-4F71-B2F2-D9F4309BDE08}">
      <dgm:prSet/>
      <dgm:spPr/>
      <dgm:t>
        <a:bodyPr/>
        <a:lstStyle/>
        <a:p>
          <a:pPr rtl="0"/>
          <a:r>
            <a:rPr lang="en" dirty="0"/>
            <a:t>powders,</a:t>
          </a:r>
          <a:endParaRPr lang="ru-RU" dirty="0"/>
        </a:p>
      </dgm:t>
    </dgm:pt>
    <dgm:pt modelId="{090CA752-86DC-4095-A4A0-56D57CDC8EB6}" type="parTrans" cxnId="{5DDD6862-2170-471D-A8AE-273002FF3373}">
      <dgm:prSet/>
      <dgm:spPr/>
      <dgm:t>
        <a:bodyPr/>
        <a:lstStyle/>
        <a:p>
          <a:endParaRPr lang="ru-RU"/>
        </a:p>
      </dgm:t>
    </dgm:pt>
    <dgm:pt modelId="{8E067199-0376-44A4-A1A9-96DD3501A2CC}" type="sibTrans" cxnId="{5DDD6862-2170-471D-A8AE-273002FF3373}">
      <dgm:prSet/>
      <dgm:spPr/>
      <dgm:t>
        <a:bodyPr/>
        <a:lstStyle/>
        <a:p>
          <a:endParaRPr lang="ru-RU"/>
        </a:p>
      </dgm:t>
    </dgm:pt>
    <dgm:pt modelId="{B9785325-C0CD-47FE-B416-9F4E6518ED72}">
      <dgm:prSet/>
      <dgm:spPr/>
      <dgm:t>
        <a:bodyPr/>
        <a:lstStyle/>
        <a:p>
          <a:pPr rtl="0"/>
          <a:r>
            <a:rPr lang="en" dirty="0"/>
            <a:t>granules (pills, granules) and</a:t>
          </a:r>
          <a:endParaRPr lang="ru-RU" dirty="0"/>
        </a:p>
      </dgm:t>
    </dgm:pt>
    <dgm:pt modelId="{E14B8CA7-5EDE-4488-9409-DACC2DAF8D16}" type="parTrans" cxnId="{992EE19C-ED8B-4F19-A492-A404D41E866E}">
      <dgm:prSet/>
      <dgm:spPr/>
      <dgm:t>
        <a:bodyPr/>
        <a:lstStyle/>
        <a:p>
          <a:endParaRPr lang="ru-RU"/>
        </a:p>
      </dgm:t>
    </dgm:pt>
    <dgm:pt modelId="{DCB137EB-C583-40BA-B4D8-A9CE63BD1C34}" type="sibTrans" cxnId="{992EE19C-ED8B-4F19-A492-A404D41E866E}">
      <dgm:prSet/>
      <dgm:spPr/>
      <dgm:t>
        <a:bodyPr/>
        <a:lstStyle/>
        <a:p>
          <a:endParaRPr lang="ru-RU"/>
        </a:p>
      </dgm:t>
    </dgm:pt>
    <dgm:pt modelId="{89C69204-1838-407E-943D-1AD28C53029A}">
      <dgm:prSet/>
      <dgm:spPr/>
      <dgm:t>
        <a:bodyPr/>
        <a:lstStyle/>
        <a:p>
          <a:pPr rtl="0"/>
          <a:r>
            <a:rPr lang="en" dirty="0"/>
            <a:t>tablets used for internal use.</a:t>
          </a:r>
          <a:endParaRPr lang="ru-RU" dirty="0"/>
        </a:p>
      </dgm:t>
    </dgm:pt>
    <dgm:pt modelId="{EFBD8F6D-7242-47C8-8BDB-47AB3A307F18}" type="parTrans" cxnId="{CF089029-5488-4F0D-AB6C-BB10DBA44304}">
      <dgm:prSet/>
      <dgm:spPr/>
      <dgm:t>
        <a:bodyPr/>
        <a:lstStyle/>
        <a:p>
          <a:endParaRPr lang="ru-RU"/>
        </a:p>
      </dgm:t>
    </dgm:pt>
    <dgm:pt modelId="{3F8AD05B-261D-48D4-983D-0446749A77B2}" type="sibTrans" cxnId="{CF089029-5488-4F0D-AB6C-BB10DBA44304}">
      <dgm:prSet/>
      <dgm:spPr/>
      <dgm:t>
        <a:bodyPr/>
        <a:lstStyle/>
        <a:p>
          <a:endParaRPr lang="ru-RU"/>
        </a:p>
      </dgm:t>
    </dgm:pt>
    <dgm:pt modelId="{BC8462F4-22CF-4A6E-B2E9-C334691C5673}" type="pres">
      <dgm:prSet presAssocID="{1D4EDB1B-EE7D-4943-9081-6F22B6A99844}" presName="linear" presStyleCnt="0">
        <dgm:presLayoutVars>
          <dgm:animLvl val="lvl"/>
          <dgm:resizeHandles val="exact"/>
        </dgm:presLayoutVars>
      </dgm:prSet>
      <dgm:spPr/>
      <dgm:t>
        <a:bodyPr/>
        <a:lstStyle/>
        <a:p>
          <a:endParaRPr lang="ru-RU"/>
        </a:p>
      </dgm:t>
    </dgm:pt>
    <dgm:pt modelId="{531A62B6-2AE5-40D2-A0EF-0FECE9A54569}" type="pres">
      <dgm:prSet presAssocID="{FD112A62-68C0-4E1B-948B-7F9B791AA00F}" presName="parentText" presStyleLbl="node1" presStyleIdx="0" presStyleCnt="1">
        <dgm:presLayoutVars>
          <dgm:chMax val="0"/>
          <dgm:bulletEnabled val="1"/>
        </dgm:presLayoutVars>
      </dgm:prSet>
      <dgm:spPr/>
      <dgm:t>
        <a:bodyPr/>
        <a:lstStyle/>
        <a:p>
          <a:endParaRPr lang="ru-RU"/>
        </a:p>
      </dgm:t>
    </dgm:pt>
    <dgm:pt modelId="{41FEFA47-49E3-4E60-A996-971DB648ABB8}" type="pres">
      <dgm:prSet presAssocID="{FD112A62-68C0-4E1B-948B-7F9B791AA00F}" presName="childText" presStyleLbl="revTx" presStyleIdx="0" presStyleCnt="1">
        <dgm:presLayoutVars>
          <dgm:bulletEnabled val="1"/>
        </dgm:presLayoutVars>
      </dgm:prSet>
      <dgm:spPr/>
      <dgm:t>
        <a:bodyPr/>
        <a:lstStyle/>
        <a:p>
          <a:endParaRPr lang="ru-RU"/>
        </a:p>
      </dgm:t>
    </dgm:pt>
  </dgm:ptLst>
  <dgm:cxnLst>
    <dgm:cxn modelId="{CF089029-5488-4F0D-AB6C-BB10DBA44304}" srcId="{FD112A62-68C0-4E1B-948B-7F9B791AA00F}" destId="{89C69204-1838-407E-943D-1AD28C53029A}" srcOrd="2" destOrd="0" parTransId="{EFBD8F6D-7242-47C8-8BDB-47AB3A307F18}" sibTransId="{3F8AD05B-261D-48D4-983D-0446749A77B2}"/>
    <dgm:cxn modelId="{8C59B5CC-A77F-47E8-84B1-7D25E25B1EAF}" srcId="{1D4EDB1B-EE7D-4943-9081-6F22B6A99844}" destId="{FD112A62-68C0-4E1B-948B-7F9B791AA00F}" srcOrd="0" destOrd="0" parTransId="{B2B8485A-A81D-4DE8-8AFE-542CE15B447F}" sibTransId="{1FE828FE-3FF5-45D4-8FAD-7C8A086F387D}"/>
    <dgm:cxn modelId="{38C7372A-14F9-4EBA-B94C-A519357DE418}" type="presOf" srcId="{1D4EDB1B-EE7D-4943-9081-6F22B6A99844}" destId="{BC8462F4-22CF-4A6E-B2E9-C334691C5673}" srcOrd="0" destOrd="0" presId="urn:microsoft.com/office/officeart/2005/8/layout/vList2"/>
    <dgm:cxn modelId="{5F9DCC73-A3FF-46C5-A2E7-1B2C1E40A225}" type="presOf" srcId="{FD112A62-68C0-4E1B-948B-7F9B791AA00F}" destId="{531A62B6-2AE5-40D2-A0EF-0FECE9A54569}" srcOrd="0" destOrd="0" presId="urn:microsoft.com/office/officeart/2005/8/layout/vList2"/>
    <dgm:cxn modelId="{9A6D6D25-5731-42EB-BC82-D607E37F6F54}" type="presOf" srcId="{89C69204-1838-407E-943D-1AD28C53029A}" destId="{41FEFA47-49E3-4E60-A996-971DB648ABB8}" srcOrd="0" destOrd="2" presId="urn:microsoft.com/office/officeart/2005/8/layout/vList2"/>
    <dgm:cxn modelId="{5DDD6862-2170-471D-A8AE-273002FF3373}" srcId="{FD112A62-68C0-4E1B-948B-7F9B791AA00F}" destId="{5CB05E7D-4530-4F71-B2F2-D9F4309BDE08}" srcOrd="0" destOrd="0" parTransId="{090CA752-86DC-4095-A4A0-56D57CDC8EB6}" sibTransId="{8E067199-0376-44A4-A1A9-96DD3501A2CC}"/>
    <dgm:cxn modelId="{EBE3EF68-EFE6-4EFB-AACA-7FF602A8A629}" type="presOf" srcId="{5CB05E7D-4530-4F71-B2F2-D9F4309BDE08}" destId="{41FEFA47-49E3-4E60-A996-971DB648ABB8}" srcOrd="0" destOrd="0" presId="urn:microsoft.com/office/officeart/2005/8/layout/vList2"/>
    <dgm:cxn modelId="{992EE19C-ED8B-4F19-A492-A404D41E866E}" srcId="{FD112A62-68C0-4E1B-948B-7F9B791AA00F}" destId="{B9785325-C0CD-47FE-B416-9F4E6518ED72}" srcOrd="1" destOrd="0" parTransId="{E14B8CA7-5EDE-4488-9409-DACC2DAF8D16}" sibTransId="{DCB137EB-C583-40BA-B4D8-A9CE63BD1C34}"/>
    <dgm:cxn modelId="{F4EA3EAD-9F15-4B5F-B669-753A3808DDAE}" type="presOf" srcId="{B9785325-C0CD-47FE-B416-9F4E6518ED72}" destId="{41FEFA47-49E3-4E60-A996-971DB648ABB8}" srcOrd="0" destOrd="1" presId="urn:microsoft.com/office/officeart/2005/8/layout/vList2"/>
    <dgm:cxn modelId="{B5C6EA54-2196-45FB-920C-B84F656800AC}" type="presParOf" srcId="{BC8462F4-22CF-4A6E-B2E9-C334691C5673}" destId="{531A62B6-2AE5-40D2-A0EF-0FECE9A54569}" srcOrd="0" destOrd="0" presId="urn:microsoft.com/office/officeart/2005/8/layout/vList2"/>
    <dgm:cxn modelId="{3C4806C2-A180-4BA6-91A6-2C5E5AC103E0}" type="presParOf" srcId="{BC8462F4-22CF-4A6E-B2E9-C334691C5673}" destId="{41FEFA47-49E3-4E60-A996-971DB648ABB8}"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1A62B6-2AE5-40D2-A0EF-0FECE9A54569}">
      <dsp:nvSpPr>
        <dsp:cNvPr id="0" name=""/>
        <dsp:cNvSpPr/>
      </dsp:nvSpPr>
      <dsp:spPr>
        <a:xfrm>
          <a:off x="0" y="102584"/>
          <a:ext cx="11331805" cy="887445"/>
        </a:xfrm>
        <a:prstGeom prst="roundRect">
          <a:avLst/>
        </a:prstGeom>
        <a:gradFill rotWithShape="1">
          <a:gsLst>
            <a:gs pos="0">
              <a:schemeClr val="accent2">
                <a:tint val="65000"/>
                <a:shade val="92000"/>
                <a:satMod val="130000"/>
              </a:schemeClr>
            </a:gs>
            <a:gs pos="45000">
              <a:schemeClr val="accent2">
                <a:tint val="60000"/>
                <a:shade val="99000"/>
                <a:satMod val="120000"/>
              </a:schemeClr>
            </a:gs>
            <a:gs pos="100000">
              <a:schemeClr val="accent2">
                <a:tint val="55000"/>
                <a:satMod val="140000"/>
              </a:schemeClr>
            </a:gs>
          </a:gsLst>
          <a:path path="circle">
            <a:fillToRect l="100000" t="100000" r="100000" b="100000"/>
          </a:path>
        </a:gradFill>
        <a:ln w="12700" cap="flat" cmpd="sng" algn="ctr">
          <a:solidFill>
            <a:schemeClr val="accent2"/>
          </a:solidFill>
          <a:prstDash val="solid"/>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40970" tIns="140970" rIns="140970" bIns="140970" numCol="1" spcCol="1270" anchor="ctr" anchorCtr="0">
          <a:noAutofit/>
        </a:bodyPr>
        <a:lstStyle/>
        <a:p>
          <a:pPr lvl="0" algn="just" defTabSz="1644650" rtl="0">
            <a:lnSpc>
              <a:spcPct val="90000"/>
            </a:lnSpc>
            <a:spcBef>
              <a:spcPct val="0"/>
            </a:spcBef>
            <a:spcAft>
              <a:spcPct val="35000"/>
            </a:spcAft>
          </a:pPr>
          <a:r>
            <a:rPr lang="en" sz="3700" kern="1200" dirty="0"/>
            <a:t>Homeopathic dosage forms of solid consistency include:</a:t>
          </a:r>
          <a:endParaRPr lang="ru-RU" sz="3700" kern="1200" dirty="0"/>
        </a:p>
      </dsp:txBody>
      <dsp:txXfrm>
        <a:off x="43321" y="145905"/>
        <a:ext cx="11245163" cy="800803"/>
      </dsp:txXfrm>
    </dsp:sp>
    <dsp:sp modelId="{41FEFA47-49E3-4E60-A996-971DB648ABB8}">
      <dsp:nvSpPr>
        <dsp:cNvPr id="0" name=""/>
        <dsp:cNvSpPr/>
      </dsp:nvSpPr>
      <dsp:spPr>
        <a:xfrm>
          <a:off x="0" y="990029"/>
          <a:ext cx="11331805" cy="1493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9785" tIns="46990" rIns="263144" bIns="46990" numCol="1" spcCol="1270" anchor="t" anchorCtr="0">
          <a:noAutofit/>
        </a:bodyPr>
        <a:lstStyle/>
        <a:p>
          <a:pPr marL="285750" lvl="1" indent="-285750" algn="l" defTabSz="1289050" rtl="0">
            <a:lnSpc>
              <a:spcPct val="90000"/>
            </a:lnSpc>
            <a:spcBef>
              <a:spcPct val="0"/>
            </a:spcBef>
            <a:spcAft>
              <a:spcPct val="20000"/>
            </a:spcAft>
            <a:buChar char="••"/>
          </a:pPr>
          <a:r>
            <a:rPr lang="en" sz="2900" kern="1200" dirty="0"/>
            <a:t>powders,</a:t>
          </a:r>
          <a:endParaRPr lang="ru-RU" sz="2900" kern="1200" dirty="0"/>
        </a:p>
        <a:p>
          <a:pPr marL="285750" lvl="1" indent="-285750" algn="l" defTabSz="1289050" rtl="0">
            <a:lnSpc>
              <a:spcPct val="90000"/>
            </a:lnSpc>
            <a:spcBef>
              <a:spcPct val="0"/>
            </a:spcBef>
            <a:spcAft>
              <a:spcPct val="20000"/>
            </a:spcAft>
            <a:buChar char="••"/>
          </a:pPr>
          <a:r>
            <a:rPr lang="en" sz="2900" kern="1200" dirty="0"/>
            <a:t>granules (pills, granules) and</a:t>
          </a:r>
          <a:endParaRPr lang="ru-RU" sz="2900" kern="1200" dirty="0"/>
        </a:p>
        <a:p>
          <a:pPr marL="285750" lvl="1" indent="-285750" algn="l" defTabSz="1289050" rtl="0">
            <a:lnSpc>
              <a:spcPct val="90000"/>
            </a:lnSpc>
            <a:spcBef>
              <a:spcPct val="0"/>
            </a:spcBef>
            <a:spcAft>
              <a:spcPct val="20000"/>
            </a:spcAft>
            <a:buChar char="••"/>
          </a:pPr>
          <a:r>
            <a:rPr lang="en" sz="2900" kern="1200" dirty="0"/>
            <a:t>tablets used for internal use.</a:t>
          </a:r>
          <a:endParaRPr lang="ru-RU" sz="2900" kern="1200" dirty="0"/>
        </a:p>
      </dsp:txBody>
      <dsp:txXfrm>
        <a:off x="0" y="990029"/>
        <a:ext cx="11331805" cy="149350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5AD3DFF-7F0E-47ED-A096-AFADDABA4E6F}"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067B723-D6FA-4029-BA8E-1731BBD87C86}"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2112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5AD3DFF-7F0E-47ED-A096-AFADDABA4E6F}"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067B723-D6FA-4029-BA8E-1731BBD87C86}" type="slidenum">
              <a:rPr lang="uk-UA" smtClean="0"/>
              <a:t>‹#›</a:t>
            </a:fld>
            <a:endParaRPr lang="uk-UA"/>
          </a:p>
        </p:txBody>
      </p:sp>
    </p:spTree>
    <p:extLst>
      <p:ext uri="{BB962C8B-B14F-4D97-AF65-F5344CB8AC3E}">
        <p14:creationId xmlns:p14="http://schemas.microsoft.com/office/powerpoint/2010/main" val="3549325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5AD3DFF-7F0E-47ED-A096-AFADDABA4E6F}"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067B723-D6FA-4029-BA8E-1731BBD87C86}"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8270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5AD3DFF-7F0E-47ED-A096-AFADDABA4E6F}"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4067B723-D6FA-4029-BA8E-1731BBD87C86}" type="slidenum">
              <a:rPr lang="uk-UA" smtClean="0"/>
              <a:t>‹#›</a:t>
            </a:fld>
            <a:endParaRPr lang="uk-UA"/>
          </a:p>
        </p:txBody>
      </p:sp>
    </p:spTree>
    <p:extLst>
      <p:ext uri="{BB962C8B-B14F-4D97-AF65-F5344CB8AC3E}">
        <p14:creationId xmlns:p14="http://schemas.microsoft.com/office/powerpoint/2010/main" val="2263727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5AD3DFF-7F0E-47ED-A096-AFADDABA4E6F}" type="datetimeFigureOut">
              <a:rPr lang="uk-UA" smtClean="0"/>
              <a:t>27.02.2024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4067B723-D6FA-4029-BA8E-1731BBD87C86}" type="slidenum">
              <a:rPr lang="uk-UA" smtClean="0"/>
              <a:t>‹#›</a:t>
            </a:fld>
            <a:endParaRPr lang="uk-UA"/>
          </a:p>
        </p:txBody>
      </p:sp>
    </p:spTree>
    <p:extLst>
      <p:ext uri="{BB962C8B-B14F-4D97-AF65-F5344CB8AC3E}">
        <p14:creationId xmlns:p14="http://schemas.microsoft.com/office/powerpoint/2010/main" val="2875218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5AD3DFF-7F0E-47ED-A096-AFADDABA4E6F}" type="datetimeFigureOut">
              <a:rPr lang="uk-UA" smtClean="0"/>
              <a:t>27.02.2024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4067B723-D6FA-4029-BA8E-1731BBD87C86}" type="slidenum">
              <a:rPr lang="uk-UA" smtClean="0"/>
              <a:t>‹#›</a:t>
            </a:fld>
            <a:endParaRPr lang="uk-UA"/>
          </a:p>
        </p:txBody>
      </p:sp>
    </p:spTree>
    <p:extLst>
      <p:ext uri="{BB962C8B-B14F-4D97-AF65-F5344CB8AC3E}">
        <p14:creationId xmlns:p14="http://schemas.microsoft.com/office/powerpoint/2010/main" val="12934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5AD3DFF-7F0E-47ED-A096-AFADDABA4E6F}" type="datetimeFigureOut">
              <a:rPr lang="uk-UA" smtClean="0"/>
              <a:t>27.02.2024</a:t>
            </a:fld>
            <a:endParaRPr lang="uk-U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uk-UA"/>
          </a:p>
        </p:txBody>
      </p:sp>
      <p:sp>
        <p:nvSpPr>
          <p:cNvPr id="9" name="Slide Number Placeholder 8"/>
          <p:cNvSpPr>
            <a:spLocks noGrp="1"/>
          </p:cNvSpPr>
          <p:nvPr>
            <p:ph type="sldNum" sz="quarter" idx="12"/>
          </p:nvPr>
        </p:nvSpPr>
        <p:spPr/>
        <p:txBody>
          <a:bodyPr/>
          <a:lstStyle/>
          <a:p>
            <a:fld id="{4067B723-D6FA-4029-BA8E-1731BBD87C86}" type="slidenum">
              <a:rPr lang="uk-UA" smtClean="0"/>
              <a:t>‹#›</a:t>
            </a:fld>
            <a:endParaRPr lang="uk-UA"/>
          </a:p>
        </p:txBody>
      </p:sp>
    </p:spTree>
    <p:extLst>
      <p:ext uri="{BB962C8B-B14F-4D97-AF65-F5344CB8AC3E}">
        <p14:creationId xmlns:p14="http://schemas.microsoft.com/office/powerpoint/2010/main" val="370267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5AD3DFF-7F0E-47ED-A096-AFADDABA4E6F}" type="datetimeFigureOut">
              <a:rPr lang="uk-UA" smtClean="0"/>
              <a:t>27.02.2024</a:t>
            </a:fld>
            <a:endParaRPr lang="uk-U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uk-U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067B723-D6FA-4029-BA8E-1731BBD87C86}" type="slidenum">
              <a:rPr lang="uk-UA" smtClean="0"/>
              <a:t>‹#›</a:t>
            </a:fld>
            <a:endParaRPr lang="uk-UA"/>
          </a:p>
        </p:txBody>
      </p:sp>
    </p:spTree>
    <p:extLst>
      <p:ext uri="{BB962C8B-B14F-4D97-AF65-F5344CB8AC3E}">
        <p14:creationId xmlns:p14="http://schemas.microsoft.com/office/powerpoint/2010/main" val="568438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5AD3DFF-7F0E-47ED-A096-AFADDABA4E6F}"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4067B723-D6FA-4029-BA8E-1731BBD87C86}" type="slidenum">
              <a:rPr lang="uk-UA" smtClean="0"/>
              <a:t>‹#›</a:t>
            </a:fld>
            <a:endParaRPr lang="uk-UA"/>
          </a:p>
        </p:txBody>
      </p:sp>
    </p:spTree>
    <p:extLst>
      <p:ext uri="{BB962C8B-B14F-4D97-AF65-F5344CB8AC3E}">
        <p14:creationId xmlns:p14="http://schemas.microsoft.com/office/powerpoint/2010/main" val="3709254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5AD3DFF-7F0E-47ED-A096-AFADDABA4E6F}"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067B723-D6FA-4029-BA8E-1731BBD87C86}" type="slidenum">
              <a:rPr lang="uk-UA" smtClean="0"/>
              <a:t>‹#›</a:t>
            </a:fld>
            <a:endParaRPr lang="uk-UA"/>
          </a:p>
        </p:txBody>
      </p:sp>
    </p:spTree>
    <p:extLst>
      <p:ext uri="{BB962C8B-B14F-4D97-AF65-F5344CB8AC3E}">
        <p14:creationId xmlns:p14="http://schemas.microsoft.com/office/powerpoint/2010/main" val="1970378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5AD3DFF-7F0E-47ED-A096-AFADDABA4E6F}"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067B723-D6FA-4029-BA8E-1731BBD87C86}" type="slidenum">
              <a:rPr lang="uk-UA" smtClean="0"/>
              <a:t>‹#›</a:t>
            </a:fld>
            <a:endParaRPr lang="uk-UA"/>
          </a:p>
        </p:txBody>
      </p:sp>
    </p:spTree>
    <p:extLst>
      <p:ext uri="{BB962C8B-B14F-4D97-AF65-F5344CB8AC3E}">
        <p14:creationId xmlns:p14="http://schemas.microsoft.com/office/powerpoint/2010/main" val="2338464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
              <a:t>Sample header</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
              <a:t>Sample text</a:t>
            </a:r>
          </a:p>
          <a:p>
            <a:pPr lvl="1"/>
            <a:r>
              <a:rPr lang="en"/>
              <a:t>The second level</a:t>
            </a:r>
          </a:p>
          <a:p>
            <a:pPr lvl="2"/>
            <a:r>
              <a:rPr lang="en"/>
              <a:t>The third level</a:t>
            </a:r>
          </a:p>
          <a:p>
            <a:pPr lvl="3"/>
            <a:r>
              <a:rPr lang="en"/>
              <a:t>The fourth level</a:t>
            </a:r>
          </a:p>
          <a:p>
            <a:pPr lvl="4"/>
            <a:r>
              <a:rPr lang="en"/>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5AD3DFF-7F0E-47ED-A096-AFADDABA4E6F}" type="datetimeFigureOut">
              <a:rPr lang="uk-UA" smtClean="0"/>
              <a:t>27.02.2024</a:t>
            </a:fld>
            <a:endParaRPr lang="uk-U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uk-U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067B723-D6FA-4029-BA8E-1731BBD87C86}" type="slidenum">
              <a:rPr lang="uk-UA" smtClean="0"/>
              <a:t>‹#›</a:t>
            </a:fld>
            <a:endParaRPr lang="uk-U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09758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Чи ефективні гомеопатичні препарати і як їх відрізнити в аптеці?"/>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7" y="0"/>
            <a:ext cx="12214087"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50303" y="290285"/>
            <a:ext cx="8097574" cy="116955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 sz="2200" b="1" dirty="0">
                <a:solidFill>
                  <a:schemeClr val="tx2">
                    <a:lumMod val="10000"/>
                  </a:schemeClr>
                </a:solidFill>
              </a:rPr>
              <a:t>ODESSA NATIONAL MEDICAL </a:t>
            </a:r>
            <a:r>
              <a:rPr lang="en" sz="2200" b="1" dirty="0" smtClean="0">
                <a:solidFill>
                  <a:schemeClr val="tx2">
                    <a:lumMod val="10000"/>
                  </a:schemeClr>
                </a:solidFill>
              </a:rPr>
              <a:t>UNIVERSITY</a:t>
            </a:r>
          </a:p>
          <a:p>
            <a:pPr algn="ctr"/>
            <a:r>
              <a:rPr lang="en-US" sz="2400" cap="all" dirty="0">
                <a:solidFill>
                  <a:schemeClr val="accent1">
                    <a:lumMod val="50000"/>
                  </a:schemeClr>
                </a:solidFill>
              </a:rPr>
              <a:t>DEPARTMENT OF PHARMACEUTICAL </a:t>
            </a:r>
            <a:r>
              <a:rPr lang="en-US" sz="2400" cap="all">
                <a:solidFill>
                  <a:schemeClr val="accent1">
                    <a:lumMod val="50000"/>
                  </a:schemeClr>
                </a:solidFill>
              </a:rPr>
              <a:t>CHEMISTRY </a:t>
            </a:r>
            <a:endParaRPr lang="en-US" sz="2400" cap="all" smtClean="0">
              <a:solidFill>
                <a:schemeClr val="accent1">
                  <a:lumMod val="50000"/>
                </a:schemeClr>
              </a:solidFill>
            </a:endParaRPr>
          </a:p>
          <a:p>
            <a:pPr algn="ctr"/>
            <a:r>
              <a:rPr lang="en-US" sz="2400" cap="all" smtClean="0">
                <a:solidFill>
                  <a:schemeClr val="accent1">
                    <a:lumMod val="50000"/>
                  </a:schemeClr>
                </a:solidFill>
              </a:rPr>
              <a:t>AND </a:t>
            </a:r>
            <a:r>
              <a:rPr lang="en-US" sz="2400" cap="all">
                <a:solidFill>
                  <a:schemeClr val="accent1">
                    <a:lumMod val="50000"/>
                  </a:schemeClr>
                </a:solidFill>
              </a:rPr>
              <a:t>DRUGs </a:t>
            </a:r>
            <a:r>
              <a:rPr lang="en-US" sz="2400" cap="all" smtClean="0">
                <a:solidFill>
                  <a:schemeClr val="accent1">
                    <a:lumMod val="50000"/>
                  </a:schemeClr>
                </a:solidFill>
              </a:rPr>
              <a:t>TECHNOLOGY</a:t>
            </a:r>
            <a:endParaRPr lang="ru-RU" sz="2400" cap="all" dirty="0">
              <a:solidFill>
                <a:schemeClr val="accent1">
                  <a:lumMod val="50000"/>
                </a:schemeClr>
              </a:solidFill>
            </a:endParaRPr>
          </a:p>
        </p:txBody>
      </p:sp>
      <p:sp>
        <p:nvSpPr>
          <p:cNvPr id="5" name="Заголовок 1"/>
          <p:cNvSpPr txBox="1">
            <a:spLocks/>
          </p:cNvSpPr>
          <p:nvPr/>
        </p:nvSpPr>
        <p:spPr>
          <a:xfrm>
            <a:off x="1103554" y="2554664"/>
            <a:ext cx="9991072" cy="1177181"/>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algn="l" defTabSz="457200" rtl="0" eaLnBrk="1" latinLnBrk="0" hangingPunct="1">
              <a:spcBef>
                <a:spcPct val="0"/>
              </a:spcBef>
              <a:buNone/>
              <a:defRPr sz="5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 sz="3200" dirty="0"/>
              <a:t>Technology solid , complex homeopathic dosage forms, registration for dispensing and their control quality .</a:t>
            </a:r>
            <a:endParaRPr lang="uk-UA" sz="3200" b="1" dirty="0"/>
          </a:p>
        </p:txBody>
      </p:sp>
      <p:pic>
        <p:nvPicPr>
          <p:cNvPr id="6" name="Picture 2" descr="https://onmedu.edu.ua/wp-content/themes/medun/img/logos/logo-defaul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1906" y="88176"/>
            <a:ext cx="1485900" cy="194310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768273" y="4685406"/>
            <a:ext cx="3136007"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en" altLang="ru-RU" sz="2000" b="1" dirty="0">
                <a:solidFill>
                  <a:schemeClr val="tx2">
                    <a:lumMod val="10000"/>
                  </a:schemeClr>
                </a:solidFill>
              </a:rPr>
              <a:t>Presentation prepared by </a:t>
            </a:r>
            <a:r>
              <a:rPr lang="en" altLang="ru-RU" sz="2000" b="1" dirty="0" smtClean="0">
                <a:solidFill>
                  <a:schemeClr val="tx2">
                    <a:lumMod val="10000"/>
                  </a:schemeClr>
                </a:solidFill>
              </a:rPr>
              <a:t>:</a:t>
            </a:r>
            <a:endParaRPr lang="en" sz="2000" dirty="0">
              <a:solidFill>
                <a:schemeClr val="tx2">
                  <a:lumMod val="10000"/>
                </a:schemeClr>
              </a:solidFill>
            </a:endParaRPr>
          </a:p>
          <a:p>
            <a:pPr algn="r"/>
            <a:r>
              <a:rPr lang="en" sz="2000" dirty="0" err="1">
                <a:solidFill>
                  <a:schemeClr val="tx2">
                    <a:lumMod val="10000"/>
                  </a:schemeClr>
                </a:solidFill>
              </a:rPr>
              <a:t>Assoc </a:t>
            </a:r>
            <a:r>
              <a:rPr lang="en" sz="2000" dirty="0">
                <a:solidFill>
                  <a:schemeClr val="tx2">
                    <a:lumMod val="10000"/>
                  </a:schemeClr>
                </a:solidFill>
              </a:rPr>
              <a:t>. Fizor </a:t>
            </a:r>
            <a:r>
              <a:rPr lang="en" sz="2000" dirty="0" smtClean="0">
                <a:solidFill>
                  <a:schemeClr val="tx2">
                    <a:lumMod val="10000"/>
                  </a:schemeClr>
                </a:solidFill>
              </a:rPr>
              <a:t>N.S.</a:t>
            </a:r>
            <a:endParaRPr lang="en" sz="2000" dirty="0">
              <a:solidFill>
                <a:schemeClr val="tx2">
                  <a:lumMod val="10000"/>
                </a:schemeClr>
              </a:solidFill>
            </a:endParaRPr>
          </a:p>
        </p:txBody>
      </p:sp>
    </p:spTree>
    <p:extLst>
      <p:ext uri="{BB962C8B-B14F-4D97-AF65-F5344CB8AC3E}">
        <p14:creationId xmlns:p14="http://schemas.microsoft.com/office/powerpoint/2010/main" val="3929766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79" y="506904"/>
            <a:ext cx="10058400" cy="687878"/>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b="1" dirty="0">
                <a:solidFill>
                  <a:schemeClr val="tx1"/>
                </a:solidFill>
              </a:rPr>
              <a:t>Plan</a:t>
            </a:r>
            <a:endParaRPr lang="uk-UA" b="1" dirty="0">
              <a:solidFill>
                <a:schemeClr val="tx1"/>
              </a:solidFill>
            </a:endParaRPr>
          </a:p>
        </p:txBody>
      </p:sp>
      <p:sp>
        <p:nvSpPr>
          <p:cNvPr id="3" name="Объект 2"/>
          <p:cNvSpPr>
            <a:spLocks noGrp="1"/>
          </p:cNvSpPr>
          <p:nvPr>
            <p:ph idx="1"/>
          </p:nvPr>
        </p:nvSpPr>
        <p:spPr>
          <a:xfrm>
            <a:off x="802830" y="1546754"/>
            <a:ext cx="10647298" cy="4750351"/>
          </a:xfrm>
        </p:spPr>
        <p:style>
          <a:lnRef idx="2">
            <a:schemeClr val="accent1"/>
          </a:lnRef>
          <a:fillRef idx="1">
            <a:schemeClr val="lt1"/>
          </a:fillRef>
          <a:effectRef idx="0">
            <a:schemeClr val="accent1"/>
          </a:effectRef>
          <a:fontRef idx="minor">
            <a:schemeClr val="dk1"/>
          </a:fontRef>
        </p:style>
        <p:txBody>
          <a:bodyPr>
            <a:noAutofit/>
          </a:bodyPr>
          <a:lstStyle/>
          <a:p>
            <a:pPr>
              <a:lnSpc>
                <a:spcPct val="100000"/>
              </a:lnSpc>
              <a:spcBef>
                <a:spcPts val="0"/>
              </a:spcBef>
              <a:spcAft>
                <a:spcPts val="0"/>
              </a:spcAft>
            </a:pPr>
            <a:r>
              <a:rPr lang="en" b="1" dirty="0">
                <a:solidFill>
                  <a:schemeClr val="tx1"/>
                </a:solidFill>
                <a:effectLst>
                  <a:outerShdw blurRad="38100" dist="38100" dir="2700000" algn="tl">
                    <a:srgbClr val="000000">
                      <a:alpha val="43137"/>
                    </a:srgbClr>
                  </a:outerShdw>
                </a:effectLst>
              </a:rPr>
              <a:t>1. Homeopathic LF solid consistency</a:t>
            </a:r>
          </a:p>
          <a:p>
            <a:pPr>
              <a:lnSpc>
                <a:spcPct val="100000"/>
              </a:lnSpc>
              <a:spcBef>
                <a:spcPts val="0"/>
              </a:spcBef>
              <a:spcAft>
                <a:spcPts val="0"/>
              </a:spcAft>
            </a:pPr>
            <a:r>
              <a:rPr lang="en" b="1" dirty="0">
                <a:solidFill>
                  <a:schemeClr val="tx1"/>
                </a:solidFill>
                <a:effectLst>
                  <a:outerShdw blurRad="38100" dist="38100" dir="2700000" algn="tl">
                    <a:srgbClr val="000000">
                      <a:alpha val="43137"/>
                    </a:srgbClr>
                  </a:outerShdw>
                </a:effectLst>
              </a:rPr>
              <a:t>2. Powders ( </a:t>
            </a:r>
            <a:r>
              <a:rPr lang="en" b="1" dirty="0" err="1">
                <a:solidFill>
                  <a:schemeClr val="tx1"/>
                </a:solidFill>
                <a:effectLst>
                  <a:outerShdw blurRad="38100" dist="38100" dir="2700000" algn="tl">
                    <a:srgbClr val="000000">
                      <a:alpha val="43137"/>
                    </a:srgbClr>
                  </a:outerShdw>
                </a:effectLst>
              </a:rPr>
              <a:t>trituration </a:t>
            </a:r>
            <a:r>
              <a:rPr lang="en" b="1" dirty="0">
                <a:solidFill>
                  <a:schemeClr val="tx1"/>
                </a:solidFill>
                <a:effectLst>
                  <a:outerShdw blurRad="38100" dist="38100" dir="2700000" algn="tl">
                    <a:srgbClr val="000000">
                      <a:alpha val="43137"/>
                    </a:srgbClr>
                  </a:outerShdw>
                </a:effectLst>
              </a:rPr>
              <a:t>)</a:t>
            </a:r>
          </a:p>
          <a:p>
            <a:pPr>
              <a:lnSpc>
                <a:spcPct val="100000"/>
              </a:lnSpc>
              <a:spcBef>
                <a:spcPts val="0"/>
              </a:spcBef>
              <a:spcAft>
                <a:spcPts val="0"/>
              </a:spcAft>
            </a:pPr>
            <a:r>
              <a:rPr lang="en" b="1" dirty="0">
                <a:solidFill>
                  <a:schemeClr val="tx1"/>
                </a:solidFill>
                <a:effectLst>
                  <a:outerShdw blurRad="38100" dist="38100" dir="2700000" algn="tl">
                    <a:srgbClr val="000000">
                      <a:alpha val="43137"/>
                    </a:srgbClr>
                  </a:outerShdw>
                </a:effectLst>
              </a:rPr>
              <a:t>3. Algorithm of </a:t>
            </a:r>
            <a:r>
              <a:rPr lang="en" b="1" dirty="0" err="1">
                <a:solidFill>
                  <a:schemeClr val="tx1"/>
                </a:solidFill>
                <a:effectLst>
                  <a:outerShdw blurRad="38100" dist="38100" dir="2700000" algn="tl">
                    <a:srgbClr val="000000">
                      <a:alpha val="43137"/>
                    </a:srgbClr>
                  </a:outerShdw>
                </a:effectLst>
              </a:rPr>
              <a:t>technology</a:t>
            </a:r>
            <a:r>
              <a:rPr lang="en" b="1" dirty="0">
                <a:solidFill>
                  <a:schemeClr val="tx1"/>
                </a:solidFill>
                <a:effectLst>
                  <a:outerShdw blurRad="38100" dist="38100" dir="2700000" algn="tl">
                    <a:srgbClr val="000000">
                      <a:alpha val="43137"/>
                    </a:srgbClr>
                  </a:outerShdw>
                </a:effectLst>
              </a:rPr>
              <a:t> </a:t>
            </a:r>
            <a:r>
              <a:rPr lang="en" b="1" dirty="0" err="1">
                <a:solidFill>
                  <a:schemeClr val="tx1"/>
                </a:solidFill>
                <a:effectLst>
                  <a:outerShdw blurRad="38100" dist="38100" dir="2700000" algn="tl">
                    <a:srgbClr val="000000">
                      <a:alpha val="43137"/>
                    </a:srgbClr>
                  </a:outerShdw>
                </a:effectLst>
              </a:rPr>
              <a:t>triturations</a:t>
            </a:r>
            <a:r>
              <a:rPr lang="en" b="1" dirty="0">
                <a:solidFill>
                  <a:schemeClr val="tx1"/>
                </a:solidFill>
                <a:effectLst>
                  <a:outerShdw blurRad="38100" dist="38100" dir="2700000" algn="tl">
                    <a:srgbClr val="000000">
                      <a:alpha val="43137"/>
                    </a:srgbClr>
                  </a:outerShdw>
                </a:effectLst>
              </a:rPr>
              <a:t> homeopathic</a:t>
            </a:r>
          </a:p>
          <a:p>
            <a:pPr>
              <a:lnSpc>
                <a:spcPct val="100000"/>
              </a:lnSpc>
              <a:spcBef>
                <a:spcPts val="0"/>
              </a:spcBef>
              <a:spcAft>
                <a:spcPts val="0"/>
              </a:spcAft>
            </a:pPr>
            <a:r>
              <a:rPr lang="en" b="1" dirty="0">
                <a:solidFill>
                  <a:schemeClr val="tx1"/>
                </a:solidFill>
                <a:effectLst>
                  <a:outerShdw blurRad="38100" dist="38100" dir="2700000" algn="tl">
                    <a:srgbClr val="000000">
                      <a:alpha val="43137"/>
                    </a:srgbClr>
                  </a:outerShdw>
                </a:effectLst>
              </a:rPr>
              <a:t>4. Quality control of </a:t>
            </a:r>
            <a:r>
              <a:rPr lang="en" b="1" dirty="0" err="1">
                <a:solidFill>
                  <a:schemeClr val="tx1"/>
                </a:solidFill>
                <a:effectLst>
                  <a:outerShdw blurRad="38100" dist="38100" dir="2700000" algn="tl">
                    <a:srgbClr val="000000">
                      <a:alpha val="43137"/>
                    </a:srgbClr>
                  </a:outerShdw>
                </a:effectLst>
              </a:rPr>
              <a:t>triturations</a:t>
            </a:r>
            <a:endParaRPr lang="uk-UA" b="1" dirty="0">
              <a:solidFill>
                <a:schemeClr val="tx1"/>
              </a:solidFill>
              <a:effectLst>
                <a:outerShdw blurRad="38100" dist="38100" dir="2700000" algn="tl">
                  <a:srgbClr val="000000">
                    <a:alpha val="43137"/>
                  </a:srgbClr>
                </a:outerShdw>
              </a:effectLst>
            </a:endParaRPr>
          </a:p>
          <a:p>
            <a:pPr>
              <a:lnSpc>
                <a:spcPct val="100000"/>
              </a:lnSpc>
              <a:spcBef>
                <a:spcPts val="0"/>
              </a:spcBef>
              <a:spcAft>
                <a:spcPts val="0"/>
              </a:spcAft>
            </a:pPr>
            <a:r>
              <a:rPr lang="en" b="1" dirty="0">
                <a:solidFill>
                  <a:schemeClr val="tx1"/>
                </a:solidFill>
                <a:effectLst>
                  <a:outerShdw blurRad="38100" dist="38100" dir="2700000" algn="tl">
                    <a:srgbClr val="000000">
                      <a:alpha val="43137"/>
                    </a:srgbClr>
                  </a:outerShdw>
                </a:effectLst>
              </a:rPr>
              <a:t>5. Granulae </a:t>
            </a:r>
            <a:r>
              <a:rPr lang="en" b="1" dirty="0" err="1">
                <a:solidFill>
                  <a:schemeClr val="tx1"/>
                </a:solidFill>
                <a:effectLst>
                  <a:outerShdw blurRad="38100" dist="38100" dir="2700000" algn="tl">
                    <a:srgbClr val="000000">
                      <a:alpha val="43137"/>
                    </a:srgbClr>
                  </a:outerShdw>
                </a:effectLst>
              </a:rPr>
              <a:t>_ </a:t>
            </a:r>
            <a:r>
              <a:rPr lang="en" b="1" dirty="0">
                <a:solidFill>
                  <a:schemeClr val="tx1"/>
                </a:solidFill>
                <a:effectLst>
                  <a:outerShdw blurRad="38100" dist="38100" dir="2700000" algn="tl">
                    <a:srgbClr val="000000">
                      <a:alpha val="43137"/>
                    </a:srgbClr>
                  </a:outerShdw>
                </a:effectLst>
              </a:rPr>
              <a:t>_</a:t>
            </a:r>
            <a:endParaRPr lang="uk-UA" b="1" dirty="0">
              <a:solidFill>
                <a:schemeClr val="tx1"/>
              </a:solidFill>
              <a:effectLst>
                <a:outerShdw blurRad="38100" dist="38100" dir="2700000" algn="tl">
                  <a:srgbClr val="000000">
                    <a:alpha val="43137"/>
                  </a:srgbClr>
                </a:outerShdw>
              </a:effectLst>
            </a:endParaRPr>
          </a:p>
          <a:p>
            <a:pPr>
              <a:lnSpc>
                <a:spcPct val="100000"/>
              </a:lnSpc>
              <a:spcBef>
                <a:spcPts val="0"/>
              </a:spcBef>
              <a:spcAft>
                <a:spcPts val="0"/>
              </a:spcAft>
            </a:pPr>
            <a:r>
              <a:rPr lang="en" b="1" dirty="0">
                <a:solidFill>
                  <a:srgbClr val="000000"/>
                </a:solidFill>
                <a:effectLst>
                  <a:outerShdw blurRad="38100" dist="38100" dir="2700000" algn="tl">
                    <a:srgbClr val="000000">
                      <a:alpha val="43137"/>
                    </a:srgbClr>
                  </a:outerShdw>
                </a:effectLst>
                <a:ea typeface="Times New Roman" panose="02020603050405020304" pitchFamily="18" charset="0"/>
                <a:cs typeface="Times New Roman" panose="02020603050405020304" pitchFamily="18" charset="0"/>
              </a:rPr>
              <a:t>6. Make granules in several ways. </a:t>
            </a:r>
            <a:r>
              <a:rPr lang="uk-UA" b="1" dirty="0">
                <a:solidFill>
                  <a:srgbClr val="000000"/>
                </a:solidFill>
                <a:effectLst>
                  <a:outerShdw blurRad="38100" dist="38100" dir="2700000" algn="tl">
                    <a:srgbClr val="000000">
                      <a:alpha val="43137"/>
                    </a:srgbClr>
                  </a:outerShdw>
                </a:effectLst>
                <a:ea typeface="Times New Roman" panose="02020603050405020304" pitchFamily="18" charset="0"/>
                <a:cs typeface="Times New Roman" panose="02020603050405020304" pitchFamily="18" charset="0"/>
              </a:rPr>
              <a:t/>
            </a:r>
            <a:br>
              <a:rPr lang="uk-UA" b="1" dirty="0">
                <a:solidFill>
                  <a:srgbClr val="000000"/>
                </a:solidFill>
                <a:effectLst>
                  <a:outerShdw blurRad="38100" dist="38100" dir="2700000" algn="tl">
                    <a:srgbClr val="000000">
                      <a:alpha val="43137"/>
                    </a:srgbClr>
                  </a:outerShdw>
                </a:effectLst>
                <a:ea typeface="Times New Roman" panose="02020603050405020304" pitchFamily="18" charset="0"/>
                <a:cs typeface="Times New Roman" panose="02020603050405020304" pitchFamily="18" charset="0"/>
              </a:rPr>
            </a:br>
            <a:r>
              <a:rPr lang="en" b="1" dirty="0">
                <a:solidFill>
                  <a:schemeClr val="tx1"/>
                </a:solidFill>
                <a:effectLst>
                  <a:outerShdw blurRad="38100" dist="38100" dir="2700000" algn="tl">
                    <a:srgbClr val="000000">
                      <a:alpha val="43137"/>
                    </a:srgbClr>
                  </a:outerShdw>
                </a:effectLst>
              </a:rPr>
              <a:t>7. Algorithm of </a:t>
            </a:r>
            <a:r>
              <a:rPr lang="en" b="1" dirty="0" err="1">
                <a:solidFill>
                  <a:schemeClr val="tx1"/>
                </a:solidFill>
                <a:effectLst>
                  <a:outerShdw blurRad="38100" dist="38100" dir="2700000" algn="tl">
                    <a:srgbClr val="000000">
                      <a:alpha val="43137"/>
                    </a:srgbClr>
                  </a:outerShdw>
                </a:effectLst>
              </a:rPr>
              <a:t>homeopathic </a:t>
            </a:r>
            <a:r>
              <a:rPr lang="en" b="1" dirty="0">
                <a:solidFill>
                  <a:schemeClr val="tx1"/>
                </a:solidFill>
                <a:effectLst>
                  <a:outerShdw blurRad="38100" dist="38100" dir="2700000" algn="tl">
                    <a:srgbClr val="000000">
                      <a:alpha val="43137"/>
                    </a:srgbClr>
                  </a:outerShdw>
                </a:effectLst>
              </a:rPr>
              <a:t>granules technology</a:t>
            </a:r>
          </a:p>
          <a:p>
            <a:pPr>
              <a:lnSpc>
                <a:spcPct val="100000"/>
              </a:lnSpc>
              <a:spcBef>
                <a:spcPts val="0"/>
              </a:spcBef>
              <a:spcAft>
                <a:spcPts val="0"/>
              </a:spcAft>
            </a:pPr>
            <a:r>
              <a:rPr lang="en" b="1" dirty="0">
                <a:solidFill>
                  <a:schemeClr val="tx1"/>
                </a:solidFill>
                <a:effectLst>
                  <a:outerShdw blurRad="38100" dist="38100" dir="2700000" algn="tl">
                    <a:srgbClr val="000000">
                      <a:alpha val="43137"/>
                    </a:srgbClr>
                  </a:outerShdw>
                </a:effectLst>
              </a:rPr>
              <a:t>8. Example of granule 1: Rp : Tabacum C13</a:t>
            </a:r>
          </a:p>
          <a:p>
            <a:pPr>
              <a:lnSpc>
                <a:spcPct val="100000"/>
              </a:lnSpc>
              <a:spcBef>
                <a:spcPts val="0"/>
              </a:spcBef>
              <a:spcAft>
                <a:spcPts val="0"/>
              </a:spcAft>
            </a:pPr>
            <a:r>
              <a:rPr lang="en" b="1" dirty="0">
                <a:solidFill>
                  <a:schemeClr val="tx1"/>
                </a:solidFill>
                <a:effectLst>
                  <a:outerShdw blurRad="38100" dist="38100" dir="2700000" algn="tl">
                    <a:srgbClr val="000000">
                      <a:alpha val="43137"/>
                    </a:srgbClr>
                  </a:outerShdw>
                </a:effectLst>
              </a:rPr>
              <a:t>9. Example of granule 2: Rp .: </a:t>
            </a:r>
            <a:r>
              <a:rPr lang="en" b="1" dirty="0" err="1">
                <a:solidFill>
                  <a:schemeClr val="tx1"/>
                </a:solidFill>
                <a:effectLst>
                  <a:outerShdw blurRad="38100" dist="38100" dir="2700000" algn="tl">
                    <a:srgbClr val="000000">
                      <a:alpha val="43137"/>
                    </a:srgbClr>
                  </a:outerShdw>
                </a:effectLst>
              </a:rPr>
              <a:t>Gran ulae</a:t>
            </a:r>
            <a:r>
              <a:rPr lang="en" b="1" dirty="0">
                <a:solidFill>
                  <a:schemeClr val="tx1"/>
                </a:solidFill>
                <a:effectLst>
                  <a:outerShdw blurRad="38100" dist="38100" dir="2700000" algn="tl">
                    <a:srgbClr val="000000">
                      <a:alpha val="43137"/>
                    </a:srgbClr>
                  </a:outerShdw>
                </a:effectLst>
              </a:rPr>
              <a:t> </a:t>
            </a:r>
            <a:r>
              <a:rPr lang="en" b="1" dirty="0" err="1">
                <a:solidFill>
                  <a:schemeClr val="tx1"/>
                </a:solidFill>
                <a:effectLst>
                  <a:outerShdw blurRad="38100" dist="38100" dir="2700000" algn="tl">
                    <a:srgbClr val="000000">
                      <a:alpha val="43137"/>
                    </a:srgbClr>
                  </a:outerShdw>
                </a:effectLst>
              </a:rPr>
              <a:t>Thuja </a:t>
            </a:r>
            <a:r>
              <a:rPr lang="en" b="1" dirty="0">
                <a:solidFill>
                  <a:schemeClr val="tx1"/>
                </a:solidFill>
                <a:effectLst>
                  <a:outerShdw blurRad="38100" dist="38100" dir="2700000" algn="tl">
                    <a:srgbClr val="000000">
                      <a:alpha val="43137"/>
                    </a:srgbClr>
                  </a:outerShdw>
                </a:effectLst>
              </a:rPr>
              <a:t>C12 10.0</a:t>
            </a:r>
            <a:r>
              <a:rPr lang="ru-RU" b="1" dirty="0">
                <a:solidFill>
                  <a:schemeClr val="tx1"/>
                </a:solidFill>
                <a:effectLst>
                  <a:outerShdw blurRad="38100" dist="38100" dir="2700000" algn="tl">
                    <a:srgbClr val="000000">
                      <a:alpha val="43137"/>
                    </a:srgbClr>
                  </a:outerShdw>
                </a:effectLst>
              </a:rPr>
              <a:t/>
            </a:r>
            <a:br>
              <a:rPr lang="ru-RU" b="1" dirty="0">
                <a:solidFill>
                  <a:schemeClr val="tx1"/>
                </a:solidFill>
                <a:effectLst>
                  <a:outerShdw blurRad="38100" dist="38100" dir="2700000" algn="tl">
                    <a:srgbClr val="000000">
                      <a:alpha val="43137"/>
                    </a:srgbClr>
                  </a:outerShdw>
                </a:effectLst>
              </a:rPr>
            </a:br>
            <a:r>
              <a:rPr lang="en" b="1" dirty="0">
                <a:solidFill>
                  <a:schemeClr val="tx1"/>
                </a:solidFill>
                <a:effectLst>
                  <a:outerShdw blurRad="38100" dist="38100" dir="2700000" algn="tl">
                    <a:srgbClr val="000000">
                      <a:alpha val="43137"/>
                    </a:srgbClr>
                  </a:outerShdw>
                </a:effectLst>
              </a:rPr>
              <a:t>          D. _ S. _ 8 granules 3 times a day</a:t>
            </a:r>
          </a:p>
          <a:p>
            <a:pPr>
              <a:lnSpc>
                <a:spcPct val="100000"/>
              </a:lnSpc>
              <a:spcBef>
                <a:spcPts val="0"/>
              </a:spcBef>
              <a:spcAft>
                <a:spcPts val="0"/>
              </a:spcAft>
            </a:pPr>
            <a:r>
              <a:rPr lang="en" b="1" dirty="0">
                <a:solidFill>
                  <a:schemeClr val="tx1"/>
                </a:solidFill>
                <a:effectLst>
                  <a:outerShdw blurRad="38100" dist="38100" dir="2700000" algn="tl">
                    <a:srgbClr val="000000">
                      <a:alpha val="43137"/>
                    </a:srgbClr>
                  </a:outerShdw>
                </a:effectLst>
              </a:rPr>
              <a:t>10. Quality control of granules</a:t>
            </a:r>
          </a:p>
          <a:p>
            <a:pPr>
              <a:lnSpc>
                <a:spcPct val="100000"/>
              </a:lnSpc>
              <a:spcBef>
                <a:spcPts val="0"/>
              </a:spcBef>
              <a:spcAft>
                <a:spcPts val="0"/>
              </a:spcAft>
            </a:pPr>
            <a:r>
              <a:rPr lang="en" b="1" cap="all" dirty="0">
                <a:solidFill>
                  <a:schemeClr val="tx1"/>
                </a:solidFill>
                <a:effectLst>
                  <a:outerShdw blurRad="38100" dist="38100" dir="2700000" algn="tl">
                    <a:srgbClr val="000000">
                      <a:alpha val="43137"/>
                    </a:srgbClr>
                  </a:outerShdw>
                </a:effectLst>
              </a:rPr>
              <a:t>11. </a:t>
            </a:r>
            <a:r>
              <a:rPr lang="en" b="1" dirty="0">
                <a:solidFill>
                  <a:schemeClr val="tx1"/>
                </a:solidFill>
                <a:effectLst>
                  <a:outerShdw blurRad="38100" dist="38100" dir="2700000" algn="tl">
                    <a:srgbClr val="000000">
                      <a:alpha val="43137"/>
                    </a:srgbClr>
                  </a:outerShdw>
                </a:effectLst>
              </a:rPr>
              <a:t>Homeopathic tablets</a:t>
            </a:r>
          </a:p>
          <a:p>
            <a:pPr>
              <a:lnSpc>
                <a:spcPct val="100000"/>
              </a:lnSpc>
              <a:spcBef>
                <a:spcPts val="0"/>
              </a:spcBef>
              <a:spcAft>
                <a:spcPts val="0"/>
              </a:spcAft>
            </a:pPr>
            <a:r>
              <a:rPr lang="en" b="1" dirty="0">
                <a:solidFill>
                  <a:schemeClr val="tx1"/>
                </a:solidFill>
                <a:effectLst>
                  <a:outerShdw blurRad="38100" dist="38100" dir="2700000" algn="tl">
                    <a:srgbClr val="000000">
                      <a:alpha val="43137"/>
                    </a:srgbClr>
                  </a:outerShdw>
                </a:effectLst>
              </a:rPr>
              <a:t>12. Tablets for homeopathic use</a:t>
            </a:r>
          </a:p>
          <a:p>
            <a:pPr>
              <a:lnSpc>
                <a:spcPct val="100000"/>
              </a:lnSpc>
              <a:spcBef>
                <a:spcPts val="0"/>
              </a:spcBef>
              <a:spcAft>
                <a:spcPts val="0"/>
              </a:spcAft>
            </a:pPr>
            <a:r>
              <a:rPr lang="en" b="1" dirty="0">
                <a:solidFill>
                  <a:schemeClr val="tx1"/>
                </a:solidFill>
                <a:effectLst>
                  <a:outerShdw blurRad="38100" dist="38100" dir="2700000" algn="tl">
                    <a:srgbClr val="000000">
                      <a:alpha val="43137"/>
                    </a:srgbClr>
                  </a:outerShdw>
                </a:effectLst>
              </a:rPr>
              <a:t>13. Tablet quality control</a:t>
            </a:r>
          </a:p>
          <a:p>
            <a:pPr>
              <a:lnSpc>
                <a:spcPct val="100000"/>
              </a:lnSpc>
              <a:spcBef>
                <a:spcPts val="0"/>
              </a:spcBef>
              <a:spcAft>
                <a:spcPts val="0"/>
              </a:spcAft>
            </a:pPr>
            <a:r>
              <a:rPr lang="en" b="1" dirty="0">
                <a:solidFill>
                  <a:schemeClr val="tx1"/>
                </a:solidFill>
                <a:effectLst>
                  <a:outerShdw blurRad="38100" dist="38100" dir="2700000" algn="tl">
                    <a:srgbClr val="000000">
                      <a:alpha val="43137"/>
                    </a:srgbClr>
                  </a:outerShdw>
                </a:effectLst>
              </a:rPr>
              <a:t>14. </a:t>
            </a:r>
            <a:r>
              <a:rPr lang="en" b="1" dirty="0" err="1">
                <a:solidFill>
                  <a:schemeClr val="tx1"/>
                </a:solidFill>
                <a:effectLst>
                  <a:outerShdw blurRad="38100" dist="38100" dir="2700000" algn="tl">
                    <a:srgbClr val="000000">
                      <a:alpha val="43137"/>
                    </a:srgbClr>
                  </a:outerShdw>
                </a:effectLst>
              </a:rPr>
              <a:t>Preparation</a:t>
            </a:r>
            <a:r>
              <a:rPr lang="en" b="1" dirty="0">
                <a:solidFill>
                  <a:schemeClr val="tx1"/>
                </a:solidFill>
                <a:effectLst>
                  <a:outerShdw blurRad="38100" dist="38100" dir="2700000" algn="tl">
                    <a:srgbClr val="000000">
                      <a:alpha val="43137"/>
                    </a:srgbClr>
                  </a:outerShdw>
                </a:effectLst>
              </a:rPr>
              <a:t> </a:t>
            </a:r>
            <a:r>
              <a:rPr lang="en" b="1" dirty="0" err="1">
                <a:solidFill>
                  <a:schemeClr val="tx1"/>
                </a:solidFill>
                <a:effectLst>
                  <a:outerShdw blurRad="38100" dist="38100" dir="2700000" algn="tl">
                    <a:srgbClr val="000000">
                      <a:alpha val="43137"/>
                    </a:srgbClr>
                  </a:outerShdw>
                </a:effectLst>
              </a:rPr>
              <a:t>complex</a:t>
            </a:r>
            <a:r>
              <a:rPr lang="en" b="1" dirty="0">
                <a:solidFill>
                  <a:schemeClr val="tx1"/>
                </a:solidFill>
                <a:effectLst>
                  <a:outerShdw blurRad="38100" dist="38100" dir="2700000" algn="tl">
                    <a:srgbClr val="000000">
                      <a:alpha val="43137"/>
                    </a:srgbClr>
                  </a:outerShdw>
                </a:effectLst>
              </a:rPr>
              <a:t> </a:t>
            </a:r>
            <a:r>
              <a:rPr lang="en" b="1" dirty="0" err="1">
                <a:solidFill>
                  <a:schemeClr val="tx1"/>
                </a:solidFill>
                <a:effectLst>
                  <a:outerShdw blurRad="38100" dist="38100" dir="2700000" algn="tl">
                    <a:srgbClr val="000000">
                      <a:alpha val="43137"/>
                    </a:srgbClr>
                  </a:outerShdw>
                </a:effectLst>
              </a:rPr>
              <a:t>homeopathic </a:t>
            </a:r>
            <a:r>
              <a:rPr lang="en" b="1" dirty="0">
                <a:solidFill>
                  <a:schemeClr val="tx1"/>
                </a:solidFill>
                <a:effectLst>
                  <a:outerShdw blurRad="38100" dist="38100" dir="2700000" algn="tl">
                    <a:srgbClr val="000000">
                      <a:alpha val="43137"/>
                    </a:srgbClr>
                  </a:outerShdw>
                </a:effectLst>
              </a:rPr>
              <a:t>medicinal </a:t>
            </a:r>
            <a:r>
              <a:rPr lang="en" b="1" dirty="0" err="1">
                <a:solidFill>
                  <a:schemeClr val="tx1"/>
                </a:solidFill>
                <a:effectLst>
                  <a:outerShdw blurRad="38100" dist="38100" dir="2700000" algn="tl">
                    <a:srgbClr val="000000">
                      <a:alpha val="43137"/>
                    </a:srgbClr>
                  </a:outerShdw>
                </a:effectLst>
              </a:rPr>
              <a:t>forms </a:t>
            </a:r>
            <a:r>
              <a:rPr lang="en" b="1" dirty="0">
                <a:solidFill>
                  <a:schemeClr val="tx1"/>
                </a:solidFill>
                <a:effectLst>
                  <a:outerShdw blurRad="38100" dist="38100" dir="2700000" algn="tl">
                    <a:srgbClr val="000000">
                      <a:alpha val="43137"/>
                    </a:srgbClr>
                  </a:outerShdw>
                </a:effectLst>
              </a:rPr>
              <a:t>in the form of granules </a:t>
            </a:r>
            <a:endParaRPr lang="uk-UA" b="1" dirty="0">
              <a:solidFill>
                <a:schemeClr val="tx1"/>
              </a:solidFill>
              <a:effectLst>
                <a:outerShdw blurRad="38100" dist="38100" dir="2700000" algn="tl">
                  <a:srgbClr val="000000">
                    <a:alpha val="43137"/>
                  </a:srgbClr>
                </a:outerShdw>
              </a:effectLst>
            </a:endParaRPr>
          </a:p>
          <a:p>
            <a:pPr>
              <a:lnSpc>
                <a:spcPct val="100000"/>
              </a:lnSpc>
              <a:spcBef>
                <a:spcPts val="0"/>
              </a:spcBef>
              <a:spcAft>
                <a:spcPts val="0"/>
              </a:spcAft>
            </a:pPr>
            <a:endParaRPr lang="uk-UA"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9318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6913" y="732179"/>
            <a:ext cx="10598727" cy="791787"/>
          </a:xfrm>
        </p:spPr>
        <p:style>
          <a:lnRef idx="2">
            <a:schemeClr val="accent3"/>
          </a:lnRef>
          <a:fillRef idx="1">
            <a:schemeClr val="lt1"/>
          </a:fillRef>
          <a:effectRef idx="0">
            <a:schemeClr val="accent3"/>
          </a:effectRef>
          <a:fontRef idx="minor">
            <a:schemeClr val="dk1"/>
          </a:fontRef>
        </p:style>
        <p:txBody>
          <a:bodyPr>
            <a:normAutofit/>
          </a:bodyPr>
          <a:lstStyle/>
          <a:p>
            <a:pPr algn="ctr"/>
            <a:r>
              <a:rPr lang="en" dirty="0">
                <a:solidFill>
                  <a:schemeClr val="tx1"/>
                </a:solidFill>
              </a:rPr>
              <a:t>1. Homeopathic medicine solid consistency</a:t>
            </a:r>
            <a:endParaRPr lang="uk-UA" dirty="0">
              <a:solidFill>
                <a:schemeClr val="tx1"/>
              </a:solidFill>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2859090443"/>
              </p:ext>
            </p:extLst>
          </p:nvPr>
        </p:nvGraphicFramePr>
        <p:xfrm>
          <a:off x="404566" y="1872759"/>
          <a:ext cx="11331805" cy="25861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Горизонтальный свиток 3"/>
          <p:cNvSpPr/>
          <p:nvPr/>
        </p:nvSpPr>
        <p:spPr>
          <a:xfrm>
            <a:off x="358220" y="4807671"/>
            <a:ext cx="11576114" cy="1338606"/>
          </a:xfrm>
          <a:prstGeom prst="horizontalScroll">
            <a:avLst/>
          </a:prstGeom>
          <a:solidFill>
            <a:srgbClr val="FF99FF"/>
          </a:solidFill>
        </p:spPr>
        <p:style>
          <a:lnRef idx="1">
            <a:schemeClr val="accent3"/>
          </a:lnRef>
          <a:fillRef idx="3">
            <a:schemeClr val="accent3"/>
          </a:fillRef>
          <a:effectRef idx="2">
            <a:schemeClr val="accent3"/>
          </a:effectRef>
          <a:fontRef idx="minor">
            <a:schemeClr val="lt1"/>
          </a:fontRef>
        </p:style>
        <p:txBody>
          <a:bodyPr rtlCol="0" anchor="ctr"/>
          <a:lstStyle/>
          <a:p>
            <a:pPr algn="just"/>
            <a:r>
              <a:rPr lang="en" sz="2400" dirty="0">
                <a:solidFill>
                  <a:schemeClr val="tx1"/>
                </a:solidFill>
              </a:rPr>
              <a:t>These dosage forms are not swallowed, but absorbed in the mouth. In homeopathic practice, grains and powders are most often used.</a:t>
            </a:r>
          </a:p>
        </p:txBody>
      </p:sp>
    </p:spTree>
    <p:extLst>
      <p:ext uri="{BB962C8B-B14F-4D97-AF65-F5344CB8AC3E}">
        <p14:creationId xmlns:p14="http://schemas.microsoft.com/office/powerpoint/2010/main" val="2168655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36,555 BEST Homeopathic Background IMAGES, STOCK PHOTOS &amp; VECTORS | Adobe  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47" y="0"/>
            <a:ext cx="1235467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045119" y="131171"/>
            <a:ext cx="10058400" cy="624996"/>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b="1" dirty="0">
                <a:solidFill>
                  <a:schemeClr val="tx1"/>
                </a:solidFill>
              </a:rPr>
              <a:t>2. Powders ( </a:t>
            </a:r>
            <a:r>
              <a:rPr lang="en" b="1" dirty="0" err="1">
                <a:solidFill>
                  <a:schemeClr val="tx1"/>
                </a:solidFill>
              </a:rPr>
              <a:t>trituration </a:t>
            </a:r>
            <a:r>
              <a:rPr lang="en" b="1" dirty="0">
                <a:solidFill>
                  <a:schemeClr val="tx1"/>
                </a:solidFill>
              </a:rPr>
              <a:t>)</a:t>
            </a:r>
            <a:endParaRPr lang="uk-UA" b="1" dirty="0">
              <a:solidFill>
                <a:schemeClr val="tx1"/>
              </a:solidFill>
            </a:endParaRPr>
          </a:p>
        </p:txBody>
      </p:sp>
      <p:sp>
        <p:nvSpPr>
          <p:cNvPr id="3" name="Объект 2"/>
          <p:cNvSpPr>
            <a:spLocks noGrp="1"/>
          </p:cNvSpPr>
          <p:nvPr>
            <p:ph idx="1"/>
          </p:nvPr>
        </p:nvSpPr>
        <p:spPr>
          <a:xfrm>
            <a:off x="286576" y="832387"/>
            <a:ext cx="11685466" cy="1896707"/>
          </a:xfrm>
        </p:spPr>
        <p:style>
          <a:lnRef idx="2">
            <a:schemeClr val="accent2"/>
          </a:lnRef>
          <a:fillRef idx="1">
            <a:schemeClr val="lt1"/>
          </a:fillRef>
          <a:effectRef idx="0">
            <a:schemeClr val="accent2"/>
          </a:effectRef>
          <a:fontRef idx="minor">
            <a:schemeClr val="dk1"/>
          </a:fontRef>
        </p:style>
        <p:txBody>
          <a:bodyPr>
            <a:normAutofit/>
          </a:bodyPr>
          <a:lstStyle/>
          <a:p>
            <a:pPr algn="just"/>
            <a:r>
              <a:rPr lang="en" sz="2800" b="1" dirty="0">
                <a:solidFill>
                  <a:schemeClr val="tx1"/>
                </a:solidFill>
              </a:rPr>
              <a:t>Powders ( Triturationes ) </a:t>
            </a:r>
            <a:r>
              <a:rPr lang="en" sz="2800" dirty="0">
                <a:solidFill>
                  <a:schemeClr val="tx1"/>
                </a:solidFill>
              </a:rPr>
              <a:t>are made and released in the form relevant dilutions solid and different liquid </a:t>
            </a:r>
            <a:r>
              <a:rPr lang="en-US" sz="2800" dirty="0">
                <a:solidFill>
                  <a:schemeClr val="tx1"/>
                </a:solidFill>
              </a:rPr>
              <a:t>material</a:t>
            </a:r>
            <a:r>
              <a:rPr lang="en" sz="2800" dirty="0">
                <a:solidFill>
                  <a:schemeClr val="tx1"/>
                </a:solidFill>
              </a:rPr>
              <a:t>. For </a:t>
            </a:r>
            <a:r>
              <a:rPr lang="en" sz="2800" dirty="0" err="1">
                <a:solidFill>
                  <a:schemeClr val="tx1"/>
                </a:solidFill>
              </a:rPr>
              <a:t>dosing</a:t>
            </a:r>
            <a:r>
              <a:rPr lang="en" sz="2800" dirty="0">
                <a:solidFill>
                  <a:schemeClr val="tx1"/>
                </a:solidFill>
              </a:rPr>
              <a:t> </a:t>
            </a:r>
            <a:r>
              <a:rPr lang="en" sz="2800" dirty="0" err="1">
                <a:solidFill>
                  <a:schemeClr val="tx1"/>
                </a:solidFill>
              </a:rPr>
              <a:t>their</a:t>
            </a:r>
            <a:r>
              <a:rPr lang="en" sz="2800" dirty="0">
                <a:solidFill>
                  <a:schemeClr val="tx1"/>
                </a:solidFill>
              </a:rPr>
              <a:t> </a:t>
            </a:r>
            <a:r>
              <a:rPr lang="en" sz="2800" dirty="0" err="1">
                <a:solidFill>
                  <a:schemeClr val="tx1"/>
                </a:solidFill>
              </a:rPr>
              <a:t>apply</a:t>
            </a:r>
            <a:r>
              <a:rPr lang="en" sz="2800" dirty="0">
                <a:solidFill>
                  <a:schemeClr val="tx1"/>
                </a:solidFill>
              </a:rPr>
              <a:t> </a:t>
            </a:r>
            <a:r>
              <a:rPr lang="en" sz="2800" dirty="0" err="1">
                <a:solidFill>
                  <a:schemeClr val="tx1"/>
                </a:solidFill>
              </a:rPr>
              <a:t>special</a:t>
            </a:r>
            <a:r>
              <a:rPr lang="en" sz="2800" dirty="0">
                <a:solidFill>
                  <a:schemeClr val="tx1"/>
                </a:solidFill>
              </a:rPr>
              <a:t> </a:t>
            </a:r>
            <a:r>
              <a:rPr lang="en" sz="2800" dirty="0" err="1">
                <a:solidFill>
                  <a:schemeClr val="tx1"/>
                </a:solidFill>
              </a:rPr>
              <a:t>glass</a:t>
            </a:r>
            <a:r>
              <a:rPr lang="en" sz="2800" dirty="0">
                <a:solidFill>
                  <a:schemeClr val="tx1"/>
                </a:solidFill>
              </a:rPr>
              <a:t> </a:t>
            </a:r>
            <a:r>
              <a:rPr lang="en" sz="2800" dirty="0" err="1">
                <a:solidFill>
                  <a:schemeClr val="tx1"/>
                </a:solidFill>
              </a:rPr>
              <a:t>or</a:t>
            </a:r>
            <a:r>
              <a:rPr lang="en" sz="2800" dirty="0">
                <a:solidFill>
                  <a:schemeClr val="tx1"/>
                </a:solidFill>
              </a:rPr>
              <a:t> </a:t>
            </a:r>
            <a:r>
              <a:rPr lang="en" sz="2800" dirty="0" err="1">
                <a:solidFill>
                  <a:schemeClr val="tx1"/>
                </a:solidFill>
              </a:rPr>
              <a:t>bone </a:t>
            </a:r>
            <a:r>
              <a:rPr lang="en" sz="2800" dirty="0">
                <a:solidFill>
                  <a:schemeClr val="tx1"/>
                </a:solidFill>
              </a:rPr>
              <a:t>scapulae </a:t>
            </a:r>
            <a:r>
              <a:rPr lang="en" sz="2800" dirty="0" err="1">
                <a:solidFill>
                  <a:schemeClr val="tx1"/>
                </a:solidFill>
              </a:rPr>
              <a:t>or </a:t>
            </a:r>
            <a:r>
              <a:rPr lang="en" sz="2800" dirty="0">
                <a:solidFill>
                  <a:schemeClr val="tx1"/>
                </a:solidFill>
              </a:rPr>
              <a:t>just </a:t>
            </a:r>
            <a:r>
              <a:rPr lang="en" sz="2800" dirty="0" err="1">
                <a:solidFill>
                  <a:schemeClr val="tx1"/>
                </a:solidFill>
              </a:rPr>
              <a:t>recommend</a:t>
            </a:r>
            <a:r>
              <a:rPr lang="en" sz="2800" dirty="0">
                <a:solidFill>
                  <a:schemeClr val="tx1"/>
                </a:solidFill>
              </a:rPr>
              <a:t> </a:t>
            </a:r>
            <a:r>
              <a:rPr lang="en" sz="2800" dirty="0" err="1">
                <a:solidFill>
                  <a:schemeClr val="tx1"/>
                </a:solidFill>
              </a:rPr>
              <a:t>take </a:t>
            </a:r>
            <a:r>
              <a:rPr lang="en" sz="2800" dirty="0">
                <a:solidFill>
                  <a:schemeClr val="tx1"/>
                </a:solidFill>
              </a:rPr>
              <a:t>on </a:t>
            </a:r>
            <a:r>
              <a:rPr lang="en" sz="2800" dirty="0" err="1">
                <a:solidFill>
                  <a:schemeClr val="tx1"/>
                </a:solidFill>
              </a:rPr>
              <a:t>tip</a:t>
            </a:r>
            <a:r>
              <a:rPr lang="en" sz="2800" dirty="0">
                <a:solidFill>
                  <a:schemeClr val="tx1"/>
                </a:solidFill>
              </a:rPr>
              <a:t> </a:t>
            </a:r>
            <a:r>
              <a:rPr lang="en" sz="2800" dirty="0" err="1">
                <a:solidFill>
                  <a:schemeClr val="tx1"/>
                </a:solidFill>
              </a:rPr>
              <a:t>coffee </a:t>
            </a:r>
            <a:r>
              <a:rPr lang="en" sz="2800" dirty="0">
                <a:solidFill>
                  <a:schemeClr val="tx1"/>
                </a:solidFill>
              </a:rPr>
              <a:t>spoon. </a:t>
            </a:r>
            <a:r>
              <a:rPr lang="en" sz="2800" i="1" u="sng" dirty="0">
                <a:solidFill>
                  <a:schemeClr val="tx1"/>
                </a:solidFill>
              </a:rPr>
              <a:t>Dose for one </a:t>
            </a:r>
            <a:r>
              <a:rPr lang="en" sz="2800" i="1" u="sng" dirty="0" err="1">
                <a:solidFill>
                  <a:schemeClr val="tx1"/>
                </a:solidFill>
              </a:rPr>
              <a:t>reception</a:t>
            </a:r>
            <a:r>
              <a:rPr lang="en" sz="2800" i="1" u="sng" dirty="0">
                <a:solidFill>
                  <a:schemeClr val="tx1"/>
                </a:solidFill>
              </a:rPr>
              <a:t> </a:t>
            </a:r>
            <a:r>
              <a:rPr lang="en" sz="2800" i="1" u="sng" dirty="0" err="1">
                <a:solidFill>
                  <a:schemeClr val="tx1"/>
                </a:solidFill>
              </a:rPr>
              <a:t>it turns out</a:t>
            </a:r>
            <a:r>
              <a:rPr lang="en" sz="2800" i="1" u="sng" dirty="0">
                <a:solidFill>
                  <a:schemeClr val="tx1"/>
                </a:solidFill>
              </a:rPr>
              <a:t> </a:t>
            </a:r>
            <a:r>
              <a:rPr lang="en" sz="2800" i="1" u="sng" dirty="0" err="1">
                <a:solidFill>
                  <a:schemeClr val="tx1"/>
                </a:solidFill>
              </a:rPr>
              <a:t>about </a:t>
            </a:r>
            <a:r>
              <a:rPr lang="en" sz="2800" i="1" u="sng" dirty="0">
                <a:solidFill>
                  <a:schemeClr val="tx1"/>
                </a:solidFill>
              </a:rPr>
              <a:t>0.2 g</a:t>
            </a:r>
            <a:endParaRPr lang="uk-UA" sz="2800" i="1" u="sng" dirty="0">
              <a:solidFill>
                <a:schemeClr val="tx1"/>
              </a:solidFill>
            </a:endParaRPr>
          </a:p>
        </p:txBody>
      </p:sp>
      <p:sp>
        <p:nvSpPr>
          <p:cNvPr id="4" name="Прямоугольник 3"/>
          <p:cNvSpPr/>
          <p:nvPr/>
        </p:nvSpPr>
        <p:spPr>
          <a:xfrm>
            <a:off x="3562208" y="2385318"/>
            <a:ext cx="4940006" cy="892552"/>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lgn="ctr"/>
            <a:r>
              <a:rPr lang="en" sz="2400" i="1" u="sng"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Example 1: </a:t>
            </a:r>
            <a:r>
              <a:rPr lang="en" sz="32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Trit </a:t>
            </a:r>
            <a:r>
              <a:rPr lang="en" sz="32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r>
              <a:rPr lang="en" sz="32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Borax </a:t>
            </a:r>
            <a:r>
              <a:rPr lang="en" sz="32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C3 400.0</a:t>
            </a:r>
          </a:p>
          <a:p>
            <a:pPr algn="ctr"/>
            <a:r>
              <a:rPr lang="en"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main component is sodium </a:t>
            </a:r>
            <a:r>
              <a:rPr lang="en" sz="20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tetraborate</a:t>
            </a:r>
            <a:r>
              <a:rPr lang="en" sz="2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endParaRPr lang="uk-UA" sz="2000" dirty="0"/>
          </a:p>
        </p:txBody>
      </p:sp>
      <p:sp>
        <p:nvSpPr>
          <p:cNvPr id="5" name="Прямоугольник 4"/>
          <p:cNvSpPr/>
          <p:nvPr/>
        </p:nvSpPr>
        <p:spPr>
          <a:xfrm>
            <a:off x="176597" y="3354090"/>
            <a:ext cx="11795445" cy="2970044"/>
          </a:xfrm>
          <a:prstGeom prst="rect">
            <a:avLst/>
          </a:prstGeom>
          <a:solidFill>
            <a:srgbClr val="FFCCFF"/>
          </a:solidFill>
          <a:ln w="28575">
            <a:solidFill>
              <a:schemeClr val="accent2">
                <a:lumMod val="75000"/>
              </a:schemeClr>
            </a:solidFill>
          </a:ln>
        </p:spPr>
        <p:txBody>
          <a:bodyPr wrap="square">
            <a:spAutoFit/>
          </a:bodyPr>
          <a:lstStyle/>
          <a:p>
            <a:pPr marL="715963" indent="358775" algn="just">
              <a:buFont typeface="Arial" panose="020B0604020202020204" pitchFamily="34" charset="0"/>
              <a:buChar char="•"/>
            </a:pPr>
            <a:r>
              <a:rPr lang="en" sz="1700" dirty="0"/>
              <a:t>Calculation : 0.1 part of the substance and 9.9 parts of milk sugar - C1.</a:t>
            </a:r>
            <a:endParaRPr lang="uk-UA" sz="1700" dirty="0"/>
          </a:p>
          <a:p>
            <a:pPr marL="715963" indent="358775" algn="just">
              <a:buFont typeface="Arial" panose="020B0604020202020204" pitchFamily="34" charset="0"/>
              <a:buChar char="•"/>
            </a:pPr>
            <a:r>
              <a:rPr lang="en" sz="1700" dirty="0"/>
              <a:t>Mass </a:t>
            </a:r>
            <a:r>
              <a:rPr lang="en" sz="1700" dirty="0" err="1"/>
              <a:t>Borax </a:t>
            </a:r>
            <a:r>
              <a:rPr lang="en" sz="1700" dirty="0"/>
              <a:t>C2: 400.0 / 100.0 = 4.0.</a:t>
            </a:r>
            <a:endParaRPr lang="uk-UA" sz="1700" dirty="0"/>
          </a:p>
          <a:p>
            <a:pPr marL="715963" indent="358775" algn="just">
              <a:buFont typeface="Arial" panose="020B0604020202020204" pitchFamily="34" charset="0"/>
              <a:buChar char="•"/>
            </a:pPr>
            <a:r>
              <a:rPr lang="en" sz="1700" dirty="0"/>
              <a:t>Weight of milk sugar: 400.0 - 4.0 = 396.0.</a:t>
            </a:r>
            <a:endParaRPr lang="ru-RU" sz="1700" dirty="0"/>
          </a:p>
          <a:p>
            <a:pPr algn="ctr"/>
            <a:r>
              <a:rPr lang="en" sz="1700" b="1" u="sng" dirty="0"/>
              <a:t>Manufacturing technology, PPK:</a:t>
            </a:r>
            <a:endParaRPr lang="uk-UA" sz="1700" b="1" u="sng" dirty="0"/>
          </a:p>
          <a:p>
            <a:pPr marL="285750" indent="-285750" algn="just">
              <a:buFont typeface="Wingdings" panose="05000000000000000000" pitchFamily="2" charset="2"/>
              <a:buChar char="v"/>
            </a:pPr>
            <a:r>
              <a:rPr lang="en" sz="1700" dirty="0"/>
              <a:t>The starting material is ground with milk sugar in a porcelain mortar in the most thorough way and for at least 1 hour. </a:t>
            </a:r>
            <a:r>
              <a:rPr lang="en" sz="1700" dirty="0" err="1"/>
              <a:t>Scraping </a:t>
            </a:r>
            <a:r>
              <a:rPr lang="en" sz="1700" dirty="0"/>
              <a:t>from the walls of the mortar should also be done very carefully. A portion of milk sugar is divided into three parts. The first part is rubbed into the pores of the mortar, add the substance, grind for 6 minutes, scrape for 4 minutes, again grind for 6 minutes and scrape for 4 minutes. Add the second part of milk sugar and repeat the grinding and </a:t>
            </a:r>
            <a:r>
              <a:rPr lang="en" sz="1700" dirty="0" err="1"/>
              <a:t>scraping operations twice </a:t>
            </a:r>
            <a:r>
              <a:rPr lang="en" sz="1700" dirty="0"/>
              <a:t>. Add a third of milk sugar and perform the same operations.</a:t>
            </a:r>
            <a:endParaRPr lang="uk-UA" sz="1700" dirty="0"/>
          </a:p>
          <a:p>
            <a:pPr marL="285750" indent="-285750" algn="just">
              <a:buFont typeface="Wingdings" panose="05000000000000000000" pitchFamily="2" charset="2"/>
              <a:buChar char="v"/>
            </a:pPr>
            <a:r>
              <a:rPr lang="en" sz="1700" dirty="0"/>
              <a:t>Total : 1 year. work.</a:t>
            </a:r>
            <a:endParaRPr lang="uk-UA" sz="1700" dirty="0"/>
          </a:p>
          <a:p>
            <a:pPr marL="285750" indent="-285750" algn="just">
              <a:buFont typeface="Wingdings" panose="05000000000000000000" pitchFamily="2" charset="2"/>
              <a:buChar char="v"/>
            </a:pPr>
            <a:r>
              <a:rPr lang="en" sz="1700" dirty="0"/>
              <a:t>Subsequent dilutions from the previous one are made in the same way.</a:t>
            </a:r>
          </a:p>
        </p:txBody>
      </p:sp>
      <p:sp>
        <p:nvSpPr>
          <p:cNvPr id="6" name="Прямоугольник 5"/>
          <p:cNvSpPr/>
          <p:nvPr/>
        </p:nvSpPr>
        <p:spPr>
          <a:xfrm>
            <a:off x="6911734" y="5539304"/>
            <a:ext cx="4790700" cy="7848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49580" algn="just"/>
            <a:r>
              <a:rPr lang="e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Date __________ PPC № 2</a:t>
            </a:r>
            <a:endParaRPr lang="ru-RU" sz="1500" dirty="0">
              <a:latin typeface="Times New Roman" panose="02020603050405020304" pitchFamily="18" charset="0"/>
              <a:ea typeface="Times New Roman" panose="02020603050405020304" pitchFamily="18" charset="0"/>
            </a:endParaRPr>
          </a:p>
          <a:p>
            <a:pPr indent="449580" algn="just"/>
            <a:r>
              <a:rPr lang="en" sz="15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Borax </a:t>
            </a:r>
            <a:r>
              <a:rPr lang="e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C2 4.0 </a:t>
            </a:r>
            <a:r>
              <a:rPr lang="en" sz="15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Saccharum</a:t>
            </a:r>
            <a:r>
              <a:rPr lang="e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 sz="15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lacticum </a:t>
            </a:r>
            <a:r>
              <a:rPr lang="e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396.0 M = 400.0</a:t>
            </a:r>
            <a:endParaRPr lang="ru-RU" sz="1500" dirty="0">
              <a:latin typeface="Times New Roman" panose="02020603050405020304" pitchFamily="18" charset="0"/>
              <a:ea typeface="Times New Roman" panose="02020603050405020304" pitchFamily="18" charset="0"/>
            </a:endParaRPr>
          </a:p>
          <a:p>
            <a:pPr indent="449580" algn="just"/>
            <a:r>
              <a:rPr lang="en"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Signatures: _______________</a:t>
            </a:r>
            <a:endParaRPr lang="ru-RU" sz="15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89382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7923" y="76918"/>
            <a:ext cx="10810702" cy="457486"/>
          </a:xfrm>
          <a:ln/>
        </p:spPr>
        <p:style>
          <a:lnRef idx="2">
            <a:schemeClr val="accent5"/>
          </a:lnRef>
          <a:fillRef idx="1">
            <a:schemeClr val="lt1"/>
          </a:fillRef>
          <a:effectRef idx="0">
            <a:schemeClr val="accent5"/>
          </a:effectRef>
          <a:fontRef idx="minor">
            <a:schemeClr val="dk1"/>
          </a:fontRef>
        </p:style>
        <p:txBody>
          <a:bodyPr>
            <a:normAutofit/>
          </a:bodyPr>
          <a:lstStyle/>
          <a:p>
            <a:pPr algn="ctr"/>
            <a:r>
              <a:rPr lang="en" sz="2400" b="1" dirty="0">
                <a:solidFill>
                  <a:schemeClr val="tx1"/>
                </a:solidFill>
              </a:rPr>
              <a:t>3. Algorithm of </a:t>
            </a:r>
            <a:r>
              <a:rPr lang="en" sz="2400" b="1" dirty="0" err="1">
                <a:solidFill>
                  <a:schemeClr val="tx1"/>
                </a:solidFill>
              </a:rPr>
              <a:t>technology</a:t>
            </a:r>
            <a:r>
              <a:rPr lang="en" sz="2400" b="1" dirty="0">
                <a:solidFill>
                  <a:schemeClr val="tx1"/>
                </a:solidFill>
              </a:rPr>
              <a:t> </a:t>
            </a:r>
            <a:r>
              <a:rPr lang="en" sz="2400" b="1" dirty="0" err="1">
                <a:solidFill>
                  <a:schemeClr val="tx1"/>
                </a:solidFill>
              </a:rPr>
              <a:t>triturations </a:t>
            </a:r>
            <a:r>
              <a:rPr lang="en" sz="2400" b="1" dirty="0">
                <a:solidFill>
                  <a:schemeClr val="tx1"/>
                </a:solidFill>
              </a:rPr>
              <a:t>homeopathic</a:t>
            </a:r>
            <a:endParaRPr lang="uk-UA" sz="2400" dirty="0"/>
          </a:p>
        </p:txBody>
      </p:sp>
      <p:grpSp>
        <p:nvGrpSpPr>
          <p:cNvPr id="4" name="Group 1"/>
          <p:cNvGrpSpPr>
            <a:grpSpLocks/>
          </p:cNvGrpSpPr>
          <p:nvPr/>
        </p:nvGrpSpPr>
        <p:grpSpPr bwMode="auto">
          <a:xfrm>
            <a:off x="2273669" y="534404"/>
            <a:ext cx="8241932" cy="6162452"/>
            <a:chOff x="1650" y="1854"/>
            <a:chExt cx="9780" cy="14497"/>
          </a:xfrm>
        </p:grpSpPr>
        <p:sp>
          <p:nvSpPr>
            <p:cNvPr id="5" name="Text Box 2"/>
            <p:cNvSpPr txBox="1">
              <a:spLocks noChangeArrowheads="1"/>
            </p:cNvSpPr>
            <p:nvPr/>
          </p:nvSpPr>
          <p:spPr bwMode="auto">
            <a:xfrm>
              <a:off x="4941" y="2394"/>
              <a:ext cx="2520" cy="36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a:ln>
                    <a:noFill/>
                  </a:ln>
                  <a:solidFill>
                    <a:schemeClr val="tx1"/>
                  </a:solidFill>
                  <a:effectLst/>
                  <a:latin typeface="Times New Roman" pitchFamily="18" charset="0"/>
                  <a:cs typeface="Arial" pitchFamily="34" charset="0"/>
                </a:rPr>
                <a:t>Raw materials</a:t>
              </a:r>
              <a:endParaRPr kumimoji="0" lang="ru-RU" sz="1100" b="0" i="0" u="none" strike="noStrike" cap="none" normalizeH="0" baseline="0">
                <a:ln>
                  <a:noFill/>
                </a:ln>
                <a:solidFill>
                  <a:schemeClr val="tx1"/>
                </a:solidFill>
                <a:effectLst/>
                <a:latin typeface="Arial" pitchFamily="34" charset="0"/>
                <a:cs typeface="Arial" pitchFamily="34" charset="0"/>
              </a:endParaRPr>
            </a:p>
          </p:txBody>
        </p:sp>
        <p:sp>
          <p:nvSpPr>
            <p:cNvPr id="6" name="Text Box 3"/>
            <p:cNvSpPr txBox="1">
              <a:spLocks noChangeArrowheads="1"/>
            </p:cNvSpPr>
            <p:nvPr/>
          </p:nvSpPr>
          <p:spPr bwMode="auto">
            <a:xfrm>
              <a:off x="8181" y="3128"/>
              <a:ext cx="2880" cy="893"/>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 sz="1100" b="0" i="0" u="none" strike="noStrike" cap="none" normalizeH="0" baseline="0">
                  <a:ln>
                    <a:noFill/>
                  </a:ln>
                  <a:solidFill>
                    <a:schemeClr val="tx1"/>
                  </a:solidFill>
                  <a:effectLst/>
                  <a:latin typeface="Calibri" pitchFamily="34" charset="0"/>
                  <a:cs typeface="Arial" pitchFamily="34" charset="0"/>
                </a:rPr>
                <a:t>Lactose monohydrate</a:t>
              </a:r>
              <a:endParaRPr kumimoji="0" lang="ru-RU" sz="1100" b="0" i="0" u="none" strike="noStrike" cap="none" normalizeH="0" baseline="0">
                <a:ln>
                  <a:noFill/>
                </a:ln>
                <a:solidFill>
                  <a:schemeClr val="tx1"/>
                </a:solidFill>
                <a:effectLst/>
                <a:latin typeface="Arial" pitchFamily="34" charset="0"/>
                <a:cs typeface="Arial" pitchFamily="34" charset="0"/>
              </a:endParaRPr>
            </a:p>
          </p:txBody>
        </p:sp>
        <p:sp>
          <p:nvSpPr>
            <p:cNvPr id="7" name="Text Box 4"/>
            <p:cNvSpPr txBox="1">
              <a:spLocks noChangeArrowheads="1"/>
            </p:cNvSpPr>
            <p:nvPr/>
          </p:nvSpPr>
          <p:spPr bwMode="auto">
            <a:xfrm>
              <a:off x="1701" y="3174"/>
              <a:ext cx="5940" cy="90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457200" marR="0" lvl="1" indent="0" algn="ctr" defTabSz="914400" rtl="0" eaLnBrk="1" fontAlgn="base" latinLnBrk="0" hangingPunct="1">
                <a:lnSpc>
                  <a:spcPct val="100000"/>
                </a:lnSpc>
                <a:buClrTx/>
                <a:buSzTx/>
                <a:buFontTx/>
                <a:buNone/>
                <a:tabLst/>
              </a:pPr>
              <a:r>
                <a:rPr kumimoji="0" lang="en" sz="1100" b="0" i="0" u="none" strike="noStrike" cap="none" normalizeH="0" baseline="0" dirty="0">
                  <a:ln>
                    <a:noFill/>
                  </a:ln>
                  <a:solidFill>
                    <a:schemeClr val="tx1"/>
                  </a:solidFill>
                  <a:effectLst/>
                  <a:latin typeface="Times New Roman" pitchFamily="18" charset="0"/>
                  <a:cs typeface="Arial" pitchFamily="34" charset="0"/>
                </a:rPr>
                <a:t>Matrix tinctures and solutions, their dilution,</a:t>
              </a:r>
            </a:p>
            <a:p>
              <a:pPr marL="457200" marR="0" lvl="1" indent="0" algn="ctr" defTabSz="914400" rtl="0" eaLnBrk="1" fontAlgn="base" latinLnBrk="0" hangingPunct="1">
                <a:lnSpc>
                  <a:spcPct val="100000"/>
                </a:lnSpc>
                <a:buClrTx/>
                <a:buSzTx/>
                <a:buFontTx/>
                <a:buNone/>
                <a:tabLst/>
              </a:pPr>
              <a:r>
                <a:rPr kumimoji="0" lang="en" sz="1100" b="0" i="0" u="none" strike="noStrike" cap="none" normalizeH="0" baseline="0" dirty="0">
                  <a:ln>
                    <a:noFill/>
                  </a:ln>
                  <a:solidFill>
                    <a:schemeClr val="tx1"/>
                  </a:solidFill>
                  <a:effectLst/>
                  <a:latin typeface="Times New Roman" pitchFamily="18" charset="0"/>
                  <a:cs typeface="Arial" pitchFamily="34" charset="0"/>
                </a:rPr>
                <a:t>mixtures and complex dilutions</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8" name="Text Box 5"/>
            <p:cNvSpPr txBox="1">
              <a:spLocks noChangeArrowheads="1"/>
            </p:cNvSpPr>
            <p:nvPr/>
          </p:nvSpPr>
          <p:spPr bwMode="auto">
            <a:xfrm>
              <a:off x="1701" y="9234"/>
              <a:ext cx="594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 sz="1100" b="0" i="0" u="none" strike="noStrike" cap="none" normalizeH="0" baseline="0">
                  <a:ln>
                    <a:noFill/>
                  </a:ln>
                  <a:solidFill>
                    <a:schemeClr val="tx1"/>
                  </a:solidFill>
                  <a:effectLst/>
                  <a:latin typeface="Calibri" pitchFamily="34" charset="0"/>
                  <a:cs typeface="Arial" pitchFamily="34" charset="0"/>
                </a:rPr>
                <a:t>Scraping for 4 minutes</a:t>
              </a:r>
              <a:endParaRPr kumimoji="0" lang="ru-RU" sz="1100" b="0" i="0" u="none" strike="noStrike" cap="none" normalizeH="0" baseline="0">
                <a:ln>
                  <a:noFill/>
                </a:ln>
                <a:solidFill>
                  <a:schemeClr val="tx1"/>
                </a:solidFill>
                <a:effectLst/>
                <a:latin typeface="Arial" pitchFamily="34" charset="0"/>
                <a:cs typeface="Arial" pitchFamily="34" charset="0"/>
              </a:endParaRPr>
            </a:p>
          </p:txBody>
        </p:sp>
        <p:sp>
          <p:nvSpPr>
            <p:cNvPr id="9" name="Text Box 6"/>
            <p:cNvSpPr txBox="1">
              <a:spLocks noChangeArrowheads="1"/>
            </p:cNvSpPr>
            <p:nvPr/>
          </p:nvSpPr>
          <p:spPr bwMode="auto">
            <a:xfrm>
              <a:off x="8156" y="5433"/>
              <a:ext cx="2901" cy="7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 sz="1100" b="0" i="0" u="none" strike="noStrike" cap="none" normalizeH="0" baseline="0" dirty="0">
                  <a:ln>
                    <a:noFill/>
                  </a:ln>
                  <a:solidFill>
                    <a:schemeClr val="tx1"/>
                  </a:solidFill>
                  <a:effectLst/>
                  <a:latin typeface="Calibri" pitchFamily="34" charset="0"/>
                  <a:cs typeface="Arial" pitchFamily="34" charset="0"/>
                </a:rPr>
                <a:t>Divide into 3 equal parts</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10" name="Text Box 7"/>
            <p:cNvSpPr txBox="1">
              <a:spLocks noChangeArrowheads="1"/>
            </p:cNvSpPr>
            <p:nvPr/>
          </p:nvSpPr>
          <p:spPr bwMode="auto">
            <a:xfrm>
              <a:off x="1650" y="5341"/>
              <a:ext cx="5940" cy="906"/>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dirty="0">
                  <a:ln>
                    <a:noFill/>
                  </a:ln>
                  <a:solidFill>
                    <a:schemeClr val="tx1"/>
                  </a:solidFill>
                  <a:effectLst/>
                  <a:latin typeface="Times New Roman" pitchFamily="18" charset="0"/>
                  <a:cs typeface="Arial" pitchFamily="34" charset="0"/>
                </a:rPr>
                <a:t>Weighing of 1 part of matrix tincture / solution / their dilution / mixture and complex dilution</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11" name="Text Box 8"/>
            <p:cNvSpPr txBox="1">
              <a:spLocks noChangeArrowheads="1"/>
            </p:cNvSpPr>
            <p:nvPr/>
          </p:nvSpPr>
          <p:spPr bwMode="auto">
            <a:xfrm>
              <a:off x="1701" y="4486"/>
              <a:ext cx="5940" cy="50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dirty="0">
                  <a:ln>
                    <a:noFill/>
                  </a:ln>
                  <a:solidFill>
                    <a:schemeClr val="tx1"/>
                  </a:solidFill>
                  <a:effectLst/>
                  <a:latin typeface="Times New Roman" pitchFamily="18" charset="0"/>
                  <a:cs typeface="Arial" pitchFamily="34" charset="0"/>
                </a:rPr>
                <a:t>Rubbing the pores of porcelain mortar with the first part of lactose monohydrate</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12" name="Line 9"/>
            <p:cNvSpPr>
              <a:spLocks noChangeShapeType="1"/>
            </p:cNvSpPr>
            <p:nvPr/>
          </p:nvSpPr>
          <p:spPr bwMode="auto">
            <a:xfrm flipH="1">
              <a:off x="7641" y="5822"/>
              <a:ext cx="540" cy="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13" name="Freeform 10"/>
            <p:cNvSpPr>
              <a:spLocks/>
            </p:cNvSpPr>
            <p:nvPr/>
          </p:nvSpPr>
          <p:spPr bwMode="auto">
            <a:xfrm>
              <a:off x="6201" y="2754"/>
              <a:ext cx="2" cy="204"/>
            </a:xfrm>
            <a:custGeom>
              <a:avLst/>
              <a:gdLst/>
              <a:ahLst/>
              <a:cxnLst>
                <a:cxn ang="0">
                  <a:pos x="0" y="0"/>
                </a:cxn>
                <a:cxn ang="0">
                  <a:pos x="3" y="266"/>
                </a:cxn>
              </a:cxnLst>
              <a:rect l="0" t="0" r="r" b="b"/>
              <a:pathLst>
                <a:path w="3" h="266">
                  <a:moveTo>
                    <a:pt x="0" y="0"/>
                  </a:moveTo>
                  <a:lnTo>
                    <a:pt x="3" y="266"/>
                  </a:lnTo>
                </a:path>
              </a:pathLst>
            </a:custGeom>
            <a:ln>
              <a:headEnd type="none" w="med" len="me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14" name="Line 11"/>
            <p:cNvSpPr>
              <a:spLocks noChangeShapeType="1"/>
            </p:cNvSpPr>
            <p:nvPr/>
          </p:nvSpPr>
          <p:spPr bwMode="auto">
            <a:xfrm flipV="1">
              <a:off x="8001" y="5851"/>
              <a:ext cx="0" cy="6749"/>
            </a:xfrm>
            <a:prstGeom prst="line">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15" name="Text Box 12"/>
            <p:cNvSpPr txBox="1">
              <a:spLocks noChangeArrowheads="1"/>
            </p:cNvSpPr>
            <p:nvPr/>
          </p:nvSpPr>
          <p:spPr bwMode="auto">
            <a:xfrm>
              <a:off x="1701" y="6632"/>
              <a:ext cx="5940" cy="51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dirty="0">
                  <a:ln>
                    <a:noFill/>
                  </a:ln>
                  <a:solidFill>
                    <a:schemeClr val="tx1"/>
                  </a:solidFill>
                  <a:effectLst/>
                  <a:latin typeface="Times New Roman" pitchFamily="18" charset="0"/>
                  <a:cs typeface="Arial" pitchFamily="34" charset="0"/>
                </a:rPr>
                <a:t>Adding raw materials</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16" name="Text Box 13"/>
            <p:cNvSpPr txBox="1">
              <a:spLocks noChangeArrowheads="1"/>
            </p:cNvSpPr>
            <p:nvPr/>
          </p:nvSpPr>
          <p:spPr bwMode="auto">
            <a:xfrm>
              <a:off x="1701" y="8154"/>
              <a:ext cx="594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dirty="0" err="1">
                  <a:ln>
                    <a:noFill/>
                  </a:ln>
                  <a:solidFill>
                    <a:schemeClr val="tx1"/>
                  </a:solidFill>
                  <a:effectLst/>
                  <a:latin typeface="Times New Roman" pitchFamily="18" charset="0"/>
                  <a:cs typeface="Arial" pitchFamily="34" charset="0"/>
                </a:rPr>
                <a:t>Scrape </a:t>
              </a:r>
              <a:r>
                <a:rPr kumimoji="0" lang="en" sz="1100" b="0" i="0" u="none" strike="noStrike" cap="none" normalizeH="0" baseline="0" dirty="0">
                  <a:ln>
                    <a:noFill/>
                  </a:ln>
                  <a:solidFill>
                    <a:schemeClr val="tx1"/>
                  </a:solidFill>
                  <a:effectLst/>
                  <a:latin typeface="Times New Roman" pitchFamily="18" charset="0"/>
                  <a:cs typeface="Arial" pitchFamily="34" charset="0"/>
                </a:rPr>
                <a:t>for 4 minutes with a porcelain spatula</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17" name="Text Box 14"/>
            <p:cNvSpPr txBox="1">
              <a:spLocks noChangeArrowheads="1"/>
            </p:cNvSpPr>
            <p:nvPr/>
          </p:nvSpPr>
          <p:spPr bwMode="auto">
            <a:xfrm>
              <a:off x="1701" y="8694"/>
              <a:ext cx="594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dirty="0">
                  <a:ln>
                    <a:noFill/>
                  </a:ln>
                  <a:solidFill>
                    <a:schemeClr val="tx1"/>
                  </a:solidFill>
                  <a:effectLst/>
                  <a:latin typeface="Times New Roman" pitchFamily="18" charset="0"/>
                  <a:cs typeface="Arial" pitchFamily="34" charset="0"/>
                </a:rPr>
                <a:t>Rubbing the mixture for 6 minutes</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18" name="Line 15"/>
            <p:cNvSpPr>
              <a:spLocks noChangeShapeType="1"/>
            </p:cNvSpPr>
            <p:nvPr/>
          </p:nvSpPr>
          <p:spPr bwMode="auto">
            <a:xfrm>
              <a:off x="4660" y="6247"/>
              <a:ext cx="0" cy="384"/>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19" name="Line 16"/>
            <p:cNvSpPr>
              <a:spLocks noChangeShapeType="1"/>
            </p:cNvSpPr>
            <p:nvPr/>
          </p:nvSpPr>
          <p:spPr bwMode="auto">
            <a:xfrm>
              <a:off x="4581" y="797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20" name="Line 17"/>
            <p:cNvSpPr>
              <a:spLocks noChangeShapeType="1"/>
            </p:cNvSpPr>
            <p:nvPr/>
          </p:nvSpPr>
          <p:spPr bwMode="auto">
            <a:xfrm>
              <a:off x="4581" y="851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21" name="Text Box 18"/>
            <p:cNvSpPr txBox="1">
              <a:spLocks noChangeArrowheads="1"/>
            </p:cNvSpPr>
            <p:nvPr/>
          </p:nvSpPr>
          <p:spPr bwMode="auto">
            <a:xfrm>
              <a:off x="8156" y="4201"/>
              <a:ext cx="3274" cy="9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100"/>
                </a:spcBef>
                <a:spcAft>
                  <a:spcPts val="300"/>
                </a:spcAft>
                <a:buClrTx/>
                <a:buSzTx/>
                <a:buFontTx/>
                <a:buNone/>
                <a:tabLst/>
              </a:pPr>
              <a:r>
                <a:rPr kumimoji="0" lang="en" sz="1100" b="0" i="0" u="none" strike="noStrike" cap="none" normalizeH="0" baseline="0" dirty="0">
                  <a:ln>
                    <a:noFill/>
                  </a:ln>
                  <a:solidFill>
                    <a:schemeClr val="tx1"/>
                  </a:solidFill>
                  <a:effectLst/>
                  <a:latin typeface="Times New Roman" pitchFamily="18" charset="0"/>
                  <a:cs typeface="Arial" pitchFamily="34" charset="0"/>
                </a:rPr>
                <a:t>Weighing 9 parts ( D dilution) or 99 parts (C dilution)</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22" name="Text Box 19"/>
            <p:cNvSpPr txBox="1">
              <a:spLocks noChangeArrowheads="1"/>
            </p:cNvSpPr>
            <p:nvPr/>
          </p:nvSpPr>
          <p:spPr bwMode="auto">
            <a:xfrm>
              <a:off x="1701" y="7492"/>
              <a:ext cx="5940" cy="444"/>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100"/>
                </a:spcBef>
                <a:spcAft>
                  <a:spcPts val="300"/>
                </a:spcAft>
                <a:buClrTx/>
                <a:buSzTx/>
                <a:buFontTx/>
                <a:buNone/>
                <a:tabLst/>
              </a:pPr>
              <a:r>
                <a:rPr kumimoji="0" lang="en" sz="1100" b="0" i="0" u="none" strike="noStrike" cap="none" normalizeH="0" baseline="0" dirty="0">
                  <a:ln>
                    <a:noFill/>
                  </a:ln>
                  <a:solidFill>
                    <a:schemeClr val="tx1"/>
                  </a:solidFill>
                  <a:effectLst/>
                  <a:latin typeface="Times New Roman" pitchFamily="18" charset="0"/>
                  <a:cs typeface="Arial" pitchFamily="34" charset="0"/>
                </a:rPr>
                <a:t>Rubbing the mixture for 6 minutes</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23" name="Text Box 20"/>
            <p:cNvSpPr txBox="1">
              <a:spLocks noChangeArrowheads="1"/>
            </p:cNvSpPr>
            <p:nvPr/>
          </p:nvSpPr>
          <p:spPr bwMode="auto">
            <a:xfrm>
              <a:off x="1701" y="9774"/>
              <a:ext cx="594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a:ln>
                    <a:noFill/>
                  </a:ln>
                  <a:solidFill>
                    <a:schemeClr val="tx1"/>
                  </a:solidFill>
                  <a:effectLst/>
                  <a:latin typeface="Times New Roman" pitchFamily="18" charset="0"/>
                  <a:cs typeface="Arial" pitchFamily="34" charset="0"/>
                </a:rPr>
                <a:t>Addition of the second part of lactose monohydrate</a:t>
              </a:r>
              <a:endParaRPr kumimoji="0" lang="ru-RU" sz="1100" b="0" i="0" u="none" strike="noStrike" cap="none" normalizeH="0" baseline="0">
                <a:ln>
                  <a:noFill/>
                </a:ln>
                <a:solidFill>
                  <a:schemeClr val="tx1"/>
                </a:solidFill>
                <a:effectLst/>
                <a:latin typeface="Arial" pitchFamily="34" charset="0"/>
                <a:cs typeface="Arial" pitchFamily="34" charset="0"/>
              </a:endParaRPr>
            </a:p>
          </p:txBody>
        </p:sp>
        <p:sp>
          <p:nvSpPr>
            <p:cNvPr id="24" name="Line 21"/>
            <p:cNvSpPr>
              <a:spLocks noChangeShapeType="1"/>
            </p:cNvSpPr>
            <p:nvPr/>
          </p:nvSpPr>
          <p:spPr bwMode="auto">
            <a:xfrm>
              <a:off x="4581" y="959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25" name="Line 22"/>
            <p:cNvSpPr>
              <a:spLocks noChangeShapeType="1"/>
            </p:cNvSpPr>
            <p:nvPr/>
          </p:nvSpPr>
          <p:spPr bwMode="auto">
            <a:xfrm>
              <a:off x="4581" y="905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26" name="Text Box 23"/>
            <p:cNvSpPr txBox="1">
              <a:spLocks noChangeArrowheads="1"/>
            </p:cNvSpPr>
            <p:nvPr/>
          </p:nvSpPr>
          <p:spPr bwMode="auto">
            <a:xfrm>
              <a:off x="1701" y="15174"/>
              <a:ext cx="5940" cy="46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dirty="0">
                  <a:ln>
                    <a:noFill/>
                  </a:ln>
                  <a:solidFill>
                    <a:schemeClr val="tx1"/>
                  </a:solidFill>
                  <a:effectLst/>
                  <a:latin typeface="Times New Roman" pitchFamily="18" charset="0"/>
                  <a:cs typeface="Arial" pitchFamily="34" charset="0"/>
                </a:rPr>
                <a:t>Control quality</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27" name="Text Box 24"/>
            <p:cNvSpPr txBox="1">
              <a:spLocks noChangeArrowheads="1"/>
            </p:cNvSpPr>
            <p:nvPr/>
          </p:nvSpPr>
          <p:spPr bwMode="auto">
            <a:xfrm>
              <a:off x="1701" y="15886"/>
              <a:ext cx="5940" cy="46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dirty="0">
                  <a:ln>
                    <a:noFill/>
                  </a:ln>
                  <a:solidFill>
                    <a:schemeClr val="tx1"/>
                  </a:solidFill>
                  <a:effectLst/>
                  <a:latin typeface="Times New Roman" pitchFamily="18" charset="0"/>
                  <a:cs typeface="Arial" pitchFamily="34" charset="0"/>
                </a:rPr>
                <a:t>Registration for vacation</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28" name="Line 25"/>
            <p:cNvSpPr>
              <a:spLocks noChangeShapeType="1"/>
            </p:cNvSpPr>
            <p:nvPr/>
          </p:nvSpPr>
          <p:spPr bwMode="auto">
            <a:xfrm flipH="1">
              <a:off x="7641" y="9954"/>
              <a:ext cx="371" cy="1"/>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29" name="Text Box 26"/>
            <p:cNvSpPr txBox="1">
              <a:spLocks noChangeArrowheads="1"/>
            </p:cNvSpPr>
            <p:nvPr/>
          </p:nvSpPr>
          <p:spPr bwMode="auto">
            <a:xfrm>
              <a:off x="1701" y="11934"/>
              <a:ext cx="594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 sz="1100" b="0" i="0" u="none" strike="noStrike" cap="none" normalizeH="0" baseline="0" dirty="0" err="1">
                  <a:ln>
                    <a:noFill/>
                  </a:ln>
                  <a:solidFill>
                    <a:schemeClr val="tx1"/>
                  </a:solidFill>
                  <a:effectLst/>
                  <a:latin typeface="Calibri" pitchFamily="34" charset="0"/>
                  <a:cs typeface="Arial" pitchFamily="34" charset="0"/>
                </a:rPr>
                <a:t>Scraping </a:t>
              </a:r>
              <a:r>
                <a:rPr kumimoji="0" lang="en" sz="1100" b="0" i="0" u="none" strike="noStrike" cap="none" normalizeH="0" baseline="0" dirty="0">
                  <a:ln>
                    <a:noFill/>
                  </a:ln>
                  <a:solidFill>
                    <a:schemeClr val="tx1"/>
                  </a:solidFill>
                  <a:effectLst/>
                  <a:latin typeface="Calibri" pitchFamily="34" charset="0"/>
                  <a:cs typeface="Arial" pitchFamily="34" charset="0"/>
                </a:rPr>
                <a:t>for 4 minutes</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30" name="Text Box 27"/>
            <p:cNvSpPr txBox="1">
              <a:spLocks noChangeArrowheads="1"/>
            </p:cNvSpPr>
            <p:nvPr/>
          </p:nvSpPr>
          <p:spPr bwMode="auto">
            <a:xfrm>
              <a:off x="1701" y="10854"/>
              <a:ext cx="594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a:ln>
                    <a:noFill/>
                  </a:ln>
                  <a:solidFill>
                    <a:schemeClr val="tx1"/>
                  </a:solidFill>
                  <a:effectLst/>
                  <a:latin typeface="Times New Roman" pitchFamily="18" charset="0"/>
                  <a:cs typeface="Arial" pitchFamily="34" charset="0"/>
                </a:rPr>
                <a:t>Scraping for 4 minutes</a:t>
              </a:r>
              <a:endParaRPr kumimoji="0" lang="ru-RU" sz="1100" b="0" i="0" u="none" strike="noStrike" cap="none" normalizeH="0" baseline="0">
                <a:ln>
                  <a:noFill/>
                </a:ln>
                <a:solidFill>
                  <a:schemeClr val="tx1"/>
                </a:solidFill>
                <a:effectLst/>
                <a:latin typeface="Arial" pitchFamily="34" charset="0"/>
                <a:cs typeface="Arial" pitchFamily="34" charset="0"/>
              </a:endParaRPr>
            </a:p>
          </p:txBody>
        </p:sp>
        <p:sp>
          <p:nvSpPr>
            <p:cNvPr id="31" name="Text Box 28"/>
            <p:cNvSpPr txBox="1">
              <a:spLocks noChangeArrowheads="1"/>
            </p:cNvSpPr>
            <p:nvPr/>
          </p:nvSpPr>
          <p:spPr bwMode="auto">
            <a:xfrm>
              <a:off x="1701" y="11394"/>
              <a:ext cx="594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a:ln>
                    <a:noFill/>
                  </a:ln>
                  <a:solidFill>
                    <a:schemeClr val="tx1"/>
                  </a:solidFill>
                  <a:effectLst/>
                  <a:latin typeface="Times New Roman" pitchFamily="18" charset="0"/>
                  <a:cs typeface="Arial" pitchFamily="34" charset="0"/>
                </a:rPr>
                <a:t>Rubbing the mixture for 6 minutes</a:t>
              </a:r>
              <a:endParaRPr kumimoji="0" lang="ru-RU" sz="1100" b="0" i="0" u="none" strike="noStrike" cap="none" normalizeH="0" baseline="0">
                <a:ln>
                  <a:noFill/>
                </a:ln>
                <a:solidFill>
                  <a:schemeClr val="tx1"/>
                </a:solidFill>
                <a:effectLst/>
                <a:latin typeface="Arial" pitchFamily="34" charset="0"/>
                <a:cs typeface="Arial" pitchFamily="34" charset="0"/>
              </a:endParaRPr>
            </a:p>
          </p:txBody>
        </p:sp>
        <p:sp>
          <p:nvSpPr>
            <p:cNvPr id="32" name="Line 29"/>
            <p:cNvSpPr>
              <a:spLocks noChangeShapeType="1"/>
            </p:cNvSpPr>
            <p:nvPr/>
          </p:nvSpPr>
          <p:spPr bwMode="auto">
            <a:xfrm>
              <a:off x="4581" y="1013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33" name="Line 30"/>
            <p:cNvSpPr>
              <a:spLocks noChangeShapeType="1"/>
            </p:cNvSpPr>
            <p:nvPr/>
          </p:nvSpPr>
          <p:spPr bwMode="auto">
            <a:xfrm>
              <a:off x="4581" y="1067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34" name="Line 31"/>
            <p:cNvSpPr>
              <a:spLocks noChangeShapeType="1"/>
            </p:cNvSpPr>
            <p:nvPr/>
          </p:nvSpPr>
          <p:spPr bwMode="auto">
            <a:xfrm>
              <a:off x="4581" y="1121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35" name="Text Box 32"/>
            <p:cNvSpPr txBox="1">
              <a:spLocks noChangeArrowheads="1"/>
            </p:cNvSpPr>
            <p:nvPr/>
          </p:nvSpPr>
          <p:spPr bwMode="auto">
            <a:xfrm>
              <a:off x="1701" y="10314"/>
              <a:ext cx="5940" cy="37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100"/>
                </a:spcBef>
                <a:spcAft>
                  <a:spcPts val="300"/>
                </a:spcAft>
                <a:buClrTx/>
                <a:buSzTx/>
                <a:buFontTx/>
                <a:buNone/>
                <a:tabLst/>
              </a:pPr>
              <a:r>
                <a:rPr kumimoji="0" lang="en" sz="1100" b="0" i="0" u="none" strike="noStrike" cap="none" normalizeH="0" baseline="0">
                  <a:ln>
                    <a:noFill/>
                  </a:ln>
                  <a:solidFill>
                    <a:schemeClr val="tx1"/>
                  </a:solidFill>
                  <a:effectLst/>
                  <a:latin typeface="Times New Roman" pitchFamily="18" charset="0"/>
                  <a:cs typeface="Arial" pitchFamily="34" charset="0"/>
                </a:rPr>
                <a:t>Rubbing the mixture for 6 minutes</a:t>
              </a:r>
              <a:endParaRPr kumimoji="0" lang="ru-RU" sz="1100" b="0" i="0" u="none" strike="noStrike" cap="none" normalizeH="0" baseline="0">
                <a:ln>
                  <a:noFill/>
                </a:ln>
                <a:solidFill>
                  <a:schemeClr val="tx1"/>
                </a:solidFill>
                <a:effectLst/>
                <a:latin typeface="Arial" pitchFamily="34" charset="0"/>
                <a:cs typeface="Arial" pitchFamily="34" charset="0"/>
              </a:endParaRPr>
            </a:p>
          </p:txBody>
        </p:sp>
        <p:sp>
          <p:nvSpPr>
            <p:cNvPr id="36" name="Text Box 33"/>
            <p:cNvSpPr txBox="1">
              <a:spLocks noChangeArrowheads="1"/>
            </p:cNvSpPr>
            <p:nvPr/>
          </p:nvSpPr>
          <p:spPr bwMode="auto">
            <a:xfrm>
              <a:off x="1701" y="12474"/>
              <a:ext cx="594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a:ln>
                    <a:noFill/>
                  </a:ln>
                  <a:solidFill>
                    <a:schemeClr val="tx1"/>
                  </a:solidFill>
                  <a:effectLst/>
                  <a:latin typeface="Times New Roman" pitchFamily="18" charset="0"/>
                  <a:cs typeface="Arial" pitchFamily="34" charset="0"/>
                </a:rPr>
                <a:t>Adding a third of lactose monohydrate</a:t>
              </a:r>
              <a:endParaRPr kumimoji="0" lang="ru-RU" sz="1100" b="0" i="0" u="none" strike="noStrike" cap="none" normalizeH="0" baseline="0">
                <a:ln>
                  <a:noFill/>
                </a:ln>
                <a:solidFill>
                  <a:schemeClr val="tx1"/>
                </a:solidFill>
                <a:effectLst/>
                <a:latin typeface="Arial" pitchFamily="34" charset="0"/>
                <a:cs typeface="Arial" pitchFamily="34" charset="0"/>
              </a:endParaRPr>
            </a:p>
          </p:txBody>
        </p:sp>
        <p:sp>
          <p:nvSpPr>
            <p:cNvPr id="37" name="Line 34"/>
            <p:cNvSpPr>
              <a:spLocks noChangeShapeType="1"/>
            </p:cNvSpPr>
            <p:nvPr/>
          </p:nvSpPr>
          <p:spPr bwMode="auto">
            <a:xfrm>
              <a:off x="4581" y="1229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38" name="Line 35"/>
            <p:cNvSpPr>
              <a:spLocks noChangeShapeType="1"/>
            </p:cNvSpPr>
            <p:nvPr/>
          </p:nvSpPr>
          <p:spPr bwMode="auto">
            <a:xfrm>
              <a:off x="4581" y="1175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39" name="Line 36"/>
            <p:cNvSpPr>
              <a:spLocks noChangeShapeType="1"/>
            </p:cNvSpPr>
            <p:nvPr/>
          </p:nvSpPr>
          <p:spPr bwMode="auto">
            <a:xfrm flipH="1">
              <a:off x="7641" y="12654"/>
              <a:ext cx="371" cy="1"/>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40" name="Line 37"/>
            <p:cNvSpPr>
              <a:spLocks noChangeShapeType="1"/>
            </p:cNvSpPr>
            <p:nvPr/>
          </p:nvSpPr>
          <p:spPr bwMode="auto">
            <a:xfrm>
              <a:off x="3141" y="293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41" name="Line 38"/>
            <p:cNvSpPr>
              <a:spLocks noChangeShapeType="1"/>
            </p:cNvSpPr>
            <p:nvPr/>
          </p:nvSpPr>
          <p:spPr bwMode="auto">
            <a:xfrm>
              <a:off x="4581" y="4081"/>
              <a:ext cx="21" cy="445"/>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42" name="Line 39"/>
            <p:cNvSpPr>
              <a:spLocks noChangeShapeType="1"/>
            </p:cNvSpPr>
            <p:nvPr/>
          </p:nvSpPr>
          <p:spPr bwMode="auto">
            <a:xfrm>
              <a:off x="9621" y="293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43" name="Line 40"/>
            <p:cNvSpPr>
              <a:spLocks noChangeShapeType="1"/>
            </p:cNvSpPr>
            <p:nvPr/>
          </p:nvSpPr>
          <p:spPr bwMode="auto">
            <a:xfrm>
              <a:off x="9621" y="4021"/>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44" name="Line 41"/>
            <p:cNvSpPr>
              <a:spLocks noChangeShapeType="1"/>
            </p:cNvSpPr>
            <p:nvPr/>
          </p:nvSpPr>
          <p:spPr bwMode="auto">
            <a:xfrm>
              <a:off x="4620" y="4991"/>
              <a:ext cx="0" cy="377"/>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45" name="Line 42"/>
            <p:cNvSpPr>
              <a:spLocks noChangeShapeType="1"/>
            </p:cNvSpPr>
            <p:nvPr/>
          </p:nvSpPr>
          <p:spPr bwMode="auto">
            <a:xfrm>
              <a:off x="4635" y="7147"/>
              <a:ext cx="0" cy="371"/>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46" name="Line 43"/>
            <p:cNvSpPr>
              <a:spLocks noChangeShapeType="1"/>
            </p:cNvSpPr>
            <p:nvPr/>
          </p:nvSpPr>
          <p:spPr bwMode="auto">
            <a:xfrm>
              <a:off x="9621" y="5161"/>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47" name="Text Box 44"/>
            <p:cNvSpPr txBox="1">
              <a:spLocks noChangeArrowheads="1"/>
            </p:cNvSpPr>
            <p:nvPr/>
          </p:nvSpPr>
          <p:spPr bwMode="auto">
            <a:xfrm>
              <a:off x="1701" y="14634"/>
              <a:ext cx="5940" cy="398"/>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 sz="11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Scraping </a:t>
              </a:r>
              <a:r>
                <a:rPr kumimoji="0" lang="en" sz="11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for 4 minutes</a:t>
              </a:r>
              <a:endParaRPr kumimoji="0" lang="ru-RU" sz="11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48" name="Text Box 45"/>
            <p:cNvSpPr txBox="1">
              <a:spLocks noChangeArrowheads="1"/>
            </p:cNvSpPr>
            <p:nvPr/>
          </p:nvSpPr>
          <p:spPr bwMode="auto">
            <a:xfrm>
              <a:off x="1701" y="13554"/>
              <a:ext cx="594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a:ln>
                    <a:noFill/>
                  </a:ln>
                  <a:solidFill>
                    <a:schemeClr val="tx1"/>
                  </a:solidFill>
                  <a:effectLst/>
                  <a:latin typeface="Times New Roman" pitchFamily="18" charset="0"/>
                  <a:cs typeface="Arial" pitchFamily="34" charset="0"/>
                </a:rPr>
                <a:t>Scraping for 4 minutes</a:t>
              </a:r>
              <a:endParaRPr kumimoji="0" lang="ru-RU" sz="1100" b="0" i="0" u="none" strike="noStrike" cap="none" normalizeH="0" baseline="0">
                <a:ln>
                  <a:noFill/>
                </a:ln>
                <a:solidFill>
                  <a:schemeClr val="tx1"/>
                </a:solidFill>
                <a:effectLst/>
                <a:latin typeface="Arial" pitchFamily="34" charset="0"/>
                <a:cs typeface="Arial" pitchFamily="34" charset="0"/>
              </a:endParaRPr>
            </a:p>
          </p:txBody>
        </p:sp>
        <p:sp>
          <p:nvSpPr>
            <p:cNvPr id="49" name="Text Box 46"/>
            <p:cNvSpPr txBox="1">
              <a:spLocks noChangeArrowheads="1"/>
            </p:cNvSpPr>
            <p:nvPr/>
          </p:nvSpPr>
          <p:spPr bwMode="auto">
            <a:xfrm>
              <a:off x="1701" y="14094"/>
              <a:ext cx="594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dirty="0">
                  <a:ln>
                    <a:noFill/>
                  </a:ln>
                  <a:solidFill>
                    <a:schemeClr val="tx1"/>
                  </a:solidFill>
                  <a:effectLst/>
                  <a:latin typeface="Times New Roman" pitchFamily="18" charset="0"/>
                  <a:cs typeface="Arial" pitchFamily="34" charset="0"/>
                </a:rPr>
                <a:t>Rubbing the mixture for 6 minutes</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50" name="Line 47"/>
            <p:cNvSpPr>
              <a:spLocks noChangeShapeType="1"/>
            </p:cNvSpPr>
            <p:nvPr/>
          </p:nvSpPr>
          <p:spPr bwMode="auto">
            <a:xfrm>
              <a:off x="4581" y="1283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51" name="Line 48"/>
            <p:cNvSpPr>
              <a:spLocks noChangeShapeType="1"/>
            </p:cNvSpPr>
            <p:nvPr/>
          </p:nvSpPr>
          <p:spPr bwMode="auto">
            <a:xfrm>
              <a:off x="4581" y="1337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52" name="Line 49"/>
            <p:cNvSpPr>
              <a:spLocks noChangeShapeType="1"/>
            </p:cNvSpPr>
            <p:nvPr/>
          </p:nvSpPr>
          <p:spPr bwMode="auto">
            <a:xfrm>
              <a:off x="4581" y="1391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53" name="Text Box 50"/>
            <p:cNvSpPr txBox="1">
              <a:spLocks noChangeArrowheads="1"/>
            </p:cNvSpPr>
            <p:nvPr/>
          </p:nvSpPr>
          <p:spPr bwMode="auto">
            <a:xfrm>
              <a:off x="1701" y="13014"/>
              <a:ext cx="5940" cy="37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100"/>
                </a:spcBef>
                <a:spcAft>
                  <a:spcPts val="300"/>
                </a:spcAft>
                <a:buClrTx/>
                <a:buSzTx/>
                <a:buFontTx/>
                <a:buNone/>
                <a:tabLst/>
              </a:pPr>
              <a:r>
                <a:rPr kumimoji="0" lang="en" sz="1100" b="0" i="0" u="none" strike="noStrike" cap="none" normalizeH="0" baseline="0">
                  <a:ln>
                    <a:noFill/>
                  </a:ln>
                  <a:solidFill>
                    <a:schemeClr val="tx1"/>
                  </a:solidFill>
                  <a:effectLst/>
                  <a:latin typeface="Times New Roman" pitchFamily="18" charset="0"/>
                  <a:cs typeface="Arial" pitchFamily="34" charset="0"/>
                </a:rPr>
                <a:t>Rubbing the mixture for 6 minutes</a:t>
              </a:r>
              <a:endParaRPr kumimoji="0" lang="ru-RU" sz="1100" b="0" i="0" u="none" strike="noStrike" cap="none" normalizeH="0" baseline="0">
                <a:ln>
                  <a:noFill/>
                </a:ln>
                <a:solidFill>
                  <a:schemeClr val="tx1"/>
                </a:solidFill>
                <a:effectLst/>
                <a:latin typeface="Arial" pitchFamily="34" charset="0"/>
                <a:cs typeface="Arial" pitchFamily="34" charset="0"/>
              </a:endParaRPr>
            </a:p>
          </p:txBody>
        </p:sp>
        <p:sp>
          <p:nvSpPr>
            <p:cNvPr id="54" name="Line 51"/>
            <p:cNvSpPr>
              <a:spLocks noChangeShapeType="1"/>
            </p:cNvSpPr>
            <p:nvPr/>
          </p:nvSpPr>
          <p:spPr bwMode="auto">
            <a:xfrm>
              <a:off x="4581" y="1499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55" name="Line 52"/>
            <p:cNvSpPr>
              <a:spLocks noChangeShapeType="1"/>
            </p:cNvSpPr>
            <p:nvPr/>
          </p:nvSpPr>
          <p:spPr bwMode="auto">
            <a:xfrm>
              <a:off x="4581" y="1445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56" name="Line 53"/>
            <p:cNvSpPr>
              <a:spLocks noChangeShapeType="1"/>
            </p:cNvSpPr>
            <p:nvPr/>
          </p:nvSpPr>
          <p:spPr bwMode="auto">
            <a:xfrm>
              <a:off x="4581" y="15641"/>
              <a:ext cx="0" cy="245"/>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57" name="Line 54"/>
            <p:cNvSpPr>
              <a:spLocks noChangeShapeType="1"/>
            </p:cNvSpPr>
            <p:nvPr/>
          </p:nvSpPr>
          <p:spPr bwMode="auto">
            <a:xfrm>
              <a:off x="3141" y="2934"/>
              <a:ext cx="6480" cy="0"/>
            </a:xfrm>
            <a:prstGeom prst="line">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58" name="Line 55"/>
            <p:cNvSpPr>
              <a:spLocks noChangeShapeType="1"/>
            </p:cNvSpPr>
            <p:nvPr/>
          </p:nvSpPr>
          <p:spPr bwMode="auto">
            <a:xfrm>
              <a:off x="6201" y="221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100"/>
            </a:p>
          </p:txBody>
        </p:sp>
        <p:sp>
          <p:nvSpPr>
            <p:cNvPr id="59" name="Text Box 56"/>
            <p:cNvSpPr txBox="1">
              <a:spLocks noChangeArrowheads="1"/>
            </p:cNvSpPr>
            <p:nvPr/>
          </p:nvSpPr>
          <p:spPr bwMode="auto">
            <a:xfrm>
              <a:off x="4941" y="1854"/>
              <a:ext cx="2554"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ts val="300"/>
                </a:spcBef>
                <a:spcAft>
                  <a:spcPts val="300"/>
                </a:spcAft>
                <a:buClrTx/>
                <a:buSzTx/>
                <a:buFontTx/>
                <a:buNone/>
                <a:tabLst/>
              </a:pPr>
              <a:r>
                <a:rPr kumimoji="0" lang="en" sz="1100" b="0" i="0" u="none" strike="noStrike" cap="none" normalizeH="0" baseline="0" dirty="0">
                  <a:ln>
                    <a:noFill/>
                  </a:ln>
                  <a:solidFill>
                    <a:schemeClr val="tx1"/>
                  </a:solidFill>
                  <a:effectLst/>
                  <a:latin typeface="Times New Roman" pitchFamily="18" charset="0"/>
                  <a:cs typeface="Arial" pitchFamily="34" charset="0"/>
                </a:rPr>
                <a:t>Prescription recipe</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2530857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Гомеопатическая аптечка для мам | My Hand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13474" cy="6353666"/>
          </a:xfrm>
          <a:prstGeom prst="rect">
            <a:avLst/>
          </a:prstGeom>
          <a:noFill/>
          <a:extLst>
            <a:ext uri="{909E8E84-426E-40DD-AFC4-6F175D3DCCD1}">
              <a14:hiddenFill xmlns:a14="http://schemas.microsoft.com/office/drawing/2010/main">
                <a:solidFill>
                  <a:srgbClr val="FFFFFF"/>
                </a:solidFill>
              </a14:hiddenFill>
            </a:ext>
          </a:extLst>
        </p:spPr>
      </p:pic>
      <p:sp>
        <p:nvSpPr>
          <p:cNvPr id="5" name="Объект 4"/>
          <p:cNvSpPr>
            <a:spLocks noGrp="1"/>
          </p:cNvSpPr>
          <p:nvPr>
            <p:ph idx="1"/>
          </p:nvPr>
        </p:nvSpPr>
        <p:spPr>
          <a:xfrm>
            <a:off x="125062" y="1343050"/>
            <a:ext cx="7575382" cy="4765520"/>
          </a:xfrm>
        </p:spPr>
        <p:style>
          <a:lnRef idx="2">
            <a:schemeClr val="accent1"/>
          </a:lnRef>
          <a:fillRef idx="1">
            <a:schemeClr val="lt1"/>
          </a:fillRef>
          <a:effectRef idx="0">
            <a:schemeClr val="accent1"/>
          </a:effectRef>
          <a:fontRef idx="minor">
            <a:schemeClr val="dk1"/>
          </a:fontRef>
        </p:style>
        <p:txBody>
          <a:bodyPr>
            <a:noAutofit/>
          </a:bodyPr>
          <a:lstStyle/>
          <a:p>
            <a:pPr marL="0" indent="358775" algn="just">
              <a:lnSpc>
                <a:spcPct val="120000"/>
              </a:lnSpc>
              <a:spcBef>
                <a:spcPts val="0"/>
              </a:spcBef>
              <a:spcAft>
                <a:spcPts val="0"/>
              </a:spcAft>
            </a:pPr>
            <a:r>
              <a:rPr lang="en" sz="1700" i="1" u="sng" dirty="0">
                <a:solidFill>
                  <a:schemeClr val="tx1"/>
                </a:solidFill>
              </a:rPr>
              <a:t>The amount of powder is not specified, so it is necessary to release 10.0 g.</a:t>
            </a:r>
          </a:p>
          <a:p>
            <a:pPr marL="0" indent="358775" algn="just">
              <a:lnSpc>
                <a:spcPct val="120000"/>
              </a:lnSpc>
              <a:spcBef>
                <a:spcPts val="0"/>
              </a:spcBef>
              <a:spcAft>
                <a:spcPts val="0"/>
              </a:spcAft>
            </a:pPr>
            <a:r>
              <a:rPr lang="en" sz="1700" dirty="0">
                <a:solidFill>
                  <a:schemeClr val="tx1"/>
                </a:solidFill>
              </a:rPr>
              <a:t>Prepare </a:t>
            </a:r>
            <a:r>
              <a:rPr lang="en" sz="1700" dirty="0" err="1">
                <a:solidFill>
                  <a:schemeClr val="tx1"/>
                </a:solidFill>
              </a:rPr>
              <a:t>trituration </a:t>
            </a:r>
            <a:r>
              <a:rPr lang="en" sz="1700" dirty="0">
                <a:solidFill>
                  <a:schemeClr val="tx1"/>
                </a:solidFill>
              </a:rPr>
              <a:t>according to the rules set out in ____________.</a:t>
            </a:r>
          </a:p>
          <a:p>
            <a:pPr marL="0" indent="358775" algn="just">
              <a:lnSpc>
                <a:spcPct val="120000"/>
              </a:lnSpc>
              <a:spcBef>
                <a:spcPts val="0"/>
              </a:spcBef>
              <a:spcAft>
                <a:spcPts val="0"/>
              </a:spcAft>
            </a:pPr>
            <a:r>
              <a:rPr lang="en" sz="1700" dirty="0">
                <a:solidFill>
                  <a:schemeClr val="tx1"/>
                </a:solidFill>
              </a:rPr>
              <a:t>To do this, the pharmacist-technologist for basic </a:t>
            </a:r>
            <a:r>
              <a:rPr lang="en" sz="1700" dirty="0" err="1">
                <a:solidFill>
                  <a:schemeClr val="tx1"/>
                </a:solidFill>
              </a:rPr>
              <a:t>trituration </a:t>
            </a:r>
            <a:r>
              <a:rPr lang="en" sz="1700" dirty="0">
                <a:solidFill>
                  <a:schemeClr val="tx1"/>
                </a:solidFill>
              </a:rPr>
              <a:t>X1 ( D1) prepares </a:t>
            </a:r>
            <a:r>
              <a:rPr lang="en" sz="1700" dirty="0" err="1">
                <a:solidFill>
                  <a:schemeClr val="tx1"/>
                </a:solidFill>
              </a:rPr>
              <a:t>trituration X2 (C1) </a:t>
            </a:r>
            <a:r>
              <a:rPr lang="en" sz="1700" dirty="0">
                <a:solidFill>
                  <a:schemeClr val="tx1"/>
                </a:solidFill>
              </a:rPr>
              <a:t>for 1 hour , mixing 1.0 g of </a:t>
            </a:r>
            <a:r>
              <a:rPr lang="en" sz="1700" dirty="0" err="1">
                <a:solidFill>
                  <a:schemeClr val="tx1"/>
                </a:solidFill>
              </a:rPr>
              <a:t>trituration </a:t>
            </a:r>
            <a:r>
              <a:rPr lang="en" sz="1700" dirty="0">
                <a:solidFill>
                  <a:schemeClr val="tx1"/>
                </a:solidFill>
              </a:rPr>
              <a:t>X1 and 9.0 g of milk sugar.</a:t>
            </a:r>
          </a:p>
          <a:p>
            <a:pPr marL="0" indent="358775" algn="just">
              <a:lnSpc>
                <a:spcPct val="120000"/>
              </a:lnSpc>
              <a:spcBef>
                <a:spcPts val="0"/>
              </a:spcBef>
              <a:spcAft>
                <a:spcPts val="0"/>
              </a:spcAft>
            </a:pPr>
            <a:r>
              <a:rPr lang="en" sz="1700" dirty="0">
                <a:solidFill>
                  <a:schemeClr val="tx1"/>
                </a:solidFill>
              </a:rPr>
              <a:t>Then prepare the </a:t>
            </a:r>
            <a:r>
              <a:rPr lang="en" sz="1700" dirty="0" err="1">
                <a:solidFill>
                  <a:schemeClr val="tx1"/>
                </a:solidFill>
              </a:rPr>
              <a:t>trituration </a:t>
            </a:r>
            <a:r>
              <a:rPr lang="en" sz="1700" dirty="0">
                <a:solidFill>
                  <a:schemeClr val="tx1"/>
                </a:solidFill>
              </a:rPr>
              <a:t>X3 and X4 (C2) in a similar way. The last </a:t>
            </a:r>
            <a:r>
              <a:rPr lang="en" sz="1700" dirty="0" err="1">
                <a:solidFill>
                  <a:schemeClr val="tx1"/>
                </a:solidFill>
              </a:rPr>
              <a:t>trituration </a:t>
            </a:r>
            <a:r>
              <a:rPr lang="en" sz="1700" dirty="0">
                <a:solidFill>
                  <a:schemeClr val="tx1"/>
                </a:solidFill>
              </a:rPr>
              <a:t>(C2) must be placed on the turntable in the assistant's room after appropriate quality control and design for use.</a:t>
            </a:r>
          </a:p>
          <a:p>
            <a:pPr marL="0" indent="358775" algn="just">
              <a:lnSpc>
                <a:spcPct val="120000"/>
              </a:lnSpc>
              <a:spcBef>
                <a:spcPts val="0"/>
              </a:spcBef>
              <a:spcAft>
                <a:spcPts val="0"/>
              </a:spcAft>
            </a:pPr>
            <a:r>
              <a:rPr lang="en" sz="1700" dirty="0">
                <a:solidFill>
                  <a:schemeClr val="tx1"/>
                </a:solidFill>
              </a:rPr>
              <a:t>The pharmacist weighs 9.9 g of milk sugar and 0.1 g of C2 </a:t>
            </a:r>
            <a:r>
              <a:rPr lang="en" sz="1700" dirty="0" err="1">
                <a:solidFill>
                  <a:schemeClr val="tx1"/>
                </a:solidFill>
              </a:rPr>
              <a:t>trituration , after which, according to all the rules, he prepares </a:t>
            </a:r>
            <a:r>
              <a:rPr lang="en" sz="1700" dirty="0">
                <a:solidFill>
                  <a:schemeClr val="tx1"/>
                </a:solidFill>
              </a:rPr>
              <a:t>C3 </a:t>
            </a:r>
            <a:r>
              <a:rPr lang="en" sz="1700" dirty="0" err="1">
                <a:solidFill>
                  <a:schemeClr val="tx1"/>
                </a:solidFill>
              </a:rPr>
              <a:t>trituration </a:t>
            </a:r>
            <a:r>
              <a:rPr lang="en" sz="1700" dirty="0">
                <a:solidFill>
                  <a:schemeClr val="tx1"/>
                </a:solidFill>
              </a:rPr>
              <a:t>for 1 hour . The resulting </a:t>
            </a:r>
            <a:r>
              <a:rPr lang="en" sz="1700" dirty="0" err="1">
                <a:solidFill>
                  <a:schemeClr val="tx1"/>
                </a:solidFill>
              </a:rPr>
              <a:t>trituration </a:t>
            </a:r>
            <a:r>
              <a:rPr lang="en" sz="1700" dirty="0">
                <a:solidFill>
                  <a:schemeClr val="tx1"/>
                </a:solidFill>
              </a:rPr>
              <a:t>is controlled, then placed in a vial or bag and issued for release with the appropriate prescription number and serial number of the drug in the prescription, indicate the pharmacy number, weight of the </a:t>
            </a:r>
            <a:r>
              <a:rPr lang="en" sz="1700" dirty="0" err="1">
                <a:solidFill>
                  <a:schemeClr val="tx1"/>
                </a:solidFill>
              </a:rPr>
              <a:t>drug </a:t>
            </a:r>
            <a:r>
              <a:rPr lang="en" sz="1700" dirty="0">
                <a:solidFill>
                  <a:schemeClr val="tx1"/>
                </a:solidFill>
              </a:rPr>
              <a:t>, date, signature of the </a:t>
            </a:r>
            <a:r>
              <a:rPr lang="en" sz="1700" dirty="0" err="1">
                <a:solidFill>
                  <a:schemeClr val="tx1"/>
                </a:solidFill>
              </a:rPr>
              <a:t>pharmacist </a:t>
            </a:r>
            <a:r>
              <a:rPr lang="en" sz="1700" dirty="0">
                <a:solidFill>
                  <a:schemeClr val="tx1"/>
                </a:solidFill>
              </a:rPr>
              <a:t>who prepared the drug.</a:t>
            </a:r>
          </a:p>
          <a:p>
            <a:pPr marL="0" indent="358775" algn="just">
              <a:lnSpc>
                <a:spcPct val="120000"/>
              </a:lnSpc>
              <a:spcBef>
                <a:spcPts val="0"/>
              </a:spcBef>
              <a:spcAft>
                <a:spcPts val="0"/>
              </a:spcAft>
            </a:pPr>
            <a:r>
              <a:rPr lang="en" sz="1700" dirty="0">
                <a:solidFill>
                  <a:schemeClr val="tx1"/>
                </a:solidFill>
              </a:rPr>
              <a:t>Filling PPK.</a:t>
            </a:r>
            <a:endParaRPr lang="uk-UA" sz="1700" dirty="0">
              <a:solidFill>
                <a:schemeClr val="tx1"/>
              </a:solidFill>
            </a:endParaRPr>
          </a:p>
        </p:txBody>
      </p:sp>
      <p:pic>
        <p:nvPicPr>
          <p:cNvPr id="2" name="Рисунок 1"/>
          <p:cNvPicPr>
            <a:picLocks noChangeAspect="1"/>
          </p:cNvPicPr>
          <p:nvPr/>
        </p:nvPicPr>
        <p:blipFill>
          <a:blip r:embed="rId3"/>
          <a:stretch>
            <a:fillRect/>
          </a:stretch>
        </p:blipFill>
        <p:spPr>
          <a:xfrm>
            <a:off x="3023669" y="310838"/>
            <a:ext cx="4676775" cy="504825"/>
          </a:xfrm>
          <a:prstGeom prst="rect">
            <a:avLst/>
          </a:prstGeom>
        </p:spPr>
      </p:pic>
      <p:pic>
        <p:nvPicPr>
          <p:cNvPr id="3" name="Рисунок 2"/>
          <p:cNvPicPr>
            <a:picLocks noChangeAspect="1"/>
          </p:cNvPicPr>
          <p:nvPr/>
        </p:nvPicPr>
        <p:blipFill>
          <a:blip r:embed="rId4"/>
          <a:stretch>
            <a:fillRect/>
          </a:stretch>
        </p:blipFill>
        <p:spPr>
          <a:xfrm>
            <a:off x="7825506" y="1343050"/>
            <a:ext cx="4219575" cy="2352675"/>
          </a:xfrm>
          <a:prstGeom prst="rect">
            <a:avLst/>
          </a:prstGeom>
        </p:spPr>
      </p:pic>
    </p:spTree>
    <p:extLst>
      <p:ext uri="{BB962C8B-B14F-4D97-AF65-F5344CB8AC3E}">
        <p14:creationId xmlns:p14="http://schemas.microsoft.com/office/powerpoint/2010/main" val="2597464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641023"/>
            <a:ext cx="10058400" cy="735289"/>
          </a:xfrm>
        </p:spPr>
        <p:style>
          <a:lnRef idx="2">
            <a:schemeClr val="accent2"/>
          </a:lnRef>
          <a:fillRef idx="1">
            <a:schemeClr val="lt1"/>
          </a:fillRef>
          <a:effectRef idx="0">
            <a:schemeClr val="accent2"/>
          </a:effectRef>
          <a:fontRef idx="minor">
            <a:schemeClr val="dk1"/>
          </a:fontRef>
        </p:style>
        <p:txBody>
          <a:bodyPr>
            <a:normAutofit/>
          </a:bodyPr>
          <a:lstStyle/>
          <a:p>
            <a:pPr algn="ctr"/>
            <a:r>
              <a:rPr lang="en" b="1" dirty="0"/>
              <a:t>4. Quality control of </a:t>
            </a:r>
            <a:r>
              <a:rPr lang="en" b="1" dirty="0" err="1"/>
              <a:t>triturations</a:t>
            </a:r>
            <a:endParaRPr lang="uk-UA" b="1" dirty="0"/>
          </a:p>
        </p:txBody>
      </p:sp>
      <p:sp>
        <p:nvSpPr>
          <p:cNvPr id="3" name="Объект 2"/>
          <p:cNvSpPr>
            <a:spLocks noGrp="1"/>
          </p:cNvSpPr>
          <p:nvPr>
            <p:ph idx="1"/>
          </p:nvPr>
        </p:nvSpPr>
        <p:spPr>
          <a:xfrm>
            <a:off x="291289" y="1789173"/>
            <a:ext cx="11670382" cy="4281690"/>
          </a:xfrm>
        </p:spPr>
        <p:txBody>
          <a:bodyPr>
            <a:noAutofit/>
          </a:bodyPr>
          <a:lstStyle/>
          <a:p>
            <a:pPr marL="0" indent="358775" algn="just">
              <a:lnSpc>
                <a:spcPct val="100000"/>
              </a:lnSpc>
              <a:spcBef>
                <a:spcPts val="0"/>
              </a:spcBef>
              <a:spcAft>
                <a:spcPts val="0"/>
              </a:spcAft>
              <a:buFont typeface="Arial" panose="020B0604020202020204" pitchFamily="34" charset="0"/>
              <a:buChar char="•"/>
            </a:pPr>
            <a:r>
              <a:rPr lang="en" sz="1800" dirty="0">
                <a:solidFill>
                  <a:schemeClr val="tx1"/>
                </a:solidFill>
              </a:rPr>
              <a:t>The particle size for medicines should not exceed 65 μm .</a:t>
            </a:r>
            <a:endParaRPr lang="ru-RU" sz="1800" dirty="0">
              <a:solidFill>
                <a:schemeClr val="tx1"/>
              </a:solidFill>
            </a:endParaRPr>
          </a:p>
          <a:p>
            <a:pPr marL="0" indent="358775" algn="just">
              <a:lnSpc>
                <a:spcPct val="100000"/>
              </a:lnSpc>
              <a:spcBef>
                <a:spcPts val="0"/>
              </a:spcBef>
              <a:spcAft>
                <a:spcPts val="0"/>
              </a:spcAft>
              <a:buFont typeface="Arial" panose="020B0604020202020204" pitchFamily="34" charset="0"/>
              <a:buChar char="•"/>
            </a:pPr>
            <a:r>
              <a:rPr lang="en" sz="1800" dirty="0">
                <a:solidFill>
                  <a:schemeClr val="tx1"/>
                </a:solidFill>
              </a:rPr>
              <a:t>The quality of </a:t>
            </a:r>
            <a:r>
              <a:rPr lang="en" sz="1800" dirty="0" err="1">
                <a:solidFill>
                  <a:schemeClr val="tx1"/>
                </a:solidFill>
              </a:rPr>
              <a:t>triturations </a:t>
            </a:r>
            <a:r>
              <a:rPr lang="en" sz="1800" dirty="0">
                <a:solidFill>
                  <a:schemeClr val="tx1"/>
                </a:solidFill>
              </a:rPr>
              <a:t>is assessed by such indicators </a:t>
            </a:r>
            <a:r>
              <a:rPr lang="en" sz="1800" b="1" i="1" dirty="0">
                <a:solidFill>
                  <a:schemeClr val="tx1"/>
                </a:solidFill>
              </a:rPr>
              <a:t>as appearance, color, homogeneity, particle size </a:t>
            </a:r>
            <a:r>
              <a:rPr lang="en" sz="1800" dirty="0">
                <a:solidFill>
                  <a:schemeClr val="tx1"/>
                </a:solidFill>
              </a:rPr>
              <a:t>(the bulk of the finished </a:t>
            </a:r>
            <a:r>
              <a:rPr lang="en" sz="1800" dirty="0" err="1">
                <a:solidFill>
                  <a:schemeClr val="tx1"/>
                </a:solidFill>
              </a:rPr>
              <a:t>trituration </a:t>
            </a:r>
            <a:r>
              <a:rPr lang="en" sz="1800" dirty="0">
                <a:solidFill>
                  <a:schemeClr val="tx1"/>
                </a:solidFill>
              </a:rPr>
              <a:t>should consist of particles of 25 </a:t>
            </a:r>
            <a:r>
              <a:rPr lang="en" sz="1800" dirty="0" err="1">
                <a:solidFill>
                  <a:schemeClr val="tx1"/>
                </a:solidFill>
              </a:rPr>
              <a:t>μm </a:t>
            </a:r>
            <a:r>
              <a:rPr lang="en" sz="1800" dirty="0">
                <a:solidFill>
                  <a:schemeClr val="tx1"/>
                </a:solidFill>
              </a:rPr>
              <a:t>or less, there should be no particles larger than 50 </a:t>
            </a:r>
            <a:r>
              <a:rPr lang="en" sz="1800" dirty="0" err="1">
                <a:solidFill>
                  <a:schemeClr val="tx1"/>
                </a:solidFill>
              </a:rPr>
              <a:t>μm </a:t>
            </a:r>
            <a:r>
              <a:rPr lang="en" sz="1800" dirty="0">
                <a:solidFill>
                  <a:schemeClr val="tx1"/>
                </a:solidFill>
              </a:rPr>
              <a:t>). Particle size is determined using a microscope with ocular micrometers or on the outer specific surface (according to a private article).</a:t>
            </a:r>
            <a:endParaRPr lang="ru-RU" sz="1800" dirty="0">
              <a:solidFill>
                <a:schemeClr val="tx1"/>
              </a:solidFill>
            </a:endParaRPr>
          </a:p>
          <a:p>
            <a:pPr marL="0" indent="358775" algn="just">
              <a:lnSpc>
                <a:spcPct val="100000"/>
              </a:lnSpc>
              <a:spcBef>
                <a:spcPts val="0"/>
              </a:spcBef>
              <a:spcAft>
                <a:spcPts val="0"/>
              </a:spcAft>
              <a:buFont typeface="Arial" panose="020B0604020202020204" pitchFamily="34" charset="0"/>
              <a:buChar char="•"/>
            </a:pPr>
            <a:r>
              <a:rPr lang="en" sz="1800" dirty="0">
                <a:solidFill>
                  <a:schemeClr val="tx1"/>
                </a:solidFill>
              </a:rPr>
              <a:t>In Trituration 1, 2 and 3 decimal dilutions, the identity and quantitative content of the active substance are controlled according to the requirements of private SPh. </a:t>
            </a:r>
            <a:r>
              <a:rPr lang="en" sz="1800" dirty="0" err="1">
                <a:solidFill>
                  <a:schemeClr val="tx1"/>
                </a:solidFill>
              </a:rPr>
              <a:t>Triturations </a:t>
            </a:r>
            <a:r>
              <a:rPr lang="en" sz="1800" dirty="0">
                <a:solidFill>
                  <a:schemeClr val="tx1"/>
                </a:solidFill>
              </a:rPr>
              <a:t>containing toxic or potent substances in the 4th decimal dilution are analyzed according to the methods described in the Sun. Deviations in the content of medicine should not be more than 5% in the Trituration of the 1st and 2nd decimal dilution, as well as more than 10% in the Trituration 3rd decimal dilution.</a:t>
            </a:r>
            <a:endParaRPr lang="ru-RU" sz="1800" dirty="0">
              <a:solidFill>
                <a:schemeClr val="tx1"/>
              </a:solidFill>
            </a:endParaRPr>
          </a:p>
          <a:p>
            <a:pPr marL="0" indent="358775" algn="just">
              <a:lnSpc>
                <a:spcPct val="100000"/>
              </a:lnSpc>
              <a:spcBef>
                <a:spcPts val="0"/>
              </a:spcBef>
              <a:spcAft>
                <a:spcPts val="0"/>
              </a:spcAft>
              <a:buFont typeface="Arial" panose="020B0604020202020204" pitchFamily="34" charset="0"/>
              <a:buChar char="•"/>
            </a:pPr>
            <a:r>
              <a:rPr lang="en" sz="1800" dirty="0">
                <a:solidFill>
                  <a:schemeClr val="tx1"/>
                </a:solidFill>
              </a:rPr>
              <a:t>In </a:t>
            </a:r>
            <a:r>
              <a:rPr lang="en" sz="1800" dirty="0" err="1">
                <a:solidFill>
                  <a:schemeClr val="tx1"/>
                </a:solidFill>
              </a:rPr>
              <a:t>trituration </a:t>
            </a:r>
            <a:r>
              <a:rPr lang="en" sz="1800" dirty="0">
                <a:solidFill>
                  <a:schemeClr val="tx1"/>
                </a:solidFill>
              </a:rPr>
              <a:t>, containing metals and dyes, determine the homogeneity of mixing by examination under a magnifying glass with 7-9 times magnification. No individual particles should be detected during such an inspection. Medicine should be evenly distributed in trituration . Particle sizes are determined using a microscope or the size of the specific surface area. The value of the outer specific surface of the </a:t>
            </a:r>
            <a:r>
              <a:rPr lang="en" sz="1800" dirty="0" err="1">
                <a:solidFill>
                  <a:schemeClr val="tx1"/>
                </a:solidFill>
              </a:rPr>
              <a:t>trituration </a:t>
            </a:r>
            <a:r>
              <a:rPr lang="en" sz="1800" dirty="0">
                <a:solidFill>
                  <a:schemeClr val="tx1"/>
                </a:solidFill>
              </a:rPr>
              <a:t>made with lactose must be at least 0.65 m2 / g</a:t>
            </a:r>
            <a:endParaRPr lang="ru-RU" sz="1800" dirty="0">
              <a:solidFill>
                <a:schemeClr val="tx1"/>
              </a:solidFill>
            </a:endParaRPr>
          </a:p>
          <a:p>
            <a:pPr marL="0" indent="358775" algn="just">
              <a:lnSpc>
                <a:spcPct val="100000"/>
              </a:lnSpc>
              <a:spcBef>
                <a:spcPts val="0"/>
              </a:spcBef>
              <a:spcAft>
                <a:spcPts val="0"/>
              </a:spcAft>
              <a:buFont typeface="Arial" panose="020B0604020202020204" pitchFamily="34" charset="0"/>
              <a:buChar char="•"/>
            </a:pPr>
            <a:r>
              <a:rPr lang="en" sz="1800" dirty="0" err="1">
                <a:solidFill>
                  <a:schemeClr val="tx1"/>
                </a:solidFill>
              </a:rPr>
              <a:t>Triturations </a:t>
            </a:r>
            <a:r>
              <a:rPr lang="en" sz="1800" dirty="0">
                <a:solidFill>
                  <a:schemeClr val="tx1"/>
                </a:solidFill>
              </a:rPr>
              <a:t>are also checked for microbiological purity.</a:t>
            </a:r>
            <a:endParaRPr lang="ru-RU" sz="1800" dirty="0">
              <a:solidFill>
                <a:schemeClr val="tx1"/>
              </a:solidFill>
            </a:endParaRPr>
          </a:p>
          <a:p>
            <a:pPr algn="just">
              <a:lnSpc>
                <a:spcPct val="100000"/>
              </a:lnSpc>
              <a:spcBef>
                <a:spcPts val="0"/>
              </a:spcBef>
              <a:spcAft>
                <a:spcPts val="0"/>
              </a:spcAft>
            </a:pPr>
            <a:endParaRPr lang="uk-UA" sz="1800" dirty="0">
              <a:solidFill>
                <a:schemeClr val="tx1"/>
              </a:solidFill>
            </a:endParaRPr>
          </a:p>
        </p:txBody>
      </p:sp>
    </p:spTree>
    <p:extLst>
      <p:ext uri="{BB962C8B-B14F-4D97-AF65-F5344CB8AC3E}">
        <p14:creationId xmlns:p14="http://schemas.microsoft.com/office/powerpoint/2010/main" val="3585715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49058"/>
            <a:ext cx="10058400" cy="556181"/>
          </a:xfrm>
        </p:spPr>
        <p:txBody>
          <a:bodyPr>
            <a:normAutofit fontScale="90000"/>
          </a:bodyPr>
          <a:lstStyle/>
          <a:p>
            <a:pPr algn="ctr"/>
            <a:r>
              <a:rPr lang="en" b="1" dirty="0">
                <a:solidFill>
                  <a:schemeClr val="tx1"/>
                </a:solidFill>
              </a:rPr>
              <a:t>5 . Granulae </a:t>
            </a:r>
            <a:endParaRPr lang="uk-UA" b="1" dirty="0">
              <a:solidFill>
                <a:schemeClr val="tx1"/>
              </a:solidFill>
            </a:endParaRPr>
          </a:p>
        </p:txBody>
      </p:sp>
      <p:sp>
        <p:nvSpPr>
          <p:cNvPr id="3" name="Объект 2"/>
          <p:cNvSpPr>
            <a:spLocks noGrp="1"/>
          </p:cNvSpPr>
          <p:nvPr>
            <p:ph idx="1"/>
          </p:nvPr>
        </p:nvSpPr>
        <p:spPr>
          <a:xfrm>
            <a:off x="401582" y="783641"/>
            <a:ext cx="11449796" cy="772999"/>
          </a:xfrm>
        </p:spPr>
        <p:style>
          <a:lnRef idx="2">
            <a:schemeClr val="accent2"/>
          </a:lnRef>
          <a:fillRef idx="1">
            <a:schemeClr val="lt1"/>
          </a:fillRef>
          <a:effectRef idx="0">
            <a:schemeClr val="accent2"/>
          </a:effectRef>
          <a:fontRef idx="minor">
            <a:schemeClr val="dk1"/>
          </a:fontRef>
        </p:style>
        <p:txBody>
          <a:bodyPr>
            <a:normAutofit fontScale="70000" lnSpcReduction="20000"/>
          </a:bodyPr>
          <a:lstStyle/>
          <a:p>
            <a:pPr marL="0" indent="358775" algn="just">
              <a:buNone/>
            </a:pPr>
            <a:r>
              <a:rPr lang="en" sz="2800" b="1" cap="all" dirty="0" err="1">
                <a:solidFill>
                  <a:schemeClr val="tx1"/>
                </a:solidFill>
              </a:rPr>
              <a:t>granules</a:t>
            </a:r>
            <a:r>
              <a:rPr lang="en" sz="2800" b="1" cap="all" dirty="0">
                <a:solidFill>
                  <a:schemeClr val="tx1"/>
                </a:solidFill>
              </a:rPr>
              <a:t> </a:t>
            </a:r>
            <a:r>
              <a:rPr lang="en" sz="2800" b="1" cap="all" dirty="0" err="1">
                <a:solidFill>
                  <a:schemeClr val="tx1"/>
                </a:solidFill>
              </a:rPr>
              <a:t>homeopathic</a:t>
            </a:r>
            <a:r>
              <a:rPr lang="en" sz="2800" b="1" dirty="0">
                <a:solidFill>
                  <a:schemeClr val="tx1"/>
                </a:solidFill>
              </a:rPr>
              <a:t>  </a:t>
            </a:r>
            <a:r>
              <a:rPr lang="en" sz="2800" dirty="0">
                <a:solidFill>
                  <a:schemeClr val="tx1"/>
                </a:solidFill>
              </a:rPr>
              <a:t>(Lat. </a:t>
            </a:r>
            <a:r>
              <a:rPr lang="en" sz="2800" i="1" dirty="0" err="1">
                <a:solidFill>
                  <a:schemeClr val="tx1"/>
                </a:solidFill>
              </a:rPr>
              <a:t>granula</a:t>
            </a:r>
            <a:r>
              <a:rPr lang="en" sz="2800" i="1" dirty="0">
                <a:solidFill>
                  <a:schemeClr val="tx1"/>
                </a:solidFill>
              </a:rPr>
              <a:t> </a:t>
            </a:r>
            <a:r>
              <a:rPr lang="en" sz="2800" i="1" dirty="0" err="1">
                <a:solidFill>
                  <a:schemeClr val="tx1"/>
                </a:solidFill>
              </a:rPr>
              <a:t>homeopathica </a:t>
            </a:r>
            <a:r>
              <a:rPr lang="en" sz="2800" dirty="0">
                <a:solidFill>
                  <a:schemeClr val="tx1"/>
                </a:solidFill>
              </a:rPr>
              <a:t>) - a dosage form for internal use, consisting of solid, dry, strong enough aggregates of dry powders, which are applied potentiated solution, in the form of granules of round, cylindrical or irregular shape .</a:t>
            </a:r>
            <a:endParaRPr lang="ru-RU" sz="2800" dirty="0">
              <a:solidFill>
                <a:schemeClr val="tx1"/>
              </a:solidFill>
            </a:endParaRPr>
          </a:p>
        </p:txBody>
      </p:sp>
      <p:sp>
        <p:nvSpPr>
          <p:cNvPr id="5" name="Прямоугольник 4"/>
          <p:cNvSpPr/>
          <p:nvPr/>
        </p:nvSpPr>
        <p:spPr>
          <a:xfrm>
            <a:off x="0" y="1743961"/>
            <a:ext cx="8645010" cy="2031325"/>
          </a:xfrm>
          <a:prstGeom prst="rect">
            <a:avLst/>
          </a:prstGeom>
        </p:spPr>
        <p:txBody>
          <a:bodyPr wrap="square">
            <a:spAutoFit/>
          </a:bodyPr>
          <a:lstStyle/>
          <a:p>
            <a:pPr indent="449580" algn="just"/>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Granules are made by applying liquid homeopathic dilutions of medicinal substances or mixtures thereof on an auxiliary component - sugar granules obtained from sucrose, lactose and other sugars approved for medical use. To obtain a uniform application of homeopathic dilutions, sugar granules must be of a certain size, which is distinguished by numbers from 1 to 12 or other specified in the private regulations, classified by the number of granules in 1 g or by sieves .</a:t>
            </a:r>
            <a:endParaRPr lang="ru-RU" sz="1600" dirty="0">
              <a:latin typeface="Times New Roman" panose="02020603050405020304" pitchFamily="18" charset="0"/>
              <a:ea typeface="Times New Roman" panose="02020603050405020304" pitchFamily="18" charset="0"/>
            </a:endParaRPr>
          </a:p>
        </p:txBody>
      </p:sp>
      <p:pic>
        <p:nvPicPr>
          <p:cNvPr id="4098" name="Picture 2" descr="ᐈ Homeopathy stock pictures, Royalty Free homeopathic backgrounds |  download on Depositphoto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525" y="3775286"/>
            <a:ext cx="2778967" cy="185264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Гомеопатія при цукровому діабеті 2 і 1 типу: лікування, відгуки,  ефективність, ускладнення - Зернова - цікаві факт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5010" y="1828803"/>
            <a:ext cx="3425069" cy="205504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Таблица 5"/>
          <p:cNvGraphicFramePr>
            <a:graphicFrameLocks noGrp="1"/>
          </p:cNvGraphicFramePr>
          <p:nvPr>
            <p:extLst>
              <p:ext uri="{D42A27DB-BD31-4B8C-83A1-F6EECF244321}">
                <p14:modId xmlns:p14="http://schemas.microsoft.com/office/powerpoint/2010/main" val="1243842979"/>
              </p:ext>
            </p:extLst>
          </p:nvPr>
        </p:nvGraphicFramePr>
        <p:xfrm>
          <a:off x="3039199" y="3962607"/>
          <a:ext cx="9030880" cy="2944368"/>
        </p:xfrm>
        <a:graphic>
          <a:graphicData uri="http://schemas.openxmlformats.org/drawingml/2006/table">
            <a:tbl>
              <a:tblPr firstRow="1" firstCol="1" bandRow="1">
                <a:tableStyleId>{5940675A-B579-460E-94D1-54222C63F5DA}</a:tableStyleId>
              </a:tblPr>
              <a:tblGrid>
                <a:gridCol w="1131217">
                  <a:extLst>
                    <a:ext uri="{9D8B030D-6E8A-4147-A177-3AD203B41FA5}">
                      <a16:colId xmlns:a16="http://schemas.microsoft.com/office/drawing/2014/main" val="1387925618"/>
                    </a:ext>
                  </a:extLst>
                </a:gridCol>
                <a:gridCol w="2475271">
                  <a:extLst>
                    <a:ext uri="{9D8B030D-6E8A-4147-A177-3AD203B41FA5}">
                      <a16:colId xmlns:a16="http://schemas.microsoft.com/office/drawing/2014/main" val="3642890156"/>
                    </a:ext>
                  </a:extLst>
                </a:gridCol>
                <a:gridCol w="3240927">
                  <a:extLst>
                    <a:ext uri="{9D8B030D-6E8A-4147-A177-3AD203B41FA5}">
                      <a16:colId xmlns:a16="http://schemas.microsoft.com/office/drawing/2014/main" val="2998492136"/>
                    </a:ext>
                  </a:extLst>
                </a:gridCol>
                <a:gridCol w="2183465">
                  <a:extLst>
                    <a:ext uri="{9D8B030D-6E8A-4147-A177-3AD203B41FA5}">
                      <a16:colId xmlns:a16="http://schemas.microsoft.com/office/drawing/2014/main" val="2088241889"/>
                    </a:ext>
                  </a:extLst>
                </a:gridCol>
              </a:tblGrid>
              <a:tr h="182489">
                <a:tc>
                  <a:txBody>
                    <a:bodyPr/>
                    <a:lstStyle/>
                    <a:p>
                      <a:pPr algn="ctr">
                        <a:lnSpc>
                          <a:spcPct val="115000"/>
                        </a:lnSpc>
                        <a:spcAft>
                          <a:spcPts val="0"/>
                        </a:spcAft>
                      </a:pPr>
                      <a:r>
                        <a:rPr lang="en" sz="1200" b="1" dirty="0">
                          <a:effectLst/>
                        </a:rPr>
                        <a:t>Number of pellets</a:t>
                      </a:r>
                      <a:endParaRPr lang="ru-RU" sz="11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b="1">
                          <a:effectLst/>
                        </a:rPr>
                        <a:t>The number of granules in 1 g</a:t>
                      </a:r>
                      <a:endParaRPr lang="ru-RU" sz="11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b="1" dirty="0">
                          <a:effectLst/>
                        </a:rPr>
                        <a:t>The weight of the sample to calculate their number, g</a:t>
                      </a:r>
                      <a:endParaRPr lang="ru-RU" sz="11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b="1" dirty="0">
                          <a:effectLst/>
                        </a:rPr>
                        <a:t>The average diameter of the granules, mm</a:t>
                      </a:r>
                      <a:endParaRPr lang="ru-RU" sz="11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extLst>
                  <a:ext uri="{0D108BD9-81ED-4DB2-BD59-A6C34878D82A}">
                    <a16:rowId xmlns:a16="http://schemas.microsoft.com/office/drawing/2014/main" val="414387697"/>
                  </a:ext>
                </a:extLst>
              </a:tr>
              <a:tr h="171450">
                <a:tc>
                  <a:txBody>
                    <a:bodyPr/>
                    <a:lstStyle/>
                    <a:p>
                      <a:pPr algn="ctr">
                        <a:lnSpc>
                          <a:spcPct val="115000"/>
                        </a:lnSpc>
                        <a:spcAft>
                          <a:spcPts val="0"/>
                        </a:spcAft>
                      </a:pPr>
                      <a:r>
                        <a:rPr lang="en" sz="1200" b="1">
                          <a:effectLst/>
                        </a:rPr>
                        <a:t>1</a:t>
                      </a:r>
                      <a:endParaRPr lang="ru-RU" sz="11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a:effectLst/>
                        </a:rPr>
                        <a:t>470–530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0.1</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dirty="0">
                          <a:effectLst/>
                        </a:rPr>
                        <a:t>1.4</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1070118108"/>
                  </a:ext>
                </a:extLst>
              </a:tr>
              <a:tr h="180975">
                <a:tc>
                  <a:txBody>
                    <a:bodyPr/>
                    <a:lstStyle/>
                    <a:p>
                      <a:pPr algn="ctr">
                        <a:lnSpc>
                          <a:spcPct val="115000"/>
                        </a:lnSpc>
                        <a:spcAft>
                          <a:spcPts val="0"/>
                        </a:spcAft>
                      </a:pPr>
                      <a:r>
                        <a:rPr lang="en" sz="1200" b="1">
                          <a:effectLst/>
                        </a:rPr>
                        <a:t>2</a:t>
                      </a:r>
                      <a:endParaRPr lang="ru-RU" sz="11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a:effectLst/>
                        </a:rPr>
                        <a:t>220–280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0.2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1.7</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78099845"/>
                  </a:ext>
                </a:extLst>
              </a:tr>
              <a:tr h="180975">
                <a:tc>
                  <a:txBody>
                    <a:bodyPr/>
                    <a:lstStyle/>
                    <a:p>
                      <a:pPr algn="ctr">
                        <a:lnSpc>
                          <a:spcPct val="115000"/>
                        </a:lnSpc>
                        <a:spcAft>
                          <a:spcPts val="0"/>
                        </a:spcAft>
                      </a:pPr>
                      <a:r>
                        <a:rPr lang="en" sz="1200" b="1">
                          <a:effectLst/>
                        </a:rPr>
                        <a:t>3</a:t>
                      </a:r>
                      <a:endParaRPr lang="ru-RU" sz="11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dirty="0">
                          <a:effectLst/>
                        </a:rPr>
                        <a:t>110–130</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dirty="0">
                          <a:effectLst/>
                        </a:rPr>
                        <a:t>0.4</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2.2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1702896551"/>
                  </a:ext>
                </a:extLst>
              </a:tr>
              <a:tr h="180975">
                <a:tc>
                  <a:txBody>
                    <a:bodyPr/>
                    <a:lstStyle/>
                    <a:p>
                      <a:pPr algn="ctr">
                        <a:lnSpc>
                          <a:spcPct val="115000"/>
                        </a:lnSpc>
                        <a:spcAft>
                          <a:spcPts val="0"/>
                        </a:spcAft>
                      </a:pPr>
                      <a:r>
                        <a:rPr lang="en" sz="1200" b="1">
                          <a:effectLst/>
                        </a:rPr>
                        <a:t>4</a:t>
                      </a:r>
                      <a:endParaRPr lang="ru-RU" sz="11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a:effectLst/>
                        </a:rPr>
                        <a:t>70–90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0.6</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dirty="0">
                          <a:effectLst/>
                        </a:rPr>
                        <a:t>2.5</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101175314"/>
                  </a:ext>
                </a:extLst>
              </a:tr>
              <a:tr h="180975">
                <a:tc>
                  <a:txBody>
                    <a:bodyPr/>
                    <a:lstStyle/>
                    <a:p>
                      <a:pPr algn="ctr">
                        <a:lnSpc>
                          <a:spcPct val="115000"/>
                        </a:lnSpc>
                        <a:spcAft>
                          <a:spcPts val="0"/>
                        </a:spcAft>
                      </a:pPr>
                      <a:r>
                        <a:rPr lang="en" sz="1200" b="1" dirty="0">
                          <a:effectLst/>
                        </a:rPr>
                        <a:t>5</a:t>
                      </a:r>
                      <a:endParaRPr lang="ru-RU" sz="11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a:effectLst/>
                        </a:rPr>
                        <a:t>40–50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1.0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3.0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85961897"/>
                  </a:ext>
                </a:extLst>
              </a:tr>
              <a:tr h="180975">
                <a:tc>
                  <a:txBody>
                    <a:bodyPr/>
                    <a:lstStyle/>
                    <a:p>
                      <a:pPr algn="ctr">
                        <a:lnSpc>
                          <a:spcPct val="115000"/>
                        </a:lnSpc>
                        <a:spcAft>
                          <a:spcPts val="0"/>
                        </a:spcAft>
                      </a:pPr>
                      <a:r>
                        <a:rPr lang="en" sz="1200" b="1">
                          <a:effectLst/>
                        </a:rPr>
                        <a:t>6</a:t>
                      </a:r>
                      <a:endParaRPr lang="ru-RU" sz="11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a:effectLst/>
                        </a:rPr>
                        <a:t>28–32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1.6</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3.4</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405869344"/>
                  </a:ext>
                </a:extLst>
              </a:tr>
              <a:tr h="180975">
                <a:tc>
                  <a:txBody>
                    <a:bodyPr/>
                    <a:lstStyle/>
                    <a:p>
                      <a:pPr algn="ctr">
                        <a:lnSpc>
                          <a:spcPct val="115000"/>
                        </a:lnSpc>
                        <a:spcAft>
                          <a:spcPts val="0"/>
                        </a:spcAft>
                      </a:pPr>
                      <a:r>
                        <a:rPr lang="en" sz="1200" b="1">
                          <a:effectLst/>
                        </a:rPr>
                        <a:t>7</a:t>
                      </a:r>
                      <a:endParaRPr lang="ru-RU" sz="11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a:effectLst/>
                        </a:rPr>
                        <a:t>22–28</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2.0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3.7</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013484786"/>
                  </a:ext>
                </a:extLst>
              </a:tr>
              <a:tr h="180975">
                <a:tc>
                  <a:txBody>
                    <a:bodyPr/>
                    <a:lstStyle/>
                    <a:p>
                      <a:pPr algn="ctr">
                        <a:lnSpc>
                          <a:spcPct val="115000"/>
                        </a:lnSpc>
                        <a:spcAft>
                          <a:spcPts val="0"/>
                        </a:spcAft>
                      </a:pPr>
                      <a:r>
                        <a:rPr lang="en" sz="1200" b="1">
                          <a:effectLst/>
                        </a:rPr>
                        <a:t>8</a:t>
                      </a:r>
                      <a:endParaRPr lang="ru-RU" sz="11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a:effectLst/>
                        </a:rPr>
                        <a:t>16–20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2.5</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4.1</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1467074"/>
                  </a:ext>
                </a:extLst>
              </a:tr>
              <a:tr h="180975">
                <a:tc>
                  <a:txBody>
                    <a:bodyPr/>
                    <a:lstStyle/>
                    <a:p>
                      <a:pPr algn="ctr">
                        <a:lnSpc>
                          <a:spcPct val="115000"/>
                        </a:lnSpc>
                        <a:spcAft>
                          <a:spcPts val="0"/>
                        </a:spcAft>
                      </a:pPr>
                      <a:r>
                        <a:rPr lang="en" sz="1200" b="1">
                          <a:effectLst/>
                        </a:rPr>
                        <a:t>9</a:t>
                      </a:r>
                      <a:endParaRPr lang="ru-RU" sz="11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a:effectLst/>
                        </a:rPr>
                        <a:t>10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5.0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5.0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880598685"/>
                  </a:ext>
                </a:extLst>
              </a:tr>
              <a:tr h="171450">
                <a:tc>
                  <a:txBody>
                    <a:bodyPr/>
                    <a:lstStyle/>
                    <a:p>
                      <a:pPr algn="ctr">
                        <a:lnSpc>
                          <a:spcPct val="115000"/>
                        </a:lnSpc>
                        <a:spcAft>
                          <a:spcPts val="0"/>
                        </a:spcAft>
                      </a:pPr>
                      <a:r>
                        <a:rPr lang="en" sz="1200" b="1">
                          <a:effectLst/>
                        </a:rPr>
                        <a:t>10</a:t>
                      </a:r>
                      <a:endParaRPr lang="ru-RU" sz="11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a:effectLst/>
                        </a:rPr>
                        <a:t>5</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10.0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6.3</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277660771"/>
                  </a:ext>
                </a:extLst>
              </a:tr>
              <a:tr h="0">
                <a:tc>
                  <a:txBody>
                    <a:bodyPr/>
                    <a:lstStyle/>
                    <a:p>
                      <a:pPr algn="ctr">
                        <a:lnSpc>
                          <a:spcPct val="115000"/>
                        </a:lnSpc>
                        <a:spcAft>
                          <a:spcPts val="0"/>
                        </a:spcAft>
                      </a:pPr>
                      <a:r>
                        <a:rPr lang="en" sz="1200" b="1">
                          <a:effectLst/>
                        </a:rPr>
                        <a:t>11</a:t>
                      </a:r>
                      <a:endParaRPr lang="ru-RU" sz="11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a:effectLst/>
                        </a:rPr>
                        <a:t>3</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15.0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dirty="0">
                          <a:effectLst/>
                        </a:rPr>
                        <a:t>7.4</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060729413"/>
                  </a:ext>
                </a:extLst>
              </a:tr>
              <a:tr h="180975">
                <a:tc>
                  <a:txBody>
                    <a:bodyPr/>
                    <a:lstStyle/>
                    <a:p>
                      <a:pPr algn="ctr">
                        <a:lnSpc>
                          <a:spcPct val="115000"/>
                        </a:lnSpc>
                        <a:spcAft>
                          <a:spcPts val="0"/>
                        </a:spcAft>
                      </a:pPr>
                      <a:r>
                        <a:rPr lang="en" sz="1200" b="1" dirty="0">
                          <a:effectLst/>
                        </a:rPr>
                        <a:t>12</a:t>
                      </a:r>
                      <a:endParaRPr lang="ru-RU" sz="11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CCFF"/>
                    </a:solidFill>
                  </a:tcPr>
                </a:tc>
                <a:tc>
                  <a:txBody>
                    <a:bodyPr/>
                    <a:lstStyle/>
                    <a:p>
                      <a:pPr algn="ctr">
                        <a:lnSpc>
                          <a:spcPct val="115000"/>
                        </a:lnSpc>
                        <a:spcAft>
                          <a:spcPts val="0"/>
                        </a:spcAft>
                      </a:pPr>
                      <a:r>
                        <a:rPr lang="en" sz="1200">
                          <a:effectLst/>
                        </a:rPr>
                        <a:t>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a:effectLst/>
                        </a:rPr>
                        <a:t>25.0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en" sz="1200" dirty="0">
                          <a:effectLst/>
                        </a:rPr>
                        <a:t>8.5</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608035963"/>
                  </a:ext>
                </a:extLst>
              </a:tr>
            </a:tbl>
          </a:graphicData>
        </a:graphic>
      </p:graphicFrame>
    </p:spTree>
    <p:extLst>
      <p:ext uri="{BB962C8B-B14F-4D97-AF65-F5344CB8AC3E}">
        <p14:creationId xmlns:p14="http://schemas.microsoft.com/office/powerpoint/2010/main" val="111503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85966" y="490194"/>
            <a:ext cx="10058400" cy="1049204"/>
          </a:xfrm>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en" sz="4000" dirty="0">
                <a:solidFill>
                  <a:srgbClr val="000000"/>
                </a:solidFill>
                <a:ea typeface="Times New Roman" panose="02020603050405020304" pitchFamily="18" charset="0"/>
                <a:cs typeface="Times New Roman" panose="02020603050405020304" pitchFamily="18" charset="0"/>
              </a:rPr>
              <a:t>6 </a:t>
            </a:r>
            <a:r>
              <a:rPr lang="en" sz="4000" dirty="0">
                <a:solidFill>
                  <a:srgbClr val="000000"/>
                </a:solidFill>
                <a:latin typeface="+mn-lt"/>
                <a:ea typeface="Times New Roman" panose="02020603050405020304" pitchFamily="18" charset="0"/>
                <a:cs typeface="Times New Roman" panose="02020603050405020304" pitchFamily="18" charset="0"/>
              </a:rPr>
              <a:t>. Granules are made in several ways . </a:t>
            </a:r>
            <a:r>
              <a:rPr lang="uk-UA" sz="4000" dirty="0">
                <a:solidFill>
                  <a:srgbClr val="000000"/>
                </a:solidFill>
                <a:latin typeface="+mn-lt"/>
                <a:ea typeface="Times New Roman" panose="02020603050405020304" pitchFamily="18" charset="0"/>
                <a:cs typeface="Times New Roman" panose="02020603050405020304" pitchFamily="18" charset="0"/>
              </a:rPr>
              <a:t/>
            </a:r>
            <a:br>
              <a:rPr lang="uk-UA" sz="4000" dirty="0">
                <a:solidFill>
                  <a:srgbClr val="000000"/>
                </a:solidFill>
                <a:latin typeface="+mn-lt"/>
                <a:ea typeface="Times New Roman" panose="02020603050405020304" pitchFamily="18" charset="0"/>
                <a:cs typeface="Times New Roman" panose="02020603050405020304" pitchFamily="18" charset="0"/>
              </a:rPr>
            </a:br>
            <a:r>
              <a:rPr lang="en" sz="4000" b="1" dirty="0">
                <a:solidFill>
                  <a:schemeClr val="tx1"/>
                </a:solidFill>
              </a:rPr>
              <a:t>Method 1</a:t>
            </a:r>
            <a:endParaRPr lang="uk-UA" sz="4000" dirty="0">
              <a:latin typeface="+mn-lt"/>
            </a:endParaRPr>
          </a:p>
        </p:txBody>
      </p:sp>
      <p:sp>
        <p:nvSpPr>
          <p:cNvPr id="3" name="Объект 2"/>
          <p:cNvSpPr>
            <a:spLocks noGrp="1"/>
          </p:cNvSpPr>
          <p:nvPr>
            <p:ph idx="1"/>
          </p:nvPr>
        </p:nvSpPr>
        <p:spPr>
          <a:xfrm>
            <a:off x="493963" y="1836307"/>
            <a:ext cx="11468651" cy="4023360"/>
          </a:xfrm>
        </p:spPr>
        <p:txBody>
          <a:bodyPr>
            <a:normAutofit lnSpcReduction="10000"/>
          </a:bodyPr>
          <a:lstStyle/>
          <a:p>
            <a:pPr marL="0" indent="358775" algn="just"/>
            <a:r>
              <a:rPr lang="en" b="1" dirty="0">
                <a:solidFill>
                  <a:schemeClr val="tx1"/>
                </a:solidFill>
              </a:rPr>
              <a:t>Method 1. </a:t>
            </a:r>
            <a:r>
              <a:rPr lang="en" dirty="0">
                <a:solidFill>
                  <a:schemeClr val="tx1"/>
                </a:solidFill>
              </a:rPr>
              <a:t>The original granules are applied water-alcohol homeopathic dilution of liquid preparation, triturations or mixtures there of prepared </a:t>
            </a:r>
            <a:r>
              <a:rPr lang="en" b="1" dirty="0">
                <a:solidFill>
                  <a:schemeClr val="tx1"/>
                </a:solidFill>
              </a:rPr>
              <a:t>on 70% ethyl alcohol </a:t>
            </a:r>
            <a:r>
              <a:rPr lang="en" dirty="0">
                <a:solidFill>
                  <a:schemeClr val="tx1"/>
                </a:solidFill>
              </a:rPr>
              <a:t>(62% by weight), while the alcohol content in the dilution should be at least 68% by volume (60% by weight). If the concentration of alcohol is below the required, the manufacture of decimal or hundredth dilution intended for application (including mother tinctures) is carried out using ethyl alcohol 70% by volume (62% by weight ).</a:t>
            </a:r>
          </a:p>
          <a:p>
            <a:pPr marL="0" indent="358775" algn="just">
              <a:buFont typeface="Arial" panose="020B0604020202020204" pitchFamily="34" charset="0"/>
              <a:buChar char="•"/>
            </a:pPr>
            <a:r>
              <a:rPr lang="en" dirty="0">
                <a:solidFill>
                  <a:schemeClr val="tx1"/>
                </a:solidFill>
              </a:rPr>
              <a:t>For uniform distribution of the applied substance, sugar granules are pre-moistened </a:t>
            </a:r>
            <a:r>
              <a:rPr lang="en" b="1" dirty="0">
                <a:solidFill>
                  <a:schemeClr val="tx1"/>
                </a:solidFill>
              </a:rPr>
              <a:t>with 70% ethyl alcohol </a:t>
            </a:r>
            <a:r>
              <a:rPr lang="en" dirty="0">
                <a:solidFill>
                  <a:schemeClr val="tx1"/>
                </a:solidFill>
              </a:rPr>
              <a:t>(62% by weight), which is </a:t>
            </a:r>
            <a:r>
              <a:rPr lang="en" b="1" dirty="0">
                <a:solidFill>
                  <a:schemeClr val="tx1"/>
                </a:solidFill>
              </a:rPr>
              <a:t>added at the rate of 10 g per 100 g of sugar granules </a:t>
            </a:r>
            <a:r>
              <a:rPr lang="en" dirty="0">
                <a:solidFill>
                  <a:schemeClr val="tx1"/>
                </a:solidFill>
              </a:rPr>
              <a:t>. The application of drugs on sugar granules is performed by mixing in mechanical mixers without moving working parts or manually (for weight up to 1 kg) in glass tightly closed vessels. The working volume of the mixer should be 1.5-2 times the loaded mass of sugar granules. Stirring in mechanical mixers is performed for 3-4 minutes, with the manual method - for 10 minutes. Wet granules are dried in air at room temperature to constant weight.</a:t>
            </a:r>
            <a:endParaRPr lang="ru-RU" dirty="0">
              <a:solidFill>
                <a:schemeClr val="tx1"/>
              </a:solidFill>
            </a:endParaRPr>
          </a:p>
          <a:p>
            <a:pPr marL="0" indent="358775" algn="just"/>
            <a:r>
              <a:rPr lang="en" dirty="0">
                <a:solidFill>
                  <a:schemeClr val="tx1"/>
                </a:solidFill>
              </a:rPr>
              <a:t>Sugar granules can be homeopathic dilutions below C3 (third hundredth), derived from volatile and odorous substances, as well as from all acids .</a:t>
            </a:r>
            <a:endParaRPr lang="ru-RU" dirty="0">
              <a:solidFill>
                <a:schemeClr val="tx1"/>
              </a:solidFill>
            </a:endParaRPr>
          </a:p>
          <a:p>
            <a:pPr marL="0" indent="358775" algn="just"/>
            <a:endParaRPr lang="uk-UA" dirty="0">
              <a:solidFill>
                <a:schemeClr val="tx1"/>
              </a:solidFill>
            </a:endParaRPr>
          </a:p>
        </p:txBody>
      </p:sp>
    </p:spTree>
    <p:extLst>
      <p:ext uri="{BB962C8B-B14F-4D97-AF65-F5344CB8AC3E}">
        <p14:creationId xmlns:p14="http://schemas.microsoft.com/office/powerpoint/2010/main" val="561791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0408" y="1303675"/>
            <a:ext cx="8276732" cy="5239919"/>
          </a:xfrm>
        </p:spPr>
        <p:style>
          <a:lnRef idx="2">
            <a:schemeClr val="accent5"/>
          </a:lnRef>
          <a:fillRef idx="1">
            <a:schemeClr val="lt1"/>
          </a:fillRef>
          <a:effectRef idx="0">
            <a:schemeClr val="accent5"/>
          </a:effectRef>
          <a:fontRef idx="minor">
            <a:schemeClr val="dk1"/>
          </a:fontRef>
        </p:style>
        <p:txBody>
          <a:bodyPr>
            <a:noAutofit/>
          </a:bodyPr>
          <a:lstStyle/>
          <a:p>
            <a:pPr marL="0" indent="358775" algn="just">
              <a:lnSpc>
                <a:spcPct val="120000"/>
              </a:lnSpc>
              <a:spcBef>
                <a:spcPts val="0"/>
              </a:spcBef>
              <a:spcAft>
                <a:spcPts val="0"/>
              </a:spcAft>
            </a:pPr>
            <a:r>
              <a:rPr lang="en" sz="1250" b="1" dirty="0">
                <a:solidFill>
                  <a:schemeClr val="tx1"/>
                </a:solidFill>
              </a:rPr>
              <a:t>Method 2. </a:t>
            </a:r>
            <a:r>
              <a:rPr lang="en" sz="1250" dirty="0">
                <a:solidFill>
                  <a:schemeClr val="tx1"/>
                </a:solidFill>
              </a:rPr>
              <a:t>Homeopathic dilution of the drug substance in 64% sugar syrup with drying between operations is repeatedly evenly layered on the sugar granules. </a:t>
            </a:r>
            <a:r>
              <a:rPr lang="en" sz="1250" i="1" dirty="0">
                <a:solidFill>
                  <a:schemeClr val="tx1"/>
                </a:solidFill>
              </a:rPr>
              <a:t>This method is used for the application of aqueous liquid preparations (solutions, extracts, etc.) </a:t>
            </a:r>
            <a:r>
              <a:rPr lang="en" sz="1250" i="1" dirty="0" err="1">
                <a:solidFill>
                  <a:schemeClr val="tx1"/>
                </a:solidFill>
              </a:rPr>
              <a:t>, </a:t>
            </a:r>
            <a:r>
              <a:rPr lang="en" sz="1250" dirty="0">
                <a:solidFill>
                  <a:schemeClr val="tx1"/>
                </a:solidFill>
              </a:rPr>
              <a:t>triturations </a:t>
            </a:r>
            <a:r>
              <a:rPr lang="en" sz="1250" i="1" dirty="0" err="1">
                <a:solidFill>
                  <a:schemeClr val="tx1"/>
                </a:solidFill>
              </a:rPr>
              <a:t>, </a:t>
            </a:r>
            <a:r>
              <a:rPr lang="en" sz="1250" i="1" dirty="0">
                <a:solidFill>
                  <a:schemeClr val="tx1"/>
                </a:solidFill>
              </a:rPr>
              <a:t>mixtures of preparations with low decimal dilutions and in cases where method 1 with the use of alcohol is undesirable.</a:t>
            </a:r>
            <a:endParaRPr lang="ru-RU" sz="1250" i="1" dirty="0">
              <a:solidFill>
                <a:schemeClr val="tx1"/>
              </a:solidFill>
            </a:endParaRPr>
          </a:p>
          <a:p>
            <a:pPr marL="0" indent="358775" algn="just">
              <a:lnSpc>
                <a:spcPct val="120000"/>
              </a:lnSpc>
              <a:spcBef>
                <a:spcPts val="0"/>
              </a:spcBef>
              <a:spcAft>
                <a:spcPts val="0"/>
              </a:spcAft>
            </a:pPr>
            <a:r>
              <a:rPr lang="en" sz="1250" dirty="0">
                <a:solidFill>
                  <a:schemeClr val="tx1"/>
                </a:solidFill>
              </a:rPr>
              <a:t>Layering of liquid drugs. To make 100 g of homeopathic granules </a:t>
            </a:r>
            <a:r>
              <a:rPr lang="en" sz="1250" b="1" dirty="0">
                <a:solidFill>
                  <a:schemeClr val="tx1"/>
                </a:solidFill>
              </a:rPr>
              <a:t>1 g of liquid preparation is shaken from 9 sugar syrup </a:t>
            </a:r>
            <a:r>
              <a:rPr lang="en" sz="1250" dirty="0">
                <a:solidFill>
                  <a:schemeClr val="tx1"/>
                </a:solidFill>
              </a:rPr>
              <a:t>and the obtained 10 g is evenly layered on (100 - X) g of sugar granules, where X is the amount of sugar in sugar syrup (g).</a:t>
            </a:r>
            <a:endParaRPr lang="ru-RU" sz="1250" dirty="0">
              <a:solidFill>
                <a:schemeClr val="tx1"/>
              </a:solidFill>
            </a:endParaRPr>
          </a:p>
          <a:p>
            <a:pPr marL="0" indent="358775" algn="just">
              <a:lnSpc>
                <a:spcPct val="120000"/>
              </a:lnSpc>
              <a:spcBef>
                <a:spcPts val="0"/>
              </a:spcBef>
              <a:spcAft>
                <a:spcPts val="0"/>
              </a:spcAft>
              <a:buFont typeface="Arial" panose="020B0604020202020204" pitchFamily="34" charset="0"/>
              <a:buChar char="•"/>
            </a:pPr>
            <a:r>
              <a:rPr lang="en" sz="1250" u="sng" dirty="0">
                <a:solidFill>
                  <a:schemeClr val="tx1"/>
                </a:solidFill>
              </a:rPr>
              <a:t>Layering of </a:t>
            </a:r>
            <a:r>
              <a:rPr lang="en" sz="1250" u="sng" dirty="0" err="1">
                <a:solidFill>
                  <a:schemeClr val="tx1"/>
                </a:solidFill>
              </a:rPr>
              <a:t>triturations </a:t>
            </a:r>
            <a:r>
              <a:rPr lang="en" sz="1250" dirty="0">
                <a:solidFill>
                  <a:schemeClr val="tx1"/>
                </a:solidFill>
              </a:rPr>
              <a:t>. To make 100 g of homeopathic granules, 10 g of </a:t>
            </a:r>
            <a:r>
              <a:rPr lang="en" sz="1250" dirty="0" err="1">
                <a:solidFill>
                  <a:schemeClr val="tx1"/>
                </a:solidFill>
              </a:rPr>
              <a:t>trituration </a:t>
            </a:r>
            <a:r>
              <a:rPr lang="en" sz="1250" dirty="0">
                <a:solidFill>
                  <a:schemeClr val="tx1"/>
                </a:solidFill>
              </a:rPr>
              <a:t>is shaken from 20 g of sugar syrup, the resulting mixture is evenly layered on (100 X) g of granules.</a:t>
            </a:r>
            <a:endParaRPr lang="ru-RU" sz="1250" dirty="0">
              <a:solidFill>
                <a:schemeClr val="tx1"/>
              </a:solidFill>
            </a:endParaRPr>
          </a:p>
          <a:p>
            <a:pPr marL="0" indent="358775" algn="just">
              <a:lnSpc>
                <a:spcPct val="120000"/>
              </a:lnSpc>
              <a:spcBef>
                <a:spcPts val="0"/>
              </a:spcBef>
              <a:spcAft>
                <a:spcPts val="0"/>
              </a:spcAft>
              <a:buFont typeface="Arial" panose="020B0604020202020204" pitchFamily="34" charset="0"/>
              <a:buChar char="•"/>
            </a:pPr>
            <a:r>
              <a:rPr lang="en" sz="1250" u="sng" dirty="0">
                <a:solidFill>
                  <a:schemeClr val="tx1"/>
                </a:solidFill>
              </a:rPr>
              <a:t>Layering of mixtures. </a:t>
            </a:r>
            <a:r>
              <a:rPr lang="en" sz="1250" dirty="0">
                <a:solidFill>
                  <a:schemeClr val="tx1"/>
                </a:solidFill>
              </a:rPr>
              <a:t>Mixtures are made by </a:t>
            </a:r>
            <a:r>
              <a:rPr lang="en" sz="1250" dirty="0" err="1">
                <a:solidFill>
                  <a:schemeClr val="tx1"/>
                </a:solidFill>
              </a:rPr>
              <a:t>shaking together</a:t>
            </a:r>
            <a:r>
              <a:rPr lang="en" sz="1250" dirty="0">
                <a:solidFill>
                  <a:schemeClr val="tx1"/>
                </a:solidFill>
              </a:rPr>
              <a:t> homeopathic dilutions of liquid drugs and (or) </a:t>
            </a:r>
            <a:r>
              <a:rPr lang="en" sz="1250" dirty="0" err="1">
                <a:solidFill>
                  <a:schemeClr val="tx1"/>
                </a:solidFill>
              </a:rPr>
              <a:t>triturations </a:t>
            </a:r>
            <a:r>
              <a:rPr lang="en" sz="1250" dirty="0">
                <a:solidFill>
                  <a:schemeClr val="tx1"/>
                </a:solidFill>
              </a:rPr>
              <a:t>in sugar syrup. To obtain 100 g of granules 1 g of the mixture is shaken from 9 g of sugar syrup and 10 g of this dilution are evenly layered on (100 X-Y) g of sugar granules, where X is the amount of sugar in sugar syrup (g), Y is the amount of excipient, contained in the </a:t>
            </a:r>
            <a:r>
              <a:rPr lang="en" sz="1250" dirty="0" err="1">
                <a:solidFill>
                  <a:schemeClr val="tx1"/>
                </a:solidFill>
              </a:rPr>
              <a:t>trituration </a:t>
            </a:r>
            <a:r>
              <a:rPr lang="en" sz="1250" dirty="0">
                <a:solidFill>
                  <a:schemeClr val="tx1"/>
                </a:solidFill>
              </a:rPr>
              <a:t>(d ).</a:t>
            </a:r>
            <a:endParaRPr lang="ru-RU" sz="1250" dirty="0">
              <a:solidFill>
                <a:schemeClr val="tx1"/>
              </a:solidFill>
            </a:endParaRPr>
          </a:p>
          <a:p>
            <a:pPr marL="0" indent="358775" algn="just">
              <a:lnSpc>
                <a:spcPct val="120000"/>
              </a:lnSpc>
              <a:spcBef>
                <a:spcPts val="0"/>
              </a:spcBef>
              <a:spcAft>
                <a:spcPts val="0"/>
              </a:spcAft>
              <a:buFont typeface="Arial" panose="020B0604020202020204" pitchFamily="34" charset="0"/>
              <a:buChar char="•"/>
            </a:pPr>
            <a:r>
              <a:rPr lang="en" sz="1250" u="sng" dirty="0">
                <a:solidFill>
                  <a:schemeClr val="tx1"/>
                </a:solidFill>
              </a:rPr>
              <a:t>Layering of homeopathic dilutions of medicinal substances </a:t>
            </a:r>
            <a:r>
              <a:rPr lang="en" sz="1250" dirty="0">
                <a:solidFill>
                  <a:schemeClr val="tx1"/>
                </a:solidFill>
              </a:rPr>
              <a:t>in sugar syrup on sugar granules is produced in dragee boilers with adjustable heating. Sugar granules are placed in the </a:t>
            </a:r>
            <a:r>
              <a:rPr lang="en" sz="1250" dirty="0" err="1">
                <a:solidFill>
                  <a:schemeClr val="tx1"/>
                </a:solidFill>
              </a:rPr>
              <a:t>coating</a:t>
            </a:r>
            <a:r>
              <a:rPr lang="en" sz="1250" dirty="0">
                <a:solidFill>
                  <a:schemeClr val="tx1"/>
                </a:solidFill>
              </a:rPr>
              <a:t> the boiler, preheated to 37-42 ° C, is slowly rotated until the whole mass of granules is heated to the same temperature. Homeopathic dilutions of medicinal substances in sugar syrup are poured into the </a:t>
            </a:r>
            <a:r>
              <a:rPr lang="en" sz="1250" dirty="0" err="1">
                <a:solidFill>
                  <a:schemeClr val="tx1"/>
                </a:solidFill>
              </a:rPr>
              <a:t>dragee</a:t>
            </a:r>
            <a:r>
              <a:rPr lang="en" sz="1250" dirty="0">
                <a:solidFill>
                  <a:schemeClr val="tx1"/>
                </a:solidFill>
              </a:rPr>
              <a:t> boiler gradually, in small equal portions, at regular intervals. After the layering is heated , the </a:t>
            </a:r>
            <a:r>
              <a:rPr lang="en" sz="1250" dirty="0" err="1">
                <a:solidFill>
                  <a:schemeClr val="tx1"/>
                </a:solidFill>
              </a:rPr>
              <a:t>coating </a:t>
            </a:r>
            <a:r>
              <a:rPr lang="en" sz="1250" dirty="0">
                <a:solidFill>
                  <a:schemeClr val="tx1"/>
                </a:solidFill>
              </a:rPr>
              <a:t>boiler is stopped, and its rotation is continued to dry the granules to a constant weight.</a:t>
            </a:r>
            <a:endParaRPr lang="ru-RU" sz="1250" dirty="0">
              <a:solidFill>
                <a:schemeClr val="tx1"/>
              </a:solidFill>
            </a:endParaRPr>
          </a:p>
          <a:p>
            <a:pPr marL="0" indent="358775" algn="just">
              <a:lnSpc>
                <a:spcPct val="120000"/>
              </a:lnSpc>
              <a:spcBef>
                <a:spcPts val="0"/>
              </a:spcBef>
              <a:spcAft>
                <a:spcPts val="0"/>
              </a:spcAft>
            </a:pPr>
            <a:r>
              <a:rPr lang="en" sz="1250" dirty="0">
                <a:solidFill>
                  <a:schemeClr val="tx1"/>
                </a:solidFill>
              </a:rPr>
              <a:t>The amount of drugs applied to the original granules by any of these methods does not significantly change their average diameter and other physical and mechanical parameters.</a:t>
            </a:r>
            <a:endParaRPr lang="ru-RU" sz="1250" dirty="0">
              <a:solidFill>
                <a:schemeClr val="tx1"/>
              </a:solidFill>
            </a:endParaRPr>
          </a:p>
          <a:p>
            <a:pPr marL="0" indent="358775" algn="just">
              <a:lnSpc>
                <a:spcPct val="120000"/>
              </a:lnSpc>
              <a:spcBef>
                <a:spcPts val="0"/>
              </a:spcBef>
              <a:spcAft>
                <a:spcPts val="0"/>
              </a:spcAft>
            </a:pPr>
            <a:r>
              <a:rPr lang="en" sz="1250" dirty="0">
                <a:solidFill>
                  <a:schemeClr val="tx1"/>
                </a:solidFill>
              </a:rPr>
              <a:t>Composition, calculations and manufacturing technology of some homeopathic dosage forms</a:t>
            </a:r>
            <a:endParaRPr lang="ru-RU" sz="1250" dirty="0">
              <a:solidFill>
                <a:schemeClr val="tx1"/>
              </a:solidFill>
            </a:endParaRPr>
          </a:p>
          <a:p>
            <a:pPr marL="0" indent="0" algn="just">
              <a:lnSpc>
                <a:spcPct val="120000"/>
              </a:lnSpc>
              <a:spcBef>
                <a:spcPts val="0"/>
              </a:spcBef>
              <a:spcAft>
                <a:spcPts val="0"/>
              </a:spcAft>
              <a:buNone/>
            </a:pPr>
            <a:endParaRPr lang="uk-UA" sz="1200" dirty="0">
              <a:solidFill>
                <a:schemeClr val="tx1"/>
              </a:solidFill>
            </a:endParaRPr>
          </a:p>
        </p:txBody>
      </p:sp>
      <p:sp>
        <p:nvSpPr>
          <p:cNvPr id="4" name="Заголовок 1"/>
          <p:cNvSpPr>
            <a:spLocks noGrp="1"/>
          </p:cNvSpPr>
          <p:nvPr>
            <p:ph type="title"/>
          </p:nvPr>
        </p:nvSpPr>
        <p:spPr>
          <a:xfrm>
            <a:off x="1087853" y="141403"/>
            <a:ext cx="10058400" cy="1049203"/>
          </a:xfrm>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en" sz="4000" dirty="0">
                <a:solidFill>
                  <a:srgbClr val="000000"/>
                </a:solidFill>
                <a:latin typeface="+mn-lt"/>
                <a:ea typeface="Times New Roman" panose="02020603050405020304" pitchFamily="18" charset="0"/>
                <a:cs typeface="Times New Roman" panose="02020603050405020304" pitchFamily="18" charset="0"/>
              </a:rPr>
              <a:t>Granules are made in several ways . </a:t>
            </a:r>
            <a:r>
              <a:rPr lang="uk-UA" sz="4000" dirty="0">
                <a:solidFill>
                  <a:srgbClr val="000000"/>
                </a:solidFill>
                <a:latin typeface="+mn-lt"/>
                <a:ea typeface="Times New Roman" panose="02020603050405020304" pitchFamily="18" charset="0"/>
                <a:cs typeface="Times New Roman" panose="02020603050405020304" pitchFamily="18" charset="0"/>
              </a:rPr>
              <a:t/>
            </a:r>
            <a:br>
              <a:rPr lang="uk-UA" sz="4000" dirty="0">
                <a:solidFill>
                  <a:srgbClr val="000000"/>
                </a:solidFill>
                <a:latin typeface="+mn-lt"/>
                <a:ea typeface="Times New Roman" panose="02020603050405020304" pitchFamily="18" charset="0"/>
                <a:cs typeface="Times New Roman" panose="02020603050405020304" pitchFamily="18" charset="0"/>
              </a:rPr>
            </a:br>
            <a:r>
              <a:rPr lang="en" sz="4000" b="1" dirty="0">
                <a:solidFill>
                  <a:schemeClr val="tx1"/>
                </a:solidFill>
              </a:rPr>
              <a:t>Method 2</a:t>
            </a:r>
            <a:endParaRPr lang="uk-UA" sz="4000" dirty="0">
              <a:latin typeface="+mn-lt"/>
            </a:endParaRPr>
          </a:p>
        </p:txBody>
      </p:sp>
      <p:pic>
        <p:nvPicPr>
          <p:cNvPr id="5" name="Рисунок 4"/>
          <p:cNvPicPr>
            <a:picLocks noChangeAspect="1"/>
          </p:cNvPicPr>
          <p:nvPr/>
        </p:nvPicPr>
        <p:blipFill>
          <a:blip r:embed="rId2"/>
          <a:stretch>
            <a:fillRect/>
          </a:stretch>
        </p:blipFill>
        <p:spPr>
          <a:xfrm>
            <a:off x="8576463" y="1388033"/>
            <a:ext cx="2153082" cy="2814831"/>
          </a:xfrm>
          <a:prstGeom prst="rect">
            <a:avLst/>
          </a:prstGeom>
        </p:spPr>
      </p:pic>
      <p:pic>
        <p:nvPicPr>
          <p:cNvPr id="6" name="Рисунок 5"/>
          <p:cNvPicPr>
            <a:picLocks noChangeAspect="1"/>
          </p:cNvPicPr>
          <p:nvPr/>
        </p:nvPicPr>
        <p:blipFill>
          <a:blip r:embed="rId3"/>
          <a:stretch>
            <a:fillRect/>
          </a:stretch>
        </p:blipFill>
        <p:spPr>
          <a:xfrm>
            <a:off x="10445199" y="4202864"/>
            <a:ext cx="1746801" cy="2572438"/>
          </a:xfrm>
          <a:prstGeom prst="rect">
            <a:avLst/>
          </a:prstGeom>
        </p:spPr>
      </p:pic>
    </p:spTree>
    <p:extLst>
      <p:ext uri="{BB962C8B-B14F-4D97-AF65-F5344CB8AC3E}">
        <p14:creationId xmlns:p14="http://schemas.microsoft.com/office/powerpoint/2010/main" val="1758028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60438"/>
            <a:ext cx="10058400" cy="487735"/>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sz="3600" b="1" dirty="0">
                <a:solidFill>
                  <a:schemeClr val="tx1"/>
                </a:solidFill>
              </a:rPr>
              <a:t>7 . Algorithm of </a:t>
            </a:r>
            <a:r>
              <a:rPr lang="en" sz="3600" b="1" dirty="0" err="1">
                <a:solidFill>
                  <a:schemeClr val="tx1"/>
                </a:solidFill>
              </a:rPr>
              <a:t>homeopathic </a:t>
            </a:r>
            <a:r>
              <a:rPr lang="en" sz="3600" b="1" dirty="0">
                <a:solidFill>
                  <a:schemeClr val="tx1"/>
                </a:solidFill>
              </a:rPr>
              <a:t>granules technology</a:t>
            </a:r>
            <a:endParaRPr lang="uk-UA" sz="3600" b="1" dirty="0"/>
          </a:p>
        </p:txBody>
      </p:sp>
      <p:grpSp>
        <p:nvGrpSpPr>
          <p:cNvPr id="4" name="Group 1"/>
          <p:cNvGrpSpPr>
            <a:grpSpLocks/>
          </p:cNvGrpSpPr>
          <p:nvPr/>
        </p:nvGrpSpPr>
        <p:grpSpPr bwMode="auto">
          <a:xfrm>
            <a:off x="1747104" y="863588"/>
            <a:ext cx="8758751" cy="5608949"/>
            <a:chOff x="1701" y="1494"/>
            <a:chExt cx="9720" cy="8280"/>
          </a:xfrm>
        </p:grpSpPr>
        <p:sp>
          <p:nvSpPr>
            <p:cNvPr id="5" name="Text Box 33"/>
            <p:cNvSpPr txBox="1">
              <a:spLocks noChangeArrowheads="1"/>
            </p:cNvSpPr>
            <p:nvPr/>
          </p:nvSpPr>
          <p:spPr bwMode="auto">
            <a:xfrm>
              <a:off x="5121" y="2034"/>
              <a:ext cx="252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Raw materials</a:t>
              </a:r>
              <a:endParaRPr kumimoji="0" lang="uk-UA" sz="1400" b="0" i="0" u="none" strike="noStrike" cap="none" normalizeH="0" baseline="0" dirty="0">
                <a:ln>
                  <a:noFill/>
                </a:ln>
                <a:solidFill>
                  <a:schemeClr val="tx1"/>
                </a:solidFill>
                <a:effectLst/>
                <a:latin typeface="Arial" pitchFamily="34" charset="0"/>
                <a:cs typeface="Arial" pitchFamily="34" charset="0"/>
              </a:endParaRPr>
            </a:p>
          </p:txBody>
        </p:sp>
        <p:sp>
          <p:nvSpPr>
            <p:cNvPr id="6" name="Text Box 32"/>
            <p:cNvSpPr txBox="1">
              <a:spLocks noChangeArrowheads="1"/>
            </p:cNvSpPr>
            <p:nvPr/>
          </p:nvSpPr>
          <p:spPr bwMode="auto">
            <a:xfrm>
              <a:off x="1701" y="2934"/>
              <a:ext cx="3780" cy="12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Dilutions ( </a:t>
              </a:r>
              <a:r>
                <a:rPr kumimoji="0" lang="en" sz="14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dilutions </a:t>
              </a:r>
              <a:r>
                <a:rPr kumimoji="0" lang="en"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alcohol, </a:t>
              </a:r>
              <a:r>
                <a:rPr kumimoji="0" lang="uk-UA"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r>
              <a:br>
                <a:rPr kumimoji="0" lang="uk-UA"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br>
              <a:r>
                <a:rPr kumimoji="0" lang="en"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dilutions ( </a:t>
              </a:r>
              <a:r>
                <a:rPr kumimoji="0" lang="en" sz="14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dilutions </a:t>
              </a:r>
              <a:r>
                <a:rPr kumimoji="0" lang="en"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 water, </a:t>
              </a:r>
              <a:r>
                <a:rPr kumimoji="0" lang="uk-UA"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r>
              <a:br>
                <a:rPr kumimoji="0" lang="uk-UA"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br>
              <a:r>
                <a:rPr kumimoji="0" lang="en"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matrix tinctures, complex </a:t>
              </a:r>
              <a:r>
                <a:rPr kumimoji="0" lang="uk-UA"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r>
              <a:br>
                <a:rPr kumimoji="0" lang="uk-UA"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br>
              <a:r>
                <a:rPr kumimoji="0" lang="en"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dilutions</a:t>
              </a:r>
              <a:endParaRPr kumimoji="0" lang="uk-UA" sz="14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31"/>
            <p:cNvSpPr txBox="1">
              <a:spLocks noChangeArrowheads="1"/>
            </p:cNvSpPr>
            <p:nvPr/>
          </p:nvSpPr>
          <p:spPr bwMode="auto">
            <a:xfrm>
              <a:off x="1701" y="7974"/>
              <a:ext cx="972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0" i="0" u="none" strike="noStrike" cap="none" normalizeH="0" baseline="0">
                  <a:ln>
                    <a:noFill/>
                  </a:ln>
                  <a:solidFill>
                    <a:schemeClr val="tx1"/>
                  </a:solidFill>
                  <a:effectLst/>
                  <a:latin typeface="Arial" pitchFamily="34" charset="0"/>
                  <a:ea typeface="Times New Roman" pitchFamily="18" charset="0"/>
                  <a:cs typeface="Arial" pitchFamily="34" charset="0"/>
                </a:rPr>
                <a:t>Drying homeopathic granules on parchment paper at room temperature</a:t>
              </a:r>
              <a:endParaRPr kumimoji="0" lang="uk-UA" sz="1400" b="0" i="0" u="none" strike="noStrike" cap="none" normalizeH="0" baseline="0">
                <a:ln>
                  <a:noFill/>
                </a:ln>
                <a:solidFill>
                  <a:schemeClr val="tx1"/>
                </a:solidFill>
                <a:effectLst/>
                <a:latin typeface="Arial" pitchFamily="34" charset="0"/>
                <a:cs typeface="Arial" pitchFamily="34" charset="0"/>
              </a:endParaRPr>
            </a:p>
          </p:txBody>
        </p:sp>
        <p:sp>
          <p:nvSpPr>
            <p:cNvPr id="8" name="Text Box 30"/>
            <p:cNvSpPr txBox="1">
              <a:spLocks noChangeArrowheads="1"/>
            </p:cNvSpPr>
            <p:nvPr/>
          </p:nvSpPr>
          <p:spPr bwMode="auto">
            <a:xfrm>
              <a:off x="1701" y="4554"/>
              <a:ext cx="3780" cy="108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0" i="0" u="none" strike="noStrike" cap="none" normalizeH="0" baseline="0">
                  <a:ln>
                    <a:noFill/>
                  </a:ln>
                  <a:solidFill>
                    <a:schemeClr val="tx1"/>
                  </a:solidFill>
                  <a:effectLst/>
                  <a:latin typeface="Arial" pitchFamily="34" charset="0"/>
                  <a:ea typeface="Times New Roman" pitchFamily="18" charset="0"/>
                  <a:cs typeface="Arial" pitchFamily="34" charset="0"/>
                </a:rPr>
                <a:t>Weighing or measuring</a:t>
              </a:r>
              <a:endParaRPr kumimoji="0" lang="uk-UA" sz="14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 sz="1400" b="0" i="0" u="none" strike="noStrike" cap="none" normalizeH="0" baseline="0">
                  <a:ln>
                    <a:noFill/>
                  </a:ln>
                  <a:solidFill>
                    <a:schemeClr val="tx1"/>
                  </a:solidFill>
                  <a:effectLst/>
                  <a:latin typeface="Arial" pitchFamily="34" charset="0"/>
                  <a:ea typeface="Times New Roman" pitchFamily="18" charset="0"/>
                  <a:cs typeface="Arial" pitchFamily="34" charset="0"/>
                </a:rPr>
                <a:t>calibrated dropper</a:t>
              </a:r>
              <a:endParaRPr kumimoji="0" lang="uk-UA" sz="1400" b="0" i="0" u="none" strike="noStrike" cap="none" normalizeH="0" baseline="0">
                <a:ln>
                  <a:noFill/>
                </a:ln>
                <a:solidFill>
                  <a:schemeClr val="tx1"/>
                </a:solidFill>
                <a:effectLst/>
                <a:latin typeface="Arial" pitchFamily="34" charset="0"/>
                <a:cs typeface="Arial" pitchFamily="34" charset="0"/>
              </a:endParaRPr>
            </a:p>
          </p:txBody>
        </p:sp>
        <p:sp>
          <p:nvSpPr>
            <p:cNvPr id="9" name="Freeform 29"/>
            <p:cNvSpPr>
              <a:spLocks/>
            </p:cNvSpPr>
            <p:nvPr/>
          </p:nvSpPr>
          <p:spPr bwMode="auto">
            <a:xfrm>
              <a:off x="6379" y="2394"/>
              <a:ext cx="2" cy="204"/>
            </a:xfrm>
            <a:custGeom>
              <a:avLst/>
              <a:gdLst/>
              <a:ahLst/>
              <a:cxnLst>
                <a:cxn ang="0">
                  <a:pos x="0" y="0"/>
                </a:cxn>
                <a:cxn ang="0">
                  <a:pos x="3" y="266"/>
                </a:cxn>
              </a:cxnLst>
              <a:rect l="0" t="0" r="r" b="b"/>
              <a:pathLst>
                <a:path w="3" h="266">
                  <a:moveTo>
                    <a:pt x="0" y="0"/>
                  </a:moveTo>
                  <a:lnTo>
                    <a:pt x="3" y="266"/>
                  </a:lnTo>
                </a:path>
              </a:pathLst>
            </a:cu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10" name="Freeform 28"/>
            <p:cNvSpPr>
              <a:spLocks/>
            </p:cNvSpPr>
            <p:nvPr/>
          </p:nvSpPr>
          <p:spPr bwMode="auto">
            <a:xfrm>
              <a:off x="3681" y="2574"/>
              <a:ext cx="2" cy="318"/>
            </a:xfrm>
            <a:custGeom>
              <a:avLst/>
              <a:gdLst/>
              <a:ahLst/>
              <a:cxnLst>
                <a:cxn ang="0">
                  <a:pos x="0" y="0"/>
                </a:cxn>
                <a:cxn ang="0">
                  <a:pos x="3" y="266"/>
                </a:cxn>
              </a:cxnLst>
              <a:rect l="0" t="0" r="r" b="b"/>
              <a:pathLst>
                <a:path w="3" h="266">
                  <a:moveTo>
                    <a:pt x="0" y="0"/>
                  </a:moveTo>
                  <a:lnTo>
                    <a:pt x="3" y="266"/>
                  </a:lnTo>
                </a:path>
              </a:pathLst>
            </a:cu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11" name="Text Box 27"/>
            <p:cNvSpPr txBox="1">
              <a:spLocks noChangeArrowheads="1"/>
            </p:cNvSpPr>
            <p:nvPr/>
          </p:nvSpPr>
          <p:spPr bwMode="auto">
            <a:xfrm>
              <a:off x="1701" y="7074"/>
              <a:ext cx="9720" cy="54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Shake from top to bottom (potentiation) for 10 minutes</a:t>
              </a:r>
              <a:endParaRPr kumimoji="0" lang="uk-UA" sz="1400" b="0" i="0" u="none" strike="noStrike" cap="none" normalizeH="0" baseline="0" dirty="0">
                <a:ln>
                  <a:noFill/>
                </a:ln>
                <a:solidFill>
                  <a:schemeClr val="tx1"/>
                </a:solidFill>
                <a:effectLst/>
                <a:latin typeface="Arial" pitchFamily="34" charset="0"/>
                <a:cs typeface="Arial" pitchFamily="34" charset="0"/>
              </a:endParaRPr>
            </a:p>
          </p:txBody>
        </p:sp>
        <p:sp>
          <p:nvSpPr>
            <p:cNvPr id="12" name="Text Box 26"/>
            <p:cNvSpPr txBox="1">
              <a:spLocks noChangeArrowheads="1"/>
            </p:cNvSpPr>
            <p:nvPr/>
          </p:nvSpPr>
          <p:spPr bwMode="auto">
            <a:xfrm>
              <a:off x="1701" y="8694"/>
              <a:ext cx="972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0" i="0" u="none" strike="noStrike" cap="none" normalizeH="0" baseline="0">
                  <a:ln>
                    <a:noFill/>
                  </a:ln>
                  <a:solidFill>
                    <a:schemeClr val="tx1"/>
                  </a:solidFill>
                  <a:effectLst/>
                  <a:latin typeface="Arial" pitchFamily="34" charset="0"/>
                  <a:ea typeface="Times New Roman" pitchFamily="18" charset="0"/>
                  <a:cs typeface="Arial" pitchFamily="34" charset="0"/>
                </a:rPr>
                <a:t>Quality control</a:t>
              </a:r>
              <a:endParaRPr kumimoji="0" lang="uk-UA" sz="1400" b="0" i="0" u="none" strike="noStrike" cap="none" normalizeH="0" baseline="0">
                <a:ln>
                  <a:noFill/>
                </a:ln>
                <a:solidFill>
                  <a:schemeClr val="tx1"/>
                </a:solidFill>
                <a:effectLst/>
                <a:latin typeface="Arial" pitchFamily="34" charset="0"/>
                <a:cs typeface="Arial" pitchFamily="34" charset="0"/>
              </a:endParaRPr>
            </a:p>
          </p:txBody>
        </p:sp>
        <p:sp>
          <p:nvSpPr>
            <p:cNvPr id="13" name="Text Box 25"/>
            <p:cNvSpPr txBox="1">
              <a:spLocks noChangeArrowheads="1"/>
            </p:cNvSpPr>
            <p:nvPr/>
          </p:nvSpPr>
          <p:spPr bwMode="auto">
            <a:xfrm>
              <a:off x="1701" y="9414"/>
              <a:ext cx="972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Packing before the dispensing</a:t>
              </a:r>
              <a:endParaRPr kumimoji="0" lang="uk-UA" sz="1400" b="0" i="0" u="none" strike="noStrike" cap="none" normalizeH="0" baseline="0" dirty="0">
                <a:ln>
                  <a:noFill/>
                </a:ln>
                <a:solidFill>
                  <a:schemeClr val="tx1"/>
                </a:solidFill>
                <a:effectLst/>
                <a:latin typeface="Arial" pitchFamily="34" charset="0"/>
                <a:cs typeface="Arial" pitchFamily="34" charset="0"/>
              </a:endParaRPr>
            </a:p>
          </p:txBody>
        </p:sp>
        <p:sp>
          <p:nvSpPr>
            <p:cNvPr id="14" name="Text Box 24"/>
            <p:cNvSpPr txBox="1">
              <a:spLocks noChangeArrowheads="1"/>
            </p:cNvSpPr>
            <p:nvPr/>
          </p:nvSpPr>
          <p:spPr bwMode="auto">
            <a:xfrm>
              <a:off x="5841" y="3474"/>
              <a:ext cx="2700" cy="7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0" i="0" u="none" strike="noStrike" cap="none" normalizeH="0" baseline="0">
                  <a:ln>
                    <a:noFill/>
                  </a:ln>
                  <a:solidFill>
                    <a:schemeClr val="tx1"/>
                  </a:solidFill>
                  <a:effectLst/>
                  <a:latin typeface="Arial" pitchFamily="34" charset="0"/>
                  <a:ea typeface="Times New Roman" pitchFamily="18" charset="0"/>
                  <a:cs typeface="Arial" pitchFamily="34" charset="0"/>
                </a:rPr>
                <a:t>Ethyl alcohol </a:t>
              </a:r>
              <a:r>
                <a:rPr kumimoji="0" lang="uk-UA" sz="1400" b="0" i="0" u="none" strike="noStrike" cap="none" normalizeH="0" baseline="0">
                  <a:ln>
                    <a:noFill/>
                  </a:ln>
                  <a:solidFill>
                    <a:schemeClr val="tx1"/>
                  </a:solidFill>
                  <a:effectLst/>
                  <a:latin typeface="Arial" pitchFamily="34" charset="0"/>
                  <a:ea typeface="Times New Roman" pitchFamily="18" charset="0"/>
                  <a:cs typeface="Arial" pitchFamily="34" charset="0"/>
                </a:rPr>
                <a:t/>
              </a:r>
              <a:br>
                <a:rPr kumimoji="0" lang="uk-UA" sz="1400" b="0" i="0" u="none" strike="noStrike" cap="none" normalizeH="0" baseline="0">
                  <a:ln>
                    <a:noFill/>
                  </a:ln>
                  <a:solidFill>
                    <a:schemeClr val="tx1"/>
                  </a:solidFill>
                  <a:effectLst/>
                  <a:latin typeface="Arial" pitchFamily="34" charset="0"/>
                  <a:ea typeface="Times New Roman" pitchFamily="18" charset="0"/>
                  <a:cs typeface="Arial" pitchFamily="34" charset="0"/>
                </a:rPr>
              </a:br>
              <a:r>
                <a:rPr kumimoji="0" lang="en" sz="1400" b="0" i="0" u="none" strike="noStrike" cap="none" normalizeH="0" baseline="0">
                  <a:ln>
                    <a:noFill/>
                  </a:ln>
                  <a:solidFill>
                    <a:schemeClr val="tx1"/>
                  </a:solidFill>
                  <a:effectLst/>
                  <a:latin typeface="Arial" pitchFamily="34" charset="0"/>
                  <a:ea typeface="Times New Roman" pitchFamily="18" charset="0"/>
                  <a:cs typeface="Arial" pitchFamily="34" charset="0"/>
                </a:rPr>
                <a:t>60%</a:t>
              </a:r>
              <a:endParaRPr kumimoji="0" lang="uk-UA" sz="1400" b="0" i="0" u="none" strike="noStrike" cap="none" normalizeH="0" baseline="0">
                <a:ln>
                  <a:noFill/>
                </a:ln>
                <a:solidFill>
                  <a:schemeClr val="tx1"/>
                </a:solidFill>
                <a:effectLst/>
                <a:latin typeface="Arial" pitchFamily="34" charset="0"/>
                <a:cs typeface="Arial" pitchFamily="34" charset="0"/>
              </a:endParaRPr>
            </a:p>
          </p:txBody>
        </p:sp>
        <p:sp>
          <p:nvSpPr>
            <p:cNvPr id="15" name="Text Box 23"/>
            <p:cNvSpPr txBox="1">
              <a:spLocks noChangeArrowheads="1"/>
            </p:cNvSpPr>
            <p:nvPr/>
          </p:nvSpPr>
          <p:spPr bwMode="auto">
            <a:xfrm>
              <a:off x="8721" y="3474"/>
              <a:ext cx="2700" cy="7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0" i="0" u="none" strike="noStrike" cap="none" normalizeH="0" baseline="0">
                  <a:ln>
                    <a:noFill/>
                  </a:ln>
                  <a:solidFill>
                    <a:schemeClr val="tx1"/>
                  </a:solidFill>
                  <a:effectLst/>
                  <a:latin typeface="Arial" pitchFamily="34" charset="0"/>
                  <a:ea typeface="Times New Roman" pitchFamily="18" charset="0"/>
                  <a:cs typeface="Arial" pitchFamily="34" charset="0"/>
                </a:rPr>
                <a:t>Sugar grits</a:t>
              </a:r>
              <a:endParaRPr kumimoji="0" lang="uk-UA" sz="1400" b="0" i="0" u="none" strike="noStrike" cap="none" normalizeH="0" baseline="0">
                <a:ln>
                  <a:noFill/>
                </a:ln>
                <a:solidFill>
                  <a:schemeClr val="tx1"/>
                </a:solidFill>
                <a:effectLst/>
                <a:latin typeface="Arial" pitchFamily="34" charset="0"/>
                <a:cs typeface="Arial" pitchFamily="34" charset="0"/>
              </a:endParaRPr>
            </a:p>
          </p:txBody>
        </p:sp>
        <p:sp>
          <p:nvSpPr>
            <p:cNvPr id="16" name="Freeform 22"/>
            <p:cNvSpPr>
              <a:spLocks/>
            </p:cNvSpPr>
            <p:nvPr/>
          </p:nvSpPr>
          <p:spPr bwMode="auto">
            <a:xfrm>
              <a:off x="8721" y="2574"/>
              <a:ext cx="2" cy="318"/>
            </a:xfrm>
            <a:custGeom>
              <a:avLst/>
              <a:gdLst/>
              <a:ahLst/>
              <a:cxnLst>
                <a:cxn ang="0">
                  <a:pos x="0" y="0"/>
                </a:cxn>
                <a:cxn ang="0">
                  <a:pos x="3" y="266"/>
                </a:cxn>
              </a:cxnLst>
              <a:rect l="0" t="0" r="r" b="b"/>
              <a:pathLst>
                <a:path w="3" h="266">
                  <a:moveTo>
                    <a:pt x="0" y="0"/>
                  </a:moveTo>
                  <a:lnTo>
                    <a:pt x="3" y="266"/>
                  </a:lnTo>
                </a:path>
              </a:pathLst>
            </a:cu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17" name="Rectangle 21"/>
            <p:cNvSpPr>
              <a:spLocks noChangeArrowheads="1"/>
            </p:cNvSpPr>
            <p:nvPr/>
          </p:nvSpPr>
          <p:spPr bwMode="auto">
            <a:xfrm>
              <a:off x="5841" y="2934"/>
              <a:ext cx="558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0" rIns="9144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1" i="1" u="none" strike="noStrike" cap="none" normalizeH="0" baseline="0">
                  <a:ln>
                    <a:noFill/>
                  </a:ln>
                  <a:solidFill>
                    <a:schemeClr val="tx1"/>
                  </a:solidFill>
                  <a:effectLst/>
                  <a:latin typeface="Arial" pitchFamily="34" charset="0"/>
                  <a:ea typeface="Times New Roman" pitchFamily="18" charset="0"/>
                  <a:cs typeface="Arial" pitchFamily="34" charset="0"/>
                </a:rPr>
                <a:t>Excipients</a:t>
              </a:r>
              <a:endParaRPr kumimoji="0" lang="uk-UA" sz="1400" b="0" i="0" u="none" strike="noStrike" cap="none" normalizeH="0" baseline="0">
                <a:ln>
                  <a:noFill/>
                </a:ln>
                <a:solidFill>
                  <a:schemeClr val="tx1"/>
                </a:solidFill>
                <a:effectLst/>
                <a:latin typeface="Arial" pitchFamily="34" charset="0"/>
                <a:cs typeface="Arial" pitchFamily="34" charset="0"/>
              </a:endParaRPr>
            </a:p>
          </p:txBody>
        </p:sp>
        <p:sp>
          <p:nvSpPr>
            <p:cNvPr id="18" name="Line 20"/>
            <p:cNvSpPr>
              <a:spLocks noChangeShapeType="1"/>
            </p:cNvSpPr>
            <p:nvPr/>
          </p:nvSpPr>
          <p:spPr bwMode="auto">
            <a:xfrm>
              <a:off x="3681" y="2574"/>
              <a:ext cx="5040" cy="0"/>
            </a:xfrm>
            <a:prstGeom prst="line">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19" name="Line 19"/>
            <p:cNvSpPr>
              <a:spLocks noChangeShapeType="1"/>
            </p:cNvSpPr>
            <p:nvPr/>
          </p:nvSpPr>
          <p:spPr bwMode="auto">
            <a:xfrm>
              <a:off x="3681" y="419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20" name="Line 18"/>
            <p:cNvSpPr>
              <a:spLocks noChangeShapeType="1"/>
            </p:cNvSpPr>
            <p:nvPr/>
          </p:nvSpPr>
          <p:spPr bwMode="auto">
            <a:xfrm>
              <a:off x="9981" y="671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21" name="Line 17"/>
            <p:cNvSpPr>
              <a:spLocks noChangeShapeType="1"/>
            </p:cNvSpPr>
            <p:nvPr/>
          </p:nvSpPr>
          <p:spPr bwMode="auto">
            <a:xfrm>
              <a:off x="6561" y="761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22" name="Line 16"/>
            <p:cNvSpPr>
              <a:spLocks noChangeShapeType="1"/>
            </p:cNvSpPr>
            <p:nvPr/>
          </p:nvSpPr>
          <p:spPr bwMode="auto">
            <a:xfrm>
              <a:off x="6561" y="905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23" name="Line 15"/>
            <p:cNvSpPr>
              <a:spLocks noChangeShapeType="1"/>
            </p:cNvSpPr>
            <p:nvPr/>
          </p:nvSpPr>
          <p:spPr bwMode="auto">
            <a:xfrm>
              <a:off x="7101" y="329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24" name="Line 14"/>
            <p:cNvSpPr>
              <a:spLocks noChangeShapeType="1"/>
            </p:cNvSpPr>
            <p:nvPr/>
          </p:nvSpPr>
          <p:spPr bwMode="auto">
            <a:xfrm>
              <a:off x="9981" y="329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25" name="Line 13"/>
            <p:cNvSpPr>
              <a:spLocks noChangeShapeType="1"/>
            </p:cNvSpPr>
            <p:nvPr/>
          </p:nvSpPr>
          <p:spPr bwMode="auto">
            <a:xfrm>
              <a:off x="6381" y="185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26" name="Text Box 12"/>
            <p:cNvSpPr txBox="1">
              <a:spLocks noChangeArrowheads="1"/>
            </p:cNvSpPr>
            <p:nvPr/>
          </p:nvSpPr>
          <p:spPr bwMode="auto">
            <a:xfrm>
              <a:off x="5121" y="1494"/>
              <a:ext cx="2554"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0" i="0" u="none" strike="noStrike" cap="none" normalizeH="0" baseline="0">
                  <a:ln>
                    <a:noFill/>
                  </a:ln>
                  <a:solidFill>
                    <a:schemeClr val="tx1"/>
                  </a:solidFill>
                  <a:effectLst/>
                  <a:latin typeface="Arial" pitchFamily="34" charset="0"/>
                  <a:ea typeface="Times New Roman" pitchFamily="18" charset="0"/>
                  <a:cs typeface="Arial" pitchFamily="34" charset="0"/>
                </a:rPr>
                <a:t>Prescription recipe</a:t>
              </a:r>
              <a:endParaRPr kumimoji="0" lang="uk-UA" sz="1400" b="0" i="0" u="none" strike="noStrike" cap="none" normalizeH="0" baseline="0">
                <a:ln>
                  <a:noFill/>
                </a:ln>
                <a:solidFill>
                  <a:schemeClr val="tx1"/>
                </a:solidFill>
                <a:effectLst/>
                <a:latin typeface="Arial" pitchFamily="34" charset="0"/>
                <a:cs typeface="Arial" pitchFamily="34" charset="0"/>
              </a:endParaRPr>
            </a:p>
          </p:txBody>
        </p:sp>
        <p:sp>
          <p:nvSpPr>
            <p:cNvPr id="27" name="Line 11"/>
            <p:cNvSpPr>
              <a:spLocks noChangeShapeType="1"/>
            </p:cNvSpPr>
            <p:nvPr/>
          </p:nvSpPr>
          <p:spPr bwMode="auto">
            <a:xfrm>
              <a:off x="7101" y="419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28" name="Line 10"/>
            <p:cNvSpPr>
              <a:spLocks noChangeShapeType="1"/>
            </p:cNvSpPr>
            <p:nvPr/>
          </p:nvSpPr>
          <p:spPr bwMode="auto">
            <a:xfrm>
              <a:off x="9981" y="419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29" name="Text Box 9"/>
            <p:cNvSpPr txBox="1">
              <a:spLocks noChangeArrowheads="1"/>
            </p:cNvSpPr>
            <p:nvPr/>
          </p:nvSpPr>
          <p:spPr bwMode="auto">
            <a:xfrm>
              <a:off x="5841" y="4554"/>
              <a:ext cx="2700" cy="108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0" i="0" u="none" strike="noStrike" cap="none" normalizeH="0" baseline="0">
                  <a:ln>
                    <a:noFill/>
                  </a:ln>
                  <a:solidFill>
                    <a:schemeClr val="tx1"/>
                  </a:solidFill>
                  <a:effectLst/>
                  <a:latin typeface="Arial" pitchFamily="34" charset="0"/>
                  <a:ea typeface="Times New Roman" pitchFamily="18" charset="0"/>
                  <a:cs typeface="Arial" pitchFamily="34" charset="0"/>
                </a:rPr>
                <a:t>Weighing or measuring with a calibrated dropper</a:t>
              </a:r>
              <a:endParaRPr kumimoji="0" lang="uk-UA" sz="1400" b="0" i="0" u="none" strike="noStrike" cap="none" normalizeH="0" baseline="0">
                <a:ln>
                  <a:noFill/>
                </a:ln>
                <a:solidFill>
                  <a:schemeClr val="tx1"/>
                </a:solidFill>
                <a:effectLst/>
                <a:latin typeface="Arial" pitchFamily="34" charset="0"/>
                <a:cs typeface="Arial" pitchFamily="34" charset="0"/>
              </a:endParaRPr>
            </a:p>
          </p:txBody>
        </p:sp>
        <p:sp>
          <p:nvSpPr>
            <p:cNvPr id="30" name="Text Box 8"/>
            <p:cNvSpPr txBox="1">
              <a:spLocks noChangeArrowheads="1"/>
            </p:cNvSpPr>
            <p:nvPr/>
          </p:nvSpPr>
          <p:spPr bwMode="auto">
            <a:xfrm>
              <a:off x="8721" y="4554"/>
              <a:ext cx="2700" cy="108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0" i="0" u="none" strike="noStrike" cap="none" normalizeH="0" baseline="0">
                  <a:ln>
                    <a:noFill/>
                  </a:ln>
                  <a:solidFill>
                    <a:schemeClr val="tx1"/>
                  </a:solidFill>
                  <a:effectLst/>
                  <a:latin typeface="Arial" pitchFamily="34" charset="0"/>
                  <a:ea typeface="Times New Roman" pitchFamily="18" charset="0"/>
                  <a:cs typeface="Arial" pitchFamily="34" charset="0"/>
                </a:rPr>
                <a:t>Weighing</a:t>
              </a:r>
              <a:endParaRPr kumimoji="0" lang="uk-UA" sz="1400" b="0" i="0" u="none" strike="noStrike" cap="none" normalizeH="0" baseline="0">
                <a:ln>
                  <a:noFill/>
                </a:ln>
                <a:solidFill>
                  <a:schemeClr val="tx1"/>
                </a:solidFill>
                <a:effectLst/>
                <a:latin typeface="Arial" pitchFamily="34" charset="0"/>
                <a:cs typeface="Arial" pitchFamily="34" charset="0"/>
              </a:endParaRPr>
            </a:p>
          </p:txBody>
        </p:sp>
        <p:sp>
          <p:nvSpPr>
            <p:cNvPr id="31" name="Line 7"/>
            <p:cNvSpPr>
              <a:spLocks noChangeShapeType="1"/>
            </p:cNvSpPr>
            <p:nvPr/>
          </p:nvSpPr>
          <p:spPr bwMode="auto">
            <a:xfrm>
              <a:off x="7101" y="5634"/>
              <a:ext cx="0" cy="720"/>
            </a:xfrm>
            <a:prstGeom prst="line">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32" name="Line 6"/>
            <p:cNvSpPr>
              <a:spLocks noChangeShapeType="1"/>
            </p:cNvSpPr>
            <p:nvPr/>
          </p:nvSpPr>
          <p:spPr bwMode="auto">
            <a:xfrm>
              <a:off x="3681" y="5634"/>
              <a:ext cx="0" cy="720"/>
            </a:xfrm>
            <a:prstGeom prst="line">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33" name="Line 5"/>
            <p:cNvSpPr>
              <a:spLocks noChangeShapeType="1"/>
            </p:cNvSpPr>
            <p:nvPr/>
          </p:nvSpPr>
          <p:spPr bwMode="auto">
            <a:xfrm flipH="1">
              <a:off x="3681" y="6354"/>
              <a:ext cx="5040" cy="0"/>
            </a:xfrm>
            <a:prstGeom prst="line">
              <a:avLst/>
            </a:prstGeom>
            <a:ln>
              <a:headEnd type="stealth" w="med" len="med"/>
              <a:tailEnd type="none"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34" name="Text Box 4"/>
            <p:cNvSpPr txBox="1">
              <a:spLocks noChangeArrowheads="1"/>
            </p:cNvSpPr>
            <p:nvPr/>
          </p:nvSpPr>
          <p:spPr bwMode="auto">
            <a:xfrm>
              <a:off x="8721" y="5994"/>
              <a:ext cx="2700" cy="7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0" tIns="3600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1400" b="0" i="0" u="none" strike="noStrike" cap="none" normalizeH="0" baseline="0">
                  <a:ln>
                    <a:noFill/>
                  </a:ln>
                  <a:solidFill>
                    <a:schemeClr val="tx1"/>
                  </a:solidFill>
                  <a:effectLst/>
                  <a:latin typeface="Arial" pitchFamily="34" charset="0"/>
                  <a:ea typeface="Times New Roman" pitchFamily="18" charset="0"/>
                  <a:cs typeface="Arial" pitchFamily="34" charset="0"/>
                </a:rPr>
                <a:t>Saturation</a:t>
              </a:r>
              <a:endParaRPr kumimoji="0" lang="uk-UA" sz="1400" b="0" i="0" u="none" strike="noStrike" cap="none" normalizeH="0" baseline="0">
                <a:ln>
                  <a:noFill/>
                </a:ln>
                <a:solidFill>
                  <a:schemeClr val="tx1"/>
                </a:solidFill>
                <a:effectLst/>
                <a:latin typeface="Arial" pitchFamily="34" charset="0"/>
                <a:cs typeface="Arial" pitchFamily="34" charset="0"/>
              </a:endParaRPr>
            </a:p>
          </p:txBody>
        </p:sp>
        <p:sp>
          <p:nvSpPr>
            <p:cNvPr id="35" name="Line 3"/>
            <p:cNvSpPr>
              <a:spLocks noChangeShapeType="1"/>
            </p:cNvSpPr>
            <p:nvPr/>
          </p:nvSpPr>
          <p:spPr bwMode="auto">
            <a:xfrm>
              <a:off x="9981" y="563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sp>
          <p:nvSpPr>
            <p:cNvPr id="36" name="Line 2"/>
            <p:cNvSpPr>
              <a:spLocks noChangeShapeType="1"/>
            </p:cNvSpPr>
            <p:nvPr/>
          </p:nvSpPr>
          <p:spPr bwMode="auto">
            <a:xfrm>
              <a:off x="6561" y="833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ru-RU" sz="1400"/>
            </a:p>
          </p:txBody>
        </p:sp>
      </p:grpSp>
    </p:spTree>
    <p:extLst>
      <p:ext uri="{BB962C8B-B14F-4D97-AF65-F5344CB8AC3E}">
        <p14:creationId xmlns:p14="http://schemas.microsoft.com/office/powerpoint/2010/main" val="2331009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776989"/>
          </a:xfrm>
          <a:prstGeom prst="rect">
            <a:avLst/>
          </a:prstGeom>
        </p:spPr>
      </p:pic>
      <p:sp>
        <p:nvSpPr>
          <p:cNvPr id="2" name="Заголовок 1"/>
          <p:cNvSpPr>
            <a:spLocks noGrp="1"/>
          </p:cNvSpPr>
          <p:nvPr>
            <p:ph type="title"/>
          </p:nvPr>
        </p:nvSpPr>
        <p:spPr>
          <a:xfrm>
            <a:off x="1182121" y="183480"/>
            <a:ext cx="10058400" cy="801278"/>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dirty="0">
                <a:solidFill>
                  <a:schemeClr val="tx1"/>
                </a:solidFill>
              </a:rPr>
              <a:t>8. Example of granule 1: Rp : Tabacum C13</a:t>
            </a:r>
            <a:endParaRPr lang="uk-UA" b="1" dirty="0">
              <a:solidFill>
                <a:schemeClr val="tx1"/>
              </a:solidFill>
            </a:endParaRPr>
          </a:p>
        </p:txBody>
      </p:sp>
      <p:sp>
        <p:nvSpPr>
          <p:cNvPr id="3" name="Объект 2"/>
          <p:cNvSpPr>
            <a:spLocks noGrp="1"/>
          </p:cNvSpPr>
          <p:nvPr>
            <p:ph idx="1"/>
          </p:nvPr>
        </p:nvSpPr>
        <p:spPr>
          <a:xfrm>
            <a:off x="2886487" y="1074011"/>
            <a:ext cx="6649668" cy="1746371"/>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 b="1" dirty="0">
                <a:solidFill>
                  <a:schemeClr val="tx1"/>
                </a:solidFill>
              </a:rPr>
              <a:t>Calculation:</a:t>
            </a:r>
            <a:endParaRPr lang="uk-UA" b="1" dirty="0">
              <a:solidFill>
                <a:schemeClr val="tx1"/>
              </a:solidFill>
            </a:endParaRPr>
          </a:p>
          <a:p>
            <a:pPr marL="358775" indent="-6350">
              <a:buFont typeface="Arial" panose="020B0604020202020204" pitchFamily="34" charset="0"/>
              <a:buChar char="•"/>
            </a:pPr>
            <a:r>
              <a:rPr lang="en" dirty="0">
                <a:solidFill>
                  <a:schemeClr val="tx1"/>
                </a:solidFill>
              </a:rPr>
              <a:t>granules 10.0.</a:t>
            </a:r>
            <a:endParaRPr lang="uk-UA" dirty="0">
              <a:solidFill>
                <a:schemeClr val="tx1"/>
              </a:solidFill>
            </a:endParaRPr>
          </a:p>
          <a:p>
            <a:pPr marL="358775" indent="-6350">
              <a:buFont typeface="Arial" panose="020B0604020202020204" pitchFamily="34" charset="0"/>
              <a:buChar char="•"/>
            </a:pPr>
            <a:r>
              <a:rPr lang="en" dirty="0">
                <a:solidFill>
                  <a:schemeClr val="tx1"/>
                </a:solidFill>
              </a:rPr>
              <a:t>mass : 10.0 / 100 = 0.1.</a:t>
            </a:r>
            <a:endParaRPr lang="uk-UA" dirty="0">
              <a:solidFill>
                <a:schemeClr val="tx1"/>
              </a:solidFill>
            </a:endParaRPr>
          </a:p>
          <a:p>
            <a:pPr marL="358775" indent="-6350">
              <a:buFont typeface="Arial" panose="020B0604020202020204" pitchFamily="34" charset="0"/>
              <a:buChar char="•"/>
            </a:pPr>
            <a:r>
              <a:rPr lang="en" dirty="0">
                <a:solidFill>
                  <a:schemeClr val="tx1"/>
                </a:solidFill>
              </a:rPr>
              <a:t>Weight of ethyl alcohol 62% (by weight): 10.0 / 100 = 0.1.</a:t>
            </a:r>
            <a:endParaRPr lang="uk-UA" dirty="0"/>
          </a:p>
        </p:txBody>
      </p:sp>
      <p:sp>
        <p:nvSpPr>
          <p:cNvPr id="4" name="Прямоугольник 3"/>
          <p:cNvSpPr/>
          <p:nvPr/>
        </p:nvSpPr>
        <p:spPr>
          <a:xfrm>
            <a:off x="355076" y="2909635"/>
            <a:ext cx="6718170" cy="34163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49580" algn="ctr">
              <a:lnSpc>
                <a:spcPct val="150000"/>
              </a:lnSpc>
            </a:pPr>
            <a:r>
              <a:rPr lang="en"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Manufacturing technology, PPK :</a:t>
            </a:r>
          </a:p>
          <a:p>
            <a:pPr indent="449580" algn="just">
              <a:lnSpc>
                <a:spcPct val="150000"/>
              </a:lnSpc>
            </a:pP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 a jar with a capacity of 30.0 place 10.0 granules of sugar, 4 drops of 62% ethyl alcohol . </a:t>
            </a:r>
            <a:r>
              <a:rPr lang="en" dirty="0">
                <a:solidFill>
                  <a:schemeClr val="tx1"/>
                </a:solidFill>
                <a:latin typeface="Times New Roman" panose="02020603050405020304" pitchFamily="18" charset="0"/>
                <a:cs typeface="Times New Roman" panose="02020603050405020304" pitchFamily="18" charset="0"/>
              </a:rPr>
              <a:t>Then add 0.1 homeopathic dilution of Tabacum C12 , close the vial with a lid wrapped in parchment paper and shake </a:t>
            </a:r>
            <a:r>
              <a:rPr lang="en" dirty="0" err="1">
                <a:solidFill>
                  <a:schemeClr val="tx1"/>
                </a:solidFill>
                <a:latin typeface="Times New Roman" panose="02020603050405020304" pitchFamily="18" charset="0"/>
                <a:cs typeface="Times New Roman" panose="02020603050405020304" pitchFamily="18" charset="0"/>
              </a:rPr>
              <a:t>vigorously </a:t>
            </a:r>
            <a:r>
              <a:rPr lang="en" dirty="0">
                <a:solidFill>
                  <a:schemeClr val="tx1"/>
                </a:solidFill>
                <a:latin typeface="Times New Roman" panose="02020603050405020304" pitchFamily="18" charset="0"/>
                <a:cs typeface="Times New Roman" panose="02020603050405020304" pitchFamily="18" charset="0"/>
              </a:rPr>
              <a:t>(potentiate) for 10 minutes </a:t>
            </a:r>
            <a:r>
              <a:rPr lang="en" dirty="0">
                <a:solidFill>
                  <a:srgbClr val="000000"/>
                </a:solidFill>
                <a:latin typeface="Times New Roman" panose="02020603050405020304" pitchFamily="18" charset="0"/>
                <a:cs typeface="Times New Roman" panose="02020603050405020304" pitchFamily="18" charset="0"/>
              </a:rPr>
              <a:t>. </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Then the granules are poured on parchment paper and dried at room temperature. The dried granules are poured into a box.</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Прямоугольник 4"/>
          <p:cNvSpPr/>
          <p:nvPr/>
        </p:nvSpPr>
        <p:spPr>
          <a:xfrm>
            <a:off x="7283777" y="2835988"/>
            <a:ext cx="4697692" cy="2585323"/>
          </a:xfrm>
          <a:prstGeom prst="rect">
            <a:avLst/>
          </a:prstGeom>
        </p:spPr>
        <p:txBody>
          <a:bodyPr wrap="square">
            <a:spAutoFit/>
          </a:bodyPr>
          <a:lstStyle/>
          <a:p>
            <a:pPr algn="just">
              <a:lnSpc>
                <a:spcPct val="150000"/>
              </a:lnSpc>
            </a:pP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Date __________ PPC № 3</a:t>
            </a:r>
            <a:endParaRPr lang="ru-RU" sz="1600" dirty="0">
              <a:latin typeface="Times New Roman" panose="02020603050405020304" pitchFamily="18" charset="0"/>
              <a:ea typeface="Times New Roman" panose="02020603050405020304" pitchFamily="18" charset="0"/>
            </a:endParaRPr>
          </a:p>
          <a:p>
            <a:pPr algn="just">
              <a:lnSpc>
                <a:spcPct val="150000"/>
              </a:lnSpc>
            </a:pP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Granulae</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sacchari</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10.0</a:t>
            </a:r>
            <a:endParaRPr lang="ru-RU" sz="1600" dirty="0">
              <a:latin typeface="Times New Roman" panose="02020603050405020304" pitchFamily="18" charset="0"/>
              <a:ea typeface="Times New Roman" panose="02020603050405020304" pitchFamily="18" charset="0"/>
            </a:endParaRPr>
          </a:p>
          <a:p>
            <a:pPr algn="just">
              <a:lnSpc>
                <a:spcPct val="150000"/>
              </a:lnSpc>
            </a:pP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Spiritus</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aethylicus </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62% 0.1 </a:t>
            </a: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seu</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gtt</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IV</a:t>
            </a:r>
          </a:p>
          <a:p>
            <a:pPr algn="just">
              <a:lnSpc>
                <a:spcPct val="150000"/>
              </a:lnSpc>
            </a:pP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Tabacum C12 0.1 </a:t>
            </a: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seu</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gttIV</a:t>
            </a:r>
            <a:endParaRPr lang="ru-RU" sz="1600" dirty="0">
              <a:latin typeface="Times New Roman" panose="02020603050405020304" pitchFamily="18" charset="0"/>
              <a:ea typeface="Times New Roman" panose="02020603050405020304" pitchFamily="18" charset="0"/>
            </a:endParaRPr>
          </a:p>
          <a:p>
            <a:pPr algn="just">
              <a:lnSpc>
                <a:spcPct val="150000"/>
              </a:lnSpc>
            </a:pP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 = 10.0</a:t>
            </a:r>
            <a:endPar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Signatures : _______________</a:t>
            </a:r>
            <a:endParaRPr lang="ru-RU" sz="16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15420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4F2"/>
        </a:solidFill>
        <a:effectLst/>
      </p:bgPr>
    </p:bg>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6310181" cy="6325386"/>
          </a:xfrm>
          <a:prstGeom prst="rect">
            <a:avLst/>
          </a:prstGeom>
        </p:spPr>
      </p:pic>
      <p:sp>
        <p:nvSpPr>
          <p:cNvPr id="4" name="Заголовок 1"/>
          <p:cNvSpPr>
            <a:spLocks noGrp="1"/>
          </p:cNvSpPr>
          <p:nvPr>
            <p:ph type="title"/>
          </p:nvPr>
        </p:nvSpPr>
        <p:spPr>
          <a:xfrm>
            <a:off x="1104760" y="84843"/>
            <a:ext cx="10058400" cy="970960"/>
          </a:xfrm>
        </p:spPr>
        <p:style>
          <a:lnRef idx="1">
            <a:schemeClr val="accent1"/>
          </a:lnRef>
          <a:fillRef idx="2">
            <a:schemeClr val="accent1"/>
          </a:fillRef>
          <a:effectRef idx="1">
            <a:schemeClr val="accent1"/>
          </a:effectRef>
          <a:fontRef idx="minor">
            <a:schemeClr val="dk1"/>
          </a:fontRef>
        </p:style>
        <p:txBody>
          <a:bodyPr>
            <a:normAutofit/>
          </a:bodyPr>
          <a:lstStyle/>
          <a:p>
            <a:r>
              <a:rPr lang="en" sz="3200" b="1" dirty="0">
                <a:solidFill>
                  <a:schemeClr val="tx1"/>
                </a:solidFill>
              </a:rPr>
              <a:t>9 . Example of granule 2: Rp .: </a:t>
            </a:r>
            <a:r>
              <a:rPr lang="en" sz="3200" b="1" dirty="0" err="1">
                <a:solidFill>
                  <a:schemeClr val="tx1"/>
                </a:solidFill>
              </a:rPr>
              <a:t>Gran ulae</a:t>
            </a:r>
            <a:r>
              <a:rPr lang="en" sz="3200" b="1" dirty="0">
                <a:solidFill>
                  <a:schemeClr val="tx1"/>
                </a:solidFill>
              </a:rPr>
              <a:t> </a:t>
            </a:r>
            <a:r>
              <a:rPr lang="en" sz="3200" b="1" dirty="0" err="1">
                <a:solidFill>
                  <a:schemeClr val="tx1"/>
                </a:solidFill>
              </a:rPr>
              <a:t>Thuja</a:t>
            </a:r>
            <a:r>
              <a:rPr lang="en" sz="3200" i="1" dirty="0">
                <a:solidFill>
                  <a:schemeClr val="tx1"/>
                </a:solidFill>
              </a:rPr>
              <a:t> </a:t>
            </a:r>
            <a:r>
              <a:rPr lang="en" sz="3200" b="1" dirty="0">
                <a:solidFill>
                  <a:schemeClr val="tx1"/>
                </a:solidFill>
              </a:rPr>
              <a:t>C12 10.0</a:t>
            </a:r>
            <a:r>
              <a:rPr lang="ru-RU" sz="3200" dirty="0">
                <a:solidFill>
                  <a:schemeClr val="tx1"/>
                </a:solidFill>
              </a:rPr>
              <a:t/>
            </a:r>
            <a:br>
              <a:rPr lang="ru-RU" sz="3200" dirty="0">
                <a:solidFill>
                  <a:schemeClr val="tx1"/>
                </a:solidFill>
              </a:rPr>
            </a:br>
            <a:r>
              <a:rPr lang="en" sz="3200" dirty="0">
                <a:solidFill>
                  <a:schemeClr val="tx1"/>
                </a:solidFill>
              </a:rPr>
              <a:t>           </a:t>
            </a:r>
            <a:r>
              <a:rPr lang="en" sz="3200" b="1" dirty="0">
                <a:solidFill>
                  <a:schemeClr val="tx1"/>
                </a:solidFill>
              </a:rPr>
              <a:t>D. _ S. _ 8 granules 3 times a day</a:t>
            </a:r>
            <a:endParaRPr lang="ru-RU" sz="3200" dirty="0">
              <a:solidFill>
                <a:schemeClr val="tx1"/>
              </a:solidFill>
            </a:endParaRPr>
          </a:p>
        </p:txBody>
      </p:sp>
      <p:sp>
        <p:nvSpPr>
          <p:cNvPr id="5" name="Содержимое 2"/>
          <p:cNvSpPr>
            <a:spLocks noGrp="1"/>
          </p:cNvSpPr>
          <p:nvPr>
            <p:ph idx="1"/>
          </p:nvPr>
        </p:nvSpPr>
        <p:spPr>
          <a:xfrm>
            <a:off x="3996964" y="1323506"/>
            <a:ext cx="6834433" cy="3678374"/>
          </a:xfrm>
        </p:spPr>
        <p:style>
          <a:lnRef idx="2">
            <a:schemeClr val="accent1"/>
          </a:lnRef>
          <a:fillRef idx="1">
            <a:schemeClr val="lt1"/>
          </a:fillRef>
          <a:effectRef idx="0">
            <a:schemeClr val="accent1"/>
          </a:effectRef>
          <a:fontRef idx="minor">
            <a:schemeClr val="dk1"/>
          </a:fontRef>
        </p:style>
        <p:txBody>
          <a:bodyPr>
            <a:normAutofit/>
          </a:bodyPr>
          <a:lstStyle/>
          <a:p>
            <a:pPr algn="just" hangingPunct="0">
              <a:buNone/>
            </a:pPr>
            <a:r>
              <a:rPr lang="en" i="1" dirty="0">
                <a:solidFill>
                  <a:schemeClr val="tx1"/>
                </a:solidFill>
              </a:rPr>
              <a:t>Stamp </a:t>
            </a:r>
            <a:r>
              <a:rPr lang="en" i="1" dirty="0" err="1">
                <a:solidFill>
                  <a:schemeClr val="tx1"/>
                </a:solidFill>
              </a:rPr>
              <a:t>of medical and preventive </a:t>
            </a:r>
            <a:r>
              <a:rPr lang="en" i="1" dirty="0">
                <a:solidFill>
                  <a:schemeClr val="tx1"/>
                </a:solidFill>
              </a:rPr>
              <a:t>institution</a:t>
            </a:r>
            <a:endParaRPr lang="ru-RU" dirty="0">
              <a:solidFill>
                <a:schemeClr val="tx1"/>
              </a:solidFill>
            </a:endParaRPr>
          </a:p>
          <a:p>
            <a:pPr algn="just" hangingPunct="0">
              <a:buNone/>
            </a:pPr>
            <a:r>
              <a:rPr lang="en" i="1" dirty="0">
                <a:solidFill>
                  <a:schemeClr val="tx1"/>
                </a:solidFill>
              </a:rPr>
              <a:t>Date</a:t>
            </a:r>
            <a:endParaRPr lang="ru-RU" dirty="0">
              <a:solidFill>
                <a:schemeClr val="tx1"/>
              </a:solidFill>
            </a:endParaRPr>
          </a:p>
          <a:p>
            <a:pPr algn="just" hangingPunct="0">
              <a:buNone/>
            </a:pPr>
            <a:r>
              <a:rPr lang="en" i="1" dirty="0">
                <a:solidFill>
                  <a:schemeClr val="tx1"/>
                </a:solidFill>
              </a:rPr>
              <a:t>  </a:t>
            </a:r>
            <a:r>
              <a:rPr lang="en" i="1" dirty="0" err="1">
                <a:solidFill>
                  <a:schemeClr val="tx1"/>
                </a:solidFill>
              </a:rPr>
              <a:t>Surname </a:t>
            </a:r>
            <a:r>
              <a:rPr lang="en" i="1" dirty="0">
                <a:solidFill>
                  <a:schemeClr val="tx1"/>
                </a:solidFill>
              </a:rPr>
              <a:t>, </a:t>
            </a:r>
            <a:r>
              <a:rPr lang="en" i="1" dirty="0" err="1">
                <a:solidFill>
                  <a:schemeClr val="tx1"/>
                </a:solidFill>
              </a:rPr>
              <a:t>name </a:t>
            </a:r>
            <a:r>
              <a:rPr lang="en" i="1" dirty="0">
                <a:solidFill>
                  <a:schemeClr val="tx1"/>
                </a:solidFill>
              </a:rPr>
              <a:t>and </a:t>
            </a:r>
            <a:r>
              <a:rPr lang="en" i="1" dirty="0" err="1">
                <a:solidFill>
                  <a:schemeClr val="tx1"/>
                </a:solidFill>
              </a:rPr>
              <a:t>patronymic of the </a:t>
            </a:r>
            <a:r>
              <a:rPr lang="en" i="1" dirty="0">
                <a:solidFill>
                  <a:schemeClr val="tx1"/>
                </a:solidFill>
              </a:rPr>
              <a:t>patient, </a:t>
            </a:r>
            <a:r>
              <a:rPr lang="en" i="1" dirty="0" err="1">
                <a:solidFill>
                  <a:schemeClr val="tx1"/>
                </a:solidFill>
              </a:rPr>
              <a:t>age</a:t>
            </a:r>
            <a:endParaRPr lang="ru-RU" i="1" dirty="0">
              <a:solidFill>
                <a:schemeClr val="tx1"/>
              </a:solidFill>
            </a:endParaRPr>
          </a:p>
          <a:p>
            <a:pPr algn="just" hangingPunct="0">
              <a:buNone/>
            </a:pPr>
            <a:r>
              <a:rPr lang="en" i="1" dirty="0">
                <a:solidFill>
                  <a:schemeClr val="tx1"/>
                </a:solidFill>
              </a:rPr>
              <a:t>  </a:t>
            </a:r>
            <a:r>
              <a:rPr lang="en" i="1" dirty="0" err="1">
                <a:solidFill>
                  <a:schemeClr val="tx1"/>
                </a:solidFill>
              </a:rPr>
              <a:t>Last name </a:t>
            </a:r>
            <a:r>
              <a:rPr lang="en" i="1" dirty="0">
                <a:solidFill>
                  <a:schemeClr val="tx1"/>
                </a:solidFill>
              </a:rPr>
              <a:t>, </a:t>
            </a:r>
            <a:r>
              <a:rPr lang="en" i="1" dirty="0" err="1">
                <a:solidFill>
                  <a:schemeClr val="tx1"/>
                </a:solidFill>
              </a:rPr>
              <a:t>first name </a:t>
            </a:r>
            <a:r>
              <a:rPr lang="en" i="1" dirty="0">
                <a:solidFill>
                  <a:schemeClr val="tx1"/>
                </a:solidFill>
              </a:rPr>
              <a:t>and </a:t>
            </a:r>
            <a:r>
              <a:rPr lang="en" i="1" dirty="0" err="1">
                <a:solidFill>
                  <a:schemeClr val="tx1"/>
                </a:solidFill>
              </a:rPr>
              <a:t>patronymic</a:t>
            </a:r>
            <a:r>
              <a:rPr lang="en" i="1" dirty="0">
                <a:solidFill>
                  <a:schemeClr val="tx1"/>
                </a:solidFill>
              </a:rPr>
              <a:t> </a:t>
            </a:r>
            <a:r>
              <a:rPr lang="en" i="1" dirty="0" err="1">
                <a:solidFill>
                  <a:schemeClr val="tx1"/>
                </a:solidFill>
              </a:rPr>
              <a:t>doctor</a:t>
            </a:r>
            <a:endParaRPr lang="ru-RU" dirty="0">
              <a:solidFill>
                <a:schemeClr val="tx1"/>
              </a:solidFill>
            </a:endParaRPr>
          </a:p>
          <a:p>
            <a:pPr algn="just" fontAlgn="base">
              <a:buNone/>
            </a:pPr>
            <a:r>
              <a:rPr lang="en" i="1" dirty="0">
                <a:solidFill>
                  <a:schemeClr val="tx1"/>
                </a:solidFill>
              </a:rPr>
              <a:t>  </a:t>
            </a:r>
            <a:r>
              <a:rPr lang="en" b="1" dirty="0">
                <a:solidFill>
                  <a:schemeClr val="tx1"/>
                </a:solidFill>
              </a:rPr>
              <a:t>Rp .: Granulae Thuja C12 10.0</a:t>
            </a:r>
            <a:endParaRPr lang="ru-RU" b="1" dirty="0">
              <a:solidFill>
                <a:schemeClr val="tx1"/>
              </a:solidFill>
            </a:endParaRPr>
          </a:p>
          <a:p>
            <a:pPr algn="just">
              <a:buNone/>
            </a:pPr>
            <a:r>
              <a:rPr lang="en" b="1" dirty="0">
                <a:solidFill>
                  <a:schemeClr val="tx1"/>
                </a:solidFill>
              </a:rPr>
              <a:t>   </a:t>
            </a:r>
            <a:r>
              <a:rPr lang="en" b="1" dirty="0" err="1">
                <a:solidFill>
                  <a:schemeClr val="tx1"/>
                </a:solidFill>
              </a:rPr>
              <a:t>Yes </a:t>
            </a:r>
            <a:r>
              <a:rPr lang="en" b="1" dirty="0">
                <a:solidFill>
                  <a:schemeClr val="tx1"/>
                </a:solidFill>
              </a:rPr>
              <a:t>. </a:t>
            </a:r>
            <a:r>
              <a:rPr lang="en" b="1" dirty="0" err="1">
                <a:solidFill>
                  <a:schemeClr val="tx1"/>
                </a:solidFill>
              </a:rPr>
              <a:t>Signa </a:t>
            </a:r>
            <a:r>
              <a:rPr lang="en" b="1" dirty="0">
                <a:solidFill>
                  <a:schemeClr val="tx1"/>
                </a:solidFill>
              </a:rPr>
              <a:t>: 8 granules 3 times a day.</a:t>
            </a:r>
          </a:p>
          <a:p>
            <a:pPr algn="just" hangingPunct="0">
              <a:buNone/>
            </a:pPr>
            <a:r>
              <a:rPr lang="en" i="1" dirty="0">
                <a:solidFill>
                  <a:schemeClr val="tx1"/>
                </a:solidFill>
              </a:rPr>
              <a:t>  </a:t>
            </a:r>
            <a:r>
              <a:rPr lang="en" i="1" dirty="0" err="1">
                <a:solidFill>
                  <a:schemeClr val="tx1"/>
                </a:solidFill>
              </a:rPr>
              <a:t>Signature</a:t>
            </a:r>
            <a:r>
              <a:rPr lang="en" i="1" dirty="0">
                <a:solidFill>
                  <a:schemeClr val="tx1"/>
                </a:solidFill>
              </a:rPr>
              <a:t> </a:t>
            </a:r>
            <a:r>
              <a:rPr lang="en" i="1" dirty="0" err="1">
                <a:solidFill>
                  <a:schemeClr val="tx1"/>
                </a:solidFill>
              </a:rPr>
              <a:t>doctor </a:t>
            </a:r>
            <a:r>
              <a:rPr lang="en" i="1" dirty="0">
                <a:solidFill>
                  <a:schemeClr val="tx1"/>
                </a:solidFill>
              </a:rPr>
              <a:t>_______________</a:t>
            </a:r>
            <a:endParaRPr lang="ru-RU" dirty="0">
              <a:solidFill>
                <a:schemeClr val="tx1"/>
              </a:solidFill>
            </a:endParaRPr>
          </a:p>
          <a:p>
            <a:pPr algn="just" hangingPunct="0">
              <a:buNone/>
            </a:pPr>
            <a:r>
              <a:rPr lang="en" i="1" dirty="0">
                <a:solidFill>
                  <a:schemeClr val="tx1"/>
                </a:solidFill>
              </a:rPr>
              <a:t>  </a:t>
            </a:r>
            <a:r>
              <a:rPr lang="en" i="1" dirty="0" err="1">
                <a:solidFill>
                  <a:schemeClr val="tx1"/>
                </a:solidFill>
              </a:rPr>
              <a:t>Doctor 's personal </a:t>
            </a:r>
            <a:r>
              <a:rPr lang="en" i="1" dirty="0">
                <a:solidFill>
                  <a:schemeClr val="tx1"/>
                </a:solidFill>
              </a:rPr>
              <a:t>seal ____________________</a:t>
            </a:r>
            <a:endParaRPr lang="ru-RU" dirty="0">
              <a:solidFill>
                <a:schemeClr val="tx1"/>
              </a:solidFill>
            </a:endParaRPr>
          </a:p>
          <a:p>
            <a:pPr hangingPunct="0"/>
            <a:endParaRPr lang="ru-RU" dirty="0"/>
          </a:p>
          <a:p>
            <a:pPr>
              <a:buNone/>
            </a:pPr>
            <a:endParaRPr lang="ru-RU" dirty="0"/>
          </a:p>
        </p:txBody>
      </p:sp>
      <p:sp>
        <p:nvSpPr>
          <p:cNvPr id="7" name="Прямоугольник 6"/>
          <p:cNvSpPr/>
          <p:nvPr/>
        </p:nvSpPr>
        <p:spPr>
          <a:xfrm>
            <a:off x="3864990" y="5128181"/>
            <a:ext cx="8198684" cy="64633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hangingPunct="0"/>
            <a:r>
              <a:rPr lang="en" b="1" i="1" dirty="0"/>
              <a:t>Characteristics </a:t>
            </a:r>
            <a:r>
              <a:rPr lang="en" b="1" i="1" dirty="0" err="1"/>
              <a:t>of the drug </a:t>
            </a:r>
            <a:r>
              <a:rPr lang="en" b="1" i="1" dirty="0"/>
              <a:t>. </a:t>
            </a:r>
            <a:r>
              <a:rPr lang="en" dirty="0" err="1"/>
              <a:t>Homeopathic</a:t>
            </a:r>
            <a:r>
              <a:rPr lang="en" dirty="0"/>
              <a:t> </a:t>
            </a:r>
            <a:r>
              <a:rPr lang="en" dirty="0" err="1"/>
              <a:t>granules </a:t>
            </a:r>
            <a:r>
              <a:rPr lang="en" dirty="0"/>
              <a:t>, </a:t>
            </a:r>
            <a:r>
              <a:rPr lang="en" dirty="0" err="1"/>
              <a:t>which </a:t>
            </a:r>
            <a:r>
              <a:rPr lang="en" dirty="0"/>
              <a:t>include </a:t>
            </a:r>
            <a:r>
              <a:rPr lang="en" dirty="0" err="1"/>
              <a:t>raw materials</a:t>
            </a:r>
            <a:r>
              <a:rPr lang="en" dirty="0"/>
              <a:t> </a:t>
            </a:r>
            <a:r>
              <a:rPr lang="en" dirty="0" err="1"/>
              <a:t>vegetable</a:t>
            </a:r>
            <a:r>
              <a:rPr lang="en" dirty="0"/>
              <a:t> </a:t>
            </a:r>
            <a:r>
              <a:rPr lang="en" dirty="0" err="1"/>
              <a:t>origin of </a:t>
            </a:r>
            <a:r>
              <a:rPr lang="en" dirty="0"/>
              <a:t>Thuja </a:t>
            </a:r>
            <a:r>
              <a:rPr lang="en" dirty="0" err="1"/>
              <a:t>western </a:t>
            </a:r>
            <a:r>
              <a:rPr lang="en" dirty="0"/>
              <a:t>.</a:t>
            </a:r>
          </a:p>
        </p:txBody>
      </p:sp>
      <p:pic>
        <p:nvPicPr>
          <p:cNvPr id="6146" name="Picture 2" descr="Плосковеточник — Википеди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87" y="1323506"/>
            <a:ext cx="3864990" cy="2539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6096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0238" y="1339895"/>
            <a:ext cx="11472421" cy="4281689"/>
          </a:xfrm>
        </p:spPr>
        <p:style>
          <a:lnRef idx="2">
            <a:schemeClr val="accent2"/>
          </a:lnRef>
          <a:fillRef idx="1">
            <a:schemeClr val="lt1"/>
          </a:fillRef>
          <a:effectRef idx="0">
            <a:schemeClr val="accent2"/>
          </a:effectRef>
          <a:fontRef idx="minor">
            <a:schemeClr val="dk1"/>
          </a:fontRef>
        </p:style>
        <p:txBody>
          <a:bodyPr>
            <a:normAutofit/>
          </a:bodyPr>
          <a:lstStyle/>
          <a:p>
            <a:pPr lvl="2" algn="ctr" hangingPunct="0">
              <a:buNone/>
            </a:pPr>
            <a:r>
              <a:rPr lang="en" sz="2100" b="1" dirty="0">
                <a:solidFill>
                  <a:schemeClr val="tx1"/>
                </a:solidFill>
              </a:rPr>
              <a:t>PPK </a:t>
            </a:r>
            <a:r>
              <a:rPr lang="en" sz="2100" dirty="0">
                <a:solidFill>
                  <a:schemeClr val="tx1"/>
                </a:solidFill>
              </a:rPr>
              <a:t>( </a:t>
            </a:r>
            <a:r>
              <a:rPr lang="en" sz="2100" dirty="0" err="1">
                <a:solidFill>
                  <a:schemeClr val="tx1"/>
                </a:solidFill>
              </a:rPr>
              <a:t>reverse</a:t>
            </a:r>
            <a:r>
              <a:rPr lang="en" sz="2100" dirty="0">
                <a:solidFill>
                  <a:schemeClr val="tx1"/>
                </a:solidFill>
              </a:rPr>
              <a:t> </a:t>
            </a:r>
            <a:r>
              <a:rPr lang="en" sz="2100" dirty="0" err="1">
                <a:solidFill>
                  <a:schemeClr val="tx1"/>
                </a:solidFill>
              </a:rPr>
              <a:t>side </a:t>
            </a:r>
            <a:r>
              <a:rPr lang="en" sz="2100" dirty="0">
                <a:solidFill>
                  <a:schemeClr val="tx1"/>
                </a:solidFill>
              </a:rPr>
              <a:t>)</a:t>
            </a:r>
          </a:p>
          <a:p>
            <a:pPr marL="342900" lvl="2" indent="-342900" algn="just">
              <a:buNone/>
            </a:pPr>
            <a:r>
              <a:rPr lang="en" sz="2100" dirty="0">
                <a:solidFill>
                  <a:schemeClr val="tx1"/>
                </a:solidFill>
              </a:rPr>
              <a:t>Sugar granules 10.0 g</a:t>
            </a:r>
            <a:endParaRPr lang="en-US" sz="2100" dirty="0">
              <a:solidFill>
                <a:schemeClr val="tx1"/>
              </a:solidFill>
            </a:endParaRPr>
          </a:p>
          <a:p>
            <a:pPr marL="342900" lvl="2" indent="-342900" algn="just">
              <a:buNone/>
            </a:pPr>
            <a:r>
              <a:rPr lang="en" sz="2100" dirty="0">
                <a:solidFill>
                  <a:schemeClr val="tx1"/>
                </a:solidFill>
              </a:rPr>
              <a:t>Dilution Thuja C 11: 0.1 g (3 drops )</a:t>
            </a:r>
          </a:p>
          <a:p>
            <a:pPr marL="342900" lvl="2" indent="-342900" algn="just">
              <a:buNone/>
            </a:pPr>
            <a:r>
              <a:rPr lang="en" sz="2100" dirty="0">
                <a:solidFill>
                  <a:schemeClr val="tx1"/>
                </a:solidFill>
              </a:rPr>
              <a:t>Ethyl </a:t>
            </a:r>
            <a:r>
              <a:rPr lang="en" sz="2100" dirty="0" err="1">
                <a:solidFill>
                  <a:schemeClr val="tx1"/>
                </a:solidFill>
              </a:rPr>
              <a:t>alcohol</a:t>
            </a:r>
            <a:r>
              <a:rPr lang="en" sz="2100" dirty="0">
                <a:solidFill>
                  <a:schemeClr val="tx1"/>
                </a:solidFill>
              </a:rPr>
              <a:t> 60 % for </a:t>
            </a:r>
            <a:r>
              <a:rPr lang="en" sz="2100" dirty="0" err="1">
                <a:solidFill>
                  <a:schemeClr val="tx1"/>
                </a:solidFill>
              </a:rPr>
              <a:t>moisturizing sugar </a:t>
            </a:r>
            <a:r>
              <a:rPr lang="en" sz="2100" dirty="0">
                <a:solidFill>
                  <a:schemeClr val="tx1"/>
                </a:solidFill>
              </a:rPr>
              <a:t>granules : 0.1 g (3 </a:t>
            </a:r>
            <a:r>
              <a:rPr lang="en" sz="2100" dirty="0" err="1">
                <a:solidFill>
                  <a:schemeClr val="tx1"/>
                </a:solidFill>
              </a:rPr>
              <a:t>drops </a:t>
            </a:r>
            <a:r>
              <a:rPr lang="en" sz="2100" dirty="0">
                <a:solidFill>
                  <a:schemeClr val="tx1"/>
                </a:solidFill>
              </a:rPr>
              <a:t>)</a:t>
            </a:r>
          </a:p>
          <a:p>
            <a:pPr marL="342900" lvl="2" indent="-342900" algn="just">
              <a:buNone/>
            </a:pPr>
            <a:endParaRPr lang="ru-RU" sz="2100" dirty="0">
              <a:solidFill>
                <a:schemeClr val="tx1"/>
              </a:solidFill>
            </a:endParaRPr>
          </a:p>
          <a:p>
            <a:pPr algn="just"/>
            <a:r>
              <a:rPr lang="en" sz="2100" b="1" i="1" dirty="0" err="1">
                <a:solidFill>
                  <a:schemeClr val="tx1"/>
                </a:solidFill>
              </a:rPr>
              <a:t>Technology </a:t>
            </a:r>
            <a:r>
              <a:rPr lang="en" sz="2100" b="1" i="1" dirty="0">
                <a:solidFill>
                  <a:schemeClr val="tx1"/>
                </a:solidFill>
              </a:rPr>
              <a:t>. </a:t>
            </a:r>
            <a:r>
              <a:rPr lang="en" sz="2100" dirty="0">
                <a:solidFill>
                  <a:schemeClr val="tx1"/>
                </a:solidFill>
              </a:rPr>
              <a:t>For the manufacture of 10.0 homeopathic granules </a:t>
            </a:r>
            <a:r>
              <a:rPr lang="en" sz="2100" dirty="0" err="1">
                <a:solidFill>
                  <a:schemeClr val="tx1"/>
                </a:solidFill>
              </a:rPr>
              <a:t>Thuja</a:t>
            </a:r>
            <a:r>
              <a:rPr lang="en" sz="2100" dirty="0">
                <a:solidFill>
                  <a:schemeClr val="tx1"/>
                </a:solidFill>
              </a:rPr>
              <a:t> C12 weigh 10.0 sugar granules in a vial with a capacity of 30.0 and add 0.1 (3 drops) of 60% ethyl alcohol, shake several times to moisten the sugar granules. Then add 0.1 (3 drops) homeopathic dilution </a:t>
            </a:r>
            <a:r>
              <a:rPr lang="en" sz="2100" dirty="0" err="1">
                <a:solidFill>
                  <a:schemeClr val="tx1"/>
                </a:solidFill>
              </a:rPr>
              <a:t>Thuja </a:t>
            </a:r>
            <a:r>
              <a:rPr lang="en" sz="2100" dirty="0">
                <a:solidFill>
                  <a:schemeClr val="tx1"/>
                </a:solidFill>
              </a:rPr>
              <a:t>C11, close the vial with a lid wrapped in parchment paper and shake </a:t>
            </a:r>
            <a:r>
              <a:rPr lang="en" sz="2100" dirty="0" err="1">
                <a:solidFill>
                  <a:schemeClr val="tx1"/>
                </a:solidFill>
              </a:rPr>
              <a:t>vigorously </a:t>
            </a:r>
            <a:r>
              <a:rPr lang="en" sz="2100" dirty="0">
                <a:solidFill>
                  <a:schemeClr val="tx1"/>
                </a:solidFill>
              </a:rPr>
              <a:t>(potentiate) for 10 minutes. Then the granules are poured on parchment paper and dried at room temperature. The finished homeopathic granules </a:t>
            </a:r>
            <a:r>
              <a:rPr lang="en" sz="2100" dirty="0" err="1">
                <a:solidFill>
                  <a:schemeClr val="tx1"/>
                </a:solidFill>
              </a:rPr>
              <a:t>are transferred </a:t>
            </a:r>
            <a:r>
              <a:rPr lang="en" sz="2100" dirty="0">
                <a:solidFill>
                  <a:schemeClr val="tx1"/>
                </a:solidFill>
              </a:rPr>
              <a:t>to a vial for release. Paste № recipe. Fill PPK (front side).</a:t>
            </a:r>
            <a:endParaRPr lang="ru-RU" sz="2100" dirty="0">
              <a:solidFill>
                <a:schemeClr val="tx1"/>
              </a:solidFill>
            </a:endParaRPr>
          </a:p>
          <a:p>
            <a:pPr algn="just"/>
            <a:endParaRPr lang="uk-UA" dirty="0">
              <a:solidFill>
                <a:schemeClr val="tx1"/>
              </a:solidFill>
            </a:endParaRPr>
          </a:p>
        </p:txBody>
      </p:sp>
      <p:sp>
        <p:nvSpPr>
          <p:cNvPr id="4" name="Заголовок 1"/>
          <p:cNvSpPr>
            <a:spLocks noGrp="1"/>
          </p:cNvSpPr>
          <p:nvPr>
            <p:ph type="title"/>
          </p:nvPr>
        </p:nvSpPr>
        <p:spPr>
          <a:xfrm>
            <a:off x="839749" y="477456"/>
            <a:ext cx="10058400" cy="738119"/>
          </a:xfrm>
        </p:spPr>
        <p:txBody>
          <a:bodyPr>
            <a:normAutofit/>
          </a:bodyPr>
          <a:lstStyle/>
          <a:p>
            <a:pPr algn="ctr"/>
            <a:r>
              <a:rPr lang="en" sz="4000" b="1" i="1" dirty="0" err="1">
                <a:solidFill>
                  <a:schemeClr val="tx1"/>
                </a:solidFill>
              </a:rPr>
              <a:t>Technology</a:t>
            </a:r>
            <a:endParaRPr lang="ru-RU" sz="4000" dirty="0">
              <a:solidFill>
                <a:schemeClr val="tx1"/>
              </a:solidFill>
            </a:endParaRPr>
          </a:p>
        </p:txBody>
      </p:sp>
    </p:spTree>
    <p:extLst>
      <p:ext uri="{BB962C8B-B14F-4D97-AF65-F5344CB8AC3E}">
        <p14:creationId xmlns:p14="http://schemas.microsoft.com/office/powerpoint/2010/main" val="1528389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399881" y="518876"/>
            <a:ext cx="10058400" cy="700412"/>
          </a:xfrm>
        </p:spPr>
        <p:txBody>
          <a:bodyPr>
            <a:normAutofit/>
          </a:bodyPr>
          <a:lstStyle/>
          <a:p>
            <a:r>
              <a:rPr lang="en" sz="3600" b="1" i="1" dirty="0" err="1">
                <a:solidFill>
                  <a:schemeClr val="tx1"/>
                </a:solidFill>
              </a:rPr>
              <a:t>Facial</a:t>
            </a:r>
            <a:r>
              <a:rPr lang="en" sz="3600" b="1" i="1" dirty="0">
                <a:solidFill>
                  <a:schemeClr val="tx1"/>
                </a:solidFill>
              </a:rPr>
              <a:t> </a:t>
            </a:r>
            <a:r>
              <a:rPr lang="en" sz="3600" b="1" i="1" dirty="0" err="1">
                <a:solidFill>
                  <a:schemeClr val="tx1"/>
                </a:solidFill>
              </a:rPr>
              <a:t>side of the </a:t>
            </a:r>
            <a:r>
              <a:rPr lang="en" sz="3600" b="1" i="1" dirty="0">
                <a:solidFill>
                  <a:schemeClr val="tx1"/>
                </a:solidFill>
              </a:rPr>
              <a:t>passport of </a:t>
            </a:r>
            <a:r>
              <a:rPr lang="en" sz="3600" b="1" i="1" dirty="0" err="1">
                <a:solidFill>
                  <a:schemeClr val="tx1"/>
                </a:solidFill>
              </a:rPr>
              <a:t>written </a:t>
            </a:r>
            <a:r>
              <a:rPr lang="en" sz="3600" b="1" i="1" dirty="0">
                <a:solidFill>
                  <a:schemeClr val="tx1"/>
                </a:solidFill>
              </a:rPr>
              <a:t>control (PPK)</a:t>
            </a:r>
            <a:endParaRPr lang="ru-RU" sz="3600" dirty="0">
              <a:solidFill>
                <a:schemeClr val="tx1"/>
              </a:solidFill>
            </a:endParaRPr>
          </a:p>
        </p:txBody>
      </p:sp>
      <p:sp>
        <p:nvSpPr>
          <p:cNvPr id="5" name="Содержимое 2"/>
          <p:cNvSpPr>
            <a:spLocks noGrp="1"/>
          </p:cNvSpPr>
          <p:nvPr>
            <p:ph idx="1"/>
          </p:nvPr>
        </p:nvSpPr>
        <p:spPr>
          <a:xfrm>
            <a:off x="3261675" y="1874015"/>
            <a:ext cx="6334812" cy="4104000"/>
          </a:xfrm>
          <a:ln w="38100"/>
        </p:spPr>
        <p:style>
          <a:lnRef idx="2">
            <a:schemeClr val="accent6"/>
          </a:lnRef>
          <a:fillRef idx="1">
            <a:schemeClr val="lt1"/>
          </a:fillRef>
          <a:effectRef idx="0">
            <a:schemeClr val="accent6"/>
          </a:effectRef>
          <a:fontRef idx="minor">
            <a:schemeClr val="dk1"/>
          </a:fontRef>
        </p:style>
        <p:txBody>
          <a:bodyPr>
            <a:normAutofit fontScale="92500" lnSpcReduction="10000"/>
          </a:bodyPr>
          <a:lstStyle/>
          <a:p>
            <a:pPr algn="ctr" hangingPunct="0">
              <a:buNone/>
            </a:pPr>
            <a:r>
              <a:rPr lang="en" sz="2400" b="1" dirty="0">
                <a:solidFill>
                  <a:schemeClr val="tx1"/>
                </a:solidFill>
              </a:rPr>
              <a:t>PPK </a:t>
            </a:r>
            <a:r>
              <a:rPr lang="en" sz="2400" dirty="0">
                <a:solidFill>
                  <a:schemeClr val="tx1"/>
                </a:solidFill>
              </a:rPr>
              <a:t>( </a:t>
            </a:r>
            <a:r>
              <a:rPr lang="en" sz="2400" dirty="0" err="1">
                <a:solidFill>
                  <a:schemeClr val="tx1"/>
                </a:solidFill>
              </a:rPr>
              <a:t>front</a:t>
            </a:r>
            <a:r>
              <a:rPr lang="en" sz="2400" dirty="0">
                <a:solidFill>
                  <a:schemeClr val="tx1"/>
                </a:solidFill>
              </a:rPr>
              <a:t> </a:t>
            </a:r>
            <a:r>
              <a:rPr lang="en" sz="2400" dirty="0" err="1">
                <a:solidFill>
                  <a:schemeClr val="tx1"/>
                </a:solidFill>
              </a:rPr>
              <a:t>side </a:t>
            </a:r>
            <a:r>
              <a:rPr lang="en" sz="2400" dirty="0">
                <a:solidFill>
                  <a:schemeClr val="tx1"/>
                </a:solidFill>
              </a:rPr>
              <a:t>)</a:t>
            </a:r>
          </a:p>
          <a:p>
            <a:pPr algn="just" hangingPunct="0">
              <a:buNone/>
            </a:pPr>
            <a:r>
              <a:rPr lang="en" sz="2400" dirty="0">
                <a:solidFill>
                  <a:schemeClr val="tx1"/>
                </a:solidFill>
              </a:rPr>
              <a:t>Date № recipe</a:t>
            </a:r>
          </a:p>
          <a:p>
            <a:pPr algn="just" hangingPunct="0">
              <a:buNone/>
            </a:pPr>
            <a:r>
              <a:rPr lang="en" sz="2400" dirty="0">
                <a:solidFill>
                  <a:schemeClr val="tx1"/>
                </a:solidFill>
              </a:rPr>
              <a:t>  </a:t>
            </a:r>
            <a:r>
              <a:rPr lang="en" sz="2400" dirty="0" err="1">
                <a:solidFill>
                  <a:schemeClr val="tx1"/>
                </a:solidFill>
              </a:rPr>
              <a:t>Granulae</a:t>
            </a:r>
            <a:r>
              <a:rPr lang="en" sz="2400" dirty="0">
                <a:solidFill>
                  <a:schemeClr val="tx1"/>
                </a:solidFill>
              </a:rPr>
              <a:t> </a:t>
            </a:r>
            <a:r>
              <a:rPr lang="en" sz="2400" dirty="0" err="1">
                <a:solidFill>
                  <a:schemeClr val="tx1"/>
                </a:solidFill>
              </a:rPr>
              <a:t>saccharati</a:t>
            </a:r>
            <a:r>
              <a:rPr lang="en" sz="2400" i="1" dirty="0">
                <a:solidFill>
                  <a:schemeClr val="tx1"/>
                </a:solidFill>
              </a:rPr>
              <a:t>   </a:t>
            </a:r>
            <a:r>
              <a:rPr lang="en" sz="2400" dirty="0">
                <a:solidFill>
                  <a:schemeClr val="tx1"/>
                </a:solidFill>
              </a:rPr>
              <a:t>10.0</a:t>
            </a:r>
            <a:endParaRPr lang="ru-RU" sz="2400" dirty="0">
              <a:solidFill>
                <a:schemeClr val="tx1"/>
              </a:solidFill>
            </a:endParaRPr>
          </a:p>
          <a:p>
            <a:pPr algn="just">
              <a:buNone/>
            </a:pPr>
            <a:r>
              <a:rPr lang="en" sz="2400" dirty="0">
                <a:solidFill>
                  <a:schemeClr val="tx1"/>
                </a:solidFill>
              </a:rPr>
              <a:t>  </a:t>
            </a:r>
            <a:r>
              <a:rPr lang="en" sz="2400" dirty="0" err="1">
                <a:solidFill>
                  <a:schemeClr val="tx1"/>
                </a:solidFill>
              </a:rPr>
              <a:t>Spiritus</a:t>
            </a:r>
            <a:r>
              <a:rPr lang="en" sz="2400" dirty="0">
                <a:solidFill>
                  <a:schemeClr val="tx1"/>
                </a:solidFill>
              </a:rPr>
              <a:t> </a:t>
            </a:r>
            <a:r>
              <a:rPr lang="en" sz="2400" dirty="0" err="1">
                <a:solidFill>
                  <a:schemeClr val="tx1"/>
                </a:solidFill>
              </a:rPr>
              <a:t>aethylici</a:t>
            </a:r>
            <a:r>
              <a:rPr lang="en" sz="2400" dirty="0">
                <a:solidFill>
                  <a:schemeClr val="tx1"/>
                </a:solidFill>
              </a:rPr>
              <a:t> 60% </a:t>
            </a:r>
            <a:r>
              <a:rPr lang="en" sz="2400" dirty="0" err="1">
                <a:solidFill>
                  <a:schemeClr val="tx1"/>
                </a:solidFill>
              </a:rPr>
              <a:t>gtts </a:t>
            </a:r>
            <a:r>
              <a:rPr lang="en" sz="2400" dirty="0">
                <a:solidFill>
                  <a:schemeClr val="tx1"/>
                </a:solidFill>
              </a:rPr>
              <a:t>. III (0.1)</a:t>
            </a:r>
            <a:endParaRPr lang="ru-RU" sz="2400" dirty="0">
              <a:solidFill>
                <a:schemeClr val="tx1"/>
              </a:solidFill>
            </a:endParaRPr>
          </a:p>
          <a:p>
            <a:pPr algn="just">
              <a:buNone/>
            </a:pPr>
            <a:r>
              <a:rPr lang="en" sz="2400" dirty="0">
                <a:solidFill>
                  <a:schemeClr val="tx1"/>
                </a:solidFill>
              </a:rPr>
              <a:t>  Dil. T </a:t>
            </a:r>
            <a:r>
              <a:rPr lang="en" sz="2400" dirty="0" err="1">
                <a:solidFill>
                  <a:schemeClr val="tx1"/>
                </a:solidFill>
              </a:rPr>
              <a:t>huja </a:t>
            </a:r>
            <a:r>
              <a:rPr lang="en" sz="2400" dirty="0">
                <a:solidFill>
                  <a:schemeClr val="tx1"/>
                </a:solidFill>
              </a:rPr>
              <a:t>C11 </a:t>
            </a:r>
            <a:r>
              <a:rPr lang="en" sz="2400" dirty="0" err="1">
                <a:solidFill>
                  <a:schemeClr val="tx1"/>
                </a:solidFill>
              </a:rPr>
              <a:t>gtts </a:t>
            </a:r>
            <a:r>
              <a:rPr lang="en" sz="2400" dirty="0">
                <a:solidFill>
                  <a:schemeClr val="tx1"/>
                </a:solidFill>
              </a:rPr>
              <a:t>. III  (0.1)</a:t>
            </a:r>
            <a:endParaRPr lang="ru-RU" sz="2400" dirty="0">
              <a:solidFill>
                <a:schemeClr val="tx1"/>
              </a:solidFill>
            </a:endParaRPr>
          </a:p>
          <a:p>
            <a:pPr algn="just">
              <a:buNone/>
            </a:pPr>
            <a:r>
              <a:rPr lang="en" sz="2400" i="1" dirty="0">
                <a:solidFill>
                  <a:schemeClr val="tx1"/>
                </a:solidFill>
              </a:rPr>
              <a:t>m = 1 0.0</a:t>
            </a:r>
            <a:endParaRPr lang="ru-RU" sz="2400" dirty="0">
              <a:solidFill>
                <a:schemeClr val="tx1"/>
              </a:solidFill>
            </a:endParaRPr>
          </a:p>
          <a:p>
            <a:pPr algn="just">
              <a:buNone/>
            </a:pPr>
            <a:r>
              <a:rPr lang="en" sz="2400" i="1" dirty="0">
                <a:solidFill>
                  <a:schemeClr val="tx1"/>
                </a:solidFill>
              </a:rPr>
              <a:t>  </a:t>
            </a:r>
            <a:r>
              <a:rPr lang="en" sz="2400" i="1" dirty="0" err="1">
                <a:solidFill>
                  <a:schemeClr val="tx1"/>
                </a:solidFill>
              </a:rPr>
              <a:t>Prepared by </a:t>
            </a:r>
            <a:r>
              <a:rPr lang="en" sz="2400" i="1" dirty="0">
                <a:solidFill>
                  <a:schemeClr val="tx1"/>
                </a:solidFill>
              </a:rPr>
              <a:t>( </a:t>
            </a:r>
            <a:r>
              <a:rPr lang="en" sz="2400" i="1" dirty="0" err="1">
                <a:solidFill>
                  <a:schemeClr val="tx1"/>
                </a:solidFill>
              </a:rPr>
              <a:t>signature </a:t>
            </a:r>
            <a:r>
              <a:rPr lang="en" sz="2400" i="1" dirty="0">
                <a:solidFill>
                  <a:schemeClr val="tx1"/>
                </a:solidFill>
              </a:rPr>
              <a:t>)</a:t>
            </a:r>
            <a:endParaRPr lang="ru-RU" sz="2400" dirty="0">
              <a:solidFill>
                <a:schemeClr val="tx1"/>
              </a:solidFill>
            </a:endParaRPr>
          </a:p>
          <a:p>
            <a:pPr algn="just">
              <a:buNone/>
            </a:pPr>
            <a:r>
              <a:rPr lang="en" sz="2400" i="1" dirty="0">
                <a:solidFill>
                  <a:schemeClr val="tx1"/>
                </a:solidFill>
              </a:rPr>
              <a:t>Checked ( </a:t>
            </a:r>
            <a:r>
              <a:rPr lang="en" sz="2400" i="1" dirty="0" err="1">
                <a:solidFill>
                  <a:schemeClr val="tx1"/>
                </a:solidFill>
              </a:rPr>
              <a:t>signature </a:t>
            </a:r>
            <a:r>
              <a:rPr lang="en" sz="2400" i="1" dirty="0">
                <a:solidFill>
                  <a:schemeClr val="tx1"/>
                </a:solidFill>
              </a:rPr>
              <a:t>) </a:t>
            </a:r>
            <a:r>
              <a:rPr lang="en" sz="2400" i="1" dirty="0" err="1">
                <a:solidFill>
                  <a:schemeClr val="tx1"/>
                </a:solidFill>
              </a:rPr>
              <a:t>_</a:t>
            </a:r>
          </a:p>
          <a:p>
            <a:pPr algn="just">
              <a:buNone/>
            </a:pPr>
            <a:r>
              <a:rPr lang="en" sz="2400" i="1" dirty="0">
                <a:solidFill>
                  <a:schemeClr val="tx1"/>
                </a:solidFill>
              </a:rPr>
              <a:t>Released (signature)</a:t>
            </a:r>
            <a:endParaRPr lang="ru-RU" sz="2400" dirty="0">
              <a:solidFill>
                <a:schemeClr val="tx1"/>
              </a:solidFill>
            </a:endParaRPr>
          </a:p>
          <a:p>
            <a:endParaRPr lang="ru-RU" dirty="0">
              <a:solidFill>
                <a:schemeClr val="tx1"/>
              </a:solidFill>
            </a:endParaRPr>
          </a:p>
        </p:txBody>
      </p:sp>
    </p:spTree>
    <p:extLst>
      <p:ext uri="{BB962C8B-B14F-4D97-AF65-F5344CB8AC3E}">
        <p14:creationId xmlns:p14="http://schemas.microsoft.com/office/powerpoint/2010/main" val="3425435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233468" y="214009"/>
            <a:ext cx="10058400" cy="745139"/>
          </a:xfrm>
        </p:spPr>
        <p:txBody>
          <a:bodyPr>
            <a:normAutofit/>
          </a:bodyPr>
          <a:lstStyle/>
          <a:p>
            <a:pPr algn="ctr"/>
            <a:r>
              <a:rPr lang="en" b="1" i="1" dirty="0" err="1">
                <a:solidFill>
                  <a:schemeClr val="tx1"/>
                </a:solidFill>
              </a:rPr>
              <a:t>Registration </a:t>
            </a:r>
            <a:r>
              <a:rPr lang="en" b="1" i="1" dirty="0">
                <a:solidFill>
                  <a:schemeClr val="tx1"/>
                </a:solidFill>
              </a:rPr>
              <a:t>for </a:t>
            </a:r>
            <a:r>
              <a:rPr lang="en" b="1" i="1" dirty="0" err="1">
                <a:solidFill>
                  <a:schemeClr val="tx1"/>
                </a:solidFill>
              </a:rPr>
              <a:t>use</a:t>
            </a:r>
            <a:r>
              <a:rPr lang="en" dirty="0">
                <a:solidFill>
                  <a:schemeClr val="tx1"/>
                </a:solidFill>
              </a:rPr>
              <a:t> </a:t>
            </a:r>
            <a:endParaRPr lang="ru-RU" dirty="0">
              <a:solidFill>
                <a:schemeClr val="tx1"/>
              </a:solidFill>
            </a:endParaRPr>
          </a:p>
        </p:txBody>
      </p:sp>
      <p:sp>
        <p:nvSpPr>
          <p:cNvPr id="6" name="Содержимое 2"/>
          <p:cNvSpPr>
            <a:spLocks noGrp="1"/>
          </p:cNvSpPr>
          <p:nvPr>
            <p:ph idx="1"/>
          </p:nvPr>
        </p:nvSpPr>
        <p:spPr>
          <a:xfrm>
            <a:off x="350196" y="974425"/>
            <a:ext cx="11634281" cy="1169839"/>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en" dirty="0" err="1">
                <a:solidFill>
                  <a:schemeClr val="tx1"/>
                </a:solidFill>
              </a:rPr>
              <a:t>Make out</a:t>
            </a:r>
            <a:r>
              <a:rPr lang="en" dirty="0">
                <a:solidFill>
                  <a:schemeClr val="tx1"/>
                </a:solidFill>
              </a:rPr>
              <a:t> </a:t>
            </a:r>
            <a:r>
              <a:rPr lang="en" dirty="0" err="1">
                <a:solidFill>
                  <a:schemeClr val="tx1"/>
                </a:solidFill>
              </a:rPr>
              <a:t>labels </a:t>
            </a:r>
            <a:r>
              <a:rPr lang="en" dirty="0">
                <a:solidFill>
                  <a:schemeClr val="tx1"/>
                </a:solidFill>
              </a:rPr>
              <a:t>: " </a:t>
            </a:r>
            <a:r>
              <a:rPr lang="en" dirty="0" err="1">
                <a:solidFill>
                  <a:schemeClr val="tx1"/>
                </a:solidFill>
              </a:rPr>
              <a:t>Internal " </a:t>
            </a:r>
            <a:r>
              <a:rPr lang="en" dirty="0">
                <a:solidFill>
                  <a:schemeClr val="tx1"/>
                </a:solidFill>
              </a:rPr>
              <a:t>, " </a:t>
            </a:r>
            <a:r>
              <a:rPr lang="en" dirty="0" err="1">
                <a:solidFill>
                  <a:schemeClr val="tx1"/>
                </a:solidFill>
              </a:rPr>
              <a:t>Keep cool </a:t>
            </a:r>
            <a:r>
              <a:rPr lang="en" dirty="0">
                <a:solidFill>
                  <a:schemeClr val="tx1"/>
                </a:solidFill>
              </a:rPr>
              <a:t>and </a:t>
            </a:r>
            <a:r>
              <a:rPr lang="en" dirty="0" err="1">
                <a:solidFill>
                  <a:schemeClr val="tx1"/>
                </a:solidFill>
              </a:rPr>
              <a:t>protected "</a:t>
            </a:r>
            <a:r>
              <a:rPr lang="en" dirty="0">
                <a:solidFill>
                  <a:schemeClr val="tx1"/>
                </a:solidFill>
              </a:rPr>
              <a:t> </a:t>
            </a:r>
            <a:r>
              <a:rPr lang="en" dirty="0" err="1">
                <a:solidFill>
                  <a:schemeClr val="tx1"/>
                </a:solidFill>
              </a:rPr>
              <a:t>from</a:t>
            </a:r>
            <a:r>
              <a:rPr lang="en" dirty="0">
                <a:solidFill>
                  <a:schemeClr val="tx1"/>
                </a:solidFill>
              </a:rPr>
              <a:t> </a:t>
            </a:r>
            <a:r>
              <a:rPr lang="en" dirty="0" err="1">
                <a:solidFill>
                  <a:schemeClr val="tx1"/>
                </a:solidFill>
              </a:rPr>
              <a:t>light</a:t>
            </a:r>
            <a:r>
              <a:rPr lang="en" dirty="0">
                <a:solidFill>
                  <a:schemeClr val="tx1"/>
                </a:solidFill>
              </a:rPr>
              <a:t> </a:t>
            </a:r>
            <a:r>
              <a:rPr lang="en" dirty="0" err="1">
                <a:solidFill>
                  <a:schemeClr val="tx1"/>
                </a:solidFill>
              </a:rPr>
              <a:t>place </a:t>
            </a:r>
            <a:r>
              <a:rPr lang="en" dirty="0">
                <a:solidFill>
                  <a:schemeClr val="tx1"/>
                </a:solidFill>
              </a:rPr>
              <a:t>"," </a:t>
            </a:r>
            <a:r>
              <a:rPr lang="en" dirty="0" err="1">
                <a:solidFill>
                  <a:schemeClr val="tx1"/>
                </a:solidFill>
              </a:rPr>
              <a:t>Save</a:t>
            </a:r>
            <a:r>
              <a:rPr lang="en" dirty="0">
                <a:solidFill>
                  <a:schemeClr val="tx1"/>
                </a:solidFill>
              </a:rPr>
              <a:t> </a:t>
            </a:r>
            <a:r>
              <a:rPr lang="en" dirty="0" err="1">
                <a:solidFill>
                  <a:schemeClr val="tx1"/>
                </a:solidFill>
              </a:rPr>
              <a:t>from</a:t>
            </a:r>
            <a:r>
              <a:rPr lang="en" dirty="0">
                <a:solidFill>
                  <a:schemeClr val="tx1"/>
                </a:solidFill>
              </a:rPr>
              <a:t> </a:t>
            </a:r>
            <a:r>
              <a:rPr lang="en" dirty="0" err="1">
                <a:solidFill>
                  <a:schemeClr val="tx1"/>
                </a:solidFill>
              </a:rPr>
              <a:t>children </a:t>
            </a:r>
            <a:r>
              <a:rPr lang="en" dirty="0">
                <a:solidFill>
                  <a:schemeClr val="tx1"/>
                </a:solidFill>
              </a:rPr>
              <a:t>".</a:t>
            </a:r>
            <a:endParaRPr lang="uk-UA" dirty="0">
              <a:solidFill>
                <a:schemeClr val="tx1"/>
              </a:solidFill>
            </a:endParaRPr>
          </a:p>
          <a:p>
            <a:pPr algn="just"/>
            <a:r>
              <a:rPr lang="en" dirty="0">
                <a:solidFill>
                  <a:schemeClr val="tx1"/>
                </a:solidFill>
              </a:rPr>
              <a:t>This homeopathic remedy is used to treat migraines and neuralgia</a:t>
            </a:r>
            <a:endParaRPr lang="ru-RU" dirty="0">
              <a:solidFill>
                <a:schemeClr val="tx1"/>
              </a:solidFill>
            </a:endParaRPr>
          </a:p>
          <a:p>
            <a:endParaRPr lang="ru-RU" dirty="0">
              <a:solidFill>
                <a:schemeClr val="tx1"/>
              </a:solidFill>
            </a:endParaRPr>
          </a:p>
        </p:txBody>
      </p:sp>
      <p:pic>
        <p:nvPicPr>
          <p:cNvPr id="7" name="Рисунок 6"/>
          <p:cNvPicPr>
            <a:picLocks noChangeAspect="1"/>
          </p:cNvPicPr>
          <p:nvPr/>
        </p:nvPicPr>
        <p:blipFill>
          <a:blip r:embed="rId2"/>
          <a:stretch>
            <a:fillRect/>
          </a:stretch>
        </p:blipFill>
        <p:spPr>
          <a:xfrm>
            <a:off x="4901762" y="2237363"/>
            <a:ext cx="2531148" cy="4034548"/>
          </a:xfrm>
          <a:prstGeom prst="rect">
            <a:avLst/>
          </a:prstGeom>
        </p:spPr>
      </p:pic>
    </p:spTree>
    <p:extLst>
      <p:ext uri="{BB962C8B-B14F-4D97-AF65-F5344CB8AC3E}">
        <p14:creationId xmlns:p14="http://schemas.microsoft.com/office/powerpoint/2010/main" val="2892359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71340"/>
            <a:ext cx="10058400" cy="756972"/>
          </a:xfrm>
        </p:spPr>
        <p:style>
          <a:lnRef idx="2">
            <a:schemeClr val="accent1"/>
          </a:lnRef>
          <a:fillRef idx="1">
            <a:schemeClr val="lt1"/>
          </a:fillRef>
          <a:effectRef idx="0">
            <a:schemeClr val="accent1"/>
          </a:effectRef>
          <a:fontRef idx="minor">
            <a:schemeClr val="dk1"/>
          </a:fontRef>
        </p:style>
        <p:txBody>
          <a:bodyPr/>
          <a:lstStyle/>
          <a:p>
            <a:pPr algn="ctr"/>
            <a:r>
              <a:rPr lang="en" b="1" dirty="0">
                <a:solidFill>
                  <a:schemeClr val="tx1"/>
                </a:solidFill>
              </a:rPr>
              <a:t>Quality control of granules</a:t>
            </a:r>
            <a:endParaRPr lang="uk-UA" b="1" dirty="0">
              <a:solidFill>
                <a:schemeClr val="tx1"/>
              </a:solidFill>
            </a:endParaRPr>
          </a:p>
        </p:txBody>
      </p:sp>
      <p:sp>
        <p:nvSpPr>
          <p:cNvPr id="3" name="Объект 2"/>
          <p:cNvSpPr>
            <a:spLocks noGrp="1"/>
          </p:cNvSpPr>
          <p:nvPr>
            <p:ph idx="1"/>
          </p:nvPr>
        </p:nvSpPr>
        <p:spPr>
          <a:xfrm>
            <a:off x="484537" y="1902294"/>
            <a:ext cx="11044443" cy="4023360"/>
          </a:xfrm>
        </p:spPr>
        <p:txBody>
          <a:bodyPr>
            <a:normAutofit lnSpcReduction="10000"/>
          </a:bodyPr>
          <a:lstStyle/>
          <a:p>
            <a:pPr marL="0" indent="358775" algn="just"/>
            <a:r>
              <a:rPr lang="en" dirty="0">
                <a:solidFill>
                  <a:schemeClr val="tx1"/>
                </a:solidFill>
              </a:rPr>
              <a:t>Quality control of homeopathic granules is carried out in accordance with the general FS "Homeopathic granules", </a:t>
            </a:r>
            <a:r>
              <a:rPr lang="en" b="1" dirty="0">
                <a:solidFill>
                  <a:schemeClr val="tx1"/>
                </a:solidFill>
              </a:rPr>
              <a:t>assessing the external signs (uniformity of color) and weight, weight of granules in one package, </a:t>
            </a:r>
            <a:r>
              <a:rPr lang="en" b="1" dirty="0" err="1">
                <a:solidFill>
                  <a:schemeClr val="tx1"/>
                </a:solidFill>
              </a:rPr>
              <a:t>disintegration </a:t>
            </a:r>
            <a:r>
              <a:rPr lang="en" b="1" dirty="0">
                <a:solidFill>
                  <a:schemeClr val="tx1"/>
                </a:solidFill>
              </a:rPr>
              <a:t>, shape and microbiological purity </a:t>
            </a:r>
            <a:r>
              <a:rPr lang="en" dirty="0">
                <a:solidFill>
                  <a:schemeClr val="tx1"/>
                </a:solidFill>
              </a:rPr>
              <a:t>.</a:t>
            </a:r>
            <a:endParaRPr lang="uk-UA" dirty="0">
              <a:solidFill>
                <a:schemeClr val="tx1"/>
              </a:solidFill>
            </a:endParaRPr>
          </a:p>
          <a:p>
            <a:pPr marL="0" indent="358775" algn="just"/>
            <a:r>
              <a:rPr lang="en" dirty="0">
                <a:solidFill>
                  <a:schemeClr val="tx1"/>
                </a:solidFill>
              </a:rPr>
              <a:t>The identity and quantitative content of BAS are determined in accordance with the requirements of private ND.</a:t>
            </a:r>
            <a:endParaRPr lang="uk-UA" dirty="0">
              <a:solidFill>
                <a:schemeClr val="tx1"/>
              </a:solidFill>
            </a:endParaRPr>
          </a:p>
          <a:p>
            <a:pPr marL="0" indent="358775" algn="just"/>
            <a:r>
              <a:rPr lang="en" dirty="0">
                <a:solidFill>
                  <a:schemeClr val="tx1"/>
                </a:solidFill>
              </a:rPr>
              <a:t>Granules should be white with a gray or yellowish tinge. Evaluate the type of granules on visual inspection with the naked eye mass of the sample granules, recommended for counting their number, weighed to the nearest 0.01 g</a:t>
            </a:r>
            <a:endParaRPr lang="ru-RU" dirty="0">
              <a:solidFill>
                <a:schemeClr val="tx1"/>
              </a:solidFill>
            </a:endParaRPr>
          </a:p>
          <a:p>
            <a:pPr marL="0" indent="358775" algn="just"/>
            <a:r>
              <a:rPr lang="en" dirty="0">
                <a:solidFill>
                  <a:schemeClr val="tx1"/>
                </a:solidFill>
              </a:rPr>
              <a:t>Check for </a:t>
            </a:r>
            <a:r>
              <a:rPr lang="en" dirty="0" err="1">
                <a:solidFill>
                  <a:schemeClr val="tx1"/>
                </a:solidFill>
              </a:rPr>
              <a:t>degradability </a:t>
            </a:r>
            <a:r>
              <a:rPr lang="en" dirty="0">
                <a:solidFill>
                  <a:schemeClr val="tx1"/>
                </a:solidFill>
              </a:rPr>
              <a:t>: 10 g of granules are placed in a conical flask with a capacity of 100 ml, add 50 ml of purified water (37 ° C). The flask is slowly shaken 1-2 times per second. Carry out at least 3 determinations. The granules should disintegrate completely in no more than 5 minutes.</a:t>
            </a:r>
            <a:endParaRPr lang="ru-RU" dirty="0">
              <a:solidFill>
                <a:schemeClr val="tx1"/>
              </a:solidFill>
            </a:endParaRPr>
          </a:p>
          <a:p>
            <a:pPr marL="0" indent="358775" algn="just"/>
            <a:r>
              <a:rPr lang="en" dirty="0">
                <a:solidFill>
                  <a:schemeClr val="tx1"/>
                </a:solidFill>
              </a:rPr>
              <a:t>The amount of LR applied to the granules does not change their diameter and physicochemical parameters, so to characterize homeopathic granules use indicators of the original granules.</a:t>
            </a:r>
            <a:endParaRPr lang="ru-RU" dirty="0">
              <a:solidFill>
                <a:schemeClr val="tx1"/>
              </a:solidFill>
            </a:endParaRPr>
          </a:p>
          <a:p>
            <a:pPr marL="0" indent="358775" algn="just"/>
            <a:endParaRPr lang="uk-UA" dirty="0">
              <a:solidFill>
                <a:schemeClr val="tx1"/>
              </a:solidFill>
            </a:endParaRPr>
          </a:p>
        </p:txBody>
      </p:sp>
    </p:spTree>
    <p:extLst>
      <p:ext uri="{BB962C8B-B14F-4D97-AF65-F5344CB8AC3E}">
        <p14:creationId xmlns:p14="http://schemas.microsoft.com/office/powerpoint/2010/main" val="3846002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Гомеопатические препараты есть в госреестре лекарственных средств -  Минздрав: 11 июля 2017, 16:20 - новости на Tengrinews.k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705602"/>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097280" y="443060"/>
            <a:ext cx="10058400" cy="738119"/>
          </a:xfrm>
        </p:spPr>
        <p:style>
          <a:lnRef idx="1">
            <a:schemeClr val="accent1"/>
          </a:lnRef>
          <a:fillRef idx="2">
            <a:schemeClr val="accent1"/>
          </a:fillRef>
          <a:effectRef idx="1">
            <a:schemeClr val="accent1"/>
          </a:effectRef>
          <a:fontRef idx="minor">
            <a:schemeClr val="dk1"/>
          </a:fontRef>
        </p:style>
        <p:txBody>
          <a:bodyPr/>
          <a:lstStyle/>
          <a:p>
            <a:pPr algn="ctr"/>
            <a:r>
              <a:rPr lang="en" b="1" cap="all" dirty="0">
                <a:solidFill>
                  <a:schemeClr val="tx1"/>
                </a:solidFill>
              </a:rPr>
              <a:t>10. </a:t>
            </a:r>
            <a:r>
              <a:rPr lang="en" b="1" dirty="0">
                <a:solidFill>
                  <a:schemeClr val="tx1"/>
                </a:solidFill>
              </a:rPr>
              <a:t>Homeopathic pills</a:t>
            </a:r>
            <a:endParaRPr lang="uk-UA" dirty="0">
              <a:solidFill>
                <a:schemeClr val="tx1"/>
              </a:solidFill>
            </a:endParaRPr>
          </a:p>
        </p:txBody>
      </p:sp>
      <p:sp>
        <p:nvSpPr>
          <p:cNvPr id="4" name="Содержимое 2"/>
          <p:cNvSpPr>
            <a:spLocks noGrp="1"/>
          </p:cNvSpPr>
          <p:nvPr>
            <p:ph idx="1"/>
          </p:nvPr>
        </p:nvSpPr>
        <p:spPr>
          <a:xfrm>
            <a:off x="405246" y="1787045"/>
            <a:ext cx="11617035" cy="3131512"/>
          </a:xfrm>
        </p:spPr>
        <p:style>
          <a:lnRef idx="2">
            <a:schemeClr val="accent2"/>
          </a:lnRef>
          <a:fillRef idx="1">
            <a:schemeClr val="lt1"/>
          </a:fillRef>
          <a:effectRef idx="0">
            <a:schemeClr val="accent2"/>
          </a:effectRef>
          <a:fontRef idx="minor">
            <a:schemeClr val="dk1"/>
          </a:fontRef>
        </p:style>
        <p:txBody>
          <a:bodyPr>
            <a:noAutofit/>
          </a:bodyPr>
          <a:lstStyle/>
          <a:p>
            <a:pPr algn="ctr" fontAlgn="base">
              <a:buNone/>
            </a:pPr>
            <a:r>
              <a:rPr lang="en" sz="2800" b="1" cap="all" dirty="0">
                <a:solidFill>
                  <a:schemeClr val="tx1"/>
                </a:solidFill>
              </a:rPr>
              <a:t>Homeopathic tablets -</a:t>
            </a:r>
          </a:p>
          <a:p>
            <a:pPr marL="0" indent="358775" algn="just" fontAlgn="base">
              <a:buNone/>
            </a:pPr>
            <a:r>
              <a:rPr lang="en" sz="2800" dirty="0">
                <a:solidFill>
                  <a:schemeClr val="tx1"/>
                </a:solidFill>
              </a:rPr>
              <a:t>solid medicinal products obtained using sucrose, lactose or other relevant excipients in accordance with the article "Tablets". They can be obtained by compression of one or more solid active </a:t>
            </a:r>
            <a:r>
              <a:rPr lang="en" sz="2800" dirty="0" err="1">
                <a:solidFill>
                  <a:schemeClr val="tx1"/>
                </a:solidFill>
              </a:rPr>
              <a:t>substances </a:t>
            </a:r>
            <a:r>
              <a:rPr lang="en" sz="2800" dirty="0">
                <a:solidFill>
                  <a:schemeClr val="tx1"/>
                </a:solidFill>
              </a:rPr>
              <a:t>with excipients or impregnation of pre-formed tablets by diluting homeopathic basic preparations. Intended for oral or </a:t>
            </a:r>
            <a:r>
              <a:rPr lang="en" sz="2800" dirty="0" err="1">
                <a:solidFill>
                  <a:schemeClr val="tx1"/>
                </a:solidFill>
              </a:rPr>
              <a:t>sublingual </a:t>
            </a:r>
            <a:r>
              <a:rPr lang="en" sz="2800" dirty="0">
                <a:solidFill>
                  <a:schemeClr val="tx1"/>
                </a:solidFill>
              </a:rPr>
              <a:t>use.</a:t>
            </a:r>
            <a:endParaRPr lang="ru-RU" sz="2800" dirty="0">
              <a:solidFill>
                <a:schemeClr val="tx1"/>
              </a:solidFill>
            </a:endParaRPr>
          </a:p>
        </p:txBody>
      </p:sp>
    </p:spTree>
    <p:extLst>
      <p:ext uri="{BB962C8B-B14F-4D97-AF65-F5344CB8AC3E}">
        <p14:creationId xmlns:p14="http://schemas.microsoft.com/office/powerpoint/2010/main" val="3288879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97659" y="1874014"/>
            <a:ext cx="10950175" cy="2528304"/>
          </a:xfrm>
        </p:spPr>
        <p:txBody>
          <a:bodyPr>
            <a:normAutofit/>
          </a:bodyPr>
          <a:lstStyle/>
          <a:p>
            <a:pPr marL="0" indent="358775" algn="just"/>
            <a:r>
              <a:rPr lang="en" sz="2800" dirty="0">
                <a:solidFill>
                  <a:schemeClr val="tx1"/>
                </a:solidFill>
              </a:rPr>
              <a:t>Tablets </a:t>
            </a:r>
            <a:r>
              <a:rPr lang="en" sz="2800" dirty="0" err="1">
                <a:solidFill>
                  <a:schemeClr val="tx1"/>
                </a:solidFill>
              </a:rPr>
              <a:t>are made</a:t>
            </a:r>
            <a:r>
              <a:rPr lang="en" sz="2800" dirty="0">
                <a:solidFill>
                  <a:schemeClr val="tx1"/>
                </a:solidFill>
              </a:rPr>
              <a:t> </a:t>
            </a:r>
            <a:r>
              <a:rPr lang="en" sz="2800" dirty="0" err="1">
                <a:solidFill>
                  <a:schemeClr val="tx1"/>
                </a:solidFill>
              </a:rPr>
              <a:t>with</a:t>
            </a:r>
            <a:r>
              <a:rPr lang="en" sz="2800" dirty="0">
                <a:solidFill>
                  <a:schemeClr val="tx1"/>
                </a:solidFill>
              </a:rPr>
              <a:t> </a:t>
            </a:r>
            <a:r>
              <a:rPr lang="en" sz="2800" dirty="0" err="1">
                <a:solidFill>
                  <a:schemeClr val="tx1"/>
                </a:solidFill>
              </a:rPr>
              <a:t>trituration </a:t>
            </a:r>
            <a:r>
              <a:rPr lang="en" sz="2800" dirty="0">
                <a:solidFill>
                  <a:schemeClr val="tx1"/>
                </a:solidFill>
              </a:rPr>
              <a:t>by </a:t>
            </a:r>
            <a:r>
              <a:rPr lang="en" sz="2800" dirty="0" err="1">
                <a:solidFill>
                  <a:schemeClr val="tx1"/>
                </a:solidFill>
              </a:rPr>
              <a:t>pressing </a:t>
            </a:r>
            <a:r>
              <a:rPr lang="en" sz="2800" dirty="0">
                <a:solidFill>
                  <a:schemeClr val="tx1"/>
                </a:solidFill>
              </a:rPr>
              <a:t>. As a </a:t>
            </a:r>
            <a:r>
              <a:rPr lang="en" sz="2800" dirty="0" err="1">
                <a:solidFill>
                  <a:schemeClr val="tx1"/>
                </a:solidFill>
              </a:rPr>
              <a:t>formative </a:t>
            </a:r>
            <a:r>
              <a:rPr lang="en" sz="2800" dirty="0">
                <a:solidFill>
                  <a:schemeClr val="tx1"/>
                </a:solidFill>
              </a:rPr>
              <a:t>wave </a:t>
            </a:r>
            <a:r>
              <a:rPr lang="en" sz="2800" dirty="0" err="1">
                <a:solidFill>
                  <a:schemeClr val="tx1"/>
                </a:solidFill>
              </a:rPr>
              <a:t>substance</a:t>
            </a:r>
            <a:r>
              <a:rPr lang="en" sz="2800" dirty="0">
                <a:solidFill>
                  <a:schemeClr val="tx1"/>
                </a:solidFill>
              </a:rPr>
              <a:t> </a:t>
            </a:r>
            <a:r>
              <a:rPr lang="en" sz="2800" dirty="0" err="1">
                <a:solidFill>
                  <a:schemeClr val="tx1"/>
                </a:solidFill>
              </a:rPr>
              <a:t>use</a:t>
            </a:r>
            <a:r>
              <a:rPr lang="en" sz="2800" dirty="0">
                <a:solidFill>
                  <a:schemeClr val="tx1"/>
                </a:solidFill>
              </a:rPr>
              <a:t> </a:t>
            </a:r>
            <a:r>
              <a:rPr lang="en" sz="2800" dirty="0" err="1">
                <a:solidFill>
                  <a:schemeClr val="tx1"/>
                </a:solidFill>
              </a:rPr>
              <a:t>starch</a:t>
            </a:r>
            <a:r>
              <a:rPr lang="en" sz="2800" dirty="0">
                <a:solidFill>
                  <a:schemeClr val="tx1"/>
                </a:solidFill>
              </a:rPr>
              <a:t> and </a:t>
            </a:r>
            <a:r>
              <a:rPr lang="en" sz="2800" dirty="0" err="1">
                <a:solidFill>
                  <a:schemeClr val="tx1"/>
                </a:solidFill>
              </a:rPr>
              <a:t>with</a:t>
            </a:r>
            <a:r>
              <a:rPr lang="en" sz="2800" dirty="0">
                <a:solidFill>
                  <a:schemeClr val="tx1"/>
                </a:solidFill>
              </a:rPr>
              <a:t> </a:t>
            </a:r>
            <a:r>
              <a:rPr lang="en" sz="2800" dirty="0" err="1">
                <a:solidFill>
                  <a:schemeClr val="tx1"/>
                </a:solidFill>
              </a:rPr>
              <a:t>content </a:t>
            </a:r>
            <a:r>
              <a:rPr lang="en" sz="2800" dirty="0">
                <a:solidFill>
                  <a:schemeClr val="tx1"/>
                </a:solidFill>
              </a:rPr>
              <a:t>up to 10% and </a:t>
            </a:r>
            <a:r>
              <a:rPr lang="en" sz="2800" dirty="0" err="1">
                <a:solidFill>
                  <a:schemeClr val="tx1"/>
                </a:solidFill>
              </a:rPr>
              <a:t>salt </a:t>
            </a:r>
            <a:r>
              <a:rPr lang="en" sz="2800" dirty="0">
                <a:solidFill>
                  <a:schemeClr val="tx1"/>
                </a:solidFill>
              </a:rPr>
              <a:t>and </a:t>
            </a:r>
            <a:r>
              <a:rPr lang="en" sz="2800" dirty="0" err="1">
                <a:solidFill>
                  <a:schemeClr val="tx1"/>
                </a:solidFill>
              </a:rPr>
              <a:t>calcium</a:t>
            </a:r>
            <a:r>
              <a:rPr lang="en" sz="2800" dirty="0">
                <a:solidFill>
                  <a:schemeClr val="tx1"/>
                </a:solidFill>
              </a:rPr>
              <a:t> </a:t>
            </a:r>
            <a:r>
              <a:rPr lang="en" sz="2800" dirty="0" err="1">
                <a:solidFill>
                  <a:schemeClr val="tx1"/>
                </a:solidFill>
              </a:rPr>
              <a:t>or</a:t>
            </a:r>
            <a:r>
              <a:rPr lang="en" sz="2800" dirty="0">
                <a:solidFill>
                  <a:schemeClr val="tx1"/>
                </a:solidFill>
              </a:rPr>
              <a:t> </a:t>
            </a:r>
            <a:r>
              <a:rPr lang="en" sz="2800" dirty="0" err="1">
                <a:solidFill>
                  <a:schemeClr val="tx1"/>
                </a:solidFill>
              </a:rPr>
              <a:t>magnesium </a:t>
            </a:r>
            <a:r>
              <a:rPr lang="en" sz="2800" dirty="0">
                <a:solidFill>
                  <a:schemeClr val="tx1"/>
                </a:solidFill>
              </a:rPr>
              <a:t>in </a:t>
            </a:r>
            <a:r>
              <a:rPr lang="en" sz="2800" dirty="0" err="1">
                <a:solidFill>
                  <a:schemeClr val="tx1"/>
                </a:solidFill>
              </a:rPr>
              <a:t>concentrations </a:t>
            </a:r>
            <a:r>
              <a:rPr lang="en" sz="2800" dirty="0">
                <a:solidFill>
                  <a:schemeClr val="tx1"/>
                </a:solidFill>
              </a:rPr>
              <a:t>up to 2%. By </a:t>
            </a:r>
            <a:r>
              <a:rPr lang="en" sz="2800" dirty="0" err="1">
                <a:solidFill>
                  <a:schemeClr val="tx1"/>
                </a:solidFill>
              </a:rPr>
              <a:t>necessity</a:t>
            </a:r>
            <a:r>
              <a:rPr lang="en" sz="2800" dirty="0">
                <a:solidFill>
                  <a:schemeClr val="tx1"/>
                </a:solidFill>
              </a:rPr>
              <a:t> </a:t>
            </a:r>
            <a:r>
              <a:rPr lang="en" sz="2800" dirty="0" err="1">
                <a:solidFill>
                  <a:schemeClr val="tx1"/>
                </a:solidFill>
              </a:rPr>
              <a:t>use</a:t>
            </a:r>
            <a:r>
              <a:rPr lang="en" sz="2800" dirty="0">
                <a:solidFill>
                  <a:schemeClr val="tx1"/>
                </a:solidFill>
              </a:rPr>
              <a:t> </a:t>
            </a:r>
            <a:r>
              <a:rPr lang="en" sz="2800" dirty="0" err="1">
                <a:solidFill>
                  <a:schemeClr val="tx1"/>
                </a:solidFill>
              </a:rPr>
              <a:t>solution</a:t>
            </a:r>
            <a:r>
              <a:rPr lang="en" sz="2800" dirty="0">
                <a:solidFill>
                  <a:schemeClr val="tx1"/>
                </a:solidFill>
              </a:rPr>
              <a:t> </a:t>
            </a:r>
            <a:r>
              <a:rPr lang="en" sz="2800" dirty="0" err="1">
                <a:solidFill>
                  <a:schemeClr val="tx1"/>
                </a:solidFill>
              </a:rPr>
              <a:t>saturated</a:t>
            </a:r>
            <a:r>
              <a:rPr lang="en" sz="2800" dirty="0">
                <a:solidFill>
                  <a:schemeClr val="tx1"/>
                </a:solidFill>
              </a:rPr>
              <a:t> </a:t>
            </a:r>
            <a:r>
              <a:rPr lang="en" sz="2800" dirty="0" err="1">
                <a:solidFill>
                  <a:schemeClr val="tx1"/>
                </a:solidFill>
              </a:rPr>
              <a:t>lactose </a:t>
            </a:r>
            <a:r>
              <a:rPr lang="en" sz="2800" dirty="0">
                <a:solidFill>
                  <a:schemeClr val="tx1"/>
                </a:solidFill>
              </a:rPr>
              <a:t>, </a:t>
            </a:r>
            <a:r>
              <a:rPr lang="en" sz="2800" dirty="0" err="1">
                <a:solidFill>
                  <a:schemeClr val="tx1"/>
                </a:solidFill>
              </a:rPr>
              <a:t>starch </a:t>
            </a:r>
            <a:r>
              <a:rPr lang="en" sz="2800" dirty="0">
                <a:solidFill>
                  <a:schemeClr val="tx1"/>
                </a:solidFill>
              </a:rPr>
              <a:t>paste </a:t>
            </a:r>
            <a:r>
              <a:rPr lang="en" sz="2800" dirty="0" err="1">
                <a:solidFill>
                  <a:schemeClr val="tx1"/>
                </a:solidFill>
              </a:rPr>
              <a:t>or</a:t>
            </a:r>
            <a:r>
              <a:rPr lang="en" sz="2800" dirty="0">
                <a:solidFill>
                  <a:schemeClr val="tx1"/>
                </a:solidFill>
              </a:rPr>
              <a:t> </a:t>
            </a:r>
            <a:r>
              <a:rPr lang="en" sz="2800" dirty="0" err="1">
                <a:solidFill>
                  <a:schemeClr val="tx1"/>
                </a:solidFill>
              </a:rPr>
              <a:t>ethanol </a:t>
            </a:r>
            <a:r>
              <a:rPr lang="en" sz="2800" dirty="0">
                <a:solidFill>
                  <a:schemeClr val="tx1"/>
                </a:solidFill>
              </a:rPr>
              <a:t>in the </a:t>
            </a:r>
            <a:r>
              <a:rPr lang="en" sz="2800" dirty="0" err="1">
                <a:solidFill>
                  <a:schemeClr val="tx1"/>
                </a:solidFill>
              </a:rPr>
              <a:t>corresponding</a:t>
            </a:r>
            <a:r>
              <a:rPr lang="en" sz="2800" dirty="0">
                <a:solidFill>
                  <a:schemeClr val="tx1"/>
                </a:solidFill>
              </a:rPr>
              <a:t> </a:t>
            </a:r>
            <a:r>
              <a:rPr lang="en" sz="2800" dirty="0" err="1">
                <a:solidFill>
                  <a:schemeClr val="tx1"/>
                </a:solidFill>
              </a:rPr>
              <a:t>concentration </a:t>
            </a:r>
            <a:r>
              <a:rPr lang="en" sz="2800" dirty="0">
                <a:solidFill>
                  <a:schemeClr val="tx1"/>
                </a:solidFill>
              </a:rPr>
              <a:t>.</a:t>
            </a:r>
          </a:p>
          <a:p>
            <a:pPr marL="0" indent="358775" algn="just"/>
            <a:endParaRPr lang="ru-RU" sz="2800" dirty="0">
              <a:solidFill>
                <a:schemeClr val="tx1"/>
              </a:solidFill>
            </a:endParaRPr>
          </a:p>
        </p:txBody>
      </p:sp>
      <p:sp>
        <p:nvSpPr>
          <p:cNvPr id="2" name="Заголовок 1"/>
          <p:cNvSpPr>
            <a:spLocks noGrp="1"/>
          </p:cNvSpPr>
          <p:nvPr>
            <p:ph type="title"/>
          </p:nvPr>
        </p:nvSpPr>
        <p:spPr/>
        <p:txBody>
          <a:bodyPr>
            <a:normAutofit/>
          </a:bodyPr>
          <a:lstStyle/>
          <a:p>
            <a:pPr algn="ctr"/>
            <a:r>
              <a:rPr lang="en" b="1" dirty="0">
                <a:solidFill>
                  <a:schemeClr val="tx1"/>
                </a:solidFill>
              </a:rPr>
              <a:t>12. Tablets for homeopathic use</a:t>
            </a:r>
            <a:endParaRPr lang="ru-RU" dirty="0">
              <a:solidFill>
                <a:schemeClr val="tx1"/>
              </a:solidFill>
            </a:endParaRPr>
          </a:p>
        </p:txBody>
      </p:sp>
      <p:pic>
        <p:nvPicPr>
          <p:cNvPr id="7170" name="Picture 2" descr="Гомеопатические препараты фирмы Хеель (Heel) — ВЕРТИГОХЕЛЬ, таблетки 50 шт.  — «Арнебия»"/>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74316" y="3601005"/>
            <a:ext cx="2712989" cy="2712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81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650449"/>
            <a:ext cx="10058400" cy="903054"/>
          </a:xfrm>
        </p:spPr>
        <p:style>
          <a:lnRef idx="2">
            <a:schemeClr val="accent2"/>
          </a:lnRef>
          <a:fillRef idx="1">
            <a:schemeClr val="lt1"/>
          </a:fillRef>
          <a:effectRef idx="0">
            <a:schemeClr val="accent2"/>
          </a:effectRef>
          <a:fontRef idx="minor">
            <a:schemeClr val="dk1"/>
          </a:fontRef>
        </p:style>
        <p:txBody>
          <a:bodyPr/>
          <a:lstStyle/>
          <a:p>
            <a:pPr algn="ctr"/>
            <a:r>
              <a:rPr lang="en" dirty="0">
                <a:solidFill>
                  <a:schemeClr val="tx1"/>
                </a:solidFill>
              </a:rPr>
              <a:t>13. Tablet quality control</a:t>
            </a:r>
            <a:endParaRPr lang="uk-UA" dirty="0">
              <a:solidFill>
                <a:schemeClr val="tx1"/>
              </a:solidFill>
            </a:endParaRPr>
          </a:p>
        </p:txBody>
      </p:sp>
      <p:sp>
        <p:nvSpPr>
          <p:cNvPr id="3" name="Объект 2"/>
          <p:cNvSpPr>
            <a:spLocks noGrp="1"/>
          </p:cNvSpPr>
          <p:nvPr>
            <p:ph idx="1"/>
          </p:nvPr>
        </p:nvSpPr>
        <p:spPr>
          <a:xfrm>
            <a:off x="716437" y="1845734"/>
            <a:ext cx="10906811" cy="2471742"/>
          </a:xfrm>
        </p:spPr>
        <p:txBody>
          <a:bodyPr/>
          <a:lstStyle/>
          <a:p>
            <a:pPr marL="0" indent="358775" algn="just"/>
            <a:r>
              <a:rPr lang="en" dirty="0">
                <a:solidFill>
                  <a:schemeClr val="tx1"/>
                </a:solidFill>
              </a:rPr>
              <a:t>tablets have the same requirements as allopathic tablets (without shells). Indicators such as appearance, </a:t>
            </a:r>
            <a:r>
              <a:rPr lang="en" b="1" dirty="0">
                <a:solidFill>
                  <a:schemeClr val="tx1"/>
                </a:solidFill>
              </a:rPr>
              <a:t>abrasion resistance, </a:t>
            </a:r>
            <a:r>
              <a:rPr lang="en" b="1" dirty="0" err="1">
                <a:solidFill>
                  <a:schemeClr val="tx1"/>
                </a:solidFill>
              </a:rPr>
              <a:t>disintegration </a:t>
            </a:r>
            <a:r>
              <a:rPr lang="en" b="1" dirty="0">
                <a:solidFill>
                  <a:schemeClr val="tx1"/>
                </a:solidFill>
              </a:rPr>
              <a:t>, average weight of tablets, microbiological purity, are evaluated in accordance with the articles of the GF </a:t>
            </a:r>
            <a:r>
              <a:rPr lang="en" dirty="0">
                <a:solidFill>
                  <a:schemeClr val="tx1"/>
                </a:solidFill>
              </a:rPr>
              <a:t>.</a:t>
            </a:r>
          </a:p>
          <a:p>
            <a:pPr marL="0" indent="358775" algn="just"/>
            <a:r>
              <a:rPr lang="en" dirty="0">
                <a:solidFill>
                  <a:schemeClr val="tx1"/>
                </a:solidFill>
              </a:rPr>
              <a:t> The authenticity of medicinal and excipients, the quantitative content and homogeneity of the dosage of drugs and other indicators are determined in accordance with the private FS.</a:t>
            </a:r>
            <a:endParaRPr lang="uk-UA" dirty="0">
              <a:solidFill>
                <a:schemeClr val="tx1"/>
              </a:solidFill>
            </a:endParaRPr>
          </a:p>
          <a:p>
            <a:pPr marL="0" indent="358775" algn="just"/>
            <a:r>
              <a:rPr lang="en" dirty="0">
                <a:solidFill>
                  <a:schemeClr val="tx1"/>
                </a:solidFill>
              </a:rPr>
              <a:t>Deviations in the content of active substances at a dosage of up to 0.001 g should not exceed 15%, at a dosage of 0.001 to 0.01 - 10%, from 0.01 to 0.01 g - 7.5%.</a:t>
            </a:r>
            <a:endParaRPr lang="ru-RU" dirty="0">
              <a:solidFill>
                <a:schemeClr val="tx1"/>
              </a:solidFill>
            </a:endParaRPr>
          </a:p>
          <a:p>
            <a:pPr marL="0" indent="358775" algn="just"/>
            <a:endParaRPr lang="uk-UA" dirty="0">
              <a:solidFill>
                <a:schemeClr val="tx1"/>
              </a:solidFill>
            </a:endParaRPr>
          </a:p>
        </p:txBody>
      </p:sp>
    </p:spTree>
    <p:extLst>
      <p:ext uri="{BB962C8B-B14F-4D97-AF65-F5344CB8AC3E}">
        <p14:creationId xmlns:p14="http://schemas.microsoft.com/office/powerpoint/2010/main" val="544597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Гомеопатическая аптечка для мам | My Hand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13474" cy="6353666"/>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63611" y="1333268"/>
            <a:ext cx="7532943" cy="5327305"/>
          </a:xfrm>
        </p:spPr>
        <p:style>
          <a:lnRef idx="2">
            <a:schemeClr val="accent2"/>
          </a:lnRef>
          <a:fillRef idx="1">
            <a:schemeClr val="lt1"/>
          </a:fillRef>
          <a:effectRef idx="0">
            <a:schemeClr val="accent2"/>
          </a:effectRef>
          <a:fontRef idx="minor">
            <a:schemeClr val="dk1"/>
          </a:fontRef>
        </p:style>
        <p:txBody>
          <a:bodyPr>
            <a:noAutofit/>
          </a:bodyPr>
          <a:lstStyle/>
          <a:p>
            <a:pPr algn="just">
              <a:spcBef>
                <a:spcPts val="0"/>
              </a:spcBef>
              <a:spcAft>
                <a:spcPts val="0"/>
              </a:spcAft>
            </a:pPr>
            <a:r>
              <a:rPr lang="en" sz="1800" dirty="0">
                <a:solidFill>
                  <a:schemeClr val="tx1"/>
                </a:solidFill>
              </a:rPr>
              <a:t>Most complex homeopathic remedies are prepared in the form of granules </a:t>
            </a:r>
            <a:r>
              <a:rPr lang="en" sz="1800" dirty="0" err="1">
                <a:solidFill>
                  <a:schemeClr val="tx1"/>
                </a:solidFill>
              </a:rPr>
              <a:t>due </a:t>
            </a:r>
            <a:r>
              <a:rPr lang="en" sz="1800" dirty="0">
                <a:solidFill>
                  <a:schemeClr val="tx1"/>
                </a:solidFill>
              </a:rPr>
              <a:t>to the convenience of their use. One such drug is </a:t>
            </a:r>
            <a:r>
              <a:rPr lang="en" sz="1800" b="1" dirty="0" err="1">
                <a:solidFill>
                  <a:schemeClr val="tx1"/>
                </a:solidFill>
              </a:rPr>
              <a:t>Phytotusin </a:t>
            </a:r>
            <a:r>
              <a:rPr lang="en" sz="1800" dirty="0">
                <a:solidFill>
                  <a:schemeClr val="tx1"/>
                </a:solidFill>
              </a:rPr>
              <a:t>, which has the following composition:</a:t>
            </a:r>
          </a:p>
          <a:p>
            <a:pPr algn="just">
              <a:spcBef>
                <a:spcPts val="0"/>
              </a:spcBef>
              <a:spcAft>
                <a:spcPts val="0"/>
              </a:spcAft>
            </a:pPr>
            <a:r>
              <a:rPr lang="en" sz="1800" dirty="0">
                <a:solidFill>
                  <a:schemeClr val="tx1"/>
                </a:solidFill>
              </a:rPr>
              <a:t>For the preparation of this drug in the form of granules it is necessary to have basic tinctures:</a:t>
            </a:r>
          </a:p>
          <a:p>
            <a:pPr algn="just">
              <a:spcBef>
                <a:spcPts val="0"/>
              </a:spcBef>
              <a:spcAft>
                <a:spcPts val="0"/>
              </a:spcAft>
            </a:pPr>
            <a:endParaRPr lang="uk-UA" sz="1800" dirty="0">
              <a:solidFill>
                <a:schemeClr val="tx1"/>
              </a:solidFill>
            </a:endParaRPr>
          </a:p>
          <a:p>
            <a:pPr algn="just">
              <a:spcBef>
                <a:spcPts val="0"/>
              </a:spcBef>
              <a:spcAft>
                <a:spcPts val="0"/>
              </a:spcAft>
            </a:pPr>
            <a:endParaRPr lang="uk-UA" sz="1800" dirty="0">
              <a:solidFill>
                <a:schemeClr val="tx1"/>
              </a:solidFill>
            </a:endParaRPr>
          </a:p>
          <a:p>
            <a:pPr algn="just">
              <a:spcBef>
                <a:spcPts val="0"/>
              </a:spcBef>
              <a:spcAft>
                <a:spcPts val="0"/>
              </a:spcAft>
            </a:pPr>
            <a:endParaRPr lang="uk-UA" sz="1800" dirty="0">
              <a:solidFill>
                <a:schemeClr val="tx1"/>
              </a:solidFill>
            </a:endParaRPr>
          </a:p>
          <a:p>
            <a:pPr algn="just">
              <a:spcBef>
                <a:spcPts val="0"/>
              </a:spcBef>
              <a:spcAft>
                <a:spcPts val="0"/>
              </a:spcAft>
            </a:pPr>
            <a:endParaRPr lang="uk-UA" sz="1800" dirty="0">
              <a:solidFill>
                <a:schemeClr val="tx1"/>
              </a:solidFill>
            </a:endParaRPr>
          </a:p>
          <a:p>
            <a:pPr algn="just">
              <a:spcBef>
                <a:spcPts val="0"/>
              </a:spcBef>
              <a:spcAft>
                <a:spcPts val="0"/>
              </a:spcAft>
            </a:pPr>
            <a:r>
              <a:rPr lang="en" sz="1800" dirty="0">
                <a:solidFill>
                  <a:schemeClr val="tx1"/>
                </a:solidFill>
              </a:rPr>
              <a:t>If it is necessary to prepare 50.0 g of </a:t>
            </a:r>
            <a:r>
              <a:rPr lang="en" sz="1800" dirty="0" err="1">
                <a:solidFill>
                  <a:schemeClr val="tx1"/>
                </a:solidFill>
              </a:rPr>
              <a:t>Phytotusin </a:t>
            </a:r>
            <a:r>
              <a:rPr lang="en" sz="1800" dirty="0">
                <a:solidFill>
                  <a:schemeClr val="tx1"/>
                </a:solidFill>
              </a:rPr>
              <a:t>, weigh 50.0 granules into a vial with a capacity of 100.0 ml, then add 0.5 g (15 drops) of 60% </a:t>
            </a:r>
            <a:r>
              <a:rPr lang="en" sz="1800" dirty="0" err="1">
                <a:solidFill>
                  <a:schemeClr val="tx1"/>
                </a:solidFill>
              </a:rPr>
              <a:t>ethyl </a:t>
            </a:r>
            <a:r>
              <a:rPr lang="en" sz="1800" dirty="0">
                <a:solidFill>
                  <a:schemeClr val="tx1"/>
                </a:solidFill>
              </a:rPr>
              <a:t>alcohol and 0.1 g (3 drops) of each name of tincture.</a:t>
            </a:r>
          </a:p>
          <a:p>
            <a:pPr algn="just">
              <a:spcBef>
                <a:spcPts val="0"/>
              </a:spcBef>
              <a:spcAft>
                <a:spcPts val="0"/>
              </a:spcAft>
            </a:pPr>
            <a:endParaRPr lang="uk-UA" sz="1800" dirty="0">
              <a:solidFill>
                <a:schemeClr val="tx1"/>
              </a:solidFill>
            </a:endParaRPr>
          </a:p>
          <a:p>
            <a:pPr algn="just">
              <a:spcBef>
                <a:spcPts val="0"/>
              </a:spcBef>
              <a:spcAft>
                <a:spcPts val="0"/>
              </a:spcAft>
            </a:pPr>
            <a:endParaRPr lang="uk-UA" sz="1800" dirty="0">
              <a:solidFill>
                <a:schemeClr val="tx1"/>
              </a:solidFill>
            </a:endParaRPr>
          </a:p>
          <a:p>
            <a:pPr algn="just">
              <a:spcBef>
                <a:spcPts val="0"/>
              </a:spcBef>
              <a:spcAft>
                <a:spcPts val="0"/>
              </a:spcAft>
            </a:pPr>
            <a:endParaRPr lang="uk-UA" sz="1800" dirty="0">
              <a:solidFill>
                <a:schemeClr val="tx1"/>
              </a:solidFill>
            </a:endParaRPr>
          </a:p>
          <a:p>
            <a:pPr algn="just">
              <a:spcBef>
                <a:spcPts val="0"/>
              </a:spcBef>
              <a:spcAft>
                <a:spcPts val="0"/>
              </a:spcAft>
            </a:pPr>
            <a:endParaRPr lang="uk-UA" sz="1800" dirty="0">
              <a:solidFill>
                <a:schemeClr val="tx1"/>
              </a:solidFill>
            </a:endParaRPr>
          </a:p>
          <a:p>
            <a:pPr marL="0" indent="0" algn="just">
              <a:spcBef>
                <a:spcPts val="0"/>
              </a:spcBef>
              <a:spcAft>
                <a:spcPts val="0"/>
              </a:spcAft>
              <a:buNone/>
            </a:pPr>
            <a:endParaRPr lang="uk-UA" sz="1800" dirty="0">
              <a:solidFill>
                <a:schemeClr val="tx1"/>
              </a:solidFill>
            </a:endParaRPr>
          </a:p>
          <a:p>
            <a:pPr algn="just">
              <a:spcBef>
                <a:spcPts val="0"/>
              </a:spcBef>
              <a:spcAft>
                <a:spcPts val="0"/>
              </a:spcAft>
            </a:pPr>
            <a:r>
              <a:rPr lang="en" sz="1800" dirty="0">
                <a:solidFill>
                  <a:schemeClr val="tx1"/>
                </a:solidFill>
              </a:rPr>
              <a:t>Thoroughly shake the granules (at least 10 minutes) to fully and evenly saturate them, then pour a thin layer on parchment </a:t>
            </a:r>
            <a:r>
              <a:rPr lang="en" sz="1800" dirty="0" err="1">
                <a:solidFill>
                  <a:schemeClr val="tx1"/>
                </a:solidFill>
              </a:rPr>
              <a:t>paper </a:t>
            </a:r>
            <a:r>
              <a:rPr lang="en" sz="1800" dirty="0">
                <a:solidFill>
                  <a:schemeClr val="tx1"/>
                </a:solidFill>
              </a:rPr>
              <a:t>to dry. After drying, transfer the saturated crumbs to a vial (or paper bag), which is issued before the holiday.</a:t>
            </a:r>
            <a:endParaRPr lang="uk-UA" sz="1800" dirty="0">
              <a:solidFill>
                <a:schemeClr val="tx1"/>
              </a:solidFill>
            </a:endParaRPr>
          </a:p>
        </p:txBody>
      </p:sp>
      <p:sp>
        <p:nvSpPr>
          <p:cNvPr id="5" name="Заголовок 1"/>
          <p:cNvSpPr txBox="1">
            <a:spLocks/>
          </p:cNvSpPr>
          <p:nvPr/>
        </p:nvSpPr>
        <p:spPr>
          <a:xfrm>
            <a:off x="1097280" y="226659"/>
            <a:ext cx="10058400" cy="888708"/>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sz="3600" b="1" dirty="0">
                <a:solidFill>
                  <a:schemeClr val="tx1"/>
                </a:solidFill>
              </a:rPr>
              <a:t>14. </a:t>
            </a:r>
            <a:r>
              <a:rPr lang="en" sz="3600" b="1" dirty="0" err="1">
                <a:solidFill>
                  <a:schemeClr val="tx1"/>
                </a:solidFill>
              </a:rPr>
              <a:t>Preparation</a:t>
            </a:r>
            <a:r>
              <a:rPr lang="en" sz="3600" b="1" dirty="0">
                <a:solidFill>
                  <a:schemeClr val="tx1"/>
                </a:solidFill>
              </a:rPr>
              <a:t> </a:t>
            </a:r>
            <a:r>
              <a:rPr lang="en" sz="3600" b="1" dirty="0" err="1">
                <a:solidFill>
                  <a:schemeClr val="tx1"/>
                </a:solidFill>
              </a:rPr>
              <a:t>complex</a:t>
            </a:r>
            <a:r>
              <a:rPr lang="en" sz="3600" b="1" dirty="0">
                <a:solidFill>
                  <a:schemeClr val="tx1"/>
                </a:solidFill>
              </a:rPr>
              <a:t> </a:t>
            </a:r>
            <a:r>
              <a:rPr lang="en" sz="3600" b="1" dirty="0" err="1">
                <a:solidFill>
                  <a:schemeClr val="tx1"/>
                </a:solidFill>
              </a:rPr>
              <a:t>homeopathic </a:t>
            </a:r>
            <a:r>
              <a:rPr lang="en" sz="3600" b="1" dirty="0">
                <a:solidFill>
                  <a:schemeClr val="tx1"/>
                </a:solidFill>
              </a:rPr>
              <a:t>medicinal </a:t>
            </a:r>
            <a:r>
              <a:rPr lang="en" sz="3600" b="1" dirty="0" err="1">
                <a:solidFill>
                  <a:schemeClr val="tx1"/>
                </a:solidFill>
              </a:rPr>
              <a:t>forms </a:t>
            </a:r>
            <a:r>
              <a:rPr lang="en" sz="3600" b="1" dirty="0">
                <a:solidFill>
                  <a:schemeClr val="tx1"/>
                </a:solidFill>
              </a:rPr>
              <a:t>in the form of granules </a:t>
            </a:r>
            <a:endParaRPr lang="uk-UA" sz="3600" b="1" dirty="0">
              <a:solidFill>
                <a:schemeClr val="tx1"/>
              </a:solidFill>
            </a:endParaRPr>
          </a:p>
        </p:txBody>
      </p:sp>
      <p:pic>
        <p:nvPicPr>
          <p:cNvPr id="6" name="Рисунок 5"/>
          <p:cNvPicPr>
            <a:picLocks noChangeAspect="1"/>
          </p:cNvPicPr>
          <p:nvPr/>
        </p:nvPicPr>
        <p:blipFill>
          <a:blip r:embed="rId3"/>
          <a:stretch>
            <a:fillRect/>
          </a:stretch>
        </p:blipFill>
        <p:spPr>
          <a:xfrm>
            <a:off x="3315643" y="2511229"/>
            <a:ext cx="1934505" cy="972104"/>
          </a:xfrm>
          <a:prstGeom prst="rect">
            <a:avLst/>
          </a:prstGeom>
        </p:spPr>
      </p:pic>
      <p:pic>
        <p:nvPicPr>
          <p:cNvPr id="7" name="Рисунок 6"/>
          <p:cNvPicPr>
            <a:picLocks noChangeAspect="1"/>
          </p:cNvPicPr>
          <p:nvPr/>
        </p:nvPicPr>
        <p:blipFill>
          <a:blip r:embed="rId4"/>
          <a:stretch>
            <a:fillRect/>
          </a:stretch>
        </p:blipFill>
        <p:spPr>
          <a:xfrm>
            <a:off x="3315643" y="4475179"/>
            <a:ext cx="2032942" cy="1021489"/>
          </a:xfrm>
          <a:prstGeom prst="rect">
            <a:avLst/>
          </a:prstGeom>
        </p:spPr>
      </p:pic>
      <p:pic>
        <p:nvPicPr>
          <p:cNvPr id="8" name="Рисунок 7"/>
          <p:cNvPicPr>
            <a:picLocks noChangeAspect="1"/>
          </p:cNvPicPr>
          <p:nvPr/>
        </p:nvPicPr>
        <p:blipFill>
          <a:blip r:embed="rId5"/>
          <a:stretch>
            <a:fillRect/>
          </a:stretch>
        </p:blipFill>
        <p:spPr>
          <a:xfrm>
            <a:off x="7702880" y="1333268"/>
            <a:ext cx="4346864" cy="3106398"/>
          </a:xfrm>
          <a:prstGeom prst="rect">
            <a:avLst/>
          </a:prstGeom>
        </p:spPr>
      </p:pic>
    </p:spTree>
    <p:extLst>
      <p:ext uri="{BB962C8B-B14F-4D97-AF65-F5344CB8AC3E}">
        <p14:creationId xmlns:p14="http://schemas.microsoft.com/office/powerpoint/2010/main" val="3546022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810491"/>
            <a:ext cx="10058400" cy="926869"/>
          </a:xfrm>
        </p:spPr>
        <p:txBody>
          <a:bodyPr/>
          <a:lstStyle/>
          <a:p>
            <a:pPr algn="ctr"/>
            <a:r>
              <a:rPr lang="en" b="1" dirty="0">
                <a:solidFill>
                  <a:schemeClr val="tx1"/>
                </a:solidFill>
              </a:rPr>
              <a:t>Questions for self-control</a:t>
            </a:r>
            <a:endParaRPr lang="uk-UA" dirty="0"/>
          </a:p>
        </p:txBody>
      </p:sp>
      <p:sp>
        <p:nvSpPr>
          <p:cNvPr id="3" name="Объект 2"/>
          <p:cNvSpPr>
            <a:spLocks noGrp="1"/>
          </p:cNvSpPr>
          <p:nvPr>
            <p:ph idx="1"/>
          </p:nvPr>
        </p:nvSpPr>
        <p:spPr>
          <a:xfrm>
            <a:off x="1679171" y="1955569"/>
            <a:ext cx="10058400" cy="4243339"/>
          </a:xfrm>
        </p:spPr>
        <p:txBody>
          <a:bodyPr>
            <a:normAutofit/>
          </a:bodyPr>
          <a:lstStyle/>
          <a:p>
            <a:pPr algn="just"/>
            <a:r>
              <a:rPr lang="en" sz="2400" dirty="0">
                <a:solidFill>
                  <a:schemeClr val="tx1"/>
                </a:solidFill>
              </a:rPr>
              <a:t>1. Characteristics </a:t>
            </a:r>
            <a:r>
              <a:rPr lang="en" sz="2400" dirty="0" err="1">
                <a:solidFill>
                  <a:schemeClr val="tx1"/>
                </a:solidFill>
              </a:rPr>
              <a:t>of solids</a:t>
            </a:r>
            <a:r>
              <a:rPr lang="en" sz="2400" dirty="0">
                <a:solidFill>
                  <a:schemeClr val="tx1"/>
                </a:solidFill>
              </a:rPr>
              <a:t> </a:t>
            </a:r>
            <a:r>
              <a:rPr lang="en" sz="2400" dirty="0" err="1">
                <a:solidFill>
                  <a:schemeClr val="tx1"/>
                </a:solidFill>
              </a:rPr>
              <a:t>homeopathic</a:t>
            </a:r>
            <a:r>
              <a:rPr lang="en" sz="2400" dirty="0">
                <a:solidFill>
                  <a:schemeClr val="tx1"/>
                </a:solidFill>
              </a:rPr>
              <a:t> </a:t>
            </a:r>
            <a:r>
              <a:rPr lang="en" sz="2400" dirty="0" err="1">
                <a:solidFill>
                  <a:schemeClr val="tx1"/>
                </a:solidFill>
              </a:rPr>
              <a:t>dosage </a:t>
            </a:r>
            <a:r>
              <a:rPr lang="en" sz="2400" dirty="0">
                <a:solidFill>
                  <a:schemeClr val="tx1"/>
                </a:solidFill>
              </a:rPr>
              <a:t>forms.</a:t>
            </a:r>
          </a:p>
          <a:p>
            <a:pPr algn="just"/>
            <a:r>
              <a:rPr lang="en" sz="2400" dirty="0">
                <a:solidFill>
                  <a:schemeClr val="tx1"/>
                </a:solidFill>
              </a:rPr>
              <a:t>2. </a:t>
            </a:r>
            <a:r>
              <a:rPr lang="en" sz="2400" dirty="0" err="1">
                <a:solidFill>
                  <a:schemeClr val="tx1"/>
                </a:solidFill>
              </a:rPr>
              <a:t>Technology</a:t>
            </a:r>
            <a:r>
              <a:rPr lang="en" sz="2400" dirty="0">
                <a:solidFill>
                  <a:schemeClr val="tx1"/>
                </a:solidFill>
              </a:rPr>
              <a:t> </a:t>
            </a:r>
            <a:r>
              <a:rPr lang="en" sz="2400" dirty="0" err="1">
                <a:solidFill>
                  <a:schemeClr val="tx1"/>
                </a:solidFill>
              </a:rPr>
              <a:t>production</a:t>
            </a:r>
            <a:r>
              <a:rPr lang="en" sz="2400" dirty="0">
                <a:solidFill>
                  <a:schemeClr val="tx1"/>
                </a:solidFill>
              </a:rPr>
              <a:t> </a:t>
            </a:r>
            <a:r>
              <a:rPr lang="en" sz="2400" dirty="0" err="1">
                <a:solidFill>
                  <a:schemeClr val="tx1"/>
                </a:solidFill>
              </a:rPr>
              <a:t>solid</a:t>
            </a:r>
            <a:r>
              <a:rPr lang="en" sz="2400" dirty="0">
                <a:solidFill>
                  <a:schemeClr val="tx1"/>
                </a:solidFill>
              </a:rPr>
              <a:t> </a:t>
            </a:r>
            <a:r>
              <a:rPr lang="en" sz="2400" dirty="0" err="1">
                <a:solidFill>
                  <a:schemeClr val="tx1"/>
                </a:solidFill>
              </a:rPr>
              <a:t>homeopathic</a:t>
            </a:r>
            <a:r>
              <a:rPr lang="en" sz="2400" dirty="0">
                <a:solidFill>
                  <a:schemeClr val="tx1"/>
                </a:solidFill>
              </a:rPr>
              <a:t> </a:t>
            </a:r>
            <a:r>
              <a:rPr lang="en" sz="2400" dirty="0" err="1">
                <a:solidFill>
                  <a:schemeClr val="tx1"/>
                </a:solidFill>
              </a:rPr>
              <a:t>dosage </a:t>
            </a:r>
            <a:r>
              <a:rPr lang="en" sz="2400" dirty="0">
                <a:solidFill>
                  <a:schemeClr val="tx1"/>
                </a:solidFill>
              </a:rPr>
              <a:t>forms.</a:t>
            </a:r>
          </a:p>
          <a:p>
            <a:pPr algn="just"/>
            <a:r>
              <a:rPr lang="en" sz="2400" dirty="0">
                <a:solidFill>
                  <a:schemeClr val="tx1"/>
                </a:solidFill>
              </a:rPr>
              <a:t>3. Quality </a:t>
            </a:r>
            <a:r>
              <a:rPr lang="en" sz="2400" dirty="0" err="1">
                <a:solidFill>
                  <a:schemeClr val="tx1"/>
                </a:solidFill>
              </a:rPr>
              <a:t>control</a:t>
            </a:r>
            <a:r>
              <a:rPr lang="en" sz="2400" dirty="0">
                <a:solidFill>
                  <a:schemeClr val="tx1"/>
                </a:solidFill>
              </a:rPr>
              <a:t> </a:t>
            </a:r>
            <a:r>
              <a:rPr lang="en" sz="2400" dirty="0" err="1">
                <a:solidFill>
                  <a:schemeClr val="tx1"/>
                </a:solidFill>
              </a:rPr>
              <a:t>solid</a:t>
            </a:r>
            <a:r>
              <a:rPr lang="en" sz="2400" dirty="0">
                <a:solidFill>
                  <a:schemeClr val="tx1"/>
                </a:solidFill>
              </a:rPr>
              <a:t> </a:t>
            </a:r>
            <a:r>
              <a:rPr lang="en" sz="2400" dirty="0" err="1">
                <a:solidFill>
                  <a:schemeClr val="tx1"/>
                </a:solidFill>
              </a:rPr>
              <a:t>homeopathic</a:t>
            </a:r>
            <a:r>
              <a:rPr lang="en" sz="2400" dirty="0">
                <a:solidFill>
                  <a:schemeClr val="tx1"/>
                </a:solidFill>
              </a:rPr>
              <a:t> </a:t>
            </a:r>
            <a:r>
              <a:rPr lang="en" sz="2400" dirty="0" err="1">
                <a:solidFill>
                  <a:schemeClr val="tx1"/>
                </a:solidFill>
              </a:rPr>
              <a:t>dosage </a:t>
            </a:r>
            <a:r>
              <a:rPr lang="en" sz="2400" dirty="0">
                <a:solidFill>
                  <a:schemeClr val="tx1"/>
                </a:solidFill>
              </a:rPr>
              <a:t>forms.</a:t>
            </a:r>
          </a:p>
          <a:p>
            <a:pPr algn="just"/>
            <a:r>
              <a:rPr lang="en" sz="2400" dirty="0">
                <a:solidFill>
                  <a:schemeClr val="tx1"/>
                </a:solidFill>
              </a:rPr>
              <a:t>4. </a:t>
            </a:r>
            <a:r>
              <a:rPr lang="en" sz="2400" dirty="0" err="1">
                <a:solidFill>
                  <a:schemeClr val="tx1"/>
                </a:solidFill>
              </a:rPr>
              <a:t>Registration </a:t>
            </a:r>
            <a:r>
              <a:rPr lang="en" sz="2400" dirty="0">
                <a:solidFill>
                  <a:schemeClr val="tx1"/>
                </a:solidFill>
              </a:rPr>
              <a:t>for </a:t>
            </a:r>
            <a:r>
              <a:rPr lang="en" sz="2400" dirty="0" err="1">
                <a:solidFill>
                  <a:schemeClr val="tx1"/>
                </a:solidFill>
              </a:rPr>
              <a:t>vacation</a:t>
            </a:r>
            <a:r>
              <a:rPr lang="en" sz="2400" dirty="0">
                <a:solidFill>
                  <a:schemeClr val="tx1"/>
                </a:solidFill>
              </a:rPr>
              <a:t> </a:t>
            </a:r>
            <a:r>
              <a:rPr lang="en" sz="2400" dirty="0" err="1">
                <a:solidFill>
                  <a:schemeClr val="tx1"/>
                </a:solidFill>
              </a:rPr>
              <a:t>solid</a:t>
            </a:r>
            <a:r>
              <a:rPr lang="en" sz="2400" dirty="0">
                <a:solidFill>
                  <a:schemeClr val="tx1"/>
                </a:solidFill>
              </a:rPr>
              <a:t> </a:t>
            </a:r>
            <a:r>
              <a:rPr lang="en" sz="2400" dirty="0" err="1">
                <a:solidFill>
                  <a:schemeClr val="tx1"/>
                </a:solidFill>
              </a:rPr>
              <a:t>homeopathic</a:t>
            </a:r>
            <a:r>
              <a:rPr lang="en" sz="2400" dirty="0">
                <a:solidFill>
                  <a:schemeClr val="tx1"/>
                </a:solidFill>
              </a:rPr>
              <a:t> </a:t>
            </a:r>
            <a:r>
              <a:rPr lang="en" sz="2400" dirty="0" err="1">
                <a:solidFill>
                  <a:schemeClr val="tx1"/>
                </a:solidFill>
              </a:rPr>
              <a:t>dosage </a:t>
            </a:r>
            <a:r>
              <a:rPr lang="en" sz="2400" dirty="0">
                <a:solidFill>
                  <a:schemeClr val="tx1"/>
                </a:solidFill>
              </a:rPr>
              <a:t>forms.</a:t>
            </a:r>
          </a:p>
          <a:p>
            <a:pPr algn="just"/>
            <a:r>
              <a:rPr lang="en" sz="2400" dirty="0">
                <a:solidFill>
                  <a:schemeClr val="tx1"/>
                </a:solidFill>
              </a:rPr>
              <a:t>5. Characteristics </a:t>
            </a:r>
            <a:r>
              <a:rPr lang="en" sz="2400" dirty="0" err="1">
                <a:solidFill>
                  <a:schemeClr val="tx1"/>
                </a:solidFill>
              </a:rPr>
              <a:t>of complex</a:t>
            </a:r>
            <a:r>
              <a:rPr lang="en" sz="2400" dirty="0">
                <a:solidFill>
                  <a:schemeClr val="tx1"/>
                </a:solidFill>
              </a:rPr>
              <a:t> </a:t>
            </a:r>
            <a:r>
              <a:rPr lang="en" sz="2400" dirty="0" err="1">
                <a:solidFill>
                  <a:schemeClr val="tx1"/>
                </a:solidFill>
              </a:rPr>
              <a:t>homeopathic</a:t>
            </a:r>
            <a:r>
              <a:rPr lang="en" sz="2400" dirty="0">
                <a:solidFill>
                  <a:schemeClr val="tx1"/>
                </a:solidFill>
              </a:rPr>
              <a:t> </a:t>
            </a:r>
            <a:r>
              <a:rPr lang="en" sz="2400" dirty="0" err="1">
                <a:solidFill>
                  <a:schemeClr val="tx1"/>
                </a:solidFill>
              </a:rPr>
              <a:t>drugs </a:t>
            </a:r>
            <a:r>
              <a:rPr lang="en" sz="2400" dirty="0">
                <a:solidFill>
                  <a:schemeClr val="tx1"/>
                </a:solidFill>
              </a:rPr>
              <a:t>.</a:t>
            </a:r>
          </a:p>
          <a:p>
            <a:pPr algn="just"/>
            <a:r>
              <a:rPr lang="en" sz="2400" dirty="0">
                <a:solidFill>
                  <a:schemeClr val="tx1"/>
                </a:solidFill>
              </a:rPr>
              <a:t>6. </a:t>
            </a:r>
            <a:r>
              <a:rPr lang="en" sz="2400" dirty="0" err="1">
                <a:solidFill>
                  <a:schemeClr val="tx1"/>
                </a:solidFill>
              </a:rPr>
              <a:t>Technology</a:t>
            </a:r>
            <a:r>
              <a:rPr lang="en" sz="2400" dirty="0">
                <a:solidFill>
                  <a:schemeClr val="tx1"/>
                </a:solidFill>
              </a:rPr>
              <a:t> </a:t>
            </a:r>
            <a:r>
              <a:rPr lang="en" sz="2400" dirty="0" err="1">
                <a:solidFill>
                  <a:schemeClr val="tx1"/>
                </a:solidFill>
              </a:rPr>
              <a:t>production</a:t>
            </a:r>
            <a:r>
              <a:rPr lang="en" sz="2400" dirty="0">
                <a:solidFill>
                  <a:schemeClr val="tx1"/>
                </a:solidFill>
              </a:rPr>
              <a:t> </a:t>
            </a:r>
            <a:r>
              <a:rPr lang="en" sz="2400" dirty="0" err="1">
                <a:solidFill>
                  <a:schemeClr val="tx1"/>
                </a:solidFill>
              </a:rPr>
              <a:t>complex</a:t>
            </a:r>
            <a:r>
              <a:rPr lang="en" sz="2400" dirty="0">
                <a:solidFill>
                  <a:schemeClr val="tx1"/>
                </a:solidFill>
              </a:rPr>
              <a:t> </a:t>
            </a:r>
            <a:r>
              <a:rPr lang="en" sz="2400" dirty="0" err="1">
                <a:solidFill>
                  <a:schemeClr val="tx1"/>
                </a:solidFill>
              </a:rPr>
              <a:t>homeopathic</a:t>
            </a:r>
            <a:r>
              <a:rPr lang="en" sz="2400" dirty="0">
                <a:solidFill>
                  <a:schemeClr val="tx1"/>
                </a:solidFill>
              </a:rPr>
              <a:t> </a:t>
            </a:r>
            <a:r>
              <a:rPr lang="en" sz="2400" dirty="0" err="1">
                <a:solidFill>
                  <a:schemeClr val="tx1"/>
                </a:solidFill>
              </a:rPr>
              <a:t>drugs </a:t>
            </a:r>
            <a:r>
              <a:rPr lang="en" sz="2400" dirty="0">
                <a:solidFill>
                  <a:schemeClr val="tx1"/>
                </a:solidFill>
              </a:rPr>
              <a:t>.</a:t>
            </a:r>
          </a:p>
          <a:p>
            <a:pPr algn="just"/>
            <a:r>
              <a:rPr lang="en" sz="2400" dirty="0">
                <a:solidFill>
                  <a:schemeClr val="tx1"/>
                </a:solidFill>
              </a:rPr>
              <a:t>7. Quality </a:t>
            </a:r>
            <a:r>
              <a:rPr lang="en" sz="2400" dirty="0" err="1">
                <a:solidFill>
                  <a:schemeClr val="tx1"/>
                </a:solidFill>
              </a:rPr>
              <a:t>control</a:t>
            </a:r>
            <a:r>
              <a:rPr lang="en" sz="2400" dirty="0">
                <a:solidFill>
                  <a:schemeClr val="tx1"/>
                </a:solidFill>
              </a:rPr>
              <a:t> </a:t>
            </a:r>
            <a:r>
              <a:rPr lang="en" sz="2400" dirty="0" err="1">
                <a:solidFill>
                  <a:schemeClr val="tx1"/>
                </a:solidFill>
              </a:rPr>
              <a:t>complex</a:t>
            </a:r>
            <a:r>
              <a:rPr lang="en" sz="2400" dirty="0">
                <a:solidFill>
                  <a:schemeClr val="tx1"/>
                </a:solidFill>
              </a:rPr>
              <a:t> </a:t>
            </a:r>
            <a:r>
              <a:rPr lang="en" sz="2400" dirty="0" err="1">
                <a:solidFill>
                  <a:schemeClr val="tx1"/>
                </a:solidFill>
              </a:rPr>
              <a:t>homeopathic</a:t>
            </a:r>
            <a:r>
              <a:rPr lang="en" sz="2400" dirty="0">
                <a:solidFill>
                  <a:schemeClr val="tx1"/>
                </a:solidFill>
              </a:rPr>
              <a:t> </a:t>
            </a:r>
            <a:r>
              <a:rPr lang="en" sz="2400" dirty="0" err="1">
                <a:solidFill>
                  <a:schemeClr val="tx1"/>
                </a:solidFill>
              </a:rPr>
              <a:t>drugs </a:t>
            </a:r>
            <a:r>
              <a:rPr lang="en" sz="2400" dirty="0">
                <a:solidFill>
                  <a:schemeClr val="tx1"/>
                </a:solidFill>
              </a:rPr>
              <a:t>.</a:t>
            </a:r>
          </a:p>
          <a:p>
            <a:pPr algn="just"/>
            <a:r>
              <a:rPr lang="en" sz="2400" dirty="0">
                <a:solidFill>
                  <a:schemeClr val="tx1"/>
                </a:solidFill>
              </a:rPr>
              <a:t>8. </a:t>
            </a:r>
            <a:r>
              <a:rPr lang="en" sz="2400" dirty="0" err="1">
                <a:solidFill>
                  <a:schemeClr val="tx1"/>
                </a:solidFill>
              </a:rPr>
              <a:t>Registration </a:t>
            </a:r>
            <a:r>
              <a:rPr lang="en" sz="2400" dirty="0">
                <a:solidFill>
                  <a:schemeClr val="tx1"/>
                </a:solidFill>
              </a:rPr>
              <a:t>for </a:t>
            </a:r>
            <a:r>
              <a:rPr lang="en" sz="2400" dirty="0" err="1">
                <a:solidFill>
                  <a:schemeClr val="tx1"/>
                </a:solidFill>
              </a:rPr>
              <a:t>vacation</a:t>
            </a:r>
            <a:r>
              <a:rPr lang="en" sz="2400" dirty="0">
                <a:solidFill>
                  <a:schemeClr val="tx1"/>
                </a:solidFill>
              </a:rPr>
              <a:t> </a:t>
            </a:r>
            <a:r>
              <a:rPr lang="en" sz="2400" dirty="0" err="1">
                <a:solidFill>
                  <a:schemeClr val="tx1"/>
                </a:solidFill>
              </a:rPr>
              <a:t>complex</a:t>
            </a:r>
            <a:r>
              <a:rPr lang="en" sz="2400" dirty="0">
                <a:solidFill>
                  <a:schemeClr val="tx1"/>
                </a:solidFill>
              </a:rPr>
              <a:t> </a:t>
            </a:r>
            <a:r>
              <a:rPr lang="en" sz="2400" dirty="0" err="1">
                <a:solidFill>
                  <a:schemeClr val="tx1"/>
                </a:solidFill>
              </a:rPr>
              <a:t>homeopathic</a:t>
            </a:r>
            <a:r>
              <a:rPr lang="en" sz="2400" dirty="0">
                <a:solidFill>
                  <a:schemeClr val="tx1"/>
                </a:solidFill>
              </a:rPr>
              <a:t> </a:t>
            </a:r>
            <a:r>
              <a:rPr lang="en" sz="2400" dirty="0" err="1">
                <a:solidFill>
                  <a:schemeClr val="tx1"/>
                </a:solidFill>
              </a:rPr>
              <a:t>drugs</a:t>
            </a:r>
            <a:endParaRPr lang="uk-UA" sz="2400" dirty="0">
              <a:solidFill>
                <a:schemeClr val="tx1"/>
              </a:solidFill>
            </a:endParaRPr>
          </a:p>
        </p:txBody>
      </p:sp>
    </p:spTree>
    <p:extLst>
      <p:ext uri="{BB962C8B-B14F-4D97-AF65-F5344CB8AC3E}">
        <p14:creationId xmlns:p14="http://schemas.microsoft.com/office/powerpoint/2010/main" val="418506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68999" y="544835"/>
            <a:ext cx="10058400" cy="4023360"/>
          </a:xfrm>
        </p:spPr>
        <p:txBody>
          <a:bodyPr>
            <a:normAutofit/>
          </a:bodyPr>
          <a:lstStyle/>
          <a:p>
            <a:pPr algn="ctr"/>
            <a:r>
              <a:rPr lang="en" sz="8000" b="1" i="1" dirty="0">
                <a:solidFill>
                  <a:schemeClr val="accent2">
                    <a:lumMod val="50000"/>
                  </a:schemeClr>
                </a:solidFill>
              </a:rPr>
              <a:t>Thank you!</a:t>
            </a:r>
            <a:endParaRPr lang="uk-UA" sz="8000" b="1" i="1" dirty="0">
              <a:solidFill>
                <a:schemeClr val="accent2">
                  <a:lumMod val="50000"/>
                </a:schemeClr>
              </a:solidFill>
            </a:endParaRPr>
          </a:p>
        </p:txBody>
      </p:sp>
      <p:pic>
        <p:nvPicPr>
          <p:cNvPr id="1026" name="Picture 2" descr="Як працює гомеопатія і чому вам не допоможе таке лікування :: Міський  лікувально-діагностичний центр м.Вінниця (МЛДЦ Вінниц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5949" y="2556515"/>
            <a:ext cx="5524500" cy="303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0020764"/>
      </p:ext>
    </p:extLst>
  </p:cSld>
  <p:clrMapOvr>
    <a:masterClrMapping/>
  </p:clrMapOvr>
</p:sld>
</file>

<file path=ppt/theme/theme1.xml><?xml version="1.0" encoding="utf-8"?>
<a:theme xmlns:a="http://schemas.openxmlformats.org/drawingml/2006/main" name="Ретро">
  <a:themeElements>
    <a:clrScheme name="Теплый синий">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1965</TotalTime>
  <Words>3077</Words>
  <Application>Microsoft Office PowerPoint</Application>
  <PresentationFormat>Широкоэкранный</PresentationFormat>
  <Paragraphs>244</Paragraphs>
  <Slides>23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23</vt:i4>
      </vt:variant>
    </vt:vector>
  </HeadingPairs>
  <TitlesOfParts>
    <vt:vector size="29" baseType="lpstr">
      <vt:lpstr>Arial</vt:lpstr>
      <vt:lpstr>Calibri</vt:lpstr>
      <vt:lpstr>Calibri Light</vt:lpstr>
      <vt:lpstr>Times New Roman</vt:lpstr>
      <vt:lpstr>Wingdings</vt:lpstr>
      <vt:lpstr>Ретро</vt:lpstr>
      <vt:lpstr>Презентация PowerPoint</vt:lpstr>
      <vt:lpstr>Plan</vt:lpstr>
      <vt:lpstr>1. Homeopathic medicine solid consistency</vt:lpstr>
      <vt:lpstr>2. Powders ( trituration )</vt:lpstr>
      <vt:lpstr>3. Algorithm of technology triturations homeopathic</vt:lpstr>
      <vt:lpstr>Презентация PowerPoint</vt:lpstr>
      <vt:lpstr>4. Quality control of triturations</vt:lpstr>
      <vt:lpstr>5 . Granulae </vt:lpstr>
      <vt:lpstr>6 . Granules are made in several ways .  Method 1</vt:lpstr>
      <vt:lpstr>Granules are made in several ways .  Method 2</vt:lpstr>
      <vt:lpstr>7 . Algorithm of homeopathic granules technology</vt:lpstr>
      <vt:lpstr>8. Example of granule 1: Rp : Tabacum C13</vt:lpstr>
      <vt:lpstr>9 . Example of granule 2: Rp .: Gran ulae Thuja C12 10.0            D. _ S. _ 8 granules 3 times a day</vt:lpstr>
      <vt:lpstr>Technology</vt:lpstr>
      <vt:lpstr>Facial side of the passport of written control (PPK)</vt:lpstr>
      <vt:lpstr>Registration for use </vt:lpstr>
      <vt:lpstr>Quality control of granules</vt:lpstr>
      <vt:lpstr>10. Homeopathic pills</vt:lpstr>
      <vt:lpstr>12. Tablets for homeopathic use</vt:lpstr>
      <vt:lpstr>13. Tablet quality control</vt:lpstr>
      <vt:lpstr>Презентация PowerPoint</vt:lpstr>
      <vt:lpstr>Questions for self-control</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Олексій Володимирович Нікітін</cp:lastModifiedBy>
  <cp:revision>47</cp:revision>
  <dcterms:created xsi:type="dcterms:W3CDTF">2021-04-05T23:13:14Z</dcterms:created>
  <dcterms:modified xsi:type="dcterms:W3CDTF">2024-02-27T13:03:17Z</dcterms:modified>
</cp:coreProperties>
</file>