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6" r:id="rId3"/>
    <p:sldId id="257" r:id="rId4"/>
    <p:sldId id="288" r:id="rId5"/>
    <p:sldId id="258" r:id="rId6"/>
    <p:sldId id="259" r:id="rId7"/>
    <p:sldId id="260" r:id="rId8"/>
    <p:sldId id="261" r:id="rId9"/>
    <p:sldId id="262" r:id="rId10"/>
    <p:sldId id="265" r:id="rId11"/>
    <p:sldId id="266" r:id="rId12"/>
    <p:sldId id="289" r:id="rId13"/>
    <p:sldId id="267" r:id="rId14"/>
    <p:sldId id="271" r:id="rId15"/>
    <p:sldId id="272" r:id="rId16"/>
    <p:sldId id="273" r:id="rId17"/>
    <p:sldId id="274" r:id="rId18"/>
    <p:sldId id="275" r:id="rId19"/>
    <p:sldId id="276" r:id="rId20"/>
    <p:sldId id="277" r:id="rId21"/>
    <p:sldId id="279" r:id="rId22"/>
    <p:sldId id="280" r:id="rId23"/>
    <p:sldId id="282" r:id="rId24"/>
    <p:sldId id="283" r:id="rId25"/>
    <p:sldId id="287" r:id="rId26"/>
    <p:sldId id="285" r:id="rId27"/>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721" autoAdjust="0"/>
  </p:normalViewPr>
  <p:slideViewPr>
    <p:cSldViewPr snapToGrid="0">
      <p:cViewPr varScale="1">
        <p:scale>
          <a:sx n="66" d="100"/>
          <a:sy n="66" d="100"/>
        </p:scale>
        <p:origin x="67"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solidFill>
                <a:schemeClr val="tx1"/>
              </a:solidFill>
            </a:rPr>
            <a:t>To obtain the fourth hundredth dilution (C4)</a:t>
          </a:r>
          <a:endParaRPr lang="ru-RU" sz="1800" dirty="0"/>
        </a:p>
      </dgm:t>
    </dgm:pt>
    <dgm:pt modelId="{CCDC90D6-F714-4040-A999-4B7FFF7AE761}" type="parTrans" cxnId="{9152ECD5-65DD-4FAC-80C8-28E4F35133BA}">
      <dgm:prSet/>
      <dgm:spPr/>
      <dgm:t>
        <a:bodyPr/>
        <a:lstStyle/>
        <a:p>
          <a:endParaRPr lang="ru-RU" sz="1800"/>
        </a:p>
      </dgm:t>
    </dgm:pt>
    <dgm:pt modelId="{7E238225-B4D0-45E1-94A2-0E61FDB80787}" type="sibTrans" cxnId="{9152ECD5-65DD-4FAC-80C8-28E4F35133BA}">
      <dgm:prSet custT="1"/>
      <dgm:spPr/>
      <dgm:t>
        <a:bodyPr/>
        <a:lstStyle/>
        <a:p>
          <a:endParaRPr lang="ru-RU" sz="18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dissolved in 79 parts of water,</a:t>
          </a:r>
          <a:endParaRPr lang="ru-RU" sz="1800" dirty="0"/>
        </a:p>
      </dgm:t>
    </dgm:pt>
    <dgm:pt modelId="{EA631EB1-8712-474E-AB38-279EB20B7227}" type="parTrans" cxnId="{F609CBF9-92BC-44C5-99EF-BEAFFC688C55}">
      <dgm:prSet/>
      <dgm:spPr/>
      <dgm:t>
        <a:bodyPr/>
        <a:lstStyle/>
        <a:p>
          <a:endParaRPr lang="ru-RU" sz="1800"/>
        </a:p>
      </dgm:t>
    </dgm:pt>
    <dgm:pt modelId="{81FA79B4-5645-4F05-9B6A-616C3C3CFA21}" type="sibTrans" cxnId="{F609CBF9-92BC-44C5-99EF-BEAFFC688C55}">
      <dgm:prSet custT="1"/>
      <dgm:spPr/>
      <dgm:t>
        <a:bodyPr/>
        <a:lstStyle/>
        <a:p>
          <a:endParaRPr lang="ru-RU" sz="18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add 20 parts of 86% ethyl alcohol (by weight) and</a:t>
          </a:r>
          <a:endParaRPr lang="ru-RU" sz="1800"/>
        </a:p>
      </dgm:t>
    </dgm:pt>
    <dgm:pt modelId="{EE123615-E0DE-4778-A5AC-76DE1444E10F}" type="parTrans" cxnId="{70441B9F-D9D7-4A7F-9B6B-5B2BDC1A493C}">
      <dgm:prSet/>
      <dgm:spPr/>
      <dgm:t>
        <a:bodyPr/>
        <a:lstStyle/>
        <a:p>
          <a:endParaRPr lang="ru-RU" sz="1800"/>
        </a:p>
      </dgm:t>
    </dgm:pt>
    <dgm:pt modelId="{352A71F6-A0AE-4CB1-B753-76306EA99CEF}" type="sibTrans" cxnId="{70441B9F-D9D7-4A7F-9B6B-5B2BDC1A493C}">
      <dgm:prSet custT="1"/>
      <dgm:spPr/>
      <dgm:t>
        <a:bodyPr/>
        <a:lstStyle/>
        <a:p>
          <a:endParaRPr lang="ru-RU" sz="18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shake</a:t>
          </a:r>
          <a:endParaRPr lang="ru-RU" sz="1800" dirty="0"/>
        </a:p>
      </dgm:t>
    </dgm:pt>
    <dgm:pt modelId="{4687F22A-FE4A-4299-9CFD-2C874989654A}" type="parTrans" cxnId="{CD7CB22E-1CD3-4121-B8D5-6EB45D324CB9}">
      <dgm:prSet/>
      <dgm:spPr/>
      <dgm:t>
        <a:bodyPr/>
        <a:lstStyle/>
        <a:p>
          <a:endParaRPr lang="ru-RU" sz="1800"/>
        </a:p>
      </dgm:t>
    </dgm:pt>
    <dgm:pt modelId="{301BD1CB-E073-4C96-98A6-D3EC5B7FB15B}" type="sibTrans" cxnId="{CD7CB22E-1CD3-4121-B8D5-6EB45D324CB9}">
      <dgm:prSet custT="1"/>
      <dgm:spPr/>
      <dgm:t>
        <a:bodyPr/>
        <a:lstStyle/>
        <a:p>
          <a:endParaRPr lang="ru-RU" sz="18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The fifth hundredth (C5) and all subsequent hundredth dilutions are prepared from 1 part of the previous hundredth dilution and 99 parts of 43% ethyl alcohol (by weight) by shaking.</a:t>
          </a:r>
          <a:endParaRPr lang="ru-RU" sz="1800"/>
        </a:p>
      </dgm:t>
    </dgm:pt>
    <dgm:pt modelId="{BD48E1C8-5C84-4530-AFDF-5194586D9533}" type="parTrans" cxnId="{2F6480FE-6DAC-408B-A015-D7274E1F64A2}">
      <dgm:prSet/>
      <dgm:spPr/>
      <dgm:t>
        <a:bodyPr/>
        <a:lstStyle/>
        <a:p>
          <a:endParaRPr lang="ru-RU" sz="1800"/>
        </a:p>
      </dgm:t>
    </dgm:pt>
    <dgm:pt modelId="{6943EBAA-FF00-487E-A4DF-AD1E1D8440F5}" type="sibTrans" cxnId="{2F6480FE-6DAC-408B-A015-D7274E1F64A2}">
      <dgm:prSet/>
      <dgm:spPr/>
      <dgm:t>
        <a:bodyPr/>
        <a:lstStyle/>
        <a:p>
          <a:endParaRPr lang="ru-RU" sz="18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800" dirty="0"/>
            <a:t>1 part of the </a:t>
          </a:r>
          <a:r>
            <a:rPr lang="en" sz="1800" dirty="0" err="1"/>
            <a:t>trituration of the </a:t>
          </a:r>
          <a:r>
            <a:rPr lang="en" sz="1800" dirty="0"/>
            <a:t>substance of the third hundredth dilution (C3)</a:t>
          </a:r>
          <a:endParaRPr lang="uk-UA" sz="1800" dirty="0"/>
        </a:p>
      </dgm:t>
    </dgm:pt>
    <dgm:pt modelId="{CA04117B-E3DF-4644-B701-DDDAF5918465}" type="parTrans" cxnId="{84788049-9799-42EF-A655-65EE3400B3B7}">
      <dgm:prSet/>
      <dgm:spPr/>
      <dgm:t>
        <a:bodyPr/>
        <a:lstStyle/>
        <a:p>
          <a:endParaRPr lang="ru-RU" sz="1800"/>
        </a:p>
      </dgm:t>
    </dgm:pt>
    <dgm:pt modelId="{DA343C2D-56EE-455D-8E81-ED2E1786C008}" type="sibTrans" cxnId="{84788049-9799-42EF-A655-65EE3400B3B7}">
      <dgm:prSet custT="1"/>
      <dgm:spPr/>
      <dgm:t>
        <a:bodyPr/>
        <a:lstStyle/>
        <a:p>
          <a:endParaRPr lang="ru-RU" sz="18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6" custScaleX="395446" custLinFactNeighborX="1309" custLinFactNeighborY="-16664">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5"/>
      <dgm:spPr/>
      <dgm:t>
        <a:bodyPr/>
        <a:lstStyle/>
        <a:p>
          <a:endParaRPr lang="ru-RU"/>
        </a:p>
      </dgm:t>
    </dgm:pt>
    <dgm:pt modelId="{5D88CCC8-52E9-43A8-A424-C5E29132F332}" type="pres">
      <dgm:prSet presAssocID="{7E238225-B4D0-45E1-94A2-0E61FDB80787}" presName="connectorText" presStyleLbl="sibTrans2D1" presStyleIdx="0" presStyleCnt="5"/>
      <dgm:spPr/>
      <dgm:t>
        <a:bodyPr/>
        <a:lstStyle/>
        <a:p>
          <a:endParaRPr lang="ru-RU"/>
        </a:p>
      </dgm:t>
    </dgm:pt>
    <dgm:pt modelId="{03DA5940-40E3-49E8-828D-ED9125CEBF19}" type="pres">
      <dgm:prSet presAssocID="{CCC012FC-C02E-4187-8F9B-7842AF194D00}" presName="node" presStyleLbl="node1" presStyleIdx="1" presStyleCnt="6"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5"/>
      <dgm:spPr/>
      <dgm:t>
        <a:bodyPr/>
        <a:lstStyle/>
        <a:p>
          <a:endParaRPr lang="ru-RU"/>
        </a:p>
      </dgm:t>
    </dgm:pt>
    <dgm:pt modelId="{8A383B2F-E65E-45A0-BA0D-D10FB2B85107}" type="pres">
      <dgm:prSet presAssocID="{DA343C2D-56EE-455D-8E81-ED2E1786C008}" presName="connectorText" presStyleLbl="sibTrans2D1" presStyleIdx="1" presStyleCnt="5"/>
      <dgm:spPr/>
      <dgm:t>
        <a:bodyPr/>
        <a:lstStyle/>
        <a:p>
          <a:endParaRPr lang="ru-RU"/>
        </a:p>
      </dgm:t>
    </dgm:pt>
    <dgm:pt modelId="{CC65347A-4AB2-4B35-9FB5-58FF0392AC6B}" type="pres">
      <dgm:prSet presAssocID="{2C72278B-4D02-4CAF-853A-D4C78C30AF30}" presName="node" presStyleLbl="node1" presStyleIdx="2" presStyleCnt="6"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5"/>
      <dgm:spPr/>
      <dgm:t>
        <a:bodyPr/>
        <a:lstStyle/>
        <a:p>
          <a:endParaRPr lang="ru-RU"/>
        </a:p>
      </dgm:t>
    </dgm:pt>
    <dgm:pt modelId="{E245876D-BE8E-4A5B-98FF-D77A382878C1}" type="pres">
      <dgm:prSet presAssocID="{81FA79B4-5645-4F05-9B6A-616C3C3CFA21}" presName="connectorText" presStyleLbl="sibTrans2D1" presStyleIdx="2" presStyleCnt="5"/>
      <dgm:spPr/>
      <dgm:t>
        <a:bodyPr/>
        <a:lstStyle/>
        <a:p>
          <a:endParaRPr lang="ru-RU"/>
        </a:p>
      </dgm:t>
    </dgm:pt>
    <dgm:pt modelId="{DE1E7980-6A43-426D-9396-2617D08F4686}" type="pres">
      <dgm:prSet presAssocID="{C2D88D82-2AB5-4C6F-A8E9-E300B6AEB433}" presName="node" presStyleLbl="node1" presStyleIdx="3" presStyleCnt="6"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5"/>
      <dgm:spPr/>
      <dgm:t>
        <a:bodyPr/>
        <a:lstStyle/>
        <a:p>
          <a:endParaRPr lang="ru-RU"/>
        </a:p>
      </dgm:t>
    </dgm:pt>
    <dgm:pt modelId="{1FC8FE99-A1E8-4005-8733-1D5D431EFD9A}" type="pres">
      <dgm:prSet presAssocID="{352A71F6-A0AE-4CB1-B753-76306EA99CEF}" presName="connectorText" presStyleLbl="sibTrans2D1" presStyleIdx="3" presStyleCnt="5"/>
      <dgm:spPr/>
      <dgm:t>
        <a:bodyPr/>
        <a:lstStyle/>
        <a:p>
          <a:endParaRPr lang="ru-RU"/>
        </a:p>
      </dgm:t>
    </dgm:pt>
    <dgm:pt modelId="{BFB100AE-6212-4BFF-80BE-C99701EAE755}" type="pres">
      <dgm:prSet presAssocID="{16963B86-9F8F-4737-BCD4-87647654D1BE}" presName="node" presStyleLbl="node1" presStyleIdx="4" presStyleCnt="6"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5"/>
      <dgm:spPr/>
      <dgm:t>
        <a:bodyPr/>
        <a:lstStyle/>
        <a:p>
          <a:endParaRPr lang="ru-RU"/>
        </a:p>
      </dgm:t>
    </dgm:pt>
    <dgm:pt modelId="{A41B0DFD-A46C-44C2-A5DB-40DA13963FB1}" type="pres">
      <dgm:prSet presAssocID="{301BD1CB-E073-4C96-98A6-D3EC5B7FB15B}" presName="connectorText" presStyleLbl="sibTrans2D1" presStyleIdx="4" presStyleCnt="5"/>
      <dgm:spPr/>
      <dgm:t>
        <a:bodyPr/>
        <a:lstStyle/>
        <a:p>
          <a:endParaRPr lang="ru-RU"/>
        </a:p>
      </dgm:t>
    </dgm:pt>
    <dgm:pt modelId="{2D1815C2-A0A6-4567-9263-0BBE9707D85A}" type="pres">
      <dgm:prSet presAssocID="{22005D4F-2D81-404C-9481-551FF52CE3F1}" presName="node" presStyleLbl="node1" presStyleIdx="5" presStyleCnt="6" custScaleX="395446">
        <dgm:presLayoutVars>
          <dgm:bulletEnabled val="1"/>
        </dgm:presLayoutVars>
      </dgm:prSet>
      <dgm:spPr/>
      <dgm:t>
        <a:bodyPr/>
        <a:lstStyle/>
        <a:p>
          <a:endParaRPr lang="ru-RU"/>
        </a:p>
      </dgm:t>
    </dgm:pt>
  </dgm:ptLst>
  <dgm:cxnLst>
    <dgm:cxn modelId="{9BC72ABB-A1F2-4915-977A-11F2F01B6F80}" type="presOf" srcId="{7E238225-B4D0-45E1-94A2-0E61FDB80787}" destId="{5D88CCC8-52E9-43A8-A424-C5E29132F332}" srcOrd="1"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645CF1EB-CEEE-4739-8B1E-929F98474AD8}" type="presOf" srcId="{22005D4F-2D81-404C-9481-551FF52CE3F1}" destId="{2D1815C2-A0A6-4567-9263-0BBE9707D85A}" srcOrd="0" destOrd="0" presId="urn:microsoft.com/office/officeart/2005/8/layout/process2"/>
    <dgm:cxn modelId="{453D4418-1BE6-4680-92DC-1D24EE4DFA84}" type="presOf" srcId="{2C72278B-4D02-4CAF-853A-D4C78C30AF30}" destId="{CC65347A-4AB2-4B35-9FB5-58FF0392AC6B}" srcOrd="0" destOrd="0" presId="urn:microsoft.com/office/officeart/2005/8/layout/process2"/>
    <dgm:cxn modelId="{1B9A9859-639A-4F8D-8797-A26C88810AD5}" type="presOf" srcId="{C2D88D82-2AB5-4C6F-A8E9-E300B6AEB433}" destId="{DE1E7980-6A43-426D-9396-2617D08F4686}"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F609CBF9-92BC-44C5-99EF-BEAFFC688C55}" srcId="{39D372F6-6CF6-4918-8033-1BC3F9691F2B}" destId="{2C72278B-4D02-4CAF-853A-D4C78C30AF30}" srcOrd="2" destOrd="0" parTransId="{EA631EB1-8712-474E-AB38-279EB20B7227}" sibTransId="{81FA79B4-5645-4F05-9B6A-616C3C3CFA21}"/>
    <dgm:cxn modelId="{4B70C632-1B28-43D2-BB26-FDF507B5B7FA}" type="presOf" srcId="{352A71F6-A0AE-4CB1-B753-76306EA99CEF}" destId="{1FC8FE99-A1E8-4005-8733-1D5D431EFD9A}" srcOrd="1"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ABEBF01C-748A-4127-BA5E-60CCA6D8E5ED}" type="presOf" srcId="{7E238225-B4D0-45E1-94A2-0E61FDB80787}" destId="{C4349C40-0399-4452-A9F3-8080F9AF160F}" srcOrd="0" destOrd="0" presId="urn:microsoft.com/office/officeart/2005/8/layout/process2"/>
    <dgm:cxn modelId="{09771BE8-BD59-421D-9BFC-38776F2955DA}" type="presOf" srcId="{352A71F6-A0AE-4CB1-B753-76306EA99CEF}" destId="{E140FCED-D062-43F0-9B9F-C034BF7A085D}" srcOrd="0" destOrd="0" presId="urn:microsoft.com/office/officeart/2005/8/layout/process2"/>
    <dgm:cxn modelId="{5DCE01F8-2F17-4C5B-82F8-FC3373CF46C6}" type="presOf" srcId="{16963B86-9F8F-4737-BCD4-87647654D1BE}" destId="{BFB100AE-6212-4BFF-80BE-C99701EAE755}"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9D0F991A-28FD-4731-936C-8AEB49EADDDA}" type="presOf" srcId="{301BD1CB-E073-4C96-98A6-D3EC5B7FB15B}" destId="{A41B0DFD-A46C-44C2-A5DB-40DA13963FB1}" srcOrd="1"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522DC3-BBA1-43BC-8BEC-20085755FCE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DA4908E3-599F-4F01-ACF5-757488E5D74D}">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dirty="0"/>
            <a:t>To obtain the sixth decimal dilution (D6)</a:t>
          </a:r>
          <a:endParaRPr lang="ru-RU" sz="2000" dirty="0"/>
        </a:p>
      </dgm:t>
    </dgm:pt>
    <dgm:pt modelId="{685361A7-F439-4EF8-989D-49918672C51B}" type="parTrans" cxnId="{4A15DA68-3E0F-4FD0-B244-92F3096FC4E0}">
      <dgm:prSet/>
      <dgm:spPr/>
      <dgm:t>
        <a:bodyPr/>
        <a:lstStyle/>
        <a:p>
          <a:endParaRPr lang="ru-RU"/>
        </a:p>
      </dgm:t>
    </dgm:pt>
    <dgm:pt modelId="{D7641F51-6A79-4167-B344-F92EA0B286FA}" type="sibTrans" cxnId="{4A15DA68-3E0F-4FD0-B244-92F3096FC4E0}">
      <dgm:prSet/>
      <dgm:spPr/>
      <dgm:t>
        <a:bodyPr/>
        <a:lstStyle/>
        <a:p>
          <a:endParaRPr lang="ru-RU"/>
        </a:p>
      </dgm:t>
    </dgm:pt>
    <dgm:pt modelId="{19D5F519-39D9-452D-9976-0633017BFD3D}">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a:t>1 part of the trituration of the substance of the fourth decimal dilution (D4)</a:t>
          </a:r>
          <a:endParaRPr lang="ru-RU" sz="2000"/>
        </a:p>
      </dgm:t>
    </dgm:pt>
    <dgm:pt modelId="{E84E50AA-18DF-49E4-99CF-283BA676529B}" type="parTrans" cxnId="{D6597FD1-E5A6-41B2-8568-57B0AD148C96}">
      <dgm:prSet/>
      <dgm:spPr/>
      <dgm:t>
        <a:bodyPr/>
        <a:lstStyle/>
        <a:p>
          <a:endParaRPr lang="ru-RU"/>
        </a:p>
      </dgm:t>
    </dgm:pt>
    <dgm:pt modelId="{2176965B-834E-46A8-A32C-40C652EF2FD0}" type="sibTrans" cxnId="{D6597FD1-E5A6-41B2-8568-57B0AD148C96}">
      <dgm:prSet/>
      <dgm:spPr/>
      <dgm:t>
        <a:bodyPr/>
        <a:lstStyle/>
        <a:p>
          <a:endParaRPr lang="ru-RU"/>
        </a:p>
      </dgm:t>
    </dgm:pt>
    <dgm:pt modelId="{21A0E22C-FB36-4AA8-B571-B51085A9E09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dirty="0"/>
            <a:t>dissolved in 9 parts of water and</a:t>
          </a:r>
          <a:endParaRPr lang="ru-RU" sz="2000" dirty="0"/>
        </a:p>
      </dgm:t>
    </dgm:pt>
    <dgm:pt modelId="{16100BBF-704D-4182-AC52-CA6134631E00}" type="parTrans" cxnId="{2B455337-F2D2-41AB-A8D6-A4829CFB4F4F}">
      <dgm:prSet/>
      <dgm:spPr/>
      <dgm:t>
        <a:bodyPr/>
        <a:lstStyle/>
        <a:p>
          <a:endParaRPr lang="ru-RU"/>
        </a:p>
      </dgm:t>
    </dgm:pt>
    <dgm:pt modelId="{57A1A72B-26D9-4E1F-A1E2-157D65245EBD}" type="sibTrans" cxnId="{2B455337-F2D2-41AB-A8D6-A4829CFB4F4F}">
      <dgm:prSet/>
      <dgm:spPr/>
      <dgm:t>
        <a:bodyPr/>
        <a:lstStyle/>
        <a:p>
          <a:endParaRPr lang="ru-RU"/>
        </a:p>
      </dgm:t>
    </dgm:pt>
    <dgm:pt modelId="{981D3A23-8D1E-49E6-8730-B64D7FFBCAC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dirty="0"/>
            <a:t>shake</a:t>
          </a:r>
          <a:endParaRPr lang="ru-RU" sz="2000" dirty="0"/>
        </a:p>
      </dgm:t>
    </dgm:pt>
    <dgm:pt modelId="{FC18D7D3-BD46-4780-BBAF-3907BAA7CE89}" type="parTrans" cxnId="{C8D5F199-7BD5-4BED-9959-8A9FB0E7A9A8}">
      <dgm:prSet/>
      <dgm:spPr/>
      <dgm:t>
        <a:bodyPr/>
        <a:lstStyle/>
        <a:p>
          <a:endParaRPr lang="ru-RU"/>
        </a:p>
      </dgm:t>
    </dgm:pt>
    <dgm:pt modelId="{4853B7C4-1BFD-4829-B7DF-585F1F32859C}" type="sibTrans" cxnId="{C8D5F199-7BD5-4BED-9959-8A9FB0E7A9A8}">
      <dgm:prSet/>
      <dgm:spPr/>
      <dgm:t>
        <a:bodyPr/>
        <a:lstStyle/>
        <a:p>
          <a:endParaRPr lang="ru-RU"/>
        </a:p>
      </dgm:t>
    </dgm:pt>
    <dgm:pt modelId="{5A22AA29-2AF5-4A46-8088-017EF129AE0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a:t>Then 1 part of the obtained dilution is shaken with 9 parts of ethyl alcohol 30% by weight.</a:t>
          </a:r>
          <a:endParaRPr lang="ru-RU" sz="2000"/>
        </a:p>
      </dgm:t>
    </dgm:pt>
    <dgm:pt modelId="{B42D7E48-B2E9-4370-AF3E-2964C21AEF81}" type="parTrans" cxnId="{D9DA6AF4-4084-4D89-A21A-FEF26AFF56E3}">
      <dgm:prSet/>
      <dgm:spPr/>
      <dgm:t>
        <a:bodyPr/>
        <a:lstStyle/>
        <a:p>
          <a:endParaRPr lang="ru-RU"/>
        </a:p>
      </dgm:t>
    </dgm:pt>
    <dgm:pt modelId="{23F42B39-C2FF-40A0-A945-A9C6BB3D7EFC}" type="sibTrans" cxnId="{D9DA6AF4-4084-4D89-A21A-FEF26AFF56E3}">
      <dgm:prSet/>
      <dgm:spPr/>
      <dgm:t>
        <a:bodyPr/>
        <a:lstStyle/>
        <a:p>
          <a:endParaRPr lang="ru-RU"/>
        </a:p>
      </dgm:t>
    </dgm:pt>
    <dgm:pt modelId="{58B0D3A4-A928-4BCE-8AD8-78AC05EBA9A9}" type="pres">
      <dgm:prSet presAssocID="{8F522DC3-BBA1-43BC-8BEC-20085755FCE1}" presName="linearFlow" presStyleCnt="0">
        <dgm:presLayoutVars>
          <dgm:resizeHandles val="exact"/>
        </dgm:presLayoutVars>
      </dgm:prSet>
      <dgm:spPr/>
      <dgm:t>
        <a:bodyPr/>
        <a:lstStyle/>
        <a:p>
          <a:endParaRPr lang="ru-RU"/>
        </a:p>
      </dgm:t>
    </dgm:pt>
    <dgm:pt modelId="{5874E3A6-4C4B-4D08-AD62-052F99789BEA}" type="pres">
      <dgm:prSet presAssocID="{DA4908E3-599F-4F01-ACF5-757488E5D74D}" presName="node" presStyleLbl="node1" presStyleIdx="0" presStyleCnt="5" custScaleX="392165">
        <dgm:presLayoutVars>
          <dgm:bulletEnabled val="1"/>
        </dgm:presLayoutVars>
      </dgm:prSet>
      <dgm:spPr/>
      <dgm:t>
        <a:bodyPr/>
        <a:lstStyle/>
        <a:p>
          <a:endParaRPr lang="ru-RU"/>
        </a:p>
      </dgm:t>
    </dgm:pt>
    <dgm:pt modelId="{B5414BB3-B9FD-47C6-86B1-A8480F431FDA}" type="pres">
      <dgm:prSet presAssocID="{D7641F51-6A79-4167-B344-F92EA0B286FA}" presName="sibTrans" presStyleLbl="sibTrans2D1" presStyleIdx="0" presStyleCnt="4"/>
      <dgm:spPr/>
      <dgm:t>
        <a:bodyPr/>
        <a:lstStyle/>
        <a:p>
          <a:endParaRPr lang="ru-RU"/>
        </a:p>
      </dgm:t>
    </dgm:pt>
    <dgm:pt modelId="{90AAFA9E-E8AD-467B-B8BC-6A239A80BC4C}" type="pres">
      <dgm:prSet presAssocID="{D7641F51-6A79-4167-B344-F92EA0B286FA}" presName="connectorText" presStyleLbl="sibTrans2D1" presStyleIdx="0" presStyleCnt="4"/>
      <dgm:spPr/>
      <dgm:t>
        <a:bodyPr/>
        <a:lstStyle/>
        <a:p>
          <a:endParaRPr lang="ru-RU"/>
        </a:p>
      </dgm:t>
    </dgm:pt>
    <dgm:pt modelId="{475D4879-685D-4DB2-B502-E74447352A78}" type="pres">
      <dgm:prSet presAssocID="{19D5F519-39D9-452D-9976-0633017BFD3D}" presName="node" presStyleLbl="node1" presStyleIdx="1" presStyleCnt="5" custScaleX="392165">
        <dgm:presLayoutVars>
          <dgm:bulletEnabled val="1"/>
        </dgm:presLayoutVars>
      </dgm:prSet>
      <dgm:spPr/>
      <dgm:t>
        <a:bodyPr/>
        <a:lstStyle/>
        <a:p>
          <a:endParaRPr lang="ru-RU"/>
        </a:p>
      </dgm:t>
    </dgm:pt>
    <dgm:pt modelId="{E0111BD1-617E-4353-AA60-29BC8F24C0AD}" type="pres">
      <dgm:prSet presAssocID="{2176965B-834E-46A8-A32C-40C652EF2FD0}" presName="sibTrans" presStyleLbl="sibTrans2D1" presStyleIdx="1" presStyleCnt="4"/>
      <dgm:spPr/>
      <dgm:t>
        <a:bodyPr/>
        <a:lstStyle/>
        <a:p>
          <a:endParaRPr lang="ru-RU"/>
        </a:p>
      </dgm:t>
    </dgm:pt>
    <dgm:pt modelId="{51E0EC77-6ECA-4907-8F32-4ECB2BE06187}" type="pres">
      <dgm:prSet presAssocID="{2176965B-834E-46A8-A32C-40C652EF2FD0}" presName="connectorText" presStyleLbl="sibTrans2D1" presStyleIdx="1" presStyleCnt="4"/>
      <dgm:spPr/>
      <dgm:t>
        <a:bodyPr/>
        <a:lstStyle/>
        <a:p>
          <a:endParaRPr lang="ru-RU"/>
        </a:p>
      </dgm:t>
    </dgm:pt>
    <dgm:pt modelId="{15C34278-D82D-47B1-B5CD-53EBEA717B80}" type="pres">
      <dgm:prSet presAssocID="{21A0E22C-FB36-4AA8-B571-B51085A9E090}" presName="node" presStyleLbl="node1" presStyleIdx="2" presStyleCnt="5" custScaleX="392165">
        <dgm:presLayoutVars>
          <dgm:bulletEnabled val="1"/>
        </dgm:presLayoutVars>
      </dgm:prSet>
      <dgm:spPr/>
      <dgm:t>
        <a:bodyPr/>
        <a:lstStyle/>
        <a:p>
          <a:endParaRPr lang="ru-RU"/>
        </a:p>
      </dgm:t>
    </dgm:pt>
    <dgm:pt modelId="{E987AD2B-847F-4B10-BD41-2D7170E922BC}" type="pres">
      <dgm:prSet presAssocID="{57A1A72B-26D9-4E1F-A1E2-157D65245EBD}" presName="sibTrans" presStyleLbl="sibTrans2D1" presStyleIdx="2" presStyleCnt="4"/>
      <dgm:spPr/>
      <dgm:t>
        <a:bodyPr/>
        <a:lstStyle/>
        <a:p>
          <a:endParaRPr lang="ru-RU"/>
        </a:p>
      </dgm:t>
    </dgm:pt>
    <dgm:pt modelId="{82F1F345-9C58-4330-A617-5ABDB4819E35}" type="pres">
      <dgm:prSet presAssocID="{57A1A72B-26D9-4E1F-A1E2-157D65245EBD}" presName="connectorText" presStyleLbl="sibTrans2D1" presStyleIdx="2" presStyleCnt="4"/>
      <dgm:spPr/>
      <dgm:t>
        <a:bodyPr/>
        <a:lstStyle/>
        <a:p>
          <a:endParaRPr lang="ru-RU"/>
        </a:p>
      </dgm:t>
    </dgm:pt>
    <dgm:pt modelId="{1D94C857-0C17-4CAC-9006-8DA56203D8DB}" type="pres">
      <dgm:prSet presAssocID="{981D3A23-8D1E-49E6-8730-B64D7FFBCAC0}" presName="node" presStyleLbl="node1" presStyleIdx="3" presStyleCnt="5" custScaleX="392165">
        <dgm:presLayoutVars>
          <dgm:bulletEnabled val="1"/>
        </dgm:presLayoutVars>
      </dgm:prSet>
      <dgm:spPr/>
      <dgm:t>
        <a:bodyPr/>
        <a:lstStyle/>
        <a:p>
          <a:endParaRPr lang="ru-RU"/>
        </a:p>
      </dgm:t>
    </dgm:pt>
    <dgm:pt modelId="{09F247C2-7B18-4E75-9F31-6367558EF471}" type="pres">
      <dgm:prSet presAssocID="{4853B7C4-1BFD-4829-B7DF-585F1F32859C}" presName="sibTrans" presStyleLbl="sibTrans2D1" presStyleIdx="3" presStyleCnt="4"/>
      <dgm:spPr/>
      <dgm:t>
        <a:bodyPr/>
        <a:lstStyle/>
        <a:p>
          <a:endParaRPr lang="ru-RU"/>
        </a:p>
      </dgm:t>
    </dgm:pt>
    <dgm:pt modelId="{37E33032-866B-4D76-9514-B950153E6137}" type="pres">
      <dgm:prSet presAssocID="{4853B7C4-1BFD-4829-B7DF-585F1F32859C}" presName="connectorText" presStyleLbl="sibTrans2D1" presStyleIdx="3" presStyleCnt="4"/>
      <dgm:spPr/>
      <dgm:t>
        <a:bodyPr/>
        <a:lstStyle/>
        <a:p>
          <a:endParaRPr lang="ru-RU"/>
        </a:p>
      </dgm:t>
    </dgm:pt>
    <dgm:pt modelId="{89D0D4FC-8474-490E-9D40-74E133B411C3}" type="pres">
      <dgm:prSet presAssocID="{5A22AA29-2AF5-4A46-8088-017EF129AE05}" presName="node" presStyleLbl="node1" presStyleIdx="4" presStyleCnt="5" custScaleX="392165">
        <dgm:presLayoutVars>
          <dgm:bulletEnabled val="1"/>
        </dgm:presLayoutVars>
      </dgm:prSet>
      <dgm:spPr/>
      <dgm:t>
        <a:bodyPr/>
        <a:lstStyle/>
        <a:p>
          <a:endParaRPr lang="ru-RU"/>
        </a:p>
      </dgm:t>
    </dgm:pt>
  </dgm:ptLst>
  <dgm:cxnLst>
    <dgm:cxn modelId="{41021FBC-4479-44A4-9793-EA1EE1790A00}" type="presOf" srcId="{4853B7C4-1BFD-4829-B7DF-585F1F32859C}" destId="{09F247C2-7B18-4E75-9F31-6367558EF471}" srcOrd="0" destOrd="0" presId="urn:microsoft.com/office/officeart/2005/8/layout/process2"/>
    <dgm:cxn modelId="{62872E7B-D183-464E-9AA0-E2C312C02DC5}" type="presOf" srcId="{57A1A72B-26D9-4E1F-A1E2-157D65245EBD}" destId="{E987AD2B-847F-4B10-BD41-2D7170E922BC}" srcOrd="0" destOrd="0" presId="urn:microsoft.com/office/officeart/2005/8/layout/process2"/>
    <dgm:cxn modelId="{209FB621-0782-45E7-85DF-347FAACF8B48}" type="presOf" srcId="{8F522DC3-BBA1-43BC-8BEC-20085755FCE1}" destId="{58B0D3A4-A928-4BCE-8AD8-78AC05EBA9A9}" srcOrd="0" destOrd="0" presId="urn:microsoft.com/office/officeart/2005/8/layout/process2"/>
    <dgm:cxn modelId="{8B2F28EF-E77B-4196-9883-51FFB5F64D11}" type="presOf" srcId="{DA4908E3-599F-4F01-ACF5-757488E5D74D}" destId="{5874E3A6-4C4B-4D08-AD62-052F99789BEA}" srcOrd="0" destOrd="0" presId="urn:microsoft.com/office/officeart/2005/8/layout/process2"/>
    <dgm:cxn modelId="{590D6188-1C1D-4052-9295-1F715E8607A6}" type="presOf" srcId="{2176965B-834E-46A8-A32C-40C652EF2FD0}" destId="{E0111BD1-617E-4353-AA60-29BC8F24C0AD}" srcOrd="0" destOrd="0" presId="urn:microsoft.com/office/officeart/2005/8/layout/process2"/>
    <dgm:cxn modelId="{E39035F4-E59B-4184-8222-F27C7F5ED103}" type="presOf" srcId="{2176965B-834E-46A8-A32C-40C652EF2FD0}" destId="{51E0EC77-6ECA-4907-8F32-4ECB2BE06187}" srcOrd="1" destOrd="0" presId="urn:microsoft.com/office/officeart/2005/8/layout/process2"/>
    <dgm:cxn modelId="{84FD2736-C2B9-4AC0-8584-B0694FAE4CDE}" type="presOf" srcId="{981D3A23-8D1E-49E6-8730-B64D7FFBCAC0}" destId="{1D94C857-0C17-4CAC-9006-8DA56203D8DB}" srcOrd="0" destOrd="0" presId="urn:microsoft.com/office/officeart/2005/8/layout/process2"/>
    <dgm:cxn modelId="{8C2B87F7-C0FE-4B27-AE2C-2184DF8000D1}" type="presOf" srcId="{5A22AA29-2AF5-4A46-8088-017EF129AE05}" destId="{89D0D4FC-8474-490E-9D40-74E133B411C3}" srcOrd="0" destOrd="0" presId="urn:microsoft.com/office/officeart/2005/8/layout/process2"/>
    <dgm:cxn modelId="{D6597FD1-E5A6-41B2-8568-57B0AD148C96}" srcId="{8F522DC3-BBA1-43BC-8BEC-20085755FCE1}" destId="{19D5F519-39D9-452D-9976-0633017BFD3D}" srcOrd="1" destOrd="0" parTransId="{E84E50AA-18DF-49E4-99CF-283BA676529B}" sibTransId="{2176965B-834E-46A8-A32C-40C652EF2FD0}"/>
    <dgm:cxn modelId="{8237E3AF-4D55-48A5-87C8-D7D969A6E778}" type="presOf" srcId="{D7641F51-6A79-4167-B344-F92EA0B286FA}" destId="{B5414BB3-B9FD-47C6-86B1-A8480F431FDA}" srcOrd="0" destOrd="0" presId="urn:microsoft.com/office/officeart/2005/8/layout/process2"/>
    <dgm:cxn modelId="{4A15DA68-3E0F-4FD0-B244-92F3096FC4E0}" srcId="{8F522DC3-BBA1-43BC-8BEC-20085755FCE1}" destId="{DA4908E3-599F-4F01-ACF5-757488E5D74D}" srcOrd="0" destOrd="0" parTransId="{685361A7-F439-4EF8-989D-49918672C51B}" sibTransId="{D7641F51-6A79-4167-B344-F92EA0B286FA}"/>
    <dgm:cxn modelId="{47F8B685-211F-4646-8A2F-00B6618379A2}" type="presOf" srcId="{4853B7C4-1BFD-4829-B7DF-585F1F32859C}" destId="{37E33032-866B-4D76-9514-B950153E6137}" srcOrd="1" destOrd="0" presId="urn:microsoft.com/office/officeart/2005/8/layout/process2"/>
    <dgm:cxn modelId="{0907CC83-E9BE-4DC5-BF08-7578AAE717FB}" type="presOf" srcId="{21A0E22C-FB36-4AA8-B571-B51085A9E090}" destId="{15C34278-D82D-47B1-B5CD-53EBEA717B80}" srcOrd="0" destOrd="0" presId="urn:microsoft.com/office/officeart/2005/8/layout/process2"/>
    <dgm:cxn modelId="{D38E1397-E950-4ACF-B336-78870536063A}" type="presOf" srcId="{19D5F519-39D9-452D-9976-0633017BFD3D}" destId="{475D4879-685D-4DB2-B502-E74447352A78}" srcOrd="0" destOrd="0" presId="urn:microsoft.com/office/officeart/2005/8/layout/process2"/>
    <dgm:cxn modelId="{D9DA6AF4-4084-4D89-A21A-FEF26AFF56E3}" srcId="{8F522DC3-BBA1-43BC-8BEC-20085755FCE1}" destId="{5A22AA29-2AF5-4A46-8088-017EF129AE05}" srcOrd="4" destOrd="0" parTransId="{B42D7E48-B2E9-4370-AF3E-2964C21AEF81}" sibTransId="{23F42B39-C2FF-40A0-A945-A9C6BB3D7EFC}"/>
    <dgm:cxn modelId="{CCFD2221-EFDD-4CE9-AB9F-32A18E59209D}" type="presOf" srcId="{57A1A72B-26D9-4E1F-A1E2-157D65245EBD}" destId="{82F1F345-9C58-4330-A617-5ABDB4819E35}" srcOrd="1" destOrd="0" presId="urn:microsoft.com/office/officeart/2005/8/layout/process2"/>
    <dgm:cxn modelId="{2B455337-F2D2-41AB-A8D6-A4829CFB4F4F}" srcId="{8F522DC3-BBA1-43BC-8BEC-20085755FCE1}" destId="{21A0E22C-FB36-4AA8-B571-B51085A9E090}" srcOrd="2" destOrd="0" parTransId="{16100BBF-704D-4182-AC52-CA6134631E00}" sibTransId="{57A1A72B-26D9-4E1F-A1E2-157D65245EBD}"/>
    <dgm:cxn modelId="{67FA21E7-0C7C-48D9-8D9B-A43DC2CE54AB}" type="presOf" srcId="{D7641F51-6A79-4167-B344-F92EA0B286FA}" destId="{90AAFA9E-E8AD-467B-B8BC-6A239A80BC4C}" srcOrd="1" destOrd="0" presId="urn:microsoft.com/office/officeart/2005/8/layout/process2"/>
    <dgm:cxn modelId="{C8D5F199-7BD5-4BED-9959-8A9FB0E7A9A8}" srcId="{8F522DC3-BBA1-43BC-8BEC-20085755FCE1}" destId="{981D3A23-8D1E-49E6-8730-B64D7FFBCAC0}" srcOrd="3" destOrd="0" parTransId="{FC18D7D3-BD46-4780-BBAF-3907BAA7CE89}" sibTransId="{4853B7C4-1BFD-4829-B7DF-585F1F32859C}"/>
    <dgm:cxn modelId="{897FCA1F-A433-427A-AFEC-D07E9D11A7B3}" type="presParOf" srcId="{58B0D3A4-A928-4BCE-8AD8-78AC05EBA9A9}" destId="{5874E3A6-4C4B-4D08-AD62-052F99789BEA}" srcOrd="0" destOrd="0" presId="urn:microsoft.com/office/officeart/2005/8/layout/process2"/>
    <dgm:cxn modelId="{4805E642-F9F3-4935-94EE-09915E2BF425}" type="presParOf" srcId="{58B0D3A4-A928-4BCE-8AD8-78AC05EBA9A9}" destId="{B5414BB3-B9FD-47C6-86B1-A8480F431FDA}" srcOrd="1" destOrd="0" presId="urn:microsoft.com/office/officeart/2005/8/layout/process2"/>
    <dgm:cxn modelId="{0F306008-8A59-4F99-8FF2-582F2531A7A1}" type="presParOf" srcId="{B5414BB3-B9FD-47C6-86B1-A8480F431FDA}" destId="{90AAFA9E-E8AD-467B-B8BC-6A239A80BC4C}" srcOrd="0" destOrd="0" presId="urn:microsoft.com/office/officeart/2005/8/layout/process2"/>
    <dgm:cxn modelId="{F09E52CE-731E-493A-9DD2-3A54747D761D}" type="presParOf" srcId="{58B0D3A4-A928-4BCE-8AD8-78AC05EBA9A9}" destId="{475D4879-685D-4DB2-B502-E74447352A78}" srcOrd="2" destOrd="0" presId="urn:microsoft.com/office/officeart/2005/8/layout/process2"/>
    <dgm:cxn modelId="{C9FB7DD0-EA47-4728-BD44-4FBB66996B48}" type="presParOf" srcId="{58B0D3A4-A928-4BCE-8AD8-78AC05EBA9A9}" destId="{E0111BD1-617E-4353-AA60-29BC8F24C0AD}" srcOrd="3" destOrd="0" presId="urn:microsoft.com/office/officeart/2005/8/layout/process2"/>
    <dgm:cxn modelId="{2E467B06-6A7B-478A-AE27-787DD1CED98F}" type="presParOf" srcId="{E0111BD1-617E-4353-AA60-29BC8F24C0AD}" destId="{51E0EC77-6ECA-4907-8F32-4ECB2BE06187}" srcOrd="0" destOrd="0" presId="urn:microsoft.com/office/officeart/2005/8/layout/process2"/>
    <dgm:cxn modelId="{12CFB9D5-A298-4BA9-AAEC-B371D61D2C14}" type="presParOf" srcId="{58B0D3A4-A928-4BCE-8AD8-78AC05EBA9A9}" destId="{15C34278-D82D-47B1-B5CD-53EBEA717B80}" srcOrd="4" destOrd="0" presId="urn:microsoft.com/office/officeart/2005/8/layout/process2"/>
    <dgm:cxn modelId="{C2760965-BA96-468D-A286-75E6BC023F76}" type="presParOf" srcId="{58B0D3A4-A928-4BCE-8AD8-78AC05EBA9A9}" destId="{E987AD2B-847F-4B10-BD41-2D7170E922BC}" srcOrd="5" destOrd="0" presId="urn:microsoft.com/office/officeart/2005/8/layout/process2"/>
    <dgm:cxn modelId="{34B29680-E008-4D63-978F-A4585281EC97}" type="presParOf" srcId="{E987AD2B-847F-4B10-BD41-2D7170E922BC}" destId="{82F1F345-9C58-4330-A617-5ABDB4819E35}" srcOrd="0" destOrd="0" presId="urn:microsoft.com/office/officeart/2005/8/layout/process2"/>
    <dgm:cxn modelId="{03259E26-65E5-4F50-AB2C-B966A7AE3285}" type="presParOf" srcId="{58B0D3A4-A928-4BCE-8AD8-78AC05EBA9A9}" destId="{1D94C857-0C17-4CAC-9006-8DA56203D8DB}" srcOrd="6" destOrd="0" presId="urn:microsoft.com/office/officeart/2005/8/layout/process2"/>
    <dgm:cxn modelId="{1AA879D5-7249-48A7-8602-B850E5AF2D8A}" type="presParOf" srcId="{58B0D3A4-A928-4BCE-8AD8-78AC05EBA9A9}" destId="{09F247C2-7B18-4E75-9F31-6367558EF471}" srcOrd="7" destOrd="0" presId="urn:microsoft.com/office/officeart/2005/8/layout/process2"/>
    <dgm:cxn modelId="{CDE96A65-812B-4F4B-BF37-99CE9ADC3F8B}" type="presParOf" srcId="{09F247C2-7B18-4E75-9F31-6367558EF471}" destId="{37E33032-866B-4D76-9514-B950153E6137}" srcOrd="0" destOrd="0" presId="urn:microsoft.com/office/officeart/2005/8/layout/process2"/>
    <dgm:cxn modelId="{3F3BF83E-8ED4-4E6F-90E4-2850E16FA4CC}" type="presParOf" srcId="{58B0D3A4-A928-4BCE-8AD8-78AC05EBA9A9}" destId="{89D0D4FC-8474-490E-9D40-74E133B411C3}"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 pharmacist-technologist must first prepare from insoluble matter (metal) the original (basic) </a:t>
          </a:r>
          <a:r>
            <a:rPr lang="en" sz="1400" dirty="0" err="1"/>
            <a:t>Trituration </a:t>
          </a:r>
          <a:r>
            <a:rPr lang="en" sz="1400" dirty="0"/>
            <a:t>X1 ( D 1) in accordance with the instructions of § 7 of the guide V. Schwabe</a:t>
          </a:r>
          <a:endParaRPr lang="ru-RU" sz="1400" dirty="0"/>
        </a:p>
      </dgm:t>
    </dgm:pt>
    <dgm:pt modelId="{CCDC90D6-F714-4040-A999-4B7FFF7AE761}" type="parTrans" cxnId="{9152ECD5-65DD-4FAC-80C8-28E4F35133BA}">
      <dgm:prSet/>
      <dgm:spPr/>
      <dgm:t>
        <a:bodyPr/>
        <a:lstStyle/>
        <a:p>
          <a:endParaRPr lang="ru-RU" sz="1400"/>
        </a:p>
      </dgm:t>
    </dgm:pt>
    <dgm:pt modelId="{7E238225-B4D0-45E1-94A2-0E61FDB80787}" type="sibTrans" cxnId="{9152ECD5-65DD-4FAC-80C8-28E4F35133BA}">
      <dgm:prSet custT="1"/>
      <dgm:spPr/>
      <dgm:t>
        <a:bodyPr/>
        <a:lstStyle/>
        <a:p>
          <a:endParaRPr lang="ru-RU" sz="14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He then weighs 7.9 g of purified water into a tared bottle</a:t>
          </a:r>
          <a:endParaRPr lang="ru-RU" sz="1400" dirty="0"/>
        </a:p>
      </dgm:t>
    </dgm:pt>
    <dgm:pt modelId="{EA631EB1-8712-474E-AB38-279EB20B7227}" type="parTrans" cxnId="{F609CBF9-92BC-44C5-99EF-BEAFFC688C55}">
      <dgm:prSet/>
      <dgm:spPr/>
      <dgm:t>
        <a:bodyPr/>
        <a:lstStyle/>
        <a:p>
          <a:endParaRPr lang="ru-RU" sz="1400"/>
        </a:p>
      </dgm:t>
    </dgm:pt>
    <dgm:pt modelId="{81FA79B4-5645-4F05-9B6A-616C3C3CFA21}" type="sibTrans" cxnId="{F609CBF9-92BC-44C5-99EF-BEAFFC688C55}">
      <dgm:prSet custT="1"/>
      <dgm:spPr/>
      <dgm:t>
        <a:bodyPr/>
        <a:lstStyle/>
        <a:p>
          <a:endParaRPr lang="ru-RU" sz="14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adds 2.0 g of 90% ethyl alcohol, puts here 0.1 g of prepared </a:t>
          </a:r>
          <a:r>
            <a:rPr lang="en" sz="1400" dirty="0" err="1"/>
            <a:t>trituration </a:t>
          </a:r>
          <a:r>
            <a:rPr lang="en" sz="1400" dirty="0"/>
            <a:t>of zinc metal SZ</a:t>
          </a:r>
          <a:endParaRPr lang="ru-RU" sz="1400" dirty="0"/>
        </a:p>
      </dgm:t>
    </dgm:pt>
    <dgm:pt modelId="{EE123615-E0DE-4778-A5AC-76DE1444E10F}" type="parTrans" cxnId="{70441B9F-D9D7-4A7F-9B6B-5B2BDC1A493C}">
      <dgm:prSet/>
      <dgm:spPr/>
      <dgm:t>
        <a:bodyPr/>
        <a:lstStyle/>
        <a:p>
          <a:endParaRPr lang="ru-RU" sz="1400"/>
        </a:p>
      </dgm:t>
    </dgm:pt>
    <dgm:pt modelId="{352A71F6-A0AE-4CB1-B753-76306EA99CEF}" type="sibTrans" cxnId="{70441B9F-D9D7-4A7F-9B6B-5B2BDC1A493C}">
      <dgm:prSet custT="1"/>
      <dgm:spPr/>
      <dgm:t>
        <a:bodyPr/>
        <a:lstStyle/>
        <a:p>
          <a:endParaRPr lang="ru-RU" sz="14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then vigorously shake the closed vial for 10 min, obtaining a stable suspension of C4.</a:t>
          </a:r>
          <a:endParaRPr lang="ru-RU" sz="1400" dirty="0"/>
        </a:p>
      </dgm:t>
    </dgm:pt>
    <dgm:pt modelId="{4687F22A-FE4A-4299-9CFD-2C874989654A}" type="parTrans" cxnId="{CD7CB22E-1CD3-4121-B8D5-6EB45D324CB9}">
      <dgm:prSet/>
      <dgm:spPr/>
      <dgm:t>
        <a:bodyPr/>
        <a:lstStyle/>
        <a:p>
          <a:endParaRPr lang="ru-RU" sz="1400"/>
        </a:p>
      </dgm:t>
    </dgm:pt>
    <dgm:pt modelId="{301BD1CB-E073-4C96-98A6-D3EC5B7FB15B}" type="sibTrans" cxnId="{CD7CB22E-1CD3-4121-B8D5-6EB45D324CB9}">
      <dgm:prSet custT="1"/>
      <dgm:spPr/>
      <dgm:t>
        <a:bodyPr/>
        <a:lstStyle/>
        <a:p>
          <a:endParaRPr lang="ru-RU" sz="14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Then in a vial labeled C5 weigh 9.9 g of 45% ethyl alcohol, add 0.1 g (3 drops) of dilution C4 and shake 10 times to obtain a </a:t>
          </a:r>
          <a:r>
            <a:rPr lang="en" sz="1400" dirty="0" err="1"/>
            <a:t>dilution of </a:t>
          </a:r>
          <a:r>
            <a:rPr lang="en" sz="1400" dirty="0"/>
            <a:t>C5</a:t>
          </a:r>
          <a:endParaRPr lang="ru-RU" sz="1400" dirty="0"/>
        </a:p>
      </dgm:t>
    </dgm:pt>
    <dgm:pt modelId="{BD48E1C8-5C84-4530-AFDF-5194586D9533}" type="parTrans" cxnId="{2F6480FE-6DAC-408B-A015-D7274E1F64A2}">
      <dgm:prSet/>
      <dgm:spPr/>
      <dgm:t>
        <a:bodyPr/>
        <a:lstStyle/>
        <a:p>
          <a:endParaRPr lang="ru-RU" sz="1400"/>
        </a:p>
      </dgm:t>
    </dgm:pt>
    <dgm:pt modelId="{6943EBAA-FF00-487E-A4DF-AD1E1D8440F5}" type="sibTrans" cxnId="{2F6480FE-6DAC-408B-A015-D7274E1F64A2}">
      <dgm:prSet custT="1"/>
      <dgm:spPr/>
      <dgm:t>
        <a:bodyPr/>
        <a:lstStyle/>
        <a:p>
          <a:endParaRPr lang="ru-RU" sz="14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400" dirty="0"/>
            <a:t>then potentiate it first on the decimal scale to D 4 (C2), then on the hundredth scale to NW.</a:t>
          </a:r>
          <a:endParaRPr lang="uk-UA" sz="1400" dirty="0"/>
        </a:p>
      </dgm:t>
    </dgm:pt>
    <dgm:pt modelId="{CA04117B-E3DF-4644-B701-DDDAF5918465}" type="parTrans" cxnId="{84788049-9799-42EF-A655-65EE3400B3B7}">
      <dgm:prSet/>
      <dgm:spPr/>
      <dgm:t>
        <a:bodyPr/>
        <a:lstStyle/>
        <a:p>
          <a:endParaRPr lang="ru-RU" sz="1400"/>
        </a:p>
      </dgm:t>
    </dgm:pt>
    <dgm:pt modelId="{DA343C2D-56EE-455D-8E81-ED2E1786C008}" type="sibTrans" cxnId="{84788049-9799-42EF-A655-65EE3400B3B7}">
      <dgm:prSet custT="1"/>
      <dgm:spPr/>
      <dgm:t>
        <a:bodyPr/>
        <a:lstStyle/>
        <a:p>
          <a:endParaRPr lang="ru-RU" sz="1400"/>
        </a:p>
      </dgm:t>
    </dgm:pt>
    <dgm:pt modelId="{7BDC1067-4078-4868-A78B-D775CEB0F2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After full quality control and registration before use, the C5 dilution is placed on a turntable in the assistant's room. The pharmacist weighs 9.9 g of 45% alcohol into the vial for the holiday, adds 0.1 g (3 drops) </a:t>
          </a:r>
          <a:r>
            <a:rPr lang="en" sz="1400" dirty="0" err="1"/>
            <a:t>of dilution</a:t>
          </a:r>
          <a:r>
            <a:rPr lang="en" sz="1400" dirty="0"/>
            <a:t> C5, </a:t>
          </a:r>
          <a:r>
            <a:rPr lang="en" sz="1400" dirty="0" err="1"/>
            <a:t>shake</a:t>
          </a:r>
          <a:r>
            <a:rPr lang="en" sz="1400" dirty="0"/>
            <a:t> </a:t>
          </a:r>
          <a:r>
            <a:rPr lang="en" sz="1400" dirty="0" err="1"/>
            <a:t>its </a:t>
          </a:r>
          <a:r>
            <a:rPr lang="en" sz="1400" dirty="0"/>
            <a:t>10 </a:t>
          </a:r>
          <a:r>
            <a:rPr lang="en" sz="1400" dirty="0" err="1"/>
            <a:t>times </a:t>
          </a:r>
          <a:r>
            <a:rPr lang="en" sz="1400" dirty="0"/>
            <a:t>and </a:t>
          </a:r>
          <a:r>
            <a:rPr lang="en" sz="1400" dirty="0" err="1"/>
            <a:t>passes </a:t>
          </a:r>
          <a:r>
            <a:rPr lang="en" sz="1400" dirty="0"/>
            <a:t>to control the </a:t>
          </a:r>
          <a:r>
            <a:rPr lang="en" sz="1400" dirty="0" err="1"/>
            <a:t>relevant </a:t>
          </a:r>
          <a:r>
            <a:rPr lang="en" sz="1400" dirty="0"/>
            <a:t>parameters</a:t>
          </a:r>
          <a:endParaRPr lang="ru-RU" sz="1400" dirty="0"/>
        </a:p>
      </dgm:t>
    </dgm:pt>
    <dgm:pt modelId="{0A645C82-F89D-4907-8F6F-E2AC373EEE65}" type="parTrans" cxnId="{570CFBB6-5AEA-480E-8203-31DA50910316}">
      <dgm:prSet/>
      <dgm:spPr/>
      <dgm:t>
        <a:bodyPr/>
        <a:lstStyle/>
        <a:p>
          <a:endParaRPr lang="ru-RU" sz="1400"/>
        </a:p>
      </dgm:t>
    </dgm:pt>
    <dgm:pt modelId="{A01F70D7-93C6-4DD7-9831-6B0FB41150C3}" type="sibTrans" cxnId="{570CFBB6-5AEA-480E-8203-31DA50910316}">
      <dgm:prSet custT="1"/>
      <dgm:spPr/>
      <dgm:t>
        <a:bodyPr/>
        <a:lstStyle/>
        <a:p>
          <a:endParaRPr lang="ru-RU" sz="1400"/>
        </a:p>
      </dgm:t>
    </dgm:pt>
    <dgm:pt modelId="{F769E2C0-58C7-405C-990B-F9841370DD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err="1"/>
            <a:t>draws up </a:t>
          </a:r>
          <a:r>
            <a:rPr lang="en" sz="1400" dirty="0"/>
            <a:t>a prescription number, </a:t>
          </a:r>
          <a:r>
            <a:rPr lang="en" sz="1400" dirty="0" err="1"/>
            <a:t>serial </a:t>
          </a:r>
          <a:r>
            <a:rPr lang="en" sz="1400" dirty="0"/>
            <a:t>number and </a:t>
          </a:r>
          <a:r>
            <a:rPr lang="en" sz="1400" dirty="0" err="1"/>
            <a:t>label </a:t>
          </a:r>
          <a:r>
            <a:rPr lang="en" sz="1400" dirty="0"/>
            <a:t>" </a:t>
          </a:r>
          <a:r>
            <a:rPr lang="en" sz="1400" dirty="0" err="1"/>
            <a:t>Internal </a:t>
          </a:r>
          <a:r>
            <a:rPr lang="en" sz="1400" dirty="0"/>
            <a:t>", on </a:t>
          </a:r>
          <a:r>
            <a:rPr lang="en" sz="1400" dirty="0" err="1"/>
            <a:t>which</a:t>
          </a:r>
          <a:r>
            <a:rPr lang="en" sz="1400" dirty="0"/>
            <a:t> the pharmacy number, </a:t>
          </a:r>
          <a:r>
            <a:rPr lang="en" sz="1400" dirty="0" err="1"/>
            <a:t>weight of </a:t>
          </a:r>
          <a:r>
            <a:rPr lang="en" sz="1400" dirty="0"/>
            <a:t>the drug, date </a:t>
          </a:r>
          <a:r>
            <a:rPr lang="en" sz="1400" dirty="0" err="1"/>
            <a:t>of manufacture </a:t>
          </a:r>
          <a:r>
            <a:rPr lang="en" sz="1400" dirty="0"/>
            <a:t>and </a:t>
          </a:r>
          <a:r>
            <a:rPr lang="en" sz="1400" dirty="0" err="1"/>
            <a:t>signature are indicated</a:t>
          </a:r>
          <a:r>
            <a:rPr lang="en" sz="1400" dirty="0"/>
            <a:t> </a:t>
          </a:r>
          <a:r>
            <a:rPr lang="en" sz="1400" dirty="0" err="1"/>
            <a:t>prepared </a:t>
          </a:r>
          <a:r>
            <a:rPr lang="en" sz="1400" dirty="0"/>
            <a:t>.</a:t>
          </a:r>
          <a:endParaRPr lang="ru-RU" sz="1400" dirty="0"/>
        </a:p>
      </dgm:t>
    </dgm:pt>
    <dgm:pt modelId="{D779494B-4E12-4756-8A2E-AAEBDD0358AB}" type="parTrans" cxnId="{D54F0E81-B7E0-4DCB-8F35-86A48BDEAB26}">
      <dgm:prSet/>
      <dgm:spPr/>
      <dgm:t>
        <a:bodyPr/>
        <a:lstStyle/>
        <a:p>
          <a:endParaRPr lang="ru-RU" sz="1400"/>
        </a:p>
      </dgm:t>
    </dgm:pt>
    <dgm:pt modelId="{CE40B0EB-A35E-49E0-9B6D-BBDBBC0A1AD9}" type="sibTrans" cxnId="{D54F0E81-B7E0-4DCB-8F35-86A48BDEAB26}">
      <dgm:prSet/>
      <dgm:spPr/>
      <dgm:t>
        <a:bodyPr/>
        <a:lstStyle/>
        <a:p>
          <a:endParaRPr lang="ru-RU" sz="14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8" custScaleX="395446" custLinFactNeighborY="3754">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7"/>
      <dgm:spPr/>
      <dgm:t>
        <a:bodyPr/>
        <a:lstStyle/>
        <a:p>
          <a:endParaRPr lang="ru-RU"/>
        </a:p>
      </dgm:t>
    </dgm:pt>
    <dgm:pt modelId="{5D88CCC8-52E9-43A8-A424-C5E29132F332}" type="pres">
      <dgm:prSet presAssocID="{7E238225-B4D0-45E1-94A2-0E61FDB80787}" presName="connectorText" presStyleLbl="sibTrans2D1" presStyleIdx="0" presStyleCnt="7"/>
      <dgm:spPr/>
      <dgm:t>
        <a:bodyPr/>
        <a:lstStyle/>
        <a:p>
          <a:endParaRPr lang="ru-RU"/>
        </a:p>
      </dgm:t>
    </dgm:pt>
    <dgm:pt modelId="{03DA5940-40E3-49E8-828D-ED9125CEBF19}" type="pres">
      <dgm:prSet presAssocID="{CCC012FC-C02E-4187-8F9B-7842AF194D00}" presName="node" presStyleLbl="node1" presStyleIdx="1" presStyleCnt="8"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7"/>
      <dgm:spPr/>
      <dgm:t>
        <a:bodyPr/>
        <a:lstStyle/>
        <a:p>
          <a:endParaRPr lang="ru-RU"/>
        </a:p>
      </dgm:t>
    </dgm:pt>
    <dgm:pt modelId="{8A383B2F-E65E-45A0-BA0D-D10FB2B85107}" type="pres">
      <dgm:prSet presAssocID="{DA343C2D-56EE-455D-8E81-ED2E1786C008}" presName="connectorText" presStyleLbl="sibTrans2D1" presStyleIdx="1" presStyleCnt="7"/>
      <dgm:spPr/>
      <dgm:t>
        <a:bodyPr/>
        <a:lstStyle/>
        <a:p>
          <a:endParaRPr lang="ru-RU"/>
        </a:p>
      </dgm:t>
    </dgm:pt>
    <dgm:pt modelId="{CC65347A-4AB2-4B35-9FB5-58FF0392AC6B}" type="pres">
      <dgm:prSet presAssocID="{2C72278B-4D02-4CAF-853A-D4C78C30AF30}" presName="node" presStyleLbl="node1" presStyleIdx="2" presStyleCnt="8"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7"/>
      <dgm:spPr/>
      <dgm:t>
        <a:bodyPr/>
        <a:lstStyle/>
        <a:p>
          <a:endParaRPr lang="ru-RU"/>
        </a:p>
      </dgm:t>
    </dgm:pt>
    <dgm:pt modelId="{E245876D-BE8E-4A5B-98FF-D77A382878C1}" type="pres">
      <dgm:prSet presAssocID="{81FA79B4-5645-4F05-9B6A-616C3C3CFA21}" presName="connectorText" presStyleLbl="sibTrans2D1" presStyleIdx="2" presStyleCnt="7"/>
      <dgm:spPr/>
      <dgm:t>
        <a:bodyPr/>
        <a:lstStyle/>
        <a:p>
          <a:endParaRPr lang="ru-RU"/>
        </a:p>
      </dgm:t>
    </dgm:pt>
    <dgm:pt modelId="{DE1E7980-6A43-426D-9396-2617D08F4686}" type="pres">
      <dgm:prSet presAssocID="{C2D88D82-2AB5-4C6F-A8E9-E300B6AEB433}" presName="node" presStyleLbl="node1" presStyleIdx="3" presStyleCnt="8"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7"/>
      <dgm:spPr/>
      <dgm:t>
        <a:bodyPr/>
        <a:lstStyle/>
        <a:p>
          <a:endParaRPr lang="ru-RU"/>
        </a:p>
      </dgm:t>
    </dgm:pt>
    <dgm:pt modelId="{1FC8FE99-A1E8-4005-8733-1D5D431EFD9A}" type="pres">
      <dgm:prSet presAssocID="{352A71F6-A0AE-4CB1-B753-76306EA99CEF}" presName="connectorText" presStyleLbl="sibTrans2D1" presStyleIdx="3" presStyleCnt="7"/>
      <dgm:spPr/>
      <dgm:t>
        <a:bodyPr/>
        <a:lstStyle/>
        <a:p>
          <a:endParaRPr lang="ru-RU"/>
        </a:p>
      </dgm:t>
    </dgm:pt>
    <dgm:pt modelId="{BFB100AE-6212-4BFF-80BE-C99701EAE755}" type="pres">
      <dgm:prSet presAssocID="{16963B86-9F8F-4737-BCD4-87647654D1BE}" presName="node" presStyleLbl="node1" presStyleIdx="4" presStyleCnt="8"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7"/>
      <dgm:spPr/>
      <dgm:t>
        <a:bodyPr/>
        <a:lstStyle/>
        <a:p>
          <a:endParaRPr lang="ru-RU"/>
        </a:p>
      </dgm:t>
    </dgm:pt>
    <dgm:pt modelId="{A41B0DFD-A46C-44C2-A5DB-40DA13963FB1}" type="pres">
      <dgm:prSet presAssocID="{301BD1CB-E073-4C96-98A6-D3EC5B7FB15B}" presName="connectorText" presStyleLbl="sibTrans2D1" presStyleIdx="4" presStyleCnt="7"/>
      <dgm:spPr/>
      <dgm:t>
        <a:bodyPr/>
        <a:lstStyle/>
        <a:p>
          <a:endParaRPr lang="ru-RU"/>
        </a:p>
      </dgm:t>
    </dgm:pt>
    <dgm:pt modelId="{2D1815C2-A0A6-4567-9263-0BBE9707D85A}" type="pres">
      <dgm:prSet presAssocID="{22005D4F-2D81-404C-9481-551FF52CE3F1}" presName="node" presStyleLbl="node1" presStyleIdx="5" presStyleCnt="8" custScaleX="395446">
        <dgm:presLayoutVars>
          <dgm:bulletEnabled val="1"/>
        </dgm:presLayoutVars>
      </dgm:prSet>
      <dgm:spPr/>
      <dgm:t>
        <a:bodyPr/>
        <a:lstStyle/>
        <a:p>
          <a:endParaRPr lang="ru-RU"/>
        </a:p>
      </dgm:t>
    </dgm:pt>
    <dgm:pt modelId="{9E793502-B218-4FDD-ACCE-E8626F596D23}" type="pres">
      <dgm:prSet presAssocID="{6943EBAA-FF00-487E-A4DF-AD1E1D8440F5}" presName="sibTrans" presStyleLbl="sibTrans2D1" presStyleIdx="5" presStyleCnt="7"/>
      <dgm:spPr/>
      <dgm:t>
        <a:bodyPr/>
        <a:lstStyle/>
        <a:p>
          <a:endParaRPr lang="ru-RU"/>
        </a:p>
      </dgm:t>
    </dgm:pt>
    <dgm:pt modelId="{4CB63727-8067-4639-A5B4-2981C9F112E6}" type="pres">
      <dgm:prSet presAssocID="{6943EBAA-FF00-487E-A4DF-AD1E1D8440F5}" presName="connectorText" presStyleLbl="sibTrans2D1" presStyleIdx="5" presStyleCnt="7"/>
      <dgm:spPr/>
      <dgm:t>
        <a:bodyPr/>
        <a:lstStyle/>
        <a:p>
          <a:endParaRPr lang="ru-RU"/>
        </a:p>
      </dgm:t>
    </dgm:pt>
    <dgm:pt modelId="{6919E8B1-F313-42B5-B9B6-46658715C2BA}" type="pres">
      <dgm:prSet presAssocID="{7BDC1067-4078-4868-A78B-D775CEB0F2F1}" presName="node" presStyleLbl="node1" presStyleIdx="6" presStyleCnt="8" custScaleX="392435" custScaleY="219257">
        <dgm:presLayoutVars>
          <dgm:bulletEnabled val="1"/>
        </dgm:presLayoutVars>
      </dgm:prSet>
      <dgm:spPr/>
      <dgm:t>
        <a:bodyPr/>
        <a:lstStyle/>
        <a:p>
          <a:endParaRPr lang="ru-RU"/>
        </a:p>
      </dgm:t>
    </dgm:pt>
    <dgm:pt modelId="{1EE41DFA-D7EF-44CB-8544-343E897DA680}" type="pres">
      <dgm:prSet presAssocID="{A01F70D7-93C6-4DD7-9831-6B0FB41150C3}" presName="sibTrans" presStyleLbl="sibTrans2D1" presStyleIdx="6" presStyleCnt="7"/>
      <dgm:spPr/>
      <dgm:t>
        <a:bodyPr/>
        <a:lstStyle/>
        <a:p>
          <a:endParaRPr lang="ru-RU"/>
        </a:p>
      </dgm:t>
    </dgm:pt>
    <dgm:pt modelId="{F1E8366A-A141-458C-B944-4E47CCE69399}" type="pres">
      <dgm:prSet presAssocID="{A01F70D7-93C6-4DD7-9831-6B0FB41150C3}" presName="connectorText" presStyleLbl="sibTrans2D1" presStyleIdx="6" presStyleCnt="7"/>
      <dgm:spPr/>
      <dgm:t>
        <a:bodyPr/>
        <a:lstStyle/>
        <a:p>
          <a:endParaRPr lang="ru-RU"/>
        </a:p>
      </dgm:t>
    </dgm:pt>
    <dgm:pt modelId="{0BE7200E-EF02-462E-8CA9-D37A23463370}" type="pres">
      <dgm:prSet presAssocID="{F769E2C0-58C7-405C-990B-F9841370DD55}" presName="node" presStyleLbl="node1" presStyleIdx="7" presStyleCnt="8" custScaleX="395446">
        <dgm:presLayoutVars>
          <dgm:bulletEnabled val="1"/>
        </dgm:presLayoutVars>
      </dgm:prSet>
      <dgm:spPr/>
      <dgm:t>
        <a:bodyPr/>
        <a:lstStyle/>
        <a:p>
          <a:endParaRPr lang="ru-RU"/>
        </a:p>
      </dgm:t>
    </dgm:pt>
  </dgm:ptLst>
  <dgm:cxnLst>
    <dgm:cxn modelId="{09771BE8-BD59-421D-9BFC-38776F2955DA}" type="presOf" srcId="{352A71F6-A0AE-4CB1-B753-76306EA99CEF}" destId="{E140FCED-D062-43F0-9B9F-C034BF7A085D}" srcOrd="0" destOrd="0" presId="urn:microsoft.com/office/officeart/2005/8/layout/process2"/>
    <dgm:cxn modelId="{9BC72ABB-A1F2-4915-977A-11F2F01B6F80}" type="presOf" srcId="{7E238225-B4D0-45E1-94A2-0E61FDB80787}" destId="{5D88CCC8-52E9-43A8-A424-C5E29132F332}"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90F67D65-A546-44A5-9ADF-151E4184094F}" type="presOf" srcId="{F769E2C0-58C7-405C-990B-F9841370DD55}" destId="{0BE7200E-EF02-462E-8CA9-D37A23463370}" srcOrd="0" destOrd="0" presId="urn:microsoft.com/office/officeart/2005/8/layout/process2"/>
    <dgm:cxn modelId="{570CFBB6-5AEA-480E-8203-31DA50910316}" srcId="{39D372F6-6CF6-4918-8033-1BC3F9691F2B}" destId="{7BDC1067-4078-4868-A78B-D775CEB0F2F1}" srcOrd="6" destOrd="0" parTransId="{0A645C82-F89D-4907-8F6F-E2AC373EEE65}" sibTransId="{A01F70D7-93C6-4DD7-9831-6B0FB41150C3}"/>
    <dgm:cxn modelId="{76794E68-BD86-48E6-81EB-F54BC9635504}" type="presOf" srcId="{7BDC1067-4078-4868-A78B-D775CEB0F2F1}" destId="{6919E8B1-F313-42B5-B9B6-46658715C2BA}"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600C7D75-4EB3-4162-A6E5-6BFC1D48A322}" type="presOf" srcId="{6943EBAA-FF00-487E-A4DF-AD1E1D8440F5}" destId="{4CB63727-8067-4639-A5B4-2981C9F112E6}" srcOrd="1"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ABEBF01C-748A-4127-BA5E-60CCA6D8E5ED}" type="presOf" srcId="{7E238225-B4D0-45E1-94A2-0E61FDB80787}" destId="{C4349C40-0399-4452-A9F3-8080F9AF160F}"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453D4418-1BE6-4680-92DC-1D24EE4DFA84}" type="presOf" srcId="{2C72278B-4D02-4CAF-853A-D4C78C30AF30}" destId="{CC65347A-4AB2-4B35-9FB5-58FF0392AC6B}" srcOrd="0"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BEE6E1A7-BAE5-4D8D-B1D3-60B854CAE349}" type="presOf" srcId="{A01F70D7-93C6-4DD7-9831-6B0FB41150C3}" destId="{F1E8366A-A141-458C-B944-4E47CCE69399}" srcOrd="1" destOrd="0" presId="urn:microsoft.com/office/officeart/2005/8/layout/process2"/>
    <dgm:cxn modelId="{4B70C632-1B28-43D2-BB26-FDF507B5B7FA}" type="presOf" srcId="{352A71F6-A0AE-4CB1-B753-76306EA99CEF}" destId="{1FC8FE99-A1E8-4005-8733-1D5D431EFD9A}" srcOrd="1" destOrd="0" presId="urn:microsoft.com/office/officeart/2005/8/layout/process2"/>
    <dgm:cxn modelId="{D54F0E81-B7E0-4DCB-8F35-86A48BDEAB26}" srcId="{39D372F6-6CF6-4918-8033-1BC3F9691F2B}" destId="{F769E2C0-58C7-405C-990B-F9841370DD55}" srcOrd="7" destOrd="0" parTransId="{D779494B-4E12-4756-8A2E-AAEBDD0358AB}" sibTransId="{CE40B0EB-A35E-49E0-9B6D-BBDBBC0A1AD9}"/>
    <dgm:cxn modelId="{075EBED2-6404-4854-930D-DBBD0D37E7F1}" type="presOf" srcId="{A01F70D7-93C6-4DD7-9831-6B0FB41150C3}" destId="{1EE41DFA-D7EF-44CB-8544-343E897DA680}" srcOrd="0"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5DCE01F8-2F17-4C5B-82F8-FC3373CF46C6}" type="presOf" srcId="{16963B86-9F8F-4737-BCD4-87647654D1BE}" destId="{BFB100AE-6212-4BFF-80BE-C99701EAE755}" srcOrd="0" destOrd="0" presId="urn:microsoft.com/office/officeart/2005/8/layout/process2"/>
    <dgm:cxn modelId="{F609CBF9-92BC-44C5-99EF-BEAFFC688C55}" srcId="{39D372F6-6CF6-4918-8033-1BC3F9691F2B}" destId="{2C72278B-4D02-4CAF-853A-D4C78C30AF30}" srcOrd="2" destOrd="0" parTransId="{EA631EB1-8712-474E-AB38-279EB20B7227}" sibTransId="{81FA79B4-5645-4F05-9B6A-616C3C3CFA21}"/>
    <dgm:cxn modelId="{645CF1EB-CEEE-4739-8B1E-929F98474AD8}" type="presOf" srcId="{22005D4F-2D81-404C-9481-551FF52CE3F1}" destId="{2D1815C2-A0A6-4567-9263-0BBE9707D85A}"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1B9A9859-639A-4F8D-8797-A26C88810AD5}" type="presOf" srcId="{C2D88D82-2AB5-4C6F-A8E9-E300B6AEB433}" destId="{DE1E7980-6A43-426D-9396-2617D08F4686}" srcOrd="0" destOrd="0" presId="urn:microsoft.com/office/officeart/2005/8/layout/process2"/>
    <dgm:cxn modelId="{1F53C19B-3AF6-47E5-9CD0-C00B9CBE59EC}" type="presOf" srcId="{6943EBAA-FF00-487E-A4DF-AD1E1D8440F5}" destId="{9E793502-B218-4FDD-ACCE-E8626F596D23}"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D0F991A-28FD-4731-936C-8AEB49EADDDA}" type="presOf" srcId="{301BD1CB-E073-4C96-98A6-D3EC5B7FB15B}" destId="{A41B0DFD-A46C-44C2-A5DB-40DA13963FB1}" srcOrd="1"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 modelId="{A68E13FE-6E22-40A9-89EE-1507F4CE464D}" type="presParOf" srcId="{9C0EADA2-149C-48FF-8F32-2323D12EBBC9}" destId="{9E793502-B218-4FDD-ACCE-E8626F596D23}" srcOrd="11" destOrd="0" presId="urn:microsoft.com/office/officeart/2005/8/layout/process2"/>
    <dgm:cxn modelId="{D8DEAA4B-27FE-4BA2-B176-169F7924E819}" type="presParOf" srcId="{9E793502-B218-4FDD-ACCE-E8626F596D23}" destId="{4CB63727-8067-4639-A5B4-2981C9F112E6}" srcOrd="0" destOrd="0" presId="urn:microsoft.com/office/officeart/2005/8/layout/process2"/>
    <dgm:cxn modelId="{7491DA06-C135-4A87-A05C-8AE77EBBB458}" type="presParOf" srcId="{9C0EADA2-149C-48FF-8F32-2323D12EBBC9}" destId="{6919E8B1-F313-42B5-B9B6-46658715C2BA}" srcOrd="12" destOrd="0" presId="urn:microsoft.com/office/officeart/2005/8/layout/process2"/>
    <dgm:cxn modelId="{36D5E9F5-6BB4-4CF8-BFEA-4FB34FBAC314}" type="presParOf" srcId="{9C0EADA2-149C-48FF-8F32-2323D12EBBC9}" destId="{1EE41DFA-D7EF-44CB-8544-343E897DA680}" srcOrd="13" destOrd="0" presId="urn:microsoft.com/office/officeart/2005/8/layout/process2"/>
    <dgm:cxn modelId="{5833A88A-FDB1-47B1-A112-54D857278FF0}" type="presParOf" srcId="{1EE41DFA-D7EF-44CB-8544-343E897DA680}" destId="{F1E8366A-A141-458C-B944-4E47CCE69399}" srcOrd="0" destOrd="0" presId="urn:microsoft.com/office/officeart/2005/8/layout/process2"/>
    <dgm:cxn modelId="{31AC0B5F-1D51-4127-82D0-8004D558CF16}" type="presParOf" srcId="{9C0EADA2-149C-48FF-8F32-2323D12EBBC9}" destId="{0BE7200E-EF02-462E-8CA9-D37A23463370}" srcOrd="1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solidFill>
                <a:schemeClr val="tx1"/>
              </a:solidFill>
            </a:rPr>
            <a:t>To obtain the fourth hundredth dilution (C4)</a:t>
          </a:r>
          <a:endParaRPr lang="ru-RU" sz="1400" dirty="0"/>
        </a:p>
      </dgm:t>
    </dgm:pt>
    <dgm:pt modelId="{CCDC90D6-F714-4040-A999-4B7FFF7AE761}" type="parTrans" cxnId="{9152ECD5-65DD-4FAC-80C8-28E4F35133BA}">
      <dgm:prSet/>
      <dgm:spPr/>
      <dgm:t>
        <a:bodyPr/>
        <a:lstStyle/>
        <a:p>
          <a:endParaRPr lang="ru-RU" sz="1400"/>
        </a:p>
      </dgm:t>
    </dgm:pt>
    <dgm:pt modelId="{7E238225-B4D0-45E1-94A2-0E61FDB80787}" type="sibTrans" cxnId="{9152ECD5-65DD-4FAC-80C8-28E4F35133BA}">
      <dgm:prSet custT="1"/>
      <dgm:spPr/>
      <dgm:t>
        <a:bodyPr/>
        <a:lstStyle/>
        <a:p>
          <a:endParaRPr lang="ru-RU" sz="14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dissolved in 79 parts of water,</a:t>
          </a:r>
          <a:endParaRPr lang="ru-RU" sz="1400" dirty="0"/>
        </a:p>
      </dgm:t>
    </dgm:pt>
    <dgm:pt modelId="{EA631EB1-8712-474E-AB38-279EB20B7227}" type="parTrans" cxnId="{F609CBF9-92BC-44C5-99EF-BEAFFC688C55}">
      <dgm:prSet/>
      <dgm:spPr/>
      <dgm:t>
        <a:bodyPr/>
        <a:lstStyle/>
        <a:p>
          <a:endParaRPr lang="ru-RU" sz="1400"/>
        </a:p>
      </dgm:t>
    </dgm:pt>
    <dgm:pt modelId="{81FA79B4-5645-4F05-9B6A-616C3C3CFA21}" type="sibTrans" cxnId="{F609CBF9-92BC-44C5-99EF-BEAFFC688C55}">
      <dgm:prSet custT="1"/>
      <dgm:spPr/>
      <dgm:t>
        <a:bodyPr/>
        <a:lstStyle/>
        <a:p>
          <a:endParaRPr lang="ru-RU" sz="14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a:t>add 20 parts of 86% ethyl alcohol (by weight) and</a:t>
          </a:r>
          <a:endParaRPr lang="ru-RU" sz="1400"/>
        </a:p>
      </dgm:t>
    </dgm:pt>
    <dgm:pt modelId="{EE123615-E0DE-4778-A5AC-76DE1444E10F}" type="parTrans" cxnId="{70441B9F-D9D7-4A7F-9B6B-5B2BDC1A493C}">
      <dgm:prSet/>
      <dgm:spPr/>
      <dgm:t>
        <a:bodyPr/>
        <a:lstStyle/>
        <a:p>
          <a:endParaRPr lang="ru-RU" sz="1400"/>
        </a:p>
      </dgm:t>
    </dgm:pt>
    <dgm:pt modelId="{352A71F6-A0AE-4CB1-B753-76306EA99CEF}" type="sibTrans" cxnId="{70441B9F-D9D7-4A7F-9B6B-5B2BDC1A493C}">
      <dgm:prSet custT="1"/>
      <dgm:spPr/>
      <dgm:t>
        <a:bodyPr/>
        <a:lstStyle/>
        <a:p>
          <a:endParaRPr lang="ru-RU" sz="14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shake</a:t>
          </a:r>
          <a:endParaRPr lang="ru-RU" sz="1400" dirty="0"/>
        </a:p>
      </dgm:t>
    </dgm:pt>
    <dgm:pt modelId="{4687F22A-FE4A-4299-9CFD-2C874989654A}" type="parTrans" cxnId="{CD7CB22E-1CD3-4121-B8D5-6EB45D324CB9}">
      <dgm:prSet/>
      <dgm:spPr/>
      <dgm:t>
        <a:bodyPr/>
        <a:lstStyle/>
        <a:p>
          <a:endParaRPr lang="ru-RU" sz="1400"/>
        </a:p>
      </dgm:t>
    </dgm:pt>
    <dgm:pt modelId="{301BD1CB-E073-4C96-98A6-D3EC5B7FB15B}" type="sibTrans" cxnId="{CD7CB22E-1CD3-4121-B8D5-6EB45D324CB9}">
      <dgm:prSet custT="1"/>
      <dgm:spPr/>
      <dgm:t>
        <a:bodyPr/>
        <a:lstStyle/>
        <a:p>
          <a:endParaRPr lang="ru-RU" sz="14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 fifth hundredth (C5) and all subsequent hundredth dilutions are prepared from 1 part of the previous hundredth dilution and 99 parts of 43% ethyl alcohol (by weight) by shaking.</a:t>
          </a:r>
          <a:endParaRPr lang="ru-RU" sz="1400" dirty="0"/>
        </a:p>
      </dgm:t>
    </dgm:pt>
    <dgm:pt modelId="{BD48E1C8-5C84-4530-AFDF-5194586D9533}" type="parTrans" cxnId="{2F6480FE-6DAC-408B-A015-D7274E1F64A2}">
      <dgm:prSet/>
      <dgm:spPr/>
      <dgm:t>
        <a:bodyPr/>
        <a:lstStyle/>
        <a:p>
          <a:endParaRPr lang="ru-RU" sz="1400"/>
        </a:p>
      </dgm:t>
    </dgm:pt>
    <dgm:pt modelId="{6943EBAA-FF00-487E-A4DF-AD1E1D8440F5}" type="sibTrans" cxnId="{2F6480FE-6DAC-408B-A015-D7274E1F64A2}">
      <dgm:prSet/>
      <dgm:spPr/>
      <dgm:t>
        <a:bodyPr/>
        <a:lstStyle/>
        <a:p>
          <a:endParaRPr lang="ru-RU" sz="14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400" dirty="0"/>
            <a:t>1 part of the </a:t>
          </a:r>
          <a:r>
            <a:rPr lang="en" sz="1400" dirty="0" err="1"/>
            <a:t>trituration of the </a:t>
          </a:r>
          <a:r>
            <a:rPr lang="en" sz="1400" dirty="0"/>
            <a:t>substance of the third hundredth dilution (C3)</a:t>
          </a:r>
          <a:endParaRPr lang="uk-UA" sz="1400" dirty="0"/>
        </a:p>
      </dgm:t>
    </dgm:pt>
    <dgm:pt modelId="{CA04117B-E3DF-4644-B701-DDDAF5918465}" type="parTrans" cxnId="{84788049-9799-42EF-A655-65EE3400B3B7}">
      <dgm:prSet/>
      <dgm:spPr/>
      <dgm:t>
        <a:bodyPr/>
        <a:lstStyle/>
        <a:p>
          <a:endParaRPr lang="ru-RU" sz="1400"/>
        </a:p>
      </dgm:t>
    </dgm:pt>
    <dgm:pt modelId="{DA343C2D-56EE-455D-8E81-ED2E1786C008}" type="sibTrans" cxnId="{84788049-9799-42EF-A655-65EE3400B3B7}">
      <dgm:prSet custT="1"/>
      <dgm:spPr/>
      <dgm:t>
        <a:bodyPr/>
        <a:lstStyle/>
        <a:p>
          <a:endParaRPr lang="ru-RU" sz="14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6" custScaleX="395446" custLinFactNeighborX="-60853" custLinFactNeighborY="-13828">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5"/>
      <dgm:spPr/>
      <dgm:t>
        <a:bodyPr/>
        <a:lstStyle/>
        <a:p>
          <a:endParaRPr lang="ru-RU"/>
        </a:p>
      </dgm:t>
    </dgm:pt>
    <dgm:pt modelId="{5D88CCC8-52E9-43A8-A424-C5E29132F332}" type="pres">
      <dgm:prSet presAssocID="{7E238225-B4D0-45E1-94A2-0E61FDB80787}" presName="connectorText" presStyleLbl="sibTrans2D1" presStyleIdx="0" presStyleCnt="5"/>
      <dgm:spPr/>
      <dgm:t>
        <a:bodyPr/>
        <a:lstStyle/>
        <a:p>
          <a:endParaRPr lang="ru-RU"/>
        </a:p>
      </dgm:t>
    </dgm:pt>
    <dgm:pt modelId="{03DA5940-40E3-49E8-828D-ED9125CEBF19}" type="pres">
      <dgm:prSet presAssocID="{CCC012FC-C02E-4187-8F9B-7842AF194D00}" presName="node" presStyleLbl="node1" presStyleIdx="1" presStyleCnt="6"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5"/>
      <dgm:spPr/>
      <dgm:t>
        <a:bodyPr/>
        <a:lstStyle/>
        <a:p>
          <a:endParaRPr lang="ru-RU"/>
        </a:p>
      </dgm:t>
    </dgm:pt>
    <dgm:pt modelId="{8A383B2F-E65E-45A0-BA0D-D10FB2B85107}" type="pres">
      <dgm:prSet presAssocID="{DA343C2D-56EE-455D-8E81-ED2E1786C008}" presName="connectorText" presStyleLbl="sibTrans2D1" presStyleIdx="1" presStyleCnt="5"/>
      <dgm:spPr/>
      <dgm:t>
        <a:bodyPr/>
        <a:lstStyle/>
        <a:p>
          <a:endParaRPr lang="ru-RU"/>
        </a:p>
      </dgm:t>
    </dgm:pt>
    <dgm:pt modelId="{CC65347A-4AB2-4B35-9FB5-58FF0392AC6B}" type="pres">
      <dgm:prSet presAssocID="{2C72278B-4D02-4CAF-853A-D4C78C30AF30}" presName="node" presStyleLbl="node1" presStyleIdx="2" presStyleCnt="6"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5"/>
      <dgm:spPr/>
      <dgm:t>
        <a:bodyPr/>
        <a:lstStyle/>
        <a:p>
          <a:endParaRPr lang="ru-RU"/>
        </a:p>
      </dgm:t>
    </dgm:pt>
    <dgm:pt modelId="{E245876D-BE8E-4A5B-98FF-D77A382878C1}" type="pres">
      <dgm:prSet presAssocID="{81FA79B4-5645-4F05-9B6A-616C3C3CFA21}" presName="connectorText" presStyleLbl="sibTrans2D1" presStyleIdx="2" presStyleCnt="5"/>
      <dgm:spPr/>
      <dgm:t>
        <a:bodyPr/>
        <a:lstStyle/>
        <a:p>
          <a:endParaRPr lang="ru-RU"/>
        </a:p>
      </dgm:t>
    </dgm:pt>
    <dgm:pt modelId="{DE1E7980-6A43-426D-9396-2617D08F4686}" type="pres">
      <dgm:prSet presAssocID="{C2D88D82-2AB5-4C6F-A8E9-E300B6AEB433}" presName="node" presStyleLbl="node1" presStyleIdx="3" presStyleCnt="6"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5"/>
      <dgm:spPr/>
      <dgm:t>
        <a:bodyPr/>
        <a:lstStyle/>
        <a:p>
          <a:endParaRPr lang="ru-RU"/>
        </a:p>
      </dgm:t>
    </dgm:pt>
    <dgm:pt modelId="{1FC8FE99-A1E8-4005-8733-1D5D431EFD9A}" type="pres">
      <dgm:prSet presAssocID="{352A71F6-A0AE-4CB1-B753-76306EA99CEF}" presName="connectorText" presStyleLbl="sibTrans2D1" presStyleIdx="3" presStyleCnt="5"/>
      <dgm:spPr/>
      <dgm:t>
        <a:bodyPr/>
        <a:lstStyle/>
        <a:p>
          <a:endParaRPr lang="ru-RU"/>
        </a:p>
      </dgm:t>
    </dgm:pt>
    <dgm:pt modelId="{BFB100AE-6212-4BFF-80BE-C99701EAE755}" type="pres">
      <dgm:prSet presAssocID="{16963B86-9F8F-4737-BCD4-87647654D1BE}" presName="node" presStyleLbl="node1" presStyleIdx="4" presStyleCnt="6"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5"/>
      <dgm:spPr/>
      <dgm:t>
        <a:bodyPr/>
        <a:lstStyle/>
        <a:p>
          <a:endParaRPr lang="ru-RU"/>
        </a:p>
      </dgm:t>
    </dgm:pt>
    <dgm:pt modelId="{A41B0DFD-A46C-44C2-A5DB-40DA13963FB1}" type="pres">
      <dgm:prSet presAssocID="{301BD1CB-E073-4C96-98A6-D3EC5B7FB15B}" presName="connectorText" presStyleLbl="sibTrans2D1" presStyleIdx="4" presStyleCnt="5"/>
      <dgm:spPr/>
      <dgm:t>
        <a:bodyPr/>
        <a:lstStyle/>
        <a:p>
          <a:endParaRPr lang="ru-RU"/>
        </a:p>
      </dgm:t>
    </dgm:pt>
    <dgm:pt modelId="{2D1815C2-A0A6-4567-9263-0BBE9707D85A}" type="pres">
      <dgm:prSet presAssocID="{22005D4F-2D81-404C-9481-551FF52CE3F1}" presName="node" presStyleLbl="node1" presStyleIdx="5" presStyleCnt="6" custScaleX="392435" custScaleY="182723">
        <dgm:presLayoutVars>
          <dgm:bulletEnabled val="1"/>
        </dgm:presLayoutVars>
      </dgm:prSet>
      <dgm:spPr/>
      <dgm:t>
        <a:bodyPr/>
        <a:lstStyle/>
        <a:p>
          <a:endParaRPr lang="ru-RU"/>
        </a:p>
      </dgm:t>
    </dgm:pt>
  </dgm:ptLst>
  <dgm:cxnLst>
    <dgm:cxn modelId="{9BC72ABB-A1F2-4915-977A-11F2F01B6F80}" type="presOf" srcId="{7E238225-B4D0-45E1-94A2-0E61FDB80787}" destId="{5D88CCC8-52E9-43A8-A424-C5E29132F332}" srcOrd="1"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645CF1EB-CEEE-4739-8B1E-929F98474AD8}" type="presOf" srcId="{22005D4F-2D81-404C-9481-551FF52CE3F1}" destId="{2D1815C2-A0A6-4567-9263-0BBE9707D85A}" srcOrd="0" destOrd="0" presId="urn:microsoft.com/office/officeart/2005/8/layout/process2"/>
    <dgm:cxn modelId="{453D4418-1BE6-4680-92DC-1D24EE4DFA84}" type="presOf" srcId="{2C72278B-4D02-4CAF-853A-D4C78C30AF30}" destId="{CC65347A-4AB2-4B35-9FB5-58FF0392AC6B}" srcOrd="0" destOrd="0" presId="urn:microsoft.com/office/officeart/2005/8/layout/process2"/>
    <dgm:cxn modelId="{1B9A9859-639A-4F8D-8797-A26C88810AD5}" type="presOf" srcId="{C2D88D82-2AB5-4C6F-A8E9-E300B6AEB433}" destId="{DE1E7980-6A43-426D-9396-2617D08F4686}"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F609CBF9-92BC-44C5-99EF-BEAFFC688C55}" srcId="{39D372F6-6CF6-4918-8033-1BC3F9691F2B}" destId="{2C72278B-4D02-4CAF-853A-D4C78C30AF30}" srcOrd="2" destOrd="0" parTransId="{EA631EB1-8712-474E-AB38-279EB20B7227}" sibTransId="{81FA79B4-5645-4F05-9B6A-616C3C3CFA21}"/>
    <dgm:cxn modelId="{4B70C632-1B28-43D2-BB26-FDF507B5B7FA}" type="presOf" srcId="{352A71F6-A0AE-4CB1-B753-76306EA99CEF}" destId="{1FC8FE99-A1E8-4005-8733-1D5D431EFD9A}" srcOrd="1"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ABEBF01C-748A-4127-BA5E-60CCA6D8E5ED}" type="presOf" srcId="{7E238225-B4D0-45E1-94A2-0E61FDB80787}" destId="{C4349C40-0399-4452-A9F3-8080F9AF160F}" srcOrd="0" destOrd="0" presId="urn:microsoft.com/office/officeart/2005/8/layout/process2"/>
    <dgm:cxn modelId="{09771BE8-BD59-421D-9BFC-38776F2955DA}" type="presOf" srcId="{352A71F6-A0AE-4CB1-B753-76306EA99CEF}" destId="{E140FCED-D062-43F0-9B9F-C034BF7A085D}" srcOrd="0" destOrd="0" presId="urn:microsoft.com/office/officeart/2005/8/layout/process2"/>
    <dgm:cxn modelId="{5DCE01F8-2F17-4C5B-82F8-FC3373CF46C6}" type="presOf" srcId="{16963B86-9F8F-4737-BCD4-87647654D1BE}" destId="{BFB100AE-6212-4BFF-80BE-C99701EAE755}"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9D0F991A-28FD-4731-936C-8AEB49EADDDA}" type="presOf" srcId="{301BD1CB-E073-4C96-98A6-D3EC5B7FB15B}" destId="{A41B0DFD-A46C-44C2-A5DB-40DA13963FB1}" srcOrd="1"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520775-3FD2-40FB-BF3B-BFA76C547643}"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ru-RU"/>
        </a:p>
      </dgm:t>
    </dgm:pt>
    <dgm:pt modelId="{C44354CF-F48A-425D-A0D0-F370F691202A}">
      <dgm:prSet/>
      <dgm:spPr/>
      <dgm:t>
        <a:bodyPr/>
        <a:lstStyle/>
        <a:p>
          <a:pPr rtl="0"/>
          <a:r>
            <a:rPr lang="en" dirty="0"/>
            <a:t>Liquid dosage forms for external use include:</a:t>
          </a:r>
          <a:endParaRPr lang="ru-RU" dirty="0"/>
        </a:p>
      </dgm:t>
    </dgm:pt>
    <dgm:pt modelId="{A9EC7C4E-F176-4FEF-9B21-A70ED3B81F74}" type="parTrans" cxnId="{0CBDBE61-EB8D-463A-BDEF-3D7D4A392963}">
      <dgm:prSet/>
      <dgm:spPr/>
      <dgm:t>
        <a:bodyPr/>
        <a:lstStyle/>
        <a:p>
          <a:endParaRPr lang="ru-RU"/>
        </a:p>
      </dgm:t>
    </dgm:pt>
    <dgm:pt modelId="{C1740F73-CA0B-4E0C-B8EA-F8AD6DD49F6C}" type="sibTrans" cxnId="{0CBDBE61-EB8D-463A-BDEF-3D7D4A392963}">
      <dgm:prSet/>
      <dgm:spPr/>
      <dgm:t>
        <a:bodyPr/>
        <a:lstStyle/>
        <a:p>
          <a:endParaRPr lang="ru-RU"/>
        </a:p>
      </dgm:t>
    </dgm:pt>
    <dgm:pt modelId="{EEABA943-0668-441D-B854-95E9E5E3A1DC}">
      <dgm:prSet/>
      <dgm:spPr/>
      <dgm:t>
        <a:bodyPr/>
        <a:lstStyle/>
        <a:p>
          <a:pPr rtl="0"/>
          <a:r>
            <a:rPr lang="en"/>
            <a:t>- alcoholic solutions (alcohols),</a:t>
          </a:r>
          <a:endParaRPr lang="ru-RU"/>
        </a:p>
      </dgm:t>
    </dgm:pt>
    <dgm:pt modelId="{530416A8-C27F-45E6-B700-0DFFEED6301C}" type="parTrans" cxnId="{0CEFB442-014B-4FFD-9F21-6401ADCC8F7A}">
      <dgm:prSet/>
      <dgm:spPr/>
      <dgm:t>
        <a:bodyPr/>
        <a:lstStyle/>
        <a:p>
          <a:endParaRPr lang="ru-RU"/>
        </a:p>
      </dgm:t>
    </dgm:pt>
    <dgm:pt modelId="{06694181-87F5-4A4B-91D0-C77A0D2A9CF1}" type="sibTrans" cxnId="{0CEFB442-014B-4FFD-9F21-6401ADCC8F7A}">
      <dgm:prSet/>
      <dgm:spPr/>
      <dgm:t>
        <a:bodyPr/>
        <a:lstStyle/>
        <a:p>
          <a:endParaRPr lang="ru-RU"/>
        </a:p>
      </dgm:t>
    </dgm:pt>
    <dgm:pt modelId="{84852B0E-04A1-433C-80D9-317792C23640}">
      <dgm:prSet/>
      <dgm:spPr/>
      <dgm:t>
        <a:bodyPr/>
        <a:lstStyle/>
        <a:p>
          <a:pPr rtl="0"/>
          <a:r>
            <a:rPr lang="en"/>
            <a:t>- oils,</a:t>
          </a:r>
          <a:endParaRPr lang="ru-RU"/>
        </a:p>
      </dgm:t>
    </dgm:pt>
    <dgm:pt modelId="{398F8FE9-0E83-4996-BB51-75627FECE942}" type="parTrans" cxnId="{330676C8-13B1-416D-ABC4-99243B9BC39A}">
      <dgm:prSet/>
      <dgm:spPr/>
      <dgm:t>
        <a:bodyPr/>
        <a:lstStyle/>
        <a:p>
          <a:endParaRPr lang="ru-RU"/>
        </a:p>
      </dgm:t>
    </dgm:pt>
    <dgm:pt modelId="{22BCA25B-18E5-48BA-B56C-3579EE1C3BEE}" type="sibTrans" cxnId="{330676C8-13B1-416D-ABC4-99243B9BC39A}">
      <dgm:prSet/>
      <dgm:spPr/>
      <dgm:t>
        <a:bodyPr/>
        <a:lstStyle/>
        <a:p>
          <a:endParaRPr lang="ru-RU"/>
        </a:p>
      </dgm:t>
    </dgm:pt>
    <dgm:pt modelId="{465F5C9F-FB32-43DA-89A2-C22797EC6E83}">
      <dgm:prSet/>
      <dgm:spPr/>
      <dgm:t>
        <a:bodyPr/>
        <a:lstStyle/>
        <a:p>
          <a:pPr rtl="0"/>
          <a:r>
            <a:rPr lang="en"/>
            <a:t>- liniments (opodeldok).</a:t>
          </a:r>
          <a:endParaRPr lang="ru-RU"/>
        </a:p>
      </dgm:t>
    </dgm:pt>
    <dgm:pt modelId="{3665D402-917A-4FDA-85AC-26B475112C24}" type="parTrans" cxnId="{ACF08489-ABDD-4E0D-8F97-46CE7D4B67C4}">
      <dgm:prSet/>
      <dgm:spPr/>
      <dgm:t>
        <a:bodyPr/>
        <a:lstStyle/>
        <a:p>
          <a:endParaRPr lang="ru-RU"/>
        </a:p>
      </dgm:t>
    </dgm:pt>
    <dgm:pt modelId="{8549D87F-E0EF-48D6-BEC4-B1B24113DFDB}" type="sibTrans" cxnId="{ACF08489-ABDD-4E0D-8F97-46CE7D4B67C4}">
      <dgm:prSet/>
      <dgm:spPr/>
      <dgm:t>
        <a:bodyPr/>
        <a:lstStyle/>
        <a:p>
          <a:endParaRPr lang="ru-RU"/>
        </a:p>
      </dgm:t>
    </dgm:pt>
    <dgm:pt modelId="{27BCBC86-4C01-413D-A98A-8B4ADF3F73AE}" type="pres">
      <dgm:prSet presAssocID="{4C520775-3FD2-40FB-BF3B-BFA76C547643}" presName="Name0" presStyleCnt="0">
        <dgm:presLayoutVars>
          <dgm:dir/>
          <dgm:animLvl val="lvl"/>
          <dgm:resizeHandles val="exact"/>
        </dgm:presLayoutVars>
      </dgm:prSet>
      <dgm:spPr/>
      <dgm:t>
        <a:bodyPr/>
        <a:lstStyle/>
        <a:p>
          <a:endParaRPr lang="ru-RU"/>
        </a:p>
      </dgm:t>
    </dgm:pt>
    <dgm:pt modelId="{E86FB859-D30D-4583-BA00-690A91653056}" type="pres">
      <dgm:prSet presAssocID="{C44354CF-F48A-425D-A0D0-F370F691202A}" presName="linNode" presStyleCnt="0"/>
      <dgm:spPr/>
    </dgm:pt>
    <dgm:pt modelId="{BB1DB784-C0E6-4FAF-9A94-F2790D67CE7A}" type="pres">
      <dgm:prSet presAssocID="{C44354CF-F48A-425D-A0D0-F370F691202A}" presName="parentText" presStyleLbl="node1" presStyleIdx="0" presStyleCnt="1">
        <dgm:presLayoutVars>
          <dgm:chMax val="1"/>
          <dgm:bulletEnabled val="1"/>
        </dgm:presLayoutVars>
      </dgm:prSet>
      <dgm:spPr/>
      <dgm:t>
        <a:bodyPr/>
        <a:lstStyle/>
        <a:p>
          <a:endParaRPr lang="ru-RU"/>
        </a:p>
      </dgm:t>
    </dgm:pt>
    <dgm:pt modelId="{8093E743-6938-473A-98FE-7EE83FB1B570}" type="pres">
      <dgm:prSet presAssocID="{C44354CF-F48A-425D-A0D0-F370F691202A}" presName="descendantText" presStyleLbl="alignAccFollowNode1" presStyleIdx="0" presStyleCnt="1">
        <dgm:presLayoutVars>
          <dgm:bulletEnabled val="1"/>
        </dgm:presLayoutVars>
      </dgm:prSet>
      <dgm:spPr/>
      <dgm:t>
        <a:bodyPr/>
        <a:lstStyle/>
        <a:p>
          <a:endParaRPr lang="ru-RU"/>
        </a:p>
      </dgm:t>
    </dgm:pt>
  </dgm:ptLst>
  <dgm:cxnLst>
    <dgm:cxn modelId="{C6005CB7-9949-4A9D-A1A4-53265A10F98B}" type="presOf" srcId="{4C520775-3FD2-40FB-BF3B-BFA76C547643}" destId="{27BCBC86-4C01-413D-A98A-8B4ADF3F73AE}" srcOrd="0" destOrd="0" presId="urn:microsoft.com/office/officeart/2005/8/layout/vList5"/>
    <dgm:cxn modelId="{90F29BC6-15F1-4BE0-8EBE-29F8FBED6E2C}" type="presOf" srcId="{84852B0E-04A1-433C-80D9-317792C23640}" destId="{8093E743-6938-473A-98FE-7EE83FB1B570}" srcOrd="0" destOrd="1" presId="urn:microsoft.com/office/officeart/2005/8/layout/vList5"/>
    <dgm:cxn modelId="{26830C22-4D5B-41DC-B0D9-906DBCCB6E12}" type="presOf" srcId="{EEABA943-0668-441D-B854-95E9E5E3A1DC}" destId="{8093E743-6938-473A-98FE-7EE83FB1B570}" srcOrd="0" destOrd="0" presId="urn:microsoft.com/office/officeart/2005/8/layout/vList5"/>
    <dgm:cxn modelId="{49A07FCD-9C9B-4738-81F3-022FC3399044}" type="presOf" srcId="{C44354CF-F48A-425D-A0D0-F370F691202A}" destId="{BB1DB784-C0E6-4FAF-9A94-F2790D67CE7A}" srcOrd="0" destOrd="0" presId="urn:microsoft.com/office/officeart/2005/8/layout/vList5"/>
    <dgm:cxn modelId="{ACF08489-ABDD-4E0D-8F97-46CE7D4B67C4}" srcId="{C44354CF-F48A-425D-A0D0-F370F691202A}" destId="{465F5C9F-FB32-43DA-89A2-C22797EC6E83}" srcOrd="2" destOrd="0" parTransId="{3665D402-917A-4FDA-85AC-26B475112C24}" sibTransId="{8549D87F-E0EF-48D6-BEC4-B1B24113DFDB}"/>
    <dgm:cxn modelId="{0CEFB442-014B-4FFD-9F21-6401ADCC8F7A}" srcId="{C44354CF-F48A-425D-A0D0-F370F691202A}" destId="{EEABA943-0668-441D-B854-95E9E5E3A1DC}" srcOrd="0" destOrd="0" parTransId="{530416A8-C27F-45E6-B700-0DFFEED6301C}" sibTransId="{06694181-87F5-4A4B-91D0-C77A0D2A9CF1}"/>
    <dgm:cxn modelId="{CEF45E61-8E9E-41DB-A0D8-F5718108E1AF}" type="presOf" srcId="{465F5C9F-FB32-43DA-89A2-C22797EC6E83}" destId="{8093E743-6938-473A-98FE-7EE83FB1B570}" srcOrd="0" destOrd="2" presId="urn:microsoft.com/office/officeart/2005/8/layout/vList5"/>
    <dgm:cxn modelId="{0CBDBE61-EB8D-463A-BDEF-3D7D4A392963}" srcId="{4C520775-3FD2-40FB-BF3B-BFA76C547643}" destId="{C44354CF-F48A-425D-A0D0-F370F691202A}" srcOrd="0" destOrd="0" parTransId="{A9EC7C4E-F176-4FEF-9B21-A70ED3B81F74}" sibTransId="{C1740F73-CA0B-4E0C-B8EA-F8AD6DD49F6C}"/>
    <dgm:cxn modelId="{330676C8-13B1-416D-ABC4-99243B9BC39A}" srcId="{C44354CF-F48A-425D-A0D0-F370F691202A}" destId="{84852B0E-04A1-433C-80D9-317792C23640}" srcOrd="1" destOrd="0" parTransId="{398F8FE9-0E83-4996-BB51-75627FECE942}" sibTransId="{22BCA25B-18E5-48BA-B56C-3579EE1C3BEE}"/>
    <dgm:cxn modelId="{D7A49BA3-628B-497F-93E2-3ECBC984EA7B}" type="presParOf" srcId="{27BCBC86-4C01-413D-A98A-8B4ADF3F73AE}" destId="{E86FB859-D30D-4583-BA00-690A91653056}" srcOrd="0" destOrd="0" presId="urn:microsoft.com/office/officeart/2005/8/layout/vList5"/>
    <dgm:cxn modelId="{A8416250-F3EB-49BB-B39D-66DBF2AB29C6}" type="presParOf" srcId="{E86FB859-D30D-4583-BA00-690A91653056}" destId="{BB1DB784-C0E6-4FAF-9A94-F2790D67CE7A}" srcOrd="0" destOrd="0" presId="urn:microsoft.com/office/officeart/2005/8/layout/vList5"/>
    <dgm:cxn modelId="{AEF3B705-EC83-4060-8A6B-2394CD994B3D}" type="presParOf" srcId="{E86FB859-D30D-4583-BA00-690A91653056}" destId="{8093E743-6938-473A-98FE-7EE83FB1B5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882240" y="0"/>
          <a:ext cx="8829368"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solidFill>
                <a:schemeClr val="tx1"/>
              </a:solidFill>
            </a:rPr>
            <a:t>To obtain the fourth hundredth dilution (C4)</a:t>
          </a:r>
          <a:endParaRPr lang="ru-RU" sz="1800" kern="1200" dirty="0"/>
        </a:p>
      </dsp:txBody>
      <dsp:txXfrm>
        <a:off x="898589" y="16349"/>
        <a:ext cx="8796670" cy="525492"/>
      </dsp:txXfrm>
    </dsp:sp>
    <dsp:sp modelId="{C4349C40-0399-4452-A9F3-8080F9AF160F}">
      <dsp:nvSpPr>
        <dsp:cNvPr id="0" name=""/>
        <dsp:cNvSpPr/>
      </dsp:nvSpPr>
      <dsp:spPr>
        <a:xfrm rot="5519353">
          <a:off x="5176009" y="574247"/>
          <a:ext cx="212603" cy="251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208062" y="593557"/>
        <a:ext cx="150711" cy="148822"/>
      </dsp:txXfrm>
    </dsp:sp>
    <dsp:sp modelId="{03DA5940-40E3-49E8-828D-ED9125CEBF19}">
      <dsp:nvSpPr>
        <dsp:cNvPr id="0" name=""/>
        <dsp:cNvSpPr/>
      </dsp:nvSpPr>
      <dsp:spPr>
        <a:xfrm>
          <a:off x="886627" y="841490"/>
          <a:ext cx="8762140"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 sz="1800" kern="1200" dirty="0"/>
            <a:t>1 part of the </a:t>
          </a:r>
          <a:r>
            <a:rPr lang="en" sz="1800" kern="1200" dirty="0" err="1"/>
            <a:t>trituration of the </a:t>
          </a:r>
          <a:r>
            <a:rPr lang="en" sz="1800" kern="1200" dirty="0"/>
            <a:t>substance of the third hundredth dilution (C3)</a:t>
          </a:r>
          <a:endParaRPr lang="uk-UA" sz="1800" kern="1200" dirty="0"/>
        </a:p>
      </dsp:txBody>
      <dsp:txXfrm>
        <a:off x="902976" y="857839"/>
        <a:ext cx="8729442" cy="525492"/>
      </dsp:txXfrm>
    </dsp:sp>
    <dsp:sp modelId="{F2646CFF-5C5A-4C70-B1B0-11E791929CEE}">
      <dsp:nvSpPr>
        <dsp:cNvPr id="0" name=""/>
        <dsp:cNvSpPr/>
      </dsp:nvSpPr>
      <dsp:spPr>
        <a:xfrm rot="5400000">
          <a:off x="5163037" y="1413635"/>
          <a:ext cx="209321" cy="251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92342" y="1434567"/>
        <a:ext cx="150711" cy="146525"/>
      </dsp:txXfrm>
    </dsp:sp>
    <dsp:sp modelId="{CC65347A-4AB2-4B35-9FB5-58FF0392AC6B}">
      <dsp:nvSpPr>
        <dsp:cNvPr id="0" name=""/>
        <dsp:cNvSpPr/>
      </dsp:nvSpPr>
      <dsp:spPr>
        <a:xfrm>
          <a:off x="853013" y="1678776"/>
          <a:ext cx="8829368"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t>dissolved in 79 parts of water,</a:t>
          </a:r>
          <a:endParaRPr lang="ru-RU" sz="1800" kern="1200" dirty="0"/>
        </a:p>
      </dsp:txBody>
      <dsp:txXfrm>
        <a:off x="869362" y="1695125"/>
        <a:ext cx="8796670" cy="525492"/>
      </dsp:txXfrm>
    </dsp:sp>
    <dsp:sp modelId="{1A33CFC9-941C-46C0-A2A0-3D008CFF848C}">
      <dsp:nvSpPr>
        <dsp:cNvPr id="0" name=""/>
        <dsp:cNvSpPr/>
      </dsp:nvSpPr>
      <dsp:spPr>
        <a:xfrm rot="5400000">
          <a:off x="5163037" y="2250921"/>
          <a:ext cx="209321" cy="251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92342" y="2271853"/>
        <a:ext cx="150711" cy="146525"/>
      </dsp:txXfrm>
    </dsp:sp>
    <dsp:sp modelId="{DE1E7980-6A43-426D-9396-2617D08F4686}">
      <dsp:nvSpPr>
        <dsp:cNvPr id="0" name=""/>
        <dsp:cNvSpPr/>
      </dsp:nvSpPr>
      <dsp:spPr>
        <a:xfrm>
          <a:off x="853013" y="2516062"/>
          <a:ext cx="8829368"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a:t>add 20 parts of 86% ethyl alcohol (by weight) and</a:t>
          </a:r>
          <a:endParaRPr lang="ru-RU" sz="1800" kern="1200"/>
        </a:p>
      </dsp:txBody>
      <dsp:txXfrm>
        <a:off x="869362" y="2532411"/>
        <a:ext cx="8796670" cy="525492"/>
      </dsp:txXfrm>
    </dsp:sp>
    <dsp:sp modelId="{E140FCED-D062-43F0-9B9F-C034BF7A085D}">
      <dsp:nvSpPr>
        <dsp:cNvPr id="0" name=""/>
        <dsp:cNvSpPr/>
      </dsp:nvSpPr>
      <dsp:spPr>
        <a:xfrm rot="5400000">
          <a:off x="5163037" y="3088207"/>
          <a:ext cx="209321" cy="251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92342" y="3109139"/>
        <a:ext cx="150711" cy="146525"/>
      </dsp:txXfrm>
    </dsp:sp>
    <dsp:sp modelId="{BFB100AE-6212-4BFF-80BE-C99701EAE755}">
      <dsp:nvSpPr>
        <dsp:cNvPr id="0" name=""/>
        <dsp:cNvSpPr/>
      </dsp:nvSpPr>
      <dsp:spPr>
        <a:xfrm>
          <a:off x="853013" y="3353347"/>
          <a:ext cx="8829368"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t>shake</a:t>
          </a:r>
          <a:endParaRPr lang="ru-RU" sz="1800" kern="1200" dirty="0"/>
        </a:p>
      </dsp:txBody>
      <dsp:txXfrm>
        <a:off x="869362" y="3369696"/>
        <a:ext cx="8796670" cy="525492"/>
      </dsp:txXfrm>
    </dsp:sp>
    <dsp:sp modelId="{33C1AEA8-1B19-4896-90D0-6DB3BDA02C60}">
      <dsp:nvSpPr>
        <dsp:cNvPr id="0" name=""/>
        <dsp:cNvSpPr/>
      </dsp:nvSpPr>
      <dsp:spPr>
        <a:xfrm rot="5400000">
          <a:off x="5163037" y="3925493"/>
          <a:ext cx="209321" cy="2511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92342" y="3946425"/>
        <a:ext cx="150711" cy="146525"/>
      </dsp:txXfrm>
    </dsp:sp>
    <dsp:sp modelId="{2D1815C2-A0A6-4567-9263-0BBE9707D85A}">
      <dsp:nvSpPr>
        <dsp:cNvPr id="0" name=""/>
        <dsp:cNvSpPr/>
      </dsp:nvSpPr>
      <dsp:spPr>
        <a:xfrm>
          <a:off x="853013" y="4190633"/>
          <a:ext cx="8829368" cy="55819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a:t>The fifth hundredth (C5) and all subsequent hundredth dilutions are prepared from 1 part of the previous hundredth dilution and 99 parts of 43% ethyl alcohol (by weight) by shaking.</a:t>
          </a:r>
          <a:endParaRPr lang="ru-RU" sz="1800" kern="1200"/>
        </a:p>
      </dsp:txBody>
      <dsp:txXfrm>
        <a:off x="869362" y="4206982"/>
        <a:ext cx="8796670" cy="5254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4E3A6-4C4B-4D08-AD62-052F99789BEA}">
      <dsp:nvSpPr>
        <dsp:cNvPr id="0" name=""/>
        <dsp:cNvSpPr/>
      </dsp:nvSpPr>
      <dsp:spPr>
        <a:xfrm>
          <a:off x="416888" y="2515"/>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dirty="0"/>
            <a:t>To obtain the sixth decimal dilution (D6)</a:t>
          </a:r>
          <a:endParaRPr lang="ru-RU" sz="2000" kern="1200" dirty="0"/>
        </a:p>
      </dsp:txBody>
      <dsp:txXfrm>
        <a:off x="434112" y="19739"/>
        <a:ext cx="9190175" cy="553609"/>
      </dsp:txXfrm>
    </dsp:sp>
    <dsp:sp modelId="{B5414BB3-B9FD-47C6-86B1-A8480F431FDA}">
      <dsp:nvSpPr>
        <dsp:cNvPr id="0" name=""/>
        <dsp:cNvSpPr/>
      </dsp:nvSpPr>
      <dsp:spPr>
        <a:xfrm rot="5400000">
          <a:off x="4918939" y="605274"/>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627326"/>
        <a:ext cx="158775" cy="154365"/>
      </dsp:txXfrm>
    </dsp:sp>
    <dsp:sp modelId="{475D4879-685D-4DB2-B502-E74447352A78}">
      <dsp:nvSpPr>
        <dsp:cNvPr id="0" name=""/>
        <dsp:cNvSpPr/>
      </dsp:nvSpPr>
      <dsp:spPr>
        <a:xfrm>
          <a:off x="416888" y="884601"/>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a:t>1 part of the trituration of the substance of the fourth decimal dilution (D4)</a:t>
          </a:r>
          <a:endParaRPr lang="ru-RU" sz="2000" kern="1200"/>
        </a:p>
      </dsp:txBody>
      <dsp:txXfrm>
        <a:off x="434112" y="901825"/>
        <a:ext cx="9190175" cy="553609"/>
      </dsp:txXfrm>
    </dsp:sp>
    <dsp:sp modelId="{E0111BD1-617E-4353-AA60-29BC8F24C0AD}">
      <dsp:nvSpPr>
        <dsp:cNvPr id="0" name=""/>
        <dsp:cNvSpPr/>
      </dsp:nvSpPr>
      <dsp:spPr>
        <a:xfrm rot="5400000">
          <a:off x="4918939" y="1487360"/>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1509412"/>
        <a:ext cx="158775" cy="154365"/>
      </dsp:txXfrm>
    </dsp:sp>
    <dsp:sp modelId="{15C34278-D82D-47B1-B5CD-53EBEA717B80}">
      <dsp:nvSpPr>
        <dsp:cNvPr id="0" name=""/>
        <dsp:cNvSpPr/>
      </dsp:nvSpPr>
      <dsp:spPr>
        <a:xfrm>
          <a:off x="416888" y="1766687"/>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dirty="0"/>
            <a:t>dissolved in 9 parts of water and</a:t>
          </a:r>
          <a:endParaRPr lang="ru-RU" sz="2000" kern="1200" dirty="0"/>
        </a:p>
      </dsp:txBody>
      <dsp:txXfrm>
        <a:off x="434112" y="1783911"/>
        <a:ext cx="9190175" cy="553609"/>
      </dsp:txXfrm>
    </dsp:sp>
    <dsp:sp modelId="{E987AD2B-847F-4B10-BD41-2D7170E922BC}">
      <dsp:nvSpPr>
        <dsp:cNvPr id="0" name=""/>
        <dsp:cNvSpPr/>
      </dsp:nvSpPr>
      <dsp:spPr>
        <a:xfrm rot="5400000">
          <a:off x="4918939" y="2369446"/>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2391498"/>
        <a:ext cx="158775" cy="154365"/>
      </dsp:txXfrm>
    </dsp:sp>
    <dsp:sp modelId="{1D94C857-0C17-4CAC-9006-8DA56203D8DB}">
      <dsp:nvSpPr>
        <dsp:cNvPr id="0" name=""/>
        <dsp:cNvSpPr/>
      </dsp:nvSpPr>
      <dsp:spPr>
        <a:xfrm>
          <a:off x="416888" y="2648774"/>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dirty="0"/>
            <a:t>shake</a:t>
          </a:r>
          <a:endParaRPr lang="ru-RU" sz="2000" kern="1200" dirty="0"/>
        </a:p>
      </dsp:txBody>
      <dsp:txXfrm>
        <a:off x="434112" y="2665998"/>
        <a:ext cx="9190175" cy="553609"/>
      </dsp:txXfrm>
    </dsp:sp>
    <dsp:sp modelId="{09F247C2-7B18-4E75-9F31-6367558EF471}">
      <dsp:nvSpPr>
        <dsp:cNvPr id="0" name=""/>
        <dsp:cNvSpPr/>
      </dsp:nvSpPr>
      <dsp:spPr>
        <a:xfrm rot="5400000">
          <a:off x="4918939" y="3251533"/>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3273585"/>
        <a:ext cx="158775" cy="154365"/>
      </dsp:txXfrm>
    </dsp:sp>
    <dsp:sp modelId="{89D0D4FC-8474-490E-9D40-74E133B411C3}">
      <dsp:nvSpPr>
        <dsp:cNvPr id="0" name=""/>
        <dsp:cNvSpPr/>
      </dsp:nvSpPr>
      <dsp:spPr>
        <a:xfrm>
          <a:off x="416888" y="3530860"/>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a:t>Then 1 part of the obtained dilution is shaken with 9 parts of ethyl alcohol 30% by weight.</a:t>
          </a:r>
          <a:endParaRPr lang="ru-RU" sz="2000" kern="1200"/>
        </a:p>
      </dsp:txBody>
      <dsp:txXfrm>
        <a:off x="434112" y="3548084"/>
        <a:ext cx="9190175" cy="553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21481" y="13136"/>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 pharmacist-technologist must first prepare from insoluble matter (metal) the original (basic) </a:t>
          </a:r>
          <a:r>
            <a:rPr lang="en" sz="1400" kern="1200" dirty="0" err="1"/>
            <a:t>Trituration </a:t>
          </a:r>
          <a:r>
            <a:rPr lang="en" sz="1400" kern="1200" dirty="0"/>
            <a:t>X1 ( D 1) in accordance with the instructions of § 7 of the guide V. Schwabe</a:t>
          </a:r>
          <a:endParaRPr lang="ru-RU" sz="1400" kern="1200" dirty="0"/>
        </a:p>
      </dsp:txBody>
      <dsp:txXfrm>
        <a:off x="34712" y="26367"/>
        <a:ext cx="7119078" cy="425277"/>
      </dsp:txXfrm>
    </dsp:sp>
    <dsp:sp modelId="{C4349C40-0399-4452-A9F3-8080F9AF160F}">
      <dsp:nvSpPr>
        <dsp:cNvPr id="0" name=""/>
        <dsp:cNvSpPr/>
      </dsp:nvSpPr>
      <dsp:spPr>
        <a:xfrm rot="5400000">
          <a:off x="3512730" y="471929"/>
          <a:ext cx="16304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492049"/>
        <a:ext cx="121970" cy="114129"/>
      </dsp:txXfrm>
    </dsp:sp>
    <dsp:sp modelId="{03DA5940-40E3-49E8-828D-ED9125CEBF19}">
      <dsp:nvSpPr>
        <dsp:cNvPr id="0" name=""/>
        <dsp:cNvSpPr/>
      </dsp:nvSpPr>
      <dsp:spPr>
        <a:xfrm>
          <a:off x="48685" y="682266"/>
          <a:ext cx="7091132"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 sz="1400" kern="1200" dirty="0"/>
            <a:t>then potentiate it first on the decimal scale to D 4 (C2), then on the hundredth scale to NW.</a:t>
          </a:r>
          <a:endParaRPr lang="uk-UA" sz="1400" kern="1200" dirty="0"/>
        </a:p>
      </dsp:txBody>
      <dsp:txXfrm>
        <a:off x="61916" y="695497"/>
        <a:ext cx="7064670" cy="425277"/>
      </dsp:txXfrm>
    </dsp:sp>
    <dsp:sp modelId="{F2646CFF-5C5A-4C70-B1B0-11E791929CEE}">
      <dsp:nvSpPr>
        <dsp:cNvPr id="0" name=""/>
        <dsp:cNvSpPr/>
      </dsp:nvSpPr>
      <dsp:spPr>
        <a:xfrm rot="5400000">
          <a:off x="3509550" y="1145299"/>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1162239"/>
        <a:ext cx="121970" cy="118581"/>
      </dsp:txXfrm>
    </dsp:sp>
    <dsp:sp modelId="{CC65347A-4AB2-4B35-9FB5-58FF0392AC6B}">
      <dsp:nvSpPr>
        <dsp:cNvPr id="0" name=""/>
        <dsp:cNvSpPr/>
      </dsp:nvSpPr>
      <dsp:spPr>
        <a:xfrm>
          <a:off x="21481" y="1359875"/>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He then weighs 7.9 g of purified water into a tared bottle</a:t>
          </a:r>
          <a:endParaRPr lang="ru-RU" sz="1400" kern="1200" dirty="0"/>
        </a:p>
      </dsp:txBody>
      <dsp:txXfrm>
        <a:off x="34712" y="1373106"/>
        <a:ext cx="7119078" cy="425277"/>
      </dsp:txXfrm>
    </dsp:sp>
    <dsp:sp modelId="{1A33CFC9-941C-46C0-A2A0-3D008CFF848C}">
      <dsp:nvSpPr>
        <dsp:cNvPr id="0" name=""/>
        <dsp:cNvSpPr/>
      </dsp:nvSpPr>
      <dsp:spPr>
        <a:xfrm rot="5400000">
          <a:off x="3509550" y="1822908"/>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1839848"/>
        <a:ext cx="121970" cy="118581"/>
      </dsp:txXfrm>
    </dsp:sp>
    <dsp:sp modelId="{DE1E7980-6A43-426D-9396-2617D08F4686}">
      <dsp:nvSpPr>
        <dsp:cNvPr id="0" name=""/>
        <dsp:cNvSpPr/>
      </dsp:nvSpPr>
      <dsp:spPr>
        <a:xfrm>
          <a:off x="21481" y="2037484"/>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adds 2.0 g of 90% ethyl alcohol, puts here 0.1 g of prepared </a:t>
          </a:r>
          <a:r>
            <a:rPr lang="en" sz="1400" kern="1200" dirty="0" err="1"/>
            <a:t>trituration </a:t>
          </a:r>
          <a:r>
            <a:rPr lang="en" sz="1400" kern="1200" dirty="0"/>
            <a:t>of zinc metal SZ</a:t>
          </a:r>
          <a:endParaRPr lang="ru-RU" sz="1400" kern="1200" dirty="0"/>
        </a:p>
      </dsp:txBody>
      <dsp:txXfrm>
        <a:off x="34712" y="2050715"/>
        <a:ext cx="7119078" cy="425277"/>
      </dsp:txXfrm>
    </dsp:sp>
    <dsp:sp modelId="{E140FCED-D062-43F0-9B9F-C034BF7A085D}">
      <dsp:nvSpPr>
        <dsp:cNvPr id="0" name=""/>
        <dsp:cNvSpPr/>
      </dsp:nvSpPr>
      <dsp:spPr>
        <a:xfrm rot="5400000">
          <a:off x="3509550" y="2500517"/>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2517457"/>
        <a:ext cx="121970" cy="118581"/>
      </dsp:txXfrm>
    </dsp:sp>
    <dsp:sp modelId="{BFB100AE-6212-4BFF-80BE-C99701EAE755}">
      <dsp:nvSpPr>
        <dsp:cNvPr id="0" name=""/>
        <dsp:cNvSpPr/>
      </dsp:nvSpPr>
      <dsp:spPr>
        <a:xfrm>
          <a:off x="21481" y="2715093"/>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then vigorously shake the closed vial for 10 min, obtaining a stable suspension of C4.</a:t>
          </a:r>
          <a:endParaRPr lang="ru-RU" sz="1400" kern="1200" dirty="0"/>
        </a:p>
      </dsp:txBody>
      <dsp:txXfrm>
        <a:off x="34712" y="2728324"/>
        <a:ext cx="7119078" cy="425277"/>
      </dsp:txXfrm>
    </dsp:sp>
    <dsp:sp modelId="{33C1AEA8-1B19-4896-90D0-6DB3BDA02C60}">
      <dsp:nvSpPr>
        <dsp:cNvPr id="0" name=""/>
        <dsp:cNvSpPr/>
      </dsp:nvSpPr>
      <dsp:spPr>
        <a:xfrm rot="5400000">
          <a:off x="3509550" y="3178126"/>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3195066"/>
        <a:ext cx="121970" cy="118581"/>
      </dsp:txXfrm>
    </dsp:sp>
    <dsp:sp modelId="{2D1815C2-A0A6-4567-9263-0BBE9707D85A}">
      <dsp:nvSpPr>
        <dsp:cNvPr id="0" name=""/>
        <dsp:cNvSpPr/>
      </dsp:nvSpPr>
      <dsp:spPr>
        <a:xfrm>
          <a:off x="21481" y="3392702"/>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Then in a vial labeled C5 weigh 9.9 g of 45% ethyl alcohol, add 0.1 g (3 drops) of dilution C4 and shake 10 times to obtain a </a:t>
          </a:r>
          <a:r>
            <a:rPr lang="en" sz="1400" kern="1200" dirty="0" err="1"/>
            <a:t>dilution of </a:t>
          </a:r>
          <a:r>
            <a:rPr lang="en" sz="1400" kern="1200" dirty="0"/>
            <a:t>C5</a:t>
          </a:r>
          <a:endParaRPr lang="ru-RU" sz="1400" kern="1200" dirty="0"/>
        </a:p>
      </dsp:txBody>
      <dsp:txXfrm>
        <a:off x="34712" y="3405933"/>
        <a:ext cx="7119078" cy="425277"/>
      </dsp:txXfrm>
    </dsp:sp>
    <dsp:sp modelId="{9E793502-B218-4FDD-ACCE-E8626F596D23}">
      <dsp:nvSpPr>
        <dsp:cNvPr id="0" name=""/>
        <dsp:cNvSpPr/>
      </dsp:nvSpPr>
      <dsp:spPr>
        <a:xfrm rot="5400000">
          <a:off x="3509550" y="3855735"/>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3872675"/>
        <a:ext cx="121970" cy="118581"/>
      </dsp:txXfrm>
    </dsp:sp>
    <dsp:sp modelId="{6919E8B1-F313-42B5-B9B6-46658715C2BA}">
      <dsp:nvSpPr>
        <dsp:cNvPr id="0" name=""/>
        <dsp:cNvSpPr/>
      </dsp:nvSpPr>
      <dsp:spPr>
        <a:xfrm>
          <a:off x="48685" y="4070311"/>
          <a:ext cx="7091132" cy="990470"/>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After full quality control and registration before use, the C5 dilution is placed on a turntable in the assistant's room. The pharmacist weighs 9.9 g of 45% alcohol into the vial for the holiday, adds 0.1 g (3 drops) </a:t>
          </a:r>
          <a:r>
            <a:rPr lang="en" sz="1400" kern="1200" dirty="0" err="1"/>
            <a:t>of dilution</a:t>
          </a:r>
          <a:r>
            <a:rPr lang="en" sz="1400" kern="1200" dirty="0"/>
            <a:t> C5, </a:t>
          </a:r>
          <a:r>
            <a:rPr lang="en" sz="1400" kern="1200" dirty="0" err="1"/>
            <a:t>shake</a:t>
          </a:r>
          <a:r>
            <a:rPr lang="en" sz="1400" kern="1200" dirty="0"/>
            <a:t> </a:t>
          </a:r>
          <a:r>
            <a:rPr lang="en" sz="1400" kern="1200" dirty="0" err="1"/>
            <a:t>its </a:t>
          </a:r>
          <a:r>
            <a:rPr lang="en" sz="1400" kern="1200" dirty="0"/>
            <a:t>10 </a:t>
          </a:r>
          <a:r>
            <a:rPr lang="en" sz="1400" kern="1200" dirty="0" err="1"/>
            <a:t>times </a:t>
          </a:r>
          <a:r>
            <a:rPr lang="en" sz="1400" kern="1200" dirty="0"/>
            <a:t>and </a:t>
          </a:r>
          <a:r>
            <a:rPr lang="en" sz="1400" kern="1200" dirty="0" err="1"/>
            <a:t>passes </a:t>
          </a:r>
          <a:r>
            <a:rPr lang="en" sz="1400" kern="1200" dirty="0"/>
            <a:t>to control the </a:t>
          </a:r>
          <a:r>
            <a:rPr lang="en" sz="1400" kern="1200" dirty="0" err="1"/>
            <a:t>relevant </a:t>
          </a:r>
          <a:r>
            <a:rPr lang="en" sz="1400" kern="1200" dirty="0"/>
            <a:t>parameters</a:t>
          </a:r>
          <a:endParaRPr lang="ru-RU" sz="1400" kern="1200" dirty="0"/>
        </a:p>
      </dsp:txBody>
      <dsp:txXfrm>
        <a:off x="77695" y="4099321"/>
        <a:ext cx="7033112" cy="932450"/>
      </dsp:txXfrm>
    </dsp:sp>
    <dsp:sp modelId="{1EE41DFA-D7EF-44CB-8544-343E897DA680}">
      <dsp:nvSpPr>
        <dsp:cNvPr id="0" name=""/>
        <dsp:cNvSpPr/>
      </dsp:nvSpPr>
      <dsp:spPr>
        <a:xfrm rot="5400000">
          <a:off x="3509550" y="5072074"/>
          <a:ext cx="169402" cy="203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267" y="5089014"/>
        <a:ext cx="121970" cy="118581"/>
      </dsp:txXfrm>
    </dsp:sp>
    <dsp:sp modelId="{0BE7200E-EF02-462E-8CA9-D37A23463370}">
      <dsp:nvSpPr>
        <dsp:cNvPr id="0" name=""/>
        <dsp:cNvSpPr/>
      </dsp:nvSpPr>
      <dsp:spPr>
        <a:xfrm>
          <a:off x="21481" y="5286651"/>
          <a:ext cx="7145540" cy="45173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err="1"/>
            <a:t>draws up </a:t>
          </a:r>
          <a:r>
            <a:rPr lang="en" sz="1400" kern="1200" dirty="0"/>
            <a:t>a prescription number, </a:t>
          </a:r>
          <a:r>
            <a:rPr lang="en" sz="1400" kern="1200" dirty="0" err="1"/>
            <a:t>serial </a:t>
          </a:r>
          <a:r>
            <a:rPr lang="en" sz="1400" kern="1200" dirty="0"/>
            <a:t>number and </a:t>
          </a:r>
          <a:r>
            <a:rPr lang="en" sz="1400" kern="1200" dirty="0" err="1"/>
            <a:t>label </a:t>
          </a:r>
          <a:r>
            <a:rPr lang="en" sz="1400" kern="1200" dirty="0"/>
            <a:t>" </a:t>
          </a:r>
          <a:r>
            <a:rPr lang="en" sz="1400" kern="1200" dirty="0" err="1"/>
            <a:t>Internal </a:t>
          </a:r>
          <a:r>
            <a:rPr lang="en" sz="1400" kern="1200" dirty="0"/>
            <a:t>", on </a:t>
          </a:r>
          <a:r>
            <a:rPr lang="en" sz="1400" kern="1200" dirty="0" err="1"/>
            <a:t>which</a:t>
          </a:r>
          <a:r>
            <a:rPr lang="en" sz="1400" kern="1200" dirty="0"/>
            <a:t> the pharmacy number, </a:t>
          </a:r>
          <a:r>
            <a:rPr lang="en" sz="1400" kern="1200" dirty="0" err="1"/>
            <a:t>weight of </a:t>
          </a:r>
          <a:r>
            <a:rPr lang="en" sz="1400" kern="1200" dirty="0"/>
            <a:t>the drug, date </a:t>
          </a:r>
          <a:r>
            <a:rPr lang="en" sz="1400" kern="1200" dirty="0" err="1"/>
            <a:t>of manufacture </a:t>
          </a:r>
          <a:r>
            <a:rPr lang="en" sz="1400" kern="1200" dirty="0"/>
            <a:t>and </a:t>
          </a:r>
          <a:r>
            <a:rPr lang="en" sz="1400" kern="1200" dirty="0" err="1"/>
            <a:t>signature are indicated</a:t>
          </a:r>
          <a:r>
            <a:rPr lang="en" sz="1400" kern="1200" dirty="0"/>
            <a:t> </a:t>
          </a:r>
          <a:r>
            <a:rPr lang="en" sz="1400" kern="1200" dirty="0" err="1"/>
            <a:t>prepared </a:t>
          </a:r>
          <a:r>
            <a:rPr lang="en" sz="1400" kern="1200" dirty="0"/>
            <a:t>.</a:t>
          </a:r>
          <a:endParaRPr lang="ru-RU" sz="1400" kern="1200" dirty="0"/>
        </a:p>
      </dsp:txBody>
      <dsp:txXfrm>
        <a:off x="34712" y="5299882"/>
        <a:ext cx="7119078" cy="4252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18169" y="0"/>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solidFill>
                <a:schemeClr val="tx1"/>
              </a:solidFill>
            </a:rPr>
            <a:t>To obtain the fourth hundredth dilution (C4)</a:t>
          </a:r>
          <a:endParaRPr lang="ru-RU" sz="1400" kern="1200" dirty="0"/>
        </a:p>
      </dsp:txBody>
      <dsp:txXfrm>
        <a:off x="-5852" y="12317"/>
        <a:ext cx="4747978" cy="395902"/>
      </dsp:txXfrm>
    </dsp:sp>
    <dsp:sp modelId="{C4349C40-0399-4452-A9F3-8080F9AF160F}">
      <dsp:nvSpPr>
        <dsp:cNvPr id="0" name=""/>
        <dsp:cNvSpPr/>
      </dsp:nvSpPr>
      <dsp:spPr>
        <a:xfrm rot="5400000">
          <a:off x="2288324" y="432331"/>
          <a:ext cx="159623"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4" y="447140"/>
        <a:ext cx="113545" cy="111736"/>
      </dsp:txXfrm>
    </dsp:sp>
    <dsp:sp modelId="{03DA5940-40E3-49E8-828D-ED9125CEBF19}">
      <dsp:nvSpPr>
        <dsp:cNvPr id="0" name=""/>
        <dsp:cNvSpPr/>
      </dsp:nvSpPr>
      <dsp:spPr>
        <a:xfrm>
          <a:off x="0" y="633367"/>
          <a:ext cx="4736273"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 sz="1400" kern="1200" dirty="0"/>
            <a:t>1 part of the </a:t>
          </a:r>
          <a:r>
            <a:rPr lang="en" sz="1400" kern="1200" dirty="0" err="1"/>
            <a:t>trituration of the </a:t>
          </a:r>
          <a:r>
            <a:rPr lang="en" sz="1400" kern="1200" dirty="0"/>
            <a:t>substance of the third hundredth dilution (C3)</a:t>
          </a:r>
          <a:endParaRPr lang="uk-UA" sz="1400" kern="1200" dirty="0"/>
        </a:p>
      </dsp:txBody>
      <dsp:txXfrm>
        <a:off x="12317" y="645684"/>
        <a:ext cx="4711639" cy="395902"/>
      </dsp:txXfrm>
    </dsp:sp>
    <dsp:sp modelId="{F2646CFF-5C5A-4C70-B1B0-11E791929CEE}">
      <dsp:nvSpPr>
        <dsp:cNvPr id="0" name=""/>
        <dsp:cNvSpPr/>
      </dsp:nvSpPr>
      <dsp:spPr>
        <a:xfrm rot="5400000">
          <a:off x="2289285" y="1064416"/>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1080186"/>
        <a:ext cx="113545" cy="110391"/>
      </dsp:txXfrm>
    </dsp:sp>
    <dsp:sp modelId="{CC65347A-4AB2-4B35-9FB5-58FF0392AC6B}">
      <dsp:nvSpPr>
        <dsp:cNvPr id="0" name=""/>
        <dsp:cNvSpPr/>
      </dsp:nvSpPr>
      <dsp:spPr>
        <a:xfrm>
          <a:off x="-18169" y="1264171"/>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dissolved in 79 parts of water,</a:t>
          </a:r>
          <a:endParaRPr lang="ru-RU" sz="1400" kern="1200" dirty="0"/>
        </a:p>
      </dsp:txBody>
      <dsp:txXfrm>
        <a:off x="-5852" y="1276488"/>
        <a:ext cx="4747978" cy="395902"/>
      </dsp:txXfrm>
    </dsp:sp>
    <dsp:sp modelId="{1A33CFC9-941C-46C0-A2A0-3D008CFF848C}">
      <dsp:nvSpPr>
        <dsp:cNvPr id="0" name=""/>
        <dsp:cNvSpPr/>
      </dsp:nvSpPr>
      <dsp:spPr>
        <a:xfrm rot="5400000">
          <a:off x="2289285" y="1695221"/>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1710991"/>
        <a:ext cx="113545" cy="110391"/>
      </dsp:txXfrm>
    </dsp:sp>
    <dsp:sp modelId="{DE1E7980-6A43-426D-9396-2617D08F4686}">
      <dsp:nvSpPr>
        <dsp:cNvPr id="0" name=""/>
        <dsp:cNvSpPr/>
      </dsp:nvSpPr>
      <dsp:spPr>
        <a:xfrm>
          <a:off x="-18169" y="1894976"/>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a:t>add 20 parts of 86% ethyl alcohol (by weight) and</a:t>
          </a:r>
          <a:endParaRPr lang="ru-RU" sz="1400" kern="1200"/>
        </a:p>
      </dsp:txBody>
      <dsp:txXfrm>
        <a:off x="-5852" y="1907293"/>
        <a:ext cx="4747978" cy="395902"/>
      </dsp:txXfrm>
    </dsp:sp>
    <dsp:sp modelId="{E140FCED-D062-43F0-9B9F-C034BF7A085D}">
      <dsp:nvSpPr>
        <dsp:cNvPr id="0" name=""/>
        <dsp:cNvSpPr/>
      </dsp:nvSpPr>
      <dsp:spPr>
        <a:xfrm rot="5400000">
          <a:off x="2289285" y="2326026"/>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2341796"/>
        <a:ext cx="113545" cy="110391"/>
      </dsp:txXfrm>
    </dsp:sp>
    <dsp:sp modelId="{BFB100AE-6212-4BFF-80BE-C99701EAE755}">
      <dsp:nvSpPr>
        <dsp:cNvPr id="0" name=""/>
        <dsp:cNvSpPr/>
      </dsp:nvSpPr>
      <dsp:spPr>
        <a:xfrm>
          <a:off x="-18169" y="2525781"/>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shake</a:t>
          </a:r>
          <a:endParaRPr lang="ru-RU" sz="1400" kern="1200" dirty="0"/>
        </a:p>
      </dsp:txBody>
      <dsp:txXfrm>
        <a:off x="-5852" y="2538098"/>
        <a:ext cx="4747978" cy="395902"/>
      </dsp:txXfrm>
    </dsp:sp>
    <dsp:sp modelId="{33C1AEA8-1B19-4896-90D0-6DB3BDA02C60}">
      <dsp:nvSpPr>
        <dsp:cNvPr id="0" name=""/>
        <dsp:cNvSpPr/>
      </dsp:nvSpPr>
      <dsp:spPr>
        <a:xfrm rot="5400000">
          <a:off x="2289285" y="2956830"/>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2972600"/>
        <a:ext cx="113545" cy="110391"/>
      </dsp:txXfrm>
    </dsp:sp>
    <dsp:sp modelId="{2D1815C2-A0A6-4567-9263-0BBE9707D85A}">
      <dsp:nvSpPr>
        <dsp:cNvPr id="0" name=""/>
        <dsp:cNvSpPr/>
      </dsp:nvSpPr>
      <dsp:spPr>
        <a:xfrm>
          <a:off x="0" y="3156585"/>
          <a:ext cx="4736273" cy="76841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 fifth hundredth (C5) and all subsequent hundredth dilutions are prepared from 1 part of the previous hundredth dilution and 99 parts of 43% ethyl alcohol (by weight) by shaking.</a:t>
          </a:r>
          <a:endParaRPr lang="ru-RU" sz="1400" kern="1200" dirty="0"/>
        </a:p>
      </dsp:txBody>
      <dsp:txXfrm>
        <a:off x="22506" y="3179091"/>
        <a:ext cx="4691261" cy="7234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3E743-6938-473A-98FE-7EE83FB1B570}">
      <dsp:nvSpPr>
        <dsp:cNvPr id="0" name=""/>
        <dsp:cNvSpPr/>
      </dsp:nvSpPr>
      <dsp:spPr>
        <a:xfrm rot="5400000">
          <a:off x="5757518" y="-1865946"/>
          <a:ext cx="2164387" cy="6437376"/>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68580" rIns="137160" bIns="68580" numCol="1" spcCol="1270" anchor="ctr" anchorCtr="0">
          <a:noAutofit/>
        </a:bodyPr>
        <a:lstStyle/>
        <a:p>
          <a:pPr marL="285750" lvl="1" indent="-285750" algn="l" defTabSz="1600200" rtl="0">
            <a:lnSpc>
              <a:spcPct val="90000"/>
            </a:lnSpc>
            <a:spcBef>
              <a:spcPct val="0"/>
            </a:spcBef>
            <a:spcAft>
              <a:spcPct val="15000"/>
            </a:spcAft>
            <a:buChar char="••"/>
          </a:pPr>
          <a:r>
            <a:rPr lang="en" sz="3600" kern="1200"/>
            <a:t>- alcoholic solutions (alcohols),</a:t>
          </a:r>
          <a:endParaRPr lang="ru-RU" sz="3600" kern="1200"/>
        </a:p>
        <a:p>
          <a:pPr marL="285750" lvl="1" indent="-285750" algn="l" defTabSz="1600200" rtl="0">
            <a:lnSpc>
              <a:spcPct val="90000"/>
            </a:lnSpc>
            <a:spcBef>
              <a:spcPct val="0"/>
            </a:spcBef>
            <a:spcAft>
              <a:spcPct val="15000"/>
            </a:spcAft>
            <a:buChar char="••"/>
          </a:pPr>
          <a:r>
            <a:rPr lang="en" sz="3600" kern="1200"/>
            <a:t>- oils,</a:t>
          </a:r>
          <a:endParaRPr lang="ru-RU" sz="3600" kern="1200"/>
        </a:p>
        <a:p>
          <a:pPr marL="285750" lvl="1" indent="-285750" algn="l" defTabSz="1600200" rtl="0">
            <a:lnSpc>
              <a:spcPct val="90000"/>
            </a:lnSpc>
            <a:spcBef>
              <a:spcPct val="0"/>
            </a:spcBef>
            <a:spcAft>
              <a:spcPct val="15000"/>
            </a:spcAft>
            <a:buChar char="••"/>
          </a:pPr>
          <a:r>
            <a:rPr lang="en" sz="3600" kern="1200"/>
            <a:t>- liniments (opodeldok).</a:t>
          </a:r>
          <a:endParaRPr lang="ru-RU" sz="3600" kern="1200"/>
        </a:p>
      </dsp:txBody>
      <dsp:txXfrm rot="-5400000">
        <a:off x="3621024" y="376205"/>
        <a:ext cx="6331719" cy="1953073"/>
      </dsp:txXfrm>
    </dsp:sp>
    <dsp:sp modelId="{BB1DB784-C0E6-4FAF-9A94-F2790D67CE7A}">
      <dsp:nvSpPr>
        <dsp:cNvPr id="0" name=""/>
        <dsp:cNvSpPr/>
      </dsp:nvSpPr>
      <dsp:spPr>
        <a:xfrm>
          <a:off x="0" y="0"/>
          <a:ext cx="3621024" cy="270548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rtl="0">
            <a:lnSpc>
              <a:spcPct val="90000"/>
            </a:lnSpc>
            <a:spcBef>
              <a:spcPct val="0"/>
            </a:spcBef>
            <a:spcAft>
              <a:spcPct val="35000"/>
            </a:spcAft>
          </a:pPr>
          <a:r>
            <a:rPr lang="en" sz="4000" kern="1200" dirty="0"/>
            <a:t>Liquid dosage forms for external use include:</a:t>
          </a:r>
          <a:endParaRPr lang="ru-RU" sz="4000" kern="1200" dirty="0"/>
        </a:p>
      </dsp:txBody>
      <dsp:txXfrm>
        <a:off x="132071" y="132071"/>
        <a:ext cx="3356882" cy="24413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CC3C94E-C1BF-40D0-B0F3-727DB69FF0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A6D36BA-2AB5-4830-9E2C-1B986DB84D39}"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6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C3C94E-C1BF-40D0-B0F3-727DB69FF0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1961412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C3C94E-C1BF-40D0-B0F3-727DB69FF0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A6D36BA-2AB5-4830-9E2C-1B986DB84D39}"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389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CC3C94E-C1BF-40D0-B0F3-727DB69FF073}"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140959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C3C94E-C1BF-40D0-B0F3-727DB69FF073}"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337289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CC3C94E-C1BF-40D0-B0F3-727DB69FF073}"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3661036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CC3C94E-C1BF-40D0-B0F3-727DB69FF073}"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843782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CC3C94E-C1BF-40D0-B0F3-727DB69FF073}"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A6D36BA-2AB5-4830-9E2C-1B986DB84D39}" type="slidenum">
              <a:rPr lang="uk-UA" smtClean="0"/>
              <a:t>‹#›</a:t>
            </a:fld>
            <a:endParaRPr lang="uk-UA"/>
          </a:p>
        </p:txBody>
      </p:sp>
    </p:spTree>
    <p:extLst>
      <p:ext uri="{BB962C8B-B14F-4D97-AF65-F5344CB8AC3E}">
        <p14:creationId xmlns:p14="http://schemas.microsoft.com/office/powerpoint/2010/main" val="1103336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CC3C94E-C1BF-40D0-B0F3-727DB69FF073}"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125911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C3C94E-C1BF-40D0-B0F3-727DB69FF0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2501832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C3C94E-C1BF-40D0-B0F3-727DB69FF073}"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4A6D36BA-2AB5-4830-9E2C-1B986DB84D39}" type="slidenum">
              <a:rPr lang="uk-UA" smtClean="0"/>
              <a:t>‹#›</a:t>
            </a:fld>
            <a:endParaRPr lang="uk-UA"/>
          </a:p>
        </p:txBody>
      </p:sp>
    </p:spTree>
    <p:extLst>
      <p:ext uri="{BB962C8B-B14F-4D97-AF65-F5344CB8AC3E}">
        <p14:creationId xmlns:p14="http://schemas.microsoft.com/office/powerpoint/2010/main" val="271206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CC3C94E-C1BF-40D0-B0F3-727DB69FF073}"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A6D36BA-2AB5-4830-9E2C-1B986DB84D39}"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2270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11.pn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Гіпертонія і гомеопатія: лікування високого тиску натуральними засобам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a:solidFill>
                  <a:schemeClr val="accent1">
                    <a:lumMod val="50000"/>
                  </a:schemeClr>
                </a:solidFill>
              </a:rPr>
              <a:t>DEPARTMENT OF PHARMACEUTICAL </a:t>
            </a:r>
            <a:r>
              <a:rPr lang="en-US" sz="2400" cap="all">
                <a:solidFill>
                  <a:schemeClr val="accent1">
                    <a:lumMod val="50000"/>
                  </a:schemeClr>
                </a:solidFill>
              </a:rPr>
              <a:t>CHEMISTRY </a:t>
            </a:r>
            <a:endParaRPr lang="en-US" sz="2400" cap="all" smtClean="0">
              <a:solidFill>
                <a:schemeClr val="accent1">
                  <a:lumMod val="50000"/>
                </a:schemeClr>
              </a:solidFill>
            </a:endParaRPr>
          </a:p>
          <a:p>
            <a:pPr algn="ctr"/>
            <a:r>
              <a:rPr lang="en-US" sz="2400" cap="all" smtClean="0">
                <a:solidFill>
                  <a:schemeClr val="accent1">
                    <a:lumMod val="50000"/>
                  </a:schemeClr>
                </a:solidFill>
              </a:rPr>
              <a:t>AND </a:t>
            </a:r>
            <a:r>
              <a:rPr lang="en-US" sz="2400" cap="all">
                <a:solidFill>
                  <a:schemeClr val="accent1">
                    <a:lumMod val="50000"/>
                  </a:schemeClr>
                </a:solidFill>
              </a:rPr>
              <a:t>DRUGs TECHNOLOGY</a:t>
            </a:r>
            <a:endParaRPr lang="ru-RU" sz="2400" cap="all" dirty="0">
              <a:solidFill>
                <a:schemeClr val="accent1">
                  <a:lumMod val="50000"/>
                </a:schemeClr>
              </a:solidFill>
            </a:endParaRPr>
          </a:p>
        </p:txBody>
      </p:sp>
      <p:sp>
        <p:nvSpPr>
          <p:cNvPr id="6" name="Заголовок 1"/>
          <p:cNvSpPr txBox="1">
            <a:spLocks/>
          </p:cNvSpPr>
          <p:nvPr/>
        </p:nvSpPr>
        <p:spPr>
          <a:xfrm>
            <a:off x="1100464" y="2332440"/>
            <a:ext cx="9991072" cy="13091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4000" dirty="0" err="1"/>
              <a:t>Technology</a:t>
            </a:r>
            <a:r>
              <a:rPr lang="en" sz="4000" dirty="0"/>
              <a:t> </a:t>
            </a:r>
            <a:r>
              <a:rPr lang="en" sz="4000" dirty="0" err="1"/>
              <a:t>production</a:t>
            </a:r>
            <a:r>
              <a:rPr lang="en" sz="4000" dirty="0"/>
              <a:t> </a:t>
            </a:r>
            <a:r>
              <a:rPr lang="en" sz="4000" dirty="0" err="1"/>
              <a:t>liquid</a:t>
            </a:r>
            <a:r>
              <a:rPr lang="en" sz="4000" dirty="0"/>
              <a:t> </a:t>
            </a:r>
            <a:r>
              <a:rPr lang="en" sz="4000" dirty="0" err="1"/>
              <a:t>homeopathic</a:t>
            </a:r>
            <a:r>
              <a:rPr lang="en" sz="4000" dirty="0"/>
              <a:t> </a:t>
            </a:r>
            <a:r>
              <a:rPr lang="en" sz="4000" dirty="0" err="1"/>
              <a:t>dosage </a:t>
            </a:r>
            <a:r>
              <a:rPr lang="en" sz="4000" dirty="0"/>
              <a:t>forms.</a:t>
            </a:r>
            <a:endParaRPr lang="uk-UA" sz="4000" b="1" dirty="0"/>
          </a:p>
        </p:txBody>
      </p:sp>
      <p:pic>
        <p:nvPicPr>
          <p:cNvPr id="7"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981799" y="4613147"/>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by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Assoc </a:t>
            </a:r>
            <a:r>
              <a:rPr lang="en" sz="2000" dirty="0">
                <a:solidFill>
                  <a:schemeClr val="tx2">
                    <a:lumMod val="10000"/>
                  </a:schemeClr>
                </a:solidFill>
              </a:rPr>
              <a:t>. Fizor </a:t>
            </a:r>
            <a:r>
              <a:rPr lang="en" sz="2000" dirty="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318217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Plan</a:t>
            </a:r>
            <a:endParaRPr lang="uk-UA" b="1" dirty="0">
              <a:solidFill>
                <a:schemeClr val="tx1"/>
              </a:solidFill>
            </a:endParaRPr>
          </a:p>
        </p:txBody>
      </p:sp>
      <p:sp>
        <p:nvSpPr>
          <p:cNvPr id="3" name="Объект 2"/>
          <p:cNvSpPr>
            <a:spLocks noGrp="1"/>
          </p:cNvSpPr>
          <p:nvPr>
            <p:ph idx="1"/>
          </p:nvPr>
        </p:nvSpPr>
        <p:spPr>
          <a:xfrm>
            <a:off x="2311400" y="1906358"/>
            <a:ext cx="7747000" cy="4209961"/>
          </a:xfrm>
        </p:spPr>
        <p:style>
          <a:lnRef idx="2">
            <a:schemeClr val="accent1"/>
          </a:lnRef>
          <a:fillRef idx="1">
            <a:schemeClr val="lt1"/>
          </a:fillRef>
          <a:effectRef idx="0">
            <a:schemeClr val="accent1"/>
          </a:effectRef>
          <a:fontRef idx="minor">
            <a:schemeClr val="dk1"/>
          </a:fontRef>
        </p:style>
        <p:txBody>
          <a:bodyPr>
            <a:normAutofit/>
          </a:bodyPr>
          <a:lstStyle/>
          <a:p>
            <a:pPr>
              <a:lnSpc>
                <a:spcPct val="120000"/>
              </a:lnSpc>
              <a:spcBef>
                <a:spcPts val="0"/>
              </a:spcBef>
              <a:spcAft>
                <a:spcPts val="0"/>
              </a:spcAft>
            </a:pPr>
            <a:r>
              <a:rPr lang="en" b="1" dirty="0" err="1">
                <a:solidFill>
                  <a:schemeClr val="tx1"/>
                </a:solidFill>
              </a:rPr>
              <a:t>Introduction</a:t>
            </a:r>
            <a:endParaRPr lang="ru-RU" b="1" dirty="0">
              <a:solidFill>
                <a:schemeClr val="tx1"/>
              </a:solidFill>
            </a:endParaRPr>
          </a:p>
          <a:p>
            <a:pPr>
              <a:lnSpc>
                <a:spcPct val="120000"/>
              </a:lnSpc>
              <a:spcBef>
                <a:spcPts val="0"/>
              </a:spcBef>
              <a:spcAft>
                <a:spcPts val="0"/>
              </a:spcAft>
            </a:pPr>
            <a:r>
              <a:rPr lang="en" b="1" dirty="0">
                <a:solidFill>
                  <a:schemeClr val="tx1"/>
                </a:solidFill>
              </a:rPr>
              <a:t>I. Homeopathic solutions and dilutions for internal use</a:t>
            </a:r>
          </a:p>
          <a:p>
            <a:pPr marL="355600" indent="0">
              <a:lnSpc>
                <a:spcPct val="120000"/>
              </a:lnSpc>
              <a:spcBef>
                <a:spcPts val="0"/>
              </a:spcBef>
              <a:spcAft>
                <a:spcPts val="0"/>
              </a:spcAft>
            </a:pPr>
            <a:r>
              <a:rPr lang="en" b="1" dirty="0">
                <a:solidFill>
                  <a:schemeClr val="tx1"/>
                </a:solidFill>
              </a:rPr>
              <a:t>I.1. Mixturae </a:t>
            </a:r>
            <a:r>
              <a:rPr lang="en" b="1" dirty="0" err="1">
                <a:solidFill>
                  <a:schemeClr val="tx1"/>
                </a:solidFill>
              </a:rPr>
              <a:t>_ </a:t>
            </a:r>
            <a:r>
              <a:rPr lang="en" b="1" dirty="0">
                <a:solidFill>
                  <a:schemeClr val="tx1"/>
                </a:solidFill>
              </a:rPr>
              <a:t>_</a:t>
            </a:r>
            <a:endParaRPr lang="uk-UA" b="1" dirty="0">
              <a:solidFill>
                <a:schemeClr val="tx1"/>
              </a:solidFill>
            </a:endParaRPr>
          </a:p>
          <a:p>
            <a:pPr marL="355600" indent="0">
              <a:lnSpc>
                <a:spcPct val="120000"/>
              </a:lnSpc>
              <a:spcBef>
                <a:spcPts val="0"/>
              </a:spcBef>
              <a:spcAft>
                <a:spcPts val="0"/>
              </a:spcAft>
            </a:pPr>
            <a:r>
              <a:rPr lang="en" b="1" dirty="0">
                <a:solidFill>
                  <a:schemeClr val="tx1"/>
                </a:solidFill>
              </a:rPr>
              <a:t>I. 2. Drops ( </a:t>
            </a:r>
            <a:r>
              <a:rPr lang="en" b="1" dirty="0" err="1">
                <a:solidFill>
                  <a:schemeClr val="tx1"/>
                </a:solidFill>
              </a:rPr>
              <a:t>Guttae </a:t>
            </a:r>
            <a:r>
              <a:rPr lang="en" b="1" dirty="0">
                <a:solidFill>
                  <a:schemeClr val="tx1"/>
                </a:solidFill>
              </a:rPr>
              <a:t>)</a:t>
            </a:r>
            <a:endParaRPr lang="uk-UA" b="1" dirty="0">
              <a:solidFill>
                <a:schemeClr val="tx1"/>
              </a:solidFill>
            </a:endParaRPr>
          </a:p>
          <a:p>
            <a:pPr marL="355600" indent="0">
              <a:lnSpc>
                <a:spcPct val="120000"/>
              </a:lnSpc>
              <a:spcBef>
                <a:spcPts val="0"/>
              </a:spcBef>
              <a:spcAft>
                <a:spcPts val="0"/>
              </a:spcAft>
            </a:pPr>
            <a:r>
              <a:rPr lang="en" b="1" dirty="0">
                <a:solidFill>
                  <a:schemeClr val="tx1"/>
                </a:solidFill>
              </a:rPr>
              <a:t>I.3. </a:t>
            </a:r>
            <a:r>
              <a:rPr lang="en" b="1" dirty="0" err="1">
                <a:solidFill>
                  <a:schemeClr val="tx1"/>
                </a:solidFill>
              </a:rPr>
              <a:t>Dilution</a:t>
            </a:r>
            <a:r>
              <a:rPr lang="en" b="1" dirty="0">
                <a:solidFill>
                  <a:schemeClr val="tx1"/>
                </a:solidFill>
              </a:rPr>
              <a:t> </a:t>
            </a:r>
            <a:r>
              <a:rPr lang="en" b="1" dirty="0" err="1">
                <a:solidFill>
                  <a:schemeClr val="tx1"/>
                </a:solidFill>
              </a:rPr>
              <a:t>liquid</a:t>
            </a:r>
            <a:r>
              <a:rPr lang="en" b="1" dirty="0">
                <a:solidFill>
                  <a:schemeClr val="tx1"/>
                </a:solidFill>
              </a:rPr>
              <a:t> </a:t>
            </a:r>
            <a:r>
              <a:rPr lang="en" b="1" dirty="0" err="1">
                <a:solidFill>
                  <a:schemeClr val="tx1"/>
                </a:solidFill>
              </a:rPr>
              <a:t>substances </a:t>
            </a:r>
            <a:r>
              <a:rPr lang="en" b="1" dirty="0">
                <a:solidFill>
                  <a:schemeClr val="tx1"/>
                </a:solidFill>
              </a:rPr>
              <a:t>( </a:t>
            </a:r>
            <a:r>
              <a:rPr lang="en" b="1" dirty="0" err="1">
                <a:solidFill>
                  <a:schemeClr val="tx1"/>
                </a:solidFill>
              </a:rPr>
              <a:t>essences </a:t>
            </a:r>
            <a:r>
              <a:rPr lang="en" b="1" dirty="0">
                <a:solidFill>
                  <a:schemeClr val="tx1"/>
                </a:solidFill>
              </a:rPr>
              <a:t>, </a:t>
            </a:r>
            <a:r>
              <a:rPr lang="en" b="1" dirty="0" err="1">
                <a:solidFill>
                  <a:schemeClr val="tx1"/>
                </a:solidFill>
              </a:rPr>
              <a:t>tinctures </a:t>
            </a:r>
            <a:r>
              <a:rPr lang="en" b="1" dirty="0">
                <a:solidFill>
                  <a:schemeClr val="tx1"/>
                </a:solidFill>
              </a:rPr>
              <a:t>, </a:t>
            </a:r>
            <a:r>
              <a:rPr lang="en" b="1" dirty="0" err="1">
                <a:solidFill>
                  <a:schemeClr val="tx1"/>
                </a:solidFill>
              </a:rPr>
              <a:t>solutions </a:t>
            </a:r>
            <a:r>
              <a:rPr lang="en" b="1" dirty="0">
                <a:solidFill>
                  <a:schemeClr val="tx1"/>
                </a:solidFill>
              </a:rPr>
              <a:t>)</a:t>
            </a:r>
          </a:p>
          <a:p>
            <a:pPr marL="355600" indent="0">
              <a:lnSpc>
                <a:spcPct val="120000"/>
              </a:lnSpc>
              <a:spcBef>
                <a:spcPts val="0"/>
              </a:spcBef>
              <a:spcAft>
                <a:spcPts val="0"/>
              </a:spcAft>
            </a:pPr>
            <a:r>
              <a:rPr lang="en" b="1" dirty="0">
                <a:solidFill>
                  <a:schemeClr val="tx1"/>
                </a:solidFill>
              </a:rPr>
              <a:t>I.4. </a:t>
            </a:r>
            <a:r>
              <a:rPr lang="en" b="1" dirty="0" err="1">
                <a:solidFill>
                  <a:schemeClr val="tx1"/>
                </a:solidFill>
              </a:rPr>
              <a:t>Rare </a:t>
            </a:r>
            <a:r>
              <a:rPr lang="en" b="1" dirty="0">
                <a:solidFill>
                  <a:schemeClr val="tx1"/>
                </a:solidFill>
              </a:rPr>
              <a:t>dilutions </a:t>
            </a:r>
            <a:r>
              <a:rPr lang="en" b="1" dirty="0" err="1">
                <a:solidFill>
                  <a:schemeClr val="tx1"/>
                </a:solidFill>
              </a:rPr>
              <a:t>from </a:t>
            </a:r>
            <a:endParaRPr lang="uk-UA" b="1" dirty="0">
              <a:solidFill>
                <a:schemeClr val="tx1"/>
              </a:solidFill>
            </a:endParaRPr>
          </a:p>
          <a:p>
            <a:pPr marL="355600" indent="0">
              <a:lnSpc>
                <a:spcPct val="120000"/>
              </a:lnSpc>
              <a:spcBef>
                <a:spcPts val="0"/>
              </a:spcBef>
              <a:spcAft>
                <a:spcPts val="0"/>
              </a:spcAft>
            </a:pPr>
            <a:r>
              <a:rPr lang="en" b="1" dirty="0">
                <a:solidFill>
                  <a:schemeClr val="tx1"/>
                </a:solidFill>
              </a:rPr>
              <a:t>I.5. Quality control of liquid drugs for internal use</a:t>
            </a:r>
          </a:p>
          <a:p>
            <a:pPr>
              <a:lnSpc>
                <a:spcPct val="120000"/>
              </a:lnSpc>
              <a:spcBef>
                <a:spcPts val="0"/>
              </a:spcBef>
              <a:spcAft>
                <a:spcPts val="0"/>
              </a:spcAft>
            </a:pPr>
            <a:r>
              <a:rPr lang="en" b="1" dirty="0">
                <a:solidFill>
                  <a:schemeClr val="tx1"/>
                </a:solidFill>
              </a:rPr>
              <a:t>II. Liquid dosage forms for external use</a:t>
            </a:r>
          </a:p>
          <a:p>
            <a:pPr marL="447675" indent="0">
              <a:lnSpc>
                <a:spcPct val="120000"/>
              </a:lnSpc>
              <a:spcBef>
                <a:spcPts val="0"/>
              </a:spcBef>
              <a:spcAft>
                <a:spcPts val="0"/>
              </a:spcAft>
              <a:tabLst>
                <a:tab pos="538163" algn="l"/>
              </a:tabLst>
            </a:pPr>
            <a:r>
              <a:rPr lang="en" b="1" dirty="0">
                <a:solidFill>
                  <a:schemeClr val="tx1"/>
                </a:solidFill>
              </a:rPr>
              <a:t>II.1. Alcohols</a:t>
            </a:r>
            <a:endParaRPr lang="uk-UA" b="1" dirty="0">
              <a:solidFill>
                <a:schemeClr val="tx1"/>
              </a:solidFill>
            </a:endParaRPr>
          </a:p>
          <a:p>
            <a:pPr marL="447675" indent="0">
              <a:lnSpc>
                <a:spcPct val="120000"/>
              </a:lnSpc>
              <a:spcBef>
                <a:spcPts val="0"/>
              </a:spcBef>
              <a:spcAft>
                <a:spcPts val="0"/>
              </a:spcAft>
              <a:tabLst>
                <a:tab pos="538163" algn="l"/>
              </a:tabLst>
            </a:pPr>
            <a:r>
              <a:rPr lang="en" b="1" dirty="0">
                <a:solidFill>
                  <a:schemeClr val="tx1"/>
                </a:solidFill>
              </a:rPr>
              <a:t>II.2. </a:t>
            </a:r>
            <a:r>
              <a:rPr lang="en" b="1" dirty="0" err="1">
                <a:solidFill>
                  <a:schemeClr val="tx1"/>
                </a:solidFill>
              </a:rPr>
              <a:t>Olea </a:t>
            </a:r>
            <a:r>
              <a:rPr lang="en" b="1" dirty="0">
                <a:solidFill>
                  <a:schemeClr val="tx1"/>
                </a:solidFill>
              </a:rPr>
              <a:t>oils _</a:t>
            </a:r>
            <a:endParaRPr lang="uk-UA" b="1" dirty="0">
              <a:solidFill>
                <a:schemeClr val="tx1"/>
              </a:solidFill>
            </a:endParaRPr>
          </a:p>
          <a:p>
            <a:pPr marL="447675" indent="0">
              <a:lnSpc>
                <a:spcPct val="120000"/>
              </a:lnSpc>
              <a:spcBef>
                <a:spcPts val="0"/>
              </a:spcBef>
              <a:spcAft>
                <a:spcPts val="0"/>
              </a:spcAft>
              <a:tabLst>
                <a:tab pos="538163" algn="l"/>
              </a:tabLst>
            </a:pPr>
            <a:r>
              <a:rPr lang="en" b="1" dirty="0">
                <a:solidFill>
                  <a:schemeClr val="tx1"/>
                </a:solidFill>
              </a:rPr>
              <a:t>II.3. Liniments ( </a:t>
            </a:r>
            <a:r>
              <a:rPr lang="en" b="1" dirty="0" err="1">
                <a:solidFill>
                  <a:schemeClr val="tx1"/>
                </a:solidFill>
              </a:rPr>
              <a:t>Linimenta </a:t>
            </a:r>
            <a:r>
              <a:rPr lang="en" b="1" dirty="0">
                <a:solidFill>
                  <a:schemeClr val="tx1"/>
                </a:solidFill>
              </a:rPr>
              <a:t>)</a:t>
            </a:r>
            <a:endParaRPr lang="uk-UA" b="1" dirty="0">
              <a:solidFill>
                <a:schemeClr val="tx1"/>
              </a:solidFill>
            </a:endParaRPr>
          </a:p>
          <a:p>
            <a:pPr>
              <a:lnSpc>
                <a:spcPct val="120000"/>
              </a:lnSpc>
              <a:spcBef>
                <a:spcPts val="0"/>
              </a:spcBef>
              <a:spcAft>
                <a:spcPts val="0"/>
              </a:spcAft>
            </a:pPr>
            <a:endParaRPr lang="uk-UA" b="1" dirty="0">
              <a:solidFill>
                <a:schemeClr val="tx1"/>
              </a:solidFill>
            </a:endParaRPr>
          </a:p>
        </p:txBody>
      </p:sp>
    </p:spTree>
    <p:extLst>
      <p:ext uri="{BB962C8B-B14F-4D97-AF65-F5344CB8AC3E}">
        <p14:creationId xmlns:p14="http://schemas.microsoft.com/office/powerpoint/2010/main" val="2110551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966355"/>
            <a:ext cx="10058400" cy="698269"/>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 b="1" dirty="0" err="1">
                <a:solidFill>
                  <a:schemeClr val="tx1"/>
                </a:solidFill>
              </a:rPr>
              <a:t>Introduction</a:t>
            </a:r>
            <a:endParaRPr lang="uk-UA" b="1" dirty="0">
              <a:solidFill>
                <a:schemeClr val="tx1"/>
              </a:solidFill>
            </a:endParaRPr>
          </a:p>
        </p:txBody>
      </p:sp>
      <p:sp>
        <p:nvSpPr>
          <p:cNvPr id="3" name="Объект 2"/>
          <p:cNvSpPr>
            <a:spLocks noGrp="1"/>
          </p:cNvSpPr>
          <p:nvPr>
            <p:ph idx="1"/>
          </p:nvPr>
        </p:nvSpPr>
        <p:spPr>
          <a:xfrm>
            <a:off x="575035" y="1845734"/>
            <a:ext cx="11353729" cy="1519635"/>
          </a:xfrm>
        </p:spPr>
        <p:txBody>
          <a:bodyPr>
            <a:normAutofit/>
          </a:bodyPr>
          <a:lstStyle/>
          <a:p>
            <a:pPr algn="just"/>
            <a:r>
              <a:rPr lang="en" sz="2400" dirty="0">
                <a:solidFill>
                  <a:schemeClr val="tx1"/>
                </a:solidFill>
              </a:rPr>
              <a:t>Liquid dosage forms are intended for both </a:t>
            </a:r>
            <a:r>
              <a:rPr lang="en" sz="2400" b="1" dirty="0">
                <a:solidFill>
                  <a:schemeClr val="tx1"/>
                </a:solidFill>
              </a:rPr>
              <a:t>internal </a:t>
            </a:r>
            <a:r>
              <a:rPr lang="en" sz="2400" i="1" u="sng" dirty="0">
                <a:solidFill>
                  <a:schemeClr val="tx1"/>
                </a:solidFill>
              </a:rPr>
              <a:t>(potions, drops) </a:t>
            </a:r>
            <a:r>
              <a:rPr lang="en" sz="2400" dirty="0">
                <a:solidFill>
                  <a:schemeClr val="tx1"/>
                </a:solidFill>
              </a:rPr>
              <a:t>and </a:t>
            </a:r>
            <a:r>
              <a:rPr lang="en" sz="2400" b="1" dirty="0">
                <a:solidFill>
                  <a:schemeClr val="tx1"/>
                </a:solidFill>
              </a:rPr>
              <a:t>external use </a:t>
            </a:r>
            <a:r>
              <a:rPr lang="en" sz="2400" dirty="0">
                <a:solidFill>
                  <a:schemeClr val="tx1"/>
                </a:solidFill>
              </a:rPr>
              <a:t>( </a:t>
            </a:r>
            <a:r>
              <a:rPr lang="en" sz="2400" i="1" u="sng" dirty="0">
                <a:solidFill>
                  <a:schemeClr val="tx1"/>
                </a:solidFill>
              </a:rPr>
              <a:t>washing, lotions, oil solutions, liniments, etc. </a:t>
            </a:r>
            <a:r>
              <a:rPr lang="en" sz="2400" dirty="0">
                <a:solidFill>
                  <a:schemeClr val="tx1"/>
                </a:solidFill>
              </a:rPr>
              <a:t>), and very </a:t>
            </a:r>
            <a:r>
              <a:rPr lang="en" sz="2400" dirty="0" err="1">
                <a:solidFill>
                  <a:schemeClr val="tx1"/>
                </a:solidFill>
              </a:rPr>
              <a:t>rarely </a:t>
            </a:r>
            <a:r>
              <a:rPr lang="en" sz="2400" dirty="0">
                <a:solidFill>
                  <a:schemeClr val="tx1"/>
                </a:solidFill>
              </a:rPr>
              <a:t>in the form of primary essences, tinctures or solutions.</a:t>
            </a:r>
            <a:endParaRPr lang="uk-UA" sz="2400" dirty="0">
              <a:solidFill>
                <a:schemeClr val="tx1"/>
              </a:solidFill>
            </a:endParaRPr>
          </a:p>
        </p:txBody>
      </p:sp>
      <p:sp>
        <p:nvSpPr>
          <p:cNvPr id="4" name="Прямоугольник 3"/>
          <p:cNvSpPr/>
          <p:nvPr/>
        </p:nvSpPr>
        <p:spPr>
          <a:xfrm>
            <a:off x="1024543" y="3171048"/>
            <a:ext cx="10904221" cy="29238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8"/>
            <a:r>
              <a:rPr lang="en" sz="3200" dirty="0"/>
              <a:t>Example. </a:t>
            </a:r>
            <a:r>
              <a:rPr lang="en" sz="3200" dirty="0" err="1"/>
              <a:t>Тhuja </a:t>
            </a:r>
            <a:r>
              <a:rPr lang="en" sz="3200" dirty="0"/>
              <a:t>θ</a:t>
            </a:r>
          </a:p>
          <a:p>
            <a:pPr lvl="8"/>
            <a:r>
              <a:rPr lang="en" sz="3200" dirty="0"/>
              <a:t>To lubricate warts</a:t>
            </a:r>
          </a:p>
          <a:p>
            <a:endParaRPr lang="uk-UA" sz="2400" dirty="0"/>
          </a:p>
          <a:p>
            <a:pPr indent="358775" algn="just"/>
            <a:r>
              <a:rPr lang="en" sz="2400" dirty="0"/>
              <a:t>According to this recipe, 10.0 g of the finished essence is released, which is used as intended. However, </a:t>
            </a:r>
            <a:r>
              <a:rPr lang="en" sz="2400" i="1" u="sng" dirty="0"/>
              <a:t>most often from the prepared basic (original) homeopathic remedies prepare appropriate dilutions on decimal or hundredth scales.</a:t>
            </a:r>
            <a:endParaRPr lang="uk-UA" sz="2400" i="1" u="sng" dirty="0"/>
          </a:p>
        </p:txBody>
      </p:sp>
    </p:spTree>
    <p:extLst>
      <p:ext uri="{BB962C8B-B14F-4D97-AF65-F5344CB8AC3E}">
        <p14:creationId xmlns:p14="http://schemas.microsoft.com/office/powerpoint/2010/main" val="284486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748377"/>
          </a:xfrm>
        </p:spPr>
        <p:txBody>
          <a:bodyPr/>
          <a:lstStyle/>
          <a:p>
            <a:r>
              <a:rPr lang="de-DE" dirty="0"/>
              <a:t>Thuja </a:t>
            </a:r>
            <a:r>
              <a:rPr lang="de-DE" dirty="0" err="1"/>
              <a:t>occidentalis</a:t>
            </a:r>
            <a:endParaRPr lang="uk-UA" dirty="0"/>
          </a:p>
        </p:txBody>
      </p:sp>
      <p:pic>
        <p:nvPicPr>
          <p:cNvPr id="4" name="Thuja occidentali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65269" y="1336341"/>
            <a:ext cx="9377869" cy="5274921"/>
          </a:xfrm>
        </p:spPr>
      </p:pic>
      <p:sp>
        <p:nvSpPr>
          <p:cNvPr id="5" name="Прямокутник 4"/>
          <p:cNvSpPr/>
          <p:nvPr/>
        </p:nvSpPr>
        <p:spPr>
          <a:xfrm>
            <a:off x="1130347" y="886623"/>
            <a:ext cx="4995022" cy="369332"/>
          </a:xfrm>
          <a:prstGeom prst="rect">
            <a:avLst/>
          </a:prstGeom>
        </p:spPr>
        <p:txBody>
          <a:bodyPr wrap="none">
            <a:spAutoFit/>
          </a:bodyPr>
          <a:lstStyle/>
          <a:p>
            <a:r>
              <a:rPr lang="uk-UA" dirty="0"/>
              <a:t>https://www.youtube.com/watch?v=5TJWGLH_TnY</a:t>
            </a:r>
          </a:p>
        </p:txBody>
      </p:sp>
    </p:spTree>
    <p:extLst>
      <p:ext uri="{BB962C8B-B14F-4D97-AF65-F5344CB8AC3E}">
        <p14:creationId xmlns:p14="http://schemas.microsoft.com/office/powerpoint/2010/main" val="4393077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I. Homeopathic solutions and dilutions for internal use</a:t>
            </a:r>
            <a:endParaRPr lang="uk-UA" dirty="0"/>
          </a:p>
        </p:txBody>
      </p:sp>
      <p:sp>
        <p:nvSpPr>
          <p:cNvPr id="3" name="Объект 2"/>
          <p:cNvSpPr>
            <a:spLocks noGrp="1"/>
          </p:cNvSpPr>
          <p:nvPr>
            <p:ph idx="1"/>
          </p:nvPr>
        </p:nvSpPr>
        <p:spPr>
          <a:xfrm>
            <a:off x="615763" y="1737360"/>
            <a:ext cx="11021434" cy="4513503"/>
          </a:xfrm>
        </p:spPr>
        <p:txBody>
          <a:bodyPr>
            <a:noAutofit/>
          </a:bodyPr>
          <a:lstStyle/>
          <a:p>
            <a:pPr marL="0" indent="352425" algn="just">
              <a:buFont typeface="Arial" panose="020B0604020202020204" pitchFamily="34" charset="0"/>
              <a:buChar char="•"/>
            </a:pPr>
            <a:r>
              <a:rPr lang="en" sz="2400" b="1" dirty="0">
                <a:solidFill>
                  <a:schemeClr val="tx1"/>
                </a:solidFill>
              </a:rPr>
              <a:t>Homeopathic solutions and dilutions ( </a:t>
            </a:r>
            <a:r>
              <a:rPr lang="en" sz="2400" b="1" dirty="0" err="1">
                <a:solidFill>
                  <a:schemeClr val="tx1"/>
                </a:solidFill>
              </a:rPr>
              <a:t>Solutionese </a:t>
            </a:r>
            <a:r>
              <a:rPr lang="en" sz="2400" b="1" dirty="0">
                <a:solidFill>
                  <a:schemeClr val="tx1"/>
                </a:solidFill>
              </a:rPr>
              <a:t>et </a:t>
            </a:r>
            <a:r>
              <a:rPr lang="en" sz="2400" b="1" dirty="0" err="1">
                <a:solidFill>
                  <a:schemeClr val="tx1"/>
                </a:solidFill>
              </a:rPr>
              <a:t>dilutiones</a:t>
            </a:r>
            <a:r>
              <a:rPr lang="en" sz="2400" b="1" dirty="0">
                <a:solidFill>
                  <a:schemeClr val="tx1"/>
                </a:solidFill>
              </a:rPr>
              <a:t> </a:t>
            </a:r>
            <a:r>
              <a:rPr lang="en" sz="2400" b="1" dirty="0" err="1">
                <a:solidFill>
                  <a:schemeClr val="tx1"/>
                </a:solidFill>
              </a:rPr>
              <a:t>homeopathica </a:t>
            </a:r>
            <a:r>
              <a:rPr lang="en" sz="2400" b="1" dirty="0">
                <a:solidFill>
                  <a:schemeClr val="tx1"/>
                </a:solidFill>
              </a:rPr>
              <a:t>) for internal use </a:t>
            </a:r>
            <a:r>
              <a:rPr lang="en" sz="2400" dirty="0">
                <a:solidFill>
                  <a:schemeClr val="tx1"/>
                </a:solidFill>
              </a:rPr>
              <a:t>are a liquid homogeneous (homogeneous) system of medicinal substances in a suitable solvent .</a:t>
            </a:r>
          </a:p>
          <a:p>
            <a:pPr marL="0" indent="352425" algn="just">
              <a:buFont typeface="Arial" panose="020B0604020202020204" pitchFamily="34" charset="0"/>
              <a:buChar char="•"/>
            </a:pPr>
            <a:r>
              <a:rPr lang="en" sz="2400" dirty="0">
                <a:solidFill>
                  <a:schemeClr val="tx1"/>
                </a:solidFill>
              </a:rPr>
              <a:t>Sanitary requirements in accordance with the Instruction on the sanitary and anti-epidemic regime of pharmacies must be observed during their production .</a:t>
            </a:r>
          </a:p>
          <a:p>
            <a:pPr marL="0" indent="352425" algn="just">
              <a:buFont typeface="Arial" panose="020B0604020202020204" pitchFamily="34" charset="0"/>
              <a:buChar char="•"/>
            </a:pPr>
            <a:r>
              <a:rPr lang="en" sz="2400" dirty="0">
                <a:solidFill>
                  <a:schemeClr val="tx1"/>
                </a:solidFill>
              </a:rPr>
              <a:t>In terms of microbiological purity, solutions and dilutions must meet the requirements of the current SPh.</a:t>
            </a:r>
          </a:p>
          <a:p>
            <a:pPr marL="0" indent="352425" algn="just">
              <a:buFont typeface="Arial" panose="020B0604020202020204" pitchFamily="34" charset="0"/>
              <a:buChar char="•"/>
            </a:pPr>
            <a:r>
              <a:rPr lang="en" sz="2400" dirty="0">
                <a:solidFill>
                  <a:schemeClr val="tx1"/>
                </a:solidFill>
              </a:rPr>
              <a:t>For single ingestion, liquid drugs are prescribed for 5-8 drops in a teaspoon of water (or without water).</a:t>
            </a:r>
            <a:endParaRPr lang="uk-UA" sz="2400" dirty="0">
              <a:solidFill>
                <a:schemeClr val="tx1"/>
              </a:solidFill>
            </a:endParaRPr>
          </a:p>
          <a:p>
            <a:pPr marL="0" indent="352425" algn="just">
              <a:buFont typeface="Arial" panose="020B0604020202020204" pitchFamily="34" charset="0"/>
              <a:buChar char="•"/>
            </a:pPr>
            <a:r>
              <a:rPr lang="en" sz="2400" dirty="0">
                <a:solidFill>
                  <a:schemeClr val="tx1"/>
                </a:solidFill>
              </a:rPr>
              <a:t>The amount of active substance in one drop depends on the degree of dilution (5 drops of D1 corresponds to approximately 0.025 g, D 2 - 0.0025 g, etc.).</a:t>
            </a:r>
          </a:p>
        </p:txBody>
      </p:sp>
    </p:spTree>
    <p:extLst>
      <p:ext uri="{BB962C8B-B14F-4D97-AF65-F5344CB8AC3E}">
        <p14:creationId xmlns:p14="http://schemas.microsoft.com/office/powerpoint/2010/main" val="3545074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I.1. Mixturae </a:t>
            </a:r>
            <a:endParaRPr lang="uk-UA" b="1" dirty="0">
              <a:solidFill>
                <a:schemeClr val="tx1"/>
              </a:solidFill>
            </a:endParaRPr>
          </a:p>
        </p:txBody>
      </p:sp>
      <p:sp>
        <p:nvSpPr>
          <p:cNvPr id="3" name="Объект 2"/>
          <p:cNvSpPr>
            <a:spLocks noGrp="1"/>
          </p:cNvSpPr>
          <p:nvPr>
            <p:ph idx="1"/>
          </p:nvPr>
        </p:nvSpPr>
        <p:spPr>
          <a:xfrm>
            <a:off x="546755" y="1845734"/>
            <a:ext cx="11142482" cy="4023360"/>
          </a:xfrm>
        </p:spPr>
        <p:txBody>
          <a:bodyPr>
            <a:normAutofit/>
          </a:bodyPr>
          <a:lstStyle/>
          <a:p>
            <a:pPr marL="0" indent="358775" algn="just"/>
            <a:r>
              <a:rPr lang="en" sz="2800" dirty="0">
                <a:solidFill>
                  <a:schemeClr val="tx1"/>
                </a:solidFill>
              </a:rPr>
              <a:t>Potions in homeopathic practice are used very </a:t>
            </a:r>
            <a:r>
              <a:rPr lang="en" sz="2800" dirty="0" err="1">
                <a:solidFill>
                  <a:schemeClr val="tx1"/>
                </a:solidFill>
              </a:rPr>
              <a:t>rarely </a:t>
            </a:r>
            <a:r>
              <a:rPr lang="en" sz="2800" dirty="0">
                <a:solidFill>
                  <a:schemeClr val="tx1"/>
                </a:solidFill>
              </a:rPr>
              <a:t>. Sometimes they are used in the nursery practice , taking 10 drops of the corresponding decimal or hundredth dilution of 30.0 g purified water and appoint 1 teaspoon several times a day.</a:t>
            </a:r>
          </a:p>
        </p:txBody>
      </p:sp>
    </p:spTree>
    <p:extLst>
      <p:ext uri="{BB962C8B-B14F-4D97-AF65-F5344CB8AC3E}">
        <p14:creationId xmlns:p14="http://schemas.microsoft.com/office/powerpoint/2010/main" val="1612312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I. 2. Drops ( </a:t>
            </a:r>
            <a:r>
              <a:rPr lang="en" b="1" dirty="0" err="1">
                <a:solidFill>
                  <a:schemeClr val="tx1"/>
                </a:solidFill>
              </a:rPr>
              <a:t>Guttae </a:t>
            </a:r>
            <a:r>
              <a:rPr lang="en" b="1" dirty="0">
                <a:solidFill>
                  <a:schemeClr val="tx1"/>
                </a:solidFill>
              </a:rPr>
              <a:t>)</a:t>
            </a:r>
            <a:endParaRPr lang="uk-UA" b="1" dirty="0">
              <a:solidFill>
                <a:schemeClr val="tx1"/>
              </a:solidFill>
            </a:endParaRPr>
          </a:p>
        </p:txBody>
      </p:sp>
      <p:sp>
        <p:nvSpPr>
          <p:cNvPr id="3" name="Объект 2"/>
          <p:cNvSpPr>
            <a:spLocks noGrp="1"/>
          </p:cNvSpPr>
          <p:nvPr>
            <p:ph idx="1"/>
          </p:nvPr>
        </p:nvSpPr>
        <p:spPr>
          <a:xfrm>
            <a:off x="311085" y="1845734"/>
            <a:ext cx="11528981" cy="1708171"/>
          </a:xfrm>
        </p:spPr>
        <p:txBody>
          <a:bodyPr>
            <a:normAutofit/>
          </a:bodyPr>
          <a:lstStyle/>
          <a:p>
            <a:pPr marL="0" indent="358775" algn="just"/>
            <a:r>
              <a:rPr lang="en" sz="2800" dirty="0">
                <a:solidFill>
                  <a:schemeClr val="tx1"/>
                </a:solidFill>
              </a:rPr>
              <a:t>Drops - one of the most commonly used dosage forms, dosing with a pipette or </a:t>
            </a:r>
            <a:r>
              <a:rPr lang="en" sz="2800" dirty="0" err="1">
                <a:solidFill>
                  <a:schemeClr val="tx1"/>
                </a:solidFill>
              </a:rPr>
              <a:t>stopper </a:t>
            </a:r>
            <a:r>
              <a:rPr lang="en" sz="2800" dirty="0">
                <a:solidFill>
                  <a:schemeClr val="tx1"/>
                </a:solidFill>
              </a:rPr>
              <a:t>- a </a:t>
            </a:r>
            <a:r>
              <a:rPr lang="en" sz="2800" dirty="0" err="1">
                <a:solidFill>
                  <a:schemeClr val="tx1"/>
                </a:solidFill>
              </a:rPr>
              <a:t>caplemer </a:t>
            </a:r>
            <a:r>
              <a:rPr lang="en" sz="2800" dirty="0">
                <a:solidFill>
                  <a:schemeClr val="tx1"/>
                </a:solidFill>
              </a:rPr>
              <a:t>(stopper-dispenser). If the prescription does not specify the amount of the drug, it is released 10.0 g .</a:t>
            </a:r>
            <a:endParaRPr lang="uk-UA" sz="2800" dirty="0">
              <a:solidFill>
                <a:schemeClr val="tx1"/>
              </a:solidFill>
            </a:endParaRPr>
          </a:p>
        </p:txBody>
      </p:sp>
      <p:sp>
        <p:nvSpPr>
          <p:cNvPr id="4" name="Прямоугольник 3"/>
          <p:cNvSpPr/>
          <p:nvPr/>
        </p:nvSpPr>
        <p:spPr>
          <a:xfrm>
            <a:off x="565288" y="3297881"/>
            <a:ext cx="9119040"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327275" lvl="7"/>
            <a:r>
              <a:rPr lang="en" sz="2400" dirty="0"/>
              <a:t>Example. </a:t>
            </a:r>
            <a:r>
              <a:rPr lang="en" sz="2400" dirty="0" err="1"/>
              <a:t>Camphora</a:t>
            </a:r>
            <a:r>
              <a:rPr lang="en" sz="2400" dirty="0"/>
              <a:t> </a:t>
            </a:r>
            <a:r>
              <a:rPr lang="en" sz="2400" dirty="0" err="1"/>
              <a:t>Rubies</a:t>
            </a:r>
            <a:r>
              <a:rPr lang="en" sz="2400" dirty="0"/>
              <a:t> </a:t>
            </a:r>
          </a:p>
          <a:p>
            <a:pPr marL="2327275" lvl="7"/>
            <a:r>
              <a:rPr lang="en" sz="2400" dirty="0"/>
              <a:t>3-5 drops per sugar </a:t>
            </a:r>
            <a:r>
              <a:rPr lang="en" sz="2400" dirty="0" err="1"/>
              <a:t>intake 3-4 </a:t>
            </a:r>
            <a:r>
              <a:rPr lang="en" sz="2400" dirty="0"/>
              <a:t>times </a:t>
            </a:r>
            <a:r>
              <a:rPr lang="en" sz="2400" dirty="0" err="1"/>
              <a:t>a </a:t>
            </a:r>
            <a:r>
              <a:rPr lang="en" sz="2400" dirty="0"/>
              <a:t>day.</a:t>
            </a:r>
            <a:endParaRPr lang="uk-UA" sz="2400" dirty="0"/>
          </a:p>
          <a:p>
            <a:pPr algn="just"/>
            <a:r>
              <a:rPr lang="en" sz="2400" dirty="0"/>
              <a:t>This drug got its name from the Italian professor Rubini, who proposed it. Prepare 10.0 g of a solution consisting of equal parts of camphor and 96% </a:t>
            </a:r>
            <a:r>
              <a:rPr lang="en" sz="2400" dirty="0" err="1"/>
              <a:t>alcohol </a:t>
            </a:r>
            <a:r>
              <a:rPr lang="en" sz="2400" dirty="0"/>
              <a:t>.</a:t>
            </a:r>
            <a:endParaRPr lang="uk-UA" sz="2400" dirty="0"/>
          </a:p>
        </p:txBody>
      </p:sp>
      <p:pic>
        <p:nvPicPr>
          <p:cNvPr id="2052" name="Picture 4" descr="https://www.rappen-apotheke.de/documents/products/Zoom/master/100376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8531" y="2936756"/>
            <a:ext cx="1862962" cy="3399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05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I.3. </a:t>
            </a:r>
            <a:r>
              <a:rPr lang="en" b="1" dirty="0" err="1">
                <a:solidFill>
                  <a:schemeClr val="tx1"/>
                </a:solidFill>
              </a:rPr>
              <a:t>Dilution</a:t>
            </a:r>
            <a:r>
              <a:rPr lang="en" b="1" dirty="0">
                <a:solidFill>
                  <a:schemeClr val="tx1"/>
                </a:solidFill>
              </a:rPr>
              <a:t> </a:t>
            </a:r>
            <a:r>
              <a:rPr lang="en" b="1" dirty="0" err="1">
                <a:solidFill>
                  <a:schemeClr val="tx1"/>
                </a:solidFill>
              </a:rPr>
              <a:t>liquid</a:t>
            </a:r>
            <a:r>
              <a:rPr lang="en" b="1" dirty="0">
                <a:solidFill>
                  <a:schemeClr val="tx1"/>
                </a:solidFill>
              </a:rPr>
              <a:t> </a:t>
            </a:r>
            <a:r>
              <a:rPr lang="en" b="1" dirty="0" err="1">
                <a:solidFill>
                  <a:schemeClr val="tx1"/>
                </a:solidFill>
              </a:rPr>
              <a:t>substances</a:t>
            </a:r>
            <a:r>
              <a:rPr lang="ru-RU" b="1" dirty="0">
                <a:solidFill>
                  <a:schemeClr val="tx1"/>
                </a:solidFill>
              </a:rPr>
              <a:t/>
            </a:r>
            <a:br>
              <a:rPr lang="ru-RU" b="1" dirty="0">
                <a:solidFill>
                  <a:schemeClr val="tx1"/>
                </a:solidFill>
              </a:rPr>
            </a:br>
            <a:r>
              <a:rPr lang="en" b="1" dirty="0">
                <a:solidFill>
                  <a:schemeClr val="tx1"/>
                </a:solidFill>
              </a:rPr>
              <a:t> ( </a:t>
            </a:r>
            <a:r>
              <a:rPr lang="en" b="1" dirty="0" err="1">
                <a:solidFill>
                  <a:schemeClr val="tx1"/>
                </a:solidFill>
              </a:rPr>
              <a:t>essences </a:t>
            </a:r>
            <a:r>
              <a:rPr lang="en" b="1" dirty="0">
                <a:solidFill>
                  <a:schemeClr val="tx1"/>
                </a:solidFill>
              </a:rPr>
              <a:t>, </a:t>
            </a:r>
            <a:r>
              <a:rPr lang="en" b="1" dirty="0" err="1">
                <a:solidFill>
                  <a:schemeClr val="tx1"/>
                </a:solidFill>
              </a:rPr>
              <a:t>tinctures </a:t>
            </a:r>
            <a:r>
              <a:rPr lang="en" b="1" dirty="0">
                <a:solidFill>
                  <a:schemeClr val="tx1"/>
                </a:solidFill>
              </a:rPr>
              <a:t>, </a:t>
            </a:r>
            <a:r>
              <a:rPr lang="en" b="1" dirty="0" err="1">
                <a:solidFill>
                  <a:schemeClr val="tx1"/>
                </a:solidFill>
              </a:rPr>
              <a:t>solutions </a:t>
            </a:r>
            <a:r>
              <a:rPr lang="en" b="1" dirty="0">
                <a:solidFill>
                  <a:schemeClr val="tx1"/>
                </a:solidFill>
              </a:rPr>
              <a:t>)</a:t>
            </a:r>
            <a:endParaRPr lang="uk-UA" b="1" dirty="0">
              <a:solidFill>
                <a:schemeClr val="tx1"/>
              </a:solidFill>
            </a:endParaRPr>
          </a:p>
        </p:txBody>
      </p:sp>
      <p:sp>
        <p:nvSpPr>
          <p:cNvPr id="3" name="Объект 2"/>
          <p:cNvSpPr>
            <a:spLocks noGrp="1"/>
          </p:cNvSpPr>
          <p:nvPr>
            <p:ph idx="1"/>
          </p:nvPr>
        </p:nvSpPr>
        <p:spPr>
          <a:xfrm>
            <a:off x="226244" y="2048444"/>
            <a:ext cx="11604396" cy="4165320"/>
          </a:xfrm>
        </p:spPr>
        <p:txBody>
          <a:bodyPr>
            <a:noAutofit/>
          </a:bodyPr>
          <a:lstStyle/>
          <a:p>
            <a:pPr marL="0" indent="363538" algn="just"/>
            <a:r>
              <a:rPr lang="en" dirty="0" err="1">
                <a:solidFill>
                  <a:schemeClr val="tx1"/>
                </a:solidFill>
              </a:rPr>
              <a:t>Dilution</a:t>
            </a:r>
            <a:r>
              <a:rPr lang="en" dirty="0">
                <a:solidFill>
                  <a:schemeClr val="tx1"/>
                </a:solidFill>
              </a:rPr>
              <a:t> </a:t>
            </a:r>
            <a:r>
              <a:rPr lang="en" dirty="0" err="1">
                <a:solidFill>
                  <a:schemeClr val="tx1"/>
                </a:solidFill>
              </a:rPr>
              <a:t>liquid</a:t>
            </a:r>
            <a:r>
              <a:rPr lang="en" dirty="0">
                <a:solidFill>
                  <a:schemeClr val="tx1"/>
                </a:solidFill>
              </a:rPr>
              <a:t> </a:t>
            </a:r>
            <a:r>
              <a:rPr lang="en" dirty="0" err="1">
                <a:solidFill>
                  <a:schemeClr val="tx1"/>
                </a:solidFill>
              </a:rPr>
              <a:t>substances </a:t>
            </a:r>
            <a:r>
              <a:rPr lang="en" dirty="0">
                <a:solidFill>
                  <a:schemeClr val="tx1"/>
                </a:solidFill>
              </a:rPr>
              <a:t>( </a:t>
            </a:r>
            <a:r>
              <a:rPr lang="en" dirty="0" err="1">
                <a:solidFill>
                  <a:schemeClr val="tx1"/>
                </a:solidFill>
              </a:rPr>
              <a:t>essences </a:t>
            </a:r>
            <a:r>
              <a:rPr lang="en" dirty="0">
                <a:solidFill>
                  <a:schemeClr val="tx1"/>
                </a:solidFill>
              </a:rPr>
              <a:t>, </a:t>
            </a:r>
            <a:r>
              <a:rPr lang="en" dirty="0" err="1">
                <a:solidFill>
                  <a:schemeClr val="tx1"/>
                </a:solidFill>
              </a:rPr>
              <a:t>tinctures </a:t>
            </a:r>
            <a:r>
              <a:rPr lang="en" dirty="0">
                <a:solidFill>
                  <a:schemeClr val="tx1"/>
                </a:solidFill>
              </a:rPr>
              <a:t>, </a:t>
            </a:r>
            <a:r>
              <a:rPr lang="en" dirty="0" err="1">
                <a:solidFill>
                  <a:schemeClr val="tx1"/>
                </a:solidFill>
              </a:rPr>
              <a:t>solutions </a:t>
            </a:r>
            <a:r>
              <a:rPr lang="en" dirty="0">
                <a:solidFill>
                  <a:schemeClr val="tx1"/>
                </a:solidFill>
              </a:rPr>
              <a:t>) </a:t>
            </a:r>
            <a:r>
              <a:rPr lang="en" dirty="0" err="1">
                <a:solidFill>
                  <a:schemeClr val="tx1"/>
                </a:solidFill>
              </a:rPr>
              <a:t>are carried out </a:t>
            </a:r>
            <a:r>
              <a:rPr lang="en" dirty="0">
                <a:solidFill>
                  <a:schemeClr val="tx1"/>
                </a:solidFill>
              </a:rPr>
              <a:t>in a </a:t>
            </a:r>
            <a:r>
              <a:rPr lang="en" dirty="0" err="1">
                <a:solidFill>
                  <a:schemeClr val="tx1"/>
                </a:solidFill>
              </a:rPr>
              <a:t>protected room</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direct</a:t>
            </a:r>
            <a:r>
              <a:rPr lang="en" dirty="0">
                <a:solidFill>
                  <a:schemeClr val="tx1"/>
                </a:solidFill>
              </a:rPr>
              <a:t> </a:t>
            </a:r>
            <a:r>
              <a:rPr lang="en" dirty="0" err="1">
                <a:solidFill>
                  <a:schemeClr val="tx1"/>
                </a:solidFill>
              </a:rPr>
              <a:t>impact</a:t>
            </a:r>
            <a:r>
              <a:rPr lang="en" dirty="0">
                <a:solidFill>
                  <a:schemeClr val="tx1"/>
                </a:solidFill>
              </a:rPr>
              <a:t> </a:t>
            </a:r>
            <a:r>
              <a:rPr lang="en" dirty="0" err="1">
                <a:solidFill>
                  <a:schemeClr val="tx1"/>
                </a:solidFill>
              </a:rPr>
              <a:t>solar</a:t>
            </a:r>
            <a:r>
              <a:rPr lang="en" dirty="0">
                <a:solidFill>
                  <a:schemeClr val="tx1"/>
                </a:solidFill>
              </a:rPr>
              <a:t> </a:t>
            </a:r>
            <a:r>
              <a:rPr lang="en" dirty="0" err="1">
                <a:solidFill>
                  <a:schemeClr val="tx1"/>
                </a:solidFill>
              </a:rPr>
              <a:t>light </a:t>
            </a:r>
            <a:r>
              <a:rPr lang="en" dirty="0">
                <a:solidFill>
                  <a:schemeClr val="tx1"/>
                </a:solidFill>
              </a:rPr>
              <a:t>.</a:t>
            </a:r>
          </a:p>
          <a:p>
            <a:pPr marL="0" indent="363538" algn="just"/>
            <a:r>
              <a:rPr lang="en" dirty="0">
                <a:solidFill>
                  <a:schemeClr val="tx1"/>
                </a:solidFill>
              </a:rPr>
              <a:t>When </a:t>
            </a:r>
            <a:r>
              <a:rPr lang="en" dirty="0" err="1">
                <a:solidFill>
                  <a:schemeClr val="tx1"/>
                </a:solidFill>
              </a:rPr>
              <a:t>cooking</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must be </a:t>
            </a:r>
            <a:r>
              <a:rPr lang="en" dirty="0">
                <a:solidFill>
                  <a:schemeClr val="tx1"/>
                </a:solidFill>
              </a:rPr>
              <a:t>strictly </a:t>
            </a:r>
            <a:r>
              <a:rPr lang="en" dirty="0" err="1">
                <a:solidFill>
                  <a:schemeClr val="tx1"/>
                </a:solidFill>
              </a:rPr>
              <a:t>adhered to</a:t>
            </a:r>
            <a:r>
              <a:rPr lang="en" dirty="0">
                <a:solidFill>
                  <a:schemeClr val="tx1"/>
                </a:solidFill>
              </a:rPr>
              <a:t> </a:t>
            </a:r>
            <a:r>
              <a:rPr lang="en" dirty="0" err="1">
                <a:solidFill>
                  <a:schemeClr val="tx1"/>
                </a:solidFill>
              </a:rPr>
              <a:t>several</a:t>
            </a:r>
            <a:r>
              <a:rPr lang="en" dirty="0">
                <a:solidFill>
                  <a:schemeClr val="tx1"/>
                </a:solidFill>
              </a:rPr>
              <a:t> </a:t>
            </a:r>
            <a:r>
              <a:rPr lang="en" dirty="0" err="1">
                <a:solidFill>
                  <a:schemeClr val="tx1"/>
                </a:solidFill>
              </a:rPr>
              <a:t>technological </a:t>
            </a:r>
            <a:r>
              <a:rPr lang="en" dirty="0">
                <a:solidFill>
                  <a:schemeClr val="tx1"/>
                </a:solidFill>
              </a:rPr>
              <a:t>rules, </a:t>
            </a:r>
            <a:r>
              <a:rPr lang="en" dirty="0" err="1">
                <a:solidFill>
                  <a:schemeClr val="tx1"/>
                </a:solidFill>
              </a:rPr>
              <a:t>namely </a:t>
            </a:r>
            <a:r>
              <a:rPr lang="en" dirty="0">
                <a:solidFill>
                  <a:schemeClr val="tx1"/>
                </a:solidFill>
              </a:rPr>
              <a:t>:</a:t>
            </a:r>
          </a:p>
          <a:p>
            <a:pPr marL="0" indent="363538" algn="just"/>
            <a:r>
              <a:rPr lang="en" dirty="0">
                <a:solidFill>
                  <a:schemeClr val="tx1"/>
                </a:solidFill>
              </a:rPr>
              <a:t>1 ) for each </a:t>
            </a:r>
            <a:r>
              <a:rPr lang="en-US" dirty="0">
                <a:solidFill>
                  <a:schemeClr val="tx1"/>
                </a:solidFill>
              </a:rPr>
              <a:t>dilution</a:t>
            </a:r>
            <a:r>
              <a:rPr lang="en" dirty="0">
                <a:solidFill>
                  <a:schemeClr val="tx1"/>
                </a:solidFill>
              </a:rPr>
              <a:t> use separate utensils that must have volume by 1 / 2-1 / 3 more volume diluted drug ;</a:t>
            </a:r>
            <a:endParaRPr lang="ru-RU" dirty="0">
              <a:solidFill>
                <a:schemeClr val="tx1"/>
              </a:solidFill>
            </a:endParaRPr>
          </a:p>
          <a:p>
            <a:pPr marL="0" indent="363538" algn="just"/>
            <a:r>
              <a:rPr lang="en" dirty="0">
                <a:solidFill>
                  <a:schemeClr val="tx1"/>
                </a:solidFill>
              </a:rPr>
              <a:t>2 ) </a:t>
            </a:r>
            <a:r>
              <a:rPr lang="en" dirty="0" err="1">
                <a:solidFill>
                  <a:schemeClr val="tx1"/>
                </a:solidFill>
              </a:rPr>
              <a:t>the name of the </a:t>
            </a:r>
            <a:r>
              <a:rPr lang="en" dirty="0">
                <a:solidFill>
                  <a:schemeClr val="tx1"/>
                </a:solidFill>
              </a:rPr>
              <a:t>drug and </a:t>
            </a:r>
            <a:r>
              <a:rPr lang="en" dirty="0" err="1">
                <a:solidFill>
                  <a:schemeClr val="tx1"/>
                </a:solidFill>
              </a:rPr>
              <a:t>dilution </a:t>
            </a:r>
            <a:r>
              <a:rPr lang="en" dirty="0">
                <a:solidFill>
                  <a:schemeClr val="tx1"/>
                </a:solidFill>
              </a:rPr>
              <a:t>for </a:t>
            </a:r>
            <a:r>
              <a:rPr lang="en" dirty="0" err="1">
                <a:solidFill>
                  <a:schemeClr val="tx1"/>
                </a:solidFill>
              </a:rPr>
              <a:t>which</a:t>
            </a:r>
            <a:r>
              <a:rPr lang="en" dirty="0">
                <a:solidFill>
                  <a:schemeClr val="tx1"/>
                </a:solidFill>
              </a:rPr>
              <a:t> the vessel </a:t>
            </a:r>
            <a:r>
              <a:rPr lang="en" dirty="0" err="1">
                <a:solidFill>
                  <a:schemeClr val="tx1"/>
                </a:solidFill>
              </a:rPr>
              <a:t>is appointed , indicate </a:t>
            </a:r>
            <a:r>
              <a:rPr lang="en" dirty="0">
                <a:solidFill>
                  <a:schemeClr val="tx1"/>
                </a:solidFill>
              </a:rPr>
              <a:t>both on a </a:t>
            </a:r>
            <a:r>
              <a:rPr lang="en" dirty="0" err="1">
                <a:solidFill>
                  <a:schemeClr val="tx1"/>
                </a:solidFill>
              </a:rPr>
              <a:t>stopper </a:t>
            </a:r>
            <a:r>
              <a:rPr lang="en" dirty="0">
                <a:solidFill>
                  <a:schemeClr val="tx1"/>
                </a:solidFill>
              </a:rPr>
              <a:t>, and on a </a:t>
            </a:r>
            <a:r>
              <a:rPr lang="en" dirty="0" err="1">
                <a:solidFill>
                  <a:schemeClr val="tx1"/>
                </a:solidFill>
              </a:rPr>
              <a:t>vessel </a:t>
            </a:r>
            <a:r>
              <a:rPr lang="en" dirty="0">
                <a:solidFill>
                  <a:schemeClr val="tx1"/>
                </a:solidFill>
              </a:rPr>
              <a:t>;</a:t>
            </a:r>
          </a:p>
          <a:p>
            <a:pPr marL="0" indent="363538" algn="just"/>
            <a:r>
              <a:rPr lang="en" dirty="0">
                <a:solidFill>
                  <a:schemeClr val="tx1"/>
                </a:solidFill>
              </a:rPr>
              <a:t>3 ) in </a:t>
            </a:r>
            <a:r>
              <a:rPr lang="en" dirty="0" err="1">
                <a:solidFill>
                  <a:schemeClr val="tx1"/>
                </a:solidFill>
              </a:rPr>
              <a:t>the process</a:t>
            </a:r>
            <a:r>
              <a:rPr lang="en" dirty="0">
                <a:solidFill>
                  <a:schemeClr val="tx1"/>
                </a:solidFill>
              </a:rPr>
              <a:t> </a:t>
            </a:r>
            <a:r>
              <a:rPr lang="en" dirty="0" err="1">
                <a:solidFill>
                  <a:schemeClr val="tx1"/>
                </a:solidFill>
              </a:rPr>
              <a:t>preparation</a:t>
            </a:r>
            <a:r>
              <a:rPr lang="en" dirty="0">
                <a:solidFill>
                  <a:schemeClr val="tx1"/>
                </a:solidFill>
              </a:rPr>
              <a:t> </a:t>
            </a:r>
            <a:r>
              <a:rPr lang="en" dirty="0" err="1">
                <a:solidFill>
                  <a:schemeClr val="tx1"/>
                </a:solidFill>
              </a:rPr>
              <a:t>each</a:t>
            </a:r>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vigorously</a:t>
            </a:r>
            <a:r>
              <a:rPr lang="en" dirty="0">
                <a:solidFill>
                  <a:schemeClr val="tx1"/>
                </a:solidFill>
              </a:rPr>
              <a:t> </a:t>
            </a:r>
            <a:r>
              <a:rPr lang="en" dirty="0" err="1">
                <a:solidFill>
                  <a:schemeClr val="tx1"/>
                </a:solidFill>
              </a:rPr>
              <a:t>shake </a:t>
            </a:r>
            <a:r>
              <a:rPr lang="en" dirty="0">
                <a:solidFill>
                  <a:schemeClr val="tx1"/>
                </a:solidFill>
              </a:rPr>
              <a:t>( </a:t>
            </a:r>
            <a:r>
              <a:rPr lang="en" dirty="0" err="1">
                <a:solidFill>
                  <a:schemeClr val="tx1"/>
                </a:solidFill>
              </a:rPr>
              <a:t>potentiate </a:t>
            </a:r>
            <a:r>
              <a:rPr lang="en" dirty="0">
                <a:solidFill>
                  <a:schemeClr val="tx1"/>
                </a:solidFill>
              </a:rPr>
              <a:t>) 10 </a:t>
            </a:r>
            <a:r>
              <a:rPr lang="en" dirty="0" err="1">
                <a:solidFill>
                  <a:schemeClr val="tx1"/>
                </a:solidFill>
              </a:rPr>
              <a:t>times</a:t>
            </a:r>
            <a:r>
              <a:rPr lang="en" dirty="0">
                <a:solidFill>
                  <a:schemeClr val="tx1"/>
                </a:solidFill>
              </a:rPr>
              <a:t> </a:t>
            </a:r>
            <a:r>
              <a:rPr lang="en" dirty="0" err="1">
                <a:solidFill>
                  <a:schemeClr val="tx1"/>
                </a:solidFill>
              </a:rPr>
              <a:t>from top </a:t>
            </a:r>
            <a:r>
              <a:rPr lang="en" dirty="0">
                <a:solidFill>
                  <a:schemeClr val="tx1"/>
                </a:solidFill>
              </a:rPr>
              <a:t>to bottom ( </a:t>
            </a:r>
            <a:r>
              <a:rPr lang="en" dirty="0" err="1">
                <a:solidFill>
                  <a:schemeClr val="tx1"/>
                </a:solidFill>
              </a:rPr>
              <a:t>in parallel</a:t>
            </a:r>
            <a:r>
              <a:rPr lang="en" dirty="0">
                <a:solidFill>
                  <a:schemeClr val="tx1"/>
                </a:solidFill>
              </a:rPr>
              <a:t> </a:t>
            </a:r>
            <a:r>
              <a:rPr lang="en" dirty="0" err="1">
                <a:solidFill>
                  <a:schemeClr val="tx1"/>
                </a:solidFill>
              </a:rPr>
              <a:t>earthly</a:t>
            </a:r>
            <a:r>
              <a:rPr lang="en" dirty="0">
                <a:solidFill>
                  <a:schemeClr val="tx1"/>
                </a:solidFill>
              </a:rPr>
              <a:t> </a:t>
            </a:r>
            <a:r>
              <a:rPr lang="en" dirty="0" err="1">
                <a:solidFill>
                  <a:schemeClr val="tx1"/>
                </a:solidFill>
              </a:rPr>
              <a:t>axis </a:t>
            </a:r>
            <a:r>
              <a:rPr lang="en" dirty="0">
                <a:solidFill>
                  <a:schemeClr val="tx1"/>
                </a:solidFill>
              </a:rPr>
              <a:t>).</a:t>
            </a:r>
          </a:p>
          <a:p>
            <a:pPr marL="0" indent="363538" algn="just"/>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large</a:t>
            </a:r>
            <a:r>
              <a:rPr lang="en" dirty="0">
                <a:solidFill>
                  <a:schemeClr val="tx1"/>
                </a:solidFill>
              </a:rPr>
              <a:t> </a:t>
            </a:r>
            <a:r>
              <a:rPr lang="en" dirty="0" err="1">
                <a:solidFill>
                  <a:schemeClr val="tx1"/>
                </a:solidFill>
              </a:rPr>
              <a:t>quantity</a:t>
            </a:r>
            <a:r>
              <a:rPr lang="en" dirty="0">
                <a:solidFill>
                  <a:schemeClr val="tx1"/>
                </a:solidFill>
              </a:rPr>
              <a:t> </a:t>
            </a:r>
            <a:r>
              <a:rPr lang="en" dirty="0" err="1">
                <a:solidFill>
                  <a:schemeClr val="tx1"/>
                </a:solidFill>
              </a:rPr>
              <a:t>produce</a:t>
            </a:r>
            <a:r>
              <a:rPr lang="en" dirty="0">
                <a:solidFill>
                  <a:schemeClr val="tx1"/>
                </a:solidFill>
              </a:rPr>
              <a:t> </a:t>
            </a:r>
            <a:r>
              <a:rPr lang="en" dirty="0" err="1">
                <a:solidFill>
                  <a:schemeClr val="tx1"/>
                </a:solidFill>
              </a:rPr>
              <a:t>lower</a:t>
            </a:r>
            <a:r>
              <a:rPr lang="en" dirty="0">
                <a:solidFill>
                  <a:schemeClr val="tx1"/>
                </a:solidFill>
              </a:rPr>
              <a:t> in </a:t>
            </a:r>
            <a:r>
              <a:rPr lang="en" dirty="0" err="1">
                <a:solidFill>
                  <a:schemeClr val="tx1"/>
                </a:solidFill>
              </a:rPr>
              <a:t>this </a:t>
            </a:r>
            <a:r>
              <a:rPr lang="en" dirty="0">
                <a:solidFill>
                  <a:schemeClr val="tx1"/>
                </a:solidFill>
              </a:rPr>
              <a:t>way, when </a:t>
            </a:r>
            <a:r>
              <a:rPr lang="en" dirty="0" err="1">
                <a:solidFill>
                  <a:schemeClr val="tx1"/>
                </a:solidFill>
              </a:rPr>
              <a:t>this</a:t>
            </a:r>
            <a:r>
              <a:rPr lang="en" dirty="0">
                <a:solidFill>
                  <a:schemeClr val="tx1"/>
                </a:solidFill>
              </a:rPr>
              <a:t> </a:t>
            </a:r>
            <a:r>
              <a:rPr lang="en" dirty="0" err="1">
                <a:solidFill>
                  <a:schemeClr val="tx1"/>
                </a:solidFill>
              </a:rPr>
              <a:t>work </a:t>
            </a:r>
            <a:r>
              <a:rPr lang="en" dirty="0">
                <a:solidFill>
                  <a:schemeClr val="tx1"/>
                </a:solidFill>
              </a:rPr>
              <a:t>with </a:t>
            </a:r>
            <a:r>
              <a:rPr lang="en" dirty="0" err="1">
                <a:solidFill>
                  <a:schemeClr val="tx1"/>
                </a:solidFill>
              </a:rPr>
              <a:t>weights</a:t>
            </a:r>
            <a:r>
              <a:rPr lang="en" dirty="0">
                <a:solidFill>
                  <a:schemeClr val="tx1"/>
                </a:solidFill>
              </a:rPr>
              <a:t> </a:t>
            </a:r>
            <a:r>
              <a:rPr lang="en" dirty="0" err="1">
                <a:solidFill>
                  <a:schemeClr val="tx1"/>
                </a:solidFill>
              </a:rPr>
              <a:t>ratios </a:t>
            </a:r>
            <a:r>
              <a:rPr lang="en" dirty="0">
                <a:solidFill>
                  <a:schemeClr val="tx1"/>
                </a:solidFill>
              </a:rPr>
              <a:t>; when </a:t>
            </a:r>
            <a:r>
              <a:rPr lang="en" dirty="0" err="1">
                <a:solidFill>
                  <a:schemeClr val="tx1"/>
                </a:solidFill>
              </a:rPr>
              <a:t>breeding</a:t>
            </a:r>
            <a:r>
              <a:rPr lang="en" dirty="0">
                <a:solidFill>
                  <a:schemeClr val="tx1"/>
                </a:solidFill>
              </a:rPr>
              <a:t> </a:t>
            </a:r>
            <a:r>
              <a:rPr lang="en" dirty="0" err="1">
                <a:solidFill>
                  <a:schemeClr val="tx1"/>
                </a:solidFill>
              </a:rPr>
              <a:t>small</a:t>
            </a:r>
            <a:r>
              <a:rPr lang="en" dirty="0">
                <a:solidFill>
                  <a:schemeClr val="tx1"/>
                </a:solidFill>
              </a:rPr>
              <a:t> </a:t>
            </a:r>
            <a:r>
              <a:rPr lang="en" dirty="0" err="1">
                <a:solidFill>
                  <a:schemeClr val="tx1"/>
                </a:solidFill>
              </a:rPr>
              <a:t>quantities </a:t>
            </a:r>
            <a:r>
              <a:rPr lang="en" dirty="0">
                <a:solidFill>
                  <a:schemeClr val="tx1"/>
                </a:solidFill>
              </a:rPr>
              <a:t>( </a:t>
            </a:r>
            <a:r>
              <a:rPr lang="en" dirty="0" err="1">
                <a:solidFill>
                  <a:schemeClr val="tx1"/>
                </a:solidFill>
              </a:rPr>
              <a:t>less than </a:t>
            </a:r>
            <a:r>
              <a:rPr lang="en" dirty="0">
                <a:solidFill>
                  <a:schemeClr val="tx1"/>
                </a:solidFill>
              </a:rPr>
              <a:t>3.0 g) </a:t>
            </a:r>
            <a:r>
              <a:rPr lang="en" dirty="0" err="1">
                <a:solidFill>
                  <a:schemeClr val="tx1"/>
                </a:solidFill>
              </a:rPr>
              <a:t>work </a:t>
            </a:r>
            <a:r>
              <a:rPr lang="en" dirty="0">
                <a:solidFill>
                  <a:schemeClr val="tx1"/>
                </a:solidFill>
              </a:rPr>
              <a:t>with </a:t>
            </a:r>
            <a:r>
              <a:rPr lang="en" dirty="0" err="1">
                <a:solidFill>
                  <a:schemeClr val="tx1"/>
                </a:solidFill>
              </a:rPr>
              <a:t>drops </a:t>
            </a:r>
            <a:r>
              <a:rPr lang="en" dirty="0">
                <a:solidFill>
                  <a:schemeClr val="tx1"/>
                </a:solidFill>
              </a:rPr>
              <a:t>1 .</a:t>
            </a:r>
          </a:p>
        </p:txBody>
      </p:sp>
    </p:spTree>
    <p:extLst>
      <p:ext uri="{BB962C8B-B14F-4D97-AF65-F5344CB8AC3E}">
        <p14:creationId xmlns:p14="http://schemas.microsoft.com/office/powerpoint/2010/main" val="1290989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0164" y="1737360"/>
            <a:ext cx="11700163" cy="2211185"/>
          </a:xfrm>
        </p:spPr>
        <p:txBody>
          <a:bodyPr>
            <a:noAutofit/>
          </a:bodyPr>
          <a:lstStyle/>
          <a:p>
            <a:pPr algn="ctr">
              <a:lnSpc>
                <a:spcPct val="100000"/>
              </a:lnSpc>
              <a:spcBef>
                <a:spcPts val="0"/>
              </a:spcBef>
              <a:spcAft>
                <a:spcPts val="0"/>
              </a:spcAft>
            </a:pPr>
            <a:r>
              <a:rPr lang="en" b="1" dirty="0">
                <a:solidFill>
                  <a:schemeClr val="tx1"/>
                </a:solidFill>
              </a:rPr>
              <a:t>For </a:t>
            </a:r>
            <a:r>
              <a:rPr lang="en" b="1" dirty="0" err="1">
                <a:solidFill>
                  <a:schemeClr val="tx1"/>
                </a:solidFill>
              </a:rPr>
              <a:t>decimal</a:t>
            </a:r>
            <a:r>
              <a:rPr lang="en" b="1" dirty="0">
                <a:solidFill>
                  <a:schemeClr val="tx1"/>
                </a:solidFill>
              </a:rPr>
              <a:t> </a:t>
            </a:r>
            <a:r>
              <a:rPr lang="en" b="1" dirty="0" err="1">
                <a:solidFill>
                  <a:schemeClr val="tx1"/>
                </a:solidFill>
              </a:rPr>
              <a:t>scales </a:t>
            </a:r>
            <a:r>
              <a:rPr lang="en" b="1" dirty="0">
                <a:solidFill>
                  <a:schemeClr val="tx1"/>
                </a:solidFill>
              </a:rPr>
              <a:t>:</a:t>
            </a:r>
          </a:p>
          <a:p>
            <a:pPr marL="0" indent="358775" algn="just">
              <a:lnSpc>
                <a:spcPct val="100000"/>
              </a:lnSpc>
              <a:spcBef>
                <a:spcPts val="0"/>
              </a:spcBef>
              <a:spcAft>
                <a:spcPts val="0"/>
              </a:spcAft>
            </a:pPr>
            <a:r>
              <a:rPr lang="en" dirty="0">
                <a:solidFill>
                  <a:schemeClr val="tx1"/>
                </a:solidFill>
              </a:rPr>
              <a:t>Glasses with the </a:t>
            </a:r>
            <a:r>
              <a:rPr lang="en" dirty="0" err="1">
                <a:solidFill>
                  <a:schemeClr val="tx1"/>
                </a:solidFill>
              </a:rPr>
              <a:t>name of the </a:t>
            </a:r>
            <a:r>
              <a:rPr lang="en" dirty="0">
                <a:solidFill>
                  <a:schemeClr val="tx1"/>
                </a:solidFill>
              </a:rPr>
              <a:t>drug and </a:t>
            </a:r>
            <a:r>
              <a:rPr lang="en" dirty="0" err="1">
                <a:solidFill>
                  <a:schemeClr val="tx1"/>
                </a:solidFill>
              </a:rPr>
              <a:t>the designation</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from</a:t>
            </a:r>
            <a:r>
              <a:rPr lang="en" dirty="0">
                <a:solidFill>
                  <a:schemeClr val="tx1"/>
                </a:solidFill>
              </a:rPr>
              <a:t> C1 to the WHO </a:t>
            </a:r>
            <a:r>
              <a:rPr lang="en" dirty="0" err="1">
                <a:solidFill>
                  <a:schemeClr val="tx1"/>
                </a:solidFill>
              </a:rPr>
              <a:t>is placed </a:t>
            </a:r>
            <a:r>
              <a:rPr lang="en" dirty="0">
                <a:solidFill>
                  <a:schemeClr val="tx1"/>
                </a:solidFill>
              </a:rPr>
              <a:t>on the </a:t>
            </a:r>
            <a:r>
              <a:rPr lang="en" dirty="0" err="1">
                <a:solidFill>
                  <a:schemeClr val="tx1"/>
                </a:solidFill>
              </a:rPr>
              <a:t>table </a:t>
            </a:r>
            <a:r>
              <a:rPr lang="en" dirty="0">
                <a:solidFill>
                  <a:schemeClr val="tx1"/>
                </a:solidFill>
              </a:rPr>
              <a:t>and </a:t>
            </a:r>
            <a:r>
              <a:rPr lang="en" dirty="0" err="1">
                <a:solidFill>
                  <a:schemeClr val="tx1"/>
                </a:solidFill>
              </a:rPr>
              <a:t>starting</a:t>
            </a:r>
            <a:r>
              <a:rPr lang="en" dirty="0">
                <a:solidFill>
                  <a:schemeClr val="tx1"/>
                </a:solidFill>
              </a:rPr>
              <a:t> with C2 , in </a:t>
            </a:r>
            <a:r>
              <a:rPr lang="en" dirty="0" err="1">
                <a:solidFill>
                  <a:schemeClr val="tx1"/>
                </a:solidFill>
              </a:rPr>
              <a:t>each</a:t>
            </a:r>
            <a:r>
              <a:rPr lang="en" dirty="0">
                <a:solidFill>
                  <a:schemeClr val="tx1"/>
                </a:solidFill>
              </a:rPr>
              <a:t> </a:t>
            </a:r>
            <a:r>
              <a:rPr lang="en" dirty="0" err="1">
                <a:solidFill>
                  <a:schemeClr val="tx1"/>
                </a:solidFill>
              </a:rPr>
              <a:t>pour </a:t>
            </a:r>
            <a:r>
              <a:rPr lang="en" dirty="0">
                <a:solidFill>
                  <a:schemeClr val="tx1"/>
                </a:solidFill>
              </a:rPr>
              <a:t>in 9 </a:t>
            </a:r>
            <a:r>
              <a:rPr lang="en" dirty="0" err="1">
                <a:solidFill>
                  <a:schemeClr val="tx1"/>
                </a:solidFill>
              </a:rPr>
              <a:t>parts</a:t>
            </a:r>
            <a:r>
              <a:rPr lang="en" dirty="0">
                <a:solidFill>
                  <a:schemeClr val="tx1"/>
                </a:solidFill>
              </a:rPr>
              <a:t> </a:t>
            </a:r>
            <a:r>
              <a:rPr lang="en" dirty="0" err="1">
                <a:solidFill>
                  <a:schemeClr val="tx1"/>
                </a:solidFill>
              </a:rPr>
              <a:t>ethyl </a:t>
            </a:r>
            <a:r>
              <a:rPr lang="en" dirty="0">
                <a:solidFill>
                  <a:schemeClr val="tx1"/>
                </a:solidFill>
              </a:rPr>
              <a:t>alcohol </a:t>
            </a:r>
            <a:r>
              <a:rPr lang="en" dirty="0" err="1">
                <a:solidFill>
                  <a:schemeClr val="tx1"/>
                </a:solidFill>
              </a:rPr>
              <a:t>appropriate</a:t>
            </a:r>
            <a:r>
              <a:rPr lang="en" dirty="0">
                <a:solidFill>
                  <a:schemeClr val="tx1"/>
                </a:solidFill>
              </a:rPr>
              <a:t> </a:t>
            </a:r>
            <a:r>
              <a:rPr lang="en" dirty="0" err="1">
                <a:solidFill>
                  <a:schemeClr val="tx1"/>
                </a:solidFill>
              </a:rPr>
              <a:t>concentration </a:t>
            </a:r>
            <a:r>
              <a:rPr lang="en" dirty="0">
                <a:solidFill>
                  <a:schemeClr val="tx1"/>
                </a:solidFill>
              </a:rPr>
              <a:t>( </a:t>
            </a:r>
            <a:r>
              <a:rPr lang="en" dirty="0" err="1">
                <a:solidFill>
                  <a:schemeClr val="tx1"/>
                </a:solidFill>
              </a:rPr>
              <a:t>according </a:t>
            </a:r>
            <a:r>
              <a:rPr lang="en" dirty="0">
                <a:solidFill>
                  <a:schemeClr val="tx1"/>
                </a:solidFill>
              </a:rPr>
              <a:t>to </a:t>
            </a:r>
            <a:r>
              <a:rPr lang="en" dirty="0" err="1">
                <a:solidFill>
                  <a:schemeClr val="tx1"/>
                </a:solidFill>
              </a:rPr>
              <a:t>instructions</a:t>
            </a:r>
            <a:r>
              <a:rPr lang="en" dirty="0">
                <a:solidFill>
                  <a:schemeClr val="tx1"/>
                </a:solidFill>
              </a:rPr>
              <a:t> </a:t>
            </a:r>
            <a:r>
              <a:rPr lang="en" dirty="0" err="1">
                <a:solidFill>
                  <a:schemeClr val="tx1"/>
                </a:solidFill>
              </a:rPr>
              <a:t>private</a:t>
            </a:r>
            <a:r>
              <a:rPr lang="en" dirty="0">
                <a:solidFill>
                  <a:schemeClr val="tx1"/>
                </a:solidFill>
              </a:rPr>
              <a:t> </a:t>
            </a:r>
            <a:r>
              <a:rPr lang="en" dirty="0" err="1">
                <a:solidFill>
                  <a:schemeClr val="tx1"/>
                </a:solidFill>
              </a:rPr>
              <a:t>articles </a:t>
            </a:r>
            <a:r>
              <a:rPr lang="en" dirty="0">
                <a:solidFill>
                  <a:schemeClr val="tx1"/>
                </a:solidFill>
              </a:rPr>
              <a:t>). First </a:t>
            </a:r>
            <a:r>
              <a:rPr lang="en" dirty="0" err="1">
                <a:solidFill>
                  <a:schemeClr val="tx1"/>
                </a:solidFill>
              </a:rPr>
              <a:t>decimal</a:t>
            </a:r>
            <a:r>
              <a:rPr lang="en" dirty="0">
                <a:solidFill>
                  <a:schemeClr val="tx1"/>
                </a:solidFill>
              </a:rPr>
              <a:t> </a:t>
            </a:r>
            <a:r>
              <a:rPr lang="en" dirty="0" err="1">
                <a:solidFill>
                  <a:schemeClr val="tx1"/>
                </a:solidFill>
              </a:rPr>
              <a:t>dilution</a:t>
            </a:r>
            <a:r>
              <a:rPr lang="en" dirty="0">
                <a:solidFill>
                  <a:schemeClr val="tx1"/>
                </a:solidFill>
              </a:rPr>
              <a:t> ( D 1 ) </a:t>
            </a:r>
            <a:r>
              <a:rPr lang="en" dirty="0" err="1">
                <a:solidFill>
                  <a:schemeClr val="tx1"/>
                </a:solidFill>
              </a:rPr>
              <a:t>prepared </a:t>
            </a:r>
            <a:r>
              <a:rPr lang="en" dirty="0">
                <a:solidFill>
                  <a:schemeClr val="tx1"/>
                </a:solidFill>
              </a:rPr>
              <a:t>from the </a:t>
            </a:r>
            <a:r>
              <a:rPr lang="en" dirty="0" err="1">
                <a:solidFill>
                  <a:schemeClr val="tx1"/>
                </a:solidFill>
              </a:rPr>
              <a:t>essence</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substances</a:t>
            </a:r>
            <a:r>
              <a:rPr lang="en" dirty="0">
                <a:solidFill>
                  <a:schemeClr val="tx1"/>
                </a:solidFill>
              </a:rPr>
              <a:t> on the rules set </a:t>
            </a:r>
            <a:r>
              <a:rPr lang="en" dirty="0" err="1">
                <a:solidFill>
                  <a:schemeClr val="tx1"/>
                </a:solidFill>
              </a:rPr>
              <a:t>out </a:t>
            </a:r>
            <a:r>
              <a:rPr lang="en" dirty="0">
                <a:solidFill>
                  <a:schemeClr val="tx1"/>
                </a:solidFill>
              </a:rPr>
              <a:t>in the </a:t>
            </a:r>
            <a:r>
              <a:rPr lang="en" dirty="0" err="1">
                <a:solidFill>
                  <a:schemeClr val="tx1"/>
                </a:solidFill>
              </a:rPr>
              <a:t>relevant</a:t>
            </a:r>
            <a:r>
              <a:rPr lang="en" dirty="0">
                <a:solidFill>
                  <a:schemeClr val="tx1"/>
                </a:solidFill>
              </a:rPr>
              <a:t> </a:t>
            </a:r>
            <a:r>
              <a:rPr lang="en" dirty="0" err="1">
                <a:solidFill>
                  <a:schemeClr val="tx1"/>
                </a:solidFill>
              </a:rPr>
              <a:t>paragraphs</a:t>
            </a:r>
            <a:r>
              <a:rPr lang="en" dirty="0">
                <a:solidFill>
                  <a:schemeClr val="tx1"/>
                </a:solidFill>
              </a:rPr>
              <a:t> </a:t>
            </a:r>
            <a:r>
              <a:rPr lang="en" dirty="0" err="1">
                <a:solidFill>
                  <a:schemeClr val="tx1"/>
                </a:solidFill>
              </a:rPr>
              <a:t>leadership </a:t>
            </a:r>
            <a:r>
              <a:rPr lang="en" dirty="0">
                <a:solidFill>
                  <a:schemeClr val="tx1"/>
                </a:solidFill>
              </a:rPr>
              <a:t>of V. Schwabe. In a vessel </a:t>
            </a:r>
            <a:r>
              <a:rPr lang="en" dirty="0" err="1">
                <a:solidFill>
                  <a:schemeClr val="tx1"/>
                </a:solidFill>
              </a:rPr>
              <a:t>marked</a:t>
            </a:r>
            <a:r>
              <a:rPr lang="en" dirty="0">
                <a:solidFill>
                  <a:schemeClr val="tx1"/>
                </a:solidFill>
              </a:rPr>
              <a:t> D 2 </a:t>
            </a:r>
            <a:r>
              <a:rPr lang="en" dirty="0" err="1">
                <a:solidFill>
                  <a:schemeClr val="tx1"/>
                </a:solidFill>
              </a:rPr>
              <a:t>placed</a:t>
            </a:r>
            <a:r>
              <a:rPr lang="en" dirty="0">
                <a:solidFill>
                  <a:schemeClr val="tx1"/>
                </a:solidFill>
              </a:rPr>
              <a:t> 1 </a:t>
            </a:r>
            <a:r>
              <a:rPr lang="en" dirty="0" err="1">
                <a:solidFill>
                  <a:schemeClr val="tx1"/>
                </a:solidFill>
              </a:rPr>
              <a:t>part</a:t>
            </a:r>
            <a:r>
              <a:rPr lang="en" dirty="0">
                <a:solidFill>
                  <a:schemeClr val="tx1"/>
                </a:solidFill>
              </a:rPr>
              <a:t>  </a:t>
            </a:r>
            <a:r>
              <a:rPr lang="en" dirty="0" err="1">
                <a:solidFill>
                  <a:schemeClr val="tx1"/>
                </a:solidFill>
              </a:rPr>
              <a:t>the first</a:t>
            </a:r>
            <a:r>
              <a:rPr lang="en" dirty="0">
                <a:solidFill>
                  <a:schemeClr val="tx1"/>
                </a:solidFill>
              </a:rPr>
              <a:t> </a:t>
            </a:r>
            <a:r>
              <a:rPr lang="en" dirty="0" err="1">
                <a:solidFill>
                  <a:schemeClr val="tx1"/>
                </a:solidFill>
              </a:rPr>
              <a:t>decimal</a:t>
            </a:r>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solution </a:t>
            </a:r>
            <a:r>
              <a:rPr lang="en" dirty="0">
                <a:solidFill>
                  <a:schemeClr val="tx1"/>
                </a:solidFill>
              </a:rPr>
              <a:t>, </a:t>
            </a:r>
            <a:r>
              <a:rPr lang="en" dirty="0" err="1">
                <a:solidFill>
                  <a:schemeClr val="tx1"/>
                </a:solidFill>
              </a:rPr>
              <a:t>essence</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tinctures </a:t>
            </a:r>
            <a:r>
              <a:rPr lang="en" dirty="0">
                <a:solidFill>
                  <a:schemeClr val="tx1"/>
                </a:solidFill>
              </a:rPr>
              <a:t>and </a:t>
            </a:r>
            <a:r>
              <a:rPr lang="en" dirty="0" err="1">
                <a:solidFill>
                  <a:schemeClr val="tx1"/>
                </a:solidFill>
              </a:rPr>
              <a:t>shake </a:t>
            </a:r>
            <a:r>
              <a:rPr lang="en" dirty="0">
                <a:solidFill>
                  <a:schemeClr val="tx1"/>
                </a:solidFill>
              </a:rPr>
              <a:t>. </a:t>
            </a:r>
            <a:r>
              <a:rPr lang="en" dirty="0" err="1">
                <a:solidFill>
                  <a:schemeClr val="tx1"/>
                </a:solidFill>
              </a:rPr>
              <a:t>Then </a:t>
            </a:r>
            <a:r>
              <a:rPr lang="en" dirty="0">
                <a:solidFill>
                  <a:schemeClr val="tx1"/>
                </a:solidFill>
              </a:rPr>
              <a:t>one </a:t>
            </a:r>
            <a:r>
              <a:rPr lang="en" dirty="0" err="1">
                <a:solidFill>
                  <a:schemeClr val="tx1"/>
                </a:solidFill>
              </a:rPr>
              <a:t>part</a:t>
            </a:r>
            <a:r>
              <a:rPr lang="en" dirty="0">
                <a:solidFill>
                  <a:schemeClr val="tx1"/>
                </a:solidFill>
              </a:rPr>
              <a:t> </a:t>
            </a:r>
            <a:r>
              <a:rPr lang="en" dirty="0" err="1">
                <a:solidFill>
                  <a:schemeClr val="tx1"/>
                </a:solidFill>
              </a:rPr>
              <a:t>received</a:t>
            </a:r>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transferred </a:t>
            </a:r>
            <a:r>
              <a:rPr lang="en" dirty="0">
                <a:solidFill>
                  <a:schemeClr val="tx1"/>
                </a:solidFill>
              </a:rPr>
              <a:t>to the next </a:t>
            </a:r>
            <a:r>
              <a:rPr lang="en" dirty="0" err="1">
                <a:solidFill>
                  <a:schemeClr val="tx1"/>
                </a:solidFill>
              </a:rPr>
              <a:t>vessel </a:t>
            </a:r>
            <a:r>
              <a:rPr lang="en" dirty="0">
                <a:solidFill>
                  <a:schemeClr val="tx1"/>
                </a:solidFill>
              </a:rPr>
              <a:t>( D C ) , etc.</a:t>
            </a:r>
          </a:p>
        </p:txBody>
      </p:sp>
      <p:sp>
        <p:nvSpPr>
          <p:cNvPr id="4" name="Заголовок 1"/>
          <p:cNvSpPr>
            <a:spLocks noGrp="1"/>
          </p:cNvSpPr>
          <p:nvPr>
            <p:ph type="title"/>
          </p:nvPr>
        </p:nvSpPr>
        <p:spPr/>
        <p:txBody>
          <a:bodyPr/>
          <a:lstStyle/>
          <a:p>
            <a:pPr algn="ctr"/>
            <a:r>
              <a:rPr lang="en" b="1" dirty="0">
                <a:solidFill>
                  <a:schemeClr val="tx1"/>
                </a:solidFill>
              </a:rPr>
              <a:t>I.3. </a:t>
            </a:r>
            <a:r>
              <a:rPr lang="en" b="1" dirty="0" err="1">
                <a:solidFill>
                  <a:schemeClr val="tx1"/>
                </a:solidFill>
              </a:rPr>
              <a:t>Dilution</a:t>
            </a:r>
            <a:r>
              <a:rPr lang="en" b="1" dirty="0">
                <a:solidFill>
                  <a:schemeClr val="tx1"/>
                </a:solidFill>
              </a:rPr>
              <a:t> </a:t>
            </a:r>
            <a:r>
              <a:rPr lang="en" b="1" dirty="0" err="1">
                <a:solidFill>
                  <a:schemeClr val="tx1"/>
                </a:solidFill>
              </a:rPr>
              <a:t>liquid</a:t>
            </a:r>
            <a:r>
              <a:rPr lang="en" b="1" dirty="0">
                <a:solidFill>
                  <a:schemeClr val="tx1"/>
                </a:solidFill>
              </a:rPr>
              <a:t> </a:t>
            </a:r>
            <a:r>
              <a:rPr lang="en" b="1" dirty="0" err="1">
                <a:solidFill>
                  <a:schemeClr val="tx1"/>
                </a:solidFill>
              </a:rPr>
              <a:t>substances</a:t>
            </a:r>
            <a:r>
              <a:rPr lang="ru-RU" b="1" dirty="0">
                <a:solidFill>
                  <a:schemeClr val="tx1"/>
                </a:solidFill>
              </a:rPr>
              <a:t/>
            </a:r>
            <a:br>
              <a:rPr lang="ru-RU" b="1" dirty="0">
                <a:solidFill>
                  <a:schemeClr val="tx1"/>
                </a:solidFill>
              </a:rPr>
            </a:br>
            <a:r>
              <a:rPr lang="en" b="1" dirty="0">
                <a:solidFill>
                  <a:schemeClr val="tx1"/>
                </a:solidFill>
              </a:rPr>
              <a:t> ( </a:t>
            </a:r>
            <a:r>
              <a:rPr lang="en" b="1" dirty="0" err="1">
                <a:solidFill>
                  <a:schemeClr val="tx1"/>
                </a:solidFill>
              </a:rPr>
              <a:t>essences </a:t>
            </a:r>
            <a:r>
              <a:rPr lang="en" b="1" dirty="0">
                <a:solidFill>
                  <a:schemeClr val="tx1"/>
                </a:solidFill>
              </a:rPr>
              <a:t>, </a:t>
            </a:r>
            <a:r>
              <a:rPr lang="en" b="1" dirty="0" err="1">
                <a:solidFill>
                  <a:schemeClr val="tx1"/>
                </a:solidFill>
              </a:rPr>
              <a:t>tinctures </a:t>
            </a:r>
            <a:r>
              <a:rPr lang="en" b="1" dirty="0">
                <a:solidFill>
                  <a:schemeClr val="tx1"/>
                </a:solidFill>
              </a:rPr>
              <a:t>, </a:t>
            </a:r>
            <a:r>
              <a:rPr lang="en" b="1" dirty="0" err="1">
                <a:solidFill>
                  <a:schemeClr val="tx1"/>
                </a:solidFill>
              </a:rPr>
              <a:t>solutions </a:t>
            </a:r>
            <a:r>
              <a:rPr lang="en" b="1" dirty="0">
                <a:solidFill>
                  <a:schemeClr val="tx1"/>
                </a:solidFill>
              </a:rPr>
              <a:t>)</a:t>
            </a:r>
            <a:endParaRPr lang="uk-UA" b="1" dirty="0">
              <a:solidFill>
                <a:schemeClr val="tx1"/>
              </a:solidFill>
            </a:endParaRPr>
          </a:p>
        </p:txBody>
      </p:sp>
      <p:sp>
        <p:nvSpPr>
          <p:cNvPr id="5" name="Прямоугольник 4"/>
          <p:cNvSpPr/>
          <p:nvPr/>
        </p:nvSpPr>
        <p:spPr>
          <a:xfrm>
            <a:off x="223404" y="4106640"/>
            <a:ext cx="11793681" cy="258532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indent="358775" algn="just"/>
            <a:r>
              <a:rPr lang="en" b="1" i="1" u="sng" dirty="0" err="1">
                <a:solidFill>
                  <a:schemeClr val="tx1"/>
                </a:solidFill>
              </a:rPr>
              <a:t>What</a:t>
            </a:r>
            <a:r>
              <a:rPr lang="en" b="1" i="1" u="sng" dirty="0">
                <a:solidFill>
                  <a:schemeClr val="tx1"/>
                </a:solidFill>
              </a:rPr>
              <a:t> </a:t>
            </a:r>
            <a:r>
              <a:rPr lang="en" b="1" i="1" u="sng" dirty="0" err="1">
                <a:solidFill>
                  <a:schemeClr val="tx1"/>
                </a:solidFill>
              </a:rPr>
              <a:t>applies</a:t>
            </a:r>
            <a:r>
              <a:rPr lang="en" b="1" i="1" u="sng" dirty="0">
                <a:solidFill>
                  <a:schemeClr val="tx1"/>
                </a:solidFill>
              </a:rPr>
              <a:t> </a:t>
            </a:r>
            <a:r>
              <a:rPr lang="en" b="1" i="1" u="sng" dirty="0" err="1">
                <a:solidFill>
                  <a:schemeClr val="tx1"/>
                </a:solidFill>
              </a:rPr>
              <a:t>concentration of </a:t>
            </a:r>
            <a:r>
              <a:rPr lang="en" b="1" i="1" u="sng" dirty="0">
                <a:solidFill>
                  <a:schemeClr val="tx1"/>
                </a:solidFill>
              </a:rPr>
              <a:t>alcohol </a:t>
            </a:r>
            <a:r>
              <a:rPr lang="en" dirty="0">
                <a:solidFill>
                  <a:schemeClr val="tx1"/>
                </a:solidFill>
              </a:rPr>
              <a:t>for </a:t>
            </a:r>
            <a:r>
              <a:rPr lang="en" dirty="0" err="1">
                <a:solidFill>
                  <a:schemeClr val="tx1"/>
                </a:solidFill>
              </a:rPr>
              <a:t>cooking</a:t>
            </a:r>
            <a:r>
              <a:rPr lang="en" dirty="0">
                <a:solidFill>
                  <a:schemeClr val="tx1"/>
                </a:solidFill>
              </a:rPr>
              <a:t> </a:t>
            </a:r>
            <a:r>
              <a:rPr lang="en" dirty="0" err="1">
                <a:solidFill>
                  <a:schemeClr val="tx1"/>
                </a:solidFill>
              </a:rPr>
              <a:t>dilutions </a:t>
            </a:r>
            <a:r>
              <a:rPr lang="en" dirty="0">
                <a:solidFill>
                  <a:schemeClr val="tx1"/>
                </a:solidFill>
              </a:rPr>
              <a:t>, then </a:t>
            </a:r>
            <a:r>
              <a:rPr lang="en" dirty="0" err="1">
                <a:solidFill>
                  <a:schemeClr val="tx1"/>
                </a:solidFill>
              </a:rPr>
              <a:t>according to</a:t>
            </a:r>
            <a:r>
              <a:rPr lang="en" dirty="0">
                <a:solidFill>
                  <a:schemeClr val="tx1"/>
                </a:solidFill>
              </a:rPr>
              <a:t> </a:t>
            </a:r>
            <a:r>
              <a:rPr lang="en" dirty="0" err="1">
                <a:solidFill>
                  <a:schemeClr val="tx1"/>
                </a:solidFill>
              </a:rPr>
              <a:t>private </a:t>
            </a:r>
            <a:r>
              <a:rPr lang="en" dirty="0">
                <a:solidFill>
                  <a:schemeClr val="tx1"/>
                </a:solidFill>
              </a:rPr>
              <a:t>articles of </a:t>
            </a:r>
            <a:r>
              <a:rPr lang="en" dirty="0" err="1">
                <a:solidFill>
                  <a:schemeClr val="tx1"/>
                </a:solidFill>
              </a:rPr>
              <a:t>leadership </a:t>
            </a:r>
            <a:r>
              <a:rPr lang="en" dirty="0">
                <a:solidFill>
                  <a:schemeClr val="tx1"/>
                </a:solidFill>
              </a:rPr>
              <a:t>V. Schwabe </a:t>
            </a:r>
            <a:r>
              <a:rPr lang="en" dirty="0" err="1">
                <a:solidFill>
                  <a:schemeClr val="tx1"/>
                </a:solidFill>
              </a:rPr>
              <a:t>exist</a:t>
            </a:r>
            <a:r>
              <a:rPr lang="en" dirty="0">
                <a:solidFill>
                  <a:schemeClr val="tx1"/>
                </a:solidFill>
              </a:rPr>
              <a:t> </a:t>
            </a:r>
            <a:r>
              <a:rPr lang="en" dirty="0" err="1">
                <a:solidFill>
                  <a:schemeClr val="tx1"/>
                </a:solidFill>
              </a:rPr>
              <a:t>the following </a:t>
            </a:r>
            <a:r>
              <a:rPr lang="en" dirty="0">
                <a:solidFill>
                  <a:schemeClr val="tx1"/>
                </a:solidFill>
              </a:rPr>
              <a:t>rules:</a:t>
            </a:r>
          </a:p>
          <a:p>
            <a:pPr indent="358775" algn="just"/>
            <a:r>
              <a:rPr lang="en" dirty="0">
                <a:solidFill>
                  <a:schemeClr val="tx1"/>
                </a:solidFill>
              </a:rPr>
              <a:t>- </a:t>
            </a:r>
            <a:r>
              <a:rPr lang="en" dirty="0" err="1">
                <a:solidFill>
                  <a:schemeClr val="tx1"/>
                </a:solidFill>
              </a:rPr>
              <a:t>if</a:t>
            </a:r>
            <a:r>
              <a:rPr lang="en" dirty="0">
                <a:solidFill>
                  <a:schemeClr val="tx1"/>
                </a:solidFill>
              </a:rPr>
              <a:t> </a:t>
            </a:r>
            <a:r>
              <a:rPr lang="en" dirty="0" err="1">
                <a:solidFill>
                  <a:schemeClr val="tx1"/>
                </a:solidFill>
              </a:rPr>
              <a:t>basic </a:t>
            </a:r>
            <a:r>
              <a:rPr lang="en" dirty="0">
                <a:solidFill>
                  <a:schemeClr val="tx1"/>
                </a:solidFill>
              </a:rPr>
              <a:t>drug and the first </a:t>
            </a:r>
            <a:r>
              <a:rPr lang="en" dirty="0" err="1">
                <a:solidFill>
                  <a:schemeClr val="tx1"/>
                </a:solidFill>
              </a:rPr>
              <a:t>decimal</a:t>
            </a:r>
            <a:r>
              <a:rPr lang="en" dirty="0">
                <a:solidFill>
                  <a:schemeClr val="tx1"/>
                </a:solidFill>
              </a:rPr>
              <a:t> </a:t>
            </a:r>
            <a:r>
              <a:rPr lang="en" dirty="0" err="1">
                <a:solidFill>
                  <a:schemeClr val="tx1"/>
                </a:solidFill>
              </a:rPr>
              <a:t>dilution </a:t>
            </a:r>
            <a:r>
              <a:rPr lang="en" dirty="0">
                <a:solidFill>
                  <a:schemeClr val="tx1"/>
                </a:solidFill>
              </a:rPr>
              <a:t>of the drug D 1 </a:t>
            </a:r>
            <a:r>
              <a:rPr lang="en" dirty="0" err="1">
                <a:solidFill>
                  <a:schemeClr val="tx1"/>
                </a:solidFill>
              </a:rPr>
              <a:t>prepared </a:t>
            </a:r>
            <a:r>
              <a:rPr lang="en" dirty="0">
                <a:solidFill>
                  <a:schemeClr val="tx1"/>
                </a:solidFill>
              </a:rPr>
              <a:t>by 90% - in ohms (by </a:t>
            </a:r>
            <a:r>
              <a:rPr lang="en" dirty="0" err="1">
                <a:solidFill>
                  <a:schemeClr val="tx1"/>
                </a:solidFill>
              </a:rPr>
              <a:t>weight </a:t>
            </a:r>
            <a:r>
              <a:rPr lang="en" dirty="0">
                <a:solidFill>
                  <a:schemeClr val="tx1"/>
                </a:solidFill>
              </a:rPr>
              <a:t>) </a:t>
            </a:r>
            <a:r>
              <a:rPr lang="en" dirty="0" err="1">
                <a:solidFill>
                  <a:schemeClr val="tx1"/>
                </a:solidFill>
              </a:rPr>
              <a:t>alcohol </a:t>
            </a:r>
            <a:r>
              <a:rPr lang="en" dirty="0">
                <a:solidFill>
                  <a:schemeClr val="tx1"/>
                </a:solidFill>
              </a:rPr>
              <a:t>, </a:t>
            </a:r>
            <a:r>
              <a:rPr lang="en" dirty="0" err="1">
                <a:solidFill>
                  <a:schemeClr val="tx1"/>
                </a:solidFill>
              </a:rPr>
              <a:t>then</a:t>
            </a:r>
            <a:r>
              <a:rPr lang="en" dirty="0">
                <a:solidFill>
                  <a:schemeClr val="tx1"/>
                </a:solidFill>
              </a:rPr>
              <a:t> </a:t>
            </a:r>
            <a:r>
              <a:rPr lang="en" dirty="0" err="1">
                <a:solidFill>
                  <a:schemeClr val="tx1"/>
                </a:solidFill>
              </a:rPr>
              <a:t>dilution</a:t>
            </a:r>
            <a:r>
              <a:rPr lang="en" dirty="0">
                <a:solidFill>
                  <a:schemeClr val="tx1"/>
                </a:solidFill>
              </a:rPr>
              <a:t> D 2 and D C </a:t>
            </a:r>
            <a:r>
              <a:rPr lang="en" dirty="0" err="1">
                <a:solidFill>
                  <a:schemeClr val="tx1"/>
                </a:solidFill>
              </a:rPr>
              <a:t>are prepared </a:t>
            </a:r>
            <a:r>
              <a:rPr lang="en" dirty="0">
                <a:solidFill>
                  <a:schemeClr val="tx1"/>
                </a:solidFill>
              </a:rPr>
              <a:t>by 90 </a:t>
            </a:r>
            <a:r>
              <a:rPr lang="en" dirty="0" err="1">
                <a:solidFill>
                  <a:schemeClr val="tx1"/>
                </a:solidFill>
              </a:rPr>
              <a:t>%</a:t>
            </a:r>
            <a:r>
              <a:rPr lang="en" dirty="0">
                <a:solidFill>
                  <a:schemeClr val="tx1"/>
                </a:solidFill>
              </a:rPr>
              <a:t> </a:t>
            </a:r>
            <a:r>
              <a:rPr lang="en" dirty="0" err="1">
                <a:solidFill>
                  <a:schemeClr val="tx1"/>
                </a:solidFill>
              </a:rPr>
              <a:t>alcohol </a:t>
            </a:r>
            <a:r>
              <a:rPr lang="en" dirty="0">
                <a:solidFill>
                  <a:schemeClr val="tx1"/>
                </a:solidFill>
              </a:rPr>
              <a:t>, D 4 - by 60 </a:t>
            </a:r>
            <a:r>
              <a:rPr lang="en" dirty="0" err="1">
                <a:solidFill>
                  <a:schemeClr val="tx1"/>
                </a:solidFill>
              </a:rPr>
              <a:t>%</a:t>
            </a:r>
            <a:r>
              <a:rPr lang="en" dirty="0">
                <a:solidFill>
                  <a:schemeClr val="tx1"/>
                </a:solidFill>
              </a:rPr>
              <a:t> </a:t>
            </a:r>
            <a:r>
              <a:rPr lang="en" dirty="0" err="1">
                <a:solidFill>
                  <a:schemeClr val="tx1"/>
                </a:solidFill>
              </a:rPr>
              <a:t>alcohol </a:t>
            </a:r>
            <a:r>
              <a:rPr lang="en" dirty="0">
                <a:solidFill>
                  <a:schemeClr val="tx1"/>
                </a:solidFill>
              </a:rPr>
              <a:t>, and D 5, D 6 and </a:t>
            </a:r>
            <a:r>
              <a:rPr lang="en" dirty="0" err="1">
                <a:solidFill>
                  <a:schemeClr val="tx1"/>
                </a:solidFill>
              </a:rPr>
              <a:t>on</a:t>
            </a:r>
            <a:r>
              <a:rPr lang="en" dirty="0">
                <a:solidFill>
                  <a:schemeClr val="tx1"/>
                </a:solidFill>
              </a:rPr>
              <a:t> </a:t>
            </a:r>
            <a:r>
              <a:rPr lang="en" dirty="0" err="1">
                <a:solidFill>
                  <a:schemeClr val="tx1"/>
                </a:solidFill>
              </a:rPr>
              <a:t>prepared </a:t>
            </a:r>
            <a:r>
              <a:rPr lang="en" dirty="0">
                <a:solidFill>
                  <a:schemeClr val="tx1"/>
                </a:solidFill>
              </a:rPr>
              <a:t>on 45% </a:t>
            </a:r>
            <a:r>
              <a:rPr lang="en" dirty="0" err="1">
                <a:solidFill>
                  <a:schemeClr val="tx1"/>
                </a:solidFill>
              </a:rPr>
              <a:t>alcohol </a:t>
            </a:r>
            <a:r>
              <a:rPr lang="en" dirty="0">
                <a:solidFill>
                  <a:schemeClr val="tx1"/>
                </a:solidFill>
              </a:rPr>
              <a:t>;</a:t>
            </a:r>
            <a:endParaRPr lang="en-US" dirty="0">
              <a:solidFill>
                <a:schemeClr val="tx1"/>
              </a:solidFill>
            </a:endParaRPr>
          </a:p>
          <a:p>
            <a:pPr indent="358775" algn="just"/>
            <a:r>
              <a:rPr lang="en" dirty="0">
                <a:solidFill>
                  <a:schemeClr val="tx1"/>
                </a:solidFill>
              </a:rPr>
              <a:t>- </a:t>
            </a:r>
            <a:r>
              <a:rPr lang="en" dirty="0" err="1">
                <a:solidFill>
                  <a:schemeClr val="tx1"/>
                </a:solidFill>
              </a:rPr>
              <a:t>if </a:t>
            </a:r>
            <a:r>
              <a:rPr lang="en" dirty="0">
                <a:solidFill>
                  <a:schemeClr val="tx1"/>
                </a:solidFill>
              </a:rPr>
              <a:t>the drug and </a:t>
            </a:r>
            <a:r>
              <a:rPr lang="en" dirty="0" err="1">
                <a:solidFill>
                  <a:schemeClr val="tx1"/>
                </a:solidFill>
              </a:rPr>
              <a:t>dilution</a:t>
            </a:r>
            <a:r>
              <a:rPr lang="en" dirty="0">
                <a:solidFill>
                  <a:schemeClr val="tx1"/>
                </a:solidFill>
              </a:rPr>
              <a:t> D 1 </a:t>
            </a:r>
            <a:r>
              <a:rPr lang="en" dirty="0" err="1">
                <a:solidFill>
                  <a:schemeClr val="tx1"/>
                </a:solidFill>
              </a:rPr>
              <a:t>prepared for </a:t>
            </a:r>
            <a:r>
              <a:rPr lang="en" dirty="0">
                <a:solidFill>
                  <a:schemeClr val="tx1"/>
                </a:solidFill>
              </a:rPr>
              <a:t>60% </a:t>
            </a:r>
            <a:r>
              <a:rPr lang="en" dirty="0" err="1">
                <a:solidFill>
                  <a:schemeClr val="tx1"/>
                </a:solidFill>
              </a:rPr>
              <a:t>alcohol </a:t>
            </a:r>
            <a:r>
              <a:rPr lang="en" dirty="0">
                <a:solidFill>
                  <a:schemeClr val="tx1"/>
                </a:solidFill>
              </a:rPr>
              <a:t>(by </a:t>
            </a:r>
            <a:r>
              <a:rPr lang="en" dirty="0" err="1">
                <a:solidFill>
                  <a:schemeClr val="tx1"/>
                </a:solidFill>
              </a:rPr>
              <a:t>weight </a:t>
            </a:r>
            <a:r>
              <a:rPr lang="en" dirty="0">
                <a:solidFill>
                  <a:schemeClr val="tx1"/>
                </a:solidFill>
              </a:rPr>
              <a:t>) , then </a:t>
            </a:r>
            <a:r>
              <a:rPr lang="en" dirty="0" err="1">
                <a:solidFill>
                  <a:schemeClr val="tx1"/>
                </a:solidFill>
              </a:rPr>
              <a:t>diluted</a:t>
            </a:r>
            <a:r>
              <a:rPr lang="en" dirty="0">
                <a:solidFill>
                  <a:schemeClr val="tx1"/>
                </a:solidFill>
              </a:rPr>
              <a:t> D 2 and D C </a:t>
            </a:r>
            <a:r>
              <a:rPr lang="en" dirty="0" err="1">
                <a:solidFill>
                  <a:schemeClr val="tx1"/>
                </a:solidFill>
              </a:rPr>
              <a:t>prepare</a:t>
            </a:r>
            <a:r>
              <a:rPr lang="en" dirty="0">
                <a:solidFill>
                  <a:schemeClr val="tx1"/>
                </a:solidFill>
              </a:rPr>
              <a:t> </a:t>
            </a:r>
            <a:r>
              <a:rPr lang="en" dirty="0" err="1">
                <a:solidFill>
                  <a:schemeClr val="tx1"/>
                </a:solidFill>
              </a:rPr>
              <a:t>also </a:t>
            </a:r>
            <a:r>
              <a:rPr lang="en" dirty="0">
                <a:solidFill>
                  <a:schemeClr val="tx1"/>
                </a:solidFill>
              </a:rPr>
              <a:t>by 60% - </a:t>
            </a:r>
            <a:r>
              <a:rPr lang="en" dirty="0" err="1">
                <a:solidFill>
                  <a:schemeClr val="tx1"/>
                </a:solidFill>
              </a:rPr>
              <a:t>vom</a:t>
            </a:r>
            <a:r>
              <a:rPr lang="en" dirty="0">
                <a:solidFill>
                  <a:schemeClr val="tx1"/>
                </a:solidFill>
              </a:rPr>
              <a:t> </a:t>
            </a:r>
            <a:r>
              <a:rPr lang="en" dirty="0" err="1">
                <a:solidFill>
                  <a:schemeClr val="tx1"/>
                </a:solidFill>
              </a:rPr>
              <a:t>alcohol </a:t>
            </a:r>
            <a:r>
              <a:rPr lang="en" dirty="0">
                <a:solidFill>
                  <a:schemeClr val="tx1"/>
                </a:solidFill>
              </a:rPr>
              <a:t>, and </a:t>
            </a:r>
            <a:r>
              <a:rPr lang="en" dirty="0" err="1">
                <a:solidFill>
                  <a:schemeClr val="tx1"/>
                </a:solidFill>
              </a:rPr>
              <a:t>starting </a:t>
            </a:r>
            <a:r>
              <a:rPr lang="en" dirty="0">
                <a:solidFill>
                  <a:schemeClr val="tx1"/>
                </a:solidFill>
              </a:rPr>
              <a:t>with D 4 or </a:t>
            </a:r>
            <a:r>
              <a:rPr lang="en" dirty="0" err="1">
                <a:solidFill>
                  <a:schemeClr val="tx1"/>
                </a:solidFill>
              </a:rPr>
              <a:t>more</a:t>
            </a:r>
            <a:r>
              <a:rPr lang="en" dirty="0">
                <a:solidFill>
                  <a:schemeClr val="tx1"/>
                </a:solidFill>
              </a:rPr>
              <a:t> </a:t>
            </a:r>
            <a:r>
              <a:rPr lang="en" dirty="0" err="1">
                <a:solidFill>
                  <a:schemeClr val="tx1"/>
                </a:solidFill>
              </a:rPr>
              <a:t>high</a:t>
            </a:r>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are prepared </a:t>
            </a:r>
            <a:r>
              <a:rPr lang="en" dirty="0">
                <a:solidFill>
                  <a:schemeClr val="tx1"/>
                </a:solidFill>
              </a:rPr>
              <a:t>by 45 </a:t>
            </a:r>
            <a:r>
              <a:rPr lang="en" dirty="0" err="1">
                <a:solidFill>
                  <a:schemeClr val="tx1"/>
                </a:solidFill>
              </a:rPr>
              <a:t>%</a:t>
            </a:r>
            <a:r>
              <a:rPr lang="en" dirty="0">
                <a:solidFill>
                  <a:schemeClr val="tx1"/>
                </a:solidFill>
              </a:rPr>
              <a:t> </a:t>
            </a:r>
            <a:r>
              <a:rPr lang="en" dirty="0" err="1">
                <a:solidFill>
                  <a:schemeClr val="tx1"/>
                </a:solidFill>
              </a:rPr>
              <a:t>alcohol </a:t>
            </a:r>
            <a:r>
              <a:rPr lang="en" dirty="0">
                <a:solidFill>
                  <a:schemeClr val="tx1"/>
                </a:solidFill>
              </a:rPr>
              <a:t>;</a:t>
            </a:r>
            <a:endParaRPr lang="en-US" dirty="0">
              <a:solidFill>
                <a:schemeClr val="tx1"/>
              </a:solidFill>
            </a:endParaRPr>
          </a:p>
          <a:p>
            <a:pPr indent="358775" algn="just"/>
            <a:r>
              <a:rPr lang="en" dirty="0">
                <a:solidFill>
                  <a:schemeClr val="tx1"/>
                </a:solidFill>
              </a:rPr>
              <a:t>- </a:t>
            </a:r>
            <a:r>
              <a:rPr lang="en" dirty="0" err="1">
                <a:solidFill>
                  <a:schemeClr val="tx1"/>
                </a:solidFill>
              </a:rPr>
              <a:t>if</a:t>
            </a:r>
            <a:r>
              <a:rPr lang="en" dirty="0">
                <a:solidFill>
                  <a:schemeClr val="tx1"/>
                </a:solidFill>
              </a:rPr>
              <a:t> </a:t>
            </a:r>
            <a:r>
              <a:rPr lang="en" dirty="0" err="1">
                <a:solidFill>
                  <a:schemeClr val="tx1"/>
                </a:solidFill>
              </a:rPr>
              <a:t>essence </a:t>
            </a:r>
            <a:r>
              <a:rPr lang="en" dirty="0">
                <a:solidFill>
                  <a:schemeClr val="tx1"/>
                </a:solidFill>
              </a:rPr>
              <a:t>, tincture, </a:t>
            </a:r>
            <a:r>
              <a:rPr lang="en" dirty="0" err="1">
                <a:solidFill>
                  <a:schemeClr val="tx1"/>
                </a:solidFill>
              </a:rPr>
              <a:t>solution</a:t>
            </a:r>
            <a:r>
              <a:rPr lang="en" dirty="0">
                <a:solidFill>
                  <a:schemeClr val="tx1"/>
                </a:solidFill>
              </a:rPr>
              <a:t> </a:t>
            </a:r>
            <a:r>
              <a:rPr lang="en" dirty="0" err="1">
                <a:solidFill>
                  <a:schemeClr val="tx1"/>
                </a:solidFill>
              </a:rPr>
              <a:t>cooked </a:t>
            </a:r>
            <a:r>
              <a:rPr lang="en" dirty="0">
                <a:solidFill>
                  <a:schemeClr val="tx1"/>
                </a:solidFill>
              </a:rPr>
              <a:t>on 45% (by </a:t>
            </a:r>
            <a:r>
              <a:rPr lang="en" dirty="0" err="1">
                <a:solidFill>
                  <a:schemeClr val="tx1"/>
                </a:solidFill>
              </a:rPr>
              <a:t>weight </a:t>
            </a:r>
            <a:r>
              <a:rPr lang="en" dirty="0">
                <a:solidFill>
                  <a:schemeClr val="tx1"/>
                </a:solidFill>
              </a:rPr>
              <a:t>) </a:t>
            </a:r>
            <a:r>
              <a:rPr lang="en" dirty="0" err="1">
                <a:solidFill>
                  <a:schemeClr val="tx1"/>
                </a:solidFill>
              </a:rPr>
              <a:t>alcohol </a:t>
            </a:r>
            <a:r>
              <a:rPr lang="en" dirty="0">
                <a:solidFill>
                  <a:schemeClr val="tx1"/>
                </a:solidFill>
              </a:rPr>
              <a:t>, then </a:t>
            </a:r>
            <a:r>
              <a:rPr lang="en" dirty="0" err="1">
                <a:solidFill>
                  <a:schemeClr val="tx1"/>
                </a:solidFill>
              </a:rPr>
              <a:t>all</a:t>
            </a:r>
            <a:r>
              <a:rPr lang="en" dirty="0">
                <a:solidFill>
                  <a:schemeClr val="tx1"/>
                </a:solidFill>
              </a:rPr>
              <a:t> </a:t>
            </a:r>
            <a:r>
              <a:rPr lang="en" dirty="0" err="1">
                <a:solidFill>
                  <a:schemeClr val="tx1"/>
                </a:solidFill>
              </a:rPr>
              <a:t>dilution</a:t>
            </a:r>
            <a:r>
              <a:rPr lang="en" dirty="0">
                <a:solidFill>
                  <a:schemeClr val="tx1"/>
                </a:solidFill>
              </a:rPr>
              <a:t> </a:t>
            </a:r>
            <a:r>
              <a:rPr lang="en" dirty="0" err="1">
                <a:solidFill>
                  <a:schemeClr val="tx1"/>
                </a:solidFill>
              </a:rPr>
              <a:t>also</a:t>
            </a:r>
            <a:r>
              <a:rPr lang="en" dirty="0">
                <a:solidFill>
                  <a:schemeClr val="tx1"/>
                </a:solidFill>
              </a:rPr>
              <a:t> </a:t>
            </a:r>
            <a:r>
              <a:rPr lang="en" dirty="0" err="1">
                <a:solidFill>
                  <a:schemeClr val="tx1"/>
                </a:solidFill>
              </a:rPr>
              <a:t>cooked </a:t>
            </a:r>
            <a:r>
              <a:rPr lang="en" dirty="0">
                <a:solidFill>
                  <a:schemeClr val="tx1"/>
                </a:solidFill>
              </a:rPr>
              <a:t>by 45% - </a:t>
            </a:r>
            <a:r>
              <a:rPr lang="en" dirty="0" err="1">
                <a:solidFill>
                  <a:schemeClr val="tx1"/>
                </a:solidFill>
              </a:rPr>
              <a:t>in ohms</a:t>
            </a:r>
            <a:r>
              <a:rPr lang="en" dirty="0">
                <a:solidFill>
                  <a:schemeClr val="tx1"/>
                </a:solidFill>
              </a:rPr>
              <a:t> </a:t>
            </a:r>
            <a:r>
              <a:rPr lang="en" dirty="0" err="1">
                <a:solidFill>
                  <a:schemeClr val="tx1"/>
                </a:solidFill>
              </a:rPr>
              <a:t>alcohol </a:t>
            </a:r>
            <a:r>
              <a:rPr lang="en"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291254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idx="1"/>
          </p:nvPr>
        </p:nvSpPr>
        <p:spPr>
          <a:xfrm>
            <a:off x="359524" y="883228"/>
            <a:ext cx="11533909" cy="4023360"/>
          </a:xfrm>
        </p:spPr>
        <p:txBody>
          <a:bodyPr>
            <a:normAutofit/>
          </a:bodyPr>
          <a:lstStyle/>
          <a:p>
            <a:pPr marL="0" indent="358775" algn="ctr">
              <a:lnSpc>
                <a:spcPct val="100000"/>
              </a:lnSpc>
              <a:spcBef>
                <a:spcPts val="0"/>
              </a:spcBef>
              <a:spcAft>
                <a:spcPts val="0"/>
              </a:spcAft>
            </a:pPr>
            <a:r>
              <a:rPr lang="en" b="1" dirty="0">
                <a:solidFill>
                  <a:schemeClr val="tx1"/>
                </a:solidFill>
              </a:rPr>
              <a:t>For </a:t>
            </a:r>
            <a:r>
              <a:rPr lang="en" b="1" dirty="0" err="1">
                <a:solidFill>
                  <a:schemeClr val="tx1"/>
                </a:solidFill>
              </a:rPr>
              <a:t>the hundredth</a:t>
            </a:r>
            <a:r>
              <a:rPr lang="en" b="1" dirty="0">
                <a:solidFill>
                  <a:schemeClr val="tx1"/>
                </a:solidFill>
              </a:rPr>
              <a:t> </a:t>
            </a:r>
            <a:r>
              <a:rPr lang="en" b="1" dirty="0" err="1">
                <a:solidFill>
                  <a:schemeClr val="tx1"/>
                </a:solidFill>
              </a:rPr>
              <a:t>scales </a:t>
            </a:r>
            <a:r>
              <a:rPr lang="en" b="1" dirty="0">
                <a:solidFill>
                  <a:schemeClr val="tx1"/>
                </a:solidFill>
              </a:rPr>
              <a:t>:</a:t>
            </a:r>
            <a:endParaRPr lang="en-US" b="1" dirty="0">
              <a:solidFill>
                <a:schemeClr val="tx1"/>
              </a:solidFill>
            </a:endParaRPr>
          </a:p>
          <a:p>
            <a:pPr marL="0" indent="358775" algn="just">
              <a:lnSpc>
                <a:spcPct val="100000"/>
              </a:lnSpc>
              <a:spcBef>
                <a:spcPts val="0"/>
              </a:spcBef>
              <a:spcAft>
                <a:spcPts val="0"/>
              </a:spcAft>
            </a:pPr>
            <a:r>
              <a:rPr lang="en" dirty="0" err="1">
                <a:solidFill>
                  <a:schemeClr val="tx1"/>
                </a:solidFill>
              </a:rPr>
              <a:t>Vessels</a:t>
            </a:r>
            <a:r>
              <a:rPr lang="en" dirty="0">
                <a:solidFill>
                  <a:schemeClr val="tx1"/>
                </a:solidFill>
              </a:rPr>
              <a:t> with the </a:t>
            </a:r>
            <a:r>
              <a:rPr lang="en" dirty="0" err="1">
                <a:solidFill>
                  <a:schemeClr val="tx1"/>
                </a:solidFill>
              </a:rPr>
              <a:t>name of the </a:t>
            </a:r>
            <a:r>
              <a:rPr lang="en" dirty="0">
                <a:solidFill>
                  <a:schemeClr val="tx1"/>
                </a:solidFill>
              </a:rPr>
              <a:t>drug and </a:t>
            </a:r>
            <a:r>
              <a:rPr lang="en" dirty="0" err="1">
                <a:solidFill>
                  <a:schemeClr val="tx1"/>
                </a:solidFill>
              </a:rPr>
              <a:t>the designation</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from </a:t>
            </a:r>
            <a:r>
              <a:rPr lang="en" dirty="0">
                <a:solidFill>
                  <a:schemeClr val="tx1"/>
                </a:solidFill>
              </a:rPr>
              <a:t>C1 to WHO </a:t>
            </a:r>
            <a:r>
              <a:rPr lang="en" dirty="0" err="1">
                <a:solidFill>
                  <a:schemeClr val="tx1"/>
                </a:solidFill>
              </a:rPr>
              <a:t>put </a:t>
            </a:r>
            <a:r>
              <a:rPr lang="en" dirty="0">
                <a:solidFill>
                  <a:schemeClr val="tx1"/>
                </a:solidFill>
              </a:rPr>
              <a:t>on the </a:t>
            </a:r>
            <a:r>
              <a:rPr lang="en" dirty="0" err="1">
                <a:solidFill>
                  <a:schemeClr val="tx1"/>
                </a:solidFill>
              </a:rPr>
              <a:t>table </a:t>
            </a:r>
            <a:r>
              <a:rPr lang="en" dirty="0">
                <a:solidFill>
                  <a:schemeClr val="tx1"/>
                </a:solidFill>
              </a:rPr>
              <a:t>in a row and in </a:t>
            </a:r>
            <a:r>
              <a:rPr lang="en" dirty="0" err="1">
                <a:solidFill>
                  <a:schemeClr val="tx1"/>
                </a:solidFill>
              </a:rPr>
              <a:t>each </a:t>
            </a:r>
            <a:r>
              <a:rPr lang="en" dirty="0">
                <a:solidFill>
                  <a:schemeClr val="tx1"/>
                </a:solidFill>
              </a:rPr>
              <a:t>, </a:t>
            </a:r>
            <a:r>
              <a:rPr lang="en" dirty="0" err="1">
                <a:solidFill>
                  <a:schemeClr val="tx1"/>
                </a:solidFill>
              </a:rPr>
              <a:t>starting </a:t>
            </a:r>
            <a:r>
              <a:rPr lang="en" dirty="0">
                <a:solidFill>
                  <a:schemeClr val="tx1"/>
                </a:solidFill>
              </a:rPr>
              <a:t>with C2, </a:t>
            </a:r>
            <a:r>
              <a:rPr lang="en" dirty="0" err="1">
                <a:solidFill>
                  <a:schemeClr val="tx1"/>
                </a:solidFill>
              </a:rPr>
              <a:t>is placed </a:t>
            </a:r>
            <a:r>
              <a:rPr lang="en" dirty="0">
                <a:solidFill>
                  <a:schemeClr val="tx1"/>
                </a:solidFill>
              </a:rPr>
              <a:t>in 99 </a:t>
            </a:r>
            <a:r>
              <a:rPr lang="en" dirty="0" err="1">
                <a:solidFill>
                  <a:schemeClr val="tx1"/>
                </a:solidFill>
              </a:rPr>
              <a:t>parts</a:t>
            </a:r>
            <a:r>
              <a:rPr lang="en" dirty="0">
                <a:solidFill>
                  <a:schemeClr val="tx1"/>
                </a:solidFill>
              </a:rPr>
              <a:t> </a:t>
            </a:r>
            <a:r>
              <a:rPr lang="en" dirty="0" err="1">
                <a:solidFill>
                  <a:schemeClr val="tx1"/>
                </a:solidFill>
              </a:rPr>
              <a:t>ethyl </a:t>
            </a:r>
            <a:r>
              <a:rPr lang="en" dirty="0">
                <a:solidFill>
                  <a:schemeClr val="tx1"/>
                </a:solidFill>
              </a:rPr>
              <a:t>alcohol </a:t>
            </a:r>
            <a:r>
              <a:rPr lang="en" dirty="0" err="1">
                <a:solidFill>
                  <a:schemeClr val="tx1"/>
                </a:solidFill>
              </a:rPr>
              <a:t>appropriate</a:t>
            </a:r>
            <a:r>
              <a:rPr lang="en" dirty="0">
                <a:solidFill>
                  <a:schemeClr val="tx1"/>
                </a:solidFill>
              </a:rPr>
              <a:t> </a:t>
            </a:r>
            <a:r>
              <a:rPr lang="en" dirty="0" err="1">
                <a:solidFill>
                  <a:schemeClr val="tx1"/>
                </a:solidFill>
              </a:rPr>
              <a:t>concentration </a:t>
            </a:r>
            <a:r>
              <a:rPr lang="en" dirty="0">
                <a:solidFill>
                  <a:schemeClr val="tx1"/>
                </a:solidFill>
              </a:rPr>
              <a:t>. Of </a:t>
            </a:r>
            <a:r>
              <a:rPr lang="en" dirty="0" err="1">
                <a:solidFill>
                  <a:schemeClr val="tx1"/>
                </a:solidFill>
              </a:rPr>
              <a:t>essences </a:t>
            </a:r>
            <a:r>
              <a:rPr lang="en" dirty="0">
                <a:solidFill>
                  <a:schemeClr val="tx1"/>
                </a:solidFill>
              </a:rPr>
              <a:t>, tinctures </a:t>
            </a:r>
            <a:r>
              <a:rPr lang="en" dirty="0" err="1">
                <a:solidFill>
                  <a:schemeClr val="tx1"/>
                </a:solidFill>
              </a:rPr>
              <a:t>or</a:t>
            </a:r>
            <a:r>
              <a:rPr lang="en" dirty="0">
                <a:solidFill>
                  <a:schemeClr val="tx1"/>
                </a:solidFill>
              </a:rPr>
              <a:t> </a:t>
            </a:r>
            <a:r>
              <a:rPr lang="en" dirty="0" err="1">
                <a:solidFill>
                  <a:schemeClr val="tx1"/>
                </a:solidFill>
              </a:rPr>
              <a:t>solution </a:t>
            </a:r>
            <a:r>
              <a:rPr lang="en" dirty="0">
                <a:solidFill>
                  <a:schemeClr val="tx1"/>
                </a:solidFill>
              </a:rPr>
              <a:t>according to the rules of the </a:t>
            </a:r>
            <a:r>
              <a:rPr lang="en" dirty="0" err="1">
                <a:solidFill>
                  <a:schemeClr val="tx1"/>
                </a:solidFill>
              </a:rPr>
              <a:t>relevant </a:t>
            </a:r>
            <a:r>
              <a:rPr lang="en" dirty="0">
                <a:solidFill>
                  <a:schemeClr val="tx1"/>
                </a:solidFill>
              </a:rPr>
              <a:t>paragraph </a:t>
            </a:r>
            <a:r>
              <a:rPr lang="en" dirty="0" err="1">
                <a:solidFill>
                  <a:schemeClr val="tx1"/>
                </a:solidFill>
              </a:rPr>
              <a:t>prepare </a:t>
            </a:r>
            <a:r>
              <a:rPr lang="en" dirty="0">
                <a:solidFill>
                  <a:schemeClr val="tx1"/>
                </a:solidFill>
              </a:rPr>
              <a:t>the first </a:t>
            </a:r>
            <a:r>
              <a:rPr lang="en" dirty="0" err="1">
                <a:solidFill>
                  <a:schemeClr val="tx1"/>
                </a:solidFill>
              </a:rPr>
              <a:t>hundredth</a:t>
            </a:r>
            <a:r>
              <a:rPr lang="en" dirty="0">
                <a:solidFill>
                  <a:schemeClr val="tx1"/>
                </a:solidFill>
              </a:rPr>
              <a:t> </a:t>
            </a:r>
            <a:r>
              <a:rPr lang="en" dirty="0" err="1">
                <a:solidFill>
                  <a:schemeClr val="tx1"/>
                </a:solidFill>
              </a:rPr>
              <a:t>breeding </a:t>
            </a:r>
            <a:r>
              <a:rPr lang="en" dirty="0">
                <a:solidFill>
                  <a:schemeClr val="tx1"/>
                </a:solidFill>
              </a:rPr>
              <a:t>. </a:t>
            </a:r>
            <a:r>
              <a:rPr lang="en" dirty="0" err="1">
                <a:solidFill>
                  <a:schemeClr val="tx1"/>
                </a:solidFill>
              </a:rPr>
              <a:t>Then </a:t>
            </a:r>
            <a:r>
              <a:rPr lang="en" dirty="0">
                <a:solidFill>
                  <a:schemeClr val="tx1"/>
                </a:solidFill>
              </a:rPr>
              <a:t>one </a:t>
            </a:r>
            <a:r>
              <a:rPr lang="en" dirty="0" err="1">
                <a:solidFill>
                  <a:schemeClr val="tx1"/>
                </a:solidFill>
              </a:rPr>
              <a:t>part of the </a:t>
            </a:r>
            <a:r>
              <a:rPr lang="en" dirty="0">
                <a:solidFill>
                  <a:schemeClr val="tx1"/>
                </a:solidFill>
              </a:rPr>
              <a:t>finished </a:t>
            </a:r>
            <a:r>
              <a:rPr lang="en" dirty="0" err="1">
                <a:solidFill>
                  <a:schemeClr val="tx1"/>
                </a:solidFill>
              </a:rPr>
              <a:t>dilution </a:t>
            </a:r>
            <a:r>
              <a:rPr lang="en" dirty="0">
                <a:solidFill>
                  <a:schemeClr val="tx1"/>
                </a:solidFill>
              </a:rPr>
              <a:t>C1 </a:t>
            </a:r>
            <a:r>
              <a:rPr lang="en" dirty="0" err="1">
                <a:solidFill>
                  <a:schemeClr val="tx1"/>
                </a:solidFill>
              </a:rPr>
              <a:t>is placed </a:t>
            </a:r>
            <a:r>
              <a:rPr lang="en" dirty="0">
                <a:solidFill>
                  <a:schemeClr val="tx1"/>
                </a:solidFill>
              </a:rPr>
              <a:t>in a vial </a:t>
            </a:r>
            <a:r>
              <a:rPr lang="en" dirty="0" err="1">
                <a:solidFill>
                  <a:schemeClr val="tx1"/>
                </a:solidFill>
              </a:rPr>
              <a:t>marked </a:t>
            </a:r>
            <a:r>
              <a:rPr lang="en" dirty="0">
                <a:solidFill>
                  <a:schemeClr val="tx1"/>
                </a:solidFill>
              </a:rPr>
              <a:t>C2, </a:t>
            </a:r>
            <a:r>
              <a:rPr lang="en" dirty="0" err="1">
                <a:solidFill>
                  <a:schemeClr val="tx1"/>
                </a:solidFill>
              </a:rPr>
              <a:t>capped </a:t>
            </a:r>
            <a:r>
              <a:rPr lang="en" dirty="0">
                <a:solidFill>
                  <a:schemeClr val="tx1"/>
                </a:solidFill>
              </a:rPr>
              <a:t>and </a:t>
            </a:r>
            <a:r>
              <a:rPr lang="en" dirty="0" err="1">
                <a:solidFill>
                  <a:schemeClr val="tx1"/>
                </a:solidFill>
              </a:rPr>
              <a:t>mixed </a:t>
            </a:r>
            <a:r>
              <a:rPr lang="en" dirty="0">
                <a:solidFill>
                  <a:schemeClr val="tx1"/>
                </a:solidFill>
              </a:rPr>
              <a:t>by ten times vigorous </a:t>
            </a:r>
            <a:r>
              <a:rPr lang="en" dirty="0" err="1">
                <a:solidFill>
                  <a:schemeClr val="tx1"/>
                </a:solidFill>
              </a:rPr>
              <a:t>shaking</a:t>
            </a:r>
            <a:r>
              <a:rPr lang="en" dirty="0">
                <a:solidFill>
                  <a:schemeClr val="tx1"/>
                </a:solidFill>
              </a:rPr>
              <a:t> </a:t>
            </a:r>
            <a:r>
              <a:rPr lang="en" dirty="0" err="1">
                <a:solidFill>
                  <a:schemeClr val="tx1"/>
                </a:solidFill>
              </a:rPr>
              <a:t>from top </a:t>
            </a:r>
            <a:r>
              <a:rPr lang="en" dirty="0">
                <a:solidFill>
                  <a:schemeClr val="tx1"/>
                </a:solidFill>
              </a:rPr>
              <a:t>to bottom, ie </a:t>
            </a:r>
            <a:r>
              <a:rPr lang="en" dirty="0" err="1">
                <a:solidFill>
                  <a:schemeClr val="tx1"/>
                </a:solidFill>
              </a:rPr>
              <a:t>Potentiate </a:t>
            </a:r>
            <a:r>
              <a:rPr lang="en" dirty="0">
                <a:solidFill>
                  <a:schemeClr val="tx1"/>
                </a:solidFill>
              </a:rPr>
              <a:t>. One </a:t>
            </a:r>
            <a:r>
              <a:rPr lang="en" dirty="0" err="1">
                <a:solidFill>
                  <a:schemeClr val="tx1"/>
                </a:solidFill>
              </a:rPr>
              <a:t>part</a:t>
            </a:r>
            <a:r>
              <a:rPr lang="en" dirty="0">
                <a:solidFill>
                  <a:schemeClr val="tx1"/>
                </a:solidFill>
              </a:rPr>
              <a:t> </a:t>
            </a:r>
            <a:r>
              <a:rPr lang="en" dirty="0" err="1">
                <a:solidFill>
                  <a:schemeClr val="tx1"/>
                </a:solidFill>
              </a:rPr>
              <a:t>the obtained </a:t>
            </a:r>
            <a:r>
              <a:rPr lang="en" dirty="0">
                <a:solidFill>
                  <a:schemeClr val="tx1"/>
                </a:solidFill>
              </a:rPr>
              <a:t>second hundredth </a:t>
            </a:r>
            <a:r>
              <a:rPr lang="en" dirty="0" err="1">
                <a:solidFill>
                  <a:schemeClr val="tx1"/>
                </a:solidFill>
              </a:rPr>
              <a:t>dilution </a:t>
            </a:r>
            <a:r>
              <a:rPr lang="en" dirty="0">
                <a:solidFill>
                  <a:schemeClr val="tx1"/>
                </a:solidFill>
              </a:rPr>
              <a:t>(C2) </a:t>
            </a:r>
            <a:r>
              <a:rPr lang="en" dirty="0" err="1">
                <a:solidFill>
                  <a:schemeClr val="tx1"/>
                </a:solidFill>
              </a:rPr>
              <a:t>is placed </a:t>
            </a:r>
            <a:r>
              <a:rPr lang="en" dirty="0">
                <a:solidFill>
                  <a:schemeClr val="tx1"/>
                </a:solidFill>
              </a:rPr>
              <a:t>in a vessel </a:t>
            </a:r>
            <a:r>
              <a:rPr lang="en" dirty="0" err="1">
                <a:solidFill>
                  <a:schemeClr val="tx1"/>
                </a:solidFill>
              </a:rPr>
              <a:t>marked </a:t>
            </a:r>
            <a:r>
              <a:rPr lang="en" dirty="0">
                <a:solidFill>
                  <a:schemeClr val="tx1"/>
                </a:solidFill>
              </a:rPr>
              <a:t>SZ and </a:t>
            </a:r>
            <a:r>
              <a:rPr lang="en" dirty="0" err="1">
                <a:solidFill>
                  <a:schemeClr val="tx1"/>
                </a:solidFill>
              </a:rPr>
              <a:t>again</a:t>
            </a:r>
            <a:r>
              <a:rPr lang="en" dirty="0">
                <a:solidFill>
                  <a:schemeClr val="tx1"/>
                </a:solidFill>
              </a:rPr>
              <a:t> </a:t>
            </a:r>
            <a:r>
              <a:rPr lang="en" dirty="0" err="1">
                <a:solidFill>
                  <a:schemeClr val="tx1"/>
                </a:solidFill>
              </a:rPr>
              <a:t>shake </a:t>
            </a:r>
            <a:r>
              <a:rPr lang="en" dirty="0">
                <a:solidFill>
                  <a:schemeClr val="tx1"/>
                </a:solidFill>
              </a:rPr>
              <a:t>. </a:t>
            </a:r>
            <a:r>
              <a:rPr lang="en" dirty="0" err="1">
                <a:solidFill>
                  <a:schemeClr val="tx1"/>
                </a:solidFill>
              </a:rPr>
              <a:t>Continue </a:t>
            </a:r>
            <a:r>
              <a:rPr lang="en" dirty="0">
                <a:solidFill>
                  <a:schemeClr val="tx1"/>
                </a:solidFill>
              </a:rPr>
              <a:t>in the same way </a:t>
            </a:r>
            <a:r>
              <a:rPr lang="en" dirty="0" err="1">
                <a:solidFill>
                  <a:schemeClr val="tx1"/>
                </a:solidFill>
              </a:rPr>
              <a:t>dilution </a:t>
            </a:r>
            <a:r>
              <a:rPr lang="en" dirty="0">
                <a:solidFill>
                  <a:schemeClr val="tx1"/>
                </a:solidFill>
              </a:rPr>
              <a:t>of the drug by </a:t>
            </a:r>
            <a:r>
              <a:rPr lang="en" dirty="0" err="1">
                <a:solidFill>
                  <a:schemeClr val="tx1"/>
                </a:solidFill>
              </a:rPr>
              <a:t>placing</a:t>
            </a:r>
            <a:r>
              <a:rPr lang="en" dirty="0">
                <a:solidFill>
                  <a:schemeClr val="tx1"/>
                </a:solidFill>
              </a:rPr>
              <a:t> </a:t>
            </a:r>
            <a:r>
              <a:rPr lang="en" dirty="0" err="1">
                <a:solidFill>
                  <a:schemeClr val="tx1"/>
                </a:solidFill>
              </a:rPr>
              <a:t>each </a:t>
            </a:r>
            <a:r>
              <a:rPr lang="en" dirty="0">
                <a:solidFill>
                  <a:schemeClr val="tx1"/>
                </a:solidFill>
              </a:rPr>
              <a:t>time </a:t>
            </a:r>
            <a:r>
              <a:rPr lang="en" dirty="0" err="1">
                <a:solidFill>
                  <a:schemeClr val="tx1"/>
                </a:solidFill>
              </a:rPr>
              <a:t>one </a:t>
            </a:r>
            <a:r>
              <a:rPr lang="en" dirty="0">
                <a:solidFill>
                  <a:schemeClr val="tx1"/>
                </a:solidFill>
              </a:rPr>
              <a:t>part </a:t>
            </a:r>
            <a:r>
              <a:rPr lang="en" dirty="0" err="1">
                <a:solidFill>
                  <a:schemeClr val="tx1"/>
                </a:solidFill>
              </a:rPr>
              <a:t>previous</a:t>
            </a:r>
            <a:r>
              <a:rPr lang="en" dirty="0">
                <a:solidFill>
                  <a:schemeClr val="tx1"/>
                </a:solidFill>
              </a:rPr>
              <a:t> </a:t>
            </a:r>
            <a:r>
              <a:rPr lang="en" dirty="0" err="1">
                <a:solidFill>
                  <a:schemeClr val="tx1"/>
                </a:solidFill>
              </a:rPr>
              <a:t>breeding </a:t>
            </a:r>
            <a:r>
              <a:rPr lang="en" dirty="0">
                <a:solidFill>
                  <a:schemeClr val="tx1"/>
                </a:solidFill>
              </a:rPr>
              <a:t>in the </a:t>
            </a:r>
            <a:r>
              <a:rPr lang="en" dirty="0" err="1">
                <a:solidFill>
                  <a:schemeClr val="tx1"/>
                </a:solidFill>
              </a:rPr>
              <a:t>next </a:t>
            </a:r>
            <a:r>
              <a:rPr lang="en" dirty="0">
                <a:solidFill>
                  <a:schemeClr val="tx1"/>
                </a:solidFill>
              </a:rPr>
              <a:t>vessel, </a:t>
            </a:r>
            <a:r>
              <a:rPr lang="en" dirty="0" err="1">
                <a:solidFill>
                  <a:schemeClr val="tx1"/>
                </a:solidFill>
              </a:rPr>
              <a:t>which</a:t>
            </a:r>
            <a:r>
              <a:rPr lang="en" dirty="0">
                <a:solidFill>
                  <a:schemeClr val="tx1"/>
                </a:solidFill>
              </a:rPr>
              <a:t> </a:t>
            </a:r>
            <a:r>
              <a:rPr lang="en" dirty="0" err="1">
                <a:solidFill>
                  <a:schemeClr val="tx1"/>
                </a:solidFill>
              </a:rPr>
              <a:t>carefully</a:t>
            </a:r>
            <a:r>
              <a:rPr lang="en" dirty="0">
                <a:solidFill>
                  <a:schemeClr val="tx1"/>
                </a:solidFill>
              </a:rPr>
              <a:t> </a:t>
            </a:r>
            <a:r>
              <a:rPr lang="en" dirty="0" err="1">
                <a:solidFill>
                  <a:schemeClr val="tx1"/>
                </a:solidFill>
              </a:rPr>
              <a:t>shake </a:t>
            </a:r>
            <a:r>
              <a:rPr lang="en" dirty="0">
                <a:solidFill>
                  <a:schemeClr val="tx1"/>
                </a:solidFill>
              </a:rPr>
              <a:t>10 </a:t>
            </a:r>
            <a:r>
              <a:rPr lang="en" dirty="0" err="1">
                <a:solidFill>
                  <a:schemeClr val="tx1"/>
                </a:solidFill>
              </a:rPr>
              <a:t>times </a:t>
            </a:r>
            <a:r>
              <a:rPr lang="en" dirty="0">
                <a:solidFill>
                  <a:schemeClr val="tx1"/>
                </a:solidFill>
              </a:rPr>
              <a:t>. </a:t>
            </a:r>
            <a:r>
              <a:rPr lang="en" dirty="0" err="1">
                <a:solidFill>
                  <a:schemeClr val="tx1"/>
                </a:solidFill>
              </a:rPr>
              <a:t>Similarly</a:t>
            </a:r>
            <a:r>
              <a:rPr lang="en" dirty="0">
                <a:solidFill>
                  <a:schemeClr val="tx1"/>
                </a:solidFill>
              </a:rPr>
              <a:t> </a:t>
            </a:r>
            <a:r>
              <a:rPr lang="en" dirty="0" err="1">
                <a:solidFill>
                  <a:schemeClr val="tx1"/>
                </a:solidFill>
              </a:rPr>
              <a:t>cook </a:t>
            </a:r>
            <a:r>
              <a:rPr lang="en" dirty="0">
                <a:solidFill>
                  <a:schemeClr val="tx1"/>
                </a:solidFill>
              </a:rPr>
              <a:t>and </a:t>
            </a:r>
            <a:r>
              <a:rPr lang="en" dirty="0" err="1">
                <a:solidFill>
                  <a:schemeClr val="tx1"/>
                </a:solidFill>
              </a:rPr>
              <a:t>more</a:t>
            </a:r>
            <a:r>
              <a:rPr lang="en" dirty="0">
                <a:solidFill>
                  <a:schemeClr val="tx1"/>
                </a:solidFill>
              </a:rPr>
              <a:t> </a:t>
            </a:r>
            <a:r>
              <a:rPr lang="en" dirty="0" err="1">
                <a:solidFill>
                  <a:schemeClr val="tx1"/>
                </a:solidFill>
              </a:rPr>
              <a:t>high</a:t>
            </a:r>
            <a:r>
              <a:rPr lang="en" dirty="0">
                <a:solidFill>
                  <a:schemeClr val="tx1"/>
                </a:solidFill>
              </a:rPr>
              <a:t> </a:t>
            </a:r>
            <a:r>
              <a:rPr lang="en" dirty="0" err="1">
                <a:solidFill>
                  <a:schemeClr val="tx1"/>
                </a:solidFill>
              </a:rPr>
              <a:t>breeding </a:t>
            </a:r>
            <a:r>
              <a:rPr lang="en" dirty="0">
                <a:solidFill>
                  <a:schemeClr val="tx1"/>
                </a:solidFill>
              </a:rPr>
              <a:t>.</a:t>
            </a:r>
            <a:endParaRPr lang="uk-UA" dirty="0"/>
          </a:p>
          <a:p>
            <a:pPr algn="just">
              <a:lnSpc>
                <a:spcPct val="100000"/>
              </a:lnSpc>
              <a:spcBef>
                <a:spcPts val="0"/>
              </a:spcBef>
              <a:spcAft>
                <a:spcPts val="0"/>
              </a:spcAft>
            </a:pPr>
            <a:endParaRPr lang="uk-UA" dirty="0"/>
          </a:p>
        </p:txBody>
      </p:sp>
      <p:sp>
        <p:nvSpPr>
          <p:cNvPr id="4" name="Объект 2"/>
          <p:cNvSpPr txBox="1">
            <a:spLocks/>
          </p:cNvSpPr>
          <p:nvPr/>
        </p:nvSpPr>
        <p:spPr>
          <a:xfrm>
            <a:off x="291982" y="3816150"/>
            <a:ext cx="11668991" cy="3041850"/>
          </a:xfrm>
          <a:prstGeom prst="rect">
            <a:avLst/>
          </a:prstGeom>
        </p:spPr>
        <p:style>
          <a:lnRef idx="2">
            <a:schemeClr val="accent1"/>
          </a:lnRef>
          <a:fillRef idx="1">
            <a:schemeClr val="lt1"/>
          </a:fillRef>
          <a:effectRef idx="0">
            <a:schemeClr val="accent1"/>
          </a:effectRef>
          <a:fontRef idx="minor">
            <a:schemeClr val="dk1"/>
          </a:fontRef>
        </p:style>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358775" algn="just">
              <a:lnSpc>
                <a:spcPct val="120000"/>
              </a:lnSpc>
              <a:spcBef>
                <a:spcPts val="0"/>
              </a:spcBef>
              <a:spcAft>
                <a:spcPts val="0"/>
              </a:spcAft>
              <a:tabLst>
                <a:tab pos="0" algn="l"/>
              </a:tabLst>
            </a:pPr>
            <a:r>
              <a:rPr lang="en" sz="1600" dirty="0" err="1">
                <a:solidFill>
                  <a:schemeClr val="tx1"/>
                </a:solidFill>
              </a:rPr>
              <a:t>What</a:t>
            </a:r>
            <a:r>
              <a:rPr lang="en" sz="1600" dirty="0">
                <a:solidFill>
                  <a:schemeClr val="tx1"/>
                </a:solidFill>
              </a:rPr>
              <a:t> </a:t>
            </a:r>
            <a:r>
              <a:rPr lang="en" sz="1600" dirty="0" err="1">
                <a:solidFill>
                  <a:schemeClr val="tx1"/>
                </a:solidFill>
              </a:rPr>
              <a:t>applies</a:t>
            </a:r>
            <a:r>
              <a:rPr lang="en" sz="1600" dirty="0">
                <a:solidFill>
                  <a:schemeClr val="tx1"/>
                </a:solidFill>
              </a:rPr>
              <a:t> </a:t>
            </a:r>
            <a:r>
              <a:rPr lang="en" sz="1600" dirty="0" err="1">
                <a:solidFill>
                  <a:schemeClr val="tx1"/>
                </a:solidFill>
              </a:rPr>
              <a:t>concentration of </a:t>
            </a:r>
            <a:r>
              <a:rPr lang="en" sz="1600" dirty="0">
                <a:solidFill>
                  <a:schemeClr val="tx1"/>
                </a:solidFill>
              </a:rPr>
              <a:t>alcohol for </a:t>
            </a:r>
            <a:r>
              <a:rPr lang="en" sz="1600" dirty="0" err="1">
                <a:solidFill>
                  <a:schemeClr val="tx1"/>
                </a:solidFill>
              </a:rPr>
              <a:t>cooking</a:t>
            </a:r>
            <a:r>
              <a:rPr lang="en" sz="1600" dirty="0">
                <a:solidFill>
                  <a:schemeClr val="tx1"/>
                </a:solidFill>
              </a:rPr>
              <a:t> </a:t>
            </a:r>
            <a:r>
              <a:rPr lang="en" sz="1600" dirty="0" err="1">
                <a:solidFill>
                  <a:schemeClr val="tx1"/>
                </a:solidFill>
              </a:rPr>
              <a:t>data</a:t>
            </a:r>
            <a:r>
              <a:rPr lang="en" sz="1600" dirty="0">
                <a:solidFill>
                  <a:schemeClr val="tx1"/>
                </a:solidFill>
              </a:rPr>
              <a:t> </a:t>
            </a:r>
            <a:r>
              <a:rPr lang="en" sz="1600" dirty="0" err="1">
                <a:solidFill>
                  <a:schemeClr val="tx1"/>
                </a:solidFill>
              </a:rPr>
              <a:t>dilutions </a:t>
            </a:r>
            <a:r>
              <a:rPr lang="en" sz="1600" dirty="0">
                <a:solidFill>
                  <a:schemeClr val="tx1"/>
                </a:solidFill>
              </a:rPr>
              <a:t>, then from the </a:t>
            </a:r>
            <a:r>
              <a:rPr lang="en" sz="1600" dirty="0" err="1">
                <a:solidFill>
                  <a:schemeClr val="tx1"/>
                </a:solidFill>
              </a:rPr>
              <a:t>instructions</a:t>
            </a:r>
            <a:r>
              <a:rPr lang="en" sz="1600" dirty="0">
                <a:solidFill>
                  <a:schemeClr val="tx1"/>
                </a:solidFill>
              </a:rPr>
              <a:t> </a:t>
            </a:r>
            <a:r>
              <a:rPr lang="en" sz="1600" dirty="0" err="1">
                <a:solidFill>
                  <a:schemeClr val="tx1"/>
                </a:solidFill>
              </a:rPr>
              <a:t>private </a:t>
            </a:r>
            <a:r>
              <a:rPr lang="en" sz="1600" dirty="0">
                <a:solidFill>
                  <a:schemeClr val="tx1"/>
                </a:solidFill>
              </a:rPr>
              <a:t>articles </a:t>
            </a:r>
            <a:r>
              <a:rPr lang="en" sz="1600" dirty="0" err="1">
                <a:solidFill>
                  <a:schemeClr val="tx1"/>
                </a:solidFill>
              </a:rPr>
              <a:t>follow</a:t>
            </a:r>
            <a:r>
              <a:rPr lang="en" sz="1600" dirty="0">
                <a:solidFill>
                  <a:schemeClr val="tx1"/>
                </a:solidFill>
              </a:rPr>
              <a:t> </a:t>
            </a:r>
            <a:r>
              <a:rPr lang="en" sz="1600" dirty="0" err="1">
                <a:solidFill>
                  <a:schemeClr val="tx1"/>
                </a:solidFill>
              </a:rPr>
              <a:t>the following </a:t>
            </a:r>
            <a:r>
              <a:rPr lang="en" sz="1600" dirty="0">
                <a:solidFill>
                  <a:schemeClr val="tx1"/>
                </a:solidFill>
              </a:rPr>
              <a:t>:</a:t>
            </a:r>
            <a:endParaRPr lang="en-US" sz="1600" dirty="0">
              <a:solidFill>
                <a:schemeClr val="tx1"/>
              </a:solidFill>
            </a:endParaRPr>
          </a:p>
          <a:p>
            <a:pPr marL="0" indent="358775" algn="just">
              <a:lnSpc>
                <a:spcPct val="120000"/>
              </a:lnSpc>
              <a:spcBef>
                <a:spcPts val="0"/>
              </a:spcBef>
              <a:spcAft>
                <a:spcPts val="0"/>
              </a:spcAft>
              <a:tabLst>
                <a:tab pos="0" algn="l"/>
              </a:tabLst>
            </a:pPr>
            <a:r>
              <a:rPr lang="en" sz="1600" dirty="0">
                <a:solidFill>
                  <a:schemeClr val="tx1"/>
                </a:solidFill>
              </a:rPr>
              <a:t>- </a:t>
            </a:r>
            <a:r>
              <a:rPr lang="en" sz="1600" dirty="0" err="1">
                <a:solidFill>
                  <a:schemeClr val="tx1"/>
                </a:solidFill>
              </a:rPr>
              <a:t>if</a:t>
            </a:r>
            <a:r>
              <a:rPr lang="en" sz="1600" dirty="0">
                <a:solidFill>
                  <a:schemeClr val="tx1"/>
                </a:solidFill>
              </a:rPr>
              <a:t> </a:t>
            </a:r>
            <a:r>
              <a:rPr lang="en" sz="1600" dirty="0" err="1">
                <a:solidFill>
                  <a:schemeClr val="tx1"/>
                </a:solidFill>
              </a:rPr>
              <a:t>essence </a:t>
            </a:r>
            <a:r>
              <a:rPr lang="en" sz="1600" dirty="0">
                <a:solidFill>
                  <a:schemeClr val="tx1"/>
                </a:solidFill>
              </a:rPr>
              <a:t>, tincture, </a:t>
            </a:r>
            <a:r>
              <a:rPr lang="en" sz="1600" dirty="0" err="1">
                <a:solidFill>
                  <a:schemeClr val="tx1"/>
                </a:solidFill>
              </a:rPr>
              <a:t>solution</a:t>
            </a:r>
            <a:r>
              <a:rPr lang="en" sz="1600" dirty="0">
                <a:solidFill>
                  <a:schemeClr val="tx1"/>
                </a:solidFill>
              </a:rPr>
              <a:t> </a:t>
            </a:r>
            <a:r>
              <a:rPr lang="en" sz="1600" dirty="0" err="1">
                <a:solidFill>
                  <a:schemeClr val="tx1"/>
                </a:solidFill>
              </a:rPr>
              <a:t>prepared </a:t>
            </a:r>
            <a:r>
              <a:rPr lang="en" sz="1600" dirty="0">
                <a:solidFill>
                  <a:schemeClr val="tx1"/>
                </a:solidFill>
              </a:rPr>
              <a:t>on 90% </a:t>
            </a:r>
            <a:r>
              <a:rPr lang="en" sz="1600" dirty="0" err="1">
                <a:solidFill>
                  <a:schemeClr val="tx1"/>
                </a:solidFill>
              </a:rPr>
              <a:t>ethyl</a:t>
            </a:r>
            <a:r>
              <a:rPr lang="en" sz="1600" dirty="0">
                <a:solidFill>
                  <a:schemeClr val="tx1"/>
                </a:solidFill>
              </a:rPr>
              <a:t> </a:t>
            </a:r>
            <a:r>
              <a:rPr lang="en" sz="1600" dirty="0" err="1">
                <a:solidFill>
                  <a:schemeClr val="tx1"/>
                </a:solidFill>
              </a:rPr>
              <a:t>alcohol </a:t>
            </a:r>
            <a:r>
              <a:rPr lang="en" sz="1600" dirty="0">
                <a:solidFill>
                  <a:schemeClr val="tx1"/>
                </a:solidFill>
              </a:rPr>
              <a:t>, in which </a:t>
            </a:r>
            <a:r>
              <a:rPr lang="en" sz="1600" dirty="0" err="1">
                <a:solidFill>
                  <a:schemeClr val="tx1"/>
                </a:solidFill>
              </a:rPr>
              <a:t>case the </a:t>
            </a:r>
            <a:r>
              <a:rPr lang="en" sz="1600" dirty="0">
                <a:solidFill>
                  <a:schemeClr val="tx1"/>
                </a:solidFill>
              </a:rPr>
              <a:t>dilution </a:t>
            </a:r>
            <a:r>
              <a:rPr lang="en" sz="1600" dirty="0" err="1">
                <a:solidFill>
                  <a:schemeClr val="tx1"/>
                </a:solidFill>
              </a:rPr>
              <a:t>of </a:t>
            </a:r>
            <a:r>
              <a:rPr lang="en" sz="1600" dirty="0">
                <a:solidFill>
                  <a:schemeClr val="tx1"/>
                </a:solidFill>
              </a:rPr>
              <a:t>C1 ( D 2) </a:t>
            </a:r>
            <a:r>
              <a:rPr lang="en" sz="1600" dirty="0" err="1">
                <a:solidFill>
                  <a:schemeClr val="tx1"/>
                </a:solidFill>
              </a:rPr>
              <a:t>is prepared </a:t>
            </a:r>
            <a:r>
              <a:rPr lang="en" sz="1600" dirty="0">
                <a:solidFill>
                  <a:schemeClr val="tx1"/>
                </a:solidFill>
              </a:rPr>
              <a:t>at 90%; C2 ( D 4) - 60%; NW ( D 6) and </a:t>
            </a:r>
            <a:r>
              <a:rPr lang="en" sz="1600" dirty="0" err="1">
                <a:solidFill>
                  <a:schemeClr val="tx1"/>
                </a:solidFill>
              </a:rPr>
              <a:t>further </a:t>
            </a:r>
            <a:r>
              <a:rPr lang="en" sz="1600" dirty="0">
                <a:solidFill>
                  <a:schemeClr val="tx1"/>
                </a:solidFill>
              </a:rPr>
              <a:t>- on 45% </a:t>
            </a:r>
            <a:r>
              <a:rPr lang="en" sz="1600" dirty="0" err="1">
                <a:solidFill>
                  <a:schemeClr val="tx1"/>
                </a:solidFill>
              </a:rPr>
              <a:t>ethyl alcohol </a:t>
            </a:r>
            <a:r>
              <a:rPr lang="en" sz="1600" dirty="0">
                <a:solidFill>
                  <a:schemeClr val="tx1"/>
                </a:solidFill>
              </a:rPr>
              <a:t>;</a:t>
            </a:r>
            <a:endParaRPr lang="en-US" sz="1600" dirty="0">
              <a:solidFill>
                <a:schemeClr val="tx1"/>
              </a:solidFill>
            </a:endParaRPr>
          </a:p>
          <a:p>
            <a:pPr marL="0" indent="358775" algn="just">
              <a:lnSpc>
                <a:spcPct val="120000"/>
              </a:lnSpc>
              <a:spcBef>
                <a:spcPts val="0"/>
              </a:spcBef>
              <a:spcAft>
                <a:spcPts val="0"/>
              </a:spcAft>
              <a:tabLst>
                <a:tab pos="0" algn="l"/>
              </a:tabLst>
            </a:pPr>
            <a:r>
              <a:rPr lang="en" sz="1600" dirty="0">
                <a:solidFill>
                  <a:schemeClr val="tx1"/>
                </a:solidFill>
              </a:rPr>
              <a:t>- </a:t>
            </a:r>
            <a:r>
              <a:rPr lang="en" sz="1600" dirty="0" err="1">
                <a:solidFill>
                  <a:schemeClr val="tx1"/>
                </a:solidFill>
              </a:rPr>
              <a:t>if</a:t>
            </a:r>
            <a:r>
              <a:rPr lang="en" sz="1600" dirty="0">
                <a:solidFill>
                  <a:schemeClr val="tx1"/>
                </a:solidFill>
              </a:rPr>
              <a:t> </a:t>
            </a:r>
            <a:r>
              <a:rPr lang="en" sz="1600" dirty="0" err="1">
                <a:solidFill>
                  <a:schemeClr val="tx1"/>
                </a:solidFill>
              </a:rPr>
              <a:t>basic</a:t>
            </a:r>
            <a:r>
              <a:rPr lang="en" sz="1600" dirty="0">
                <a:solidFill>
                  <a:schemeClr val="tx1"/>
                </a:solidFill>
              </a:rPr>
              <a:t> </a:t>
            </a:r>
            <a:r>
              <a:rPr lang="en" sz="1600" dirty="0" err="1">
                <a:solidFill>
                  <a:schemeClr val="tx1"/>
                </a:solidFill>
              </a:rPr>
              <a:t>preparations</a:t>
            </a:r>
            <a:r>
              <a:rPr lang="en" sz="1600" dirty="0">
                <a:solidFill>
                  <a:schemeClr val="tx1"/>
                </a:solidFill>
              </a:rPr>
              <a:t> </a:t>
            </a:r>
            <a:r>
              <a:rPr lang="en" sz="1600" dirty="0" err="1">
                <a:solidFill>
                  <a:schemeClr val="tx1"/>
                </a:solidFill>
              </a:rPr>
              <a:t>prepared </a:t>
            </a:r>
            <a:r>
              <a:rPr lang="en" sz="1600" dirty="0">
                <a:solidFill>
                  <a:schemeClr val="tx1"/>
                </a:solidFill>
              </a:rPr>
              <a:t>on 60% </a:t>
            </a:r>
            <a:r>
              <a:rPr lang="en" sz="1600" dirty="0" err="1">
                <a:solidFill>
                  <a:schemeClr val="tx1"/>
                </a:solidFill>
              </a:rPr>
              <a:t>ethyl</a:t>
            </a:r>
            <a:r>
              <a:rPr lang="en" sz="1600" dirty="0">
                <a:solidFill>
                  <a:schemeClr val="tx1"/>
                </a:solidFill>
              </a:rPr>
              <a:t> </a:t>
            </a:r>
            <a:r>
              <a:rPr lang="en" sz="1600" dirty="0" err="1">
                <a:solidFill>
                  <a:schemeClr val="tx1"/>
                </a:solidFill>
              </a:rPr>
              <a:t>alcohol </a:t>
            </a:r>
            <a:r>
              <a:rPr lang="en" sz="1600" dirty="0">
                <a:solidFill>
                  <a:schemeClr val="tx1"/>
                </a:solidFill>
              </a:rPr>
              <a:t>, </a:t>
            </a:r>
            <a:r>
              <a:rPr lang="en" sz="1600" dirty="0" err="1">
                <a:solidFill>
                  <a:schemeClr val="tx1"/>
                </a:solidFill>
              </a:rPr>
              <a:t>then</a:t>
            </a:r>
            <a:r>
              <a:rPr lang="en" sz="1600" dirty="0">
                <a:solidFill>
                  <a:schemeClr val="tx1"/>
                </a:solidFill>
              </a:rPr>
              <a:t> </a:t>
            </a:r>
            <a:r>
              <a:rPr lang="en" sz="1600" dirty="0" err="1">
                <a:solidFill>
                  <a:schemeClr val="tx1"/>
                </a:solidFill>
              </a:rPr>
              <a:t>dilution </a:t>
            </a:r>
            <a:r>
              <a:rPr lang="en" sz="1600" dirty="0">
                <a:solidFill>
                  <a:schemeClr val="tx1"/>
                </a:solidFill>
              </a:rPr>
              <a:t>C1 ( D 2) g a </a:t>
            </a:r>
            <a:r>
              <a:rPr lang="en" sz="1600" dirty="0" err="1">
                <a:solidFill>
                  <a:schemeClr val="tx1"/>
                </a:solidFill>
              </a:rPr>
              <a:t>otuyut</a:t>
            </a:r>
            <a:r>
              <a:rPr lang="en" sz="1600" dirty="0">
                <a:solidFill>
                  <a:schemeClr val="tx1"/>
                </a:solidFill>
              </a:rPr>
              <a:t> </a:t>
            </a:r>
            <a:r>
              <a:rPr lang="en" sz="1600" dirty="0" err="1">
                <a:solidFill>
                  <a:schemeClr val="tx1"/>
                </a:solidFill>
              </a:rPr>
              <a:t>also </a:t>
            </a:r>
            <a:r>
              <a:rPr lang="en" sz="1600" dirty="0">
                <a:solidFill>
                  <a:schemeClr val="tx1"/>
                </a:solidFill>
              </a:rPr>
              <a:t>on 60% </a:t>
            </a:r>
            <a:r>
              <a:rPr lang="en" sz="1600" dirty="0" err="1">
                <a:solidFill>
                  <a:schemeClr val="tx1"/>
                </a:solidFill>
              </a:rPr>
              <a:t>alcohol </a:t>
            </a:r>
            <a:r>
              <a:rPr lang="en" sz="1600" dirty="0">
                <a:solidFill>
                  <a:schemeClr val="tx1"/>
                </a:solidFill>
              </a:rPr>
              <a:t>, and </a:t>
            </a:r>
            <a:r>
              <a:rPr lang="en" sz="1600" dirty="0" err="1">
                <a:solidFill>
                  <a:schemeClr val="tx1"/>
                </a:solidFill>
              </a:rPr>
              <a:t>dilution of </a:t>
            </a:r>
            <a:r>
              <a:rPr lang="en" sz="1600" dirty="0">
                <a:solidFill>
                  <a:schemeClr val="tx1"/>
                </a:solidFill>
              </a:rPr>
              <a:t>C2 ( D 4) and </a:t>
            </a:r>
            <a:r>
              <a:rPr lang="en" sz="1600" dirty="0" err="1">
                <a:solidFill>
                  <a:schemeClr val="tx1"/>
                </a:solidFill>
              </a:rPr>
              <a:t>more</a:t>
            </a:r>
            <a:r>
              <a:rPr lang="en" sz="1600" dirty="0">
                <a:solidFill>
                  <a:schemeClr val="tx1"/>
                </a:solidFill>
              </a:rPr>
              <a:t> </a:t>
            </a:r>
            <a:r>
              <a:rPr lang="en" sz="1600" dirty="0" err="1">
                <a:solidFill>
                  <a:schemeClr val="tx1"/>
                </a:solidFill>
              </a:rPr>
              <a:t>high </a:t>
            </a:r>
            <a:r>
              <a:rPr lang="en" sz="1600" dirty="0">
                <a:solidFill>
                  <a:schemeClr val="tx1"/>
                </a:solidFill>
              </a:rPr>
              <a:t>- on 45% </a:t>
            </a:r>
            <a:r>
              <a:rPr lang="en" sz="1600" dirty="0" err="1">
                <a:solidFill>
                  <a:schemeClr val="tx1"/>
                </a:solidFill>
              </a:rPr>
              <a:t>alcohol </a:t>
            </a:r>
            <a:r>
              <a:rPr lang="en" sz="1600" dirty="0">
                <a:solidFill>
                  <a:schemeClr val="tx1"/>
                </a:solidFill>
              </a:rPr>
              <a:t>;</a:t>
            </a:r>
            <a:endParaRPr lang="en-US" sz="1600" dirty="0">
              <a:solidFill>
                <a:schemeClr val="tx1"/>
              </a:solidFill>
            </a:endParaRPr>
          </a:p>
          <a:p>
            <a:pPr marL="0" indent="358775" algn="just">
              <a:lnSpc>
                <a:spcPct val="120000"/>
              </a:lnSpc>
              <a:spcBef>
                <a:spcPts val="0"/>
              </a:spcBef>
              <a:spcAft>
                <a:spcPts val="0"/>
              </a:spcAft>
              <a:tabLst>
                <a:tab pos="0" algn="l"/>
              </a:tabLst>
            </a:pPr>
            <a:r>
              <a:rPr lang="en" sz="1600" dirty="0">
                <a:solidFill>
                  <a:schemeClr val="tx1"/>
                </a:solidFill>
              </a:rPr>
              <a:t>- </a:t>
            </a:r>
            <a:r>
              <a:rPr lang="en" sz="1600" dirty="0" err="1">
                <a:solidFill>
                  <a:schemeClr val="tx1"/>
                </a:solidFill>
              </a:rPr>
              <a:t>if drugs </a:t>
            </a:r>
            <a:r>
              <a:rPr lang="en" sz="1600" dirty="0">
                <a:solidFill>
                  <a:schemeClr val="tx1"/>
                </a:solidFill>
              </a:rPr>
              <a:t>_ </a:t>
            </a:r>
            <a:r>
              <a:rPr lang="en" sz="1600" dirty="0" err="1">
                <a:solidFill>
                  <a:schemeClr val="tx1"/>
                </a:solidFill>
              </a:rPr>
              <a:t>cooked </a:t>
            </a:r>
            <a:r>
              <a:rPr lang="en" sz="1600" dirty="0">
                <a:solidFill>
                  <a:schemeClr val="tx1"/>
                </a:solidFill>
              </a:rPr>
              <a:t>on 45% </a:t>
            </a:r>
            <a:r>
              <a:rPr lang="en" sz="1600" dirty="0" err="1">
                <a:solidFill>
                  <a:schemeClr val="tx1"/>
                </a:solidFill>
              </a:rPr>
              <a:t>alcohol </a:t>
            </a:r>
            <a:r>
              <a:rPr lang="en" sz="1600" dirty="0">
                <a:solidFill>
                  <a:schemeClr val="tx1"/>
                </a:solidFill>
              </a:rPr>
              <a:t>, then </a:t>
            </a:r>
            <a:r>
              <a:rPr lang="en" sz="1600" dirty="0" err="1">
                <a:solidFill>
                  <a:schemeClr val="tx1"/>
                </a:solidFill>
              </a:rPr>
              <a:t>all</a:t>
            </a:r>
            <a:r>
              <a:rPr lang="en" sz="1600" dirty="0">
                <a:solidFill>
                  <a:schemeClr val="tx1"/>
                </a:solidFill>
              </a:rPr>
              <a:t> </a:t>
            </a:r>
            <a:r>
              <a:rPr lang="en" sz="1600" dirty="0" err="1">
                <a:solidFill>
                  <a:schemeClr val="tx1"/>
                </a:solidFill>
              </a:rPr>
              <a:t>dilution</a:t>
            </a:r>
            <a:r>
              <a:rPr lang="en" sz="1600" dirty="0">
                <a:solidFill>
                  <a:schemeClr val="tx1"/>
                </a:solidFill>
              </a:rPr>
              <a:t> </a:t>
            </a:r>
            <a:r>
              <a:rPr lang="en" sz="1600" dirty="0" err="1">
                <a:solidFill>
                  <a:schemeClr val="tx1"/>
                </a:solidFill>
              </a:rPr>
              <a:t>prepare</a:t>
            </a:r>
            <a:r>
              <a:rPr lang="en" sz="1600" dirty="0">
                <a:solidFill>
                  <a:schemeClr val="tx1"/>
                </a:solidFill>
              </a:rPr>
              <a:t> </a:t>
            </a:r>
            <a:r>
              <a:rPr lang="en" sz="1600" dirty="0" err="1">
                <a:solidFill>
                  <a:schemeClr val="tx1"/>
                </a:solidFill>
              </a:rPr>
              <a:t>only </a:t>
            </a:r>
            <a:r>
              <a:rPr lang="en" sz="1600" dirty="0">
                <a:solidFill>
                  <a:schemeClr val="tx1"/>
                </a:solidFill>
              </a:rPr>
              <a:t>on 45% </a:t>
            </a:r>
            <a:r>
              <a:rPr lang="en" sz="1600" dirty="0" err="1">
                <a:solidFill>
                  <a:schemeClr val="tx1"/>
                </a:solidFill>
              </a:rPr>
              <a:t>alcohol </a:t>
            </a:r>
            <a:r>
              <a:rPr lang="en" sz="1600" dirty="0">
                <a:solidFill>
                  <a:schemeClr val="tx1"/>
                </a:solidFill>
              </a:rPr>
              <a:t>.</a:t>
            </a:r>
            <a:endParaRPr lang="en-US" sz="1600" dirty="0">
              <a:solidFill>
                <a:schemeClr val="tx1"/>
              </a:solidFill>
            </a:endParaRPr>
          </a:p>
          <a:p>
            <a:pPr marL="0" indent="358775" algn="just">
              <a:lnSpc>
                <a:spcPct val="120000"/>
              </a:lnSpc>
              <a:spcBef>
                <a:spcPts val="0"/>
              </a:spcBef>
              <a:spcAft>
                <a:spcPts val="0"/>
              </a:spcAft>
            </a:pPr>
            <a:r>
              <a:rPr lang="en" sz="1600" dirty="0">
                <a:solidFill>
                  <a:schemeClr val="tx1"/>
                </a:solidFill>
              </a:rPr>
              <a:t>So, as </a:t>
            </a:r>
            <a:r>
              <a:rPr lang="en" sz="1600" dirty="0" err="1">
                <a:solidFill>
                  <a:schemeClr val="tx1"/>
                </a:solidFill>
              </a:rPr>
              <a:t>we see </a:t>
            </a:r>
            <a:r>
              <a:rPr lang="en" sz="1600" dirty="0">
                <a:solidFill>
                  <a:schemeClr val="tx1"/>
                </a:solidFill>
              </a:rPr>
              <a:t>, </a:t>
            </a:r>
            <a:r>
              <a:rPr lang="en" sz="1600" dirty="0" err="1">
                <a:solidFill>
                  <a:schemeClr val="tx1"/>
                </a:solidFill>
              </a:rPr>
              <a:t>starting</a:t>
            </a:r>
            <a:r>
              <a:rPr lang="en" sz="1600" dirty="0">
                <a:solidFill>
                  <a:schemeClr val="tx1"/>
                </a:solidFill>
              </a:rPr>
              <a:t> </a:t>
            </a:r>
            <a:r>
              <a:rPr lang="en" sz="1600" dirty="0" err="1">
                <a:solidFill>
                  <a:schemeClr val="tx1"/>
                </a:solidFill>
              </a:rPr>
              <a:t>approximately </a:t>
            </a:r>
            <a:r>
              <a:rPr lang="en" sz="1600" dirty="0">
                <a:solidFill>
                  <a:schemeClr val="tx1"/>
                </a:solidFill>
              </a:rPr>
              <a:t>from the NW all </a:t>
            </a:r>
            <a:r>
              <a:rPr lang="en" sz="1600" dirty="0" err="1">
                <a:solidFill>
                  <a:schemeClr val="tx1"/>
                </a:solidFill>
              </a:rPr>
              <a:t>breeding</a:t>
            </a:r>
            <a:r>
              <a:rPr lang="en" sz="1600" dirty="0">
                <a:solidFill>
                  <a:schemeClr val="tx1"/>
                </a:solidFill>
              </a:rPr>
              <a:t> </a:t>
            </a:r>
            <a:r>
              <a:rPr lang="en" sz="1600" dirty="0" err="1">
                <a:solidFill>
                  <a:schemeClr val="tx1"/>
                </a:solidFill>
              </a:rPr>
              <a:t>essences </a:t>
            </a:r>
            <a:r>
              <a:rPr lang="en" sz="1600" dirty="0">
                <a:solidFill>
                  <a:schemeClr val="tx1"/>
                </a:solidFill>
              </a:rPr>
              <a:t>, </a:t>
            </a:r>
            <a:r>
              <a:rPr lang="en" sz="1600" dirty="0" err="1">
                <a:solidFill>
                  <a:schemeClr val="tx1"/>
                </a:solidFill>
              </a:rPr>
              <a:t>tinctures </a:t>
            </a:r>
            <a:r>
              <a:rPr lang="en" sz="1600" dirty="0">
                <a:solidFill>
                  <a:schemeClr val="tx1"/>
                </a:solidFill>
              </a:rPr>
              <a:t>, </a:t>
            </a:r>
            <a:r>
              <a:rPr lang="en" sz="1600" dirty="0" err="1">
                <a:solidFill>
                  <a:schemeClr val="tx1"/>
                </a:solidFill>
              </a:rPr>
              <a:t>alcohols</a:t>
            </a:r>
            <a:r>
              <a:rPr lang="en" sz="1600" dirty="0">
                <a:solidFill>
                  <a:schemeClr val="tx1"/>
                </a:solidFill>
              </a:rPr>
              <a:t> </a:t>
            </a:r>
            <a:r>
              <a:rPr lang="en" sz="1600" dirty="0" err="1">
                <a:solidFill>
                  <a:schemeClr val="tx1"/>
                </a:solidFill>
              </a:rPr>
              <a:t>solutions</a:t>
            </a:r>
            <a:r>
              <a:rPr lang="en" sz="1600" dirty="0">
                <a:solidFill>
                  <a:schemeClr val="tx1"/>
                </a:solidFill>
              </a:rPr>
              <a:t> </a:t>
            </a:r>
            <a:r>
              <a:rPr lang="en" sz="1600" dirty="0" err="1">
                <a:solidFill>
                  <a:schemeClr val="tx1"/>
                </a:solidFill>
              </a:rPr>
              <a:t>prepared </a:t>
            </a:r>
            <a:r>
              <a:rPr lang="en" sz="1600" dirty="0">
                <a:solidFill>
                  <a:schemeClr val="tx1"/>
                </a:solidFill>
              </a:rPr>
              <a:t>on 45% </a:t>
            </a:r>
            <a:r>
              <a:rPr lang="en" sz="1600" dirty="0" err="1">
                <a:solidFill>
                  <a:schemeClr val="tx1"/>
                </a:solidFill>
              </a:rPr>
              <a:t>alcohol </a:t>
            </a:r>
            <a:r>
              <a:rPr lang="en" sz="1600" dirty="0">
                <a:solidFill>
                  <a:schemeClr val="tx1"/>
                </a:solidFill>
              </a:rPr>
              <a:t>. </a:t>
            </a:r>
            <a:endParaRPr lang="uk-UA" sz="1600" dirty="0">
              <a:solidFill>
                <a:schemeClr val="tx1"/>
              </a:solidFill>
            </a:endParaRPr>
          </a:p>
          <a:p>
            <a:pPr marL="0" indent="358775" algn="just">
              <a:lnSpc>
                <a:spcPct val="120000"/>
              </a:lnSpc>
              <a:spcBef>
                <a:spcPts val="0"/>
              </a:spcBef>
              <a:spcAft>
                <a:spcPts val="0"/>
              </a:spcAft>
            </a:pPr>
            <a:r>
              <a:rPr lang="en" sz="1600" dirty="0" err="1">
                <a:solidFill>
                  <a:schemeClr val="tx1"/>
                </a:solidFill>
              </a:rPr>
              <a:t>If</a:t>
            </a:r>
            <a:r>
              <a:rPr lang="en" sz="1600" dirty="0">
                <a:solidFill>
                  <a:schemeClr val="tx1"/>
                </a:solidFill>
              </a:rPr>
              <a:t> </a:t>
            </a:r>
            <a:r>
              <a:rPr lang="en" sz="1600" dirty="0" err="1">
                <a:solidFill>
                  <a:schemeClr val="tx1"/>
                </a:solidFill>
              </a:rPr>
              <a:t>basic</a:t>
            </a:r>
            <a:r>
              <a:rPr lang="en" sz="1600" dirty="0">
                <a:solidFill>
                  <a:schemeClr val="tx1"/>
                </a:solidFill>
              </a:rPr>
              <a:t> </a:t>
            </a:r>
            <a:r>
              <a:rPr lang="en" sz="1600" dirty="0" err="1">
                <a:solidFill>
                  <a:schemeClr val="tx1"/>
                </a:solidFill>
              </a:rPr>
              <a:t>preparations</a:t>
            </a:r>
            <a:r>
              <a:rPr lang="en" sz="1600" dirty="0">
                <a:solidFill>
                  <a:schemeClr val="tx1"/>
                </a:solidFill>
              </a:rPr>
              <a:t> D 1 and C1 are </a:t>
            </a:r>
            <a:r>
              <a:rPr lang="en" sz="1600" dirty="0" err="1">
                <a:solidFill>
                  <a:schemeClr val="tx1"/>
                </a:solidFill>
              </a:rPr>
              <a:t>water-soluble</a:t>
            </a:r>
            <a:r>
              <a:rPr lang="en" sz="1600" dirty="0">
                <a:solidFill>
                  <a:schemeClr val="tx1"/>
                </a:solidFill>
              </a:rPr>
              <a:t> </a:t>
            </a:r>
            <a:r>
              <a:rPr lang="en" sz="1600" dirty="0" err="1">
                <a:solidFill>
                  <a:schemeClr val="tx1"/>
                </a:solidFill>
              </a:rPr>
              <a:t>chemical </a:t>
            </a:r>
            <a:r>
              <a:rPr lang="en" sz="1600" dirty="0">
                <a:solidFill>
                  <a:schemeClr val="tx1"/>
                </a:solidFill>
              </a:rPr>
              <a:t>compounds </a:t>
            </a:r>
            <a:r>
              <a:rPr lang="en" sz="1600" dirty="0" err="1">
                <a:solidFill>
                  <a:schemeClr val="tx1"/>
                </a:solidFill>
              </a:rPr>
              <a:t>cooked </a:t>
            </a:r>
            <a:r>
              <a:rPr lang="en" sz="1600" dirty="0">
                <a:solidFill>
                  <a:schemeClr val="tx1"/>
                </a:solidFill>
              </a:rPr>
              <a:t>in </a:t>
            </a:r>
            <a:r>
              <a:rPr lang="en" sz="1600" dirty="0" err="1">
                <a:solidFill>
                  <a:schemeClr val="tx1"/>
                </a:solidFill>
              </a:rPr>
              <a:t>water</a:t>
            </a:r>
            <a:r>
              <a:rPr lang="en" sz="1600" dirty="0">
                <a:solidFill>
                  <a:schemeClr val="tx1"/>
                </a:solidFill>
              </a:rPr>
              <a:t> purified and her, then all the same from the NW and </a:t>
            </a:r>
            <a:r>
              <a:rPr lang="en" sz="1600" dirty="0" err="1">
                <a:solidFill>
                  <a:schemeClr val="tx1"/>
                </a:solidFill>
              </a:rPr>
              <a:t>beyond </a:t>
            </a:r>
            <a:r>
              <a:rPr lang="en" sz="1600" dirty="0">
                <a:solidFill>
                  <a:schemeClr val="tx1"/>
                </a:solidFill>
              </a:rPr>
              <a:t>, </a:t>
            </a:r>
            <a:r>
              <a:rPr lang="en" sz="1600" dirty="0" err="1">
                <a:solidFill>
                  <a:schemeClr val="tx1"/>
                </a:solidFill>
              </a:rPr>
              <a:t>ie</a:t>
            </a:r>
            <a:r>
              <a:rPr lang="en" sz="1600" dirty="0">
                <a:solidFill>
                  <a:schemeClr val="tx1"/>
                </a:solidFill>
              </a:rPr>
              <a:t> </a:t>
            </a:r>
            <a:r>
              <a:rPr lang="en" sz="1600" dirty="0" err="1">
                <a:solidFill>
                  <a:schemeClr val="tx1"/>
                </a:solidFill>
              </a:rPr>
              <a:t>more</a:t>
            </a:r>
            <a:r>
              <a:rPr lang="en" sz="1600" dirty="0">
                <a:solidFill>
                  <a:schemeClr val="tx1"/>
                </a:solidFill>
              </a:rPr>
              <a:t> </a:t>
            </a:r>
            <a:r>
              <a:rPr lang="en" sz="1600" dirty="0" err="1">
                <a:solidFill>
                  <a:schemeClr val="tx1"/>
                </a:solidFill>
              </a:rPr>
              <a:t>high</a:t>
            </a:r>
            <a:r>
              <a:rPr lang="en" sz="1600" dirty="0">
                <a:solidFill>
                  <a:schemeClr val="tx1"/>
                </a:solidFill>
              </a:rPr>
              <a:t> </a:t>
            </a:r>
            <a:r>
              <a:rPr lang="en" sz="1600" dirty="0" err="1">
                <a:solidFill>
                  <a:schemeClr val="tx1"/>
                </a:solidFill>
              </a:rPr>
              <a:t>dilution</a:t>
            </a:r>
            <a:r>
              <a:rPr lang="en" sz="1600" dirty="0">
                <a:solidFill>
                  <a:schemeClr val="tx1"/>
                </a:solidFill>
              </a:rPr>
              <a:t> </a:t>
            </a:r>
            <a:r>
              <a:rPr lang="en" sz="1600" dirty="0" err="1">
                <a:solidFill>
                  <a:schemeClr val="tx1"/>
                </a:solidFill>
              </a:rPr>
              <a:t>prepared </a:t>
            </a:r>
            <a:r>
              <a:rPr lang="en" sz="1600" dirty="0">
                <a:solidFill>
                  <a:schemeClr val="tx1"/>
                </a:solidFill>
              </a:rPr>
              <a:t>on 45% </a:t>
            </a:r>
            <a:r>
              <a:rPr lang="en" sz="1600" dirty="0" err="1">
                <a:solidFill>
                  <a:schemeClr val="tx1"/>
                </a:solidFill>
              </a:rPr>
              <a:t>alcohol </a:t>
            </a:r>
            <a:r>
              <a:rPr lang="en" sz="1600" dirty="0">
                <a:solidFill>
                  <a:schemeClr val="tx1"/>
                </a:solidFill>
              </a:rPr>
              <a:t>and in this </a:t>
            </a:r>
            <a:r>
              <a:rPr lang="en" sz="1600" dirty="0" err="1">
                <a:solidFill>
                  <a:schemeClr val="tx1"/>
                </a:solidFill>
              </a:rPr>
              <a:t>form</a:t>
            </a:r>
            <a:r>
              <a:rPr lang="en" sz="1600" dirty="0">
                <a:solidFill>
                  <a:schemeClr val="tx1"/>
                </a:solidFill>
              </a:rPr>
              <a:t> </a:t>
            </a:r>
            <a:r>
              <a:rPr lang="en" sz="1600" dirty="0" err="1">
                <a:solidFill>
                  <a:schemeClr val="tx1"/>
                </a:solidFill>
              </a:rPr>
              <a:t>released to the </a:t>
            </a:r>
            <a:r>
              <a:rPr lang="en" sz="1600" dirty="0">
                <a:solidFill>
                  <a:schemeClr val="tx1"/>
                </a:solidFill>
              </a:rPr>
              <a:t>patient.</a:t>
            </a:r>
            <a:endParaRPr lang="uk-UA" sz="1600" dirty="0">
              <a:solidFill>
                <a:schemeClr val="tx1"/>
              </a:solidFill>
            </a:endParaRPr>
          </a:p>
        </p:txBody>
      </p:sp>
      <p:sp>
        <p:nvSpPr>
          <p:cNvPr id="6" name="Заголовок 1"/>
          <p:cNvSpPr txBox="1">
            <a:spLocks/>
          </p:cNvSpPr>
          <p:nvPr/>
        </p:nvSpPr>
        <p:spPr>
          <a:xfrm>
            <a:off x="1440179" y="103910"/>
            <a:ext cx="10058400" cy="88322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 sz="3200" b="1" dirty="0">
                <a:solidFill>
                  <a:schemeClr val="tx1"/>
                </a:solidFill>
              </a:rPr>
              <a:t>I.3. </a:t>
            </a:r>
            <a:r>
              <a:rPr lang="en" sz="3200" b="1" dirty="0" err="1">
                <a:solidFill>
                  <a:schemeClr val="tx1"/>
                </a:solidFill>
              </a:rPr>
              <a:t>Dilution</a:t>
            </a:r>
            <a:r>
              <a:rPr lang="en" sz="3200" b="1" dirty="0">
                <a:solidFill>
                  <a:schemeClr val="tx1"/>
                </a:solidFill>
              </a:rPr>
              <a:t> </a:t>
            </a:r>
            <a:r>
              <a:rPr lang="en" sz="3200" b="1" dirty="0" err="1">
                <a:solidFill>
                  <a:schemeClr val="tx1"/>
                </a:solidFill>
              </a:rPr>
              <a:t>liquid</a:t>
            </a:r>
            <a:r>
              <a:rPr lang="en" sz="3200" b="1" dirty="0">
                <a:solidFill>
                  <a:schemeClr val="tx1"/>
                </a:solidFill>
              </a:rPr>
              <a:t> </a:t>
            </a:r>
            <a:r>
              <a:rPr lang="en" sz="3200" b="1" dirty="0" err="1">
                <a:solidFill>
                  <a:schemeClr val="tx1"/>
                </a:solidFill>
              </a:rPr>
              <a:t>substances</a:t>
            </a:r>
            <a:r>
              <a:rPr lang="en" sz="3200" b="1" dirty="0">
                <a:solidFill>
                  <a:schemeClr val="tx1"/>
                </a:solidFill>
              </a:rPr>
              <a:t> </a:t>
            </a:r>
            <a:r>
              <a:rPr lang="ru-RU" sz="3200" b="1" dirty="0">
                <a:solidFill>
                  <a:schemeClr val="tx1"/>
                </a:solidFill>
              </a:rPr>
              <a:t/>
            </a:r>
            <a:br>
              <a:rPr lang="ru-RU" sz="3200" b="1" dirty="0">
                <a:solidFill>
                  <a:schemeClr val="tx1"/>
                </a:solidFill>
              </a:rPr>
            </a:br>
            <a:r>
              <a:rPr lang="en" sz="3200" b="1" dirty="0">
                <a:solidFill>
                  <a:schemeClr val="tx1"/>
                </a:solidFill>
              </a:rPr>
              <a:t>( </a:t>
            </a:r>
            <a:r>
              <a:rPr lang="en" sz="3200" b="1" dirty="0" err="1">
                <a:solidFill>
                  <a:schemeClr val="tx1"/>
                </a:solidFill>
              </a:rPr>
              <a:t>essences </a:t>
            </a:r>
            <a:r>
              <a:rPr lang="en" sz="3200" b="1" dirty="0">
                <a:solidFill>
                  <a:schemeClr val="tx1"/>
                </a:solidFill>
              </a:rPr>
              <a:t>, </a:t>
            </a:r>
            <a:r>
              <a:rPr lang="en" sz="3200" b="1" dirty="0" err="1">
                <a:solidFill>
                  <a:schemeClr val="tx1"/>
                </a:solidFill>
              </a:rPr>
              <a:t>tinctures </a:t>
            </a:r>
            <a:r>
              <a:rPr lang="en" sz="3200" b="1" dirty="0">
                <a:solidFill>
                  <a:schemeClr val="tx1"/>
                </a:solidFill>
              </a:rPr>
              <a:t>, </a:t>
            </a:r>
            <a:r>
              <a:rPr lang="en" sz="3200" b="1" dirty="0" err="1">
                <a:solidFill>
                  <a:schemeClr val="tx1"/>
                </a:solidFill>
              </a:rPr>
              <a:t>solutions </a:t>
            </a:r>
            <a:r>
              <a:rPr lang="en" sz="3200" b="1" dirty="0">
                <a:solidFill>
                  <a:schemeClr val="tx1"/>
                </a:solidFill>
              </a:rPr>
              <a:t>)</a:t>
            </a:r>
            <a:endParaRPr lang="uk-UA" sz="3200" b="1" dirty="0">
              <a:solidFill>
                <a:schemeClr val="tx1"/>
              </a:solidFill>
            </a:endParaRPr>
          </a:p>
        </p:txBody>
      </p:sp>
    </p:spTree>
    <p:extLst>
      <p:ext uri="{BB962C8B-B14F-4D97-AF65-F5344CB8AC3E}">
        <p14:creationId xmlns:p14="http://schemas.microsoft.com/office/powerpoint/2010/main" val="388465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8991" y="1733787"/>
            <a:ext cx="11783292" cy="5009913"/>
          </a:xfrm>
        </p:spPr>
        <p:style>
          <a:lnRef idx="2">
            <a:schemeClr val="accent1"/>
          </a:lnRef>
          <a:fillRef idx="1">
            <a:schemeClr val="lt1"/>
          </a:fillRef>
          <a:effectRef idx="0">
            <a:schemeClr val="accent1"/>
          </a:effectRef>
          <a:fontRef idx="minor">
            <a:schemeClr val="dk1"/>
          </a:fontRef>
        </p:style>
        <p:txBody>
          <a:bodyPr lIns="144000" rIns="144000">
            <a:noAutofit/>
          </a:bodyPr>
          <a:lstStyle/>
          <a:p>
            <a:pPr marL="0" indent="0" algn="just">
              <a:buNone/>
            </a:pPr>
            <a:endParaRPr lang="en-US" sz="1800" dirty="0">
              <a:solidFill>
                <a:schemeClr val="tx1"/>
              </a:solidFill>
            </a:endParaRPr>
          </a:p>
          <a:p>
            <a:pPr marL="0" indent="358775" algn="just"/>
            <a:r>
              <a:rPr lang="en" sz="1800" dirty="0">
                <a:solidFill>
                  <a:schemeClr val="tx1"/>
                </a:solidFill>
              </a:rPr>
              <a:t>The pharmacy has the essence of onion, prepared according to § 1 in a ratio of 1: 2, the concentration of alcohol is approximately 45 %. The pharmacist-technologist puts 5 vials with corks on the table, numbers them ( D1, D2, D C, D4, D5) and first prepares the tincture from the essence according to § 1, ie in the first vial weighs 8.0 g of 45% ethyl alcohol , and in the second, third, fourth and fifth - 9.0 g of alcohol of the same concentration. </a:t>
            </a:r>
            <a:r>
              <a:rPr lang="en" sz="1800" dirty="0" err="1">
                <a:solidFill>
                  <a:schemeClr val="tx1"/>
                </a:solidFill>
              </a:rPr>
              <a:t>Then</a:t>
            </a:r>
            <a:r>
              <a:rPr lang="en" sz="1800" dirty="0">
                <a:solidFill>
                  <a:schemeClr val="tx1"/>
                </a:solidFill>
              </a:rPr>
              <a:t> bottle with the designation D1 weighs 2.0 g of onion essence, covers the neck with parchment paper or cellophane and vigorously shakes the mixture 10 times from top to bottom . After that, from the vial D1 weigh 1.0 g of dilution in the vial with the inscription D2 and shake again 10 times; from the vial D2 weighs 1.0 g of dilution in the vial labeled D 3, and shake again . Similarly prepares </a:t>
            </a:r>
            <a:r>
              <a:rPr lang="en" sz="1800" dirty="0" err="1">
                <a:solidFill>
                  <a:schemeClr val="tx1"/>
                </a:solidFill>
              </a:rPr>
              <a:t>dilutions</a:t>
            </a:r>
            <a:r>
              <a:rPr lang="en" sz="1800" dirty="0">
                <a:solidFill>
                  <a:schemeClr val="tx1"/>
                </a:solidFill>
              </a:rPr>
              <a:t> D4 and D5. The resulting dilution of D5 is analyzed, designed for use and placed on a turntable in the assistant's room. The pharmacist weighs into the vial for the release of 9.0 g of alcohol 45% and 1.0 g </a:t>
            </a:r>
            <a:r>
              <a:rPr lang="en" sz="1800" dirty="0" err="1">
                <a:solidFill>
                  <a:schemeClr val="tx1"/>
                </a:solidFill>
              </a:rPr>
              <a:t>of dilution</a:t>
            </a:r>
            <a:r>
              <a:rPr lang="en" sz="1800" dirty="0">
                <a:solidFill>
                  <a:schemeClr val="tx1"/>
                </a:solidFill>
              </a:rPr>
              <a:t> D5, shake 10 times and get the necessary </a:t>
            </a:r>
            <a:r>
              <a:rPr lang="en" sz="1800" dirty="0" err="1">
                <a:solidFill>
                  <a:schemeClr val="tx1"/>
                </a:solidFill>
              </a:rPr>
              <a:t>dilutions of </a:t>
            </a:r>
            <a:r>
              <a:rPr lang="en" sz="1800" dirty="0">
                <a:solidFill>
                  <a:schemeClr val="tx1"/>
                </a:solidFill>
              </a:rPr>
              <a:t>SZ ( D6), passes for control, and then draws up a prescription number, the serial number of the drug in the prescription; on the label with the inscription "Internal" indicates the pharmacy number , weight of the drug, date and your signature .</a:t>
            </a:r>
          </a:p>
          <a:p>
            <a:pPr marL="0" indent="358775" algn="just"/>
            <a:endParaRPr lang="uk-UA" sz="1600" dirty="0">
              <a:solidFill>
                <a:schemeClr val="tx1"/>
              </a:solidFill>
            </a:endParaRPr>
          </a:p>
          <a:p>
            <a:pPr marL="0" indent="358775" algn="just"/>
            <a:endParaRPr lang="uk-UA" sz="1600" dirty="0">
              <a:solidFill>
                <a:schemeClr val="tx1"/>
              </a:solidFill>
            </a:endParaRPr>
          </a:p>
          <a:p>
            <a:pPr marL="0" indent="0" algn="just">
              <a:buNone/>
            </a:pPr>
            <a:endParaRPr lang="uk-UA" sz="1600" dirty="0">
              <a:solidFill>
                <a:schemeClr val="tx1"/>
              </a:solidFill>
            </a:endParaRPr>
          </a:p>
          <a:p>
            <a:pPr marL="0" indent="0" algn="just">
              <a:buNone/>
            </a:pPr>
            <a:endParaRPr lang="uk-UA" sz="1600" dirty="0">
              <a:solidFill>
                <a:schemeClr val="tx1"/>
              </a:solidFill>
            </a:endParaRPr>
          </a:p>
        </p:txBody>
      </p:sp>
      <p:pic>
        <p:nvPicPr>
          <p:cNvPr id="4" name="Рисунок 3"/>
          <p:cNvPicPr>
            <a:picLocks noChangeAspect="1"/>
          </p:cNvPicPr>
          <p:nvPr/>
        </p:nvPicPr>
        <p:blipFill>
          <a:blip r:embed="rId2"/>
          <a:stretch>
            <a:fillRect/>
          </a:stretch>
        </p:blipFill>
        <p:spPr>
          <a:xfrm>
            <a:off x="3947213" y="1579116"/>
            <a:ext cx="4404537" cy="646331"/>
          </a:xfrm>
          <a:prstGeom prst="rect">
            <a:avLst/>
          </a:prstGeom>
        </p:spPr>
      </p:pic>
      <p:pic>
        <p:nvPicPr>
          <p:cNvPr id="5" name="Рисунок 4"/>
          <p:cNvPicPr>
            <a:picLocks noChangeAspect="1"/>
          </p:cNvPicPr>
          <p:nvPr/>
        </p:nvPicPr>
        <p:blipFill>
          <a:blip r:embed="rId3"/>
          <a:stretch>
            <a:fillRect/>
          </a:stretch>
        </p:blipFill>
        <p:spPr>
          <a:xfrm>
            <a:off x="5946927" y="4965170"/>
            <a:ext cx="2829236" cy="1674619"/>
          </a:xfrm>
          <a:prstGeom prst="rect">
            <a:avLst/>
          </a:prstGeom>
        </p:spPr>
      </p:pic>
      <p:sp>
        <p:nvSpPr>
          <p:cNvPr id="6" name="Заголовок 1"/>
          <p:cNvSpPr txBox="1">
            <a:spLocks noGrp="1"/>
          </p:cNvSpPr>
          <p:nvPr>
            <p:ph type="title"/>
          </p:nvPr>
        </p:nvSpPr>
        <p:spPr>
          <a:xfrm>
            <a:off x="1305099" y="156650"/>
            <a:ext cx="10058400" cy="8728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 sz="3200" b="1" dirty="0">
                <a:solidFill>
                  <a:schemeClr val="tx1"/>
                </a:solidFill>
              </a:rPr>
              <a:t>I.3. </a:t>
            </a:r>
            <a:r>
              <a:rPr lang="en" sz="3200" b="1" dirty="0" err="1">
                <a:solidFill>
                  <a:schemeClr val="tx1"/>
                </a:solidFill>
              </a:rPr>
              <a:t>Dilution</a:t>
            </a:r>
            <a:r>
              <a:rPr lang="en" sz="3200" b="1" dirty="0">
                <a:solidFill>
                  <a:schemeClr val="tx1"/>
                </a:solidFill>
              </a:rPr>
              <a:t> </a:t>
            </a:r>
            <a:r>
              <a:rPr lang="en" sz="3200" b="1" dirty="0" err="1">
                <a:solidFill>
                  <a:schemeClr val="tx1"/>
                </a:solidFill>
              </a:rPr>
              <a:t>liquid</a:t>
            </a:r>
            <a:r>
              <a:rPr lang="en" sz="3200" b="1" dirty="0">
                <a:solidFill>
                  <a:schemeClr val="tx1"/>
                </a:solidFill>
              </a:rPr>
              <a:t> </a:t>
            </a:r>
            <a:r>
              <a:rPr lang="en" sz="3200" b="1" dirty="0" err="1">
                <a:solidFill>
                  <a:schemeClr val="tx1"/>
                </a:solidFill>
              </a:rPr>
              <a:t>substances</a:t>
            </a:r>
            <a:r>
              <a:rPr lang="en" sz="3200" b="1" dirty="0">
                <a:solidFill>
                  <a:schemeClr val="tx1"/>
                </a:solidFill>
              </a:rPr>
              <a:t> </a:t>
            </a:r>
            <a:r>
              <a:rPr lang="ru-RU" sz="3200" b="1" dirty="0">
                <a:solidFill>
                  <a:schemeClr val="tx1"/>
                </a:solidFill>
              </a:rPr>
              <a:t/>
            </a:r>
            <a:br>
              <a:rPr lang="ru-RU" sz="3200" b="1" dirty="0">
                <a:solidFill>
                  <a:schemeClr val="tx1"/>
                </a:solidFill>
              </a:rPr>
            </a:br>
            <a:r>
              <a:rPr lang="en" sz="3200" b="1" dirty="0">
                <a:solidFill>
                  <a:schemeClr val="tx1"/>
                </a:solidFill>
              </a:rPr>
              <a:t>( </a:t>
            </a:r>
            <a:r>
              <a:rPr lang="en" sz="3200" b="1" dirty="0" err="1">
                <a:solidFill>
                  <a:schemeClr val="tx1"/>
                </a:solidFill>
              </a:rPr>
              <a:t>essences </a:t>
            </a:r>
            <a:r>
              <a:rPr lang="en" sz="3200" b="1" dirty="0">
                <a:solidFill>
                  <a:schemeClr val="tx1"/>
                </a:solidFill>
              </a:rPr>
              <a:t>, </a:t>
            </a:r>
            <a:r>
              <a:rPr lang="en" sz="3200" b="1" dirty="0" err="1">
                <a:solidFill>
                  <a:schemeClr val="tx1"/>
                </a:solidFill>
              </a:rPr>
              <a:t>tinctures </a:t>
            </a:r>
            <a:r>
              <a:rPr lang="en" sz="3200" b="1" dirty="0">
                <a:solidFill>
                  <a:schemeClr val="tx1"/>
                </a:solidFill>
              </a:rPr>
              <a:t>, </a:t>
            </a:r>
            <a:r>
              <a:rPr lang="en" sz="3200" b="1" dirty="0" err="1">
                <a:solidFill>
                  <a:schemeClr val="tx1"/>
                </a:solidFill>
              </a:rPr>
              <a:t>solutions </a:t>
            </a:r>
            <a:r>
              <a:rPr lang="en" sz="3200" b="1" dirty="0">
                <a:solidFill>
                  <a:schemeClr val="tx1"/>
                </a:solidFill>
              </a:rPr>
              <a:t>)</a:t>
            </a:r>
            <a:endParaRPr lang="uk-UA" sz="3200" b="1" dirty="0">
              <a:solidFill>
                <a:schemeClr val="tx1"/>
              </a:solidFill>
            </a:endParaRPr>
          </a:p>
        </p:txBody>
      </p:sp>
      <p:sp>
        <p:nvSpPr>
          <p:cNvPr id="7" name="Прямоугольник 6"/>
          <p:cNvSpPr/>
          <p:nvPr/>
        </p:nvSpPr>
        <p:spPr>
          <a:xfrm>
            <a:off x="428941" y="1029466"/>
            <a:ext cx="11441083" cy="646331"/>
          </a:xfrm>
          <a:prstGeom prst="rect">
            <a:avLst/>
          </a:prstGeom>
        </p:spPr>
        <p:txBody>
          <a:bodyPr wrap="square">
            <a:spAutoFit/>
          </a:bodyPr>
          <a:lstStyle/>
          <a:p>
            <a:pPr indent="358775" algn="just"/>
            <a:r>
              <a:rPr lang="en" dirty="0"/>
              <a:t>It should be borne in mind that the label of dilution of aqueous-alcoholic solution in addition to the name of the drug substance and dilution must indicate the concentration of alcohol and date of manufacture.</a:t>
            </a:r>
          </a:p>
        </p:txBody>
      </p:sp>
      <p:pic>
        <p:nvPicPr>
          <p:cNvPr id="7170" name="Picture 2" descr="Allium Cepa Homeopathy Dilution 6C, 30C, 200C, 1M, 10M, C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2899" y="4965171"/>
            <a:ext cx="1674619" cy="1674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728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446927"/>
          </a:xfrm>
        </p:spPr>
        <p:txBody>
          <a:bodyPr>
            <a:normAutofit fontScale="90000"/>
          </a:bodyPr>
          <a:lstStyle/>
          <a:p>
            <a:r>
              <a:rPr lang="de-DE" dirty="0" err="1"/>
              <a:t>Allium</a:t>
            </a:r>
            <a:r>
              <a:rPr lang="de-DE" dirty="0"/>
              <a:t> </a:t>
            </a:r>
            <a:r>
              <a:rPr lang="de-DE" dirty="0" err="1"/>
              <a:t>cepa</a:t>
            </a:r>
            <a:endParaRPr lang="uk-UA" dirty="0"/>
          </a:p>
        </p:txBody>
      </p:sp>
      <p:pic>
        <p:nvPicPr>
          <p:cNvPr id="4" name="Allium cepa">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76971" y="1376446"/>
            <a:ext cx="8915644" cy="5014926"/>
          </a:xfrm>
        </p:spPr>
      </p:pic>
      <p:sp>
        <p:nvSpPr>
          <p:cNvPr id="5" name="Прямокутник 4"/>
          <p:cNvSpPr/>
          <p:nvPr/>
        </p:nvSpPr>
        <p:spPr>
          <a:xfrm>
            <a:off x="1097280" y="920564"/>
            <a:ext cx="5056577" cy="369332"/>
          </a:xfrm>
          <a:prstGeom prst="rect">
            <a:avLst/>
          </a:prstGeom>
        </p:spPr>
        <p:txBody>
          <a:bodyPr wrap="none">
            <a:spAutoFit/>
          </a:bodyPr>
          <a:lstStyle/>
          <a:p>
            <a:r>
              <a:rPr lang="uk-UA" dirty="0"/>
              <a:t>https://www.youtube.com/watch?v=BuVJU61gOHw</a:t>
            </a:r>
          </a:p>
        </p:txBody>
      </p:sp>
    </p:spTree>
    <p:extLst>
      <p:ext uri="{BB962C8B-B14F-4D97-AF65-F5344CB8AC3E}">
        <p14:creationId xmlns:p14="http://schemas.microsoft.com/office/powerpoint/2010/main" val="2929390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740834"/>
            <a:ext cx="10058400" cy="771005"/>
          </a:xfrm>
        </p:spPr>
        <p:style>
          <a:lnRef idx="2">
            <a:schemeClr val="accent1"/>
          </a:lnRef>
          <a:fillRef idx="1">
            <a:schemeClr val="lt1"/>
          </a:fillRef>
          <a:effectRef idx="0">
            <a:schemeClr val="accent1"/>
          </a:effectRef>
          <a:fontRef idx="minor">
            <a:schemeClr val="dk1"/>
          </a:fontRef>
        </p:style>
        <p:txBody>
          <a:bodyPr/>
          <a:lstStyle/>
          <a:p>
            <a:pPr algn="ctr"/>
            <a:r>
              <a:rPr lang="en" dirty="0">
                <a:solidFill>
                  <a:schemeClr val="tx1"/>
                </a:solidFill>
              </a:rPr>
              <a:t>I.4. </a:t>
            </a:r>
            <a:r>
              <a:rPr lang="de-DE" dirty="0">
                <a:solidFill>
                  <a:schemeClr val="tx1"/>
                </a:solidFill>
              </a:rPr>
              <a:t>Liquid </a:t>
            </a:r>
            <a:r>
              <a:rPr lang="de-DE" dirty="0" err="1">
                <a:solidFill>
                  <a:schemeClr val="tx1"/>
                </a:solidFill>
              </a:rPr>
              <a:t>dilutions</a:t>
            </a:r>
            <a:r>
              <a:rPr lang="de-DE" dirty="0">
                <a:solidFill>
                  <a:schemeClr val="tx1"/>
                </a:solidFill>
              </a:rPr>
              <a:t> </a:t>
            </a:r>
            <a:r>
              <a:rPr lang="de-DE" dirty="0" err="1">
                <a:solidFill>
                  <a:schemeClr val="tx1"/>
                </a:solidFill>
              </a:rPr>
              <a:t>from</a:t>
            </a:r>
            <a:r>
              <a:rPr lang="de-DE" dirty="0">
                <a:solidFill>
                  <a:schemeClr val="tx1"/>
                </a:solidFill>
              </a:rPr>
              <a:t> </a:t>
            </a:r>
            <a:r>
              <a:rPr lang="de-DE" dirty="0" err="1">
                <a:solidFill>
                  <a:schemeClr val="tx1"/>
                </a:solidFill>
              </a:rPr>
              <a:t>tyrurations</a:t>
            </a:r>
            <a:endParaRPr lang="uk-UA" dirty="0">
              <a:solidFill>
                <a:schemeClr val="tx1"/>
              </a:solidFill>
            </a:endParaRPr>
          </a:p>
        </p:txBody>
      </p:sp>
      <p:sp>
        <p:nvSpPr>
          <p:cNvPr id="3" name="Объект 2"/>
          <p:cNvSpPr>
            <a:spLocks noGrp="1"/>
          </p:cNvSpPr>
          <p:nvPr>
            <p:ph idx="1"/>
          </p:nvPr>
        </p:nvSpPr>
        <p:spPr/>
        <p:txBody>
          <a:bodyPr/>
          <a:lstStyle/>
          <a:p>
            <a:pPr marL="0" indent="363538" algn="just"/>
            <a:r>
              <a:rPr lang="en" sz="2800" dirty="0">
                <a:solidFill>
                  <a:schemeClr val="tx1"/>
                </a:solidFill>
              </a:rPr>
              <a:t>It should be noted that solutions in homeopathy are not always true - the name " </a:t>
            </a:r>
            <a:r>
              <a:rPr lang="en" sz="2800" dirty="0" err="1">
                <a:solidFill>
                  <a:schemeClr val="tx1"/>
                </a:solidFill>
              </a:rPr>
              <a:t>dilutions </a:t>
            </a:r>
            <a:r>
              <a:rPr lang="en" sz="2800" dirty="0">
                <a:solidFill>
                  <a:schemeClr val="tx1"/>
                </a:solidFill>
              </a:rPr>
              <a:t>" can also mean suspensions of insoluble substances.</a:t>
            </a:r>
          </a:p>
          <a:p>
            <a:endParaRPr lang="uk-UA" dirty="0"/>
          </a:p>
        </p:txBody>
      </p:sp>
      <p:pic>
        <p:nvPicPr>
          <p:cNvPr id="3074" name="Picture 2" descr="Гомеопатия — В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7801" y="2698187"/>
            <a:ext cx="2535671" cy="350480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39593" y="3161345"/>
            <a:ext cx="6096000" cy="2308324"/>
          </a:xfrm>
          <a:prstGeom prst="rect">
            <a:avLst/>
          </a:prstGeom>
        </p:spPr>
        <p:txBody>
          <a:bodyPr>
            <a:spAutoFit/>
          </a:bodyPr>
          <a:lstStyle/>
          <a:p>
            <a:pPr algn="just"/>
            <a:r>
              <a:rPr lang="en" sz="2400" dirty="0"/>
              <a:t>Thus, liquid dilutions can also be prepared from </a:t>
            </a:r>
            <a:r>
              <a:rPr lang="en" sz="2400" dirty="0" err="1"/>
              <a:t>triturations </a:t>
            </a:r>
            <a:r>
              <a:rPr lang="en" sz="2400" dirty="0"/>
              <a:t>(powder rubs) in two ways: the first is given in the manual of W. Schwabe, the second - introduced to the latest edition of the German Homeopathic Pharmacopoeia.</a:t>
            </a:r>
            <a:endParaRPr lang="uk-UA" sz="2400" dirty="0"/>
          </a:p>
        </p:txBody>
      </p:sp>
    </p:spTree>
    <p:extLst>
      <p:ext uri="{BB962C8B-B14F-4D97-AF65-F5344CB8AC3E}">
        <p14:creationId xmlns:p14="http://schemas.microsoft.com/office/powerpoint/2010/main" val="33910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0657" y="974511"/>
            <a:ext cx="10058400" cy="537328"/>
          </a:xfrm>
        </p:spPr>
        <p:txBody>
          <a:bodyPr>
            <a:noAutofit/>
          </a:bodyPr>
          <a:lstStyle/>
          <a:p>
            <a:pPr algn="ctr"/>
            <a:r>
              <a:rPr lang="en" b="1" dirty="0">
                <a:solidFill>
                  <a:schemeClr val="tx1"/>
                </a:solidFill>
              </a:rPr>
              <a:t>Method 1.</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743307636"/>
              </p:ext>
            </p:extLst>
          </p:nvPr>
        </p:nvGraphicFramePr>
        <p:xfrm>
          <a:off x="785595" y="1511839"/>
          <a:ext cx="10535396" cy="4753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Заголовок 1"/>
          <p:cNvSpPr txBox="1">
            <a:spLocks/>
          </p:cNvSpPr>
          <p:nvPr/>
        </p:nvSpPr>
        <p:spPr>
          <a:xfrm>
            <a:off x="1190798" y="83693"/>
            <a:ext cx="10058400" cy="77100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a:solidFill>
                  <a:schemeClr val="tx1"/>
                </a:solidFill>
              </a:rPr>
              <a:t>I.4. Rare dilutions from </a:t>
            </a:r>
            <a:endParaRPr lang="uk-UA" dirty="0">
              <a:solidFill>
                <a:schemeClr val="tx1"/>
              </a:solidFill>
            </a:endParaRPr>
          </a:p>
        </p:txBody>
      </p:sp>
    </p:spTree>
    <p:extLst>
      <p:ext uri="{BB962C8B-B14F-4D97-AF65-F5344CB8AC3E}">
        <p14:creationId xmlns:p14="http://schemas.microsoft.com/office/powerpoint/2010/main" val="984821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2362" y="790566"/>
            <a:ext cx="10058400" cy="874772"/>
          </a:xfrm>
        </p:spPr>
        <p:txBody>
          <a:bodyPr>
            <a:normAutofit/>
          </a:bodyPr>
          <a:lstStyle/>
          <a:p>
            <a:pPr algn="ctr"/>
            <a:r>
              <a:rPr lang="en" b="1" dirty="0">
                <a:solidFill>
                  <a:schemeClr val="tx1"/>
                </a:solidFill>
              </a:rPr>
              <a:t>Method 2.</a:t>
            </a:r>
            <a:r>
              <a:rPr lang="en" dirty="0">
                <a:solidFill>
                  <a:schemeClr val="tx1"/>
                </a:solidFill>
              </a:rPr>
              <a:t> </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510384620"/>
              </p:ext>
            </p:extLst>
          </p:nvPr>
        </p:nvGraphicFramePr>
        <p:xfrm>
          <a:off x="1097280" y="1845733"/>
          <a:ext cx="10058400" cy="4121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1"/>
          <p:cNvSpPr txBox="1">
            <a:spLocks/>
          </p:cNvSpPr>
          <p:nvPr/>
        </p:nvSpPr>
        <p:spPr>
          <a:xfrm>
            <a:off x="1232362" y="224668"/>
            <a:ext cx="10058400" cy="77100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a:solidFill>
                  <a:schemeClr val="tx1"/>
                </a:solidFill>
              </a:rPr>
              <a:t>I.4. Rare dilutions from </a:t>
            </a:r>
            <a:endParaRPr lang="uk-UA" dirty="0">
              <a:solidFill>
                <a:schemeClr val="tx1"/>
              </a:solidFill>
            </a:endParaRPr>
          </a:p>
        </p:txBody>
      </p:sp>
    </p:spTree>
    <p:extLst>
      <p:ext uri="{BB962C8B-B14F-4D97-AF65-F5344CB8AC3E}">
        <p14:creationId xmlns:p14="http://schemas.microsoft.com/office/powerpoint/2010/main" val="546192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гомеопатия с листьями и целебными травами для производства масла на  деревянном фоне, вид сверху Стоковое Изображение - изображение  насчитывающей : 1561782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16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369507" y="94756"/>
            <a:ext cx="7311429" cy="859758"/>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 sz="2800" b="1" dirty="0">
                <a:solidFill>
                  <a:schemeClr val="tx1"/>
                </a:solidFill>
              </a:rPr>
              <a:t>I. _ 4. Example: </a:t>
            </a:r>
            <a:r>
              <a:rPr lang="en" sz="2800" b="1" dirty="0" err="1">
                <a:solidFill>
                  <a:schemeClr val="tx1"/>
                </a:solidFill>
              </a:rPr>
              <a:t>Zincum</a:t>
            </a:r>
            <a:r>
              <a:rPr lang="en" sz="2800" b="1" dirty="0">
                <a:solidFill>
                  <a:schemeClr val="tx1"/>
                </a:solidFill>
              </a:rPr>
              <a:t> </a:t>
            </a:r>
            <a:r>
              <a:rPr lang="en" sz="2800" b="1" dirty="0" err="1">
                <a:solidFill>
                  <a:schemeClr val="tx1"/>
                </a:solidFill>
              </a:rPr>
              <a:t>metallic </a:t>
            </a:r>
            <a:r>
              <a:rPr lang="en" sz="2800" b="1" dirty="0">
                <a:solidFill>
                  <a:schemeClr val="tx1"/>
                </a:solidFill>
              </a:rPr>
              <a:t>6 10.0 dil.</a:t>
            </a:r>
          </a:p>
          <a:p>
            <a:pPr marL="871400" lvl="5" indent="0" algn="just">
              <a:buNone/>
            </a:pPr>
            <a:r>
              <a:rPr lang="en" sz="2800" b="1" dirty="0">
                <a:solidFill>
                  <a:schemeClr val="tx1"/>
                </a:solidFill>
              </a:rPr>
              <a:t>6-8 drops according to the schedule</a:t>
            </a:r>
            <a:endParaRPr lang="uk-UA" sz="2800" b="1" dirty="0">
              <a:solidFill>
                <a:schemeClr val="tx1"/>
              </a:solidFill>
            </a:endParaRPr>
          </a:p>
        </p:txBody>
      </p:sp>
      <p:pic>
        <p:nvPicPr>
          <p:cNvPr id="6" name="Рисунок 5"/>
          <p:cNvPicPr>
            <a:picLocks noChangeAspect="1"/>
          </p:cNvPicPr>
          <p:nvPr/>
        </p:nvPicPr>
        <p:blipFill>
          <a:blip r:embed="rId3"/>
          <a:stretch>
            <a:fillRect/>
          </a:stretch>
        </p:blipFill>
        <p:spPr>
          <a:xfrm>
            <a:off x="661066" y="5041144"/>
            <a:ext cx="3738244" cy="1765723"/>
          </a:xfrm>
          <a:prstGeom prst="rect">
            <a:avLst/>
          </a:prstGeom>
        </p:spPr>
      </p:pic>
      <p:graphicFrame>
        <p:nvGraphicFramePr>
          <p:cNvPr id="7" name="Объект 3"/>
          <p:cNvGraphicFramePr>
            <a:graphicFrameLocks/>
          </p:cNvGraphicFramePr>
          <p:nvPr/>
        </p:nvGraphicFramePr>
        <p:xfrm>
          <a:off x="4898325" y="1033424"/>
          <a:ext cx="7188503" cy="57430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Объект 3"/>
          <p:cNvGraphicFramePr>
            <a:graphicFrameLocks/>
          </p:cNvGraphicFramePr>
          <p:nvPr/>
        </p:nvGraphicFramePr>
        <p:xfrm>
          <a:off x="81026" y="1062446"/>
          <a:ext cx="4736273" cy="392756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29753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550718"/>
            <a:ext cx="10058400" cy="1186642"/>
          </a:xfrm>
        </p:spPr>
        <p:txBody>
          <a:bodyPr>
            <a:normAutofit fontScale="90000"/>
          </a:bodyPr>
          <a:lstStyle/>
          <a:p>
            <a:pPr algn="ctr"/>
            <a:r>
              <a:rPr lang="en" b="1" dirty="0">
                <a:solidFill>
                  <a:schemeClr val="tx1"/>
                </a:solidFill>
              </a:rPr>
              <a:t>I.5. Quality control of liquid drugs for internal use</a:t>
            </a:r>
          </a:p>
        </p:txBody>
      </p:sp>
      <p:sp>
        <p:nvSpPr>
          <p:cNvPr id="3" name="Объект 2"/>
          <p:cNvSpPr>
            <a:spLocks noGrp="1"/>
          </p:cNvSpPr>
          <p:nvPr>
            <p:ph idx="1"/>
          </p:nvPr>
        </p:nvSpPr>
        <p:spPr>
          <a:xfrm>
            <a:off x="494607" y="1824952"/>
            <a:ext cx="11263746" cy="4866793"/>
          </a:xfrm>
        </p:spPr>
        <p:style>
          <a:lnRef idx="2">
            <a:schemeClr val="accent5"/>
          </a:lnRef>
          <a:fillRef idx="1">
            <a:schemeClr val="lt1"/>
          </a:fillRef>
          <a:effectRef idx="0">
            <a:schemeClr val="accent5"/>
          </a:effectRef>
          <a:fontRef idx="minor">
            <a:schemeClr val="dk1"/>
          </a:fontRef>
        </p:style>
        <p:txBody>
          <a:bodyPr>
            <a:noAutofit/>
          </a:bodyPr>
          <a:lstStyle/>
          <a:p>
            <a:pPr marL="0" indent="363538" algn="just">
              <a:tabLst>
                <a:tab pos="0" algn="l"/>
              </a:tabLst>
            </a:pPr>
            <a:r>
              <a:rPr lang="en" sz="2400" dirty="0">
                <a:solidFill>
                  <a:schemeClr val="tx1"/>
                </a:solidFill>
              </a:rPr>
              <a:t>Quality control of liquid drugs for internal use is carried out on the general indicators:</a:t>
            </a:r>
            <a:endParaRPr lang="uk-UA" sz="2400" dirty="0">
              <a:solidFill>
                <a:schemeClr val="tx1"/>
              </a:solidFill>
            </a:endParaRPr>
          </a:p>
          <a:p>
            <a:pPr marL="0" indent="363538" algn="just">
              <a:tabLst>
                <a:tab pos="0" algn="l"/>
              </a:tabLst>
            </a:pPr>
            <a:r>
              <a:rPr lang="en" sz="2400" dirty="0">
                <a:solidFill>
                  <a:schemeClr val="tx1"/>
                </a:solidFill>
              </a:rPr>
              <a:t>appearance (transparency, color), odor , density, alcohol concentration, identity and quantitative content of active substances, if it is specified in private articles .</a:t>
            </a:r>
          </a:p>
          <a:p>
            <a:pPr marL="0" indent="363538" algn="just">
              <a:tabLst>
                <a:tab pos="0" algn="l"/>
              </a:tabLst>
            </a:pPr>
            <a:r>
              <a:rPr lang="en" sz="2400" dirty="0">
                <a:solidFill>
                  <a:schemeClr val="tx1"/>
                </a:solidFill>
              </a:rPr>
              <a:t>Deviations in the content of the drug in the solution (unless otherwise indicated in private articles) should not exceed:&gt; ± 5% at a content of 10 or 1% of the substance (first and second decimal dilutions),&gt; ± 10% at a content of 0.1% of the substance (third decimal dilution ).</a:t>
            </a:r>
          </a:p>
          <a:p>
            <a:pPr marL="0" indent="363538" algn="just">
              <a:tabLst>
                <a:tab pos="0" algn="l"/>
              </a:tabLst>
            </a:pPr>
            <a:r>
              <a:rPr lang="en" sz="2400" dirty="0">
                <a:solidFill>
                  <a:schemeClr val="tx1"/>
                </a:solidFill>
              </a:rPr>
              <a:t>Solutions of the fourth decimal dilution, containing medicinal substances that require careful handling and special storage conditions (mercury, arsenic, silver nitrate, potassium dichromate, potassium dichromate , tinctures of aconite, </a:t>
            </a:r>
            <a:r>
              <a:rPr lang="en" sz="2400" dirty="0" err="1">
                <a:solidFill>
                  <a:schemeClr val="tx1"/>
                </a:solidFill>
              </a:rPr>
              <a:t>chilibuhi </a:t>
            </a:r>
            <a:r>
              <a:rPr lang="en" sz="2400" dirty="0">
                <a:solidFill>
                  <a:schemeClr val="tx1"/>
                </a:solidFill>
              </a:rPr>
              <a:t>, </a:t>
            </a:r>
            <a:r>
              <a:rPr lang="en" sz="2400" dirty="0" err="1">
                <a:solidFill>
                  <a:schemeClr val="tx1"/>
                </a:solidFill>
              </a:rPr>
              <a:t>strophanth </a:t>
            </a:r>
            <a:r>
              <a:rPr lang="en" sz="2400" dirty="0">
                <a:solidFill>
                  <a:schemeClr val="tx1"/>
                </a:solidFill>
              </a:rPr>
              <a:t>, etc.)&gt; should be tested according to the methods described in private articles.</a:t>
            </a:r>
          </a:p>
        </p:txBody>
      </p:sp>
    </p:spTree>
    <p:extLst>
      <p:ext uri="{BB962C8B-B14F-4D97-AF65-F5344CB8AC3E}">
        <p14:creationId xmlns:p14="http://schemas.microsoft.com/office/powerpoint/2010/main" val="3186349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II. Liquid dosage forms for external use</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031190155"/>
              </p:ext>
            </p:extLst>
          </p:nvPr>
        </p:nvGraphicFramePr>
        <p:xfrm>
          <a:off x="1097280" y="1845734"/>
          <a:ext cx="10058400" cy="2705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702426" y="4809944"/>
            <a:ext cx="11132820" cy="107721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 sz="3200" i="1" u="sng" dirty="0"/>
              <a:t>In </a:t>
            </a:r>
            <a:r>
              <a:rPr lang="en" sz="3200" i="1" u="sng" dirty="0" err="1"/>
              <a:t>these</a:t>
            </a:r>
            <a:r>
              <a:rPr lang="en" sz="3200" i="1" u="sng" dirty="0"/>
              <a:t> </a:t>
            </a:r>
            <a:r>
              <a:rPr lang="en" sz="3200" i="1" u="sng" dirty="0" err="1"/>
              <a:t>dosage </a:t>
            </a:r>
            <a:r>
              <a:rPr lang="en" sz="3200" i="1" u="sng" dirty="0"/>
              <a:t>forms the principle </a:t>
            </a:r>
            <a:r>
              <a:rPr lang="en" sz="3200" i="1" u="sng" dirty="0" err="1"/>
              <a:t>of small </a:t>
            </a:r>
            <a:r>
              <a:rPr lang="en" sz="3200" i="1" u="sng" dirty="0"/>
              <a:t>doses is not </a:t>
            </a:r>
            <a:r>
              <a:rPr lang="en" sz="3200" i="1" u="sng" dirty="0" err="1"/>
              <a:t>used </a:t>
            </a:r>
            <a:r>
              <a:rPr lang="en" sz="3200" i="1" u="sng" dirty="0"/>
              <a:t>.</a:t>
            </a:r>
            <a:endParaRPr lang="uk-UA" sz="3200" i="1" u="sng" dirty="0"/>
          </a:p>
        </p:txBody>
      </p:sp>
    </p:spTree>
    <p:extLst>
      <p:ext uri="{BB962C8B-B14F-4D97-AF65-F5344CB8AC3E}">
        <p14:creationId xmlns:p14="http://schemas.microsoft.com/office/powerpoint/2010/main" val="163885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946820"/>
          </a:xfrm>
        </p:spPr>
        <p:txBody>
          <a:bodyPr>
            <a:normAutofit/>
          </a:bodyPr>
          <a:lstStyle/>
          <a:p>
            <a:pPr algn="ctr"/>
            <a:r>
              <a:rPr lang="en" b="1" dirty="0">
                <a:solidFill>
                  <a:schemeClr val="tx1"/>
                </a:solidFill>
              </a:rPr>
              <a:t>II.1. Alcohols</a:t>
            </a:r>
            <a:endParaRPr lang="uk-UA" b="1" dirty="0">
              <a:solidFill>
                <a:schemeClr val="tx1"/>
              </a:solidFill>
            </a:endParaRPr>
          </a:p>
        </p:txBody>
      </p:sp>
      <p:sp>
        <p:nvSpPr>
          <p:cNvPr id="3" name="Объект 2"/>
          <p:cNvSpPr>
            <a:spLocks noGrp="1"/>
          </p:cNvSpPr>
          <p:nvPr>
            <p:ph idx="1"/>
          </p:nvPr>
        </p:nvSpPr>
        <p:spPr>
          <a:xfrm>
            <a:off x="1097280" y="1723567"/>
            <a:ext cx="10758747" cy="4023360"/>
          </a:xfrm>
        </p:spPr>
        <p:txBody>
          <a:bodyPr>
            <a:normAutofit/>
          </a:bodyPr>
          <a:lstStyle/>
          <a:p>
            <a:pPr marL="0" indent="363538" algn="just"/>
            <a:r>
              <a:rPr lang="en" dirty="0">
                <a:solidFill>
                  <a:schemeClr val="tx1"/>
                </a:solidFill>
              </a:rPr>
              <a:t>Alcohols are prepared by mixing the appropriate amount of alcohol tinctures with 60% ethyl alcohol .</a:t>
            </a:r>
          </a:p>
          <a:p>
            <a:pPr marL="0" indent="363538" algn="just"/>
            <a:endParaRPr lang="uk-UA" dirty="0">
              <a:solidFill>
                <a:schemeClr val="tx1"/>
              </a:solidFill>
            </a:endParaRPr>
          </a:p>
          <a:p>
            <a:pPr marL="0" indent="363538" algn="just"/>
            <a:endParaRPr lang="uk-UA" dirty="0">
              <a:solidFill>
                <a:schemeClr val="tx1"/>
              </a:solidFill>
            </a:endParaRPr>
          </a:p>
          <a:p>
            <a:pPr marL="0" indent="363538" algn="just"/>
            <a:endParaRPr lang="uk-UA" dirty="0">
              <a:solidFill>
                <a:schemeClr val="tx1"/>
              </a:solidFill>
            </a:endParaRPr>
          </a:p>
          <a:p>
            <a:pPr marL="0" indent="363538" algn="just"/>
            <a:r>
              <a:rPr lang="en" dirty="0">
                <a:solidFill>
                  <a:schemeClr val="tx1"/>
                </a:solidFill>
              </a:rPr>
              <a:t>In addition to these simple alcohols in homeopathic practice often use a complex alcohol Lori, named after Dr. Lori, author of "Home Homeopathy" in three parts . The drug is used as a rub for muscle pain, radiculitis </a:t>
            </a:r>
            <a:endParaRPr lang="uk-UA" dirty="0">
              <a:solidFill>
                <a:schemeClr val="tx1"/>
              </a:solidFill>
            </a:endParaRPr>
          </a:p>
        </p:txBody>
      </p:sp>
      <p:pic>
        <p:nvPicPr>
          <p:cNvPr id="4" name="Рисунок 3"/>
          <p:cNvPicPr>
            <a:picLocks noChangeAspect="1"/>
          </p:cNvPicPr>
          <p:nvPr/>
        </p:nvPicPr>
        <p:blipFill>
          <a:blip r:embed="rId2"/>
          <a:stretch>
            <a:fillRect/>
          </a:stretch>
        </p:blipFill>
        <p:spPr>
          <a:xfrm>
            <a:off x="4614753" y="2070253"/>
            <a:ext cx="3023454" cy="1643704"/>
          </a:xfrm>
          <a:prstGeom prst="rect">
            <a:avLst/>
          </a:prstGeom>
        </p:spPr>
      </p:pic>
      <p:pic>
        <p:nvPicPr>
          <p:cNvPr id="5" name="Рисунок 4"/>
          <p:cNvPicPr>
            <a:picLocks noChangeAspect="1"/>
          </p:cNvPicPr>
          <p:nvPr/>
        </p:nvPicPr>
        <p:blipFill>
          <a:blip r:embed="rId3"/>
          <a:stretch>
            <a:fillRect/>
          </a:stretch>
        </p:blipFill>
        <p:spPr>
          <a:xfrm>
            <a:off x="4812423" y="4780880"/>
            <a:ext cx="2628113" cy="1456190"/>
          </a:xfrm>
          <a:prstGeom prst="rect">
            <a:avLst/>
          </a:prstGeom>
        </p:spPr>
      </p:pic>
      <p:pic>
        <p:nvPicPr>
          <p:cNvPr id="7" name="Рисунок 6"/>
          <p:cNvPicPr>
            <a:picLocks noChangeAspect="1"/>
          </p:cNvPicPr>
          <p:nvPr/>
        </p:nvPicPr>
        <p:blipFill>
          <a:blip r:embed="rId4"/>
          <a:stretch>
            <a:fillRect/>
          </a:stretch>
        </p:blipFill>
        <p:spPr>
          <a:xfrm>
            <a:off x="2438036" y="1079830"/>
            <a:ext cx="8077233" cy="574725"/>
          </a:xfrm>
          <a:prstGeom prst="rect">
            <a:avLst/>
          </a:prstGeom>
        </p:spPr>
      </p:pic>
      <p:pic>
        <p:nvPicPr>
          <p:cNvPr id="8194" name="Picture 2" descr="Спирт Лори жидкость гомеопатическая для наружного применения, 50 мл"/>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63284" y="4499263"/>
            <a:ext cx="2274285" cy="2274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31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980" y="142818"/>
            <a:ext cx="10058400" cy="739833"/>
          </a:xfrm>
        </p:spPr>
        <p:txBody>
          <a:bodyPr/>
          <a:lstStyle/>
          <a:p>
            <a:pPr algn="ctr"/>
            <a:r>
              <a:rPr lang="en" b="1" dirty="0">
                <a:solidFill>
                  <a:schemeClr val="tx1"/>
                </a:solidFill>
              </a:rPr>
              <a:t>II.2. </a:t>
            </a:r>
            <a:r>
              <a:rPr lang="en" b="1" dirty="0" err="1">
                <a:solidFill>
                  <a:schemeClr val="tx1"/>
                </a:solidFill>
              </a:rPr>
              <a:t>Olea </a:t>
            </a:r>
            <a:r>
              <a:rPr lang="en" b="1" dirty="0">
                <a:solidFill>
                  <a:schemeClr val="tx1"/>
                </a:solidFill>
              </a:rPr>
              <a:t>oils _</a:t>
            </a:r>
            <a:endParaRPr lang="uk-UA" b="1" dirty="0">
              <a:solidFill>
                <a:schemeClr val="tx1"/>
              </a:solidFill>
            </a:endParaRPr>
          </a:p>
        </p:txBody>
      </p:sp>
      <p:sp>
        <p:nvSpPr>
          <p:cNvPr id="3" name="Объект 2"/>
          <p:cNvSpPr>
            <a:spLocks noGrp="1"/>
          </p:cNvSpPr>
          <p:nvPr>
            <p:ph idx="1"/>
          </p:nvPr>
        </p:nvSpPr>
        <p:spPr>
          <a:xfrm>
            <a:off x="581892" y="882651"/>
            <a:ext cx="11191008" cy="2071639"/>
          </a:xfrm>
        </p:spPr>
        <p:txBody>
          <a:bodyPr>
            <a:normAutofit fontScale="92500" lnSpcReduction="10000"/>
          </a:bodyPr>
          <a:lstStyle/>
          <a:p>
            <a:pPr marL="0" indent="363538" algn="just"/>
            <a:r>
              <a:rPr lang="en" sz="2800" dirty="0">
                <a:solidFill>
                  <a:schemeClr val="tx1"/>
                </a:solidFill>
              </a:rPr>
              <a:t>Homeopathic oils are intended only for external use in the form of 10% solutions of medicines in olive ( Provencal), almond, sunflower, vaseline and other oils. Prepare them according to the general rules, dissolving medicinal substances in oil or most often - by mixing a certain amount of tincture XI with oil with vigorous shaking. However, for some </a:t>
            </a:r>
            <a:r>
              <a:rPr lang="en" sz="2800" dirty="0" err="1">
                <a:solidFill>
                  <a:schemeClr val="tx1"/>
                </a:solidFill>
              </a:rPr>
              <a:t>oils </a:t>
            </a:r>
            <a:r>
              <a:rPr lang="en" sz="2800" dirty="0">
                <a:solidFill>
                  <a:schemeClr val="tx1"/>
                </a:solidFill>
              </a:rPr>
              <a:t>the concentration of the original tincture differs from the standard (0.5%, 1%, 3%).</a:t>
            </a:r>
          </a:p>
        </p:txBody>
      </p:sp>
      <p:sp>
        <p:nvSpPr>
          <p:cNvPr id="4" name="Прямоугольник 3"/>
          <p:cNvSpPr/>
          <p:nvPr/>
        </p:nvSpPr>
        <p:spPr>
          <a:xfrm>
            <a:off x="2800900" y="2954290"/>
            <a:ext cx="7766653" cy="3334246"/>
          </a:xfrm>
          <a:prstGeom prst="rect">
            <a:avLst/>
          </a:prstGeom>
        </p:spPr>
        <p:txBody>
          <a:bodyPr wrap="square" numCol="2">
            <a:spAutoFit/>
          </a:bodyPr>
          <a:lstStyle/>
          <a:p>
            <a:r>
              <a:rPr lang="en" sz="2000" b="1" i="1" dirty="0"/>
              <a:t>The following oils are most often prescribed:</a:t>
            </a:r>
          </a:p>
          <a:p>
            <a:pPr marL="342900" indent="-342900">
              <a:buFont typeface="Arial" panose="020B0604020202020204" pitchFamily="34" charset="0"/>
              <a:buChar char="•"/>
            </a:pPr>
            <a:r>
              <a:rPr lang="en" sz="3200" baseline="-25000" dirty="0" err="1"/>
              <a:t>oleum </a:t>
            </a:r>
            <a:r>
              <a:rPr lang="en" sz="3200" baseline="-25000" dirty="0"/>
              <a:t>Apis 3%;</a:t>
            </a:r>
            <a:endParaRPr lang="de-DE" sz="3200" baseline="-25000" dirty="0"/>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Aconitum </a:t>
            </a:r>
            <a:r>
              <a:rPr lang="en" sz="3200" baseline="-25000" dirty="0"/>
              <a:t>5%;</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Bryoniae </a:t>
            </a:r>
            <a:r>
              <a:rPr lang="en" sz="3200" baseline="-25000" dirty="0"/>
              <a:t>10%;</a:t>
            </a:r>
          </a:p>
          <a:p>
            <a:pPr marL="342900" indent="-342900">
              <a:buFont typeface="Arial" panose="020B0604020202020204" pitchFamily="34" charset="0"/>
              <a:buChar char="•"/>
            </a:pPr>
            <a:r>
              <a:rPr lang="en" sz="3200" baseline="-25000" dirty="0" err="1"/>
              <a:t>witch </a:t>
            </a:r>
            <a:r>
              <a:rPr lang="en" sz="3200" baseline="-25000" dirty="0"/>
              <a:t>hazel 10%;</a:t>
            </a:r>
          </a:p>
          <a:p>
            <a:pPr marL="342900" indent="-342900">
              <a:buFont typeface="Arial" panose="020B0604020202020204" pitchFamily="34" charset="0"/>
              <a:buChar char="•"/>
            </a:pPr>
            <a:r>
              <a:rPr lang="en" sz="3200" baseline="-25000" dirty="0" err="1"/>
              <a:t>Calendula </a:t>
            </a:r>
            <a:r>
              <a:rPr lang="en" sz="3200" baseline="-25000" dirty="0"/>
              <a:t>oil 10%;</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Cantharis </a:t>
            </a:r>
            <a:r>
              <a:rPr lang="en" sz="3200" baseline="-25000" dirty="0"/>
              <a:t>3%;</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Camphorae </a:t>
            </a:r>
            <a:r>
              <a:rPr lang="en" sz="3200" baseline="-25000" dirty="0"/>
              <a:t>10%;</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Ledum </a:t>
            </a:r>
            <a:r>
              <a:rPr lang="en" sz="3200" baseline="-25000" dirty="0"/>
              <a:t>10 %;</a:t>
            </a:r>
            <a:endParaRPr lang="de-DE" sz="3200" baseline="-25000" dirty="0"/>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Paeoniae </a:t>
            </a:r>
            <a:r>
              <a:rPr lang="en" sz="3200" baseline="-25000" dirty="0"/>
              <a:t>10 %;</a:t>
            </a:r>
            <a:endParaRPr lang="uk-UA" sz="3200" baseline="-25000" dirty="0"/>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Chamomillae </a:t>
            </a:r>
            <a:r>
              <a:rPr lang="en" sz="3200" baseline="-25000" dirty="0"/>
              <a:t>10%;</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Spongiae </a:t>
            </a:r>
            <a:r>
              <a:rPr lang="en" sz="3200" baseline="-25000" dirty="0"/>
              <a:t>5%;</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Thujae </a:t>
            </a:r>
            <a:r>
              <a:rPr lang="en" sz="3200" baseline="-25000" dirty="0"/>
              <a:t>10%;</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Chloretonum </a:t>
            </a:r>
            <a:r>
              <a:rPr lang="en" sz="3200" baseline="-25000" dirty="0"/>
              <a:t>0.5%;</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Cyclamen </a:t>
            </a:r>
            <a:r>
              <a:rPr lang="en" sz="3200" baseline="-25000" dirty="0"/>
              <a:t>1%;</a:t>
            </a:r>
          </a:p>
          <a:p>
            <a:pPr marL="342900" indent="-342900">
              <a:buFont typeface="Arial" panose="020B0604020202020204" pitchFamily="34" charset="0"/>
              <a:buChar char="•"/>
            </a:pPr>
            <a:r>
              <a:rPr lang="en" sz="3200" baseline="-25000" dirty="0" err="1"/>
              <a:t>oleum</a:t>
            </a:r>
            <a:r>
              <a:rPr lang="en" sz="3200" baseline="-25000" dirty="0"/>
              <a:t> </a:t>
            </a:r>
            <a:r>
              <a:rPr lang="en" sz="3200" baseline="-25000" dirty="0" err="1"/>
              <a:t>Cimicifugae </a:t>
            </a:r>
            <a:r>
              <a:rPr lang="en" sz="3200" baseline="-25000" dirty="0"/>
              <a:t>10%.</a:t>
            </a:r>
            <a:endParaRPr lang="uk-UA" sz="3200" dirty="0"/>
          </a:p>
        </p:txBody>
      </p:sp>
    </p:spTree>
    <p:extLst>
      <p:ext uri="{BB962C8B-B14F-4D97-AF65-F5344CB8AC3E}">
        <p14:creationId xmlns:p14="http://schemas.microsoft.com/office/powerpoint/2010/main" val="273775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097280" y="1326328"/>
            <a:ext cx="10058400" cy="1114046"/>
          </a:xfrm>
          <a:prstGeom prst="rect">
            <a:avLst/>
          </a:prstGeom>
        </p:spPr>
      </p:pic>
      <p:sp>
        <p:nvSpPr>
          <p:cNvPr id="5" name="Прямоугольник 4"/>
          <p:cNvSpPr/>
          <p:nvPr/>
        </p:nvSpPr>
        <p:spPr>
          <a:xfrm>
            <a:off x="207818" y="2440374"/>
            <a:ext cx="8302337" cy="3785652"/>
          </a:xfrm>
          <a:prstGeom prst="rect">
            <a:avLst/>
          </a:prstGeom>
        </p:spPr>
        <p:txBody>
          <a:bodyPr wrap="square">
            <a:spAutoFit/>
          </a:bodyPr>
          <a:lstStyle/>
          <a:p>
            <a:pPr indent="363538" algn="just"/>
            <a:r>
              <a:rPr lang="en" sz="2400" dirty="0"/>
              <a:t>The concentration of oil is not specified, so prepare it 10%. The pharmacist weighs 27.0 g of sunflower oil into a tared vial for release, then carefully weighs 3.0 g of sophora X1 tincture and carefully shakes the vial, closing it with a cork. Carry out quality control of the drug on the above indicators and draw up a prescription number, serial number, additional label "Shake before use" and the main label "External", which indicates the </a:t>
            </a:r>
            <a:r>
              <a:rPr lang="en" sz="2400" dirty="0" err="1"/>
              <a:t>pharmacy </a:t>
            </a:r>
            <a:r>
              <a:rPr lang="en" sz="2400" dirty="0"/>
              <a:t>number, weight of the drug, method of use, date and signature prepared.</a:t>
            </a:r>
            <a:endParaRPr lang="uk-UA" sz="2400" dirty="0"/>
          </a:p>
        </p:txBody>
      </p:sp>
      <p:pic>
        <p:nvPicPr>
          <p:cNvPr id="6" name="Рисунок 5"/>
          <p:cNvPicPr>
            <a:picLocks noChangeAspect="1"/>
          </p:cNvPicPr>
          <p:nvPr/>
        </p:nvPicPr>
        <p:blipFill>
          <a:blip r:embed="rId3"/>
          <a:stretch>
            <a:fillRect/>
          </a:stretch>
        </p:blipFill>
        <p:spPr>
          <a:xfrm>
            <a:off x="8454044" y="2440374"/>
            <a:ext cx="3412691" cy="2021262"/>
          </a:xfrm>
          <a:prstGeom prst="rect">
            <a:avLst/>
          </a:prstGeom>
        </p:spPr>
      </p:pic>
      <p:sp>
        <p:nvSpPr>
          <p:cNvPr id="7" name="Заголовок 1"/>
          <p:cNvSpPr txBox="1">
            <a:spLocks/>
          </p:cNvSpPr>
          <p:nvPr/>
        </p:nvSpPr>
        <p:spPr>
          <a:xfrm>
            <a:off x="1003762" y="194773"/>
            <a:ext cx="10058400" cy="1131555"/>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 b="1" dirty="0">
                <a:solidFill>
                  <a:schemeClr val="tx1"/>
                </a:solidFill>
              </a:rPr>
              <a:t>II.2. </a:t>
            </a:r>
            <a:r>
              <a:rPr lang="en" b="1" dirty="0" err="1">
                <a:solidFill>
                  <a:schemeClr val="tx1"/>
                </a:solidFill>
              </a:rPr>
              <a:t>Olea </a:t>
            </a:r>
            <a:r>
              <a:rPr lang="en" b="1" dirty="0">
                <a:solidFill>
                  <a:schemeClr val="tx1"/>
                </a:solidFill>
              </a:rPr>
              <a:t>oils _</a:t>
            </a:r>
          </a:p>
          <a:p>
            <a:pPr algn="ctr"/>
            <a:r>
              <a:rPr lang="en" b="1" dirty="0">
                <a:solidFill>
                  <a:schemeClr val="tx1"/>
                </a:solidFill>
              </a:rPr>
              <a:t>Example</a:t>
            </a:r>
            <a:endParaRPr lang="uk-UA" b="1" dirty="0">
              <a:solidFill>
                <a:schemeClr val="tx1"/>
              </a:solidFill>
            </a:endParaRPr>
          </a:p>
        </p:txBody>
      </p:sp>
    </p:spTree>
    <p:extLst>
      <p:ext uri="{BB962C8B-B14F-4D97-AF65-F5344CB8AC3E}">
        <p14:creationId xmlns:p14="http://schemas.microsoft.com/office/powerpoint/2010/main" val="3254594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872836"/>
            <a:ext cx="10058400" cy="864524"/>
          </a:xfrm>
        </p:spPr>
        <p:txBody>
          <a:bodyPr/>
          <a:lstStyle/>
          <a:p>
            <a:pPr algn="ctr"/>
            <a:r>
              <a:rPr lang="en" b="1" dirty="0">
                <a:solidFill>
                  <a:schemeClr val="tx1"/>
                </a:solidFill>
              </a:rPr>
              <a:t>II.3. Liniments ( </a:t>
            </a:r>
            <a:r>
              <a:rPr lang="en" b="1" dirty="0" err="1">
                <a:solidFill>
                  <a:schemeClr val="tx1"/>
                </a:solidFill>
              </a:rPr>
              <a:t>Linimenta </a:t>
            </a:r>
            <a:r>
              <a:rPr lang="en" b="1" dirty="0">
                <a:solidFill>
                  <a:schemeClr val="tx1"/>
                </a:solidFill>
              </a:rPr>
              <a:t>)</a:t>
            </a:r>
            <a:endParaRPr lang="uk-UA" b="1" dirty="0">
              <a:solidFill>
                <a:schemeClr val="tx1"/>
              </a:solidFill>
            </a:endParaRPr>
          </a:p>
        </p:txBody>
      </p:sp>
      <p:sp>
        <p:nvSpPr>
          <p:cNvPr id="3" name="Объект 2"/>
          <p:cNvSpPr>
            <a:spLocks noGrp="1"/>
          </p:cNvSpPr>
          <p:nvPr>
            <p:ph idx="1"/>
          </p:nvPr>
        </p:nvSpPr>
        <p:spPr>
          <a:xfrm>
            <a:off x="862445" y="1845734"/>
            <a:ext cx="10764981" cy="4023360"/>
          </a:xfrm>
        </p:spPr>
        <p:txBody>
          <a:bodyPr/>
          <a:lstStyle/>
          <a:p>
            <a:pPr marL="0" indent="363538" algn="just"/>
            <a:r>
              <a:rPr lang="en" dirty="0">
                <a:solidFill>
                  <a:schemeClr val="tx1"/>
                </a:solidFill>
              </a:rPr>
              <a:t>Liniments - liquid obodeldok, or </a:t>
            </a:r>
            <a:r>
              <a:rPr lang="en" dirty="0" err="1">
                <a:solidFill>
                  <a:schemeClr val="tx1"/>
                </a:solidFill>
              </a:rPr>
              <a:t>studnpodbbni</a:t>
            </a:r>
            <a:r>
              <a:rPr lang="en" dirty="0">
                <a:solidFill>
                  <a:schemeClr val="tx1"/>
                </a:solidFill>
              </a:rPr>
              <a:t> liniments are </a:t>
            </a:r>
            <a:r>
              <a:rPr lang="en" dirty="0" err="1">
                <a:solidFill>
                  <a:schemeClr val="tx1"/>
                </a:solidFill>
              </a:rPr>
              <a:t>jelly -like </a:t>
            </a:r>
            <a:r>
              <a:rPr lang="en" dirty="0">
                <a:solidFill>
                  <a:schemeClr val="tx1"/>
                </a:solidFill>
              </a:rPr>
              <a:t>solutions of soap in alcohol, which at body temperature turn into a liquid. Compositions include camphor, ammonia (ammonia solution), ethyl and soap alcohols , essential oils and other substances. If a solution is used to prepare the </a:t>
            </a:r>
            <a:r>
              <a:rPr lang="en" dirty="0" err="1">
                <a:solidFill>
                  <a:schemeClr val="tx1"/>
                </a:solidFill>
              </a:rPr>
              <a:t>dough</a:t>
            </a:r>
            <a:r>
              <a:rPr lang="en" dirty="0">
                <a:solidFill>
                  <a:schemeClr val="tx1"/>
                </a:solidFill>
              </a:rPr>
              <a:t> and higher fatty acids with high molecular weight, the process of gelatinization of the mixture is faster, so for the preparation of opodelkov use soaps with a significant content of sodium salts of palmitic and stearic acids .</a:t>
            </a:r>
          </a:p>
          <a:p>
            <a:pPr marL="0" indent="363538" algn="just"/>
            <a:r>
              <a:rPr lang="en" dirty="0">
                <a:solidFill>
                  <a:schemeClr val="tx1"/>
                </a:solidFill>
              </a:rPr>
              <a:t>Opodeldok is prepared by mixing 2 parts of soap alcohol, 1 part of water and 1 part of 96% ethyl alcohol. Thus prepared, the mixture is mixed with different tinctures in the appropriate ratio ( 3.5 and 10%). Concentrations of pollen correspond to oils (see Scheme 20) and are 3 or 5% for potent agents and 10% for non-potent agents .</a:t>
            </a:r>
          </a:p>
        </p:txBody>
      </p:sp>
    </p:spTree>
    <p:extLst>
      <p:ext uri="{BB962C8B-B14F-4D97-AF65-F5344CB8AC3E}">
        <p14:creationId xmlns:p14="http://schemas.microsoft.com/office/powerpoint/2010/main" val="3344389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4908" y="1363613"/>
            <a:ext cx="10930197" cy="5060372"/>
          </a:xfrm>
        </p:spPr>
        <p:style>
          <a:lnRef idx="2">
            <a:schemeClr val="accent1"/>
          </a:lnRef>
          <a:fillRef idx="1">
            <a:schemeClr val="lt1"/>
          </a:fillRef>
          <a:effectRef idx="0">
            <a:schemeClr val="accent1"/>
          </a:effectRef>
          <a:fontRef idx="minor">
            <a:schemeClr val="dk1"/>
          </a:fontRef>
        </p:style>
        <p:txBody>
          <a:bodyPr>
            <a:noAutofit/>
          </a:bodyPr>
          <a:lstStyle/>
          <a:p>
            <a:pPr marL="0" indent="363538">
              <a:lnSpc>
                <a:spcPct val="120000"/>
              </a:lnSpc>
              <a:spcBef>
                <a:spcPts val="0"/>
              </a:spcBef>
              <a:spcAft>
                <a:spcPts val="0"/>
              </a:spcAft>
              <a:buFont typeface="Arial" panose="020B0604020202020204" pitchFamily="34" charset="0"/>
              <a:buChar char="•"/>
            </a:pPr>
            <a:r>
              <a:rPr lang="en" sz="1800" b="1" dirty="0">
                <a:solidFill>
                  <a:schemeClr val="tx1"/>
                </a:solidFill>
              </a:rPr>
              <a:t>Quite often the following names are prescribed:</a:t>
            </a:r>
          </a:p>
          <a:p>
            <a:pPr>
              <a:lnSpc>
                <a:spcPct val="120000"/>
              </a:lnSpc>
              <a:spcBef>
                <a:spcPts val="0"/>
              </a:spcBef>
              <a:spcAft>
                <a:spcPts val="0"/>
              </a:spcAft>
            </a:pPr>
            <a:endParaRPr lang="uk-UA" sz="1800" b="1" dirty="0">
              <a:solidFill>
                <a:schemeClr val="tx1"/>
              </a:solidFill>
            </a:endParaRPr>
          </a:p>
          <a:p>
            <a:pPr>
              <a:lnSpc>
                <a:spcPct val="120000"/>
              </a:lnSpc>
              <a:spcBef>
                <a:spcPts val="0"/>
              </a:spcBef>
              <a:spcAft>
                <a:spcPts val="0"/>
              </a:spcAft>
            </a:pPr>
            <a:endParaRPr lang="uk-UA" sz="1800" b="1" dirty="0">
              <a:solidFill>
                <a:schemeClr val="tx1"/>
              </a:solidFill>
            </a:endParaRPr>
          </a:p>
          <a:p>
            <a:pPr>
              <a:lnSpc>
                <a:spcPct val="120000"/>
              </a:lnSpc>
              <a:spcBef>
                <a:spcPts val="0"/>
              </a:spcBef>
              <a:spcAft>
                <a:spcPts val="0"/>
              </a:spcAft>
            </a:pPr>
            <a:endParaRPr lang="uk-UA" sz="1800" b="1" dirty="0">
              <a:solidFill>
                <a:schemeClr val="tx1"/>
              </a:solidFill>
            </a:endParaRPr>
          </a:p>
          <a:p>
            <a:pPr>
              <a:lnSpc>
                <a:spcPct val="120000"/>
              </a:lnSpc>
              <a:spcBef>
                <a:spcPts val="0"/>
              </a:spcBef>
              <a:spcAft>
                <a:spcPts val="0"/>
              </a:spcAft>
            </a:pPr>
            <a:endParaRPr lang="uk-UA" sz="1800" b="1" dirty="0">
              <a:solidFill>
                <a:schemeClr val="tx1"/>
              </a:solidFill>
            </a:endParaRPr>
          </a:p>
          <a:p>
            <a:pPr marL="0" indent="363538">
              <a:lnSpc>
                <a:spcPct val="120000"/>
              </a:lnSpc>
              <a:spcBef>
                <a:spcPts val="0"/>
              </a:spcBef>
              <a:spcAft>
                <a:spcPts val="0"/>
              </a:spcAft>
              <a:buFont typeface="Arial" panose="020B0604020202020204" pitchFamily="34" charset="0"/>
              <a:buChar char="•"/>
            </a:pPr>
            <a:r>
              <a:rPr lang="en" sz="1800" b="1" dirty="0">
                <a:solidFill>
                  <a:schemeClr val="tx1"/>
                </a:solidFill>
              </a:rPr>
              <a:t>The composition of soap alcohol is complex</a:t>
            </a:r>
          </a:p>
          <a:p>
            <a:pPr>
              <a:lnSpc>
                <a:spcPct val="120000"/>
              </a:lnSpc>
              <a:spcBef>
                <a:spcPts val="0"/>
              </a:spcBef>
              <a:spcAft>
                <a:spcPts val="0"/>
              </a:spcAft>
            </a:pPr>
            <a:r>
              <a:rPr lang="en" sz="1800" b="1" dirty="0">
                <a:solidFill>
                  <a:schemeClr val="tx1"/>
                </a:solidFill>
              </a:rPr>
              <a:t>( </a:t>
            </a:r>
            <a:r>
              <a:rPr lang="en" sz="1800" b="1" dirty="0" err="1">
                <a:solidFill>
                  <a:schemeClr val="tx1"/>
                </a:solidFill>
              </a:rPr>
              <a:t>Alcohol</a:t>
            </a:r>
            <a:r>
              <a:rPr lang="en" sz="1800" b="1" dirty="0">
                <a:solidFill>
                  <a:schemeClr val="tx1"/>
                </a:solidFill>
              </a:rPr>
              <a:t> </a:t>
            </a:r>
            <a:r>
              <a:rPr lang="en" sz="1800" b="1" dirty="0" err="1">
                <a:solidFill>
                  <a:schemeClr val="tx1"/>
                </a:solidFill>
              </a:rPr>
              <a:t>saponis</a:t>
            </a:r>
            <a:r>
              <a:rPr lang="en" sz="1800" b="1" dirty="0">
                <a:solidFill>
                  <a:schemeClr val="tx1"/>
                </a:solidFill>
              </a:rPr>
              <a:t> </a:t>
            </a:r>
            <a:r>
              <a:rPr lang="en" sz="1800" b="1" dirty="0" err="1">
                <a:solidFill>
                  <a:schemeClr val="tx1"/>
                </a:solidFill>
              </a:rPr>
              <a:t>compositions </a:t>
            </a:r>
            <a:r>
              <a:rPr lang="en" sz="1800" b="1" dirty="0">
                <a:solidFill>
                  <a:schemeClr val="tx1"/>
                </a:solidFill>
              </a:rPr>
              <a:t>) :</a:t>
            </a:r>
          </a:p>
          <a:p>
            <a:pPr>
              <a:lnSpc>
                <a:spcPct val="120000"/>
              </a:lnSpc>
              <a:spcBef>
                <a:spcPts val="0"/>
              </a:spcBef>
              <a:spcAft>
                <a:spcPts val="0"/>
              </a:spcAft>
            </a:pPr>
            <a:r>
              <a:rPr lang="en" sz="1800" dirty="0">
                <a:solidFill>
                  <a:schemeClr val="tx1"/>
                </a:solidFill>
              </a:rPr>
              <a:t>- green soap - 20 parts;</a:t>
            </a:r>
          </a:p>
          <a:p>
            <a:pPr>
              <a:lnSpc>
                <a:spcPct val="120000"/>
              </a:lnSpc>
              <a:spcBef>
                <a:spcPts val="0"/>
              </a:spcBef>
              <a:spcAft>
                <a:spcPts val="0"/>
              </a:spcAft>
            </a:pPr>
            <a:r>
              <a:rPr lang="en" sz="1800" dirty="0">
                <a:solidFill>
                  <a:schemeClr val="tx1"/>
                </a:solidFill>
              </a:rPr>
              <a:t>- purified water - 2 parts;</a:t>
            </a:r>
          </a:p>
          <a:p>
            <a:pPr>
              <a:lnSpc>
                <a:spcPct val="120000"/>
              </a:lnSpc>
              <a:spcBef>
                <a:spcPts val="0"/>
              </a:spcBef>
              <a:spcAft>
                <a:spcPts val="0"/>
              </a:spcAft>
            </a:pPr>
            <a:r>
              <a:rPr lang="en" sz="1800" dirty="0">
                <a:solidFill>
                  <a:schemeClr val="tx1"/>
                </a:solidFill>
              </a:rPr>
              <a:t>- lavender alcohol - 3 parts;</a:t>
            </a:r>
          </a:p>
          <a:p>
            <a:pPr>
              <a:lnSpc>
                <a:spcPct val="120000"/>
              </a:lnSpc>
              <a:spcBef>
                <a:spcPts val="0"/>
              </a:spcBef>
              <a:spcAft>
                <a:spcPts val="0"/>
              </a:spcAft>
            </a:pPr>
            <a:r>
              <a:rPr lang="en" sz="1800" dirty="0">
                <a:solidFill>
                  <a:schemeClr val="tx1"/>
                </a:solidFill>
              </a:rPr>
              <a:t>-ethyl alcohol - 8 parts.</a:t>
            </a:r>
          </a:p>
          <a:p>
            <a:pPr marL="0" indent="363538">
              <a:lnSpc>
                <a:spcPct val="120000"/>
              </a:lnSpc>
              <a:spcBef>
                <a:spcPts val="0"/>
              </a:spcBef>
              <a:spcAft>
                <a:spcPts val="0"/>
              </a:spcAft>
              <a:buFont typeface="Arial" panose="020B0604020202020204" pitchFamily="34" charset="0"/>
              <a:buChar char="•"/>
            </a:pPr>
            <a:r>
              <a:rPr lang="en" sz="1800" b="1" dirty="0">
                <a:solidFill>
                  <a:schemeClr val="tx1"/>
                </a:solidFill>
              </a:rPr>
              <a:t>The composition of lavender alcohol ( </a:t>
            </a:r>
            <a:r>
              <a:rPr lang="en" sz="1800" b="1" dirty="0" err="1">
                <a:solidFill>
                  <a:schemeClr val="tx1"/>
                </a:solidFill>
              </a:rPr>
              <a:t>Spiritus</a:t>
            </a:r>
            <a:r>
              <a:rPr lang="en" sz="1800" b="1" dirty="0">
                <a:solidFill>
                  <a:schemeClr val="tx1"/>
                </a:solidFill>
              </a:rPr>
              <a:t> </a:t>
            </a:r>
            <a:r>
              <a:rPr lang="en" sz="1800" b="1" dirty="0" err="1">
                <a:solidFill>
                  <a:schemeClr val="tx1"/>
                </a:solidFill>
              </a:rPr>
              <a:t>lavandulae </a:t>
            </a:r>
            <a:r>
              <a:rPr lang="en" sz="1800" b="1" dirty="0">
                <a:solidFill>
                  <a:schemeClr val="tx1"/>
                </a:solidFill>
              </a:rPr>
              <a:t>)</a:t>
            </a:r>
          </a:p>
          <a:p>
            <a:pPr>
              <a:lnSpc>
                <a:spcPct val="120000"/>
              </a:lnSpc>
              <a:spcBef>
                <a:spcPts val="0"/>
              </a:spcBef>
              <a:spcAft>
                <a:spcPts val="0"/>
              </a:spcAft>
            </a:pPr>
            <a:r>
              <a:rPr lang="en" sz="1800" dirty="0">
                <a:solidFill>
                  <a:schemeClr val="tx1"/>
                </a:solidFill>
              </a:rPr>
              <a:t>- lavender oil - 1 part;</a:t>
            </a:r>
          </a:p>
          <a:p>
            <a:pPr>
              <a:lnSpc>
                <a:spcPct val="120000"/>
              </a:lnSpc>
              <a:spcBef>
                <a:spcPts val="0"/>
              </a:spcBef>
              <a:spcAft>
                <a:spcPts val="0"/>
              </a:spcAft>
            </a:pPr>
            <a:r>
              <a:rPr lang="en" sz="1800" dirty="0">
                <a:solidFill>
                  <a:schemeClr val="tx1"/>
                </a:solidFill>
              </a:rPr>
              <a:t>-ethyl alcohol 90% -20 parts;</a:t>
            </a:r>
          </a:p>
          <a:p>
            <a:pPr>
              <a:lnSpc>
                <a:spcPct val="120000"/>
              </a:lnSpc>
              <a:spcBef>
                <a:spcPts val="0"/>
              </a:spcBef>
              <a:spcAft>
                <a:spcPts val="0"/>
              </a:spcAft>
            </a:pPr>
            <a:r>
              <a:rPr lang="en" sz="1800" dirty="0">
                <a:solidFill>
                  <a:schemeClr val="tx1"/>
                </a:solidFill>
              </a:rPr>
              <a:t>-ethyl alcohol 70% -74 </a:t>
            </a:r>
            <a:r>
              <a:rPr lang="en" sz="1800" dirty="0" err="1">
                <a:solidFill>
                  <a:schemeClr val="tx1"/>
                </a:solidFill>
              </a:rPr>
              <a:t>private </a:t>
            </a:r>
            <a:r>
              <a:rPr lang="en" sz="1800" dirty="0">
                <a:solidFill>
                  <a:schemeClr val="tx1"/>
                </a:solidFill>
              </a:rPr>
              <a:t>.</a:t>
            </a:r>
          </a:p>
        </p:txBody>
      </p:sp>
      <p:pic>
        <p:nvPicPr>
          <p:cNvPr id="4" name="Рисунок 3"/>
          <p:cNvPicPr>
            <a:picLocks noChangeAspect="1"/>
          </p:cNvPicPr>
          <p:nvPr/>
        </p:nvPicPr>
        <p:blipFill>
          <a:blip r:embed="rId2"/>
          <a:stretch>
            <a:fillRect/>
          </a:stretch>
        </p:blipFill>
        <p:spPr>
          <a:xfrm>
            <a:off x="1139881" y="1679822"/>
            <a:ext cx="2149880" cy="1314472"/>
          </a:xfrm>
          <a:prstGeom prst="rect">
            <a:avLst/>
          </a:prstGeom>
        </p:spPr>
      </p:pic>
      <p:sp>
        <p:nvSpPr>
          <p:cNvPr id="5" name="Прямоугольник 4"/>
          <p:cNvSpPr/>
          <p:nvPr/>
        </p:nvSpPr>
        <p:spPr>
          <a:xfrm>
            <a:off x="5866708" y="1585962"/>
            <a:ext cx="5444836" cy="175432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indent="363538" algn="just"/>
            <a:r>
              <a:rPr lang="en" dirty="0"/>
              <a:t>The quality control of the products is carried out similarly to oils (homogeneity, color and odor, no mechanical inclusions). The label must indicate the name of the drug that is part of the liniment, and its concentration.</a:t>
            </a:r>
            <a:endParaRPr lang="uk-UA" dirty="0"/>
          </a:p>
        </p:txBody>
      </p:sp>
      <p:sp>
        <p:nvSpPr>
          <p:cNvPr id="6" name="Заголовок 1"/>
          <p:cNvSpPr txBox="1">
            <a:spLocks/>
          </p:cNvSpPr>
          <p:nvPr/>
        </p:nvSpPr>
        <p:spPr>
          <a:xfrm>
            <a:off x="1299382" y="395180"/>
            <a:ext cx="10058400" cy="86452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 b="1" dirty="0">
                <a:solidFill>
                  <a:schemeClr val="tx1"/>
                </a:solidFill>
              </a:rPr>
              <a:t>II.3. Liniments ( </a:t>
            </a:r>
            <a:r>
              <a:rPr lang="en" b="1" dirty="0" err="1">
                <a:solidFill>
                  <a:schemeClr val="tx1"/>
                </a:solidFill>
              </a:rPr>
              <a:t>Linimenta </a:t>
            </a:r>
            <a:r>
              <a:rPr lang="en" b="1" dirty="0">
                <a:solidFill>
                  <a:schemeClr val="tx1"/>
                </a:solidFill>
              </a:rPr>
              <a:t>)</a:t>
            </a:r>
            <a:endParaRPr lang="uk-UA" b="1" dirty="0">
              <a:solidFill>
                <a:schemeClr val="tx1"/>
              </a:solidFill>
            </a:endParaRPr>
          </a:p>
        </p:txBody>
      </p:sp>
      <p:pic>
        <p:nvPicPr>
          <p:cNvPr id="9218" name="Picture 2" descr="LINIMENT BRYONIA OPODELDO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1810" y="3340288"/>
            <a:ext cx="3075708" cy="307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838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495092" y="1911715"/>
            <a:ext cx="9262773" cy="921689"/>
          </a:xfrm>
          <a:prstGeom prst="rect">
            <a:avLst/>
          </a:prstGeom>
        </p:spPr>
      </p:pic>
      <p:sp>
        <p:nvSpPr>
          <p:cNvPr id="5" name="Прямоугольник 4"/>
          <p:cNvSpPr/>
          <p:nvPr/>
        </p:nvSpPr>
        <p:spPr>
          <a:xfrm>
            <a:off x="148938" y="2833404"/>
            <a:ext cx="7332517" cy="3416320"/>
          </a:xfrm>
          <a:prstGeom prst="rect">
            <a:avLst/>
          </a:prstGeom>
        </p:spPr>
        <p:txBody>
          <a:bodyPr wrap="square">
            <a:spAutoFit/>
          </a:bodyPr>
          <a:lstStyle/>
          <a:p>
            <a:pPr indent="363538" algn="just"/>
            <a:r>
              <a:rPr lang="en" sz="2400" dirty="0"/>
              <a:t>Weigh 18.0 g of the prepared base of the trimmings into the tared vial for tempering, add 2.0 g of tincture </a:t>
            </a:r>
            <a:r>
              <a:rPr lang="en" sz="2400" dirty="0" err="1"/>
              <a:t>of brionia </a:t>
            </a:r>
            <a:r>
              <a:rPr lang="en" sz="2400" dirty="0"/>
              <a:t>X1, close and shake thoroughly. Then check the quality of the prepared drug and issue before release the prescription number, serial number, additional labels "Keep in a cool place", "Shake before use" and the main label "External" indicating the required details.</a:t>
            </a:r>
            <a:endParaRPr lang="uk-UA" sz="2400" dirty="0"/>
          </a:p>
        </p:txBody>
      </p:sp>
      <p:pic>
        <p:nvPicPr>
          <p:cNvPr id="6" name="Рисунок 5"/>
          <p:cNvPicPr>
            <a:picLocks noChangeAspect="1"/>
          </p:cNvPicPr>
          <p:nvPr/>
        </p:nvPicPr>
        <p:blipFill>
          <a:blip r:embed="rId3"/>
          <a:stretch>
            <a:fillRect/>
          </a:stretch>
        </p:blipFill>
        <p:spPr>
          <a:xfrm>
            <a:off x="7637318" y="2993885"/>
            <a:ext cx="4112736" cy="2550096"/>
          </a:xfrm>
          <a:prstGeom prst="rect">
            <a:avLst/>
          </a:prstGeom>
        </p:spPr>
      </p:pic>
      <p:sp>
        <p:nvSpPr>
          <p:cNvPr id="7" name="Заголовок 1"/>
          <p:cNvSpPr txBox="1">
            <a:spLocks noGrp="1"/>
          </p:cNvSpPr>
          <p:nvPr>
            <p:ph type="title"/>
          </p:nvPr>
        </p:nvSpPr>
        <p:spPr>
          <a:xfrm>
            <a:off x="1097279" y="517219"/>
            <a:ext cx="10058400" cy="88530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 b="1">
                <a:solidFill>
                  <a:schemeClr val="tx1"/>
                </a:solidFill>
              </a:rPr>
              <a:t>II.3. </a:t>
            </a:r>
            <a:r>
              <a:rPr lang="en" b="1" dirty="0">
                <a:solidFill>
                  <a:schemeClr val="tx1"/>
                </a:solidFill>
              </a:rPr>
              <a:t>Liniments ( </a:t>
            </a:r>
            <a:r>
              <a:rPr lang="en" b="1" dirty="0" err="1">
                <a:solidFill>
                  <a:schemeClr val="tx1"/>
                </a:solidFill>
              </a:rPr>
              <a:t>Linimenta </a:t>
            </a:r>
            <a:r>
              <a:rPr lang="en" b="1" dirty="0">
                <a:solidFill>
                  <a:schemeClr val="tx1"/>
                </a:solidFill>
              </a:rPr>
              <a:t>)</a:t>
            </a:r>
            <a:endParaRPr lang="uk-UA" b="1" dirty="0">
              <a:solidFill>
                <a:schemeClr val="tx1"/>
              </a:solidFill>
            </a:endParaRPr>
          </a:p>
        </p:txBody>
      </p:sp>
      <p:pic>
        <p:nvPicPr>
          <p:cNvPr id="10242" name="Picture 2" descr="Masood Active Bryonia Liniment Homeopathic Medicine 120m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21899" y="166558"/>
            <a:ext cx="2471932" cy="2471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736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 b="1" dirty="0">
                <a:solidFill>
                  <a:schemeClr val="tx1"/>
                </a:solidFill>
              </a:rPr>
              <a:t>Questions for self-examination</a:t>
            </a:r>
            <a:endParaRPr lang="uk-UA" b="1" dirty="0">
              <a:solidFill>
                <a:schemeClr val="tx1"/>
              </a:solidFill>
            </a:endParaRPr>
          </a:p>
        </p:txBody>
      </p:sp>
      <p:sp>
        <p:nvSpPr>
          <p:cNvPr id="3" name="Объект 2"/>
          <p:cNvSpPr>
            <a:spLocks noGrp="1"/>
          </p:cNvSpPr>
          <p:nvPr>
            <p:ph idx="1"/>
          </p:nvPr>
        </p:nvSpPr>
        <p:spPr>
          <a:xfrm>
            <a:off x="2387600" y="1845734"/>
            <a:ext cx="8768080" cy="4023360"/>
          </a:xfrm>
        </p:spPr>
        <p:txBody>
          <a:bodyPr/>
          <a:lstStyle/>
          <a:p>
            <a:r>
              <a:rPr lang="en" b="1" dirty="0">
                <a:solidFill>
                  <a:schemeClr val="tx1"/>
                </a:solidFill>
              </a:rPr>
              <a:t>1 Characteristics of </a:t>
            </a:r>
            <a:r>
              <a:rPr lang="en" b="1" dirty="0" err="1">
                <a:solidFill>
                  <a:schemeClr val="tx1"/>
                </a:solidFill>
              </a:rPr>
              <a:t>the basic</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drugs </a:t>
            </a:r>
            <a:r>
              <a:rPr lang="en" b="1" dirty="0">
                <a:solidFill>
                  <a:schemeClr val="tx1"/>
                </a:solidFill>
              </a:rPr>
              <a:t>, </a:t>
            </a:r>
            <a:r>
              <a:rPr lang="en" b="1" dirty="0" err="1">
                <a:solidFill>
                  <a:schemeClr val="tx1"/>
                </a:solidFill>
              </a:rPr>
              <a:t>matrix</a:t>
            </a:r>
            <a:r>
              <a:rPr lang="en" b="1" dirty="0">
                <a:solidFill>
                  <a:schemeClr val="tx1"/>
                </a:solidFill>
              </a:rPr>
              <a:t> </a:t>
            </a:r>
            <a:r>
              <a:rPr lang="en" b="1" dirty="0" err="1">
                <a:solidFill>
                  <a:schemeClr val="tx1"/>
                </a:solidFill>
              </a:rPr>
              <a:t>tinctures </a:t>
            </a:r>
            <a:r>
              <a:rPr lang="en" b="1" dirty="0">
                <a:solidFill>
                  <a:schemeClr val="tx1"/>
                </a:solidFill>
              </a:rPr>
              <a:t>.</a:t>
            </a:r>
          </a:p>
          <a:p>
            <a:r>
              <a:rPr lang="en" b="1" dirty="0">
                <a:solidFill>
                  <a:schemeClr val="tx1"/>
                </a:solidFill>
              </a:rPr>
              <a:t>2. </a:t>
            </a:r>
            <a:r>
              <a:rPr lang="en" b="1" dirty="0" err="1">
                <a:solidFill>
                  <a:schemeClr val="tx1"/>
                </a:solidFill>
              </a:rPr>
              <a:t>Technology</a:t>
            </a:r>
            <a:r>
              <a:rPr lang="en" b="1" dirty="0">
                <a:solidFill>
                  <a:schemeClr val="tx1"/>
                </a:solidFill>
              </a:rPr>
              <a:t> </a:t>
            </a:r>
            <a:r>
              <a:rPr lang="en" b="1" dirty="0" err="1">
                <a:solidFill>
                  <a:schemeClr val="tx1"/>
                </a:solidFill>
              </a:rPr>
              <a:t>production</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matrix</a:t>
            </a:r>
            <a:r>
              <a:rPr lang="en" b="1" dirty="0">
                <a:solidFill>
                  <a:schemeClr val="tx1"/>
                </a:solidFill>
              </a:rPr>
              <a:t> </a:t>
            </a:r>
            <a:r>
              <a:rPr lang="en" b="1" dirty="0" err="1">
                <a:solidFill>
                  <a:schemeClr val="tx1"/>
                </a:solidFill>
              </a:rPr>
              <a:t>tinctures </a:t>
            </a:r>
            <a:r>
              <a:rPr lang="en" b="1" dirty="0">
                <a:solidFill>
                  <a:schemeClr val="tx1"/>
                </a:solidFill>
              </a:rPr>
              <a:t>.</a:t>
            </a:r>
          </a:p>
          <a:p>
            <a:r>
              <a:rPr lang="en" b="1" dirty="0">
                <a:solidFill>
                  <a:schemeClr val="tx1"/>
                </a:solidFill>
              </a:rPr>
              <a:t>3. </a:t>
            </a:r>
            <a:r>
              <a:rPr lang="en" b="1" dirty="0" err="1">
                <a:solidFill>
                  <a:schemeClr val="tx1"/>
                </a:solidFill>
              </a:rPr>
              <a:t>Features </a:t>
            </a:r>
            <a:r>
              <a:rPr lang="en" b="1" dirty="0">
                <a:solidFill>
                  <a:schemeClr val="tx1"/>
                </a:solidFill>
              </a:rPr>
              <a:t>potentiation of </a:t>
            </a:r>
            <a:r>
              <a:rPr lang="en" b="1" dirty="0" err="1">
                <a:solidFill>
                  <a:schemeClr val="tx1"/>
                </a:solidFill>
              </a:rPr>
              <a:t>homeopathic</a:t>
            </a:r>
            <a:r>
              <a:rPr lang="en" b="1" dirty="0">
                <a:solidFill>
                  <a:schemeClr val="tx1"/>
                </a:solidFill>
              </a:rPr>
              <a:t> </a:t>
            </a:r>
            <a:r>
              <a:rPr lang="en" b="1" dirty="0" err="1">
                <a:solidFill>
                  <a:schemeClr val="tx1"/>
                </a:solidFill>
              </a:rPr>
              <a:t>matrix</a:t>
            </a:r>
            <a:r>
              <a:rPr lang="en" b="1" dirty="0">
                <a:solidFill>
                  <a:schemeClr val="tx1"/>
                </a:solidFill>
              </a:rPr>
              <a:t> </a:t>
            </a:r>
            <a:r>
              <a:rPr lang="en" b="1" dirty="0" err="1">
                <a:solidFill>
                  <a:schemeClr val="tx1"/>
                </a:solidFill>
              </a:rPr>
              <a:t>tinctures </a:t>
            </a:r>
            <a:r>
              <a:rPr lang="en" b="1" dirty="0">
                <a:solidFill>
                  <a:schemeClr val="tx1"/>
                </a:solidFill>
              </a:rPr>
              <a:t>.</a:t>
            </a:r>
          </a:p>
          <a:p>
            <a:r>
              <a:rPr lang="en" b="1" dirty="0">
                <a:solidFill>
                  <a:schemeClr val="tx1"/>
                </a:solidFill>
              </a:rPr>
              <a:t>4. Quality </a:t>
            </a:r>
            <a:r>
              <a:rPr lang="en" b="1" dirty="0" err="1">
                <a:solidFill>
                  <a:schemeClr val="tx1"/>
                </a:solidFill>
              </a:rPr>
              <a:t>control</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matrix</a:t>
            </a:r>
            <a:r>
              <a:rPr lang="en" b="1" dirty="0">
                <a:solidFill>
                  <a:schemeClr val="tx1"/>
                </a:solidFill>
              </a:rPr>
              <a:t> </a:t>
            </a:r>
            <a:r>
              <a:rPr lang="en" b="1" dirty="0" err="1">
                <a:solidFill>
                  <a:schemeClr val="tx1"/>
                </a:solidFill>
              </a:rPr>
              <a:t>tinctures </a:t>
            </a:r>
            <a:r>
              <a:rPr lang="en" b="1" dirty="0">
                <a:solidFill>
                  <a:schemeClr val="tx1"/>
                </a:solidFill>
              </a:rPr>
              <a:t>.</a:t>
            </a:r>
          </a:p>
          <a:p>
            <a:r>
              <a:rPr lang="en" b="1" dirty="0">
                <a:solidFill>
                  <a:schemeClr val="tx1"/>
                </a:solidFill>
              </a:rPr>
              <a:t>5. Characteristics </a:t>
            </a:r>
            <a:r>
              <a:rPr lang="en" b="1" dirty="0" err="1">
                <a:solidFill>
                  <a:schemeClr val="tx1"/>
                </a:solidFill>
              </a:rPr>
              <a:t>of liquids</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dosage </a:t>
            </a:r>
            <a:r>
              <a:rPr lang="en" b="1" dirty="0">
                <a:solidFill>
                  <a:schemeClr val="tx1"/>
                </a:solidFill>
              </a:rPr>
              <a:t>forms.</a:t>
            </a:r>
          </a:p>
          <a:p>
            <a:r>
              <a:rPr lang="en" b="1" dirty="0">
                <a:solidFill>
                  <a:schemeClr val="tx1"/>
                </a:solidFill>
              </a:rPr>
              <a:t>6. </a:t>
            </a:r>
            <a:r>
              <a:rPr lang="en" b="1" dirty="0" err="1">
                <a:solidFill>
                  <a:schemeClr val="tx1"/>
                </a:solidFill>
              </a:rPr>
              <a:t>Technology</a:t>
            </a:r>
            <a:r>
              <a:rPr lang="en" b="1" dirty="0">
                <a:solidFill>
                  <a:schemeClr val="tx1"/>
                </a:solidFill>
              </a:rPr>
              <a:t> </a:t>
            </a:r>
            <a:r>
              <a:rPr lang="en" b="1" dirty="0" err="1">
                <a:solidFill>
                  <a:schemeClr val="tx1"/>
                </a:solidFill>
              </a:rPr>
              <a:t>production</a:t>
            </a:r>
            <a:r>
              <a:rPr lang="en" b="1" dirty="0">
                <a:solidFill>
                  <a:schemeClr val="tx1"/>
                </a:solidFill>
              </a:rPr>
              <a:t> </a:t>
            </a:r>
            <a:r>
              <a:rPr lang="en" b="1" dirty="0" err="1">
                <a:solidFill>
                  <a:schemeClr val="tx1"/>
                </a:solidFill>
              </a:rPr>
              <a:t>liquid</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dosage </a:t>
            </a:r>
            <a:r>
              <a:rPr lang="en" b="1" dirty="0">
                <a:solidFill>
                  <a:schemeClr val="tx1"/>
                </a:solidFill>
              </a:rPr>
              <a:t>forms.</a:t>
            </a:r>
          </a:p>
          <a:p>
            <a:r>
              <a:rPr lang="en" b="1" dirty="0">
                <a:solidFill>
                  <a:schemeClr val="tx1"/>
                </a:solidFill>
              </a:rPr>
              <a:t>7. Quality </a:t>
            </a:r>
            <a:r>
              <a:rPr lang="en" b="1" dirty="0" err="1">
                <a:solidFill>
                  <a:schemeClr val="tx1"/>
                </a:solidFill>
              </a:rPr>
              <a:t>control</a:t>
            </a:r>
            <a:r>
              <a:rPr lang="en" b="1" dirty="0">
                <a:solidFill>
                  <a:schemeClr val="tx1"/>
                </a:solidFill>
              </a:rPr>
              <a:t> </a:t>
            </a:r>
            <a:r>
              <a:rPr lang="en" b="1" dirty="0" err="1">
                <a:solidFill>
                  <a:schemeClr val="tx1"/>
                </a:solidFill>
              </a:rPr>
              <a:t>liquid</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dosage </a:t>
            </a:r>
            <a:r>
              <a:rPr lang="en" b="1" dirty="0">
                <a:solidFill>
                  <a:schemeClr val="tx1"/>
                </a:solidFill>
              </a:rPr>
              <a:t>forms.</a:t>
            </a:r>
          </a:p>
          <a:p>
            <a:r>
              <a:rPr lang="en" b="1" dirty="0">
                <a:solidFill>
                  <a:schemeClr val="tx1"/>
                </a:solidFill>
              </a:rPr>
              <a:t>8. </a:t>
            </a:r>
            <a:r>
              <a:rPr lang="en" b="1" dirty="0" err="1">
                <a:solidFill>
                  <a:schemeClr val="tx1"/>
                </a:solidFill>
              </a:rPr>
              <a:t>Registration </a:t>
            </a:r>
            <a:r>
              <a:rPr lang="en" b="1" dirty="0">
                <a:solidFill>
                  <a:schemeClr val="tx1"/>
                </a:solidFill>
              </a:rPr>
              <a:t>in </a:t>
            </a:r>
            <a:r>
              <a:rPr lang="en" b="1" dirty="0" err="1">
                <a:solidFill>
                  <a:schemeClr val="tx1"/>
                </a:solidFill>
              </a:rPr>
              <a:t>liquid</a:t>
            </a:r>
            <a:r>
              <a:rPr lang="en" b="1" dirty="0">
                <a:solidFill>
                  <a:schemeClr val="tx1"/>
                </a:solidFill>
              </a:rPr>
              <a:t> </a:t>
            </a:r>
            <a:r>
              <a:rPr lang="en" b="1" dirty="0" err="1">
                <a:solidFill>
                  <a:schemeClr val="tx1"/>
                </a:solidFill>
              </a:rPr>
              <a:t>homeopathic</a:t>
            </a:r>
            <a:r>
              <a:rPr lang="en" b="1" dirty="0">
                <a:solidFill>
                  <a:schemeClr val="tx1"/>
                </a:solidFill>
              </a:rPr>
              <a:t> </a:t>
            </a:r>
            <a:r>
              <a:rPr lang="en" b="1" dirty="0" err="1">
                <a:solidFill>
                  <a:schemeClr val="tx1"/>
                </a:solidFill>
              </a:rPr>
              <a:t>dosage </a:t>
            </a:r>
            <a:r>
              <a:rPr lang="en" b="1" dirty="0">
                <a:solidFill>
                  <a:schemeClr val="tx1"/>
                </a:solidFill>
              </a:rPr>
              <a:t>forms.</a:t>
            </a:r>
          </a:p>
        </p:txBody>
      </p:sp>
    </p:spTree>
    <p:extLst>
      <p:ext uri="{BB962C8B-B14F-4D97-AF65-F5344CB8AC3E}">
        <p14:creationId xmlns:p14="http://schemas.microsoft.com/office/powerpoint/2010/main" val="3014867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86398"/>
      </p:ext>
    </p:extLst>
  </p:cSld>
  <p:clrMapOvr>
    <a:masterClrMapping/>
  </p:clrMapOvr>
</p:sld>
</file>

<file path=ppt/theme/theme1.xml><?xml version="1.0" encoding="utf-8"?>
<a:theme xmlns:a="http://schemas.openxmlformats.org/drawingml/2006/main" name="Ретро">
  <a:themeElements>
    <a:clrScheme name="Красный и оранжевый">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Ретро</Template>
  <TotalTime>1416</TotalTime>
  <Words>3175</Words>
  <Application>Microsoft Office PowerPoint</Application>
  <PresentationFormat>Широкоэкранный</PresentationFormat>
  <Paragraphs>174</Paragraphs>
  <Slides>26</Slides>
  <Notes>0</Notes>
  <HiddenSlides>0</HiddenSlides>
  <MMClips>2</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Calibri</vt:lpstr>
      <vt:lpstr>Calibri Light</vt:lpstr>
      <vt:lpstr>Ретро</vt:lpstr>
      <vt:lpstr>Презентация PowerPoint</vt:lpstr>
      <vt:lpstr>Plan</vt:lpstr>
      <vt:lpstr>Introduction</vt:lpstr>
      <vt:lpstr>Thuja occidentalis</vt:lpstr>
      <vt:lpstr>I. Homeopathic solutions and dilutions for internal use</vt:lpstr>
      <vt:lpstr>I.1. Mixturae </vt:lpstr>
      <vt:lpstr>I. 2. Drops ( Guttae )</vt:lpstr>
      <vt:lpstr>I.3. Dilution liquid substances  ( essences , tinctures , solutions )</vt:lpstr>
      <vt:lpstr>I.3. Dilution liquid substances  ( essences , tinctures , solutions )</vt:lpstr>
      <vt:lpstr>Презентация PowerPoint</vt:lpstr>
      <vt:lpstr>I.3. Dilution liquid substances  ( essences , tinctures , solutions )</vt:lpstr>
      <vt:lpstr>Allium cepa</vt:lpstr>
      <vt:lpstr>I.4. Liquid dilutions from tyrurations</vt:lpstr>
      <vt:lpstr>Method 1.</vt:lpstr>
      <vt:lpstr>Method 2. </vt:lpstr>
      <vt:lpstr>Презентация PowerPoint</vt:lpstr>
      <vt:lpstr>I.5. Quality control of liquid drugs for internal use</vt:lpstr>
      <vt:lpstr>II. Liquid dosage forms for external use</vt:lpstr>
      <vt:lpstr>II.1. Alcohols</vt:lpstr>
      <vt:lpstr>II.2. Olea oils _</vt:lpstr>
      <vt:lpstr>Презентация PowerPoint</vt:lpstr>
      <vt:lpstr>II.3. Liniments ( Linimenta )</vt:lpstr>
      <vt:lpstr>Презентация PowerPoint</vt:lpstr>
      <vt:lpstr>II.3. Liniments ( Linimenta )</vt:lpstr>
      <vt:lpstr>Questions for self-examination</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47</cp:revision>
  <dcterms:created xsi:type="dcterms:W3CDTF">2021-04-19T07:50:01Z</dcterms:created>
  <dcterms:modified xsi:type="dcterms:W3CDTF">2024-02-27T13:03:32Z</dcterms:modified>
</cp:coreProperties>
</file>