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75" r:id="rId3"/>
    <p:sldId id="260" r:id="rId4"/>
    <p:sldId id="269" r:id="rId5"/>
    <p:sldId id="262" r:id="rId6"/>
    <p:sldId id="281" r:id="rId7"/>
    <p:sldId id="282" r:id="rId8"/>
    <p:sldId id="283" r:id="rId9"/>
    <p:sldId id="263" r:id="rId10"/>
    <p:sldId id="264" r:id="rId11"/>
    <p:sldId id="284" r:id="rId12"/>
    <p:sldId id="265" r:id="rId13"/>
    <p:sldId id="266" r:id="rId14"/>
    <p:sldId id="270" r:id="rId15"/>
    <p:sldId id="267" r:id="rId16"/>
    <p:sldId id="261" r:id="rId17"/>
    <p:sldId id="277" r:id="rId18"/>
    <p:sldId id="278" r:id="rId19"/>
    <p:sldId id="279" r:id="rId20"/>
    <p:sldId id="271" r:id="rId21"/>
    <p:sldId id="272" r:id="rId22"/>
    <p:sldId id="273" r:id="rId23"/>
    <p:sldId id="274" r:id="rId24"/>
    <p:sldId id="276" r:id="rId25"/>
    <p:sldId id="259" r:id="rId26"/>
  </p:sldIdLst>
  <p:sldSz cx="12192000" cy="6858000"/>
  <p:notesSz cx="6858000" cy="9144000"/>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997" autoAdjust="0"/>
  </p:normalViewPr>
  <p:slideViewPr>
    <p:cSldViewPr snapToGrid="0">
      <p:cViewPr varScale="1">
        <p:scale>
          <a:sx n="66" d="100"/>
          <a:sy n="66" d="100"/>
        </p:scale>
        <p:origin x="82" y="32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AC9E2F-F7E0-492A-A002-D62381B7FAE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AEF6C66A-7150-48C4-A9B7-1166C9029265}">
      <dgm:prSet/>
      <dgm:spPr/>
      <dgm:t>
        <a:bodyPr/>
        <a:lstStyle/>
        <a:p>
          <a:pPr rtl="0"/>
          <a:r>
            <a:rPr lang="en" b="1" i="1"/>
            <a:t>Homeopathic granules:</a:t>
          </a:r>
          <a:endParaRPr lang="ru-RU"/>
        </a:p>
      </dgm:t>
    </dgm:pt>
    <dgm:pt modelId="{5C6DEFB3-B76C-4465-875A-DC2CB78C32F5}" type="parTrans" cxnId="{249911E5-630E-41FB-81B6-4EC0DC64DEAD}">
      <dgm:prSet/>
      <dgm:spPr/>
      <dgm:t>
        <a:bodyPr/>
        <a:lstStyle/>
        <a:p>
          <a:endParaRPr lang="ru-RU"/>
        </a:p>
      </dgm:t>
    </dgm:pt>
    <dgm:pt modelId="{894159B4-BDD4-47AA-A661-1E425E7FD64C}" type="sibTrans" cxnId="{249911E5-630E-41FB-81B6-4EC0DC64DEAD}">
      <dgm:prSet/>
      <dgm:spPr/>
      <dgm:t>
        <a:bodyPr/>
        <a:lstStyle/>
        <a:p>
          <a:endParaRPr lang="ru-RU"/>
        </a:p>
      </dgm:t>
    </dgm:pt>
    <dgm:pt modelId="{44C1FF26-5E28-4693-A725-86051143C318}">
      <dgm:prSet/>
      <dgm:spPr/>
      <dgm:t>
        <a:bodyPr/>
        <a:lstStyle/>
        <a:p>
          <a:pPr algn="just" rtl="0"/>
          <a:r>
            <a:rPr lang="en" dirty="0"/>
            <a:t>a) the vial is weighed granules , wet their calculated the amount of 70 % ethyl alcohol and each dilution in turn ; carefully shake , pour slide on parchment drying paper ; _ transferred to the dispensing container;</a:t>
          </a:r>
          <a:endParaRPr lang="ru-RU" dirty="0"/>
        </a:p>
      </dgm:t>
    </dgm:pt>
    <dgm:pt modelId="{B45652FB-6BC7-42AD-8DF3-FAE9791BA950}" type="parTrans" cxnId="{E753EB68-8448-4752-BDD1-B1286AE3DA22}">
      <dgm:prSet/>
      <dgm:spPr/>
      <dgm:t>
        <a:bodyPr/>
        <a:lstStyle/>
        <a:p>
          <a:endParaRPr lang="ru-RU"/>
        </a:p>
      </dgm:t>
    </dgm:pt>
    <dgm:pt modelId="{5DB819EB-7B5D-462E-9ADE-20BEC0CB89BD}" type="sibTrans" cxnId="{E753EB68-8448-4752-BDD1-B1286AE3DA22}">
      <dgm:prSet/>
      <dgm:spPr/>
      <dgm:t>
        <a:bodyPr/>
        <a:lstStyle/>
        <a:p>
          <a:endParaRPr lang="ru-RU"/>
        </a:p>
      </dgm:t>
    </dgm:pt>
    <dgm:pt modelId="{1FB1BAE1-D082-4C0E-96A4-B3C80BB7E2C9}">
      <dgm:prSet/>
      <dgm:spPr/>
      <dgm:t>
        <a:bodyPr/>
        <a:lstStyle/>
        <a:p>
          <a:pPr algn="just" rtl="0"/>
          <a:r>
            <a:rPr lang="en" dirty="0"/>
            <a:t>b) </a:t>
          </a:r>
          <a:r>
            <a:rPr lang="en" dirty="0" err="1"/>
            <a:t>if</a:t>
          </a:r>
          <a:r>
            <a:rPr lang="en" dirty="0"/>
            <a:t> </a:t>
          </a:r>
          <a:r>
            <a:rPr lang="en" dirty="0" err="1"/>
            <a:t>prepare</a:t>
          </a:r>
          <a:r>
            <a:rPr lang="en" dirty="0"/>
            <a:t> </a:t>
          </a:r>
          <a:r>
            <a:rPr lang="en" dirty="0" err="1"/>
            <a:t>complexes </a:t>
          </a:r>
          <a:r>
            <a:rPr lang="en" dirty="0"/>
            <a:t>in large </a:t>
          </a:r>
          <a:r>
            <a:rPr lang="en" dirty="0" err="1"/>
            <a:t>quantities </a:t>
          </a:r>
          <a:r>
            <a:rPr lang="en" dirty="0"/>
            <a:t>, the </a:t>
          </a:r>
          <a:r>
            <a:rPr lang="en" dirty="0" err="1"/>
            <a:t>granules</a:t>
          </a:r>
          <a:r>
            <a:rPr lang="en" dirty="0"/>
            <a:t> </a:t>
          </a:r>
          <a:r>
            <a:rPr lang="en" dirty="0" err="1"/>
            <a:t>saturate</a:t>
          </a:r>
          <a:r>
            <a:rPr lang="en" dirty="0"/>
            <a:t> </a:t>
          </a:r>
          <a:r>
            <a:rPr lang="en" dirty="0" err="1"/>
            <a:t>mixture</a:t>
          </a:r>
          <a:r>
            <a:rPr lang="en" dirty="0"/>
            <a:t> </a:t>
          </a:r>
          <a:r>
            <a:rPr lang="en" dirty="0" err="1"/>
            <a:t>dilutions prepared </a:t>
          </a:r>
          <a:r>
            <a:rPr lang="en" dirty="0"/>
            <a:t>as an </a:t>
          </a:r>
          <a:r>
            <a:rPr lang="en" dirty="0" err="1"/>
            <a:t>in- </a:t>
          </a:r>
          <a:r>
            <a:rPr lang="en" dirty="0"/>
            <a:t>pharmacy preparation.</a:t>
          </a:r>
          <a:endParaRPr lang="ru-RU" dirty="0"/>
        </a:p>
      </dgm:t>
    </dgm:pt>
    <dgm:pt modelId="{E9AE2FB1-0A0C-44B7-858C-536E77C070FD}" type="parTrans" cxnId="{12679D6A-CD8D-4DB3-A679-7118C56EB3E7}">
      <dgm:prSet/>
      <dgm:spPr/>
      <dgm:t>
        <a:bodyPr/>
        <a:lstStyle/>
        <a:p>
          <a:endParaRPr lang="ru-RU"/>
        </a:p>
      </dgm:t>
    </dgm:pt>
    <dgm:pt modelId="{205360FD-E091-4BF1-A537-00AE51B0AAD2}" type="sibTrans" cxnId="{12679D6A-CD8D-4DB3-A679-7118C56EB3E7}">
      <dgm:prSet/>
      <dgm:spPr/>
      <dgm:t>
        <a:bodyPr/>
        <a:lstStyle/>
        <a:p>
          <a:endParaRPr lang="ru-RU"/>
        </a:p>
      </dgm:t>
    </dgm:pt>
    <dgm:pt modelId="{29645E80-7CCD-48AA-88F0-23677BA97863}" type="pres">
      <dgm:prSet presAssocID="{23AC9E2F-F7E0-492A-A002-D62381B7FAEC}" presName="linear" presStyleCnt="0">
        <dgm:presLayoutVars>
          <dgm:animLvl val="lvl"/>
          <dgm:resizeHandles val="exact"/>
        </dgm:presLayoutVars>
      </dgm:prSet>
      <dgm:spPr/>
      <dgm:t>
        <a:bodyPr/>
        <a:lstStyle/>
        <a:p>
          <a:endParaRPr lang="ru-RU"/>
        </a:p>
      </dgm:t>
    </dgm:pt>
    <dgm:pt modelId="{0A891688-4C3B-4C67-A329-6FF29A4C3EDE}" type="pres">
      <dgm:prSet presAssocID="{AEF6C66A-7150-48C4-A9B7-1166C9029265}" presName="parentText" presStyleLbl="node1" presStyleIdx="0" presStyleCnt="1" custLinFactNeighborX="-204" custLinFactNeighborY="-5343">
        <dgm:presLayoutVars>
          <dgm:chMax val="0"/>
          <dgm:bulletEnabled val="1"/>
        </dgm:presLayoutVars>
      </dgm:prSet>
      <dgm:spPr/>
      <dgm:t>
        <a:bodyPr/>
        <a:lstStyle/>
        <a:p>
          <a:endParaRPr lang="ru-RU"/>
        </a:p>
      </dgm:t>
    </dgm:pt>
    <dgm:pt modelId="{EBF00D95-5422-4824-8EBE-428590088938}" type="pres">
      <dgm:prSet presAssocID="{AEF6C66A-7150-48C4-A9B7-1166C9029265}" presName="childText" presStyleLbl="revTx" presStyleIdx="0" presStyleCnt="1">
        <dgm:presLayoutVars>
          <dgm:bulletEnabled val="1"/>
        </dgm:presLayoutVars>
      </dgm:prSet>
      <dgm:spPr/>
      <dgm:t>
        <a:bodyPr/>
        <a:lstStyle/>
        <a:p>
          <a:endParaRPr lang="ru-RU"/>
        </a:p>
      </dgm:t>
    </dgm:pt>
  </dgm:ptLst>
  <dgm:cxnLst>
    <dgm:cxn modelId="{E729A69D-F186-4B48-8460-D4719420966D}" type="presOf" srcId="{AEF6C66A-7150-48C4-A9B7-1166C9029265}" destId="{0A891688-4C3B-4C67-A329-6FF29A4C3EDE}" srcOrd="0" destOrd="0" presId="urn:microsoft.com/office/officeart/2005/8/layout/vList2"/>
    <dgm:cxn modelId="{4FC9B308-39E9-45D8-8047-F6B300F2C899}" type="presOf" srcId="{1FB1BAE1-D082-4C0E-96A4-B3C80BB7E2C9}" destId="{EBF00D95-5422-4824-8EBE-428590088938}" srcOrd="0" destOrd="1" presId="urn:microsoft.com/office/officeart/2005/8/layout/vList2"/>
    <dgm:cxn modelId="{249911E5-630E-41FB-81B6-4EC0DC64DEAD}" srcId="{23AC9E2F-F7E0-492A-A002-D62381B7FAEC}" destId="{AEF6C66A-7150-48C4-A9B7-1166C9029265}" srcOrd="0" destOrd="0" parTransId="{5C6DEFB3-B76C-4465-875A-DC2CB78C32F5}" sibTransId="{894159B4-BDD4-47AA-A661-1E425E7FD64C}"/>
    <dgm:cxn modelId="{E4CD8DD7-5F00-488A-9AFD-EAD71ACE38C9}" type="presOf" srcId="{44C1FF26-5E28-4693-A725-86051143C318}" destId="{EBF00D95-5422-4824-8EBE-428590088938}" srcOrd="0" destOrd="0" presId="urn:microsoft.com/office/officeart/2005/8/layout/vList2"/>
    <dgm:cxn modelId="{A6CAE716-9090-4278-AFCC-A11E51394A97}" type="presOf" srcId="{23AC9E2F-F7E0-492A-A002-D62381B7FAEC}" destId="{29645E80-7CCD-48AA-88F0-23677BA97863}" srcOrd="0" destOrd="0" presId="urn:microsoft.com/office/officeart/2005/8/layout/vList2"/>
    <dgm:cxn modelId="{E753EB68-8448-4752-BDD1-B1286AE3DA22}" srcId="{AEF6C66A-7150-48C4-A9B7-1166C9029265}" destId="{44C1FF26-5E28-4693-A725-86051143C318}" srcOrd="0" destOrd="0" parTransId="{B45652FB-6BC7-42AD-8DF3-FAE9791BA950}" sibTransId="{5DB819EB-7B5D-462E-9ADE-20BEC0CB89BD}"/>
    <dgm:cxn modelId="{12679D6A-CD8D-4DB3-A679-7118C56EB3E7}" srcId="{AEF6C66A-7150-48C4-A9B7-1166C9029265}" destId="{1FB1BAE1-D082-4C0E-96A4-B3C80BB7E2C9}" srcOrd="1" destOrd="0" parTransId="{E9AE2FB1-0A0C-44B7-858C-536E77C070FD}" sibTransId="{205360FD-E091-4BF1-A537-00AE51B0AAD2}"/>
    <dgm:cxn modelId="{286390C8-DD53-4F8A-AF96-85526E4D3688}" type="presParOf" srcId="{29645E80-7CCD-48AA-88F0-23677BA97863}" destId="{0A891688-4C3B-4C67-A329-6FF29A4C3EDE}" srcOrd="0" destOrd="0" presId="urn:microsoft.com/office/officeart/2005/8/layout/vList2"/>
    <dgm:cxn modelId="{EEE6CA71-AD3F-4848-8B59-E66D473D55A0}" type="presParOf" srcId="{29645E80-7CCD-48AA-88F0-23677BA97863}" destId="{EBF00D95-5422-4824-8EBE-428590088938}"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A6A7BE2-B529-4E4D-8BFE-B8CC87E4CFF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FDC73B9E-7CD4-4DC5-8E7D-908D9331F57F}">
      <dgm:prSet/>
      <dgm:spPr/>
      <dgm:t>
        <a:bodyPr/>
        <a:lstStyle/>
        <a:p>
          <a:pPr rtl="0"/>
          <a:r>
            <a:rPr lang="en" b="1" i="1" dirty="0"/>
            <a:t>HOMEOPATHIC DROPS:</a:t>
          </a:r>
          <a:endParaRPr lang="ru-RU" dirty="0"/>
        </a:p>
      </dgm:t>
    </dgm:pt>
    <dgm:pt modelId="{AA796ED5-8DD2-4AC8-A53B-2C1E31E6A6EE}" type="parTrans" cxnId="{0C456BCB-B5CD-42A2-B268-7DB281FB7F7A}">
      <dgm:prSet/>
      <dgm:spPr/>
      <dgm:t>
        <a:bodyPr/>
        <a:lstStyle/>
        <a:p>
          <a:endParaRPr lang="ru-RU"/>
        </a:p>
      </dgm:t>
    </dgm:pt>
    <dgm:pt modelId="{BB482829-EBB2-4B0D-A0DB-56552FE05A81}" type="sibTrans" cxnId="{0C456BCB-B5CD-42A2-B268-7DB281FB7F7A}">
      <dgm:prSet/>
      <dgm:spPr/>
      <dgm:t>
        <a:bodyPr/>
        <a:lstStyle/>
        <a:p>
          <a:endParaRPr lang="ru-RU"/>
        </a:p>
      </dgm:t>
    </dgm:pt>
    <dgm:pt modelId="{04160771-0678-4487-AC22-FE332CE3CA4E}">
      <dgm:prSet/>
      <dgm:spPr/>
      <dgm:t>
        <a:bodyPr/>
        <a:lstStyle/>
        <a:p>
          <a:pPr algn="just" rtl="0"/>
          <a:r>
            <a:rPr lang="en" dirty="0"/>
            <a:t>a) weigh into the vial the calculated amount of ethyl alcohol of the required concentration and alternately each dilution ( </a:t>
          </a:r>
          <a:r>
            <a:rPr lang="en" dirty="0" err="1"/>
            <a:t>potentiated </a:t>
          </a:r>
          <a:r>
            <a:rPr lang="en" dirty="0"/>
            <a:t>an order of magnitude lower than planned), shaking each time after adding the next ingredient;</a:t>
          </a:r>
          <a:endParaRPr lang="ru-RU" dirty="0"/>
        </a:p>
      </dgm:t>
    </dgm:pt>
    <dgm:pt modelId="{20604275-76B2-477B-94FB-16F578030596}" type="parTrans" cxnId="{C24CF02A-6001-4DDA-BA51-E4FFA7062851}">
      <dgm:prSet/>
      <dgm:spPr/>
      <dgm:t>
        <a:bodyPr/>
        <a:lstStyle/>
        <a:p>
          <a:endParaRPr lang="ru-RU"/>
        </a:p>
      </dgm:t>
    </dgm:pt>
    <dgm:pt modelId="{C97ABE7C-7E17-4DD7-8807-52CF09937F63}" type="sibTrans" cxnId="{C24CF02A-6001-4DDA-BA51-E4FFA7062851}">
      <dgm:prSet/>
      <dgm:spPr/>
      <dgm:t>
        <a:bodyPr/>
        <a:lstStyle/>
        <a:p>
          <a:endParaRPr lang="ru-RU"/>
        </a:p>
      </dgm:t>
    </dgm:pt>
    <dgm:pt modelId="{F32B27E3-13C2-47E8-B1B6-D31FC3B1CCF3}">
      <dgm:prSet/>
      <dgm:spPr/>
      <dgm:t>
        <a:bodyPr/>
        <a:lstStyle/>
        <a:p>
          <a:pPr algn="just" rtl="0"/>
          <a:r>
            <a:rPr lang="en" dirty="0"/>
            <a:t>b) in the vial weigh the calculated amount of ethyl alcohol of the required concentration and the mixture of previously </a:t>
          </a:r>
          <a:r>
            <a:rPr lang="en" dirty="0" err="1"/>
            <a:t>potentiated </a:t>
          </a:r>
          <a:r>
            <a:rPr lang="en" dirty="0"/>
            <a:t>dilutions (in equal amounts, an order of magnitude lower than planned), shake.</a:t>
          </a:r>
          <a:endParaRPr lang="ru-RU" dirty="0"/>
        </a:p>
      </dgm:t>
    </dgm:pt>
    <dgm:pt modelId="{10DDB87F-840F-4BA3-8343-C57745F54F56}" type="parTrans" cxnId="{135CB0FB-0EF1-4E63-83B2-31A1DF8CB3F7}">
      <dgm:prSet/>
      <dgm:spPr/>
      <dgm:t>
        <a:bodyPr/>
        <a:lstStyle/>
        <a:p>
          <a:endParaRPr lang="ru-RU"/>
        </a:p>
      </dgm:t>
    </dgm:pt>
    <dgm:pt modelId="{2BAD56C1-7A78-4C19-98E4-50DB610F4D43}" type="sibTrans" cxnId="{135CB0FB-0EF1-4E63-83B2-31A1DF8CB3F7}">
      <dgm:prSet/>
      <dgm:spPr/>
      <dgm:t>
        <a:bodyPr/>
        <a:lstStyle/>
        <a:p>
          <a:endParaRPr lang="ru-RU"/>
        </a:p>
      </dgm:t>
    </dgm:pt>
    <dgm:pt modelId="{CAA46D38-8841-4801-BF09-25078FB5748C}" type="pres">
      <dgm:prSet presAssocID="{7A6A7BE2-B529-4E4D-8BFE-B8CC87E4CFFC}" presName="linear" presStyleCnt="0">
        <dgm:presLayoutVars>
          <dgm:animLvl val="lvl"/>
          <dgm:resizeHandles val="exact"/>
        </dgm:presLayoutVars>
      </dgm:prSet>
      <dgm:spPr/>
      <dgm:t>
        <a:bodyPr/>
        <a:lstStyle/>
        <a:p>
          <a:endParaRPr lang="ru-RU"/>
        </a:p>
      </dgm:t>
    </dgm:pt>
    <dgm:pt modelId="{62C69179-C1AE-4127-933C-0DE8EFA8D175}" type="pres">
      <dgm:prSet presAssocID="{FDC73B9E-7CD4-4DC5-8E7D-908D9331F57F}" presName="parentText" presStyleLbl="node1" presStyleIdx="0" presStyleCnt="1">
        <dgm:presLayoutVars>
          <dgm:chMax val="0"/>
          <dgm:bulletEnabled val="1"/>
        </dgm:presLayoutVars>
      </dgm:prSet>
      <dgm:spPr/>
      <dgm:t>
        <a:bodyPr/>
        <a:lstStyle/>
        <a:p>
          <a:endParaRPr lang="ru-RU"/>
        </a:p>
      </dgm:t>
    </dgm:pt>
    <dgm:pt modelId="{8A02E143-DDF9-4C6D-97AD-CEAB32BB402C}" type="pres">
      <dgm:prSet presAssocID="{FDC73B9E-7CD4-4DC5-8E7D-908D9331F57F}" presName="childText" presStyleLbl="revTx" presStyleIdx="0" presStyleCnt="1">
        <dgm:presLayoutVars>
          <dgm:bulletEnabled val="1"/>
        </dgm:presLayoutVars>
      </dgm:prSet>
      <dgm:spPr/>
      <dgm:t>
        <a:bodyPr/>
        <a:lstStyle/>
        <a:p>
          <a:endParaRPr lang="ru-RU"/>
        </a:p>
      </dgm:t>
    </dgm:pt>
  </dgm:ptLst>
  <dgm:cxnLst>
    <dgm:cxn modelId="{A414952F-72C7-4E06-B541-CCE151260EE3}" type="presOf" srcId="{F32B27E3-13C2-47E8-B1B6-D31FC3B1CCF3}" destId="{8A02E143-DDF9-4C6D-97AD-CEAB32BB402C}" srcOrd="0" destOrd="1" presId="urn:microsoft.com/office/officeart/2005/8/layout/vList2"/>
    <dgm:cxn modelId="{EC08A054-587A-4442-AC50-E85934F44095}" type="presOf" srcId="{7A6A7BE2-B529-4E4D-8BFE-B8CC87E4CFFC}" destId="{CAA46D38-8841-4801-BF09-25078FB5748C}" srcOrd="0" destOrd="0" presId="urn:microsoft.com/office/officeart/2005/8/layout/vList2"/>
    <dgm:cxn modelId="{135CB0FB-0EF1-4E63-83B2-31A1DF8CB3F7}" srcId="{FDC73B9E-7CD4-4DC5-8E7D-908D9331F57F}" destId="{F32B27E3-13C2-47E8-B1B6-D31FC3B1CCF3}" srcOrd="1" destOrd="0" parTransId="{10DDB87F-840F-4BA3-8343-C57745F54F56}" sibTransId="{2BAD56C1-7A78-4C19-98E4-50DB610F4D43}"/>
    <dgm:cxn modelId="{F64FE40B-1178-47A5-9704-E95CB51AAEB9}" type="presOf" srcId="{04160771-0678-4487-AC22-FE332CE3CA4E}" destId="{8A02E143-DDF9-4C6D-97AD-CEAB32BB402C}" srcOrd="0" destOrd="0" presId="urn:microsoft.com/office/officeart/2005/8/layout/vList2"/>
    <dgm:cxn modelId="{C24CF02A-6001-4DDA-BA51-E4FFA7062851}" srcId="{FDC73B9E-7CD4-4DC5-8E7D-908D9331F57F}" destId="{04160771-0678-4487-AC22-FE332CE3CA4E}" srcOrd="0" destOrd="0" parTransId="{20604275-76B2-477B-94FB-16F578030596}" sibTransId="{C97ABE7C-7E17-4DD7-8807-52CF09937F63}"/>
    <dgm:cxn modelId="{0C456BCB-B5CD-42A2-B268-7DB281FB7F7A}" srcId="{7A6A7BE2-B529-4E4D-8BFE-B8CC87E4CFFC}" destId="{FDC73B9E-7CD4-4DC5-8E7D-908D9331F57F}" srcOrd="0" destOrd="0" parTransId="{AA796ED5-8DD2-4AC8-A53B-2C1E31E6A6EE}" sibTransId="{BB482829-EBB2-4B0D-A0DB-56552FE05A81}"/>
    <dgm:cxn modelId="{FA5A33D2-E57E-45D2-BB3A-0F60223EAB92}" type="presOf" srcId="{FDC73B9E-7CD4-4DC5-8E7D-908D9331F57F}" destId="{62C69179-C1AE-4127-933C-0DE8EFA8D175}" srcOrd="0" destOrd="0" presId="urn:microsoft.com/office/officeart/2005/8/layout/vList2"/>
    <dgm:cxn modelId="{CA031129-F38C-409F-A9C6-47FDC2DA2F7F}" type="presParOf" srcId="{CAA46D38-8841-4801-BF09-25078FB5748C}" destId="{62C69179-C1AE-4127-933C-0DE8EFA8D175}" srcOrd="0" destOrd="0" presId="urn:microsoft.com/office/officeart/2005/8/layout/vList2"/>
    <dgm:cxn modelId="{DCC758AC-9B8B-400E-8AF4-F684CD82FEE2}" type="presParOf" srcId="{CAA46D38-8841-4801-BF09-25078FB5748C}" destId="{8A02E143-DDF9-4C6D-97AD-CEAB32BB402C}" srcOrd="1"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891688-4C3B-4C67-A329-6FF29A4C3EDE}">
      <dsp:nvSpPr>
        <dsp:cNvPr id="0" name=""/>
        <dsp:cNvSpPr/>
      </dsp:nvSpPr>
      <dsp:spPr>
        <a:xfrm>
          <a:off x="0" y="0"/>
          <a:ext cx="11816861" cy="55165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en" sz="2300" b="1" i="1" kern="1200"/>
            <a:t>Homeopathic granules:</a:t>
          </a:r>
          <a:endParaRPr lang="ru-RU" sz="2300" kern="1200"/>
        </a:p>
      </dsp:txBody>
      <dsp:txXfrm>
        <a:off x="26930" y="26930"/>
        <a:ext cx="11763001" cy="497795"/>
      </dsp:txXfrm>
    </dsp:sp>
    <dsp:sp modelId="{EBF00D95-5422-4824-8EBE-428590088938}">
      <dsp:nvSpPr>
        <dsp:cNvPr id="0" name=""/>
        <dsp:cNvSpPr/>
      </dsp:nvSpPr>
      <dsp:spPr>
        <a:xfrm>
          <a:off x="0" y="581670"/>
          <a:ext cx="11816861" cy="114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75185" tIns="29210" rIns="163576" bIns="29210" numCol="1" spcCol="1270" anchor="t" anchorCtr="0">
          <a:noAutofit/>
        </a:bodyPr>
        <a:lstStyle/>
        <a:p>
          <a:pPr marL="171450" lvl="1" indent="-171450" algn="just" defTabSz="800100" rtl="0">
            <a:lnSpc>
              <a:spcPct val="90000"/>
            </a:lnSpc>
            <a:spcBef>
              <a:spcPct val="0"/>
            </a:spcBef>
            <a:spcAft>
              <a:spcPct val="20000"/>
            </a:spcAft>
            <a:buChar char="••"/>
          </a:pPr>
          <a:r>
            <a:rPr lang="en" sz="1800" kern="1200" dirty="0"/>
            <a:t>a) the vial is weighed granules , wet their calculated the amount of 70 % ethyl alcohol and each dilution in turn ; carefully shake , pour slide on parchment drying paper ; _ transferred to the dispensing container;</a:t>
          </a:r>
          <a:endParaRPr lang="ru-RU" sz="1800" kern="1200" dirty="0"/>
        </a:p>
        <a:p>
          <a:pPr marL="171450" lvl="1" indent="-171450" algn="just" defTabSz="800100" rtl="0">
            <a:lnSpc>
              <a:spcPct val="90000"/>
            </a:lnSpc>
            <a:spcBef>
              <a:spcPct val="0"/>
            </a:spcBef>
            <a:spcAft>
              <a:spcPct val="20000"/>
            </a:spcAft>
            <a:buChar char="••"/>
          </a:pPr>
          <a:r>
            <a:rPr lang="en" sz="1800" kern="1200" dirty="0"/>
            <a:t>b) </a:t>
          </a:r>
          <a:r>
            <a:rPr lang="en" sz="1800" kern="1200" dirty="0" err="1"/>
            <a:t>if</a:t>
          </a:r>
          <a:r>
            <a:rPr lang="en" sz="1800" kern="1200" dirty="0"/>
            <a:t> </a:t>
          </a:r>
          <a:r>
            <a:rPr lang="en" sz="1800" kern="1200" dirty="0" err="1"/>
            <a:t>prepare</a:t>
          </a:r>
          <a:r>
            <a:rPr lang="en" sz="1800" kern="1200" dirty="0"/>
            <a:t> </a:t>
          </a:r>
          <a:r>
            <a:rPr lang="en" sz="1800" kern="1200" dirty="0" err="1"/>
            <a:t>complexes </a:t>
          </a:r>
          <a:r>
            <a:rPr lang="en" sz="1800" kern="1200" dirty="0"/>
            <a:t>in large </a:t>
          </a:r>
          <a:r>
            <a:rPr lang="en" sz="1800" kern="1200" dirty="0" err="1"/>
            <a:t>quantities </a:t>
          </a:r>
          <a:r>
            <a:rPr lang="en" sz="1800" kern="1200" dirty="0"/>
            <a:t>, the </a:t>
          </a:r>
          <a:r>
            <a:rPr lang="en" sz="1800" kern="1200" dirty="0" err="1"/>
            <a:t>granules</a:t>
          </a:r>
          <a:r>
            <a:rPr lang="en" sz="1800" kern="1200" dirty="0"/>
            <a:t> </a:t>
          </a:r>
          <a:r>
            <a:rPr lang="en" sz="1800" kern="1200" dirty="0" err="1"/>
            <a:t>saturate</a:t>
          </a:r>
          <a:r>
            <a:rPr lang="en" sz="1800" kern="1200" dirty="0"/>
            <a:t> </a:t>
          </a:r>
          <a:r>
            <a:rPr lang="en" sz="1800" kern="1200" dirty="0" err="1"/>
            <a:t>mixture</a:t>
          </a:r>
          <a:r>
            <a:rPr lang="en" sz="1800" kern="1200" dirty="0"/>
            <a:t> </a:t>
          </a:r>
          <a:r>
            <a:rPr lang="en" sz="1800" kern="1200" dirty="0" err="1"/>
            <a:t>dilutions prepared </a:t>
          </a:r>
          <a:r>
            <a:rPr lang="en" sz="1800" kern="1200" dirty="0"/>
            <a:t>as an </a:t>
          </a:r>
          <a:r>
            <a:rPr lang="en" sz="1800" kern="1200" dirty="0" err="1"/>
            <a:t>in- </a:t>
          </a:r>
          <a:r>
            <a:rPr lang="en" sz="1800" kern="1200" dirty="0"/>
            <a:t>pharmacy preparation.</a:t>
          </a:r>
          <a:endParaRPr lang="ru-RU" sz="1800" kern="1200" dirty="0"/>
        </a:p>
      </dsp:txBody>
      <dsp:txXfrm>
        <a:off x="0" y="581670"/>
        <a:ext cx="11816861" cy="11426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C69179-C1AE-4127-933C-0DE8EFA8D175}">
      <dsp:nvSpPr>
        <dsp:cNvPr id="0" name=""/>
        <dsp:cNvSpPr/>
      </dsp:nvSpPr>
      <dsp:spPr>
        <a:xfrm>
          <a:off x="0" y="30015"/>
          <a:ext cx="11736474" cy="55165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en" sz="2300" b="1" i="1" kern="1200" dirty="0"/>
            <a:t>HOMEOPATHIC DROPS:</a:t>
          </a:r>
          <a:endParaRPr lang="ru-RU" sz="2300" kern="1200" dirty="0"/>
        </a:p>
      </dsp:txBody>
      <dsp:txXfrm>
        <a:off x="26930" y="56945"/>
        <a:ext cx="11682614" cy="497795"/>
      </dsp:txXfrm>
    </dsp:sp>
    <dsp:sp modelId="{8A02E143-DDF9-4C6D-97AD-CEAB32BB402C}">
      <dsp:nvSpPr>
        <dsp:cNvPr id="0" name=""/>
        <dsp:cNvSpPr/>
      </dsp:nvSpPr>
      <dsp:spPr>
        <a:xfrm>
          <a:off x="0" y="581670"/>
          <a:ext cx="11736474" cy="114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72633" tIns="29210" rIns="163576" bIns="29210" numCol="1" spcCol="1270" anchor="t" anchorCtr="0">
          <a:noAutofit/>
        </a:bodyPr>
        <a:lstStyle/>
        <a:p>
          <a:pPr marL="171450" lvl="1" indent="-171450" algn="just" defTabSz="800100" rtl="0">
            <a:lnSpc>
              <a:spcPct val="90000"/>
            </a:lnSpc>
            <a:spcBef>
              <a:spcPct val="0"/>
            </a:spcBef>
            <a:spcAft>
              <a:spcPct val="20000"/>
            </a:spcAft>
            <a:buChar char="••"/>
          </a:pPr>
          <a:r>
            <a:rPr lang="en" sz="1800" kern="1200" dirty="0"/>
            <a:t>a) weigh into the vial the calculated amount of ethyl alcohol of the required concentration and alternately each dilution ( </a:t>
          </a:r>
          <a:r>
            <a:rPr lang="en" sz="1800" kern="1200" dirty="0" err="1"/>
            <a:t>potentiated </a:t>
          </a:r>
          <a:r>
            <a:rPr lang="en" sz="1800" kern="1200" dirty="0"/>
            <a:t>an order of magnitude lower than planned), shaking each time after adding the next ingredient;</a:t>
          </a:r>
          <a:endParaRPr lang="ru-RU" sz="1800" kern="1200" dirty="0"/>
        </a:p>
        <a:p>
          <a:pPr marL="171450" lvl="1" indent="-171450" algn="just" defTabSz="800100" rtl="0">
            <a:lnSpc>
              <a:spcPct val="90000"/>
            </a:lnSpc>
            <a:spcBef>
              <a:spcPct val="0"/>
            </a:spcBef>
            <a:spcAft>
              <a:spcPct val="20000"/>
            </a:spcAft>
            <a:buChar char="••"/>
          </a:pPr>
          <a:r>
            <a:rPr lang="en" sz="1800" kern="1200" dirty="0"/>
            <a:t>b) in the vial weigh the calculated amount of ethyl alcohol of the required concentration and the mixture of previously </a:t>
          </a:r>
          <a:r>
            <a:rPr lang="en" sz="1800" kern="1200" dirty="0" err="1"/>
            <a:t>potentiated </a:t>
          </a:r>
          <a:r>
            <a:rPr lang="en" sz="1800" kern="1200" dirty="0"/>
            <a:t>dilutions (in equal amounts, an order of magnitude lower than planned), shake.</a:t>
          </a:r>
          <a:endParaRPr lang="ru-RU" sz="1800" kern="1200" dirty="0"/>
        </a:p>
      </dsp:txBody>
      <dsp:txXfrm>
        <a:off x="0" y="581670"/>
        <a:ext cx="11736474" cy="114264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a:t>Образец заголовка</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8D25EA99-95BF-44FB-A0CA-8148ABFEACE2}" type="datetimeFigureOut">
              <a:rPr lang="uk-UA" smtClean="0"/>
              <a:t>27.02.2024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DF9D36E4-B26B-420B-8958-D246B514C936}" type="slidenum">
              <a:rPr lang="uk-UA" smtClean="0"/>
              <a:t>‹#›</a:t>
            </a:fld>
            <a:endParaRPr lang="uk-UA"/>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4223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D25EA99-95BF-44FB-A0CA-8148ABFEACE2}" type="datetimeFigureOut">
              <a:rPr lang="uk-UA" smtClean="0"/>
              <a:t>27.02.2024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DF9D36E4-B26B-420B-8958-D246B514C936}" type="slidenum">
              <a:rPr lang="uk-UA" smtClean="0"/>
              <a:t>‹#›</a:t>
            </a:fld>
            <a:endParaRPr lang="uk-UA"/>
          </a:p>
        </p:txBody>
      </p:sp>
    </p:spTree>
    <p:extLst>
      <p:ext uri="{BB962C8B-B14F-4D97-AF65-F5344CB8AC3E}">
        <p14:creationId xmlns:p14="http://schemas.microsoft.com/office/powerpoint/2010/main" val="4165361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a:t>Образец заголовка</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8D25EA99-95BF-44FB-A0CA-8148ABFEACE2}" type="datetimeFigureOut">
              <a:rPr lang="uk-UA" smtClean="0"/>
              <a:t>27.02.2024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DF9D36E4-B26B-420B-8958-D246B514C936}" type="slidenum">
              <a:rPr lang="uk-UA" smtClean="0"/>
              <a:t>‹#›</a:t>
            </a:fld>
            <a:endParaRPr lang="uk-UA"/>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43729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8D25EA99-95BF-44FB-A0CA-8148ABFEACE2}" type="datetimeFigureOut">
              <a:rPr lang="uk-UA" smtClean="0"/>
              <a:t>27.02.2024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DF9D36E4-B26B-420B-8958-D246B514C936}" type="slidenum">
              <a:rPr lang="uk-UA" smtClean="0"/>
              <a:t>‹#›</a:t>
            </a:fld>
            <a:endParaRPr lang="uk-UA"/>
          </a:p>
        </p:txBody>
      </p:sp>
    </p:spTree>
    <p:extLst>
      <p:ext uri="{BB962C8B-B14F-4D97-AF65-F5344CB8AC3E}">
        <p14:creationId xmlns:p14="http://schemas.microsoft.com/office/powerpoint/2010/main" val="4041447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097280" y="2582334"/>
            <a:ext cx="4937760" cy="3378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217920" y="2582334"/>
            <a:ext cx="4937760" cy="3378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8D25EA99-95BF-44FB-A0CA-8148ABFEACE2}" type="datetimeFigureOut">
              <a:rPr lang="uk-UA" smtClean="0"/>
              <a:t>27.02.2024</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DF9D36E4-B26B-420B-8958-D246B514C936}" type="slidenum">
              <a:rPr lang="uk-UA" smtClean="0"/>
              <a:t>‹#›</a:t>
            </a:fld>
            <a:endParaRPr lang="uk-UA"/>
          </a:p>
        </p:txBody>
      </p:sp>
    </p:spTree>
    <p:extLst>
      <p:ext uri="{BB962C8B-B14F-4D97-AF65-F5344CB8AC3E}">
        <p14:creationId xmlns:p14="http://schemas.microsoft.com/office/powerpoint/2010/main" val="34354428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8D25EA99-95BF-44FB-A0CA-8148ABFEACE2}" type="datetimeFigureOut">
              <a:rPr lang="uk-UA" smtClean="0"/>
              <a:t>27.02.2024</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DF9D36E4-B26B-420B-8958-D246B514C936}" type="slidenum">
              <a:rPr lang="uk-UA" smtClean="0"/>
              <a:t>‹#›</a:t>
            </a:fld>
            <a:endParaRPr lang="uk-UA"/>
          </a:p>
        </p:txBody>
      </p:sp>
    </p:spTree>
    <p:extLst>
      <p:ext uri="{BB962C8B-B14F-4D97-AF65-F5344CB8AC3E}">
        <p14:creationId xmlns:p14="http://schemas.microsoft.com/office/powerpoint/2010/main" val="1964685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D25EA99-95BF-44FB-A0CA-8148ABFEACE2}" type="datetimeFigureOut">
              <a:rPr lang="uk-UA" smtClean="0"/>
              <a:t>27.02.2024</a:t>
            </a:fld>
            <a:endParaRPr lang="uk-UA"/>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uk-UA"/>
          </a:p>
        </p:txBody>
      </p:sp>
      <p:sp>
        <p:nvSpPr>
          <p:cNvPr id="9" name="Slide Number Placeholder 8"/>
          <p:cNvSpPr>
            <a:spLocks noGrp="1"/>
          </p:cNvSpPr>
          <p:nvPr>
            <p:ph type="sldNum" sz="quarter" idx="12"/>
          </p:nvPr>
        </p:nvSpPr>
        <p:spPr/>
        <p:txBody>
          <a:bodyPr/>
          <a:lstStyle/>
          <a:p>
            <a:fld id="{DF9D36E4-B26B-420B-8958-D246B514C936}" type="slidenum">
              <a:rPr lang="uk-UA" smtClean="0"/>
              <a:t>‹#›</a:t>
            </a:fld>
            <a:endParaRPr lang="uk-UA"/>
          </a:p>
        </p:txBody>
      </p:sp>
    </p:spTree>
    <p:extLst>
      <p:ext uri="{BB962C8B-B14F-4D97-AF65-F5344CB8AC3E}">
        <p14:creationId xmlns:p14="http://schemas.microsoft.com/office/powerpoint/2010/main" val="9178638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ru-RU"/>
              <a:t>Образец заголовка</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8D25EA99-95BF-44FB-A0CA-8148ABFEACE2}" type="datetimeFigureOut">
              <a:rPr lang="uk-UA" smtClean="0"/>
              <a:t>27.02.2024</a:t>
            </a:fld>
            <a:endParaRPr lang="uk-UA"/>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uk-UA"/>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F9D36E4-B26B-420B-8958-D246B514C936}" type="slidenum">
              <a:rPr lang="uk-UA" smtClean="0"/>
              <a:t>‹#›</a:t>
            </a:fld>
            <a:endParaRPr lang="uk-UA"/>
          </a:p>
        </p:txBody>
      </p:sp>
    </p:spTree>
    <p:extLst>
      <p:ext uri="{BB962C8B-B14F-4D97-AF65-F5344CB8AC3E}">
        <p14:creationId xmlns:p14="http://schemas.microsoft.com/office/powerpoint/2010/main" val="4265267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ru-RU"/>
              <a:t>Образец заголовка</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8D25EA99-95BF-44FB-A0CA-8148ABFEACE2}" type="datetimeFigureOut">
              <a:rPr lang="uk-UA" smtClean="0"/>
              <a:t>27.02.2024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DF9D36E4-B26B-420B-8958-D246B514C936}" type="slidenum">
              <a:rPr lang="uk-UA" smtClean="0"/>
              <a:t>‹#›</a:t>
            </a:fld>
            <a:endParaRPr lang="uk-UA"/>
          </a:p>
        </p:txBody>
      </p:sp>
    </p:spTree>
    <p:extLst>
      <p:ext uri="{BB962C8B-B14F-4D97-AF65-F5344CB8AC3E}">
        <p14:creationId xmlns:p14="http://schemas.microsoft.com/office/powerpoint/2010/main" val="523446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D25EA99-95BF-44FB-A0CA-8148ABFEACE2}" type="datetimeFigureOut">
              <a:rPr lang="uk-UA" smtClean="0"/>
              <a:t>27.02.2024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DF9D36E4-B26B-420B-8958-D246B514C936}" type="slidenum">
              <a:rPr lang="uk-UA" smtClean="0"/>
              <a:t>‹#›</a:t>
            </a:fld>
            <a:endParaRPr lang="uk-UA"/>
          </a:p>
        </p:txBody>
      </p:sp>
    </p:spTree>
    <p:extLst>
      <p:ext uri="{BB962C8B-B14F-4D97-AF65-F5344CB8AC3E}">
        <p14:creationId xmlns:p14="http://schemas.microsoft.com/office/powerpoint/2010/main" val="1246207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D25EA99-95BF-44FB-A0CA-8148ABFEACE2}" type="datetimeFigureOut">
              <a:rPr lang="uk-UA" smtClean="0"/>
              <a:t>27.02.2024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DF9D36E4-B26B-420B-8958-D246B514C936}" type="slidenum">
              <a:rPr lang="uk-UA" smtClean="0"/>
              <a:t>‹#›</a:t>
            </a:fld>
            <a:endParaRPr lang="uk-UA"/>
          </a:p>
        </p:txBody>
      </p:sp>
    </p:spTree>
    <p:extLst>
      <p:ext uri="{BB962C8B-B14F-4D97-AF65-F5344CB8AC3E}">
        <p14:creationId xmlns:p14="http://schemas.microsoft.com/office/powerpoint/2010/main" val="820465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
              <a:t>Sample header</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
              <a:t>Sample text</a:t>
            </a:r>
          </a:p>
          <a:p>
            <a:pPr lvl="1"/>
            <a:r>
              <a:rPr lang="en"/>
              <a:t>The second level</a:t>
            </a:r>
          </a:p>
          <a:p>
            <a:pPr lvl="2"/>
            <a:r>
              <a:rPr lang="en"/>
              <a:t>The third level</a:t>
            </a:r>
          </a:p>
          <a:p>
            <a:pPr lvl="3"/>
            <a:r>
              <a:rPr lang="en"/>
              <a:t>The fourth level</a:t>
            </a:r>
          </a:p>
          <a:p>
            <a:pPr lvl="4"/>
            <a:r>
              <a:rPr lang="en"/>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8D25EA99-95BF-44FB-A0CA-8148ABFEACE2}" type="datetimeFigureOut">
              <a:rPr lang="uk-UA" smtClean="0"/>
              <a:t>27.02.2024</a:t>
            </a:fld>
            <a:endParaRPr lang="uk-UA"/>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uk-UA"/>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F9D36E4-B26B-420B-8958-D246B514C936}" type="slidenum">
              <a:rPr lang="uk-UA" smtClean="0"/>
              <a:t>‹#›</a:t>
            </a:fld>
            <a:endParaRPr lang="uk-UA"/>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946927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image" Target="../media/image3.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omeopathy Treatment for Gallbladder Stones | Homeopathic Medicin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0" y="0"/>
            <a:ext cx="12192000" cy="635317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050303" y="290285"/>
            <a:ext cx="8097574" cy="116955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 sz="2200" b="1" dirty="0">
                <a:solidFill>
                  <a:schemeClr val="tx2">
                    <a:lumMod val="10000"/>
                  </a:schemeClr>
                </a:solidFill>
              </a:rPr>
              <a:t>ODESSA NATIONAL MEDICAL UNIVERSITY</a:t>
            </a:r>
          </a:p>
          <a:p>
            <a:pPr algn="ctr"/>
            <a:r>
              <a:rPr lang="en-US" sz="2400" cap="all" dirty="0">
                <a:solidFill>
                  <a:schemeClr val="accent1">
                    <a:lumMod val="50000"/>
                  </a:schemeClr>
                </a:solidFill>
              </a:rPr>
              <a:t>DEPARTMENT OF PHARMACEUTICAL CHEMISTRY </a:t>
            </a:r>
            <a:endParaRPr lang="en-US" sz="2400" cap="all" dirty="0" smtClean="0">
              <a:solidFill>
                <a:schemeClr val="accent1">
                  <a:lumMod val="50000"/>
                </a:schemeClr>
              </a:solidFill>
            </a:endParaRPr>
          </a:p>
          <a:p>
            <a:pPr algn="ctr"/>
            <a:r>
              <a:rPr lang="en-US" sz="2400" cap="all" dirty="0" smtClean="0">
                <a:solidFill>
                  <a:schemeClr val="accent1">
                    <a:lumMod val="50000"/>
                  </a:schemeClr>
                </a:solidFill>
              </a:rPr>
              <a:t>AND </a:t>
            </a:r>
            <a:r>
              <a:rPr lang="en-US" sz="2400" cap="all" dirty="0">
                <a:solidFill>
                  <a:schemeClr val="accent1">
                    <a:lumMod val="50000"/>
                  </a:schemeClr>
                </a:solidFill>
              </a:rPr>
              <a:t>DRUGs TECHNOLOGY</a:t>
            </a:r>
            <a:endParaRPr lang="ru-RU" sz="2400" cap="all" dirty="0">
              <a:solidFill>
                <a:schemeClr val="accent1">
                  <a:lumMod val="50000"/>
                </a:schemeClr>
              </a:solidFill>
            </a:endParaRPr>
          </a:p>
        </p:txBody>
      </p:sp>
      <p:pic>
        <p:nvPicPr>
          <p:cNvPr id="5" name="Picture 2" descr="https://onmedu.edu.ua/wp-content/themes/medun/img/logos/logo-defaul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31906" y="88176"/>
            <a:ext cx="1485900" cy="1943101"/>
          </a:xfrm>
          <a:prstGeom prst="rect">
            <a:avLst/>
          </a:prstGeom>
          <a:noFill/>
          <a:extLst>
            <a:ext uri="{909E8E84-426E-40DD-AFC4-6F175D3DCCD1}">
              <a14:hiddenFill xmlns:a14="http://schemas.microsoft.com/office/drawing/2010/main">
                <a:solidFill>
                  <a:srgbClr val="FFFFFF"/>
                </a:solidFill>
              </a14:hiddenFill>
            </a:ext>
          </a:extLst>
        </p:spPr>
      </p:pic>
      <p:sp>
        <p:nvSpPr>
          <p:cNvPr id="7" name="Заголовок 1"/>
          <p:cNvSpPr txBox="1">
            <a:spLocks/>
          </p:cNvSpPr>
          <p:nvPr/>
        </p:nvSpPr>
        <p:spPr>
          <a:xfrm>
            <a:off x="1103554" y="2202098"/>
            <a:ext cx="9991072" cy="1529747"/>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b">
            <a:noAutofit/>
          </a:bodyPr>
          <a:lstStyle>
            <a:lvl1pPr algn="l" defTabSz="457200" rtl="0" eaLnBrk="1" latinLnBrk="0" hangingPunct="1">
              <a:spcBef>
                <a:spcPct val="0"/>
              </a:spcBef>
              <a:buNone/>
              <a:defRPr sz="54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ctr"/>
            <a:r>
              <a:rPr lang="en" sz="3200" b="1" dirty="0"/>
              <a:t>Complex homeopathic medicin</a:t>
            </a:r>
            <a:r>
              <a:rPr lang="en-US" sz="3200" b="1" dirty="0"/>
              <a:t>e</a:t>
            </a:r>
            <a:r>
              <a:rPr lang="en" sz="3200" b="1" dirty="0"/>
              <a:t>. </a:t>
            </a:r>
            <a:r>
              <a:rPr lang="en" sz="3200" b="1" dirty="0" err="1"/>
              <a:t>Technology</a:t>
            </a:r>
            <a:r>
              <a:rPr lang="en" sz="3200" b="1" dirty="0"/>
              <a:t> </a:t>
            </a:r>
            <a:r>
              <a:rPr lang="en" sz="3200" b="1" dirty="0" err="1"/>
              <a:t>complex</a:t>
            </a:r>
            <a:r>
              <a:rPr lang="en" sz="3200" b="1" dirty="0"/>
              <a:t> </a:t>
            </a:r>
            <a:r>
              <a:rPr lang="en" sz="3200" b="1" dirty="0" err="1"/>
              <a:t>homeopathic</a:t>
            </a:r>
            <a:r>
              <a:rPr lang="en" sz="3200" b="1" dirty="0"/>
              <a:t> </a:t>
            </a:r>
            <a:r>
              <a:rPr lang="en" sz="3200" b="1" dirty="0" err="1"/>
              <a:t>medicinal</a:t>
            </a:r>
            <a:r>
              <a:rPr lang="en" sz="3200" b="1" dirty="0"/>
              <a:t> </a:t>
            </a:r>
            <a:r>
              <a:rPr lang="en" sz="3200" b="1" dirty="0" err="1"/>
              <a:t>drugs </a:t>
            </a:r>
            <a:r>
              <a:rPr lang="en" sz="3200" b="1" dirty="0"/>
              <a:t>, </a:t>
            </a:r>
            <a:r>
              <a:rPr lang="en" sz="3200" b="1" dirty="0" err="1"/>
              <a:t>registration </a:t>
            </a:r>
            <a:r>
              <a:rPr lang="en" sz="3200" b="1" dirty="0"/>
              <a:t>for </a:t>
            </a:r>
            <a:r>
              <a:rPr lang="en" sz="3200" b="1" dirty="0" err="1"/>
              <a:t>release and </a:t>
            </a:r>
            <a:r>
              <a:rPr lang="en" sz="3200" b="1" dirty="0"/>
              <a:t>control </a:t>
            </a:r>
            <a:r>
              <a:rPr lang="en" sz="3200" b="1" dirty="0" err="1"/>
              <a:t>quality </a:t>
            </a:r>
            <a:r>
              <a:rPr lang="en" sz="3200" b="1" dirty="0"/>
              <a:t>.</a:t>
            </a:r>
            <a:endParaRPr lang="uk-UA" sz="3200" b="1" dirty="0"/>
          </a:p>
        </p:txBody>
      </p:sp>
      <p:sp>
        <p:nvSpPr>
          <p:cNvPr id="9" name="TextBox 8"/>
          <p:cNvSpPr txBox="1"/>
          <p:nvPr/>
        </p:nvSpPr>
        <p:spPr>
          <a:xfrm>
            <a:off x="8981799" y="4359014"/>
            <a:ext cx="3136007" cy="70788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r"/>
            <a:r>
              <a:rPr lang="en" altLang="ru-RU" sz="2000" b="1" dirty="0">
                <a:solidFill>
                  <a:schemeClr val="tx2">
                    <a:lumMod val="10000"/>
                  </a:schemeClr>
                </a:solidFill>
              </a:rPr>
              <a:t>Presentation prepared by </a:t>
            </a:r>
            <a:r>
              <a:rPr lang="en" altLang="ru-RU" sz="2000" b="1" dirty="0" smtClean="0">
                <a:solidFill>
                  <a:schemeClr val="tx2">
                    <a:lumMod val="10000"/>
                  </a:schemeClr>
                </a:solidFill>
              </a:rPr>
              <a:t>:</a:t>
            </a:r>
            <a:endParaRPr lang="en" sz="2000" dirty="0">
              <a:solidFill>
                <a:schemeClr val="tx2">
                  <a:lumMod val="10000"/>
                </a:schemeClr>
              </a:solidFill>
            </a:endParaRPr>
          </a:p>
          <a:p>
            <a:pPr algn="r"/>
            <a:r>
              <a:rPr lang="en" sz="2000" dirty="0" err="1">
                <a:solidFill>
                  <a:schemeClr val="tx2">
                    <a:lumMod val="10000"/>
                  </a:schemeClr>
                </a:solidFill>
              </a:rPr>
              <a:t>Assoc </a:t>
            </a:r>
            <a:r>
              <a:rPr lang="en" sz="2000" dirty="0">
                <a:solidFill>
                  <a:schemeClr val="tx2">
                    <a:lumMod val="10000"/>
                  </a:schemeClr>
                </a:solidFill>
              </a:rPr>
              <a:t>. </a:t>
            </a:r>
            <a:r>
              <a:rPr lang="en" sz="2000">
                <a:solidFill>
                  <a:schemeClr val="tx2">
                    <a:lumMod val="10000"/>
                  </a:schemeClr>
                </a:solidFill>
              </a:rPr>
              <a:t>Fizor </a:t>
            </a:r>
            <a:r>
              <a:rPr lang="en" sz="2000" smtClean="0">
                <a:solidFill>
                  <a:schemeClr val="tx2">
                    <a:lumMod val="10000"/>
                  </a:schemeClr>
                </a:solidFill>
              </a:rPr>
              <a:t>N.S.</a:t>
            </a:r>
            <a:endParaRPr lang="en" sz="2000" dirty="0">
              <a:solidFill>
                <a:schemeClr val="tx2">
                  <a:lumMod val="10000"/>
                </a:schemeClr>
              </a:solidFill>
            </a:endParaRPr>
          </a:p>
        </p:txBody>
      </p:sp>
    </p:spTree>
    <p:extLst>
      <p:ext uri="{BB962C8B-B14F-4D97-AF65-F5344CB8AC3E}">
        <p14:creationId xmlns:p14="http://schemas.microsoft.com/office/powerpoint/2010/main" val="1879653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4642" y="200967"/>
            <a:ext cx="10058400" cy="655364"/>
          </a:xfrm>
        </p:spPr>
        <p:txBody>
          <a:bodyPr>
            <a:noAutofit/>
          </a:bodyPr>
          <a:lstStyle/>
          <a:p>
            <a:pPr algn="ctr"/>
            <a:r>
              <a:rPr lang="en" b="1" dirty="0"/>
              <a:t>Plan</a:t>
            </a:r>
            <a:endParaRPr lang="uk-UA" b="1" dirty="0"/>
          </a:p>
        </p:txBody>
      </p:sp>
      <p:sp>
        <p:nvSpPr>
          <p:cNvPr id="3" name="Объект 2"/>
          <p:cNvSpPr>
            <a:spLocks noGrp="1"/>
          </p:cNvSpPr>
          <p:nvPr>
            <p:ph idx="1"/>
          </p:nvPr>
        </p:nvSpPr>
        <p:spPr>
          <a:xfrm>
            <a:off x="1065125" y="856331"/>
            <a:ext cx="9857433" cy="5291040"/>
          </a:xfrm>
        </p:spPr>
        <p:style>
          <a:lnRef idx="2">
            <a:schemeClr val="accent2"/>
          </a:lnRef>
          <a:fillRef idx="1">
            <a:schemeClr val="lt1"/>
          </a:fillRef>
          <a:effectRef idx="0">
            <a:schemeClr val="accent2"/>
          </a:effectRef>
          <a:fontRef idx="minor">
            <a:schemeClr val="dk1"/>
          </a:fontRef>
        </p:style>
        <p:txBody>
          <a:bodyPr>
            <a:noAutofit/>
          </a:bodyPr>
          <a:lstStyle/>
          <a:p>
            <a:pPr algn="just">
              <a:lnSpc>
                <a:spcPct val="100000"/>
              </a:lnSpc>
              <a:spcBef>
                <a:spcPts val="0"/>
              </a:spcBef>
              <a:spcAft>
                <a:spcPts val="0"/>
              </a:spcAft>
            </a:pPr>
            <a:r>
              <a:rPr lang="en" sz="2400" b="1" dirty="0">
                <a:solidFill>
                  <a:schemeClr val="tx1"/>
                </a:solidFill>
                <a:effectLst>
                  <a:outerShdw blurRad="38100" dist="38100" dir="2700000" algn="tl">
                    <a:srgbClr val="000000">
                      <a:alpha val="43137"/>
                    </a:srgbClr>
                  </a:outerShdw>
                </a:effectLst>
              </a:rPr>
              <a:t>1. Introduction</a:t>
            </a:r>
          </a:p>
          <a:p>
            <a:pPr algn="just">
              <a:lnSpc>
                <a:spcPct val="100000"/>
              </a:lnSpc>
              <a:spcBef>
                <a:spcPts val="0"/>
              </a:spcBef>
              <a:spcAft>
                <a:spcPts val="0"/>
              </a:spcAft>
            </a:pPr>
            <a:r>
              <a:rPr lang="en" sz="2400" b="1" dirty="0">
                <a:solidFill>
                  <a:schemeClr val="tx1"/>
                </a:solidFill>
                <a:effectLst>
                  <a:outerShdw blurRad="38100" dist="38100" dir="2700000" algn="tl">
                    <a:srgbClr val="000000">
                      <a:alpha val="43137"/>
                    </a:srgbClr>
                  </a:outerShdw>
                </a:effectLst>
              </a:rPr>
              <a:t>2. Features of technology of complex drugs</a:t>
            </a:r>
          </a:p>
          <a:p>
            <a:pPr algn="just">
              <a:lnSpc>
                <a:spcPct val="100000"/>
              </a:lnSpc>
              <a:spcBef>
                <a:spcPts val="0"/>
              </a:spcBef>
              <a:spcAft>
                <a:spcPts val="0"/>
              </a:spcAft>
            </a:pPr>
            <a:r>
              <a:rPr lang="en" sz="2400" b="1" dirty="0">
                <a:solidFill>
                  <a:schemeClr val="tx1"/>
                </a:solidFill>
                <a:effectLst>
                  <a:outerShdw blurRad="38100" dist="38100" dir="2700000" algn="tl">
                    <a:srgbClr val="000000">
                      <a:alpha val="43137"/>
                    </a:srgbClr>
                  </a:outerShdw>
                </a:effectLst>
              </a:rPr>
              <a:t>3. Antigrippin </a:t>
            </a:r>
            <a:r>
              <a:rPr lang="en" sz="2400" b="1" dirty="0" err="1">
                <a:solidFill>
                  <a:schemeClr val="tx1"/>
                </a:solidFill>
                <a:effectLst>
                  <a:outerShdw blurRad="38100" dist="38100" dir="2700000" algn="tl">
                    <a:srgbClr val="000000">
                      <a:alpha val="43137"/>
                    </a:srgbClr>
                  </a:outerShdw>
                </a:effectLst>
              </a:rPr>
              <a:t>_</a:t>
            </a:r>
          </a:p>
          <a:p>
            <a:pPr algn="just">
              <a:lnSpc>
                <a:spcPct val="100000"/>
              </a:lnSpc>
              <a:spcBef>
                <a:spcPts val="0"/>
              </a:spcBef>
              <a:spcAft>
                <a:spcPts val="0"/>
              </a:spcAft>
            </a:pPr>
            <a:r>
              <a:rPr lang="en" sz="2400" b="1" dirty="0">
                <a:solidFill>
                  <a:schemeClr val="tx1"/>
                </a:solidFill>
                <a:effectLst>
                  <a:outerShdw blurRad="38100" dist="38100" dir="2700000" algn="tl">
                    <a:srgbClr val="000000">
                      <a:alpha val="43137"/>
                    </a:srgbClr>
                  </a:outerShdw>
                </a:effectLst>
              </a:rPr>
              <a:t>4. </a:t>
            </a:r>
            <a:r>
              <a:rPr lang="en" sz="2400" b="1" dirty="0" err="1">
                <a:solidFill>
                  <a:schemeClr val="tx1"/>
                </a:solidFill>
                <a:effectLst>
                  <a:outerShdw blurRad="38100" dist="38100" dir="2700000" algn="tl">
                    <a:srgbClr val="000000">
                      <a:alpha val="43137"/>
                    </a:srgbClr>
                  </a:outerShdw>
                </a:effectLst>
              </a:rPr>
              <a:t>Aflubin </a:t>
            </a:r>
            <a:r>
              <a:rPr lang="en" sz="2400" b="1" dirty="0">
                <a:solidFill>
                  <a:schemeClr val="tx1"/>
                </a:solidFill>
                <a:effectLst>
                  <a:outerShdw blurRad="38100" dist="38100" dir="2700000" algn="tl">
                    <a:srgbClr val="000000">
                      <a:alpha val="43137"/>
                    </a:srgbClr>
                  </a:outerShdw>
                </a:effectLst>
              </a:rPr>
              <a:t>_ </a:t>
            </a:r>
            <a:r>
              <a:rPr lang="en" sz="2400" b="1" dirty="0" err="1">
                <a:solidFill>
                  <a:schemeClr val="tx1"/>
                </a:solidFill>
                <a:effectLst>
                  <a:outerShdw blurRad="38100" dist="38100" dir="2700000" algn="tl">
                    <a:srgbClr val="000000">
                      <a:alpha val="43137"/>
                    </a:srgbClr>
                  </a:outerShdw>
                </a:effectLst>
              </a:rPr>
              <a:t>_ </a:t>
            </a:r>
            <a:r>
              <a:rPr lang="en" sz="2400" b="1" dirty="0">
                <a:solidFill>
                  <a:schemeClr val="tx1"/>
                </a:solidFill>
                <a:effectLst>
                  <a:outerShdw blurRad="38100" dist="38100" dir="2700000" algn="tl">
                    <a:srgbClr val="000000">
                      <a:alpha val="43137"/>
                    </a:srgbClr>
                  </a:outerShdw>
                </a:effectLst>
              </a:rPr>
              <a:t>_</a:t>
            </a:r>
          </a:p>
          <a:p>
            <a:pPr algn="just">
              <a:lnSpc>
                <a:spcPct val="100000"/>
              </a:lnSpc>
              <a:spcBef>
                <a:spcPts val="0"/>
              </a:spcBef>
              <a:spcAft>
                <a:spcPts val="0"/>
              </a:spcAft>
            </a:pPr>
            <a:r>
              <a:rPr lang="en" sz="2400" b="1" dirty="0">
                <a:solidFill>
                  <a:schemeClr val="tx1"/>
                </a:solidFill>
                <a:effectLst>
                  <a:outerShdw blurRad="38100" dist="38100" dir="2700000" algn="tl">
                    <a:srgbClr val="000000">
                      <a:alpha val="43137"/>
                    </a:srgbClr>
                  </a:outerShdw>
                </a:effectLst>
              </a:rPr>
              <a:t>5. </a:t>
            </a:r>
            <a:r>
              <a:rPr lang="en" sz="2400" b="1" dirty="0" err="1">
                <a:solidFill>
                  <a:schemeClr val="tx1"/>
                </a:solidFill>
                <a:effectLst>
                  <a:outerShdw blurRad="38100" dist="38100" dir="2700000" algn="tl">
                    <a:srgbClr val="000000">
                      <a:alpha val="43137"/>
                    </a:srgbClr>
                  </a:outerShdw>
                </a:effectLst>
              </a:rPr>
              <a:t>Broncho </a:t>
            </a:r>
            <a:r>
              <a:rPr lang="en" sz="2400" b="1" dirty="0">
                <a:solidFill>
                  <a:schemeClr val="tx1"/>
                </a:solidFill>
                <a:effectLst>
                  <a:outerShdw blurRad="38100" dist="38100" dir="2700000" algn="tl">
                    <a:srgbClr val="000000">
                      <a:alpha val="43137"/>
                    </a:srgbClr>
                  </a:outerShdw>
                </a:effectLst>
              </a:rPr>
              <a:t>- </a:t>
            </a:r>
            <a:r>
              <a:rPr lang="en" sz="2400" b="1" dirty="0" err="1">
                <a:solidFill>
                  <a:schemeClr val="tx1"/>
                </a:solidFill>
                <a:effectLst>
                  <a:outerShdw blurRad="38100" dist="38100" dir="2700000" algn="tl">
                    <a:srgbClr val="000000">
                      <a:alpha val="43137"/>
                    </a:srgbClr>
                  </a:outerShdw>
                </a:effectLst>
              </a:rPr>
              <a:t>gran </a:t>
            </a:r>
            <a:r>
              <a:rPr lang="en" sz="2400" b="1" dirty="0">
                <a:solidFill>
                  <a:schemeClr val="tx1"/>
                </a:solidFill>
                <a:effectLst>
                  <a:outerShdw blurRad="38100" dist="38100" dir="2700000" algn="tl">
                    <a:srgbClr val="000000">
                      <a:alpha val="43137"/>
                    </a:srgbClr>
                  </a:outerShdw>
                </a:effectLst>
              </a:rPr>
              <a:t>_</a:t>
            </a:r>
          </a:p>
          <a:p>
            <a:pPr algn="just">
              <a:lnSpc>
                <a:spcPct val="100000"/>
              </a:lnSpc>
              <a:spcBef>
                <a:spcPts val="0"/>
              </a:spcBef>
              <a:spcAft>
                <a:spcPts val="0"/>
              </a:spcAft>
            </a:pPr>
            <a:r>
              <a:rPr lang="en" sz="2400" b="1" dirty="0">
                <a:solidFill>
                  <a:schemeClr val="tx1"/>
                </a:solidFill>
                <a:effectLst>
                  <a:outerShdw blurRad="38100" dist="38100" dir="2700000" algn="tl">
                    <a:srgbClr val="000000">
                      <a:alpha val="43137"/>
                    </a:srgbClr>
                  </a:outerShdw>
                </a:effectLst>
              </a:rPr>
              <a:t>6. </a:t>
            </a:r>
            <a:r>
              <a:rPr lang="en" sz="2400" b="1" dirty="0" err="1">
                <a:solidFill>
                  <a:schemeClr val="tx1"/>
                </a:solidFill>
                <a:effectLst>
                  <a:outerShdw blurRad="38100" dist="38100" dir="2700000" algn="tl">
                    <a:srgbClr val="000000">
                      <a:alpha val="43137"/>
                    </a:srgbClr>
                  </a:outerShdw>
                </a:effectLst>
              </a:rPr>
              <a:t>Homeovox </a:t>
            </a:r>
            <a:r>
              <a:rPr lang="en" sz="2400" b="1" dirty="0">
                <a:solidFill>
                  <a:schemeClr val="tx1"/>
                </a:solidFill>
                <a:effectLst>
                  <a:outerShdw blurRad="38100" dist="38100" dir="2700000" algn="tl">
                    <a:srgbClr val="000000">
                      <a:alpha val="43137"/>
                    </a:srgbClr>
                  </a:outerShdw>
                </a:effectLst>
              </a:rPr>
              <a:t>_ </a:t>
            </a:r>
            <a:r>
              <a:rPr lang="en" sz="2400" b="1" dirty="0" err="1">
                <a:solidFill>
                  <a:schemeClr val="tx1"/>
                </a:solidFill>
                <a:effectLst>
                  <a:outerShdw blurRad="38100" dist="38100" dir="2700000" algn="tl">
                    <a:srgbClr val="000000">
                      <a:alpha val="43137"/>
                    </a:srgbClr>
                  </a:outerShdw>
                </a:effectLst>
              </a:rPr>
              <a:t>_ </a:t>
            </a:r>
            <a:r>
              <a:rPr lang="en" sz="2400" b="1" dirty="0">
                <a:solidFill>
                  <a:schemeClr val="tx1"/>
                </a:solidFill>
                <a:effectLst>
                  <a:outerShdw blurRad="38100" dist="38100" dir="2700000" algn="tl">
                    <a:srgbClr val="000000">
                      <a:alpha val="43137"/>
                    </a:srgbClr>
                  </a:outerShdw>
                </a:effectLst>
              </a:rPr>
              <a:t>_</a:t>
            </a:r>
          </a:p>
          <a:p>
            <a:pPr algn="just">
              <a:lnSpc>
                <a:spcPct val="100000"/>
              </a:lnSpc>
              <a:spcBef>
                <a:spcPts val="0"/>
              </a:spcBef>
              <a:spcAft>
                <a:spcPts val="0"/>
              </a:spcAft>
            </a:pPr>
            <a:r>
              <a:rPr lang="en" sz="2400" b="1" dirty="0">
                <a:solidFill>
                  <a:schemeClr val="tx1"/>
                </a:solidFill>
                <a:effectLst>
                  <a:outerShdw blurRad="38100" dist="38100" dir="2700000" algn="tl">
                    <a:srgbClr val="000000">
                      <a:alpha val="43137"/>
                    </a:srgbClr>
                  </a:outerShdw>
                </a:effectLst>
              </a:rPr>
              <a:t>7. </a:t>
            </a:r>
            <a:r>
              <a:rPr lang="en" sz="2400" b="1" dirty="0" err="1">
                <a:solidFill>
                  <a:schemeClr val="tx1"/>
                </a:solidFill>
                <a:effectLst>
                  <a:outerShdw blurRad="38100" dist="38100" dir="2700000" algn="tl">
                    <a:srgbClr val="000000">
                      <a:alpha val="43137"/>
                    </a:srgbClr>
                  </a:outerShdw>
                </a:effectLst>
              </a:rPr>
              <a:t>Cardio -gran </a:t>
            </a:r>
            <a:r>
              <a:rPr lang="en" sz="2400" b="1" dirty="0">
                <a:solidFill>
                  <a:schemeClr val="tx1"/>
                </a:solidFill>
                <a:effectLst>
                  <a:outerShdw blurRad="38100" dist="38100" dir="2700000" algn="tl">
                    <a:srgbClr val="000000">
                      <a:alpha val="43137"/>
                    </a:srgbClr>
                  </a:outerShdw>
                </a:effectLst>
              </a:rPr>
              <a:t>( </a:t>
            </a:r>
            <a:r>
              <a:rPr lang="en" sz="2400" b="1" dirty="0" err="1">
                <a:solidFill>
                  <a:schemeClr val="tx1"/>
                </a:solidFill>
                <a:effectLst>
                  <a:outerShdw blurRad="38100" dist="38100" dir="2700000" algn="tl">
                    <a:srgbClr val="000000">
                      <a:alpha val="43137"/>
                    </a:srgbClr>
                  </a:outerShdw>
                </a:effectLst>
              </a:rPr>
              <a:t>Cardio-gran </a:t>
            </a:r>
            <a:r>
              <a:rPr lang="en" sz="2400" b="1" dirty="0">
                <a:solidFill>
                  <a:schemeClr val="tx1"/>
                </a:solidFill>
                <a:effectLst>
                  <a:outerShdw blurRad="38100" dist="38100" dir="2700000" algn="tl">
                    <a:srgbClr val="000000">
                      <a:alpha val="43137"/>
                    </a:srgbClr>
                  </a:outerShdw>
                </a:effectLst>
              </a:rPr>
              <a:t>)</a:t>
            </a:r>
          </a:p>
          <a:p>
            <a:pPr algn="just">
              <a:lnSpc>
                <a:spcPct val="100000"/>
              </a:lnSpc>
              <a:spcBef>
                <a:spcPts val="0"/>
              </a:spcBef>
              <a:spcAft>
                <a:spcPts val="0"/>
              </a:spcAft>
            </a:pPr>
            <a:r>
              <a:rPr lang="en" sz="2400" b="1" dirty="0">
                <a:solidFill>
                  <a:schemeClr val="tx1"/>
                </a:solidFill>
                <a:effectLst>
                  <a:outerShdw blurRad="38100" dist="38100" dir="2700000" algn="tl">
                    <a:srgbClr val="000000">
                      <a:alpha val="43137"/>
                    </a:srgbClr>
                  </a:outerShdw>
                </a:effectLst>
              </a:rPr>
              <a:t>8. </a:t>
            </a:r>
            <a:r>
              <a:rPr lang="en" sz="2400" b="1" dirty="0" err="1">
                <a:solidFill>
                  <a:schemeClr val="tx1"/>
                </a:solidFill>
                <a:effectLst>
                  <a:outerShdw blurRad="38100" dist="38100" dir="2700000" algn="tl">
                    <a:srgbClr val="000000">
                      <a:alpha val="43137"/>
                    </a:srgbClr>
                  </a:outerShdw>
                </a:effectLst>
              </a:rPr>
              <a:t>Pump</a:t>
            </a:r>
            <a:endParaRPr lang="uk-UA" sz="2400" b="1" dirty="0">
              <a:solidFill>
                <a:schemeClr val="tx1"/>
              </a:solidFill>
              <a:effectLst>
                <a:outerShdw blurRad="38100" dist="38100" dir="2700000" algn="tl">
                  <a:srgbClr val="000000">
                    <a:alpha val="43137"/>
                  </a:srgbClr>
                </a:outerShdw>
              </a:effectLst>
            </a:endParaRPr>
          </a:p>
          <a:p>
            <a:pPr algn="just">
              <a:lnSpc>
                <a:spcPct val="100000"/>
              </a:lnSpc>
              <a:spcBef>
                <a:spcPts val="0"/>
              </a:spcBef>
              <a:spcAft>
                <a:spcPts val="0"/>
              </a:spcAft>
            </a:pPr>
            <a:r>
              <a:rPr lang="en" sz="2400" b="1" dirty="0">
                <a:solidFill>
                  <a:schemeClr val="tx1"/>
                </a:solidFill>
                <a:effectLst>
                  <a:outerShdw blurRad="38100" dist="38100" dir="2700000" algn="tl">
                    <a:srgbClr val="000000">
                      <a:alpha val="43137"/>
                    </a:srgbClr>
                  </a:outerShdw>
                </a:effectLst>
              </a:rPr>
              <a:t>9. Technology of </a:t>
            </a:r>
            <a:r>
              <a:rPr lang="en" sz="2400" b="1" dirty="0" err="1">
                <a:solidFill>
                  <a:schemeClr val="tx1"/>
                </a:solidFill>
                <a:effectLst>
                  <a:outerShdw blurRad="38100" dist="38100" dir="2700000" algn="tl">
                    <a:srgbClr val="000000">
                      <a:alpha val="43137"/>
                    </a:srgbClr>
                  </a:outerShdw>
                </a:effectLst>
              </a:rPr>
              <a:t>liquid </a:t>
            </a:r>
            <a:r>
              <a:rPr lang="en" sz="2400" b="1" dirty="0">
                <a:solidFill>
                  <a:schemeClr val="tx1"/>
                </a:solidFill>
                <a:effectLst>
                  <a:outerShdw blurRad="38100" dist="38100" dir="2700000" algn="tl">
                    <a:srgbClr val="000000">
                      <a:alpha val="43137"/>
                    </a:srgbClr>
                  </a:outerShdw>
                </a:effectLst>
              </a:rPr>
              <a:t>complex homeopathic dosage forms</a:t>
            </a:r>
          </a:p>
          <a:p>
            <a:pPr algn="just">
              <a:lnSpc>
                <a:spcPct val="100000"/>
              </a:lnSpc>
              <a:spcBef>
                <a:spcPts val="0"/>
              </a:spcBef>
              <a:spcAft>
                <a:spcPts val="0"/>
              </a:spcAft>
            </a:pPr>
            <a:r>
              <a:rPr lang="en" sz="2400" b="1" dirty="0">
                <a:solidFill>
                  <a:schemeClr val="tx1"/>
                </a:solidFill>
                <a:effectLst>
                  <a:outerShdw blurRad="38100" dist="38100" dir="2700000" algn="tl">
                    <a:srgbClr val="000000">
                      <a:alpha val="43137"/>
                    </a:srgbClr>
                  </a:outerShdw>
                </a:effectLst>
              </a:rPr>
              <a:t>10. Features </a:t>
            </a:r>
            <a:r>
              <a:rPr lang="en" sz="2400" b="1" dirty="0" err="1">
                <a:solidFill>
                  <a:schemeClr val="tx1"/>
                </a:solidFill>
                <a:effectLst>
                  <a:outerShdw blurRad="38100" dist="38100" dir="2700000" algn="tl">
                    <a:srgbClr val="000000">
                      <a:alpha val="43137"/>
                    </a:srgbClr>
                  </a:outerShdw>
                </a:effectLst>
              </a:rPr>
              <a:t>of preparation of </a:t>
            </a:r>
            <a:r>
              <a:rPr lang="en" sz="2400" b="1" dirty="0">
                <a:solidFill>
                  <a:schemeClr val="tx1"/>
                </a:solidFill>
                <a:effectLst>
                  <a:outerShdw blurRad="38100" dist="38100" dir="2700000" algn="tl">
                    <a:srgbClr val="000000">
                      <a:alpha val="43137"/>
                    </a:srgbClr>
                  </a:outerShdw>
                </a:effectLst>
              </a:rPr>
              <a:t>combined ointments</a:t>
            </a:r>
          </a:p>
          <a:p>
            <a:pPr algn="just">
              <a:lnSpc>
                <a:spcPct val="100000"/>
              </a:lnSpc>
              <a:spcBef>
                <a:spcPts val="0"/>
              </a:spcBef>
              <a:spcAft>
                <a:spcPts val="0"/>
              </a:spcAft>
            </a:pPr>
            <a:r>
              <a:rPr lang="en" sz="2400" b="1" dirty="0">
                <a:solidFill>
                  <a:schemeClr val="tx1"/>
                </a:solidFill>
                <a:effectLst>
                  <a:outerShdw blurRad="38100" dist="38100" dir="2700000" algn="tl">
                    <a:srgbClr val="000000">
                      <a:alpha val="43137"/>
                    </a:srgbClr>
                  </a:outerShdw>
                </a:effectLst>
              </a:rPr>
              <a:t>11. </a:t>
            </a:r>
            <a:r>
              <a:rPr lang="en" sz="2400" b="1" dirty="0" err="1">
                <a:solidFill>
                  <a:schemeClr val="tx1"/>
                </a:solidFill>
                <a:effectLst>
                  <a:outerShdw blurRad="38100" dist="38100" dir="2700000" algn="tl">
                    <a:srgbClr val="000000">
                      <a:alpha val="43137"/>
                    </a:srgbClr>
                  </a:outerShdw>
                </a:effectLst>
              </a:rPr>
              <a:t>Controversial</a:t>
            </a:r>
            <a:r>
              <a:rPr lang="en" sz="2400" b="1" dirty="0">
                <a:solidFill>
                  <a:schemeClr val="tx1"/>
                </a:solidFill>
                <a:effectLst>
                  <a:outerShdw blurRad="38100" dist="38100" dir="2700000" algn="tl">
                    <a:srgbClr val="000000">
                      <a:alpha val="43137"/>
                    </a:srgbClr>
                  </a:outerShdw>
                </a:effectLst>
              </a:rPr>
              <a:t> </a:t>
            </a:r>
            <a:r>
              <a:rPr lang="en" sz="2400" b="1" dirty="0" err="1">
                <a:solidFill>
                  <a:schemeClr val="tx1"/>
                </a:solidFill>
                <a:effectLst>
                  <a:outerShdw blurRad="38100" dist="38100" dir="2700000" algn="tl">
                    <a:srgbClr val="000000">
                      <a:alpha val="43137"/>
                    </a:srgbClr>
                  </a:outerShdw>
                </a:effectLst>
              </a:rPr>
              <a:t>moments directed </a:t>
            </a:r>
            <a:r>
              <a:rPr lang="en" sz="2400" b="1" dirty="0">
                <a:solidFill>
                  <a:schemeClr val="tx1"/>
                </a:solidFill>
                <a:effectLst>
                  <a:outerShdw blurRad="38100" dist="38100" dir="2700000" algn="tl">
                    <a:srgbClr val="000000">
                      <a:alpha val="43137"/>
                    </a:srgbClr>
                  </a:outerShdw>
                </a:effectLst>
              </a:rPr>
              <a:t>_ </a:t>
            </a:r>
            <a:r>
              <a:rPr lang="en" sz="2400" b="1" dirty="0" err="1">
                <a:solidFill>
                  <a:schemeClr val="tx1"/>
                </a:solidFill>
                <a:effectLst>
                  <a:outerShdw blurRad="38100" dist="38100" dir="2700000" algn="tl">
                    <a:srgbClr val="000000">
                      <a:alpha val="43137"/>
                    </a:srgbClr>
                  </a:outerShdw>
                </a:effectLst>
              </a:rPr>
              <a:t>against</a:t>
            </a:r>
            <a:r>
              <a:rPr lang="en" sz="2400" b="1" dirty="0">
                <a:solidFill>
                  <a:schemeClr val="tx1"/>
                </a:solidFill>
                <a:effectLst>
                  <a:outerShdw blurRad="38100" dist="38100" dir="2700000" algn="tl">
                    <a:srgbClr val="000000">
                      <a:alpha val="43137"/>
                    </a:srgbClr>
                  </a:outerShdw>
                </a:effectLst>
              </a:rPr>
              <a:t> </a:t>
            </a:r>
            <a:r>
              <a:rPr lang="en" sz="2400" b="1" dirty="0" err="1">
                <a:solidFill>
                  <a:schemeClr val="tx1"/>
                </a:solidFill>
                <a:effectLst>
                  <a:outerShdw blurRad="38100" dist="38100" dir="2700000" algn="tl">
                    <a:srgbClr val="000000">
                      <a:alpha val="43137"/>
                    </a:srgbClr>
                  </a:outerShdw>
                </a:effectLst>
              </a:rPr>
              <a:t>complexes</a:t>
            </a:r>
            <a:endParaRPr lang="ru-RU" sz="2400" b="1" dirty="0">
              <a:solidFill>
                <a:schemeClr val="tx1"/>
              </a:solidFill>
              <a:effectLst>
                <a:outerShdw blurRad="38100" dist="38100" dir="2700000" algn="tl">
                  <a:srgbClr val="000000">
                    <a:alpha val="43137"/>
                  </a:srgbClr>
                </a:outerShdw>
              </a:effectLst>
            </a:endParaRPr>
          </a:p>
          <a:p>
            <a:pPr algn="just">
              <a:lnSpc>
                <a:spcPct val="100000"/>
              </a:lnSpc>
              <a:spcBef>
                <a:spcPts val="0"/>
              </a:spcBef>
              <a:spcAft>
                <a:spcPts val="0"/>
              </a:spcAft>
            </a:pPr>
            <a:r>
              <a:rPr lang="en" sz="2400" b="1" dirty="0">
                <a:solidFill>
                  <a:schemeClr val="tx1"/>
                </a:solidFill>
                <a:effectLst>
                  <a:outerShdw blurRad="38100" dist="38100" dir="2700000" algn="tl">
                    <a:srgbClr val="000000">
                      <a:alpha val="43137"/>
                    </a:srgbClr>
                  </a:outerShdw>
                </a:effectLst>
              </a:rPr>
              <a:t>12. </a:t>
            </a:r>
            <a:r>
              <a:rPr lang="en" sz="2400" b="1" dirty="0" err="1">
                <a:solidFill>
                  <a:schemeClr val="tx1"/>
                </a:solidFill>
                <a:effectLst>
                  <a:outerShdw blurRad="38100" dist="38100" dir="2700000" algn="tl">
                    <a:srgbClr val="000000">
                      <a:alpha val="43137"/>
                    </a:srgbClr>
                  </a:outerShdw>
                </a:effectLst>
              </a:rPr>
              <a:t>Interactions </a:t>
            </a:r>
            <a:r>
              <a:rPr lang="en" sz="2400" b="1" dirty="0">
                <a:solidFill>
                  <a:schemeClr val="tx1"/>
                </a:solidFill>
                <a:effectLst>
                  <a:outerShdw blurRad="38100" dist="38100" dir="2700000" algn="tl">
                    <a:srgbClr val="000000">
                      <a:alpha val="43137"/>
                    </a:srgbClr>
                  </a:outerShdw>
                </a:effectLst>
              </a:rPr>
              <a:t>in </a:t>
            </a:r>
            <a:r>
              <a:rPr lang="en" sz="2400" b="1" dirty="0" err="1">
                <a:solidFill>
                  <a:schemeClr val="tx1"/>
                </a:solidFill>
                <a:effectLst>
                  <a:outerShdw blurRad="38100" dist="38100" dir="2700000" algn="tl">
                    <a:srgbClr val="000000">
                      <a:alpha val="43137"/>
                    </a:srgbClr>
                  </a:outerShdw>
                </a:effectLst>
              </a:rPr>
              <a:t>complex</a:t>
            </a:r>
            <a:r>
              <a:rPr lang="en" sz="2400" b="1" dirty="0">
                <a:solidFill>
                  <a:schemeClr val="tx1"/>
                </a:solidFill>
                <a:effectLst>
                  <a:outerShdw blurRad="38100" dist="38100" dir="2700000" algn="tl">
                    <a:srgbClr val="000000">
                      <a:alpha val="43137"/>
                    </a:srgbClr>
                  </a:outerShdw>
                </a:effectLst>
              </a:rPr>
              <a:t> </a:t>
            </a:r>
            <a:r>
              <a:rPr lang="en" sz="2400" b="1" dirty="0" err="1">
                <a:solidFill>
                  <a:schemeClr val="tx1"/>
                </a:solidFill>
                <a:effectLst>
                  <a:outerShdw blurRad="38100" dist="38100" dir="2700000" algn="tl">
                    <a:srgbClr val="000000">
                      <a:alpha val="43137"/>
                    </a:srgbClr>
                  </a:outerShdw>
                </a:effectLst>
              </a:rPr>
              <a:t>homeopathic</a:t>
            </a:r>
            <a:r>
              <a:rPr lang="en" sz="2400" b="1" dirty="0">
                <a:solidFill>
                  <a:schemeClr val="tx1"/>
                </a:solidFill>
                <a:effectLst>
                  <a:outerShdw blurRad="38100" dist="38100" dir="2700000" algn="tl">
                    <a:srgbClr val="000000">
                      <a:alpha val="43137"/>
                    </a:srgbClr>
                  </a:outerShdw>
                </a:effectLst>
              </a:rPr>
              <a:t> </a:t>
            </a:r>
            <a:r>
              <a:rPr lang="en" sz="2400" b="1" dirty="0" err="1">
                <a:solidFill>
                  <a:schemeClr val="tx1"/>
                </a:solidFill>
                <a:effectLst>
                  <a:outerShdw blurRad="38100" dist="38100" dir="2700000" algn="tl">
                    <a:srgbClr val="000000">
                      <a:alpha val="43137"/>
                    </a:srgbClr>
                  </a:outerShdw>
                </a:effectLst>
              </a:rPr>
              <a:t>medicinal</a:t>
            </a:r>
            <a:r>
              <a:rPr lang="en" sz="2400" b="1" dirty="0">
                <a:solidFill>
                  <a:schemeClr val="tx1"/>
                </a:solidFill>
                <a:effectLst>
                  <a:outerShdw blurRad="38100" dist="38100" dir="2700000" algn="tl">
                    <a:srgbClr val="000000">
                      <a:alpha val="43137"/>
                    </a:srgbClr>
                  </a:outerShdw>
                </a:effectLst>
              </a:rPr>
              <a:t> preparations</a:t>
            </a:r>
          </a:p>
          <a:p>
            <a:pPr algn="just">
              <a:lnSpc>
                <a:spcPct val="100000"/>
              </a:lnSpc>
              <a:spcBef>
                <a:spcPts val="0"/>
              </a:spcBef>
              <a:spcAft>
                <a:spcPts val="0"/>
              </a:spcAft>
            </a:pPr>
            <a:r>
              <a:rPr lang="en" sz="2400" b="1" dirty="0">
                <a:solidFill>
                  <a:schemeClr val="tx1"/>
                </a:solidFill>
                <a:effectLst>
                  <a:outerShdw blurRad="38100" dist="38100" dir="2700000" algn="tl">
                    <a:srgbClr val="000000">
                      <a:alpha val="43137"/>
                    </a:srgbClr>
                  </a:outerShdw>
                </a:effectLst>
              </a:rPr>
              <a:t>13. Comparable homeopathic remedies</a:t>
            </a:r>
          </a:p>
          <a:p>
            <a:pPr algn="just">
              <a:lnSpc>
                <a:spcPct val="100000"/>
              </a:lnSpc>
              <a:spcBef>
                <a:spcPts val="0"/>
              </a:spcBef>
              <a:spcAft>
                <a:spcPts val="0"/>
              </a:spcAft>
            </a:pPr>
            <a:r>
              <a:rPr lang="en" sz="2400" b="1" dirty="0">
                <a:solidFill>
                  <a:schemeClr val="tx1"/>
                </a:solidFill>
                <a:effectLst>
                  <a:outerShdw blurRad="38100" dist="38100" dir="2700000" algn="tl">
                    <a:srgbClr val="000000">
                      <a:alpha val="43137"/>
                    </a:srgbClr>
                  </a:outerShdw>
                </a:effectLst>
              </a:rPr>
              <a:t>14. Modern homeopathic remedies</a:t>
            </a:r>
            <a:endParaRPr lang="uk-UA" sz="2400" b="1" dirty="0">
              <a:solidFill>
                <a:schemeClr val="tx1"/>
              </a:solidFill>
              <a:effectLst>
                <a:outerShdw blurRad="38100" dist="38100" dir="2700000" algn="tl">
                  <a:srgbClr val="000000">
                    <a:alpha val="43137"/>
                  </a:srgbClr>
                </a:outerShdw>
              </a:effectLst>
            </a:endParaRPr>
          </a:p>
          <a:p>
            <a:pPr algn="just">
              <a:lnSpc>
                <a:spcPct val="100000"/>
              </a:lnSpc>
              <a:spcBef>
                <a:spcPts val="0"/>
              </a:spcBef>
              <a:spcAft>
                <a:spcPts val="0"/>
              </a:spcAft>
            </a:pPr>
            <a:endParaRPr lang="ru-RU" sz="2400" dirty="0"/>
          </a:p>
          <a:p>
            <a:pPr algn="just">
              <a:lnSpc>
                <a:spcPct val="100000"/>
              </a:lnSpc>
              <a:spcBef>
                <a:spcPts val="0"/>
              </a:spcBef>
              <a:spcAft>
                <a:spcPts val="0"/>
              </a:spcAft>
            </a:pPr>
            <a:endParaRPr lang="uk-UA" sz="2400" b="1"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4646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47924" y="3270739"/>
            <a:ext cx="11143622" cy="3037950"/>
          </a:xfrm>
        </p:spPr>
        <p:txBody>
          <a:bodyPr>
            <a:normAutofit fontScale="92500" lnSpcReduction="10000"/>
          </a:bodyPr>
          <a:lstStyle/>
          <a:p>
            <a:pPr marL="0" indent="361950" algn="just">
              <a:buFont typeface="Arial" panose="020B0604020202020204" pitchFamily="34" charset="0"/>
              <a:buChar char="•"/>
            </a:pPr>
            <a:r>
              <a:rPr lang="en" dirty="0">
                <a:solidFill>
                  <a:schemeClr val="tx1"/>
                </a:solidFill>
              </a:rPr>
              <a:t>The pharmaceutical market of Ukraine is rapidly being filled with complex homeopathic remedies of both domestic and foreign production. These drugs are mostly (except for injectable solutions) available without a prescription, which means that they can be purchased and used by any buyer at its discretion. At the same time the preparations of a vegetable, animal and mineral origin prepared on special technology are used. This therapy does not cause side effects, can be used alone or in addition to normal medical practice.</a:t>
            </a:r>
          </a:p>
          <a:p>
            <a:pPr marL="0" indent="361950" algn="just">
              <a:buFont typeface="Arial" panose="020B0604020202020204" pitchFamily="34" charset="0"/>
              <a:buChar char="•"/>
            </a:pPr>
            <a:r>
              <a:rPr lang="en" dirty="0">
                <a:solidFill>
                  <a:schemeClr val="tx1"/>
                </a:solidFill>
              </a:rPr>
              <a:t>Complex homeopathic remedies are successfully used in therapy, neuropathology, surgery, dermatology, pediatrics, ophthalmology and other fields of medicine.</a:t>
            </a:r>
          </a:p>
          <a:p>
            <a:pPr marL="0" indent="361950" algn="just">
              <a:buFont typeface="Arial" panose="020B0604020202020204" pitchFamily="34" charset="0"/>
              <a:buChar char="•"/>
            </a:pPr>
            <a:r>
              <a:rPr lang="en" dirty="0">
                <a:solidFill>
                  <a:schemeClr val="tx1"/>
                </a:solidFill>
              </a:rPr>
              <a:t>One of the reasons for this is the efficiency and simplicity in the treatment of chronic diseases. Statistics show that if at the beginning of the XX century only half of all </a:t>
            </a:r>
            <a:r>
              <a:rPr lang="en" dirty="0" err="1">
                <a:solidFill>
                  <a:schemeClr val="tx1"/>
                </a:solidFill>
              </a:rPr>
              <a:t>diseases </a:t>
            </a:r>
            <a:r>
              <a:rPr lang="en" dirty="0">
                <a:solidFill>
                  <a:schemeClr val="tx1"/>
                </a:solidFill>
              </a:rPr>
              <a:t>were chronic, nowadays about 90% of diseases are chronic .</a:t>
            </a:r>
            <a:endParaRPr lang="uk-UA" dirty="0">
              <a:solidFill>
                <a:schemeClr val="tx1"/>
              </a:solidFill>
            </a:endParaRPr>
          </a:p>
        </p:txBody>
      </p:sp>
      <p:sp>
        <p:nvSpPr>
          <p:cNvPr id="6" name="TextBox 5"/>
          <p:cNvSpPr txBox="1"/>
          <p:nvPr/>
        </p:nvSpPr>
        <p:spPr>
          <a:xfrm>
            <a:off x="462224" y="1194527"/>
            <a:ext cx="11264202" cy="83099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just"/>
            <a:r>
              <a:rPr lang="en" sz="2400" b="1" dirty="0">
                <a:solidFill>
                  <a:schemeClr val="accent2"/>
                </a:solidFill>
              </a:rPr>
              <a:t>Complex homeopathic remedies </a:t>
            </a:r>
            <a:r>
              <a:rPr lang="en" sz="2400" dirty="0"/>
              <a:t>are homeopathic remedies that contain two or more ingredients in the same or different potencies.</a:t>
            </a:r>
            <a:endParaRPr lang="uk-UA" sz="2400" dirty="0"/>
          </a:p>
        </p:txBody>
      </p:sp>
      <p:sp>
        <p:nvSpPr>
          <p:cNvPr id="5" name="TextBox 4"/>
          <p:cNvSpPr txBox="1"/>
          <p:nvPr/>
        </p:nvSpPr>
        <p:spPr>
          <a:xfrm>
            <a:off x="462224" y="536713"/>
            <a:ext cx="11264202" cy="46166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 sz="2400" dirty="0"/>
              <a:t>1. Introduction</a:t>
            </a:r>
            <a:endParaRPr lang="uk-UA" sz="2400" dirty="0"/>
          </a:p>
        </p:txBody>
      </p:sp>
      <p:sp>
        <p:nvSpPr>
          <p:cNvPr id="7" name="Горизонтальный свиток 6"/>
          <p:cNvSpPr/>
          <p:nvPr/>
        </p:nvSpPr>
        <p:spPr>
          <a:xfrm>
            <a:off x="301450" y="2025524"/>
            <a:ext cx="11424976" cy="1216856"/>
          </a:xfrm>
          <a:prstGeom prst="horizontalScroll">
            <a:avLst/>
          </a:prstGeom>
        </p:spPr>
        <p:style>
          <a:lnRef idx="2">
            <a:schemeClr val="accent1"/>
          </a:lnRef>
          <a:fillRef idx="1">
            <a:schemeClr val="lt1"/>
          </a:fillRef>
          <a:effectRef idx="0">
            <a:schemeClr val="accent1"/>
          </a:effectRef>
          <a:fontRef idx="minor">
            <a:schemeClr val="dk1"/>
          </a:fontRef>
        </p:style>
        <p:txBody>
          <a:bodyPr rtlCol="0" anchor="ctr"/>
          <a:lstStyle/>
          <a:p>
            <a:pPr indent="361950" algn="just"/>
            <a:r>
              <a:rPr lang="en" sz="2000" b="1" dirty="0"/>
              <a:t>Complex homeopathic remedies </a:t>
            </a:r>
            <a:r>
              <a:rPr lang="en" sz="2000" dirty="0"/>
              <a:t>are </a:t>
            </a:r>
            <a:r>
              <a:rPr lang="en" sz="2000" i="1" u="sng" dirty="0"/>
              <a:t>based on commonly used prescriptions </a:t>
            </a:r>
            <a:r>
              <a:rPr lang="en" sz="2000" dirty="0"/>
              <a:t>, ie on the basis of well-studied and clinically tested for decades combinations.</a:t>
            </a:r>
          </a:p>
        </p:txBody>
      </p:sp>
    </p:spTree>
    <p:extLst>
      <p:ext uri="{BB962C8B-B14F-4D97-AF65-F5344CB8AC3E}">
        <p14:creationId xmlns:p14="http://schemas.microsoft.com/office/powerpoint/2010/main" val="9314431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1161" y="172161"/>
            <a:ext cx="11865094" cy="581466"/>
          </a:xfrm>
        </p:spPr>
        <p:txBody>
          <a:bodyPr>
            <a:normAutofit fontScale="90000"/>
          </a:bodyPr>
          <a:lstStyle/>
          <a:p>
            <a:pPr algn="ctr"/>
            <a:r>
              <a:rPr lang="en" b="1" i="1" dirty="0">
                <a:solidFill>
                  <a:schemeClr val="accent2"/>
                </a:solidFill>
                <a:effectLst>
                  <a:outerShdw blurRad="38100" dist="38100" dir="2700000" algn="tl">
                    <a:srgbClr val="000000">
                      <a:alpha val="43137"/>
                    </a:srgbClr>
                  </a:outerShdw>
                </a:effectLst>
              </a:rPr>
              <a:t>2. Features of technology of complex drugs</a:t>
            </a:r>
            <a:endParaRPr lang="uk-UA" b="1" i="1" dirty="0">
              <a:solidFill>
                <a:schemeClr val="accent2"/>
              </a:solidFill>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200967" y="753627"/>
            <a:ext cx="11736474" cy="1060363"/>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marL="0" indent="361950" algn="just">
              <a:buFont typeface="Arial" panose="020B0604020202020204" pitchFamily="34" charset="0"/>
              <a:buChar char="•"/>
            </a:pPr>
            <a:r>
              <a:rPr lang="en" b="1" i="1" dirty="0">
                <a:solidFill>
                  <a:schemeClr val="tx1"/>
                </a:solidFill>
              </a:rPr>
              <a:t>Foreign companies </a:t>
            </a:r>
            <a:r>
              <a:rPr lang="en" dirty="0">
                <a:solidFill>
                  <a:schemeClr val="tx1"/>
                </a:solidFill>
              </a:rPr>
              <a:t>produce complex drugs in the form of drops, granules, tablets, ointments, creams, capsules, suppositories , solutions for injection.</a:t>
            </a:r>
          </a:p>
          <a:p>
            <a:pPr marL="0" indent="361950" algn="just">
              <a:buFont typeface="Arial" panose="020B0604020202020204" pitchFamily="34" charset="0"/>
              <a:buChar char="•"/>
            </a:pPr>
            <a:r>
              <a:rPr lang="en" b="1" i="1" dirty="0">
                <a:solidFill>
                  <a:schemeClr val="tx1"/>
                </a:solidFill>
              </a:rPr>
              <a:t>Domestic manufacturers </a:t>
            </a:r>
            <a:r>
              <a:rPr lang="en" dirty="0">
                <a:solidFill>
                  <a:schemeClr val="tx1"/>
                </a:solidFill>
              </a:rPr>
              <a:t>produce , mostly complex granules and drops .</a:t>
            </a:r>
            <a:endParaRPr lang="uk-UA" dirty="0">
              <a:solidFill>
                <a:schemeClr val="tx1"/>
              </a:solidFill>
            </a:endParaRPr>
          </a:p>
        </p:txBody>
      </p:sp>
      <p:graphicFrame>
        <p:nvGraphicFramePr>
          <p:cNvPr id="9" name="Схема 8"/>
          <p:cNvGraphicFramePr/>
          <p:nvPr>
            <p:extLst>
              <p:ext uri="{D42A27DB-BD31-4B8C-83A1-F6EECF244321}">
                <p14:modId xmlns:p14="http://schemas.microsoft.com/office/powerpoint/2010/main" val="1346177242"/>
              </p:ext>
            </p:extLst>
          </p:nvPr>
        </p:nvGraphicFramePr>
        <p:xfrm>
          <a:off x="265277" y="3964080"/>
          <a:ext cx="11816861" cy="17543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Прямоугольник 4"/>
          <p:cNvSpPr/>
          <p:nvPr/>
        </p:nvSpPr>
        <p:spPr>
          <a:xfrm>
            <a:off x="200967" y="5689155"/>
            <a:ext cx="9572729" cy="46166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en" sz="2400" b="1" dirty="0"/>
              <a:t>NB! Insoluble ingredients are ground separately with lactose.</a:t>
            </a:r>
            <a:endParaRPr lang="uk-UA" sz="2400" b="1" dirty="0"/>
          </a:p>
        </p:txBody>
      </p:sp>
      <p:graphicFrame>
        <p:nvGraphicFramePr>
          <p:cNvPr id="8" name="Схема 7"/>
          <p:cNvGraphicFramePr/>
          <p:nvPr>
            <p:extLst>
              <p:ext uri="{D42A27DB-BD31-4B8C-83A1-F6EECF244321}">
                <p14:modId xmlns:p14="http://schemas.microsoft.com/office/powerpoint/2010/main" val="3967320849"/>
              </p:ext>
            </p:extLst>
          </p:nvPr>
        </p:nvGraphicFramePr>
        <p:xfrm>
          <a:off x="241161" y="1992926"/>
          <a:ext cx="11736474" cy="175432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0" name="Picture 24" descr="image01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124718" y="5471224"/>
            <a:ext cx="1812723" cy="1359191"/>
          </a:xfrm>
          <a:prstGeom prst="rect">
            <a:avLst/>
          </a:prstGeom>
          <a:noFill/>
          <a:ln w="15875">
            <a:solidFill>
              <a:srgbClr val="A5002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88834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7183" y="471018"/>
            <a:ext cx="10058400" cy="673239"/>
          </a:xfrm>
        </p:spPr>
        <p:style>
          <a:lnRef idx="2">
            <a:schemeClr val="accent2"/>
          </a:lnRef>
          <a:fillRef idx="1">
            <a:schemeClr val="lt1"/>
          </a:fillRef>
          <a:effectRef idx="0">
            <a:schemeClr val="accent2"/>
          </a:effectRef>
          <a:fontRef idx="minor">
            <a:schemeClr val="dk1"/>
          </a:fontRef>
        </p:style>
        <p:txBody>
          <a:bodyPr>
            <a:normAutofit fontScale="90000"/>
          </a:bodyPr>
          <a:lstStyle/>
          <a:p>
            <a:pPr algn="ctr"/>
            <a:r>
              <a:rPr lang="en" b="1" dirty="0"/>
              <a:t>3.</a:t>
            </a:r>
            <a:r>
              <a:rPr lang="uk-UA" b="1" dirty="0"/>
              <a:t> </a:t>
            </a:r>
            <a:r>
              <a:rPr lang="uk-UA" b="1" dirty="0" err="1"/>
              <a:t>Antigrippin</a:t>
            </a:r>
            <a:r>
              <a:rPr lang="en" b="1" dirty="0"/>
              <a:t> </a:t>
            </a:r>
            <a:endParaRPr lang="uk-UA" dirty="0"/>
          </a:p>
        </p:txBody>
      </p:sp>
      <p:pic>
        <p:nvPicPr>
          <p:cNvPr id="4" name="Объект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77183" y="1462035"/>
            <a:ext cx="3143337" cy="2308324"/>
          </a:xfrm>
          <a:prstGeom prst="rect">
            <a:avLst/>
          </a:prstGeom>
          <a:noFill/>
          <a:ln>
            <a:noFill/>
          </a:ln>
        </p:spPr>
      </p:pic>
      <p:sp>
        <p:nvSpPr>
          <p:cNvPr id="5" name="Прямоугольник 4"/>
          <p:cNvSpPr/>
          <p:nvPr/>
        </p:nvSpPr>
        <p:spPr>
          <a:xfrm>
            <a:off x="4776315" y="1462035"/>
            <a:ext cx="7000352" cy="2308324"/>
          </a:xfrm>
          <a:prstGeom prst="rect">
            <a:avLst/>
          </a:prstGeo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wrap="square">
            <a:spAutoFit/>
          </a:bodyPr>
          <a:lstStyle/>
          <a:p>
            <a:pPr indent="361950" algn="just">
              <a:spcAft>
                <a:spcPts val="0"/>
              </a:spcAft>
              <a:tabLst>
                <a:tab pos="182880" algn="l"/>
              </a:tabLst>
            </a:pPr>
            <a:r>
              <a:rPr lang="en" b="1" i="1" dirty="0">
                <a:latin typeface="Calibri" panose="020F0502020204030204" pitchFamily="34" charset="0"/>
                <a:ea typeface="Times New Roman" panose="02020603050405020304" pitchFamily="18" charset="0"/>
                <a:cs typeface="Calibri" panose="020F0502020204030204" pitchFamily="34" charset="0"/>
              </a:rPr>
              <a:t>Composition № 1 </a:t>
            </a:r>
            <a:r>
              <a:rPr lang="en" dirty="0">
                <a:latin typeface="Calibri" panose="020F0502020204030204" pitchFamily="34" charset="0"/>
                <a:ea typeface="Times New Roman" panose="02020603050405020304" pitchFamily="18" charset="0"/>
                <a:cs typeface="Calibri" panose="020F0502020204030204" pitchFamily="34" charset="0"/>
              </a:rPr>
              <a:t>(3 components ):</a:t>
            </a:r>
          </a:p>
          <a:p>
            <a:pPr marL="285750" indent="-285750" algn="just">
              <a:spcAft>
                <a:spcPts val="0"/>
              </a:spcAft>
              <a:buFont typeface="Arial" panose="020B0604020202020204" pitchFamily="34" charset="0"/>
              <a:buChar char="•"/>
              <a:tabLst>
                <a:tab pos="182880" algn="l"/>
              </a:tabLst>
            </a:pPr>
            <a:r>
              <a:rPr lang="en" dirty="0" err="1">
                <a:latin typeface="Calibri" panose="020F0502020204030204" pitchFamily="34" charset="0"/>
                <a:ea typeface="Times New Roman" panose="02020603050405020304" pitchFamily="18" charset="0"/>
                <a:cs typeface="Calibri" panose="020F0502020204030204" pitchFamily="34" charset="0"/>
              </a:rPr>
              <a:t>Aconitum</a:t>
            </a:r>
            <a:r>
              <a:rPr lang="en" dirty="0">
                <a:latin typeface="Calibri" panose="020F0502020204030204" pitchFamily="34" charset="0"/>
                <a:ea typeface="Times New Roman" panose="02020603050405020304" pitchFamily="18" charset="0"/>
                <a:cs typeface="Calibri" panose="020F0502020204030204" pitchFamily="34" charset="0"/>
              </a:rPr>
              <a:t> (pharmacy aconite) C200,</a:t>
            </a:r>
            <a:endParaRPr lang="uk-UA" dirty="0">
              <a:latin typeface="Calibri" panose="020F0502020204030204" pitchFamily="34" charset="0"/>
              <a:ea typeface="Times New Roman" panose="02020603050405020304" pitchFamily="18" charset="0"/>
              <a:cs typeface="Calibri" panose="020F0502020204030204" pitchFamily="34" charset="0"/>
            </a:endParaRPr>
          </a:p>
          <a:p>
            <a:pPr marL="285750" indent="-285750" algn="just">
              <a:spcAft>
                <a:spcPts val="0"/>
              </a:spcAft>
              <a:buFont typeface="Arial" panose="020B0604020202020204" pitchFamily="34" charset="0"/>
              <a:buChar char="•"/>
              <a:tabLst>
                <a:tab pos="182880" algn="l"/>
              </a:tabLst>
            </a:pPr>
            <a:r>
              <a:rPr lang="en" dirty="0" err="1">
                <a:latin typeface="Calibri" panose="020F0502020204030204" pitchFamily="34" charset="0"/>
                <a:ea typeface="Times New Roman" panose="02020603050405020304" pitchFamily="18" charset="0"/>
                <a:cs typeface="Calibri" panose="020F0502020204030204" pitchFamily="34" charset="0"/>
              </a:rPr>
              <a:t>Arsenic</a:t>
            </a:r>
            <a:r>
              <a:rPr lang="en" dirty="0">
                <a:latin typeface="Calibri" panose="020F0502020204030204" pitchFamily="34" charset="0"/>
                <a:ea typeface="Times New Roman" panose="02020603050405020304" pitchFamily="18" charset="0"/>
                <a:cs typeface="Calibri" panose="020F0502020204030204" pitchFamily="34" charset="0"/>
              </a:rPr>
              <a:t> </a:t>
            </a:r>
            <a:r>
              <a:rPr lang="en" dirty="0" err="1">
                <a:latin typeface="Calibri" panose="020F0502020204030204" pitchFamily="34" charset="0"/>
                <a:ea typeface="Times New Roman" panose="02020603050405020304" pitchFamily="18" charset="0"/>
                <a:cs typeface="Calibri" panose="020F0502020204030204" pitchFamily="34" charset="0"/>
              </a:rPr>
              <a:t>iodate</a:t>
            </a:r>
            <a:r>
              <a:rPr lang="en" dirty="0">
                <a:latin typeface="Calibri" panose="020F0502020204030204" pitchFamily="34" charset="0"/>
                <a:ea typeface="Times New Roman" panose="02020603050405020304" pitchFamily="18" charset="0"/>
                <a:cs typeface="Calibri" panose="020F0502020204030204" pitchFamily="34" charset="0"/>
              </a:rPr>
              <a:t> (arsenic (III) iodide) C200,</a:t>
            </a:r>
            <a:endParaRPr lang="uk-UA" dirty="0">
              <a:latin typeface="Calibri" panose="020F0502020204030204" pitchFamily="34" charset="0"/>
              <a:ea typeface="Times New Roman" panose="02020603050405020304" pitchFamily="18" charset="0"/>
              <a:cs typeface="Calibri" panose="020F0502020204030204" pitchFamily="34" charset="0"/>
            </a:endParaRPr>
          </a:p>
          <a:p>
            <a:pPr marL="285750" indent="-285750" algn="just">
              <a:spcAft>
                <a:spcPts val="0"/>
              </a:spcAft>
              <a:buFont typeface="Arial" panose="020B0604020202020204" pitchFamily="34" charset="0"/>
              <a:buChar char="•"/>
              <a:tabLst>
                <a:tab pos="182880" algn="l"/>
              </a:tabLst>
            </a:pPr>
            <a:r>
              <a:rPr lang="en" dirty="0" err="1">
                <a:latin typeface="Calibri" panose="020F0502020204030204" pitchFamily="34" charset="0"/>
                <a:ea typeface="Times New Roman" panose="02020603050405020304" pitchFamily="18" charset="0"/>
                <a:cs typeface="Calibri" panose="020F0502020204030204" pitchFamily="34" charset="0"/>
              </a:rPr>
              <a:t>Rhustoxicodendron</a:t>
            </a:r>
            <a:r>
              <a:rPr lang="en" dirty="0">
                <a:latin typeface="Calibri" panose="020F0502020204030204" pitchFamily="34" charset="0"/>
                <a:ea typeface="Times New Roman" panose="02020603050405020304" pitchFamily="18" charset="0"/>
                <a:cs typeface="Calibri" panose="020F0502020204030204" pitchFamily="34" charset="0"/>
              </a:rPr>
              <a:t> ( </a:t>
            </a:r>
            <a:r>
              <a:rPr lang="en" dirty="0" err="1">
                <a:latin typeface="Calibri" panose="020F0502020204030204" pitchFamily="34" charset="0"/>
                <a:ea typeface="Times New Roman" panose="02020603050405020304" pitchFamily="18" charset="0"/>
                <a:cs typeface="Calibri" panose="020F0502020204030204" pitchFamily="34" charset="0"/>
              </a:rPr>
              <a:t>toxicodendrodubolistic </a:t>
            </a:r>
            <a:r>
              <a:rPr lang="en" dirty="0">
                <a:latin typeface="Calibri" panose="020F0502020204030204" pitchFamily="34" charset="0"/>
                <a:ea typeface="Times New Roman" panose="02020603050405020304" pitchFamily="18" charset="0"/>
                <a:cs typeface="Calibri" panose="020F0502020204030204" pitchFamily="34" charset="0"/>
              </a:rPr>
              <a:t>) C200;</a:t>
            </a:r>
            <a:endParaRPr lang="uk-UA" dirty="0">
              <a:latin typeface="Calibri" panose="020F0502020204030204" pitchFamily="34" charset="0"/>
              <a:ea typeface="Times New Roman" panose="02020603050405020304" pitchFamily="18" charset="0"/>
              <a:cs typeface="Calibri" panose="020F0502020204030204" pitchFamily="34" charset="0"/>
            </a:endParaRPr>
          </a:p>
          <a:p>
            <a:pPr indent="361950" algn="just">
              <a:spcAft>
                <a:spcPts val="0"/>
              </a:spcAft>
              <a:tabLst>
                <a:tab pos="182880" algn="l"/>
              </a:tabLst>
            </a:pPr>
            <a:r>
              <a:rPr lang="en" b="1" i="1" dirty="0">
                <a:latin typeface="Calibri" panose="020F0502020204030204" pitchFamily="34" charset="0"/>
                <a:ea typeface="Times New Roman" panose="02020603050405020304" pitchFamily="18" charset="0"/>
                <a:cs typeface="Calibri" panose="020F0502020204030204" pitchFamily="34" charset="0"/>
              </a:rPr>
              <a:t>Composition № 2 </a:t>
            </a:r>
            <a:r>
              <a:rPr lang="en" dirty="0">
                <a:latin typeface="Calibri" panose="020F0502020204030204" pitchFamily="34" charset="0"/>
                <a:ea typeface="Times New Roman" panose="02020603050405020304" pitchFamily="18" charset="0"/>
                <a:cs typeface="Calibri" panose="020F0502020204030204" pitchFamily="34" charset="0"/>
              </a:rPr>
              <a:t>(3 components):</a:t>
            </a:r>
            <a:endParaRPr lang="uk-UA" dirty="0">
              <a:latin typeface="Calibri" panose="020F0502020204030204" pitchFamily="34" charset="0"/>
              <a:ea typeface="Times New Roman" panose="02020603050405020304" pitchFamily="18" charset="0"/>
              <a:cs typeface="Calibri" panose="020F0502020204030204" pitchFamily="34" charset="0"/>
            </a:endParaRPr>
          </a:p>
          <a:p>
            <a:pPr marL="285750" indent="-285750" algn="just">
              <a:spcAft>
                <a:spcPts val="0"/>
              </a:spcAft>
              <a:buFont typeface="Arial" panose="020B0604020202020204" pitchFamily="34" charset="0"/>
              <a:buChar char="•"/>
              <a:tabLst>
                <a:tab pos="182880" algn="l"/>
              </a:tabLst>
            </a:pPr>
            <a:r>
              <a:rPr lang="en" dirty="0" err="1">
                <a:latin typeface="Calibri" panose="020F0502020204030204" pitchFamily="34" charset="0"/>
                <a:ea typeface="Times New Roman" panose="02020603050405020304" pitchFamily="18" charset="0"/>
                <a:cs typeface="Calibri" panose="020F0502020204030204" pitchFamily="34" charset="0"/>
              </a:rPr>
              <a:t>Bryonia</a:t>
            </a:r>
            <a:r>
              <a:rPr lang="en" dirty="0">
                <a:latin typeface="Calibri" panose="020F0502020204030204" pitchFamily="34" charset="0"/>
                <a:ea typeface="Times New Roman" panose="02020603050405020304" pitchFamily="18" charset="0"/>
                <a:cs typeface="Calibri" panose="020F0502020204030204" pitchFamily="34" charset="0"/>
              </a:rPr>
              <a:t> ( </a:t>
            </a:r>
            <a:r>
              <a:rPr lang="en" dirty="0" err="1">
                <a:latin typeface="Calibri" panose="020F0502020204030204" pitchFamily="34" charset="0"/>
                <a:ea typeface="Times New Roman" panose="02020603050405020304" pitchFamily="18" charset="0"/>
                <a:cs typeface="Calibri" panose="020F0502020204030204" pitchFamily="34" charset="0"/>
              </a:rPr>
              <a:t>Brioni </a:t>
            </a:r>
            <a:r>
              <a:rPr lang="en" dirty="0">
                <a:latin typeface="Calibri" panose="020F0502020204030204" pitchFamily="34" charset="0"/>
                <a:ea typeface="Times New Roman" panose="02020603050405020304" pitchFamily="18" charset="0"/>
                <a:cs typeface="Calibri" panose="020F0502020204030204" pitchFamily="34" charset="0"/>
              </a:rPr>
              <a:t>) C200,</a:t>
            </a:r>
            <a:endParaRPr lang="uk-UA" dirty="0">
              <a:latin typeface="Calibri" panose="020F0502020204030204" pitchFamily="34" charset="0"/>
              <a:ea typeface="Times New Roman" panose="02020603050405020304" pitchFamily="18" charset="0"/>
              <a:cs typeface="Calibri" panose="020F0502020204030204" pitchFamily="34" charset="0"/>
            </a:endParaRPr>
          </a:p>
          <a:p>
            <a:pPr marL="285750" indent="-285750" algn="just">
              <a:spcAft>
                <a:spcPts val="0"/>
              </a:spcAft>
              <a:buFont typeface="Arial" panose="020B0604020202020204" pitchFamily="34" charset="0"/>
              <a:buChar char="•"/>
              <a:tabLst>
                <a:tab pos="182880" algn="l"/>
              </a:tabLst>
            </a:pPr>
            <a:r>
              <a:rPr lang="en" dirty="0" err="1">
                <a:latin typeface="Calibri" panose="020F0502020204030204" pitchFamily="34" charset="0"/>
                <a:ea typeface="Times New Roman" panose="02020603050405020304" pitchFamily="18" charset="0"/>
                <a:cs typeface="Calibri" panose="020F0502020204030204" pitchFamily="34" charset="0"/>
              </a:rPr>
              <a:t>Phytolacca</a:t>
            </a:r>
            <a:r>
              <a:rPr lang="en" dirty="0">
                <a:latin typeface="Calibri" panose="020F0502020204030204" pitchFamily="34" charset="0"/>
                <a:ea typeface="Times New Roman" panose="02020603050405020304" pitchFamily="18" charset="0"/>
                <a:cs typeface="Calibri" panose="020F0502020204030204" pitchFamily="34" charset="0"/>
              </a:rPr>
              <a:t> (American laconus) C200,</a:t>
            </a:r>
            <a:endParaRPr lang="uk-UA" dirty="0">
              <a:latin typeface="Calibri" panose="020F0502020204030204" pitchFamily="34" charset="0"/>
              <a:ea typeface="Times New Roman" panose="02020603050405020304" pitchFamily="18" charset="0"/>
              <a:cs typeface="Calibri" panose="020F0502020204030204" pitchFamily="34" charset="0"/>
            </a:endParaRPr>
          </a:p>
          <a:p>
            <a:pPr marL="285750" indent="-285750" algn="just">
              <a:spcAft>
                <a:spcPts val="0"/>
              </a:spcAft>
              <a:buFont typeface="Arial" panose="020B0604020202020204" pitchFamily="34" charset="0"/>
              <a:buChar char="•"/>
              <a:tabLst>
                <a:tab pos="182880" algn="l"/>
              </a:tabLst>
            </a:pPr>
            <a:r>
              <a:rPr lang="en" dirty="0" err="1">
                <a:latin typeface="Calibri" panose="020F0502020204030204" pitchFamily="34" charset="0"/>
                <a:ea typeface="Times New Roman" panose="02020603050405020304" pitchFamily="18" charset="0"/>
                <a:cs typeface="Calibri" panose="020F0502020204030204" pitchFamily="34" charset="0"/>
              </a:rPr>
              <a:t>Hepar</a:t>
            </a:r>
            <a:r>
              <a:rPr lang="en" dirty="0">
                <a:latin typeface="Calibri" panose="020F0502020204030204" pitchFamily="34" charset="0"/>
                <a:ea typeface="Times New Roman" panose="02020603050405020304" pitchFamily="18" charset="0"/>
                <a:cs typeface="Calibri" panose="020F0502020204030204" pitchFamily="34" charset="0"/>
              </a:rPr>
              <a:t> </a:t>
            </a:r>
            <a:r>
              <a:rPr lang="en" dirty="0" err="1">
                <a:latin typeface="Calibri" panose="020F0502020204030204" pitchFamily="34" charset="0"/>
                <a:ea typeface="Times New Roman" panose="02020603050405020304" pitchFamily="18" charset="0"/>
                <a:cs typeface="Calibri" panose="020F0502020204030204" pitchFamily="34" charset="0"/>
              </a:rPr>
              <a:t>sulfur</a:t>
            </a:r>
            <a:r>
              <a:rPr lang="en" dirty="0">
                <a:latin typeface="Calibri" panose="020F0502020204030204" pitchFamily="34" charset="0"/>
                <a:ea typeface="Times New Roman" panose="02020603050405020304" pitchFamily="18" charset="0"/>
                <a:cs typeface="Calibri" panose="020F0502020204030204" pitchFamily="34" charset="0"/>
              </a:rPr>
              <a:t> (calcareous sulfur liver according to </a:t>
            </a:r>
            <a:r>
              <a:rPr lang="en" dirty="0" err="1">
                <a:latin typeface="Calibri" panose="020F0502020204030204" pitchFamily="34" charset="0"/>
                <a:ea typeface="Times New Roman" panose="02020603050405020304" pitchFamily="18" charset="0"/>
                <a:cs typeface="Calibri" panose="020F0502020204030204" pitchFamily="34" charset="0"/>
              </a:rPr>
              <a:t>Hahnemann </a:t>
            </a:r>
            <a:r>
              <a:rPr lang="en" dirty="0">
                <a:latin typeface="Calibri" panose="020F0502020204030204" pitchFamily="34" charset="0"/>
                <a:ea typeface="Times New Roman" panose="02020603050405020304" pitchFamily="18" charset="0"/>
                <a:cs typeface="Calibri" panose="020F0502020204030204" pitchFamily="34" charset="0"/>
              </a:rPr>
              <a:t>) C200 .</a:t>
            </a:r>
          </a:p>
        </p:txBody>
      </p:sp>
      <p:sp>
        <p:nvSpPr>
          <p:cNvPr id="6" name="Прямоугольник 5"/>
          <p:cNvSpPr/>
          <p:nvPr/>
        </p:nvSpPr>
        <p:spPr>
          <a:xfrm>
            <a:off x="139337" y="3875867"/>
            <a:ext cx="11773319" cy="2308324"/>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indent="361950" algn="ctr"/>
            <a:r>
              <a:rPr lang="en" b="1" dirty="0">
                <a:latin typeface="Calibri" panose="020F0502020204030204" pitchFamily="34" charset="0"/>
                <a:cs typeface="Calibri" panose="020F0502020204030204" pitchFamily="34" charset="0"/>
              </a:rPr>
              <a:t>Pharmacological action.</a:t>
            </a:r>
            <a:endParaRPr lang="uk-UA" b="1" dirty="0">
              <a:latin typeface="Calibri" panose="020F0502020204030204" pitchFamily="34" charset="0"/>
              <a:cs typeface="Calibri" panose="020F0502020204030204" pitchFamily="34" charset="0"/>
            </a:endParaRPr>
          </a:p>
          <a:p>
            <a:pPr indent="361950" algn="just"/>
            <a:r>
              <a:rPr lang="en" b="1" i="1" dirty="0">
                <a:latin typeface="Calibri" panose="020F0502020204030204" pitchFamily="34" charset="0"/>
                <a:cs typeface="Calibri" panose="020F0502020204030204" pitchFamily="34" charset="0"/>
              </a:rPr>
              <a:t>Anti-influenza</a:t>
            </a:r>
            <a:r>
              <a:rPr lang="en" dirty="0">
                <a:latin typeface="Calibri" panose="020F0502020204030204" pitchFamily="34" charset="0"/>
                <a:cs typeface="Calibri" panose="020F0502020204030204" pitchFamily="34" charset="0"/>
              </a:rPr>
              <a:t> - has antipyretic, </a:t>
            </a:r>
            <a:r>
              <a:rPr lang="en" dirty="0" err="1">
                <a:latin typeface="Calibri" panose="020F0502020204030204" pitchFamily="34" charset="0"/>
                <a:cs typeface="Calibri" panose="020F0502020204030204" pitchFamily="34" charset="0"/>
              </a:rPr>
              <a:t>immunostimulatory </a:t>
            </a:r>
            <a:r>
              <a:rPr lang="en" dirty="0">
                <a:latin typeface="Calibri" panose="020F0502020204030204" pitchFamily="34" charset="0"/>
                <a:cs typeface="Calibri" panose="020F0502020204030204" pitchFamily="34" charset="0"/>
              </a:rPr>
              <a:t>and adaptogenic effects, helps to reduce the symptoms of general intoxication in acute respiratory diseases. The drug eliminates headaches and muscle aches, hoarseness, inflammation and cough. In addition, the drug prevents the development of complications in patients with acute respiratory diseases. Antigripin helps to increase the body's defenses and can be used as a preventive measure during seasonal epidemics of influenza and acute respiratory viral infections.</a:t>
            </a:r>
            <a:endParaRPr lang="ru-RU" dirty="0">
              <a:latin typeface="Calibri" panose="020F0502020204030204" pitchFamily="34" charset="0"/>
              <a:cs typeface="Calibri" panose="020F0502020204030204" pitchFamily="34" charset="0"/>
            </a:endParaRPr>
          </a:p>
          <a:p>
            <a:pPr indent="361950" algn="just"/>
            <a:r>
              <a:rPr lang="en" b="1" i="1" dirty="0">
                <a:latin typeface="Calibri" panose="020F0502020204030204" pitchFamily="34" charset="0"/>
                <a:cs typeface="Calibri" panose="020F0502020204030204" pitchFamily="34" charset="0"/>
              </a:rPr>
              <a:t>The main indications for use </a:t>
            </a:r>
            <a:r>
              <a:rPr lang="en" b="1" dirty="0">
                <a:latin typeface="Calibri" panose="020F0502020204030204" pitchFamily="34" charset="0"/>
                <a:cs typeface="Calibri" panose="020F0502020204030204" pitchFamily="34" charset="0"/>
              </a:rPr>
              <a:t>. </a:t>
            </a:r>
            <a:r>
              <a:rPr lang="en" dirty="0">
                <a:latin typeface="Calibri" panose="020F0502020204030204" pitchFamily="34" charset="0"/>
                <a:cs typeface="Calibri" panose="020F0502020204030204" pitchFamily="34" charset="0"/>
              </a:rPr>
              <a:t>The drug is used for the treatment and prevention of influenza and acute respiratory diseases of various etiologies.</a:t>
            </a:r>
          </a:p>
        </p:txBody>
      </p:sp>
    </p:spTree>
    <p:extLst>
      <p:ext uri="{BB962C8B-B14F-4D97-AF65-F5344CB8AC3E}">
        <p14:creationId xmlns:p14="http://schemas.microsoft.com/office/powerpoint/2010/main" val="37333198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conitum napellu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77875" y="496521"/>
            <a:ext cx="9753600" cy="5486400"/>
          </a:xfrm>
          <a:prstGeom prst="rect">
            <a:avLst/>
          </a:prstGeom>
        </p:spPr>
      </p:pic>
      <p:sp>
        <p:nvSpPr>
          <p:cNvPr id="5" name="Прямокутник 4"/>
          <p:cNvSpPr/>
          <p:nvPr/>
        </p:nvSpPr>
        <p:spPr>
          <a:xfrm>
            <a:off x="1607374" y="127189"/>
            <a:ext cx="4827284" cy="369332"/>
          </a:xfrm>
          <a:prstGeom prst="rect">
            <a:avLst/>
          </a:prstGeom>
        </p:spPr>
        <p:txBody>
          <a:bodyPr wrap="none">
            <a:spAutoFit/>
          </a:bodyPr>
          <a:lstStyle/>
          <a:p>
            <a:r>
              <a:rPr lang="uk-UA" dirty="0"/>
              <a:t>https://www.youtube.com/watch?v=7Dl3izLOX68</a:t>
            </a:r>
          </a:p>
        </p:txBody>
      </p:sp>
    </p:spTree>
    <p:extLst>
      <p:ext uri="{BB962C8B-B14F-4D97-AF65-F5344CB8AC3E}">
        <p14:creationId xmlns:p14="http://schemas.microsoft.com/office/powerpoint/2010/main" val="334743430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hus toxicodendron">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71306" y="839421"/>
            <a:ext cx="9753600" cy="5486400"/>
          </a:xfrm>
          <a:prstGeom prst="rect">
            <a:avLst/>
          </a:prstGeom>
        </p:spPr>
      </p:pic>
      <p:sp>
        <p:nvSpPr>
          <p:cNvPr id="5" name="Прямокутник 4"/>
          <p:cNvSpPr/>
          <p:nvPr/>
        </p:nvSpPr>
        <p:spPr>
          <a:xfrm>
            <a:off x="3223747" y="286603"/>
            <a:ext cx="4970784" cy="369332"/>
          </a:xfrm>
          <a:prstGeom prst="rect">
            <a:avLst/>
          </a:prstGeom>
        </p:spPr>
        <p:txBody>
          <a:bodyPr wrap="none">
            <a:spAutoFit/>
          </a:bodyPr>
          <a:lstStyle/>
          <a:p>
            <a:r>
              <a:rPr lang="uk-UA" dirty="0"/>
              <a:t>https://www.youtube.com/watch?v=fQPTMGTeErY</a:t>
            </a:r>
          </a:p>
        </p:txBody>
      </p:sp>
    </p:spTree>
    <p:extLst>
      <p:ext uri="{BB962C8B-B14F-4D97-AF65-F5344CB8AC3E}">
        <p14:creationId xmlns:p14="http://schemas.microsoft.com/office/powerpoint/2010/main" val="405819611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Hepar sulphuris calcareum - Homeopathic Medicine to Relieve a Dry, Hoarse Cough">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15268" y="681160"/>
            <a:ext cx="9753600" cy="5486400"/>
          </a:xfrm>
          <a:prstGeom prst="rect">
            <a:avLst/>
          </a:prstGeom>
        </p:spPr>
      </p:pic>
      <p:sp>
        <p:nvSpPr>
          <p:cNvPr id="5" name="Прямокутник 4"/>
          <p:cNvSpPr/>
          <p:nvPr/>
        </p:nvSpPr>
        <p:spPr>
          <a:xfrm>
            <a:off x="3202123" y="202196"/>
            <a:ext cx="4908523" cy="369332"/>
          </a:xfrm>
          <a:prstGeom prst="rect">
            <a:avLst/>
          </a:prstGeom>
        </p:spPr>
        <p:txBody>
          <a:bodyPr wrap="none">
            <a:spAutoFit/>
          </a:bodyPr>
          <a:lstStyle/>
          <a:p>
            <a:r>
              <a:rPr lang="uk-UA" dirty="0"/>
              <a:t>https://www.youtube.com/watch?v=iVRE3o-0huQ</a:t>
            </a:r>
          </a:p>
        </p:txBody>
      </p:sp>
    </p:spTree>
    <p:extLst>
      <p:ext uri="{BB962C8B-B14F-4D97-AF65-F5344CB8AC3E}">
        <p14:creationId xmlns:p14="http://schemas.microsoft.com/office/powerpoint/2010/main" val="22832686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07329" y="175937"/>
            <a:ext cx="10058400" cy="822960"/>
          </a:xfrm>
        </p:spPr>
        <p:style>
          <a:lnRef idx="2">
            <a:schemeClr val="accent2"/>
          </a:lnRef>
          <a:fillRef idx="1">
            <a:schemeClr val="lt1"/>
          </a:fillRef>
          <a:effectRef idx="0">
            <a:schemeClr val="accent2"/>
          </a:effectRef>
          <a:fontRef idx="minor">
            <a:schemeClr val="dk1"/>
          </a:fontRef>
        </p:style>
        <p:txBody>
          <a:bodyPr/>
          <a:lstStyle/>
          <a:p>
            <a:pPr algn="ctr"/>
            <a:r>
              <a:rPr lang="en" b="1" dirty="0">
                <a:solidFill>
                  <a:schemeClr val="tx1"/>
                </a:solidFill>
              </a:rPr>
              <a:t>4. </a:t>
            </a:r>
            <a:r>
              <a:rPr lang="en" b="1" dirty="0" err="1">
                <a:solidFill>
                  <a:schemeClr val="tx1"/>
                </a:solidFill>
              </a:rPr>
              <a:t>Aflubin</a:t>
            </a:r>
            <a:r>
              <a:rPr lang="en" b="1" dirty="0">
                <a:solidFill>
                  <a:schemeClr val="tx1"/>
                </a:solidFill>
              </a:rPr>
              <a:t> ( </a:t>
            </a:r>
            <a:r>
              <a:rPr lang="en" b="1" dirty="0" err="1">
                <a:solidFill>
                  <a:schemeClr val="tx1"/>
                </a:solidFill>
              </a:rPr>
              <a:t>Aflubin </a:t>
            </a:r>
            <a:r>
              <a:rPr lang="en" b="1" dirty="0">
                <a:solidFill>
                  <a:schemeClr val="tx1"/>
                </a:solidFill>
              </a:rPr>
              <a:t>)</a:t>
            </a:r>
            <a:endParaRPr lang="uk-UA" b="1" dirty="0">
              <a:solidFill>
                <a:schemeClr val="tx1"/>
              </a:solidFill>
            </a:endParaRPr>
          </a:p>
        </p:txBody>
      </p:sp>
      <p:pic>
        <p:nvPicPr>
          <p:cNvPr id="4" name="Объект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91130" y="1121457"/>
            <a:ext cx="2412843" cy="1876886"/>
          </a:xfrm>
          <a:prstGeom prst="rect">
            <a:avLst/>
          </a:prstGeom>
          <a:noFill/>
          <a:ln>
            <a:noFill/>
          </a:ln>
        </p:spPr>
      </p:pic>
      <p:sp>
        <p:nvSpPr>
          <p:cNvPr id="7" name="Прямоугольник 6"/>
          <p:cNvSpPr/>
          <p:nvPr/>
        </p:nvSpPr>
        <p:spPr>
          <a:xfrm>
            <a:off x="2903974" y="1121457"/>
            <a:ext cx="8682480" cy="1754326"/>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indent="361950" algn="just">
              <a:spcAft>
                <a:spcPts val="0"/>
              </a:spcAft>
              <a:tabLst>
                <a:tab pos="0" algn="l"/>
              </a:tabLst>
            </a:pPr>
            <a:r>
              <a:rPr lang="en" b="1" i="1" dirty="0">
                <a:latin typeface="Times New Roman" panose="02020603050405020304" pitchFamily="18" charset="0"/>
                <a:ea typeface="Times New Roman" panose="02020603050405020304" pitchFamily="18" charset="0"/>
                <a:cs typeface="Times New Roman" panose="02020603050405020304" pitchFamily="18" charset="0"/>
              </a:rPr>
              <a:t>Storage:</a:t>
            </a:r>
          </a:p>
          <a:p>
            <a:pPr indent="180975" algn="just">
              <a:spcAft>
                <a:spcPts val="0"/>
              </a:spcAft>
              <a:buFont typeface="Arial" panose="020B0604020202020204" pitchFamily="34" charset="0"/>
              <a:buChar char="•"/>
              <a:tabLst>
                <a:tab pos="0" algn="l"/>
              </a:tabLst>
            </a:pPr>
            <a:r>
              <a:rPr lang="en" dirty="0">
                <a:latin typeface="Times New Roman" panose="02020603050405020304" pitchFamily="18" charset="0"/>
                <a:ea typeface="Times New Roman" panose="02020603050405020304" pitchFamily="18" charset="0"/>
                <a:cs typeface="Times New Roman" panose="02020603050405020304" pitchFamily="18" charset="0"/>
              </a:rPr>
              <a:t>Gentiana  D1,</a:t>
            </a:r>
          </a:p>
          <a:p>
            <a:pPr indent="180975" algn="just">
              <a:spcAft>
                <a:spcPts val="0"/>
              </a:spcAft>
              <a:buFont typeface="Arial" panose="020B0604020202020204" pitchFamily="34" charset="0"/>
              <a:buChar char="•"/>
              <a:tabLst>
                <a:tab pos="0" algn="l"/>
              </a:tabLst>
            </a:pPr>
            <a:r>
              <a:rPr lang="en" dirty="0">
                <a:latin typeface="Times New Roman" panose="02020603050405020304" pitchFamily="18" charset="0"/>
                <a:ea typeface="Times New Roman" panose="02020603050405020304" pitchFamily="18" charset="0"/>
                <a:cs typeface="Times New Roman" panose="02020603050405020304" pitchFamily="18" charset="0"/>
              </a:rPr>
              <a:t>aconite ( </a:t>
            </a:r>
            <a:r>
              <a:rPr lang="en" dirty="0" err="1">
                <a:latin typeface="Times New Roman" panose="02020603050405020304" pitchFamily="18" charset="0"/>
                <a:ea typeface="Times New Roman" panose="02020603050405020304" pitchFamily="18" charset="0"/>
                <a:cs typeface="Times New Roman" panose="02020603050405020304" pitchFamily="18" charset="0"/>
              </a:rPr>
              <a:t>Aconitum </a:t>
            </a:r>
            <a:r>
              <a:rPr lang="en" dirty="0">
                <a:latin typeface="Times New Roman" panose="02020603050405020304" pitchFamily="18" charset="0"/>
                <a:ea typeface="Times New Roman" panose="02020603050405020304" pitchFamily="18" charset="0"/>
                <a:cs typeface="Times New Roman" panose="02020603050405020304" pitchFamily="18" charset="0"/>
              </a:rPr>
              <a:t>) D6,</a:t>
            </a:r>
          </a:p>
          <a:p>
            <a:pPr indent="180975" algn="just">
              <a:spcAft>
                <a:spcPts val="0"/>
              </a:spcAft>
              <a:buFont typeface="Arial" panose="020B0604020202020204" pitchFamily="34" charset="0"/>
              <a:buChar char="•"/>
              <a:tabLst>
                <a:tab pos="0" algn="l"/>
              </a:tabLst>
            </a:pPr>
            <a:r>
              <a:rPr lang="en" dirty="0" err="1">
                <a:latin typeface="Times New Roman" panose="02020603050405020304" pitchFamily="18" charset="0"/>
                <a:ea typeface="Times New Roman" panose="02020603050405020304" pitchFamily="18" charset="0"/>
                <a:cs typeface="Times New Roman" panose="02020603050405020304" pitchFamily="18" charset="0"/>
              </a:rPr>
              <a:t>Bryonia </a:t>
            </a:r>
            <a:r>
              <a:rPr lang="en" dirty="0">
                <a:latin typeface="Times New Roman" panose="02020603050405020304" pitchFamily="18" charset="0"/>
                <a:ea typeface="Times New Roman" panose="02020603050405020304" pitchFamily="18" charset="0"/>
                <a:cs typeface="Times New Roman" panose="02020603050405020304" pitchFamily="18" charset="0"/>
              </a:rPr>
              <a:t>D6 , </a:t>
            </a:r>
            <a:r>
              <a:rPr lang="en" dirty="0" err="1">
                <a:latin typeface="Times New Roman" panose="02020603050405020304" pitchFamily="18" charset="0"/>
                <a:ea typeface="Times New Roman" panose="02020603050405020304" pitchFamily="18" charset="0"/>
                <a:cs typeface="Times New Roman" panose="02020603050405020304" pitchFamily="18" charset="0"/>
              </a:rPr>
              <a:t>_</a:t>
            </a:r>
          </a:p>
          <a:p>
            <a:pPr indent="180975" algn="just">
              <a:spcAft>
                <a:spcPts val="0"/>
              </a:spcAft>
              <a:buFont typeface="Arial" panose="020B0604020202020204" pitchFamily="34" charset="0"/>
              <a:buChar char="•"/>
              <a:tabLst>
                <a:tab pos="0" algn="l"/>
              </a:tabLst>
            </a:pPr>
            <a:r>
              <a:rPr lang="en" dirty="0">
                <a:latin typeface="Times New Roman" panose="02020603050405020304" pitchFamily="18" charset="0"/>
                <a:ea typeface="Times New Roman" panose="02020603050405020304" pitchFamily="18" charset="0"/>
                <a:cs typeface="Times New Roman" panose="02020603050405020304" pitchFamily="18" charset="0"/>
              </a:rPr>
              <a:t>iron phosphate ( </a:t>
            </a:r>
            <a:r>
              <a:rPr lang="en" dirty="0" err="1">
                <a:latin typeface="Times New Roman" panose="02020603050405020304" pitchFamily="18" charset="0"/>
                <a:ea typeface="Times New Roman" panose="02020603050405020304" pitchFamily="18" charset="0"/>
                <a:cs typeface="Times New Roman" panose="02020603050405020304" pitchFamily="18" charset="0"/>
              </a:rPr>
              <a:t>Ferrum</a:t>
            </a:r>
            <a:r>
              <a:rPr lang="en" dirty="0">
                <a:latin typeface="Times New Roman" panose="02020603050405020304" pitchFamily="18" charset="0"/>
                <a:ea typeface="Times New Roman" panose="02020603050405020304" pitchFamily="18" charset="0"/>
                <a:cs typeface="Times New Roman" panose="02020603050405020304" pitchFamily="18" charset="0"/>
              </a:rPr>
              <a:t> </a:t>
            </a:r>
            <a:r>
              <a:rPr lang="en" dirty="0" err="1">
                <a:latin typeface="Times New Roman" panose="02020603050405020304" pitchFamily="18" charset="0"/>
                <a:ea typeface="Times New Roman" panose="02020603050405020304" pitchFamily="18" charset="0"/>
                <a:cs typeface="Times New Roman" panose="02020603050405020304" pitchFamily="18" charset="0"/>
              </a:rPr>
              <a:t>phosphoricum </a:t>
            </a:r>
            <a:r>
              <a:rPr lang="en" dirty="0">
                <a:latin typeface="Times New Roman" panose="02020603050405020304" pitchFamily="18" charset="0"/>
                <a:ea typeface="Times New Roman" panose="02020603050405020304" pitchFamily="18" charset="0"/>
                <a:cs typeface="Times New Roman" panose="02020603050405020304" pitchFamily="18" charset="0"/>
              </a:rPr>
              <a:t>) D12,</a:t>
            </a:r>
          </a:p>
          <a:p>
            <a:pPr indent="180975" algn="just">
              <a:spcAft>
                <a:spcPts val="0"/>
              </a:spcAft>
              <a:buFont typeface="Arial" panose="020B0604020202020204" pitchFamily="34" charset="0"/>
              <a:buChar char="•"/>
              <a:tabLst>
                <a:tab pos="0" algn="l"/>
              </a:tabLst>
            </a:pPr>
            <a:r>
              <a:rPr lang="en" dirty="0">
                <a:latin typeface="Times New Roman" panose="02020603050405020304" pitchFamily="18" charset="0"/>
                <a:ea typeface="Times New Roman" panose="02020603050405020304" pitchFamily="18" charset="0"/>
                <a:cs typeface="Times New Roman" panose="02020603050405020304" pitchFamily="18" charset="0"/>
              </a:rPr>
              <a:t>lactic acid ( </a:t>
            </a:r>
            <a:r>
              <a:rPr lang="en" dirty="0" err="1">
                <a:latin typeface="Times New Roman" panose="02020603050405020304" pitchFamily="18" charset="0"/>
                <a:ea typeface="Times New Roman" panose="02020603050405020304" pitchFamily="18" charset="0"/>
                <a:cs typeface="Times New Roman" panose="02020603050405020304" pitchFamily="18" charset="0"/>
              </a:rPr>
              <a:t>Acidum</a:t>
            </a:r>
            <a:r>
              <a:rPr lang="en" dirty="0">
                <a:latin typeface="Times New Roman" panose="02020603050405020304" pitchFamily="18" charset="0"/>
                <a:ea typeface="Times New Roman" panose="02020603050405020304" pitchFamily="18" charset="0"/>
                <a:cs typeface="Times New Roman" panose="02020603050405020304" pitchFamily="18" charset="0"/>
              </a:rPr>
              <a:t> </a:t>
            </a:r>
            <a:r>
              <a:rPr lang="en" dirty="0" err="1">
                <a:latin typeface="Times New Roman" panose="02020603050405020304" pitchFamily="18" charset="0"/>
                <a:ea typeface="Times New Roman" panose="02020603050405020304" pitchFamily="18" charset="0"/>
                <a:cs typeface="Times New Roman" panose="02020603050405020304" pitchFamily="18" charset="0"/>
              </a:rPr>
              <a:t>sarcolacticum </a:t>
            </a:r>
            <a:r>
              <a:rPr lang="en" dirty="0">
                <a:latin typeface="Times New Roman" panose="02020603050405020304" pitchFamily="18" charset="0"/>
                <a:ea typeface="Times New Roman" panose="02020603050405020304" pitchFamily="18" charset="0"/>
                <a:cs typeface="Times New Roman" panose="02020603050405020304" pitchFamily="18" charset="0"/>
              </a:rPr>
              <a:t>) D12.</a:t>
            </a:r>
            <a:endParaRPr lang="ru-RU" sz="1400"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8" name="TextBox 7"/>
          <p:cNvSpPr txBox="1"/>
          <p:nvPr/>
        </p:nvSpPr>
        <p:spPr>
          <a:xfrm>
            <a:off x="249971" y="2998343"/>
            <a:ext cx="11336482" cy="313932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indent="361950" algn="ctr">
              <a:spcAft>
                <a:spcPts val="0"/>
              </a:spcAft>
              <a:tabLst>
                <a:tab pos="0" algn="l"/>
              </a:tabLst>
            </a:pPr>
            <a:r>
              <a:rPr lang="en" b="1" i="1" dirty="0">
                <a:latin typeface="Times New Roman" panose="02020603050405020304" pitchFamily="18" charset="0"/>
                <a:ea typeface="Times New Roman" panose="02020603050405020304" pitchFamily="18" charset="0"/>
                <a:cs typeface="Times New Roman" panose="02020603050405020304" pitchFamily="18" charset="0"/>
              </a:rPr>
              <a:t>Pharmacological action.</a:t>
            </a:r>
            <a:endParaRPr lang="uk-UA" b="1" i="1" dirty="0">
              <a:latin typeface="Times New Roman" panose="02020603050405020304" pitchFamily="18" charset="0"/>
              <a:ea typeface="Times New Roman" panose="02020603050405020304" pitchFamily="18" charset="0"/>
              <a:cs typeface="Times New Roman" panose="02020603050405020304" pitchFamily="18" charset="0"/>
            </a:endParaRPr>
          </a:p>
          <a:p>
            <a:pPr indent="361950" algn="just">
              <a:spcAft>
                <a:spcPts val="0"/>
              </a:spcAft>
              <a:tabLst>
                <a:tab pos="0" algn="l"/>
              </a:tabLst>
            </a:pPr>
            <a:r>
              <a:rPr lang="en" b="1" i="1" dirty="0" err="1">
                <a:latin typeface="Times New Roman" panose="02020603050405020304" pitchFamily="18" charset="0"/>
                <a:ea typeface="Times New Roman" panose="02020603050405020304" pitchFamily="18" charset="0"/>
                <a:cs typeface="Times New Roman" panose="02020603050405020304" pitchFamily="18" charset="0"/>
              </a:rPr>
              <a:t>Aflubin</a:t>
            </a:r>
            <a:r>
              <a:rPr lang="en" b="1" i="1" dirty="0">
                <a:latin typeface="Times New Roman" panose="02020603050405020304" pitchFamily="18" charset="0"/>
                <a:ea typeface="Times New Roman" panose="02020603050405020304" pitchFamily="18" charset="0"/>
                <a:cs typeface="Times New Roman" panose="02020603050405020304" pitchFamily="18" charset="0"/>
              </a:rPr>
              <a:t> </a:t>
            </a:r>
            <a:r>
              <a:rPr lang="en" dirty="0">
                <a:latin typeface="Times New Roman" panose="02020603050405020304" pitchFamily="18" charset="0"/>
                <a:ea typeface="Times New Roman" panose="02020603050405020304" pitchFamily="18" charset="0"/>
                <a:cs typeface="Times New Roman" panose="02020603050405020304" pitchFamily="18" charset="0"/>
              </a:rPr>
              <a:t>exhibits anti-inflammatory, antipyretic, analgesic, </a:t>
            </a:r>
            <a:r>
              <a:rPr lang="en" dirty="0" err="1">
                <a:latin typeface="Times New Roman" panose="02020603050405020304" pitchFamily="18" charset="0"/>
                <a:ea typeface="Times New Roman" panose="02020603050405020304" pitchFamily="18" charset="0"/>
                <a:cs typeface="Times New Roman" panose="02020603050405020304" pitchFamily="18" charset="0"/>
              </a:rPr>
              <a:t>immunomodulatory </a:t>
            </a:r>
            <a:r>
              <a:rPr lang="en" dirty="0">
                <a:latin typeface="Times New Roman" panose="02020603050405020304" pitchFamily="18" charset="0"/>
                <a:ea typeface="Times New Roman" panose="02020603050405020304" pitchFamily="18" charset="0"/>
                <a:cs typeface="Times New Roman" panose="02020603050405020304" pitchFamily="18" charset="0"/>
              </a:rPr>
              <a:t>, </a:t>
            </a:r>
            <a:r>
              <a:rPr lang="en" dirty="0" err="1">
                <a:latin typeface="Times New Roman" panose="02020603050405020304" pitchFamily="18" charset="0"/>
                <a:ea typeface="Times New Roman" panose="02020603050405020304" pitchFamily="18" charset="0"/>
                <a:cs typeface="Times New Roman" panose="02020603050405020304" pitchFamily="18" charset="0"/>
              </a:rPr>
              <a:t>detoxifying </a:t>
            </a:r>
            <a:r>
              <a:rPr lang="en" dirty="0">
                <a:latin typeface="Times New Roman" panose="02020603050405020304" pitchFamily="18" charset="0"/>
                <a:ea typeface="Times New Roman" panose="02020603050405020304" pitchFamily="18" charset="0"/>
                <a:cs typeface="Times New Roman" panose="02020603050405020304" pitchFamily="18" charset="0"/>
              </a:rPr>
              <a:t>effects. Stimulates the activity of non-specific protective factors, mainly local immunity. Reduces the </a:t>
            </a:r>
            <a:r>
              <a:rPr lang="en" dirty="0" err="1">
                <a:latin typeface="Times New Roman" panose="02020603050405020304" pitchFamily="18" charset="0"/>
                <a:ea typeface="Times New Roman" panose="02020603050405020304" pitchFamily="18" charset="0"/>
                <a:cs typeface="Times New Roman" panose="02020603050405020304" pitchFamily="18" charset="0"/>
              </a:rPr>
              <a:t>severity </a:t>
            </a:r>
            <a:r>
              <a:rPr lang="en" dirty="0">
                <a:latin typeface="Times New Roman" panose="02020603050405020304" pitchFamily="18" charset="0"/>
                <a:ea typeface="Times New Roman" panose="02020603050405020304" pitchFamily="18" charset="0"/>
                <a:cs typeface="Times New Roman" panose="02020603050405020304" pitchFamily="18" charset="0"/>
              </a:rPr>
              <a:t>and duration of intoxication and inflammatory manifestations. Under the influence </a:t>
            </a:r>
            <a:r>
              <a:rPr lang="en" dirty="0" err="1">
                <a:latin typeface="Times New Roman" panose="02020603050405020304" pitchFamily="18" charset="0"/>
                <a:ea typeface="Times New Roman" panose="02020603050405020304" pitchFamily="18" charset="0"/>
                <a:cs typeface="Times New Roman" panose="02020603050405020304" pitchFamily="18" charset="0"/>
              </a:rPr>
              <a:t>of aflubin </a:t>
            </a:r>
            <a:r>
              <a:rPr lang="en" dirty="0">
                <a:latin typeface="Times New Roman" panose="02020603050405020304" pitchFamily="18" charset="0"/>
                <a:ea typeface="Times New Roman" panose="02020603050405020304" pitchFamily="18" charset="0"/>
                <a:cs typeface="Times New Roman" panose="02020603050405020304" pitchFamily="18" charset="0"/>
              </a:rPr>
              <a:t>normalizes the protective functions of the nasal mucosa and </a:t>
            </a:r>
            <a:r>
              <a:rPr lang="en" dirty="0" err="1">
                <a:latin typeface="Times New Roman" panose="02020603050405020304" pitchFamily="18" charset="0"/>
                <a:ea typeface="Times New Roman" panose="02020603050405020304" pitchFamily="18" charset="0"/>
                <a:cs typeface="Times New Roman" panose="02020603050405020304" pitchFamily="18" charset="0"/>
              </a:rPr>
              <a:t>tracheobronchial </a:t>
            </a:r>
            <a:r>
              <a:rPr lang="en" dirty="0">
                <a:latin typeface="Times New Roman" panose="02020603050405020304" pitchFamily="18" charset="0"/>
                <a:ea typeface="Times New Roman" panose="02020603050405020304" pitchFamily="18" charset="0"/>
                <a:cs typeface="Times New Roman" panose="02020603050405020304" pitchFamily="18" charset="0"/>
              </a:rPr>
              <a:t>tract.</a:t>
            </a:r>
            <a:endParaRPr lang="ru-RU" sz="1400" dirty="0">
              <a:latin typeface="Calibri" panose="020F0502020204030204" pitchFamily="34" charset="0"/>
              <a:ea typeface="Times New Roman" panose="02020603050405020304" pitchFamily="18" charset="0"/>
              <a:cs typeface="Times New Roman" panose="02020603050405020304" pitchFamily="18" charset="0"/>
            </a:endParaRPr>
          </a:p>
          <a:p>
            <a:pPr indent="361950" algn="just">
              <a:spcAft>
                <a:spcPts val="0"/>
              </a:spcAft>
              <a:tabLst>
                <a:tab pos="0" algn="l"/>
              </a:tabLst>
            </a:pPr>
            <a:r>
              <a:rPr lang="en" dirty="0" err="1">
                <a:latin typeface="Times New Roman" panose="02020603050405020304" pitchFamily="18" charset="0"/>
                <a:ea typeface="Times New Roman" panose="02020603050405020304" pitchFamily="18" charset="0"/>
                <a:cs typeface="Times New Roman" panose="02020603050405020304" pitchFamily="18" charset="0"/>
              </a:rPr>
              <a:t>Aflubin </a:t>
            </a:r>
            <a:r>
              <a:rPr lang="en" dirty="0">
                <a:latin typeface="Times New Roman" panose="02020603050405020304" pitchFamily="18" charset="0"/>
                <a:ea typeface="Times New Roman" panose="02020603050405020304" pitchFamily="18" charset="0"/>
                <a:cs typeface="Times New Roman" panose="02020603050405020304" pitchFamily="18" charset="0"/>
              </a:rPr>
              <a:t>increases the body's resistance to influenza, acute viral infections, acute respiratory diseases, inflammatory processes of the ENT organs. The mechanism of action of </a:t>
            </a:r>
            <a:r>
              <a:rPr lang="en" dirty="0" err="1">
                <a:latin typeface="Times New Roman" panose="02020603050405020304" pitchFamily="18" charset="0"/>
                <a:ea typeface="Times New Roman" panose="02020603050405020304" pitchFamily="18" charset="0"/>
                <a:cs typeface="Times New Roman" panose="02020603050405020304" pitchFamily="18" charset="0"/>
              </a:rPr>
              <a:t>aflubin </a:t>
            </a:r>
            <a:r>
              <a:rPr lang="en" dirty="0">
                <a:latin typeface="Times New Roman" panose="02020603050405020304" pitchFamily="18" charset="0"/>
                <a:ea typeface="Times New Roman" panose="02020603050405020304" pitchFamily="18" charset="0"/>
                <a:cs typeface="Times New Roman" panose="02020603050405020304" pitchFamily="18" charset="0"/>
              </a:rPr>
              <a:t>is the result of the combined effect of the active ingredients.</a:t>
            </a:r>
            <a:endParaRPr lang="ru-RU" sz="1400" dirty="0">
              <a:latin typeface="Calibri" panose="020F0502020204030204" pitchFamily="34" charset="0"/>
              <a:ea typeface="Times New Roman" panose="02020603050405020304" pitchFamily="18" charset="0"/>
              <a:cs typeface="Times New Roman" panose="02020603050405020304" pitchFamily="18" charset="0"/>
            </a:endParaRPr>
          </a:p>
          <a:p>
            <a:pPr indent="361950" algn="just">
              <a:spcAft>
                <a:spcPts val="0"/>
              </a:spcAft>
              <a:tabLst>
                <a:tab pos="0" algn="l"/>
              </a:tabLst>
            </a:pPr>
            <a:r>
              <a:rPr lang="en" b="1" i="1" dirty="0">
                <a:latin typeface="Times New Roman" panose="02020603050405020304" pitchFamily="18" charset="0"/>
                <a:ea typeface="Times New Roman" panose="02020603050405020304" pitchFamily="18" charset="0"/>
                <a:cs typeface="Times New Roman" panose="02020603050405020304" pitchFamily="18" charset="0"/>
              </a:rPr>
              <a:t>The main indications for use. </a:t>
            </a:r>
            <a:r>
              <a:rPr lang="en" dirty="0">
                <a:latin typeface="Times New Roman" panose="02020603050405020304" pitchFamily="18" charset="0"/>
                <a:ea typeface="Times New Roman" panose="02020603050405020304" pitchFamily="18" charset="0"/>
                <a:cs typeface="Times New Roman" panose="02020603050405020304" pitchFamily="18" charset="0"/>
              </a:rPr>
              <a:t>Complex therapy or prevention of influenza, parainfluenza, infectious diseases of the upper respiratory tract. Comprehensive treatment of rheumatic and inflammatory processes that are accompanied by joint syndrome (joint pain ).</a:t>
            </a:r>
            <a:endParaRPr lang="ru-RU" sz="1400"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500378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96482"/>
            <a:ext cx="10058400" cy="702380"/>
          </a:xfrm>
        </p:spPr>
        <p:style>
          <a:lnRef idx="2">
            <a:schemeClr val="accent2"/>
          </a:lnRef>
          <a:fillRef idx="1">
            <a:schemeClr val="lt1"/>
          </a:fillRef>
          <a:effectRef idx="0">
            <a:schemeClr val="accent2"/>
          </a:effectRef>
          <a:fontRef idx="minor">
            <a:schemeClr val="dk1"/>
          </a:fontRef>
        </p:style>
        <p:txBody>
          <a:bodyPr>
            <a:normAutofit fontScale="90000"/>
          </a:bodyPr>
          <a:lstStyle/>
          <a:p>
            <a:pPr algn="ctr"/>
            <a:r>
              <a:rPr lang="en" b="1" dirty="0"/>
              <a:t>5. </a:t>
            </a:r>
            <a:r>
              <a:rPr lang="uk-UA" b="1" dirty="0" err="1"/>
              <a:t>Broncho-gran</a:t>
            </a:r>
            <a:endParaRPr lang="uk-UA" dirty="0"/>
          </a:p>
        </p:txBody>
      </p:sp>
      <p:sp>
        <p:nvSpPr>
          <p:cNvPr id="3" name="Объект 2"/>
          <p:cNvSpPr>
            <a:spLocks noGrp="1"/>
          </p:cNvSpPr>
          <p:nvPr>
            <p:ph idx="1"/>
          </p:nvPr>
        </p:nvSpPr>
        <p:spPr>
          <a:xfrm>
            <a:off x="3830431" y="1159338"/>
            <a:ext cx="6020972" cy="2112054"/>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just">
              <a:lnSpc>
                <a:spcPct val="120000"/>
              </a:lnSpc>
              <a:spcBef>
                <a:spcPts val="0"/>
              </a:spcBef>
              <a:spcAft>
                <a:spcPts val="0"/>
              </a:spcAft>
            </a:pPr>
            <a:r>
              <a:rPr lang="en" b="1" dirty="0">
                <a:solidFill>
                  <a:schemeClr val="tx1"/>
                </a:solidFill>
              </a:rPr>
              <a:t>The composition of 10 g of granules contain:</a:t>
            </a:r>
          </a:p>
          <a:p>
            <a:pPr algn="just">
              <a:lnSpc>
                <a:spcPct val="120000"/>
              </a:lnSpc>
              <a:spcBef>
                <a:spcPts val="0"/>
              </a:spcBef>
              <a:spcAft>
                <a:spcPts val="0"/>
              </a:spcAft>
            </a:pPr>
            <a:r>
              <a:rPr lang="en" dirty="0" err="1">
                <a:solidFill>
                  <a:schemeClr val="tx1"/>
                </a:solidFill>
              </a:rPr>
              <a:t>Bryonia</a:t>
            </a:r>
            <a:r>
              <a:rPr lang="en" dirty="0">
                <a:solidFill>
                  <a:schemeClr val="tx1"/>
                </a:solidFill>
              </a:rPr>
              <a:t> </a:t>
            </a:r>
            <a:r>
              <a:rPr lang="en" dirty="0" err="1">
                <a:solidFill>
                  <a:schemeClr val="tx1"/>
                </a:solidFill>
              </a:rPr>
              <a:t>white</a:t>
            </a:r>
            <a:r>
              <a:rPr lang="en" dirty="0">
                <a:solidFill>
                  <a:schemeClr val="tx1"/>
                </a:solidFill>
              </a:rPr>
              <a:t> 200CH 20 mg,</a:t>
            </a:r>
            <a:endParaRPr lang="uk-UA" dirty="0">
              <a:solidFill>
                <a:schemeClr val="tx1"/>
              </a:solidFill>
            </a:endParaRPr>
          </a:p>
          <a:p>
            <a:pPr algn="just">
              <a:lnSpc>
                <a:spcPct val="120000"/>
              </a:lnSpc>
              <a:spcBef>
                <a:spcPts val="0"/>
              </a:spcBef>
              <a:spcAft>
                <a:spcPts val="0"/>
              </a:spcAft>
            </a:pPr>
            <a:r>
              <a:rPr lang="en" dirty="0" err="1">
                <a:solidFill>
                  <a:schemeClr val="tx1"/>
                </a:solidFill>
              </a:rPr>
              <a:t>Spongia</a:t>
            </a:r>
            <a:r>
              <a:rPr lang="en" dirty="0">
                <a:solidFill>
                  <a:schemeClr val="tx1"/>
                </a:solidFill>
              </a:rPr>
              <a:t> 200CH 20 mg,</a:t>
            </a:r>
            <a:endParaRPr lang="uk-UA" dirty="0">
              <a:solidFill>
                <a:schemeClr val="tx1"/>
              </a:solidFill>
            </a:endParaRPr>
          </a:p>
          <a:p>
            <a:pPr algn="just">
              <a:lnSpc>
                <a:spcPct val="120000"/>
              </a:lnSpc>
              <a:spcBef>
                <a:spcPts val="0"/>
              </a:spcBef>
              <a:spcAft>
                <a:spcPts val="0"/>
              </a:spcAft>
            </a:pPr>
            <a:r>
              <a:rPr lang="en" dirty="0" err="1">
                <a:solidFill>
                  <a:schemeClr val="tx1"/>
                </a:solidFill>
              </a:rPr>
              <a:t>Ipeca</a:t>
            </a:r>
            <a:r>
              <a:rPr lang="en" dirty="0">
                <a:solidFill>
                  <a:schemeClr val="tx1"/>
                </a:solidFill>
              </a:rPr>
              <a:t> </a:t>
            </a:r>
            <a:r>
              <a:rPr lang="en" dirty="0" err="1">
                <a:solidFill>
                  <a:schemeClr val="tx1"/>
                </a:solidFill>
              </a:rPr>
              <a:t>cuanha</a:t>
            </a:r>
            <a:r>
              <a:rPr lang="en" dirty="0">
                <a:solidFill>
                  <a:schemeClr val="tx1"/>
                </a:solidFill>
              </a:rPr>
              <a:t> 200CH 20 mg,</a:t>
            </a:r>
            <a:endParaRPr lang="uk-UA" dirty="0">
              <a:solidFill>
                <a:schemeClr val="tx1"/>
              </a:solidFill>
            </a:endParaRPr>
          </a:p>
          <a:p>
            <a:pPr algn="just">
              <a:lnSpc>
                <a:spcPct val="120000"/>
              </a:lnSpc>
              <a:spcBef>
                <a:spcPts val="0"/>
              </a:spcBef>
              <a:spcAft>
                <a:spcPts val="0"/>
              </a:spcAft>
            </a:pPr>
            <a:r>
              <a:rPr lang="en" dirty="0" err="1">
                <a:solidFill>
                  <a:schemeClr val="tx1"/>
                </a:solidFill>
              </a:rPr>
              <a:t>Verbascum</a:t>
            </a:r>
            <a:r>
              <a:rPr lang="en" dirty="0">
                <a:solidFill>
                  <a:schemeClr val="tx1"/>
                </a:solidFill>
              </a:rPr>
              <a:t> 50CH 20 mg,</a:t>
            </a:r>
            <a:endParaRPr lang="uk-UA" dirty="0">
              <a:solidFill>
                <a:schemeClr val="tx1"/>
              </a:solidFill>
            </a:endParaRPr>
          </a:p>
          <a:p>
            <a:pPr algn="just">
              <a:lnSpc>
                <a:spcPct val="120000"/>
              </a:lnSpc>
              <a:spcBef>
                <a:spcPts val="0"/>
              </a:spcBef>
              <a:spcAft>
                <a:spcPts val="0"/>
              </a:spcAft>
            </a:pPr>
            <a:r>
              <a:rPr lang="en" dirty="0" err="1">
                <a:solidFill>
                  <a:schemeClr val="tx1"/>
                </a:solidFill>
              </a:rPr>
              <a:t>Potassium</a:t>
            </a:r>
            <a:r>
              <a:rPr lang="en" dirty="0">
                <a:solidFill>
                  <a:schemeClr val="tx1"/>
                </a:solidFill>
              </a:rPr>
              <a:t> </a:t>
            </a:r>
            <a:r>
              <a:rPr lang="en" dirty="0" err="1">
                <a:solidFill>
                  <a:schemeClr val="tx1"/>
                </a:solidFill>
              </a:rPr>
              <a:t>bichromicum </a:t>
            </a:r>
            <a:r>
              <a:rPr lang="en" dirty="0">
                <a:solidFill>
                  <a:schemeClr val="tx1"/>
                </a:solidFill>
              </a:rPr>
              <a:t>200CH 20 mg.</a:t>
            </a:r>
            <a:endParaRPr lang="ru-RU" dirty="0">
              <a:solidFill>
                <a:schemeClr val="tx1"/>
              </a:solidFill>
            </a:endParaRPr>
          </a:p>
          <a:p>
            <a:pPr algn="just">
              <a:lnSpc>
                <a:spcPct val="120000"/>
              </a:lnSpc>
              <a:spcBef>
                <a:spcPts val="0"/>
              </a:spcBef>
              <a:spcAft>
                <a:spcPts val="0"/>
              </a:spcAft>
            </a:pPr>
            <a:endParaRPr lang="uk-UA" dirty="0">
              <a:solidFill>
                <a:schemeClr val="tx1"/>
              </a:solidFill>
            </a:endParaRPr>
          </a:p>
        </p:txBody>
      </p:sp>
      <p:pic>
        <p:nvPicPr>
          <p:cNvPr id="4" name="Рисунок 3"/>
          <p:cNvPicPr/>
          <p:nvPr/>
        </p:nvPicPr>
        <p:blipFill>
          <a:blip r:embed="rId2">
            <a:extLst>
              <a:ext uri="{28A0092B-C50C-407E-A947-70E740481C1C}">
                <a14:useLocalDpi xmlns:a14="http://schemas.microsoft.com/office/drawing/2010/main" val="0"/>
              </a:ext>
            </a:extLst>
          </a:blip>
          <a:srcRect/>
          <a:stretch>
            <a:fillRect/>
          </a:stretch>
        </p:blipFill>
        <p:spPr bwMode="auto">
          <a:xfrm>
            <a:off x="851097" y="1134470"/>
            <a:ext cx="2743199" cy="2528719"/>
          </a:xfrm>
          <a:prstGeom prst="rect">
            <a:avLst/>
          </a:prstGeom>
          <a:noFill/>
          <a:ln>
            <a:noFill/>
          </a:ln>
        </p:spPr>
      </p:pic>
      <p:sp>
        <p:nvSpPr>
          <p:cNvPr id="5" name="Прямоугольник 4"/>
          <p:cNvSpPr/>
          <p:nvPr/>
        </p:nvSpPr>
        <p:spPr>
          <a:xfrm>
            <a:off x="142686" y="3407000"/>
            <a:ext cx="11967587" cy="286232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spcAft>
                <a:spcPts val="0"/>
              </a:spcAft>
              <a:tabLst>
                <a:tab pos="180975" algn="l"/>
              </a:tabLst>
            </a:pPr>
            <a:r>
              <a:rPr lang="en" b="1" i="1" dirty="0">
                <a:latin typeface="Times New Roman" panose="02020603050405020304" pitchFamily="18" charset="0"/>
                <a:ea typeface="Times New Roman" panose="02020603050405020304" pitchFamily="18" charset="0"/>
                <a:cs typeface="Times New Roman" panose="02020603050405020304" pitchFamily="18" charset="0"/>
              </a:rPr>
              <a:t>Pharmacological action.</a:t>
            </a:r>
          </a:p>
          <a:p>
            <a:pPr indent="712788" algn="just">
              <a:spcAft>
                <a:spcPts val="0"/>
              </a:spcAft>
              <a:tabLst>
                <a:tab pos="180975" algn="l"/>
              </a:tabLst>
            </a:pPr>
            <a:r>
              <a:rPr lang="en" dirty="0">
                <a:latin typeface="Times New Roman" panose="02020603050405020304" pitchFamily="18" charset="0"/>
                <a:ea typeface="Times New Roman" panose="02020603050405020304" pitchFamily="18" charset="0"/>
                <a:cs typeface="Times New Roman" panose="02020603050405020304" pitchFamily="18" charset="0"/>
              </a:rPr>
              <a:t>The drug has a broad spectrum of action, affects all parts of the pathogenesis of diseases of the respiratory system, as well as related disorders of the body.</a:t>
            </a:r>
            <a:endParaRPr lang="ru-RU" sz="1400" dirty="0">
              <a:latin typeface="Calibri" panose="020F0502020204030204" pitchFamily="34" charset="0"/>
              <a:ea typeface="Times New Roman" panose="02020603050405020304" pitchFamily="18" charset="0"/>
              <a:cs typeface="Times New Roman" panose="02020603050405020304" pitchFamily="18" charset="0"/>
            </a:endParaRPr>
          </a:p>
          <a:p>
            <a:pPr indent="712788" algn="just">
              <a:spcAft>
                <a:spcPts val="0"/>
              </a:spcAft>
              <a:tabLst>
                <a:tab pos="180975" algn="l"/>
              </a:tabLst>
            </a:pPr>
            <a:r>
              <a:rPr lang="en" dirty="0">
                <a:latin typeface="Times New Roman" panose="02020603050405020304" pitchFamily="18" charset="0"/>
                <a:ea typeface="Times New Roman" panose="02020603050405020304" pitchFamily="18" charset="0"/>
                <a:cs typeface="Times New Roman" panose="02020603050405020304" pitchFamily="18" charset="0"/>
              </a:rPr>
              <a:t>The drug has anti-inflammatory action, stimulates the regeneration of cellular elements and eliminates degenerative changes in bronchial tissues, restores the function of the ciliated epithelium of the bronchi. Has </a:t>
            </a:r>
            <a:r>
              <a:rPr lang="en" dirty="0" err="1">
                <a:latin typeface="Times New Roman" panose="02020603050405020304" pitchFamily="18" charset="0"/>
                <a:ea typeface="Times New Roman" panose="02020603050405020304" pitchFamily="18" charset="0"/>
                <a:cs typeface="Times New Roman" panose="02020603050405020304" pitchFamily="18" charset="0"/>
              </a:rPr>
              <a:t>an antispasmodic </a:t>
            </a:r>
            <a:r>
              <a:rPr lang="en" dirty="0">
                <a:latin typeface="Times New Roman" panose="02020603050405020304" pitchFamily="18" charset="0"/>
                <a:ea typeface="Times New Roman" panose="02020603050405020304" pitchFamily="18" charset="0"/>
                <a:cs typeface="Times New Roman" panose="02020603050405020304" pitchFamily="18" charset="0"/>
              </a:rPr>
              <a:t>effect on the muscles of the bronchi. Helps to thin the sputum and facilitates its discharge. Reduces obstructive syndrome. Improves the functions of external respiration.</a:t>
            </a:r>
            <a:endParaRPr lang="ru-RU" sz="1400" dirty="0">
              <a:latin typeface="Calibri" panose="020F0502020204030204" pitchFamily="34" charset="0"/>
              <a:ea typeface="Times New Roman" panose="02020603050405020304" pitchFamily="18" charset="0"/>
              <a:cs typeface="Times New Roman" panose="02020603050405020304" pitchFamily="18" charset="0"/>
            </a:endParaRPr>
          </a:p>
          <a:p>
            <a:pPr indent="712788" algn="just">
              <a:spcAft>
                <a:spcPts val="0"/>
              </a:spcAft>
              <a:tabLst>
                <a:tab pos="180975" algn="l"/>
              </a:tabLst>
            </a:pPr>
            <a:r>
              <a:rPr lang="en" b="1" i="1" dirty="0">
                <a:latin typeface="Times New Roman" panose="02020603050405020304" pitchFamily="18" charset="0"/>
                <a:ea typeface="Times New Roman" panose="02020603050405020304" pitchFamily="18" charset="0"/>
                <a:cs typeface="Times New Roman" panose="02020603050405020304" pitchFamily="18" charset="0"/>
              </a:rPr>
              <a:t>The main indications for use. </a:t>
            </a:r>
            <a:r>
              <a:rPr lang="en" dirty="0">
                <a:latin typeface="Times New Roman" panose="02020603050405020304" pitchFamily="18" charset="0"/>
                <a:ea typeface="Times New Roman" panose="02020603050405020304" pitchFamily="18" charset="0"/>
                <a:cs typeface="Times New Roman" panose="02020603050405020304" pitchFamily="18" charset="0"/>
              </a:rPr>
              <a:t>Acute and chronic bronchitis, tracheitis, laryngitis of various etiologies. Pertussis, bronchitis with measles, influenza, ARI and other infectious diseases, recurrent bronchitis in frequently </a:t>
            </a:r>
            <a:r>
              <a:rPr lang="en" dirty="0" err="1">
                <a:latin typeface="Times New Roman" panose="02020603050405020304" pitchFamily="18" charset="0"/>
                <a:ea typeface="Times New Roman" panose="02020603050405020304" pitchFamily="18" charset="0"/>
                <a:cs typeface="Times New Roman" panose="02020603050405020304" pitchFamily="18" charset="0"/>
              </a:rPr>
              <a:t>ill </a:t>
            </a:r>
            <a:r>
              <a:rPr lang="en" dirty="0">
                <a:latin typeface="Times New Roman" panose="02020603050405020304" pitchFamily="18" charset="0"/>
                <a:ea typeface="Times New Roman" panose="02020603050405020304" pitchFamily="18" charset="0"/>
                <a:cs typeface="Times New Roman" panose="02020603050405020304" pitchFamily="18" charset="0"/>
              </a:rPr>
              <a:t>children and adults, bronchial asthma.</a:t>
            </a:r>
            <a:endParaRPr lang="ru-RU"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857923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79" y="286604"/>
            <a:ext cx="10710789" cy="1296012"/>
          </a:xfrm>
        </p:spPr>
        <p:txBody>
          <a:bodyPr>
            <a:normAutofit fontScale="90000"/>
          </a:bodyPr>
          <a:lstStyle/>
          <a:p>
            <a:r>
              <a:rPr lang="de-DE" dirty="0"/>
              <a:t>https://www.youtube.com/watch?v=K5222Pw-qw0</a:t>
            </a:r>
            <a:endParaRPr lang="uk-UA" dirty="0"/>
          </a:p>
        </p:txBody>
      </p:sp>
      <p:pic>
        <p:nvPicPr>
          <p:cNvPr id="4" name="Spongia tosta - Homeopathic Medicine to Relieve Dry Cough">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549525" y="1846263"/>
            <a:ext cx="7151688" cy="4022725"/>
          </a:xfrm>
        </p:spPr>
      </p:pic>
    </p:spTree>
    <p:extLst>
      <p:ext uri="{BB962C8B-B14F-4D97-AF65-F5344CB8AC3E}">
        <p14:creationId xmlns:p14="http://schemas.microsoft.com/office/powerpoint/2010/main" val="20564899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41160"/>
            <a:ext cx="10058400" cy="793820"/>
          </a:xfrm>
        </p:spPr>
        <p:style>
          <a:lnRef idx="2">
            <a:schemeClr val="accent2"/>
          </a:lnRef>
          <a:fillRef idx="1">
            <a:schemeClr val="lt1"/>
          </a:fillRef>
          <a:effectRef idx="0">
            <a:schemeClr val="accent2"/>
          </a:effectRef>
          <a:fontRef idx="minor">
            <a:schemeClr val="dk1"/>
          </a:fontRef>
        </p:style>
        <p:txBody>
          <a:bodyPr/>
          <a:lstStyle/>
          <a:p>
            <a:pPr algn="ctr"/>
            <a:r>
              <a:rPr lang="en" b="1" dirty="0"/>
              <a:t>6. </a:t>
            </a:r>
            <a:r>
              <a:rPr lang="en" b="1" dirty="0" err="1"/>
              <a:t>Homeovox</a:t>
            </a:r>
            <a:r>
              <a:rPr lang="en" b="1" dirty="0"/>
              <a:t> ( </a:t>
            </a:r>
            <a:r>
              <a:rPr lang="en" b="1" dirty="0" err="1"/>
              <a:t>Homeovox </a:t>
            </a:r>
            <a:r>
              <a:rPr lang="en" b="1" dirty="0"/>
              <a:t>)</a:t>
            </a:r>
            <a:endParaRPr lang="uk-UA" dirty="0"/>
          </a:p>
        </p:txBody>
      </p:sp>
      <p:sp>
        <p:nvSpPr>
          <p:cNvPr id="3" name="Объект 2"/>
          <p:cNvSpPr>
            <a:spLocks noGrp="1"/>
          </p:cNvSpPr>
          <p:nvPr>
            <p:ph idx="1"/>
          </p:nvPr>
        </p:nvSpPr>
        <p:spPr>
          <a:xfrm>
            <a:off x="4650148" y="1121618"/>
            <a:ext cx="4925932" cy="4023360"/>
          </a:xfrm>
        </p:spPr>
        <p:style>
          <a:lnRef idx="1">
            <a:schemeClr val="accent1"/>
          </a:lnRef>
          <a:fillRef idx="2">
            <a:schemeClr val="accent1"/>
          </a:fillRef>
          <a:effectRef idx="1">
            <a:schemeClr val="accent1"/>
          </a:effectRef>
          <a:fontRef idx="minor">
            <a:schemeClr val="dk1"/>
          </a:fontRef>
        </p:style>
        <p:txBody>
          <a:bodyPr>
            <a:normAutofit fontScale="85000" lnSpcReduction="10000"/>
          </a:bodyPr>
          <a:lstStyle/>
          <a:p>
            <a:pPr marL="0" indent="361950" algn="just">
              <a:lnSpc>
                <a:spcPct val="120000"/>
              </a:lnSpc>
              <a:spcBef>
                <a:spcPts val="0"/>
              </a:spcBef>
              <a:spcAft>
                <a:spcPts val="0"/>
              </a:spcAft>
            </a:pPr>
            <a:r>
              <a:rPr lang="en" b="1" i="1" dirty="0">
                <a:solidFill>
                  <a:schemeClr val="tx1"/>
                </a:solidFill>
              </a:rPr>
              <a:t>Storage:</a:t>
            </a:r>
          </a:p>
          <a:p>
            <a:pPr marL="90488" indent="-90488" algn="just">
              <a:lnSpc>
                <a:spcPct val="120000"/>
              </a:lnSpc>
              <a:spcBef>
                <a:spcPts val="0"/>
              </a:spcBef>
              <a:spcAft>
                <a:spcPts val="0"/>
              </a:spcAft>
            </a:pPr>
            <a:r>
              <a:rPr lang="en" dirty="0" err="1">
                <a:solidFill>
                  <a:schemeClr val="tx1"/>
                </a:solidFill>
              </a:rPr>
              <a:t>Aconitum</a:t>
            </a:r>
            <a:r>
              <a:rPr lang="en" dirty="0">
                <a:solidFill>
                  <a:schemeClr val="tx1"/>
                </a:solidFill>
              </a:rPr>
              <a:t> </a:t>
            </a:r>
            <a:r>
              <a:rPr lang="en" dirty="0" err="1">
                <a:solidFill>
                  <a:schemeClr val="tx1"/>
                </a:solidFill>
              </a:rPr>
              <a:t>napellus </a:t>
            </a:r>
            <a:r>
              <a:rPr lang="en" dirty="0">
                <a:solidFill>
                  <a:schemeClr val="tx1"/>
                </a:solidFill>
              </a:rPr>
              <a:t>(aconite) C3,</a:t>
            </a:r>
          </a:p>
          <a:p>
            <a:pPr marL="90488" indent="-90488" algn="just">
              <a:lnSpc>
                <a:spcPct val="120000"/>
              </a:lnSpc>
              <a:spcBef>
                <a:spcPts val="0"/>
              </a:spcBef>
              <a:spcAft>
                <a:spcPts val="0"/>
              </a:spcAft>
            </a:pPr>
            <a:r>
              <a:rPr lang="en" dirty="0" err="1">
                <a:solidFill>
                  <a:schemeClr val="tx1"/>
                </a:solidFill>
              </a:rPr>
              <a:t>Arumtriphyllum </a:t>
            </a:r>
            <a:r>
              <a:rPr lang="en" dirty="0">
                <a:solidFill>
                  <a:schemeClr val="tx1"/>
                </a:solidFill>
              </a:rPr>
              <a:t>(Arum </a:t>
            </a:r>
            <a:r>
              <a:rPr lang="en" dirty="0" err="1">
                <a:solidFill>
                  <a:schemeClr val="tx1"/>
                </a:solidFill>
              </a:rPr>
              <a:t>Triphyllum </a:t>
            </a:r>
            <a:r>
              <a:rPr lang="en" dirty="0">
                <a:solidFill>
                  <a:schemeClr val="tx1"/>
                </a:solidFill>
              </a:rPr>
              <a:t>) C3,</a:t>
            </a:r>
          </a:p>
          <a:p>
            <a:pPr marL="90488" indent="-90488" algn="just">
              <a:lnSpc>
                <a:spcPct val="120000"/>
              </a:lnSpc>
              <a:spcBef>
                <a:spcPts val="0"/>
              </a:spcBef>
              <a:spcAft>
                <a:spcPts val="0"/>
              </a:spcAft>
            </a:pPr>
            <a:r>
              <a:rPr lang="en" dirty="0" err="1">
                <a:solidFill>
                  <a:schemeClr val="tx1"/>
                </a:solidFill>
              </a:rPr>
              <a:t>Ferrum</a:t>
            </a:r>
            <a:r>
              <a:rPr lang="en" dirty="0">
                <a:solidFill>
                  <a:schemeClr val="tx1"/>
                </a:solidFill>
              </a:rPr>
              <a:t> </a:t>
            </a:r>
            <a:r>
              <a:rPr lang="en" dirty="0" err="1">
                <a:solidFill>
                  <a:schemeClr val="tx1"/>
                </a:solidFill>
              </a:rPr>
              <a:t>phosphoricum </a:t>
            </a:r>
            <a:r>
              <a:rPr lang="en" dirty="0">
                <a:solidFill>
                  <a:schemeClr val="tx1"/>
                </a:solidFill>
              </a:rPr>
              <a:t>( </a:t>
            </a:r>
            <a:r>
              <a:rPr lang="en" dirty="0" err="1">
                <a:solidFill>
                  <a:schemeClr val="tx1"/>
                </a:solidFill>
              </a:rPr>
              <a:t>ferrumphosphoricum </a:t>
            </a:r>
            <a:r>
              <a:rPr lang="en" dirty="0">
                <a:solidFill>
                  <a:schemeClr val="tx1"/>
                </a:solidFill>
              </a:rPr>
              <a:t>) C6,</a:t>
            </a:r>
          </a:p>
          <a:p>
            <a:pPr marL="90488" indent="-90488" algn="just">
              <a:lnSpc>
                <a:spcPct val="120000"/>
              </a:lnSpc>
              <a:spcBef>
                <a:spcPts val="0"/>
              </a:spcBef>
              <a:spcAft>
                <a:spcPts val="0"/>
              </a:spcAft>
            </a:pPr>
            <a:r>
              <a:rPr lang="en" dirty="0" err="1">
                <a:solidFill>
                  <a:schemeClr val="tx1"/>
                </a:solidFill>
              </a:rPr>
              <a:t>Calendula</a:t>
            </a:r>
            <a:r>
              <a:rPr lang="en" dirty="0">
                <a:solidFill>
                  <a:schemeClr val="tx1"/>
                </a:solidFill>
              </a:rPr>
              <a:t> </a:t>
            </a:r>
            <a:r>
              <a:rPr lang="en" dirty="0" err="1">
                <a:solidFill>
                  <a:schemeClr val="tx1"/>
                </a:solidFill>
              </a:rPr>
              <a:t>officinalis </a:t>
            </a:r>
            <a:r>
              <a:rPr lang="en" dirty="0">
                <a:solidFill>
                  <a:schemeClr val="tx1"/>
                </a:solidFill>
              </a:rPr>
              <a:t>(calendula) C6,</a:t>
            </a:r>
          </a:p>
          <a:p>
            <a:pPr marL="90488" indent="-90488" algn="just">
              <a:lnSpc>
                <a:spcPct val="120000"/>
              </a:lnSpc>
              <a:spcBef>
                <a:spcPts val="0"/>
              </a:spcBef>
              <a:spcAft>
                <a:spcPts val="0"/>
              </a:spcAft>
            </a:pPr>
            <a:r>
              <a:rPr lang="en" dirty="0" err="1">
                <a:solidFill>
                  <a:schemeClr val="tx1"/>
                </a:solidFill>
              </a:rPr>
              <a:t>Spongiatosta </a:t>
            </a:r>
            <a:r>
              <a:rPr lang="en" dirty="0">
                <a:solidFill>
                  <a:schemeClr val="tx1"/>
                </a:solidFill>
              </a:rPr>
              <a:t>( </a:t>
            </a:r>
            <a:r>
              <a:rPr lang="en" dirty="0" err="1">
                <a:solidFill>
                  <a:schemeClr val="tx1"/>
                </a:solidFill>
              </a:rPr>
              <a:t>spongiatosta </a:t>
            </a:r>
            <a:r>
              <a:rPr lang="en" dirty="0">
                <a:solidFill>
                  <a:schemeClr val="tx1"/>
                </a:solidFill>
              </a:rPr>
              <a:t>) C6,</a:t>
            </a:r>
          </a:p>
          <a:p>
            <a:pPr marL="90488" indent="-90488" algn="just">
              <a:lnSpc>
                <a:spcPct val="120000"/>
              </a:lnSpc>
              <a:spcBef>
                <a:spcPts val="0"/>
              </a:spcBef>
              <a:spcAft>
                <a:spcPts val="0"/>
              </a:spcAft>
            </a:pPr>
            <a:r>
              <a:rPr lang="en" dirty="0" err="1">
                <a:solidFill>
                  <a:schemeClr val="tx1"/>
                </a:solidFill>
              </a:rPr>
              <a:t>belladonna </a:t>
            </a:r>
            <a:r>
              <a:rPr lang="en" dirty="0">
                <a:solidFill>
                  <a:schemeClr val="tx1"/>
                </a:solidFill>
              </a:rPr>
              <a:t>C6,</a:t>
            </a:r>
          </a:p>
          <a:p>
            <a:pPr marL="90488" indent="-90488" algn="just">
              <a:lnSpc>
                <a:spcPct val="120000"/>
              </a:lnSpc>
              <a:spcBef>
                <a:spcPts val="0"/>
              </a:spcBef>
              <a:spcAft>
                <a:spcPts val="0"/>
              </a:spcAft>
            </a:pPr>
            <a:r>
              <a:rPr lang="en" dirty="0" err="1">
                <a:solidFill>
                  <a:schemeClr val="tx1"/>
                </a:solidFill>
              </a:rPr>
              <a:t>Mercury</a:t>
            </a:r>
            <a:r>
              <a:rPr lang="en" dirty="0">
                <a:solidFill>
                  <a:schemeClr val="tx1"/>
                </a:solidFill>
              </a:rPr>
              <a:t> </a:t>
            </a:r>
            <a:r>
              <a:rPr lang="en" dirty="0" err="1">
                <a:solidFill>
                  <a:schemeClr val="tx1"/>
                </a:solidFill>
              </a:rPr>
              <a:t>ssolubilis </a:t>
            </a:r>
            <a:r>
              <a:rPr lang="en" dirty="0">
                <a:solidFill>
                  <a:schemeClr val="tx1"/>
                </a:solidFill>
              </a:rPr>
              <a:t>( </a:t>
            </a:r>
            <a:r>
              <a:rPr lang="en" dirty="0" err="1">
                <a:solidFill>
                  <a:schemeClr val="tx1"/>
                </a:solidFill>
              </a:rPr>
              <a:t>mercury solubilis </a:t>
            </a:r>
            <a:r>
              <a:rPr lang="en" dirty="0">
                <a:solidFill>
                  <a:schemeClr val="tx1"/>
                </a:solidFill>
              </a:rPr>
              <a:t>) C6,</a:t>
            </a:r>
          </a:p>
          <a:p>
            <a:pPr marL="90488" indent="-90488" algn="just">
              <a:lnSpc>
                <a:spcPct val="120000"/>
              </a:lnSpc>
              <a:spcBef>
                <a:spcPts val="0"/>
              </a:spcBef>
              <a:spcAft>
                <a:spcPts val="0"/>
              </a:spcAft>
            </a:pPr>
            <a:r>
              <a:rPr lang="en" dirty="0" err="1">
                <a:solidFill>
                  <a:schemeClr val="tx1"/>
                </a:solidFill>
              </a:rPr>
              <a:t>Hepar</a:t>
            </a:r>
            <a:r>
              <a:rPr lang="en" dirty="0">
                <a:solidFill>
                  <a:schemeClr val="tx1"/>
                </a:solidFill>
              </a:rPr>
              <a:t> </a:t>
            </a:r>
            <a:r>
              <a:rPr lang="en" dirty="0" err="1">
                <a:solidFill>
                  <a:schemeClr val="tx1"/>
                </a:solidFill>
              </a:rPr>
              <a:t>sulfur </a:t>
            </a:r>
            <a:r>
              <a:rPr lang="en" dirty="0">
                <a:solidFill>
                  <a:schemeClr val="tx1"/>
                </a:solidFill>
              </a:rPr>
              <a:t>( </a:t>
            </a:r>
            <a:r>
              <a:rPr lang="en" dirty="0" err="1">
                <a:solidFill>
                  <a:schemeClr val="tx1"/>
                </a:solidFill>
              </a:rPr>
              <a:t>heparsulfur </a:t>
            </a:r>
            <a:r>
              <a:rPr lang="en" dirty="0">
                <a:solidFill>
                  <a:schemeClr val="tx1"/>
                </a:solidFill>
              </a:rPr>
              <a:t>) C6,</a:t>
            </a:r>
          </a:p>
          <a:p>
            <a:pPr marL="90488" indent="-90488" algn="just">
              <a:lnSpc>
                <a:spcPct val="120000"/>
              </a:lnSpc>
              <a:spcBef>
                <a:spcPts val="0"/>
              </a:spcBef>
              <a:spcAft>
                <a:spcPts val="0"/>
              </a:spcAft>
            </a:pPr>
            <a:r>
              <a:rPr lang="en" dirty="0" err="1">
                <a:solidFill>
                  <a:schemeClr val="tx1"/>
                </a:solidFill>
              </a:rPr>
              <a:t>Potassium</a:t>
            </a:r>
            <a:r>
              <a:rPr lang="en" dirty="0">
                <a:solidFill>
                  <a:schemeClr val="tx1"/>
                </a:solidFill>
              </a:rPr>
              <a:t> </a:t>
            </a:r>
            <a:r>
              <a:rPr lang="en" dirty="0" err="1">
                <a:solidFill>
                  <a:schemeClr val="tx1"/>
                </a:solidFill>
              </a:rPr>
              <a:t>bichromicum </a:t>
            </a:r>
            <a:r>
              <a:rPr lang="en" dirty="0">
                <a:solidFill>
                  <a:schemeClr val="tx1"/>
                </a:solidFill>
              </a:rPr>
              <a:t>( </a:t>
            </a:r>
            <a:r>
              <a:rPr lang="en" dirty="0" err="1">
                <a:solidFill>
                  <a:schemeClr val="tx1"/>
                </a:solidFill>
              </a:rPr>
              <a:t>potassium bichromicum </a:t>
            </a:r>
            <a:r>
              <a:rPr lang="en" dirty="0">
                <a:solidFill>
                  <a:schemeClr val="tx1"/>
                </a:solidFill>
              </a:rPr>
              <a:t>) C6,</a:t>
            </a:r>
          </a:p>
          <a:p>
            <a:pPr marL="90488" indent="-90488" algn="just">
              <a:lnSpc>
                <a:spcPct val="120000"/>
              </a:lnSpc>
              <a:spcBef>
                <a:spcPts val="0"/>
              </a:spcBef>
              <a:spcAft>
                <a:spcPts val="0"/>
              </a:spcAft>
            </a:pPr>
            <a:r>
              <a:rPr lang="en" dirty="0" err="1">
                <a:solidFill>
                  <a:schemeClr val="tx1"/>
                </a:solidFill>
              </a:rPr>
              <a:t>Populus</a:t>
            </a:r>
            <a:r>
              <a:rPr lang="en" dirty="0">
                <a:solidFill>
                  <a:schemeClr val="tx1"/>
                </a:solidFill>
              </a:rPr>
              <a:t> </a:t>
            </a:r>
            <a:r>
              <a:rPr lang="en" dirty="0" err="1">
                <a:solidFill>
                  <a:schemeClr val="tx1"/>
                </a:solidFill>
              </a:rPr>
              <a:t>candicans </a:t>
            </a:r>
            <a:r>
              <a:rPr lang="en" dirty="0">
                <a:solidFill>
                  <a:schemeClr val="tx1"/>
                </a:solidFill>
              </a:rPr>
              <a:t>( </a:t>
            </a:r>
            <a:r>
              <a:rPr lang="en" dirty="0" err="1">
                <a:solidFill>
                  <a:schemeClr val="tx1"/>
                </a:solidFill>
              </a:rPr>
              <a:t>populuscandicans </a:t>
            </a:r>
            <a:r>
              <a:rPr lang="en" dirty="0">
                <a:solidFill>
                  <a:schemeClr val="tx1"/>
                </a:solidFill>
              </a:rPr>
              <a:t>) C6,</a:t>
            </a:r>
          </a:p>
          <a:p>
            <a:pPr marL="90488" indent="-90488" algn="just">
              <a:lnSpc>
                <a:spcPct val="120000"/>
              </a:lnSpc>
              <a:spcBef>
                <a:spcPts val="0"/>
              </a:spcBef>
              <a:spcAft>
                <a:spcPts val="0"/>
              </a:spcAft>
            </a:pPr>
            <a:r>
              <a:rPr lang="en" dirty="0" err="1">
                <a:solidFill>
                  <a:schemeClr val="tx1"/>
                </a:solidFill>
              </a:rPr>
              <a:t>Bryonia </a:t>
            </a:r>
            <a:r>
              <a:rPr lang="en" dirty="0">
                <a:solidFill>
                  <a:schemeClr val="tx1"/>
                </a:solidFill>
              </a:rPr>
              <a:t>( </a:t>
            </a:r>
            <a:r>
              <a:rPr lang="en" dirty="0" err="1">
                <a:solidFill>
                  <a:schemeClr val="tx1"/>
                </a:solidFill>
              </a:rPr>
              <a:t>Brioni </a:t>
            </a:r>
            <a:r>
              <a:rPr lang="en" dirty="0">
                <a:solidFill>
                  <a:schemeClr val="tx1"/>
                </a:solidFill>
              </a:rPr>
              <a:t>) C3 0.091 mg.</a:t>
            </a:r>
            <a:endParaRPr lang="uk-UA" dirty="0">
              <a:solidFill>
                <a:schemeClr val="tx1"/>
              </a:solidFill>
            </a:endParaRPr>
          </a:p>
        </p:txBody>
      </p:sp>
      <p:pic>
        <p:nvPicPr>
          <p:cNvPr id="4" name="Рисунок 3"/>
          <p:cNvPicPr/>
          <p:nvPr/>
        </p:nvPicPr>
        <p:blipFill>
          <a:blip r:embed="rId2">
            <a:extLst>
              <a:ext uri="{28A0092B-C50C-407E-A947-70E740481C1C}">
                <a14:useLocalDpi xmlns:a14="http://schemas.microsoft.com/office/drawing/2010/main" val="0"/>
              </a:ext>
            </a:extLst>
          </a:blip>
          <a:srcRect/>
          <a:stretch>
            <a:fillRect/>
          </a:stretch>
        </p:blipFill>
        <p:spPr bwMode="auto">
          <a:xfrm>
            <a:off x="597101" y="1121618"/>
            <a:ext cx="3603109" cy="2656562"/>
          </a:xfrm>
          <a:prstGeom prst="rect">
            <a:avLst/>
          </a:prstGeom>
          <a:noFill/>
          <a:ln>
            <a:noFill/>
          </a:ln>
        </p:spPr>
      </p:pic>
      <p:sp>
        <p:nvSpPr>
          <p:cNvPr id="5" name="Прямоугольник 4"/>
          <p:cNvSpPr/>
          <p:nvPr/>
        </p:nvSpPr>
        <p:spPr>
          <a:xfrm>
            <a:off x="174171" y="5231616"/>
            <a:ext cx="11622594" cy="1338828"/>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indent="449580" algn="just">
              <a:lnSpc>
                <a:spcPct val="150000"/>
              </a:lnSpc>
            </a:pPr>
            <a:r>
              <a:rPr lang="en" b="1"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Pharmacological action. </a:t>
            </a:r>
            <a:r>
              <a:rPr lang="e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drug has anti-inflammatory and </a:t>
            </a:r>
            <a:r>
              <a:rPr lang="en"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antispasmodic </a:t>
            </a:r>
            <a:r>
              <a:rPr lang="e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action.</a:t>
            </a:r>
            <a:endPar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indent="449580" algn="just">
              <a:lnSpc>
                <a:spcPct val="150000"/>
              </a:lnSpc>
            </a:pPr>
            <a:r>
              <a:rPr lang="en" b="1"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main indications for use </a:t>
            </a:r>
            <a:r>
              <a:rPr lang="e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It is used for laryngitis of various etiologies , </a:t>
            </a:r>
            <a:r>
              <a:rPr lang="en"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including </a:t>
            </a:r>
            <a:r>
              <a:rPr lang="e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with loss of voice, hoarseness, fatigue of the vocal cords.</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165265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06992" y="211014"/>
            <a:ext cx="10058400" cy="722477"/>
          </a:xfrm>
        </p:spPr>
        <p:style>
          <a:lnRef idx="2">
            <a:schemeClr val="accent2"/>
          </a:lnRef>
          <a:fillRef idx="1">
            <a:schemeClr val="lt1"/>
          </a:fillRef>
          <a:effectRef idx="0">
            <a:schemeClr val="accent2"/>
          </a:effectRef>
          <a:fontRef idx="minor">
            <a:schemeClr val="dk1"/>
          </a:fontRef>
        </p:style>
        <p:txBody>
          <a:bodyPr/>
          <a:lstStyle/>
          <a:p>
            <a:pPr algn="ctr"/>
            <a:r>
              <a:rPr lang="en" b="1" dirty="0">
                <a:solidFill>
                  <a:schemeClr val="tx1"/>
                </a:solidFill>
              </a:rPr>
              <a:t>7. </a:t>
            </a:r>
            <a:r>
              <a:rPr lang="en" b="1" dirty="0" err="1">
                <a:solidFill>
                  <a:schemeClr val="tx1"/>
                </a:solidFill>
              </a:rPr>
              <a:t>Cardio - </a:t>
            </a:r>
            <a:r>
              <a:rPr lang="en" b="1" dirty="0">
                <a:solidFill>
                  <a:schemeClr val="tx1"/>
                </a:solidFill>
              </a:rPr>
              <a:t>gran ( </a:t>
            </a:r>
            <a:r>
              <a:rPr lang="en" b="1" dirty="0" err="1">
                <a:solidFill>
                  <a:schemeClr val="tx1"/>
                </a:solidFill>
              </a:rPr>
              <a:t>Cardio-gran </a:t>
            </a:r>
            <a:r>
              <a:rPr lang="en" b="1" dirty="0">
                <a:solidFill>
                  <a:schemeClr val="tx1"/>
                </a:solidFill>
              </a:rPr>
              <a:t>)</a:t>
            </a:r>
            <a:endParaRPr lang="uk-UA" b="1" dirty="0">
              <a:solidFill>
                <a:schemeClr val="tx1"/>
              </a:solidFill>
            </a:endParaRPr>
          </a:p>
        </p:txBody>
      </p:sp>
      <p:sp>
        <p:nvSpPr>
          <p:cNvPr id="3" name="Объект 2"/>
          <p:cNvSpPr>
            <a:spLocks noGrp="1"/>
          </p:cNvSpPr>
          <p:nvPr>
            <p:ph idx="1"/>
          </p:nvPr>
        </p:nvSpPr>
        <p:spPr>
          <a:xfrm>
            <a:off x="4876594" y="1124382"/>
            <a:ext cx="3949003" cy="1896211"/>
          </a:xfrm>
        </p:spPr>
        <p:style>
          <a:lnRef idx="1">
            <a:schemeClr val="accent1"/>
          </a:lnRef>
          <a:fillRef idx="2">
            <a:schemeClr val="accent1"/>
          </a:fillRef>
          <a:effectRef idx="1">
            <a:schemeClr val="accent1"/>
          </a:effectRef>
          <a:fontRef idx="minor">
            <a:schemeClr val="dk1"/>
          </a:fontRef>
        </p:style>
        <p:txBody>
          <a:bodyPr>
            <a:normAutofit fontScale="85000" lnSpcReduction="20000"/>
          </a:bodyPr>
          <a:lstStyle/>
          <a:p>
            <a:pPr algn="just">
              <a:lnSpc>
                <a:spcPct val="110000"/>
              </a:lnSpc>
              <a:spcBef>
                <a:spcPts val="0"/>
              </a:spcBef>
              <a:spcAft>
                <a:spcPts val="0"/>
              </a:spcAft>
            </a:pPr>
            <a:r>
              <a:rPr lang="en" b="1" i="1" dirty="0">
                <a:solidFill>
                  <a:schemeClr val="tx1"/>
                </a:solidFill>
              </a:rPr>
              <a:t>The composition of 10 g of granules contain:</a:t>
            </a:r>
          </a:p>
          <a:p>
            <a:pPr algn="just">
              <a:lnSpc>
                <a:spcPct val="110000"/>
              </a:lnSpc>
              <a:spcBef>
                <a:spcPts val="0"/>
              </a:spcBef>
              <a:spcAft>
                <a:spcPts val="0"/>
              </a:spcAft>
            </a:pPr>
            <a:r>
              <a:rPr lang="en" dirty="0">
                <a:solidFill>
                  <a:schemeClr val="tx1"/>
                </a:solidFill>
              </a:rPr>
              <a:t> </a:t>
            </a:r>
            <a:r>
              <a:rPr lang="en" dirty="0" err="1">
                <a:solidFill>
                  <a:schemeClr val="tx1"/>
                </a:solidFill>
              </a:rPr>
              <a:t>Spigelia </a:t>
            </a:r>
            <a:r>
              <a:rPr lang="en" dirty="0">
                <a:solidFill>
                  <a:schemeClr val="tx1"/>
                </a:solidFill>
              </a:rPr>
              <a:t>200CH 20 mg,</a:t>
            </a:r>
            <a:endParaRPr lang="uk-UA" dirty="0">
              <a:solidFill>
                <a:schemeClr val="tx1"/>
              </a:solidFill>
            </a:endParaRPr>
          </a:p>
          <a:p>
            <a:pPr algn="just">
              <a:lnSpc>
                <a:spcPct val="110000"/>
              </a:lnSpc>
              <a:spcBef>
                <a:spcPts val="0"/>
              </a:spcBef>
              <a:spcAft>
                <a:spcPts val="0"/>
              </a:spcAft>
            </a:pPr>
            <a:r>
              <a:rPr lang="en" dirty="0" err="1">
                <a:solidFill>
                  <a:schemeClr val="tx1"/>
                </a:solidFill>
              </a:rPr>
              <a:t>Cactus</a:t>
            </a:r>
            <a:r>
              <a:rPr lang="en" dirty="0">
                <a:solidFill>
                  <a:schemeClr val="tx1"/>
                </a:solidFill>
              </a:rPr>
              <a:t> 200CH 20 mg,</a:t>
            </a:r>
            <a:endParaRPr lang="uk-UA" dirty="0">
              <a:solidFill>
                <a:schemeClr val="tx1"/>
              </a:solidFill>
            </a:endParaRPr>
          </a:p>
          <a:p>
            <a:pPr algn="just">
              <a:lnSpc>
                <a:spcPct val="110000"/>
              </a:lnSpc>
              <a:spcBef>
                <a:spcPts val="0"/>
              </a:spcBef>
              <a:spcAft>
                <a:spcPts val="0"/>
              </a:spcAft>
            </a:pPr>
            <a:r>
              <a:rPr lang="en" dirty="0" err="1">
                <a:solidFill>
                  <a:schemeClr val="tx1"/>
                </a:solidFill>
              </a:rPr>
              <a:t>Potassium</a:t>
            </a:r>
            <a:r>
              <a:rPr lang="en" dirty="0">
                <a:solidFill>
                  <a:schemeClr val="tx1"/>
                </a:solidFill>
              </a:rPr>
              <a:t> </a:t>
            </a:r>
            <a:r>
              <a:rPr lang="en" dirty="0" err="1">
                <a:solidFill>
                  <a:schemeClr val="tx1"/>
                </a:solidFill>
              </a:rPr>
              <a:t>carbonicum</a:t>
            </a:r>
            <a:r>
              <a:rPr lang="en" dirty="0">
                <a:solidFill>
                  <a:schemeClr val="tx1"/>
                </a:solidFill>
              </a:rPr>
              <a:t> 200CH 20 mg,</a:t>
            </a:r>
            <a:endParaRPr lang="uk-UA" dirty="0">
              <a:solidFill>
                <a:schemeClr val="tx1"/>
              </a:solidFill>
            </a:endParaRPr>
          </a:p>
          <a:p>
            <a:pPr algn="just">
              <a:lnSpc>
                <a:spcPct val="110000"/>
              </a:lnSpc>
              <a:spcBef>
                <a:spcPts val="0"/>
              </a:spcBef>
              <a:spcAft>
                <a:spcPts val="0"/>
              </a:spcAft>
            </a:pPr>
            <a:r>
              <a:rPr lang="en" dirty="0" err="1">
                <a:solidFill>
                  <a:schemeClr val="tx1"/>
                </a:solidFill>
              </a:rPr>
              <a:t>Lachesis</a:t>
            </a:r>
            <a:r>
              <a:rPr lang="en" dirty="0">
                <a:solidFill>
                  <a:schemeClr val="tx1"/>
                </a:solidFill>
              </a:rPr>
              <a:t> 1000CH 20 mg,</a:t>
            </a:r>
            <a:endParaRPr lang="uk-UA" dirty="0">
              <a:solidFill>
                <a:schemeClr val="tx1"/>
              </a:solidFill>
            </a:endParaRPr>
          </a:p>
          <a:p>
            <a:pPr algn="just">
              <a:lnSpc>
                <a:spcPct val="110000"/>
              </a:lnSpc>
              <a:spcBef>
                <a:spcPts val="0"/>
              </a:spcBef>
              <a:spcAft>
                <a:spcPts val="0"/>
              </a:spcAft>
            </a:pPr>
            <a:r>
              <a:rPr lang="en" dirty="0" err="1">
                <a:solidFill>
                  <a:schemeClr val="tx1"/>
                </a:solidFill>
              </a:rPr>
              <a:t>Ignatia</a:t>
            </a:r>
            <a:r>
              <a:rPr lang="en" dirty="0">
                <a:solidFill>
                  <a:schemeClr val="tx1"/>
                </a:solidFill>
              </a:rPr>
              <a:t> 1000CH 20 mg.</a:t>
            </a:r>
          </a:p>
        </p:txBody>
      </p:sp>
      <p:sp>
        <p:nvSpPr>
          <p:cNvPr id="6" name="Прямоугольник 5"/>
          <p:cNvSpPr/>
          <p:nvPr/>
        </p:nvSpPr>
        <p:spPr>
          <a:xfrm>
            <a:off x="401934" y="3066874"/>
            <a:ext cx="11384781" cy="341632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n" b="1"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Pharmacological action.</a:t>
            </a:r>
            <a:endParaRPr lang="uk-UA" b="1"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endParaRPr>
          </a:p>
          <a:p>
            <a:pPr indent="361950" algn="just"/>
            <a:r>
              <a:rPr lang="en"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The drug normalizes the regulation of vascular tone, prevents fluctuations in blood pressure, coronary vasospasm, improves conduction and helps to normalize heart rhythm, relieves heart pain. Regular long-term use of the drug improves well-being, mood, improves general condition, stabilizes blood pressure, reduces the risk of hypertensive crises, reduces heart pain, patients are easier to </a:t>
            </a:r>
            <a:r>
              <a:rPr lang="en"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tolerate </a:t>
            </a:r>
            <a:r>
              <a:rPr lang="en"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mental overload and stress.</a:t>
            </a:r>
            <a:endParaRPr lang="uk-UA" dirty="0">
              <a:solidFill>
                <a:srgbClr val="000000"/>
              </a:solidFill>
              <a:latin typeface="Calibri" panose="020F0502020204030204" pitchFamily="34" charset="0"/>
              <a:ea typeface="Times New Roman" panose="02020603050405020304" pitchFamily="18" charset="0"/>
              <a:cs typeface="Times New Roman" panose="02020603050405020304" pitchFamily="18" charset="0"/>
            </a:endParaRPr>
          </a:p>
          <a:p>
            <a:pPr indent="361950" algn="just"/>
            <a:r>
              <a:rPr lang="en" b="1" i="1" dirty="0"/>
              <a:t>The main indications for use. </a:t>
            </a:r>
            <a:r>
              <a:rPr lang="en" dirty="0"/>
              <a:t>Vegetative-vascular dystonia, hypertension of I-II degree (different clinical variants), ischemic heart disease, rheumatic heart disease, arrhythmias (mainly </a:t>
            </a:r>
            <a:r>
              <a:rPr lang="en" dirty="0" err="1"/>
              <a:t>tachyarrhythmias </a:t>
            </a:r>
            <a:r>
              <a:rPr lang="en" dirty="0"/>
              <a:t>). The drug is especially indicated if the onset or exacerbation of cardiovascular disease coincided with the transition age periods (adolescence, menopause), as well as the deterioration of the condition after anxiety, anxiety, stress Pharmacological action. The drug has anti-inflammatory and </a:t>
            </a:r>
            <a:r>
              <a:rPr lang="en" dirty="0" err="1"/>
              <a:t>antispasmodic </a:t>
            </a:r>
            <a:r>
              <a:rPr lang="en" dirty="0"/>
              <a:t>action. The main indications for use. It is used for laryngitis of various etiologies , </a:t>
            </a:r>
            <a:r>
              <a:rPr lang="en" dirty="0" err="1"/>
              <a:t>including </a:t>
            </a:r>
            <a:r>
              <a:rPr lang="en" dirty="0"/>
              <a:t>with loss of voice, hoarseness, fatigue of the vocal cords .</a:t>
            </a:r>
            <a:endParaRPr lang="ru-RU" dirty="0"/>
          </a:p>
        </p:txBody>
      </p:sp>
      <p:pic>
        <p:nvPicPr>
          <p:cNvPr id="8" name="Рисунок 7"/>
          <p:cNvPicPr/>
          <p:nvPr/>
        </p:nvPicPr>
        <p:blipFill>
          <a:blip r:embed="rId2">
            <a:extLst>
              <a:ext uri="{28A0092B-C50C-407E-A947-70E740481C1C}">
                <a14:useLocalDpi xmlns:a14="http://schemas.microsoft.com/office/drawing/2010/main" val="0"/>
              </a:ext>
            </a:extLst>
          </a:blip>
          <a:srcRect/>
          <a:stretch>
            <a:fillRect/>
          </a:stretch>
        </p:blipFill>
        <p:spPr bwMode="auto">
          <a:xfrm>
            <a:off x="2684583" y="1052077"/>
            <a:ext cx="1880512" cy="1896211"/>
          </a:xfrm>
          <a:prstGeom prst="rect">
            <a:avLst/>
          </a:prstGeom>
          <a:noFill/>
          <a:ln>
            <a:noFill/>
          </a:ln>
        </p:spPr>
      </p:pic>
    </p:spTree>
    <p:extLst>
      <p:ext uri="{BB962C8B-B14F-4D97-AF65-F5344CB8AC3E}">
        <p14:creationId xmlns:p14="http://schemas.microsoft.com/office/powerpoint/2010/main" val="11643288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cstate="print"/>
          <a:srcRect/>
          <a:stretch>
            <a:fillRect/>
          </a:stretch>
        </p:blipFill>
        <p:spPr bwMode="auto">
          <a:xfrm>
            <a:off x="604574" y="1056768"/>
            <a:ext cx="3073122" cy="2583432"/>
          </a:xfrm>
          <a:prstGeom prst="rect">
            <a:avLst/>
          </a:prstGeom>
          <a:noFill/>
          <a:ln w="9525">
            <a:noFill/>
            <a:miter lim="800000"/>
            <a:headEnd/>
            <a:tailEnd/>
          </a:ln>
        </p:spPr>
      </p:pic>
      <p:sp>
        <p:nvSpPr>
          <p:cNvPr id="3" name="Прямоугольник 2"/>
          <p:cNvSpPr/>
          <p:nvPr/>
        </p:nvSpPr>
        <p:spPr>
          <a:xfrm>
            <a:off x="4384503" y="1471321"/>
            <a:ext cx="5975348" cy="1754326"/>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just"/>
            <a:r>
              <a:rPr lang="en" b="1" i="1" dirty="0"/>
              <a:t>Storage:</a:t>
            </a:r>
          </a:p>
          <a:p>
            <a:pPr algn="just"/>
            <a:r>
              <a:rPr lang="en" dirty="0"/>
              <a:t>- </a:t>
            </a:r>
            <a:r>
              <a:rPr lang="en" dirty="0" err="1"/>
              <a:t>Hawthorn</a:t>
            </a:r>
            <a:r>
              <a:rPr lang="en" dirty="0"/>
              <a:t> ( </a:t>
            </a:r>
            <a:r>
              <a:rPr lang="en" dirty="0" err="1"/>
              <a:t>Crataegus </a:t>
            </a:r>
            <a:r>
              <a:rPr lang="en" dirty="0"/>
              <a:t>) D1 (74.8 mg),</a:t>
            </a:r>
            <a:endParaRPr lang="ru-RU" dirty="0"/>
          </a:p>
          <a:p>
            <a:pPr marL="285750" indent="-285750" algn="just">
              <a:buFontTx/>
              <a:buChar char="-"/>
            </a:pPr>
            <a:r>
              <a:rPr lang="en" dirty="0"/>
              <a:t> </a:t>
            </a:r>
            <a:r>
              <a:rPr lang="en" dirty="0" err="1"/>
              <a:t>arnica</a:t>
            </a:r>
            <a:r>
              <a:rPr lang="en" dirty="0"/>
              <a:t> </a:t>
            </a:r>
            <a:r>
              <a:rPr lang="en" dirty="0" err="1"/>
              <a:t>mountain </a:t>
            </a:r>
            <a:r>
              <a:rPr lang="en" dirty="0"/>
              <a:t>( Arnica) D6 (37.2 mg ),</a:t>
            </a:r>
          </a:p>
          <a:p>
            <a:pPr marL="285750" indent="-285750" algn="just">
              <a:buFontTx/>
              <a:buChar char="-"/>
            </a:pPr>
            <a:r>
              <a:rPr lang="en" dirty="0" err="1"/>
              <a:t>potassium</a:t>
            </a:r>
            <a:r>
              <a:rPr lang="en" dirty="0"/>
              <a:t> carbonate ( Kalium </a:t>
            </a:r>
            <a:r>
              <a:rPr lang="en" dirty="0" err="1"/>
              <a:t>carbonicum </a:t>
            </a:r>
            <a:r>
              <a:rPr lang="en" dirty="0"/>
              <a:t>) D6 (37.2 mg),</a:t>
            </a:r>
          </a:p>
          <a:p>
            <a:pPr marL="285750" indent="-285750" algn="just">
              <a:buFontTx/>
              <a:buChar char="-"/>
            </a:pPr>
            <a:r>
              <a:rPr lang="en" dirty="0"/>
              <a:t>digital foxglove ( </a:t>
            </a:r>
            <a:r>
              <a:rPr lang="en" dirty="0" err="1"/>
              <a:t>Digitalis </a:t>
            </a:r>
            <a:r>
              <a:rPr lang="en" dirty="0"/>
              <a:t>) D12 (37.2 mg),</a:t>
            </a:r>
            <a:endParaRPr lang="ru-RU" dirty="0"/>
          </a:p>
          <a:p>
            <a:pPr marL="285750" indent="-285750" algn="just">
              <a:buFontTx/>
              <a:buChar char="-"/>
            </a:pPr>
            <a:r>
              <a:rPr lang="en" dirty="0" err="1"/>
              <a:t>lily of the valley</a:t>
            </a:r>
            <a:r>
              <a:rPr lang="en" dirty="0"/>
              <a:t> </a:t>
            </a:r>
            <a:r>
              <a:rPr lang="en" dirty="0" err="1"/>
              <a:t>May </a:t>
            </a:r>
            <a:r>
              <a:rPr lang="en" dirty="0"/>
              <a:t>( </a:t>
            </a:r>
            <a:r>
              <a:rPr lang="en" dirty="0" err="1"/>
              <a:t>Convallaria </a:t>
            </a:r>
            <a:r>
              <a:rPr lang="en" dirty="0"/>
              <a:t>) D12 (37.2 mg).</a:t>
            </a:r>
          </a:p>
        </p:txBody>
      </p:sp>
      <p:sp>
        <p:nvSpPr>
          <p:cNvPr id="4" name="Заголовок 1"/>
          <p:cNvSpPr txBox="1">
            <a:spLocks/>
          </p:cNvSpPr>
          <p:nvPr/>
        </p:nvSpPr>
        <p:spPr>
          <a:xfrm>
            <a:off x="1106992" y="211014"/>
            <a:ext cx="10058400" cy="722477"/>
          </a:xfrm>
          <a:prstGeom prst="rect">
            <a:avLst/>
          </a:prstGeom>
        </p:spPr>
        <p:style>
          <a:lnRef idx="2">
            <a:schemeClr val="accent2"/>
          </a:lnRef>
          <a:fillRef idx="1">
            <a:schemeClr val="lt1"/>
          </a:fillRef>
          <a:effectRef idx="0">
            <a:schemeClr val="accent2"/>
          </a:effectRef>
          <a:fontRef idx="minor">
            <a:schemeClr val="dk1"/>
          </a:fontRef>
        </p:style>
        <p:txBody>
          <a:bodyPr/>
          <a:lstStyle>
            <a:lvl1pPr algn="l" defTabSz="914400" rtl="0" eaLnBrk="1" latinLnBrk="0" hangingPunct="1">
              <a:lnSpc>
                <a:spcPct val="85000"/>
              </a:lnSpc>
              <a:spcBef>
                <a:spcPct val="0"/>
              </a:spcBef>
              <a:buNone/>
              <a:defRPr sz="4800" kern="1200" spc="-50"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 b="1" dirty="0">
                <a:solidFill>
                  <a:schemeClr val="tx1"/>
                </a:solidFill>
              </a:rPr>
              <a:t>8. </a:t>
            </a:r>
            <a:r>
              <a:rPr lang="en" b="1" dirty="0" err="1">
                <a:solidFill>
                  <a:schemeClr val="tx1"/>
                </a:solidFill>
              </a:rPr>
              <a:t>Pump</a:t>
            </a:r>
            <a:endParaRPr lang="uk-UA" b="1" dirty="0">
              <a:solidFill>
                <a:schemeClr val="tx1"/>
              </a:solidFill>
            </a:endParaRPr>
          </a:p>
        </p:txBody>
      </p:sp>
      <p:sp>
        <p:nvSpPr>
          <p:cNvPr id="5" name="Прямоугольник 4"/>
          <p:cNvSpPr/>
          <p:nvPr/>
        </p:nvSpPr>
        <p:spPr>
          <a:xfrm>
            <a:off x="221063" y="3597922"/>
            <a:ext cx="11545556" cy="313932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indent="361950" algn="ctr"/>
            <a:r>
              <a:rPr lang="en" b="1" i="1" dirty="0">
                <a:solidFill>
                  <a:srgbClr val="000000"/>
                </a:solidFill>
                <a:latin typeface="Calibri" panose="020F0502020204030204" pitchFamily="34" charset="0"/>
                <a:ea typeface="Times New Roman" panose="02020603050405020304" pitchFamily="18" charset="0"/>
                <a:cs typeface="Calibri" panose="020F0502020204030204" pitchFamily="34" charset="0"/>
              </a:rPr>
              <a:t>Pharmacological action.</a:t>
            </a:r>
            <a:endParaRPr lang="ru-RU" dirty="0">
              <a:latin typeface="Calibri" panose="020F0502020204030204" pitchFamily="34" charset="0"/>
              <a:cs typeface="Calibri" panose="020F0502020204030204" pitchFamily="34" charset="0"/>
            </a:endParaRPr>
          </a:p>
          <a:p>
            <a:pPr indent="361950" algn="just"/>
            <a:r>
              <a:rPr lang="en" dirty="0">
                <a:latin typeface="Calibri" panose="020F0502020204030204" pitchFamily="34" charset="0"/>
                <a:cs typeface="Calibri" panose="020F0502020204030204" pitchFamily="34" charset="0"/>
              </a:rPr>
              <a:t>The drug </a:t>
            </a:r>
            <a:r>
              <a:rPr lang="en" dirty="0" err="1">
                <a:latin typeface="Calibri" panose="020F0502020204030204" pitchFamily="34" charset="0"/>
                <a:cs typeface="Calibri" panose="020F0502020204030204" pitchFamily="34" charset="0"/>
              </a:rPr>
              <a:t>manifests</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antianginal </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metabolic </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cardiotonic </a:t>
            </a:r>
            <a:r>
              <a:rPr lang="en" dirty="0">
                <a:latin typeface="Calibri" panose="020F0502020204030204" pitchFamily="34" charset="0"/>
                <a:cs typeface="Calibri" panose="020F0502020204030204" pitchFamily="34" charset="0"/>
              </a:rPr>
              <a:t>and </a:t>
            </a:r>
            <a:r>
              <a:rPr lang="en" dirty="0" err="1">
                <a:latin typeface="Calibri" panose="020F0502020204030204" pitchFamily="34" charset="0"/>
                <a:cs typeface="Calibri" panose="020F0502020204030204" pitchFamily="34" charset="0"/>
              </a:rPr>
              <a:t>antihypertensive</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effects </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Reduces</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adrenergic</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innervation </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antiarrhythmic </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mild</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diuretic </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antioxidant </a:t>
            </a:r>
            <a:r>
              <a:rPr lang="en" dirty="0">
                <a:latin typeface="Calibri" panose="020F0502020204030204" pitchFamily="34" charset="0"/>
                <a:cs typeface="Calibri" panose="020F0502020204030204" pitchFamily="34" charset="0"/>
              </a:rPr>
              <a:t>and </a:t>
            </a:r>
            <a:r>
              <a:rPr lang="en" dirty="0" err="1">
                <a:latin typeface="Calibri" panose="020F0502020204030204" pitchFamily="34" charset="0"/>
                <a:cs typeface="Calibri" panose="020F0502020204030204" pitchFamily="34" charset="0"/>
              </a:rPr>
              <a:t>cardioprotective</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actions </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Improves</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Indexes</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lipid</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metabolism </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cholesterol </a:t>
            </a:r>
            <a:r>
              <a:rPr lang="en" dirty="0">
                <a:latin typeface="Calibri" panose="020F0502020204030204" pitchFamily="34" charset="0"/>
                <a:cs typeface="Calibri" panose="020F0502020204030204" pitchFamily="34" charset="0"/>
              </a:rPr>
              <a:t>, β - </a:t>
            </a:r>
            <a:r>
              <a:rPr lang="en" dirty="0" err="1">
                <a:latin typeface="Calibri" panose="020F0502020204030204" pitchFamily="34" charset="0"/>
                <a:cs typeface="Calibri" panose="020F0502020204030204" pitchFamily="34" charset="0"/>
              </a:rPr>
              <a:t>lipoproteins </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Affects rheological </a:t>
            </a:r>
            <a:r>
              <a:rPr lang="en" dirty="0">
                <a:latin typeface="Calibri" panose="020F0502020204030204" pitchFamily="34" charset="0"/>
                <a:cs typeface="Calibri" panose="020F0502020204030204" pitchFamily="34" charset="0"/>
              </a:rPr>
              <a:t>_ </a:t>
            </a:r>
            <a:r>
              <a:rPr lang="en" dirty="0" err="1">
                <a:latin typeface="Calibri" panose="020F0502020204030204" pitchFamily="34" charset="0"/>
                <a:cs typeface="Calibri" panose="020F0502020204030204" pitchFamily="34" charset="0"/>
              </a:rPr>
              <a:t>properties</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blood </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promotes</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reduction</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coagulation</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properties</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plasma </a:t>
            </a:r>
            <a:r>
              <a:rPr lang="en" dirty="0">
                <a:latin typeface="Calibri" panose="020F0502020204030204" pitchFamily="34" charset="0"/>
                <a:cs typeface="Calibri" panose="020F0502020204030204" pitchFamily="34" charset="0"/>
              </a:rPr>
              <a:t>and </a:t>
            </a:r>
            <a:r>
              <a:rPr lang="en" dirty="0" err="1">
                <a:latin typeface="Calibri" panose="020F0502020204030204" pitchFamily="34" charset="0"/>
                <a:cs typeface="Calibri" panose="020F0502020204030204" pitchFamily="34" charset="0"/>
              </a:rPr>
              <a:t>normalization</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equal</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fibrinogen </a:t>
            </a:r>
            <a:r>
              <a:rPr lang="en" dirty="0">
                <a:latin typeface="Calibri" panose="020F0502020204030204" pitchFamily="34" charset="0"/>
                <a:cs typeface="Calibri" panose="020F0502020204030204" pitchFamily="34" charset="0"/>
              </a:rPr>
              <a:t>and </a:t>
            </a:r>
            <a:r>
              <a:rPr lang="en" dirty="0" err="1">
                <a:latin typeface="Calibri" panose="020F0502020204030204" pitchFamily="34" charset="0"/>
                <a:cs typeface="Calibri" panose="020F0502020204030204" pitchFamily="34" charset="0"/>
              </a:rPr>
              <a:t>prothrombin</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index </a:t>
            </a:r>
            <a:r>
              <a:rPr lang="en" dirty="0">
                <a:latin typeface="Calibri" panose="020F0502020204030204" pitchFamily="34" charset="0"/>
                <a:cs typeface="Calibri" panose="020F0502020204030204" pitchFamily="34" charset="0"/>
              </a:rPr>
              <a:t>. The drug </a:t>
            </a:r>
            <a:r>
              <a:rPr lang="en" dirty="0" err="1">
                <a:latin typeface="Calibri" panose="020F0502020204030204" pitchFamily="34" charset="0"/>
                <a:cs typeface="Calibri" panose="020F0502020204030204" pitchFamily="34" charset="0"/>
              </a:rPr>
              <a:t>normalizes</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blood circulation </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exchange</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processes </a:t>
            </a:r>
            <a:r>
              <a:rPr lang="en" dirty="0">
                <a:latin typeface="Calibri" panose="020F0502020204030204" pitchFamily="34" charset="0"/>
                <a:cs typeface="Calibri" panose="020F0502020204030204" pitchFamily="34" charset="0"/>
              </a:rPr>
              <a:t>and </a:t>
            </a:r>
            <a:r>
              <a:rPr lang="en" dirty="0" err="1">
                <a:latin typeface="Calibri" panose="020F0502020204030204" pitchFamily="34" charset="0"/>
                <a:cs typeface="Calibri" panose="020F0502020204030204" pitchFamily="34" charset="0"/>
              </a:rPr>
              <a:t>nutrition</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cardiac</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muscle </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contractile </a:t>
            </a:r>
            <a:r>
              <a:rPr lang="en" dirty="0">
                <a:latin typeface="Calibri" panose="020F0502020204030204" pitchFamily="34" charset="0"/>
                <a:cs typeface="Calibri" panose="020F0502020204030204" pitchFamily="34" charset="0"/>
              </a:rPr>
              <a:t>and </a:t>
            </a:r>
            <a:r>
              <a:rPr lang="en" dirty="0" err="1">
                <a:latin typeface="Calibri" panose="020F0502020204030204" pitchFamily="34" charset="0"/>
                <a:cs typeface="Calibri" panose="020F0502020204030204" pitchFamily="34" charset="0"/>
              </a:rPr>
              <a:t>pumping </a:t>
            </a:r>
            <a:r>
              <a:rPr lang="en" dirty="0">
                <a:latin typeface="Calibri" panose="020F0502020204030204" pitchFamily="34" charset="0"/>
                <a:cs typeface="Calibri" panose="020F0502020204030204" pitchFamily="34" charset="0"/>
              </a:rPr>
              <a:t>functions of the </a:t>
            </a:r>
            <a:r>
              <a:rPr lang="en" dirty="0" err="1">
                <a:latin typeface="Calibri" panose="020F0502020204030204" pitchFamily="34" charset="0"/>
                <a:cs typeface="Calibri" panose="020F0502020204030204" pitchFamily="34" charset="0"/>
              </a:rPr>
              <a:t>myocardium </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promotes</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normalization</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increased</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arterial</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pressure </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strengthens</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walls</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blood vessels </a:t>
            </a:r>
            <a:r>
              <a:rPr lang="en" dirty="0">
                <a:latin typeface="Calibri" panose="020F0502020204030204" pitchFamily="34" charset="0"/>
                <a:cs typeface="Calibri" panose="020F0502020204030204" pitchFamily="34" charset="0"/>
              </a:rPr>
              <a:t>and has </a:t>
            </a:r>
            <a:r>
              <a:rPr lang="en" dirty="0" err="1">
                <a:latin typeface="Calibri" panose="020F0502020204030204" pitchFamily="34" charset="0"/>
                <a:cs typeface="Calibri" panose="020F0502020204030204" pitchFamily="34" charset="0"/>
              </a:rPr>
              <a:t>antisclerotic</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action </a:t>
            </a:r>
            <a:r>
              <a:rPr lang="en" dirty="0">
                <a:latin typeface="Calibri" panose="020F0502020204030204" pitchFamily="34" charset="0"/>
                <a:cs typeface="Calibri" panose="020F0502020204030204" pitchFamily="34" charset="0"/>
              </a:rPr>
              <a:t>.</a:t>
            </a:r>
          </a:p>
          <a:p>
            <a:pPr indent="361950" algn="just"/>
            <a:r>
              <a:rPr lang="en" b="1" i="1" dirty="0">
                <a:latin typeface="Calibri" panose="020F0502020204030204" pitchFamily="34" charset="0"/>
                <a:cs typeface="Calibri" panose="020F0502020204030204" pitchFamily="34" charset="0"/>
              </a:rPr>
              <a:t>The main indications for use. </a:t>
            </a:r>
            <a:r>
              <a:rPr lang="en" dirty="0" err="1">
                <a:latin typeface="Calibri" panose="020F0502020204030204" pitchFamily="34" charset="0"/>
                <a:cs typeface="Calibri" panose="020F0502020204030204" pitchFamily="34" charset="0"/>
              </a:rPr>
              <a:t>Neurocirculatory</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dystonia </a:t>
            </a:r>
            <a:r>
              <a:rPr lang="en" dirty="0">
                <a:latin typeface="Calibri" panose="020F0502020204030204" pitchFamily="34" charset="0"/>
                <a:cs typeface="Calibri" panose="020F0502020204030204" pitchFamily="34" charset="0"/>
              </a:rPr>
              <a:t>; in complex </a:t>
            </a:r>
            <a:r>
              <a:rPr lang="en" dirty="0" err="1">
                <a:latin typeface="Calibri" panose="020F0502020204030204" pitchFamily="34" charset="0"/>
                <a:cs typeface="Calibri" panose="020F0502020204030204" pitchFamily="34" charset="0"/>
              </a:rPr>
              <a:t>treatment</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chronic</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ischemic</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diseases</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heart </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arterial</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hypertension </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dystrophic</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changes</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myocardial infarction </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disorders</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heart </a:t>
            </a:r>
            <a:r>
              <a:rPr lang="en" dirty="0">
                <a:latin typeface="Calibri" panose="020F0502020204030204" pitchFamily="34" charset="0"/>
                <a:cs typeface="Calibri" panose="020F0502020204030204" pitchFamily="34" charset="0"/>
              </a:rPr>
              <a:t>rate, </a:t>
            </a:r>
            <a:r>
              <a:rPr lang="en" dirty="0" err="1">
                <a:latin typeface="Calibri" panose="020F0502020204030204" pitchFamily="34" charset="0"/>
                <a:cs typeface="Calibri" panose="020F0502020204030204" pitchFamily="34" charset="0"/>
              </a:rPr>
              <a:t>heart rate</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insufficiency </a:t>
            </a:r>
            <a:r>
              <a:rPr lang="en" dirty="0">
                <a:latin typeface="Calibri" panose="020F0502020204030204" pitchFamily="34" charset="0"/>
                <a:cs typeface="Calibri" panose="020F0502020204030204" pitchFamily="34" charset="0"/>
              </a:rPr>
              <a:t>.</a:t>
            </a:r>
            <a:endParaRPr lang="uk-UA"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934400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26659"/>
            <a:ext cx="10058400" cy="888708"/>
          </a:xfrm>
        </p:spPr>
        <p:style>
          <a:lnRef idx="2">
            <a:schemeClr val="accent2"/>
          </a:lnRef>
          <a:fillRef idx="1">
            <a:schemeClr val="lt1"/>
          </a:fillRef>
          <a:effectRef idx="0">
            <a:schemeClr val="accent2"/>
          </a:effectRef>
          <a:fontRef idx="minor">
            <a:schemeClr val="dk1"/>
          </a:fontRef>
        </p:style>
        <p:txBody>
          <a:bodyPr>
            <a:normAutofit fontScale="90000"/>
          </a:bodyPr>
          <a:lstStyle/>
          <a:p>
            <a:pPr algn="ctr"/>
            <a:r>
              <a:rPr lang="en" sz="3600" b="1" dirty="0">
                <a:solidFill>
                  <a:schemeClr val="tx1"/>
                </a:solidFill>
              </a:rPr>
              <a:t>9. Technology of </a:t>
            </a:r>
            <a:r>
              <a:rPr lang="en" sz="3600" b="1" dirty="0" err="1">
                <a:solidFill>
                  <a:schemeClr val="tx1"/>
                </a:solidFill>
              </a:rPr>
              <a:t>liquid </a:t>
            </a:r>
            <a:r>
              <a:rPr lang="en" sz="3600" b="1" dirty="0">
                <a:solidFill>
                  <a:schemeClr val="tx1"/>
                </a:solidFill>
              </a:rPr>
              <a:t>complex homeopathic dosage forms</a:t>
            </a:r>
            <a:endParaRPr lang="uk-UA" sz="3600" b="1" dirty="0">
              <a:solidFill>
                <a:schemeClr val="tx1"/>
              </a:solidFill>
            </a:endParaRPr>
          </a:p>
        </p:txBody>
      </p:sp>
      <p:sp>
        <p:nvSpPr>
          <p:cNvPr id="3" name="Объект 2"/>
          <p:cNvSpPr>
            <a:spLocks noGrp="1"/>
          </p:cNvSpPr>
          <p:nvPr>
            <p:ph idx="1"/>
          </p:nvPr>
        </p:nvSpPr>
        <p:spPr>
          <a:xfrm>
            <a:off x="127616" y="1222927"/>
            <a:ext cx="6325139" cy="5498391"/>
          </a:xfrm>
        </p:spPr>
        <p:style>
          <a:lnRef idx="2">
            <a:schemeClr val="accent2"/>
          </a:lnRef>
          <a:fillRef idx="1">
            <a:schemeClr val="lt1"/>
          </a:fillRef>
          <a:effectRef idx="0">
            <a:schemeClr val="accent2"/>
          </a:effectRef>
          <a:fontRef idx="minor">
            <a:schemeClr val="dk1"/>
          </a:fontRef>
        </p:style>
        <p:txBody>
          <a:bodyPr>
            <a:normAutofit fontScale="40000" lnSpcReduction="20000"/>
          </a:bodyPr>
          <a:lstStyle/>
          <a:p>
            <a:pPr algn="ctr">
              <a:lnSpc>
                <a:spcPct val="120000"/>
              </a:lnSpc>
              <a:spcBef>
                <a:spcPts val="0"/>
              </a:spcBef>
              <a:spcAft>
                <a:spcPts val="0"/>
              </a:spcAft>
            </a:pPr>
            <a:r>
              <a:rPr lang="en" sz="7000" b="1" dirty="0" err="1">
                <a:solidFill>
                  <a:schemeClr val="tx1"/>
                </a:solidFill>
              </a:rPr>
              <a:t>Allergy </a:t>
            </a:r>
            <a:r>
              <a:rPr lang="en" sz="7000" b="1" dirty="0">
                <a:solidFill>
                  <a:schemeClr val="tx1"/>
                </a:solidFill>
              </a:rPr>
              <a:t>:</a:t>
            </a:r>
          </a:p>
          <a:p>
            <a:pPr marL="0" indent="0" algn="ctr">
              <a:lnSpc>
                <a:spcPct val="120000"/>
              </a:lnSpc>
              <a:spcBef>
                <a:spcPts val="0"/>
              </a:spcBef>
              <a:spcAft>
                <a:spcPts val="0"/>
              </a:spcAft>
              <a:buNone/>
            </a:pPr>
            <a:r>
              <a:rPr lang="en" sz="4500" dirty="0">
                <a:solidFill>
                  <a:schemeClr val="tx1"/>
                </a:solidFill>
              </a:rPr>
              <a:t>Calcium </a:t>
            </a:r>
            <a:r>
              <a:rPr lang="en" sz="4500" dirty="0" err="1">
                <a:solidFill>
                  <a:schemeClr val="tx1"/>
                </a:solidFill>
              </a:rPr>
              <a:t>carbonicum</a:t>
            </a:r>
            <a:r>
              <a:rPr lang="en" sz="4500" dirty="0">
                <a:solidFill>
                  <a:schemeClr val="tx1"/>
                </a:solidFill>
              </a:rPr>
              <a:t>       6</a:t>
            </a:r>
          </a:p>
          <a:p>
            <a:pPr algn="ctr">
              <a:lnSpc>
                <a:spcPct val="120000"/>
              </a:lnSpc>
              <a:spcBef>
                <a:spcPts val="0"/>
              </a:spcBef>
              <a:spcAft>
                <a:spcPts val="0"/>
              </a:spcAft>
            </a:pPr>
            <a:r>
              <a:rPr lang="en" sz="4500" dirty="0" err="1">
                <a:solidFill>
                  <a:schemeClr val="tx1"/>
                </a:solidFill>
              </a:rPr>
              <a:t>Badiaga </a:t>
            </a:r>
            <a:r>
              <a:rPr lang="en" sz="4500" dirty="0">
                <a:solidFill>
                  <a:schemeClr val="tx1"/>
                </a:solidFill>
              </a:rPr>
              <a:t>12</a:t>
            </a:r>
          </a:p>
          <a:p>
            <a:pPr algn="ctr">
              <a:lnSpc>
                <a:spcPct val="120000"/>
              </a:lnSpc>
              <a:spcBef>
                <a:spcPts val="0"/>
              </a:spcBef>
              <a:spcAft>
                <a:spcPts val="0"/>
              </a:spcAft>
            </a:pPr>
            <a:r>
              <a:rPr lang="en" sz="4500" dirty="0" err="1">
                <a:solidFill>
                  <a:schemeClr val="tx1"/>
                </a:solidFill>
              </a:rPr>
              <a:t>Urtica </a:t>
            </a:r>
            <a:r>
              <a:rPr lang="en" sz="4500" dirty="0">
                <a:solidFill>
                  <a:schemeClr val="tx1"/>
                </a:solidFill>
              </a:rPr>
              <a:t>3</a:t>
            </a:r>
          </a:p>
          <a:p>
            <a:pPr algn="ctr">
              <a:lnSpc>
                <a:spcPct val="120000"/>
              </a:lnSpc>
              <a:spcBef>
                <a:spcPts val="0"/>
              </a:spcBef>
              <a:spcAft>
                <a:spcPts val="0"/>
              </a:spcAft>
            </a:pPr>
            <a:r>
              <a:rPr lang="en" sz="4500" dirty="0" err="1">
                <a:solidFill>
                  <a:schemeClr val="tx1"/>
                </a:solidFill>
              </a:rPr>
              <a:t>Juglans </a:t>
            </a:r>
            <a:r>
              <a:rPr lang="en" sz="4500" dirty="0">
                <a:solidFill>
                  <a:schemeClr val="tx1"/>
                </a:solidFill>
              </a:rPr>
              <a:t>6</a:t>
            </a:r>
          </a:p>
          <a:p>
            <a:pPr marL="0" indent="271463" algn="just">
              <a:lnSpc>
                <a:spcPct val="120000"/>
              </a:lnSpc>
              <a:spcBef>
                <a:spcPts val="0"/>
              </a:spcBef>
              <a:spcAft>
                <a:spcPts val="0"/>
              </a:spcAft>
            </a:pPr>
            <a:r>
              <a:rPr lang="en" sz="4500" dirty="0">
                <a:solidFill>
                  <a:schemeClr val="tx1"/>
                </a:solidFill>
              </a:rPr>
              <a:t>To prepare this drug in liquid form, you need to have previously </a:t>
            </a:r>
            <a:r>
              <a:rPr lang="en" sz="4500" dirty="0" err="1">
                <a:solidFill>
                  <a:schemeClr val="tx1"/>
                </a:solidFill>
              </a:rPr>
              <a:t>potentiated </a:t>
            </a:r>
            <a:r>
              <a:rPr lang="en" sz="4500" dirty="0">
                <a:solidFill>
                  <a:schemeClr val="tx1"/>
                </a:solidFill>
              </a:rPr>
              <a:t>dilutions an order of magnitude lower than </a:t>
            </a:r>
            <a:r>
              <a:rPr lang="en" sz="4500" dirty="0" err="1">
                <a:solidFill>
                  <a:schemeClr val="tx1"/>
                </a:solidFill>
              </a:rPr>
              <a:t>required </a:t>
            </a:r>
            <a:r>
              <a:rPr lang="en" sz="4500" dirty="0">
                <a:solidFill>
                  <a:schemeClr val="tx1"/>
                </a:solidFill>
              </a:rPr>
              <a:t>, namely:</a:t>
            </a:r>
          </a:p>
          <a:p>
            <a:pPr marL="0" indent="0" algn="ctr">
              <a:lnSpc>
                <a:spcPct val="120000"/>
              </a:lnSpc>
              <a:spcBef>
                <a:spcPts val="0"/>
              </a:spcBef>
              <a:spcAft>
                <a:spcPts val="0"/>
              </a:spcAft>
              <a:buNone/>
            </a:pPr>
            <a:r>
              <a:rPr lang="en" sz="4500" dirty="0">
                <a:solidFill>
                  <a:schemeClr val="tx1"/>
                </a:solidFill>
              </a:rPr>
              <a:t> Calcium </a:t>
            </a:r>
            <a:r>
              <a:rPr lang="en" sz="4500" dirty="0" err="1">
                <a:solidFill>
                  <a:schemeClr val="tx1"/>
                </a:solidFill>
              </a:rPr>
              <a:t>carbonicum</a:t>
            </a:r>
            <a:r>
              <a:rPr lang="en" sz="4500" dirty="0">
                <a:solidFill>
                  <a:schemeClr val="tx1"/>
                </a:solidFill>
              </a:rPr>
              <a:t> 5</a:t>
            </a:r>
            <a:endParaRPr lang="en-US" sz="4500" dirty="0">
              <a:solidFill>
                <a:schemeClr val="tx1"/>
              </a:solidFill>
            </a:endParaRPr>
          </a:p>
          <a:p>
            <a:pPr marL="0" indent="0" algn="ctr">
              <a:lnSpc>
                <a:spcPct val="120000"/>
              </a:lnSpc>
              <a:spcBef>
                <a:spcPts val="0"/>
              </a:spcBef>
              <a:spcAft>
                <a:spcPts val="0"/>
              </a:spcAft>
              <a:buNone/>
            </a:pPr>
            <a:r>
              <a:rPr lang="en" sz="4500" dirty="0" err="1">
                <a:solidFill>
                  <a:schemeClr val="tx1"/>
                </a:solidFill>
              </a:rPr>
              <a:t>Badiaga</a:t>
            </a:r>
            <a:r>
              <a:rPr lang="en" sz="4500" dirty="0">
                <a:solidFill>
                  <a:schemeClr val="tx1"/>
                </a:solidFill>
              </a:rPr>
              <a:t>   1 1</a:t>
            </a:r>
            <a:endParaRPr lang="en-US" sz="4500" dirty="0">
              <a:solidFill>
                <a:schemeClr val="tx1"/>
              </a:solidFill>
            </a:endParaRPr>
          </a:p>
          <a:p>
            <a:pPr marL="0" indent="0" algn="ctr">
              <a:lnSpc>
                <a:spcPct val="120000"/>
              </a:lnSpc>
              <a:spcBef>
                <a:spcPts val="0"/>
              </a:spcBef>
              <a:spcAft>
                <a:spcPts val="0"/>
              </a:spcAft>
              <a:buNone/>
            </a:pPr>
            <a:r>
              <a:rPr lang="en" sz="4500" dirty="0" err="1">
                <a:solidFill>
                  <a:schemeClr val="tx1"/>
                </a:solidFill>
              </a:rPr>
              <a:t>Urtica</a:t>
            </a:r>
            <a:r>
              <a:rPr lang="en" sz="4500" dirty="0">
                <a:solidFill>
                  <a:schemeClr val="tx1"/>
                </a:solidFill>
              </a:rPr>
              <a:t>   2</a:t>
            </a:r>
            <a:endParaRPr lang="en-US" sz="4500" dirty="0">
              <a:solidFill>
                <a:schemeClr val="tx1"/>
              </a:solidFill>
            </a:endParaRPr>
          </a:p>
          <a:p>
            <a:pPr marL="0" indent="0" algn="ctr">
              <a:lnSpc>
                <a:spcPct val="120000"/>
              </a:lnSpc>
              <a:spcBef>
                <a:spcPts val="0"/>
              </a:spcBef>
              <a:spcAft>
                <a:spcPts val="0"/>
              </a:spcAft>
              <a:buNone/>
            </a:pPr>
            <a:r>
              <a:rPr lang="en" sz="4500" dirty="0" err="1">
                <a:solidFill>
                  <a:schemeClr val="tx1"/>
                </a:solidFill>
              </a:rPr>
              <a:t>Juglans</a:t>
            </a:r>
            <a:r>
              <a:rPr lang="en" sz="4500" dirty="0">
                <a:solidFill>
                  <a:schemeClr val="tx1"/>
                </a:solidFill>
              </a:rPr>
              <a:t>   5</a:t>
            </a:r>
          </a:p>
          <a:p>
            <a:pPr marL="0" indent="361950" algn="just">
              <a:lnSpc>
                <a:spcPct val="120000"/>
              </a:lnSpc>
              <a:spcBef>
                <a:spcPts val="0"/>
              </a:spcBef>
              <a:spcAft>
                <a:spcPts val="0"/>
              </a:spcAft>
            </a:pPr>
            <a:r>
              <a:rPr lang="en" sz="4500" dirty="0">
                <a:solidFill>
                  <a:schemeClr val="tx1"/>
                </a:solidFill>
              </a:rPr>
              <a:t>For example, in the case of preparation of 40.0 g of the drug </a:t>
            </a:r>
            <a:r>
              <a:rPr lang="en" sz="4500" b="1" dirty="0" err="1">
                <a:solidFill>
                  <a:schemeClr val="tx1"/>
                </a:solidFill>
              </a:rPr>
              <a:t>Allergolek </a:t>
            </a:r>
            <a:r>
              <a:rPr lang="en" sz="4500" dirty="0">
                <a:solidFill>
                  <a:schemeClr val="tx1"/>
                </a:solidFill>
              </a:rPr>
              <a:t>in a vial with a capacity of 50.0 ml weigh 39.6 g of 45% ethyl alcohol </a:t>
            </a:r>
            <a:r>
              <a:rPr lang="en" sz="4500" dirty="0" err="1">
                <a:solidFill>
                  <a:schemeClr val="tx1"/>
                </a:solidFill>
              </a:rPr>
              <a:t>, </a:t>
            </a:r>
            <a:r>
              <a:rPr lang="en" sz="4500" dirty="0">
                <a:solidFill>
                  <a:schemeClr val="tx1"/>
                </a:solidFill>
              </a:rPr>
              <a:t>then alternately add 0.1 g (3 drops) of each dilution, carefully potentiating 10 times after addition the next ingredient.</a:t>
            </a:r>
          </a:p>
          <a:p>
            <a:pPr marL="0" indent="361950" algn="just">
              <a:lnSpc>
                <a:spcPct val="120000"/>
              </a:lnSpc>
              <a:spcBef>
                <a:spcPts val="0"/>
              </a:spcBef>
              <a:spcAft>
                <a:spcPts val="0"/>
              </a:spcAft>
            </a:pPr>
            <a:r>
              <a:rPr lang="en" sz="4500" dirty="0">
                <a:solidFill>
                  <a:schemeClr val="tx1"/>
                </a:solidFill>
              </a:rPr>
              <a:t>The mixture is thoroughly mixed in a vial, shaking again at least 10 times, then draw up before release:</a:t>
            </a:r>
          </a:p>
        </p:txBody>
      </p:sp>
      <p:pic>
        <p:nvPicPr>
          <p:cNvPr id="6" name="Рисунок 5"/>
          <p:cNvPicPr>
            <a:picLocks noChangeAspect="1"/>
          </p:cNvPicPr>
          <p:nvPr/>
        </p:nvPicPr>
        <p:blipFill>
          <a:blip r:embed="rId2"/>
          <a:stretch>
            <a:fillRect/>
          </a:stretch>
        </p:blipFill>
        <p:spPr>
          <a:xfrm>
            <a:off x="6754091" y="1230271"/>
            <a:ext cx="5005911" cy="3146999"/>
          </a:xfrm>
          <a:prstGeom prst="rect">
            <a:avLst/>
          </a:prstGeom>
        </p:spPr>
      </p:pic>
    </p:spTree>
    <p:extLst>
      <p:ext uri="{BB962C8B-B14F-4D97-AF65-F5344CB8AC3E}">
        <p14:creationId xmlns:p14="http://schemas.microsoft.com/office/powerpoint/2010/main" val="30020901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79" y="888022"/>
            <a:ext cx="10058400" cy="574013"/>
          </a:xfrm>
        </p:spPr>
        <p:style>
          <a:lnRef idx="2">
            <a:schemeClr val="accent1"/>
          </a:lnRef>
          <a:fillRef idx="1">
            <a:schemeClr val="lt1"/>
          </a:fillRef>
          <a:effectRef idx="0">
            <a:schemeClr val="accent1"/>
          </a:effectRef>
          <a:fontRef idx="minor">
            <a:schemeClr val="dk1"/>
          </a:fontRef>
        </p:style>
        <p:txBody>
          <a:bodyPr>
            <a:normAutofit/>
          </a:bodyPr>
          <a:lstStyle/>
          <a:p>
            <a:pPr algn="ctr"/>
            <a:r>
              <a:rPr lang="en" sz="3600" dirty="0"/>
              <a:t>10. Features </a:t>
            </a:r>
            <a:r>
              <a:rPr lang="en" sz="3600" dirty="0" err="1"/>
              <a:t>of preparation of </a:t>
            </a:r>
            <a:r>
              <a:rPr lang="en" sz="3600" dirty="0"/>
              <a:t>combined ointments</a:t>
            </a:r>
            <a:endParaRPr lang="uk-UA" sz="3600" dirty="0"/>
          </a:p>
        </p:txBody>
      </p:sp>
      <p:sp>
        <p:nvSpPr>
          <p:cNvPr id="3" name="Объект 2"/>
          <p:cNvSpPr>
            <a:spLocks noGrp="1"/>
          </p:cNvSpPr>
          <p:nvPr>
            <p:ph idx="1"/>
          </p:nvPr>
        </p:nvSpPr>
        <p:spPr>
          <a:xfrm>
            <a:off x="413991" y="1990829"/>
            <a:ext cx="11424977" cy="3697793"/>
          </a:xfrm>
        </p:spPr>
        <p:style>
          <a:lnRef idx="2">
            <a:schemeClr val="accent2"/>
          </a:lnRef>
          <a:fillRef idx="1">
            <a:schemeClr val="lt1"/>
          </a:fillRef>
          <a:effectRef idx="0">
            <a:schemeClr val="accent2"/>
          </a:effectRef>
          <a:fontRef idx="minor">
            <a:schemeClr val="dk1"/>
          </a:fontRef>
        </p:style>
        <p:txBody>
          <a:bodyPr>
            <a:normAutofit fontScale="92500"/>
          </a:bodyPr>
          <a:lstStyle/>
          <a:p>
            <a:pPr marL="0" indent="0" algn="ctr">
              <a:lnSpc>
                <a:spcPct val="120000"/>
              </a:lnSpc>
              <a:spcBef>
                <a:spcPts val="0"/>
              </a:spcBef>
              <a:spcAft>
                <a:spcPts val="0"/>
              </a:spcAft>
              <a:buNone/>
            </a:pPr>
            <a:r>
              <a:rPr lang="en" b="1" u="sng" dirty="0"/>
              <a:t>IN in case of preparation of the combined ointment prepare in turn:</a:t>
            </a:r>
          </a:p>
          <a:p>
            <a:pPr marL="90488" indent="0" algn="just">
              <a:lnSpc>
                <a:spcPct val="120000"/>
              </a:lnSpc>
              <a:spcBef>
                <a:spcPts val="0"/>
              </a:spcBef>
              <a:spcAft>
                <a:spcPts val="0"/>
              </a:spcAft>
              <a:buNone/>
              <a:tabLst>
                <a:tab pos="90488" algn="l"/>
              </a:tabLst>
            </a:pPr>
            <a:r>
              <a:rPr lang="en" b="1" i="1" dirty="0"/>
              <a:t>ointment-suspension </a:t>
            </a:r>
            <a:r>
              <a:rPr lang="en" b="1" i="1" dirty="0">
                <a:sym typeface="Symbol" panose="05050102010706020507" pitchFamily="18" charset="2"/>
              </a:rPr>
              <a:t> </a:t>
            </a:r>
            <a:r>
              <a:rPr lang="en" b="1" i="1" dirty="0"/>
              <a:t>ointment solution </a:t>
            </a:r>
            <a:r>
              <a:rPr lang="en" b="1" i="1" dirty="0">
                <a:sym typeface="Symbol" panose="05050102010706020507" pitchFamily="18" charset="2"/>
              </a:rPr>
              <a:t> </a:t>
            </a:r>
            <a:r>
              <a:rPr lang="en" b="1" i="1" dirty="0"/>
              <a:t>ointment emulsion</a:t>
            </a:r>
            <a:r>
              <a:rPr lang="en" b="1" i="1" dirty="0">
                <a:sym typeface="Symbol" panose="05050102010706020507" pitchFamily="18" charset="2"/>
              </a:rPr>
              <a:t> </a:t>
            </a:r>
            <a:r>
              <a:rPr lang="en" dirty="0">
                <a:sym typeface="Symbol" panose="05050102010706020507" pitchFamily="18" charset="2"/>
              </a:rPr>
              <a:t> </a:t>
            </a:r>
            <a:r>
              <a:rPr lang="en" dirty="0"/>
              <a:t>then mix all the ointments </a:t>
            </a:r>
            <a:r>
              <a:rPr lang="en" dirty="0">
                <a:sym typeface="Symbol" panose="05050102010706020507" pitchFamily="18" charset="2"/>
              </a:rPr>
              <a:t> </a:t>
            </a:r>
            <a:r>
              <a:rPr lang="en" dirty="0"/>
              <a:t>conduct quality control, packaging and design before release.</a:t>
            </a:r>
            <a:endParaRPr lang="ru-RU" dirty="0"/>
          </a:p>
          <a:p>
            <a:pPr marL="90488" indent="271463" algn="just">
              <a:lnSpc>
                <a:spcPct val="120000"/>
              </a:lnSpc>
              <a:spcBef>
                <a:spcPts val="0"/>
              </a:spcBef>
              <a:spcAft>
                <a:spcPts val="0"/>
              </a:spcAft>
              <a:buFont typeface="Arial" panose="020B0604020202020204" pitchFamily="34" charset="0"/>
              <a:buChar char="•"/>
            </a:pPr>
            <a:r>
              <a:rPr lang="en" dirty="0" err="1"/>
              <a:t>Ready</a:t>
            </a:r>
            <a:r>
              <a:rPr lang="en" dirty="0"/>
              <a:t> ointment </a:t>
            </a:r>
            <a:r>
              <a:rPr lang="en" dirty="0" err="1"/>
              <a:t>with</a:t>
            </a:r>
            <a:r>
              <a:rPr lang="en" dirty="0"/>
              <a:t> </a:t>
            </a:r>
            <a:r>
              <a:rPr lang="en" dirty="0" err="1"/>
              <a:t>celluloid </a:t>
            </a:r>
            <a:r>
              <a:rPr lang="en" dirty="0"/>
              <a:t>plates are </a:t>
            </a:r>
            <a:r>
              <a:rPr lang="en" dirty="0" err="1"/>
              <a:t>transferred </a:t>
            </a:r>
            <a:r>
              <a:rPr lang="en" dirty="0"/>
              <a:t>to an ointment jar, </a:t>
            </a:r>
            <a:r>
              <a:rPr lang="en" dirty="0" err="1"/>
              <a:t>periodically</a:t>
            </a:r>
            <a:r>
              <a:rPr lang="en" dirty="0"/>
              <a:t> </a:t>
            </a:r>
            <a:r>
              <a:rPr lang="en" dirty="0" err="1"/>
              <a:t>tapping </a:t>
            </a:r>
            <a:r>
              <a:rPr lang="en" dirty="0"/>
              <a:t>the bottom of the jar on the </a:t>
            </a:r>
            <a:r>
              <a:rPr lang="en" dirty="0" err="1"/>
              <a:t>palm </a:t>
            </a:r>
            <a:r>
              <a:rPr lang="en" dirty="0"/>
              <a:t>for </a:t>
            </a:r>
            <a:r>
              <a:rPr lang="en" dirty="0" err="1"/>
              <a:t>ramming </a:t>
            </a:r>
            <a:r>
              <a:rPr lang="en" dirty="0"/>
              <a:t>, and </a:t>
            </a:r>
            <a:r>
              <a:rPr lang="en" dirty="0" err="1"/>
              <a:t>plug</a:t>
            </a:r>
            <a:r>
              <a:rPr lang="en" dirty="0"/>
              <a:t> </a:t>
            </a:r>
            <a:r>
              <a:rPr lang="en" dirty="0" err="1"/>
              <a:t>cover </a:t>
            </a:r>
            <a:r>
              <a:rPr lang="en" dirty="0"/>
              <a:t>.</a:t>
            </a:r>
          </a:p>
          <a:p>
            <a:pPr marL="90488" indent="271463" algn="just">
              <a:lnSpc>
                <a:spcPct val="120000"/>
              </a:lnSpc>
              <a:spcBef>
                <a:spcPts val="0"/>
              </a:spcBef>
              <a:spcAft>
                <a:spcPts val="0"/>
              </a:spcAft>
              <a:buFont typeface="Arial" panose="020B0604020202020204" pitchFamily="34" charset="0"/>
              <a:buChar char="•"/>
            </a:pPr>
            <a:r>
              <a:rPr lang="en" dirty="0"/>
              <a:t>Dosages of GP-means are identical, both for </a:t>
            </a:r>
            <a:r>
              <a:rPr lang="en" dirty="0" err="1"/>
              <a:t>monopreparations </a:t>
            </a:r>
            <a:r>
              <a:rPr lang="en" dirty="0"/>
              <a:t>(consisting of one substance), and complex medicines. They reflect a special system of preparation of the drug - </a:t>
            </a:r>
            <a:r>
              <a:rPr lang="en" dirty="0" err="1"/>
              <a:t>dynamization </a:t>
            </a:r>
            <a:r>
              <a:rPr lang="en" dirty="0"/>
              <a:t>, which includes the stages of sequential dilution of a unit of active substance with a solvent, with a process of intense shaking after each dissolution. How many times </a:t>
            </a:r>
            <a:r>
              <a:rPr lang="en" dirty="0" err="1"/>
              <a:t>diluted</a:t>
            </a:r>
            <a:r>
              <a:rPr lang="en" dirty="0"/>
              <a:t> active substance indicated on the packaging of the homeopathic remedy. The frequency and duration of use of complex GP drugs depends on the course and severity of the disease .</a:t>
            </a:r>
            <a:endParaRPr lang="ru-RU" dirty="0"/>
          </a:p>
          <a:p>
            <a:pPr algn="just">
              <a:lnSpc>
                <a:spcPct val="120000"/>
              </a:lnSpc>
              <a:spcBef>
                <a:spcPts val="0"/>
              </a:spcBef>
              <a:spcAft>
                <a:spcPts val="0"/>
              </a:spcAft>
            </a:pPr>
            <a:endParaRPr lang="uk-UA" dirty="0"/>
          </a:p>
        </p:txBody>
      </p:sp>
    </p:spTree>
    <p:extLst>
      <p:ext uri="{BB962C8B-B14F-4D97-AF65-F5344CB8AC3E}">
        <p14:creationId xmlns:p14="http://schemas.microsoft.com/office/powerpoint/2010/main" val="23802561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 dirty="0"/>
              <a:t>11. </a:t>
            </a:r>
            <a:r>
              <a:rPr lang="en" dirty="0" err="1"/>
              <a:t>Controversial</a:t>
            </a:r>
            <a:r>
              <a:rPr lang="en" dirty="0"/>
              <a:t> </a:t>
            </a:r>
            <a:r>
              <a:rPr lang="en" dirty="0" err="1"/>
              <a:t>moments directed </a:t>
            </a:r>
            <a:r>
              <a:rPr lang="en" dirty="0"/>
              <a:t>_ </a:t>
            </a:r>
            <a:r>
              <a:rPr lang="en" dirty="0" err="1"/>
              <a:t>against</a:t>
            </a:r>
            <a:r>
              <a:rPr lang="en" dirty="0"/>
              <a:t> </a:t>
            </a:r>
            <a:r>
              <a:rPr lang="en" dirty="0" err="1"/>
              <a:t>complexes</a:t>
            </a:r>
            <a:endParaRPr lang="uk-UA" dirty="0"/>
          </a:p>
        </p:txBody>
      </p:sp>
      <p:sp>
        <p:nvSpPr>
          <p:cNvPr id="3" name="Объект 2"/>
          <p:cNvSpPr>
            <a:spLocks noGrp="1"/>
          </p:cNvSpPr>
          <p:nvPr>
            <p:ph idx="1"/>
          </p:nvPr>
        </p:nvSpPr>
        <p:spPr>
          <a:xfrm>
            <a:off x="138578" y="1817747"/>
            <a:ext cx="11095479" cy="1548451"/>
          </a:xfrm>
        </p:spPr>
        <p:style>
          <a:lnRef idx="2">
            <a:schemeClr val="accent2"/>
          </a:lnRef>
          <a:fillRef idx="1">
            <a:schemeClr val="lt1"/>
          </a:fillRef>
          <a:effectRef idx="0">
            <a:schemeClr val="accent2"/>
          </a:effectRef>
          <a:fontRef idx="minor">
            <a:schemeClr val="dk1"/>
          </a:fontRef>
        </p:style>
        <p:txBody>
          <a:bodyPr>
            <a:normAutofit/>
          </a:bodyPr>
          <a:lstStyle/>
          <a:p>
            <a:pPr algn="just"/>
            <a:r>
              <a:rPr lang="en" b="1" i="1" dirty="0" err="1">
                <a:solidFill>
                  <a:srgbClr val="0070C0"/>
                </a:solidFill>
              </a:rPr>
              <a:t>Using</a:t>
            </a:r>
            <a:r>
              <a:rPr lang="en" b="1" i="1" dirty="0">
                <a:solidFill>
                  <a:srgbClr val="0070C0"/>
                </a:solidFill>
              </a:rPr>
              <a:t> </a:t>
            </a:r>
            <a:r>
              <a:rPr lang="en" b="1" i="1" dirty="0" err="1">
                <a:solidFill>
                  <a:srgbClr val="0070C0"/>
                </a:solidFill>
              </a:rPr>
              <a:t>patient</a:t>
            </a:r>
            <a:r>
              <a:rPr lang="en" b="1" i="1" dirty="0">
                <a:solidFill>
                  <a:srgbClr val="0070C0"/>
                </a:solidFill>
              </a:rPr>
              <a:t> </a:t>
            </a:r>
            <a:r>
              <a:rPr lang="en" b="1" i="1" dirty="0" err="1">
                <a:solidFill>
                  <a:srgbClr val="0070C0"/>
                </a:solidFill>
              </a:rPr>
              <a:t>complexes</a:t>
            </a:r>
            <a:r>
              <a:rPr lang="en" b="1" i="1" dirty="0">
                <a:solidFill>
                  <a:srgbClr val="0070C0"/>
                </a:solidFill>
              </a:rPr>
              <a:t> </a:t>
            </a:r>
            <a:r>
              <a:rPr lang="en" b="1" i="1" dirty="0" err="1">
                <a:solidFill>
                  <a:srgbClr val="0070C0"/>
                </a:solidFill>
              </a:rPr>
              <a:t>masks</a:t>
            </a:r>
            <a:r>
              <a:rPr lang="en" b="1" i="1" dirty="0">
                <a:solidFill>
                  <a:srgbClr val="0070C0"/>
                </a:solidFill>
              </a:rPr>
              <a:t> </a:t>
            </a:r>
            <a:r>
              <a:rPr lang="en" b="1" i="1" dirty="0" err="1">
                <a:solidFill>
                  <a:srgbClr val="0070C0"/>
                </a:solidFill>
              </a:rPr>
              <a:t>symptoms </a:t>
            </a:r>
            <a:r>
              <a:rPr lang="en" b="1" i="1" dirty="0">
                <a:solidFill>
                  <a:srgbClr val="0070C0"/>
                </a:solidFill>
              </a:rPr>
              <a:t>for </a:t>
            </a:r>
            <a:r>
              <a:rPr lang="en" b="1" i="1" dirty="0" err="1">
                <a:solidFill>
                  <a:srgbClr val="0070C0"/>
                </a:solidFill>
              </a:rPr>
              <a:t>which</a:t>
            </a:r>
            <a:r>
              <a:rPr lang="en" b="1" i="1" dirty="0">
                <a:solidFill>
                  <a:srgbClr val="0070C0"/>
                </a:solidFill>
              </a:rPr>
              <a:t> </a:t>
            </a:r>
            <a:r>
              <a:rPr lang="en" b="1" i="1" dirty="0" err="1">
                <a:solidFill>
                  <a:srgbClr val="0070C0"/>
                </a:solidFill>
              </a:rPr>
              <a:t>can </a:t>
            </a:r>
            <a:r>
              <a:rPr lang="en" b="1" i="1" dirty="0">
                <a:solidFill>
                  <a:srgbClr val="0070C0"/>
                </a:solidFill>
              </a:rPr>
              <a:t>be </a:t>
            </a:r>
            <a:r>
              <a:rPr lang="en" b="1" i="1" dirty="0" err="1">
                <a:solidFill>
                  <a:srgbClr val="0070C0"/>
                </a:solidFill>
              </a:rPr>
              <a:t>determined</a:t>
            </a:r>
            <a:r>
              <a:rPr lang="en" b="1" i="1" dirty="0">
                <a:solidFill>
                  <a:srgbClr val="0070C0"/>
                </a:solidFill>
              </a:rPr>
              <a:t> </a:t>
            </a:r>
            <a:r>
              <a:rPr lang="en" b="1" i="1" dirty="0" err="1">
                <a:solidFill>
                  <a:srgbClr val="0070C0"/>
                </a:solidFill>
              </a:rPr>
              <a:t>constitutional</a:t>
            </a:r>
            <a:r>
              <a:rPr lang="en" b="1" i="1" dirty="0">
                <a:solidFill>
                  <a:srgbClr val="0070C0"/>
                </a:solidFill>
              </a:rPr>
              <a:t> </a:t>
            </a:r>
            <a:r>
              <a:rPr lang="en" b="1" i="1" dirty="0" err="1">
                <a:solidFill>
                  <a:srgbClr val="0070C0"/>
                </a:solidFill>
              </a:rPr>
              <a:t>diagnosis </a:t>
            </a:r>
            <a:r>
              <a:rPr lang="en" b="1" i="1" dirty="0">
                <a:solidFill>
                  <a:srgbClr val="0070C0"/>
                </a:solidFill>
              </a:rPr>
              <a:t>.</a:t>
            </a:r>
          </a:p>
          <a:p>
            <a:pPr algn="just"/>
            <a:r>
              <a:rPr lang="en" dirty="0"/>
              <a:t> </a:t>
            </a:r>
            <a:r>
              <a:rPr lang="en" dirty="0" err="1"/>
              <a:t>Sure </a:t>
            </a:r>
            <a:r>
              <a:rPr lang="en" dirty="0"/>
              <a:t>, but </a:t>
            </a:r>
            <a:r>
              <a:rPr lang="en" dirty="0" err="1"/>
              <a:t>it is</a:t>
            </a:r>
            <a:r>
              <a:rPr lang="en" dirty="0"/>
              <a:t> </a:t>
            </a:r>
            <a:r>
              <a:rPr lang="en" dirty="0" err="1"/>
              <a:t>does </a:t>
            </a:r>
            <a:r>
              <a:rPr lang="en" dirty="0"/>
              <a:t>any </a:t>
            </a:r>
            <a:r>
              <a:rPr lang="en" dirty="0" err="1"/>
              <a:t>other </a:t>
            </a:r>
            <a:r>
              <a:rPr lang="en" dirty="0"/>
              <a:t>form </a:t>
            </a:r>
            <a:r>
              <a:rPr lang="en" dirty="0" err="1"/>
              <a:t>of invasion </a:t>
            </a:r>
            <a:r>
              <a:rPr lang="en" dirty="0"/>
              <a:t>and when </a:t>
            </a:r>
            <a:r>
              <a:rPr lang="en" dirty="0" err="1"/>
              <a:t>a person</a:t>
            </a:r>
            <a:r>
              <a:rPr lang="en" dirty="0"/>
              <a:t> </a:t>
            </a:r>
            <a:r>
              <a:rPr lang="en" dirty="0" err="1"/>
              <a:t>is </a:t>
            </a:r>
            <a:r>
              <a:rPr lang="en" dirty="0"/>
              <a:t>faced with a </a:t>
            </a:r>
            <a:r>
              <a:rPr lang="en" dirty="0" err="1"/>
              <a:t>choice he </a:t>
            </a:r>
            <a:r>
              <a:rPr lang="en" dirty="0"/>
              <a:t>must </a:t>
            </a:r>
            <a:r>
              <a:rPr lang="en" dirty="0" err="1"/>
              <a:t>accept</a:t>
            </a:r>
            <a:r>
              <a:rPr lang="en" dirty="0"/>
              <a:t> </a:t>
            </a:r>
            <a:r>
              <a:rPr lang="en" dirty="0" err="1"/>
              <a:t>risk decision </a:t>
            </a:r>
            <a:r>
              <a:rPr lang="en" dirty="0"/>
              <a:t>_ </a:t>
            </a:r>
            <a:r>
              <a:rPr lang="en" dirty="0" err="1"/>
              <a:t>against</a:t>
            </a:r>
            <a:r>
              <a:rPr lang="en" dirty="0"/>
              <a:t> </a:t>
            </a:r>
            <a:r>
              <a:rPr lang="en" dirty="0" err="1"/>
              <a:t>benefits </a:t>
            </a:r>
            <a:r>
              <a:rPr lang="en" dirty="0"/>
              <a:t>as </a:t>
            </a:r>
            <a:r>
              <a:rPr lang="en" dirty="0" err="1"/>
              <a:t>well as </a:t>
            </a:r>
            <a:r>
              <a:rPr lang="en" dirty="0"/>
              <a:t>quality </a:t>
            </a:r>
            <a:r>
              <a:rPr lang="en" dirty="0" err="1"/>
              <a:t>life </a:t>
            </a:r>
            <a:r>
              <a:rPr lang="en" dirty="0"/>
              <a:t>for short and </a:t>
            </a:r>
            <a:r>
              <a:rPr lang="en" dirty="0" err="1"/>
              <a:t>long</a:t>
            </a:r>
            <a:r>
              <a:rPr lang="en" dirty="0"/>
              <a:t> </a:t>
            </a:r>
            <a:r>
              <a:rPr lang="en" dirty="0" err="1"/>
              <a:t>term </a:t>
            </a:r>
            <a:r>
              <a:rPr lang="en" dirty="0"/>
              <a:t>.</a:t>
            </a:r>
            <a:endParaRPr lang="uk-UA" dirty="0"/>
          </a:p>
        </p:txBody>
      </p:sp>
      <p:sp>
        <p:nvSpPr>
          <p:cNvPr id="4" name="AutoShape 6"/>
          <p:cNvSpPr>
            <a:spLocks noChangeArrowheads="1"/>
          </p:cNvSpPr>
          <p:nvPr/>
        </p:nvSpPr>
        <p:spPr bwMode="auto">
          <a:xfrm>
            <a:off x="11332517" y="2232403"/>
            <a:ext cx="719138" cy="719138"/>
          </a:xfrm>
          <a:prstGeom prst="leftArrow">
            <a:avLst>
              <a:gd name="adj1" fmla="val 50111"/>
              <a:gd name="adj2" fmla="val 43389"/>
            </a:avLst>
          </a:prstGeom>
          <a:gradFill rotWithShape="1">
            <a:gsLst>
              <a:gs pos="0">
                <a:srgbClr val="FF5050"/>
              </a:gs>
              <a:gs pos="100000">
                <a:schemeClr val="bg1"/>
              </a:gs>
            </a:gsLst>
            <a:lin ang="0" scaled="1"/>
          </a:gradFill>
          <a:ln w="15875">
            <a:solidFill>
              <a:srgbClr val="A50021"/>
            </a:solidFill>
            <a:miter lim="800000"/>
            <a:headEnd/>
            <a:tailEnd/>
          </a:ln>
          <a:effectLst>
            <a:outerShdw dist="53882" dir="2700000" algn="ctr" rotWithShape="0">
              <a:schemeClr val="bg2"/>
            </a:outerShdw>
          </a:effectLst>
        </p:spPr>
        <p:txBody>
          <a:bodyPr wrap="none" anchor="ctr"/>
          <a:lstStyle/>
          <a:p>
            <a:pPr eaLnBrk="1" hangingPunct="1">
              <a:defRPr/>
            </a:pPr>
            <a:endParaRPr lang="ru-RU">
              <a:effectLst>
                <a:outerShdw blurRad="38100" dist="38100" dir="2700000" algn="tl">
                  <a:srgbClr val="000000">
                    <a:alpha val="43137"/>
                  </a:srgbClr>
                </a:outerShdw>
              </a:effectLst>
            </a:endParaRPr>
          </a:p>
        </p:txBody>
      </p:sp>
      <p:sp>
        <p:nvSpPr>
          <p:cNvPr id="5" name="Прямоугольник 4"/>
          <p:cNvSpPr/>
          <p:nvPr/>
        </p:nvSpPr>
        <p:spPr>
          <a:xfrm>
            <a:off x="138578" y="3446585"/>
            <a:ext cx="11308591" cy="1477328"/>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en" b="1" i="1" dirty="0">
                <a:solidFill>
                  <a:srgbClr val="0070C0"/>
                </a:solidFill>
              </a:rPr>
              <a:t>The complexes have not been tested, and thus offer nothing more than symptomatic relief that will disappear when the patient stops taking the drug.</a:t>
            </a:r>
            <a:endParaRPr lang="uk-UA" b="1" i="1" dirty="0">
              <a:solidFill>
                <a:srgbClr val="0070C0"/>
              </a:solidFill>
            </a:endParaRPr>
          </a:p>
          <a:p>
            <a:pPr algn="just"/>
            <a:r>
              <a:rPr lang="en" dirty="0"/>
              <a:t>Although most of the drugs used in homeopathy have been tested, there are some drugs, such as Adonis, </a:t>
            </a:r>
            <a:r>
              <a:rPr lang="en" dirty="0" err="1"/>
              <a:t>Ethiopis </a:t>
            </a:r>
            <a:r>
              <a:rPr lang="en" dirty="0"/>
              <a:t>, </a:t>
            </a:r>
            <a:r>
              <a:rPr lang="en" dirty="0" err="1"/>
              <a:t>Koridalis </a:t>
            </a:r>
            <a:r>
              <a:rPr lang="en" dirty="0"/>
              <a:t>, etc., that have not been studied, but still continue to be used. There is a lot of experimental and vital evidence confirming the effectiveness of complexes</a:t>
            </a:r>
          </a:p>
        </p:txBody>
      </p:sp>
      <p:sp>
        <p:nvSpPr>
          <p:cNvPr id="6" name="AutoShape 6"/>
          <p:cNvSpPr>
            <a:spLocks noChangeArrowheads="1"/>
          </p:cNvSpPr>
          <p:nvPr/>
        </p:nvSpPr>
        <p:spPr bwMode="auto">
          <a:xfrm>
            <a:off x="11510167" y="3618351"/>
            <a:ext cx="600654" cy="719138"/>
          </a:xfrm>
          <a:prstGeom prst="leftArrow">
            <a:avLst>
              <a:gd name="adj1" fmla="val 50111"/>
              <a:gd name="adj2" fmla="val 43389"/>
            </a:avLst>
          </a:prstGeom>
          <a:gradFill rotWithShape="1">
            <a:gsLst>
              <a:gs pos="0">
                <a:srgbClr val="FF5050"/>
              </a:gs>
              <a:gs pos="100000">
                <a:schemeClr val="bg1"/>
              </a:gs>
            </a:gsLst>
            <a:lin ang="0" scaled="1"/>
          </a:gradFill>
          <a:ln w="15875">
            <a:solidFill>
              <a:srgbClr val="A50021"/>
            </a:solidFill>
            <a:miter lim="800000"/>
            <a:headEnd/>
            <a:tailEnd/>
          </a:ln>
          <a:effectLst>
            <a:outerShdw dist="53882" dir="2700000" algn="ctr" rotWithShape="0">
              <a:schemeClr val="bg2"/>
            </a:outerShdw>
          </a:effectLst>
        </p:spPr>
        <p:txBody>
          <a:bodyPr wrap="none" anchor="ctr"/>
          <a:lstStyle/>
          <a:p>
            <a:pPr eaLnBrk="1" hangingPunct="1">
              <a:defRPr/>
            </a:pPr>
            <a:endParaRPr lang="ru-RU">
              <a:effectLst>
                <a:outerShdw blurRad="38100" dist="38100" dir="2700000" algn="tl">
                  <a:srgbClr val="000000">
                    <a:alpha val="43137"/>
                  </a:srgbClr>
                </a:outerShdw>
              </a:effectLst>
            </a:endParaRPr>
          </a:p>
        </p:txBody>
      </p:sp>
      <p:sp>
        <p:nvSpPr>
          <p:cNvPr id="7" name="Прямоугольник 6"/>
          <p:cNvSpPr/>
          <p:nvPr/>
        </p:nvSpPr>
        <p:spPr>
          <a:xfrm>
            <a:off x="138578" y="5004300"/>
            <a:ext cx="11467268" cy="120032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en" b="1" i="1" dirty="0">
                <a:solidFill>
                  <a:srgbClr val="0070C0"/>
                </a:solidFill>
              </a:rPr>
              <a:t>Not studied, working in a complex, perhaps mixing creates a completely new drug</a:t>
            </a:r>
          </a:p>
          <a:p>
            <a:pPr algn="just"/>
            <a:r>
              <a:rPr lang="en" dirty="0"/>
              <a:t>Scientists who have considered this question have come to the conclusion that if homeopathic remedies are energy models of the matrix tincture from which drugs are made, the complexes are drugs that contain individual fluctuating spectra associated with the initial tincture.</a:t>
            </a:r>
          </a:p>
        </p:txBody>
      </p:sp>
      <p:sp>
        <p:nvSpPr>
          <p:cNvPr id="8" name="AutoShape 6"/>
          <p:cNvSpPr>
            <a:spLocks noChangeArrowheads="1"/>
          </p:cNvSpPr>
          <p:nvPr/>
        </p:nvSpPr>
        <p:spPr bwMode="auto">
          <a:xfrm>
            <a:off x="11751328" y="5244895"/>
            <a:ext cx="359493" cy="719138"/>
          </a:xfrm>
          <a:prstGeom prst="leftArrow">
            <a:avLst>
              <a:gd name="adj1" fmla="val 50111"/>
              <a:gd name="adj2" fmla="val 43389"/>
            </a:avLst>
          </a:prstGeom>
          <a:gradFill rotWithShape="1">
            <a:gsLst>
              <a:gs pos="0">
                <a:srgbClr val="FF5050"/>
              </a:gs>
              <a:gs pos="100000">
                <a:schemeClr val="bg1"/>
              </a:gs>
            </a:gsLst>
            <a:lin ang="0" scaled="1"/>
          </a:gradFill>
          <a:ln w="15875">
            <a:solidFill>
              <a:srgbClr val="A50021"/>
            </a:solidFill>
            <a:miter lim="800000"/>
            <a:headEnd/>
            <a:tailEnd/>
          </a:ln>
          <a:effectLst>
            <a:outerShdw dist="53882" dir="2700000" algn="ctr" rotWithShape="0">
              <a:schemeClr val="bg2"/>
            </a:outerShdw>
          </a:effectLst>
        </p:spPr>
        <p:txBody>
          <a:bodyPr wrap="none" anchor="ctr"/>
          <a:lstStyle/>
          <a:p>
            <a:pPr eaLnBrk="1" hangingPunct="1">
              <a:defRPr/>
            </a:pPr>
            <a:endParaRPr lang="ru-RU">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463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vertical)">
                                      <p:cBhvr>
                                        <p:cTn id="7" dur="500"/>
                                        <p:tgtEl>
                                          <p:spTgt spid="4"/>
                                        </p:tgtEl>
                                      </p:cBhvr>
                                    </p:animEffect>
                                  </p:childTnLst>
                                </p:cTn>
                              </p:par>
                            </p:childTnLst>
                          </p:cTn>
                        </p:par>
                        <p:par>
                          <p:cTn id="8" fill="hold">
                            <p:stCondLst>
                              <p:cond delay="500"/>
                            </p:stCondLst>
                            <p:childTnLst>
                              <p:par>
                                <p:cTn id="9" presetID="3" presetClass="entr" presetSubtype="5"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linds(vertical)">
                                      <p:cBhvr>
                                        <p:cTn id="11" dur="500"/>
                                        <p:tgtEl>
                                          <p:spTgt spid="6"/>
                                        </p:tgtEl>
                                      </p:cBhvr>
                                    </p:animEffect>
                                  </p:childTnLst>
                                </p:cTn>
                              </p:par>
                            </p:childTnLst>
                          </p:cTn>
                        </p:par>
                        <p:par>
                          <p:cTn id="12" fill="hold">
                            <p:stCondLst>
                              <p:cond delay="1000"/>
                            </p:stCondLst>
                            <p:childTnLst>
                              <p:par>
                                <p:cTn id="13" presetID="3" presetClass="entr" presetSubtype="5"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linds(vertical)">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4"/>
            <a:ext cx="10058400" cy="1230698"/>
          </a:xfrm>
        </p:spPr>
        <p:txBody>
          <a:bodyPr>
            <a:normAutofit fontScale="90000"/>
          </a:bodyPr>
          <a:lstStyle/>
          <a:p>
            <a:pPr algn="ctr"/>
            <a:r>
              <a:rPr lang="en" dirty="0"/>
              <a:t>12. </a:t>
            </a:r>
            <a:r>
              <a:rPr lang="en" dirty="0" err="1"/>
              <a:t>Interactions</a:t>
            </a:r>
            <a:r>
              <a:rPr lang="en" dirty="0"/>
              <a:t> in </a:t>
            </a:r>
            <a:r>
              <a:rPr lang="en" dirty="0" err="1"/>
              <a:t>complex</a:t>
            </a:r>
            <a:r>
              <a:rPr lang="en" dirty="0"/>
              <a:t> </a:t>
            </a:r>
            <a:r>
              <a:rPr lang="en" dirty="0" err="1"/>
              <a:t>homeopathic</a:t>
            </a:r>
            <a:r>
              <a:rPr lang="en" dirty="0"/>
              <a:t> </a:t>
            </a:r>
            <a:r>
              <a:rPr lang="en" dirty="0" err="1"/>
              <a:t>drugs </a:t>
            </a:r>
            <a:r>
              <a:rPr lang="en" dirty="0"/>
              <a:t>_</a:t>
            </a:r>
            <a:endParaRPr lang="uk-UA" dirty="0"/>
          </a:p>
        </p:txBody>
      </p:sp>
      <p:sp>
        <p:nvSpPr>
          <p:cNvPr id="4" name="AutoShape 6"/>
          <p:cNvSpPr>
            <a:spLocks noChangeArrowheads="1"/>
          </p:cNvSpPr>
          <p:nvPr/>
        </p:nvSpPr>
        <p:spPr bwMode="auto">
          <a:xfrm>
            <a:off x="2677402" y="1840296"/>
            <a:ext cx="6898156" cy="571500"/>
          </a:xfrm>
          <a:prstGeom prst="roundRect">
            <a:avLst>
              <a:gd name="adj" fmla="val 16667"/>
            </a:avLst>
          </a:prstGeom>
          <a:solidFill>
            <a:srgbClr val="FFFFFF"/>
          </a:solidFill>
          <a:ln w="15875">
            <a:solidFill>
              <a:srgbClr val="A50021"/>
            </a:solidFill>
            <a:round/>
            <a:headEnd/>
            <a:tailEnd/>
          </a:ln>
          <a:effectLst>
            <a:outerShdw dist="53882" dir="2700000" algn="ctr" rotWithShape="0">
              <a:srgbClr val="808080">
                <a:alpha val="50000"/>
              </a:srgbClr>
            </a:outerShdw>
          </a:effectLst>
        </p:spPr>
        <p:txBody>
          <a:bodyPr/>
          <a:lstStyle/>
          <a:p>
            <a:pPr algn="ctr">
              <a:defRPr/>
            </a:pPr>
            <a:r>
              <a:rPr lang="en" sz="2400" dirty="0" err="1">
                <a:effectLst>
                  <a:outerShdw blurRad="38100" dist="38100" dir="2700000" algn="tl">
                    <a:srgbClr val="000000">
                      <a:alpha val="43137"/>
                    </a:srgbClr>
                  </a:outerShdw>
                </a:effectLst>
              </a:rPr>
              <a:t>Interactions </a:t>
            </a:r>
            <a:r>
              <a:rPr lang="en" sz="2400" dirty="0">
                <a:effectLst>
                  <a:outerShdw blurRad="38100" dist="38100" dir="2700000" algn="tl">
                    <a:srgbClr val="000000">
                      <a:alpha val="43137"/>
                    </a:srgbClr>
                  </a:outerShdw>
                </a:effectLst>
              </a:rPr>
              <a:t>in complexes</a:t>
            </a:r>
          </a:p>
        </p:txBody>
      </p:sp>
      <p:sp>
        <p:nvSpPr>
          <p:cNvPr id="5" name="AutoShape 5"/>
          <p:cNvSpPr>
            <a:spLocks noChangeArrowheads="1"/>
          </p:cNvSpPr>
          <p:nvPr/>
        </p:nvSpPr>
        <p:spPr bwMode="auto">
          <a:xfrm>
            <a:off x="2802446" y="2488676"/>
            <a:ext cx="498475" cy="673100"/>
          </a:xfrm>
          <a:prstGeom prst="downArrow">
            <a:avLst>
              <a:gd name="adj1" fmla="val 49685"/>
              <a:gd name="adj2" fmla="val 45542"/>
            </a:avLst>
          </a:prstGeom>
          <a:gradFill rotWithShape="1">
            <a:gsLst>
              <a:gs pos="0">
                <a:srgbClr val="FF5050"/>
              </a:gs>
              <a:gs pos="100000">
                <a:schemeClr val="bg1"/>
              </a:gs>
            </a:gsLst>
            <a:lin ang="0" scaled="1"/>
          </a:gradFill>
          <a:ln w="15875" algn="ctr">
            <a:solidFill>
              <a:srgbClr val="A50021"/>
            </a:solidFill>
            <a:miter lim="800000"/>
            <a:headEnd/>
            <a:tailEnd/>
          </a:ln>
          <a:effectLst>
            <a:outerShdw dist="53882" dir="2700000" algn="ctr" rotWithShape="0">
              <a:schemeClr val="bg2"/>
            </a:outerShdw>
          </a:effectLst>
        </p:spPr>
        <p:txBody>
          <a:bodyPr wrap="none" anchor="ctr"/>
          <a:lstStyle/>
          <a:p>
            <a:pPr eaLnBrk="1" hangingPunct="1">
              <a:defRPr/>
            </a:pPr>
            <a:endParaRPr lang="ru-RU">
              <a:effectLst>
                <a:outerShdw blurRad="38100" dist="38100" dir="2700000" algn="tl">
                  <a:srgbClr val="000000">
                    <a:alpha val="43137"/>
                  </a:srgbClr>
                </a:outerShdw>
              </a:effectLst>
            </a:endParaRPr>
          </a:p>
        </p:txBody>
      </p:sp>
      <p:sp>
        <p:nvSpPr>
          <p:cNvPr id="6" name="AutoShape 12"/>
          <p:cNvSpPr>
            <a:spLocks noChangeArrowheads="1"/>
          </p:cNvSpPr>
          <p:nvPr/>
        </p:nvSpPr>
        <p:spPr bwMode="auto">
          <a:xfrm>
            <a:off x="9077083" y="2488676"/>
            <a:ext cx="498475" cy="673100"/>
          </a:xfrm>
          <a:prstGeom prst="downArrow">
            <a:avLst>
              <a:gd name="adj1" fmla="val 49685"/>
              <a:gd name="adj2" fmla="val 45542"/>
            </a:avLst>
          </a:prstGeom>
          <a:gradFill rotWithShape="1">
            <a:gsLst>
              <a:gs pos="0">
                <a:srgbClr val="FF5050"/>
              </a:gs>
              <a:gs pos="100000">
                <a:schemeClr val="bg1"/>
              </a:gs>
            </a:gsLst>
            <a:lin ang="0" scaled="1"/>
          </a:gradFill>
          <a:ln w="15875" algn="ctr">
            <a:solidFill>
              <a:srgbClr val="A50021"/>
            </a:solidFill>
            <a:miter lim="800000"/>
            <a:headEnd/>
            <a:tailEnd/>
          </a:ln>
          <a:effectLst>
            <a:outerShdw dist="53882" dir="2700000" algn="ctr" rotWithShape="0">
              <a:schemeClr val="bg2"/>
            </a:outerShdw>
          </a:effectLst>
        </p:spPr>
        <p:txBody>
          <a:bodyPr wrap="none" anchor="ctr"/>
          <a:lstStyle/>
          <a:p>
            <a:pPr eaLnBrk="1" hangingPunct="1">
              <a:defRPr/>
            </a:pPr>
            <a:endParaRPr lang="ru-RU">
              <a:effectLst>
                <a:outerShdw blurRad="38100" dist="38100" dir="2700000" algn="tl">
                  <a:srgbClr val="000000">
                    <a:alpha val="43137"/>
                  </a:srgbClr>
                </a:outerShdw>
              </a:effectLst>
            </a:endParaRPr>
          </a:p>
        </p:txBody>
      </p:sp>
      <p:sp>
        <p:nvSpPr>
          <p:cNvPr id="7" name="AutoShape 8"/>
          <p:cNvSpPr>
            <a:spLocks noChangeArrowheads="1"/>
          </p:cNvSpPr>
          <p:nvPr/>
        </p:nvSpPr>
        <p:spPr bwMode="auto">
          <a:xfrm>
            <a:off x="1575308" y="3238656"/>
            <a:ext cx="2952750" cy="571500"/>
          </a:xfrm>
          <a:prstGeom prst="roundRect">
            <a:avLst>
              <a:gd name="adj" fmla="val 16667"/>
            </a:avLst>
          </a:prstGeom>
          <a:solidFill>
            <a:srgbClr val="FFFFFF"/>
          </a:solidFill>
          <a:ln w="15875">
            <a:solidFill>
              <a:srgbClr val="A50021"/>
            </a:solidFill>
            <a:round/>
            <a:headEnd/>
            <a:tailEnd/>
          </a:ln>
          <a:effectLst>
            <a:outerShdw dist="53882" dir="2700000" algn="ctr" rotWithShape="0">
              <a:srgbClr val="808080">
                <a:alpha val="50000"/>
              </a:srgbClr>
            </a:outerShdw>
          </a:effectLst>
        </p:spPr>
        <p:txBody>
          <a:bodyPr/>
          <a:lstStyle/>
          <a:p>
            <a:pPr algn="ctr" eaLnBrk="1" hangingPunct="1">
              <a:defRPr/>
            </a:pPr>
            <a:r>
              <a:rPr lang="en" sz="2800" dirty="0" err="1">
                <a:effectLst>
                  <a:outerShdw blurRad="38100" dist="38100" dir="2700000" algn="tl">
                    <a:srgbClr val="000000">
                      <a:alpha val="43137"/>
                    </a:srgbClr>
                  </a:outerShdw>
                </a:effectLst>
              </a:rPr>
              <a:t>Chemical</a:t>
            </a:r>
            <a:endParaRPr lang="ru-RU" sz="2800" dirty="0">
              <a:effectLst>
                <a:outerShdw blurRad="38100" dist="38100" dir="2700000" algn="tl">
                  <a:srgbClr val="000000">
                    <a:alpha val="43137"/>
                  </a:srgbClr>
                </a:outerShdw>
              </a:effectLst>
            </a:endParaRPr>
          </a:p>
        </p:txBody>
      </p:sp>
      <p:sp>
        <p:nvSpPr>
          <p:cNvPr id="8" name="AutoShape 8"/>
          <p:cNvSpPr>
            <a:spLocks noChangeArrowheads="1"/>
          </p:cNvSpPr>
          <p:nvPr/>
        </p:nvSpPr>
        <p:spPr bwMode="auto">
          <a:xfrm>
            <a:off x="7849945" y="3238656"/>
            <a:ext cx="2952750" cy="571500"/>
          </a:xfrm>
          <a:prstGeom prst="roundRect">
            <a:avLst>
              <a:gd name="adj" fmla="val 16667"/>
            </a:avLst>
          </a:prstGeom>
          <a:solidFill>
            <a:srgbClr val="FFFFFF"/>
          </a:solidFill>
          <a:ln w="15875">
            <a:solidFill>
              <a:srgbClr val="A50021"/>
            </a:solidFill>
            <a:round/>
            <a:headEnd/>
            <a:tailEnd/>
          </a:ln>
          <a:effectLst>
            <a:outerShdw dist="53882" dir="2700000" algn="ctr" rotWithShape="0">
              <a:srgbClr val="808080">
                <a:alpha val="50000"/>
              </a:srgbClr>
            </a:outerShdw>
          </a:effectLst>
        </p:spPr>
        <p:txBody>
          <a:bodyPr/>
          <a:lstStyle/>
          <a:p>
            <a:pPr algn="ctr" eaLnBrk="1" hangingPunct="1">
              <a:defRPr/>
            </a:pPr>
            <a:r>
              <a:rPr lang="en" sz="2800" dirty="0" err="1">
                <a:effectLst>
                  <a:outerShdw blurRad="38100" dist="38100" dir="2700000" algn="tl">
                    <a:srgbClr val="000000">
                      <a:alpha val="43137"/>
                    </a:srgbClr>
                  </a:outerShdw>
                </a:effectLst>
              </a:rPr>
              <a:t>Therapeutic</a:t>
            </a:r>
            <a:endParaRPr lang="ru-RU" sz="2800" dirty="0">
              <a:effectLst>
                <a:outerShdw blurRad="38100" dist="38100" dir="2700000" algn="tl">
                  <a:srgbClr val="000000">
                    <a:alpha val="43137"/>
                  </a:srgbClr>
                </a:outerShdw>
              </a:effectLst>
            </a:endParaRPr>
          </a:p>
        </p:txBody>
      </p:sp>
      <p:sp>
        <p:nvSpPr>
          <p:cNvPr id="9" name="Прямоугольник 8"/>
          <p:cNvSpPr/>
          <p:nvPr/>
        </p:nvSpPr>
        <p:spPr>
          <a:xfrm>
            <a:off x="967991" y="3938916"/>
            <a:ext cx="4448071" cy="203132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just"/>
            <a:r>
              <a:rPr lang="en" dirty="0"/>
              <a:t>The possibility of chemical interactions cannot be ruled out in a preparation containing very low potency of the active substance. Assessment of the possibility of such an interaction should be carried out individually, according to toxicological data.</a:t>
            </a:r>
            <a:endParaRPr lang="uk-UA" dirty="0"/>
          </a:p>
        </p:txBody>
      </p:sp>
      <p:sp>
        <p:nvSpPr>
          <p:cNvPr id="10" name="Прямоугольник 9"/>
          <p:cNvSpPr/>
          <p:nvPr/>
        </p:nvSpPr>
        <p:spPr>
          <a:xfrm>
            <a:off x="6526347" y="3930698"/>
            <a:ext cx="5599946" cy="2308324"/>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just"/>
            <a:r>
              <a:rPr lang="en" dirty="0"/>
              <a:t>Therapeutic interactions between homeopathic medicines are determined by the rule of similarity: medicines, regardless of their origin, can cause similar effects or have indications for similar or identical </a:t>
            </a:r>
            <a:r>
              <a:rPr lang="en" dirty="0" err="1"/>
              <a:t>diseases </a:t>
            </a:r>
            <a:r>
              <a:rPr lang="en" dirty="0"/>
              <a:t>. As a result, these drugs must be taken into account in the treatment of a specific associated disease and can be clearly differentiated.</a:t>
            </a:r>
            <a:endParaRPr lang="uk-UA" dirty="0"/>
          </a:p>
        </p:txBody>
      </p:sp>
    </p:spTree>
    <p:extLst>
      <p:ext uri="{BB962C8B-B14F-4D97-AF65-F5344CB8AC3E}">
        <p14:creationId xmlns:p14="http://schemas.microsoft.com/office/powerpoint/2010/main" val="3639511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linds(horizontal)">
                                      <p:cBhvr>
                                        <p:cTn id="11" dur="500"/>
                                        <p:tgtEl>
                                          <p:spTgt spid="6"/>
                                        </p:tgtEl>
                                      </p:cBhvr>
                                    </p:animEffec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linds(horizontal)">
                                      <p:cBhvr>
                                        <p:cTn id="15" dur="500"/>
                                        <p:tgtEl>
                                          <p:spTgt spid="7"/>
                                        </p:tgtEl>
                                      </p:cBhvr>
                                    </p:animEffect>
                                  </p:childTnLst>
                                </p:cTn>
                              </p:par>
                            </p:childTnLst>
                          </p:cTn>
                        </p:par>
                        <p:par>
                          <p:cTn id="16" fill="hold">
                            <p:stCondLst>
                              <p:cond delay="1500"/>
                            </p:stCondLst>
                            <p:childTnLst>
                              <p:par>
                                <p:cTn id="17" presetID="3" presetClass="entr" presetSubtype="1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linds(horizontal)">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5270" y="773723"/>
            <a:ext cx="10058400" cy="712428"/>
          </a:xfrm>
        </p:spPr>
        <p:txBody>
          <a:bodyPr>
            <a:normAutofit fontScale="90000"/>
          </a:bodyPr>
          <a:lstStyle/>
          <a:p>
            <a:pPr algn="ctr"/>
            <a:r>
              <a:rPr lang="en" b="1" dirty="0"/>
              <a:t>13. Comparable homeopathic remedies</a:t>
            </a:r>
          </a:p>
        </p:txBody>
      </p:sp>
      <p:sp>
        <p:nvSpPr>
          <p:cNvPr id="3" name="Объект 2"/>
          <p:cNvSpPr>
            <a:spLocks noGrp="1"/>
          </p:cNvSpPr>
          <p:nvPr>
            <p:ph idx="1"/>
          </p:nvPr>
        </p:nvSpPr>
        <p:spPr>
          <a:xfrm>
            <a:off x="643095" y="1845734"/>
            <a:ext cx="10962751" cy="4023360"/>
          </a:xfrm>
        </p:spPr>
        <p:txBody>
          <a:bodyPr>
            <a:normAutofit/>
          </a:bodyPr>
          <a:lstStyle/>
          <a:p>
            <a:pPr marL="0" indent="361950" algn="just">
              <a:buFont typeface="Wingdings" panose="05000000000000000000" pitchFamily="2" charset="2"/>
              <a:buChar char="§"/>
            </a:pPr>
            <a:r>
              <a:rPr lang="en" b="1" dirty="0">
                <a:solidFill>
                  <a:schemeClr val="tx1"/>
                </a:solidFill>
              </a:rPr>
              <a:t>RELATED </a:t>
            </a:r>
            <a:r>
              <a:rPr lang="en" dirty="0">
                <a:solidFill>
                  <a:schemeClr val="tx1"/>
                </a:solidFill>
              </a:rPr>
              <a:t>homeopathic remedies have a similar homeopathic picture. As a rule, the commonality of their characteristics is determined by the presence in their composition of the total active ingredient . They are usually so similar in their effects that they are not used in one recipe.</a:t>
            </a:r>
          </a:p>
          <a:p>
            <a:pPr marL="0" indent="361950" algn="just">
              <a:buFont typeface="Wingdings" panose="05000000000000000000" pitchFamily="2" charset="2"/>
              <a:buChar char="§"/>
            </a:pPr>
            <a:r>
              <a:rPr lang="en" b="1" dirty="0">
                <a:solidFill>
                  <a:schemeClr val="tx1"/>
                </a:solidFill>
              </a:rPr>
              <a:t>COMPATIBLE </a:t>
            </a:r>
            <a:r>
              <a:rPr lang="en" dirty="0">
                <a:solidFill>
                  <a:schemeClr val="tx1"/>
                </a:solidFill>
              </a:rPr>
              <a:t>or consent drugs come from different natural kingdoms (mineral, plant or animal) or different classes of chemical compounds. In this case, their effects are similar or comparable. Compatible drugs have proven effective in their consistent and simultaneous use. In this case, their total effect exceeds the effect of any one of them.</a:t>
            </a:r>
          </a:p>
          <a:p>
            <a:pPr marL="0" indent="361950" algn="just">
              <a:buFont typeface="Wingdings" panose="05000000000000000000" pitchFamily="2" charset="2"/>
              <a:buChar char="§"/>
            </a:pPr>
            <a:r>
              <a:rPr lang="en" b="1" dirty="0">
                <a:solidFill>
                  <a:schemeClr val="tx1"/>
                </a:solidFill>
              </a:rPr>
              <a:t>ADDITIONAL </a:t>
            </a:r>
            <a:r>
              <a:rPr lang="en" dirty="0" err="1">
                <a:solidFill>
                  <a:schemeClr val="tx1"/>
                </a:solidFill>
              </a:rPr>
              <a:t>MEDICINES</a:t>
            </a:r>
            <a:r>
              <a:rPr lang="en" dirty="0">
                <a:solidFill>
                  <a:schemeClr val="tx1"/>
                </a:solidFill>
              </a:rPr>
              <a:t> </a:t>
            </a:r>
            <a:r>
              <a:rPr lang="en" dirty="0" err="1">
                <a:solidFill>
                  <a:schemeClr val="tx1"/>
                </a:solidFill>
              </a:rPr>
              <a:t>means</a:t>
            </a:r>
            <a:r>
              <a:rPr lang="en" dirty="0">
                <a:solidFill>
                  <a:schemeClr val="tx1"/>
                </a:solidFill>
              </a:rPr>
              <a:t> </a:t>
            </a:r>
            <a:r>
              <a:rPr lang="en" dirty="0" err="1">
                <a:solidFill>
                  <a:schemeClr val="tx1"/>
                </a:solidFill>
              </a:rPr>
              <a:t>are characterized</a:t>
            </a:r>
            <a:r>
              <a:rPr lang="en" dirty="0">
                <a:solidFill>
                  <a:schemeClr val="tx1"/>
                </a:solidFill>
              </a:rPr>
              <a:t> </a:t>
            </a:r>
            <a:r>
              <a:rPr lang="en" dirty="0" err="1">
                <a:solidFill>
                  <a:schemeClr val="tx1"/>
                </a:solidFill>
              </a:rPr>
              <a:t>identical</a:t>
            </a:r>
            <a:r>
              <a:rPr lang="en" dirty="0">
                <a:solidFill>
                  <a:schemeClr val="tx1"/>
                </a:solidFill>
              </a:rPr>
              <a:t> </a:t>
            </a:r>
            <a:r>
              <a:rPr lang="en" dirty="0" err="1">
                <a:solidFill>
                  <a:schemeClr val="tx1"/>
                </a:solidFill>
              </a:rPr>
              <a:t>orientation</a:t>
            </a:r>
            <a:r>
              <a:rPr lang="en" dirty="0">
                <a:solidFill>
                  <a:schemeClr val="tx1"/>
                </a:solidFill>
              </a:rPr>
              <a:t> </a:t>
            </a:r>
            <a:r>
              <a:rPr lang="en" dirty="0" err="1">
                <a:solidFill>
                  <a:schemeClr val="tx1"/>
                </a:solidFill>
              </a:rPr>
              <a:t>therapeutic</a:t>
            </a:r>
            <a:r>
              <a:rPr lang="en" dirty="0">
                <a:solidFill>
                  <a:schemeClr val="tx1"/>
                </a:solidFill>
              </a:rPr>
              <a:t> </a:t>
            </a:r>
            <a:r>
              <a:rPr lang="en" dirty="0" err="1">
                <a:solidFill>
                  <a:schemeClr val="tx1"/>
                </a:solidFill>
              </a:rPr>
              <a:t>effect </a:t>
            </a:r>
            <a:r>
              <a:rPr lang="en" dirty="0">
                <a:solidFill>
                  <a:schemeClr val="tx1"/>
                </a:solidFill>
              </a:rPr>
              <a:t>in </a:t>
            </a:r>
            <a:r>
              <a:rPr lang="en" dirty="0" err="1">
                <a:solidFill>
                  <a:schemeClr val="tx1"/>
                </a:solidFill>
              </a:rPr>
              <a:t>the field</a:t>
            </a:r>
            <a:r>
              <a:rPr lang="en" dirty="0">
                <a:solidFill>
                  <a:schemeClr val="tx1"/>
                </a:solidFill>
              </a:rPr>
              <a:t> </a:t>
            </a:r>
            <a:r>
              <a:rPr lang="en" dirty="0" err="1">
                <a:solidFill>
                  <a:schemeClr val="tx1"/>
                </a:solidFill>
              </a:rPr>
              <a:t>or</a:t>
            </a:r>
            <a:r>
              <a:rPr lang="en" dirty="0">
                <a:solidFill>
                  <a:schemeClr val="tx1"/>
                </a:solidFill>
              </a:rPr>
              <a:t> </a:t>
            </a:r>
            <a:r>
              <a:rPr lang="en" dirty="0" err="1">
                <a:solidFill>
                  <a:schemeClr val="tx1"/>
                </a:solidFill>
              </a:rPr>
              <a:t>their </a:t>
            </a:r>
            <a:r>
              <a:rPr lang="en" dirty="0">
                <a:solidFill>
                  <a:schemeClr val="tx1"/>
                </a:solidFill>
              </a:rPr>
              <a:t>main </a:t>
            </a:r>
            <a:r>
              <a:rPr lang="en" dirty="0" err="1">
                <a:solidFill>
                  <a:schemeClr val="tx1"/>
                </a:solidFill>
              </a:rPr>
              <a:t>action </a:t>
            </a:r>
            <a:r>
              <a:rPr lang="en" dirty="0">
                <a:solidFill>
                  <a:schemeClr val="tx1"/>
                </a:solidFill>
              </a:rPr>
              <a:t>, </a:t>
            </a:r>
            <a:r>
              <a:rPr lang="en" dirty="0" err="1">
                <a:solidFill>
                  <a:schemeClr val="tx1"/>
                </a:solidFill>
              </a:rPr>
              <a:t>or</a:t>
            </a:r>
            <a:r>
              <a:rPr lang="en" dirty="0">
                <a:solidFill>
                  <a:schemeClr val="tx1"/>
                </a:solidFill>
              </a:rPr>
              <a:t> </a:t>
            </a:r>
            <a:r>
              <a:rPr lang="en" dirty="0" err="1">
                <a:solidFill>
                  <a:schemeClr val="tx1"/>
                </a:solidFill>
              </a:rPr>
              <a:t>some</a:t>
            </a:r>
            <a:r>
              <a:rPr lang="en" dirty="0">
                <a:solidFill>
                  <a:schemeClr val="tx1"/>
                </a:solidFill>
              </a:rPr>
              <a:t> </a:t>
            </a:r>
            <a:r>
              <a:rPr lang="en" dirty="0" err="1">
                <a:solidFill>
                  <a:schemeClr val="tx1"/>
                </a:solidFill>
              </a:rPr>
              <a:t>specific </a:t>
            </a:r>
            <a:r>
              <a:rPr lang="en" dirty="0">
                <a:solidFill>
                  <a:schemeClr val="tx1"/>
                </a:solidFill>
              </a:rPr>
              <a:t>non-core </a:t>
            </a:r>
            <a:r>
              <a:rPr lang="en" dirty="0" err="1">
                <a:solidFill>
                  <a:schemeClr val="tx1"/>
                </a:solidFill>
              </a:rPr>
              <a:t>indicator</a:t>
            </a:r>
            <a:r>
              <a:rPr lang="en" dirty="0">
                <a:solidFill>
                  <a:schemeClr val="tx1"/>
                </a:solidFill>
              </a:rPr>
              <a:t> </a:t>
            </a:r>
            <a:r>
              <a:rPr lang="en" dirty="0" err="1">
                <a:solidFill>
                  <a:schemeClr val="tx1"/>
                </a:solidFill>
              </a:rPr>
              <a:t>therapeutic</a:t>
            </a:r>
            <a:r>
              <a:rPr lang="en" dirty="0">
                <a:solidFill>
                  <a:schemeClr val="tx1"/>
                </a:solidFill>
              </a:rPr>
              <a:t> </a:t>
            </a:r>
            <a:r>
              <a:rPr lang="en" dirty="0" err="1">
                <a:solidFill>
                  <a:schemeClr val="tx1"/>
                </a:solidFill>
              </a:rPr>
              <a:t>application </a:t>
            </a:r>
            <a:r>
              <a:rPr lang="en" dirty="0">
                <a:solidFill>
                  <a:schemeClr val="tx1"/>
                </a:solidFill>
              </a:rPr>
              <a:t>. </a:t>
            </a:r>
            <a:r>
              <a:rPr lang="en" dirty="0" err="1">
                <a:solidFill>
                  <a:schemeClr val="tx1"/>
                </a:solidFill>
              </a:rPr>
              <a:t>Using</a:t>
            </a:r>
            <a:r>
              <a:rPr lang="en" dirty="0">
                <a:solidFill>
                  <a:schemeClr val="tx1"/>
                </a:solidFill>
              </a:rPr>
              <a:t> </a:t>
            </a:r>
            <a:r>
              <a:rPr lang="en" dirty="0" err="1">
                <a:solidFill>
                  <a:schemeClr val="tx1"/>
                </a:solidFill>
              </a:rPr>
              <a:t>complements</a:t>
            </a:r>
            <a:r>
              <a:rPr lang="en" dirty="0">
                <a:solidFill>
                  <a:schemeClr val="tx1"/>
                </a:solidFill>
              </a:rPr>
              <a:t> </a:t>
            </a:r>
            <a:r>
              <a:rPr lang="en" dirty="0" err="1">
                <a:solidFill>
                  <a:schemeClr val="tx1"/>
                </a:solidFill>
              </a:rPr>
              <a:t>medicine</a:t>
            </a:r>
            <a:r>
              <a:rPr lang="en" dirty="0">
                <a:solidFill>
                  <a:schemeClr val="tx1"/>
                </a:solidFill>
              </a:rPr>
              <a:t> </a:t>
            </a:r>
            <a:r>
              <a:rPr lang="en" dirty="0" err="1">
                <a:solidFill>
                  <a:schemeClr val="tx1"/>
                </a:solidFill>
              </a:rPr>
              <a:t>may</a:t>
            </a:r>
            <a:r>
              <a:rPr lang="en" dirty="0">
                <a:solidFill>
                  <a:schemeClr val="tx1"/>
                </a:solidFill>
              </a:rPr>
              <a:t> </a:t>
            </a:r>
            <a:r>
              <a:rPr lang="en" dirty="0" err="1">
                <a:solidFill>
                  <a:schemeClr val="tx1"/>
                </a:solidFill>
              </a:rPr>
              <a:t>promote</a:t>
            </a:r>
            <a:r>
              <a:rPr lang="en" dirty="0">
                <a:solidFill>
                  <a:schemeClr val="tx1"/>
                </a:solidFill>
              </a:rPr>
              <a:t> </a:t>
            </a:r>
            <a:r>
              <a:rPr lang="en" dirty="0" err="1">
                <a:solidFill>
                  <a:schemeClr val="tx1"/>
                </a:solidFill>
              </a:rPr>
              <a:t>successful</a:t>
            </a:r>
            <a:r>
              <a:rPr lang="en" dirty="0">
                <a:solidFill>
                  <a:schemeClr val="tx1"/>
                </a:solidFill>
              </a:rPr>
              <a:t> </a:t>
            </a:r>
            <a:r>
              <a:rPr lang="en" dirty="0" err="1">
                <a:solidFill>
                  <a:schemeClr val="tx1"/>
                </a:solidFill>
              </a:rPr>
              <a:t>completion</a:t>
            </a:r>
            <a:r>
              <a:rPr lang="en" dirty="0">
                <a:solidFill>
                  <a:schemeClr val="tx1"/>
                </a:solidFill>
              </a:rPr>
              <a:t> </a:t>
            </a:r>
            <a:r>
              <a:rPr lang="en" dirty="0" err="1">
                <a:solidFill>
                  <a:schemeClr val="tx1"/>
                </a:solidFill>
              </a:rPr>
              <a:t>treatment </a:t>
            </a:r>
            <a:r>
              <a:rPr lang="en" dirty="0">
                <a:solidFill>
                  <a:schemeClr val="tx1"/>
                </a:solidFill>
              </a:rPr>
              <a:t>, the beginning of </a:t>
            </a:r>
            <a:r>
              <a:rPr lang="en" dirty="0" err="1">
                <a:solidFill>
                  <a:schemeClr val="tx1"/>
                </a:solidFill>
              </a:rPr>
              <a:t>which</a:t>
            </a:r>
            <a:r>
              <a:rPr lang="en" dirty="0">
                <a:solidFill>
                  <a:schemeClr val="tx1"/>
                </a:solidFill>
              </a:rPr>
              <a:t> </a:t>
            </a:r>
            <a:r>
              <a:rPr lang="en" dirty="0" err="1">
                <a:solidFill>
                  <a:schemeClr val="tx1"/>
                </a:solidFill>
              </a:rPr>
              <a:t>pledged</a:t>
            </a:r>
            <a:r>
              <a:rPr lang="en" dirty="0">
                <a:solidFill>
                  <a:schemeClr val="tx1"/>
                </a:solidFill>
              </a:rPr>
              <a:t> </a:t>
            </a:r>
            <a:r>
              <a:rPr lang="en" dirty="0" err="1">
                <a:solidFill>
                  <a:schemeClr val="tx1"/>
                </a:solidFill>
              </a:rPr>
              <a:t>action</a:t>
            </a:r>
            <a:r>
              <a:rPr lang="en" dirty="0">
                <a:solidFill>
                  <a:schemeClr val="tx1"/>
                </a:solidFill>
              </a:rPr>
              <a:t> </a:t>
            </a:r>
            <a:r>
              <a:rPr lang="en" dirty="0" err="1">
                <a:solidFill>
                  <a:schemeClr val="tx1"/>
                </a:solidFill>
              </a:rPr>
              <a:t>another</a:t>
            </a:r>
            <a:r>
              <a:rPr lang="en" dirty="0">
                <a:solidFill>
                  <a:schemeClr val="tx1"/>
                </a:solidFill>
              </a:rPr>
              <a:t> </a:t>
            </a:r>
            <a:r>
              <a:rPr lang="en" dirty="0" err="1">
                <a:solidFill>
                  <a:schemeClr val="tx1"/>
                </a:solidFill>
              </a:rPr>
              <a:t>medicinal</a:t>
            </a:r>
            <a:r>
              <a:rPr lang="en" dirty="0">
                <a:solidFill>
                  <a:schemeClr val="tx1"/>
                </a:solidFill>
              </a:rPr>
              <a:t> </a:t>
            </a:r>
            <a:r>
              <a:rPr lang="en" dirty="0" err="1">
                <a:solidFill>
                  <a:schemeClr val="tx1"/>
                </a:solidFill>
              </a:rPr>
              <a:t>means </a:t>
            </a:r>
            <a:r>
              <a:rPr lang="en" dirty="0">
                <a:solidFill>
                  <a:schemeClr val="tx1"/>
                </a:solidFill>
              </a:rPr>
              <a:t>. </a:t>
            </a:r>
            <a:r>
              <a:rPr lang="en" dirty="0" err="1">
                <a:solidFill>
                  <a:schemeClr val="tx1"/>
                </a:solidFill>
              </a:rPr>
              <a:t>Complements</a:t>
            </a:r>
            <a:r>
              <a:rPr lang="en" dirty="0">
                <a:solidFill>
                  <a:schemeClr val="tx1"/>
                </a:solidFill>
              </a:rPr>
              <a:t> </a:t>
            </a:r>
            <a:r>
              <a:rPr lang="en" dirty="0" err="1">
                <a:solidFill>
                  <a:schemeClr val="tx1"/>
                </a:solidFill>
              </a:rPr>
              <a:t>medicine</a:t>
            </a:r>
            <a:r>
              <a:rPr lang="en" dirty="0">
                <a:solidFill>
                  <a:schemeClr val="tx1"/>
                </a:solidFill>
              </a:rPr>
              <a:t> </a:t>
            </a:r>
            <a:r>
              <a:rPr lang="en" dirty="0" err="1">
                <a:solidFill>
                  <a:schemeClr val="tx1"/>
                </a:solidFill>
              </a:rPr>
              <a:t>can</a:t>
            </a:r>
            <a:r>
              <a:rPr lang="en" dirty="0">
                <a:solidFill>
                  <a:schemeClr val="tx1"/>
                </a:solidFill>
              </a:rPr>
              <a:t> </a:t>
            </a:r>
            <a:r>
              <a:rPr lang="en" dirty="0" err="1">
                <a:solidFill>
                  <a:schemeClr val="tx1"/>
                </a:solidFill>
              </a:rPr>
              <a:t>continue</a:t>
            </a:r>
            <a:r>
              <a:rPr lang="en" dirty="0">
                <a:solidFill>
                  <a:schemeClr val="tx1"/>
                </a:solidFill>
              </a:rPr>
              <a:t> </a:t>
            </a:r>
            <a:r>
              <a:rPr lang="en" dirty="0" err="1">
                <a:solidFill>
                  <a:schemeClr val="tx1"/>
                </a:solidFill>
              </a:rPr>
              <a:t>or</a:t>
            </a:r>
            <a:r>
              <a:rPr lang="en" dirty="0">
                <a:solidFill>
                  <a:schemeClr val="tx1"/>
                </a:solidFill>
              </a:rPr>
              <a:t> </a:t>
            </a:r>
            <a:r>
              <a:rPr lang="en" dirty="0" err="1">
                <a:solidFill>
                  <a:schemeClr val="tx1"/>
                </a:solidFill>
              </a:rPr>
              <a:t>strengthen</a:t>
            </a:r>
            <a:r>
              <a:rPr lang="en" dirty="0">
                <a:solidFill>
                  <a:schemeClr val="tx1"/>
                </a:solidFill>
              </a:rPr>
              <a:t> </a:t>
            </a:r>
            <a:r>
              <a:rPr lang="en" dirty="0" err="1">
                <a:solidFill>
                  <a:schemeClr val="tx1"/>
                </a:solidFill>
              </a:rPr>
              <a:t>effect</a:t>
            </a:r>
            <a:r>
              <a:rPr lang="en" dirty="0">
                <a:solidFill>
                  <a:schemeClr val="tx1"/>
                </a:solidFill>
              </a:rPr>
              <a:t> </a:t>
            </a:r>
            <a:r>
              <a:rPr lang="en" dirty="0" err="1">
                <a:solidFill>
                  <a:schemeClr val="tx1"/>
                </a:solidFill>
              </a:rPr>
              <a:t>before</a:t>
            </a:r>
            <a:r>
              <a:rPr lang="en" dirty="0">
                <a:solidFill>
                  <a:schemeClr val="tx1"/>
                </a:solidFill>
              </a:rPr>
              <a:t> </a:t>
            </a:r>
            <a:r>
              <a:rPr lang="en" dirty="0" err="1">
                <a:solidFill>
                  <a:schemeClr val="tx1"/>
                </a:solidFill>
              </a:rPr>
              <a:t>or</a:t>
            </a:r>
            <a:r>
              <a:rPr lang="en" dirty="0">
                <a:solidFill>
                  <a:schemeClr val="tx1"/>
                </a:solidFill>
              </a:rPr>
              <a:t> </a:t>
            </a:r>
            <a:r>
              <a:rPr lang="en" dirty="0" err="1">
                <a:solidFill>
                  <a:schemeClr val="tx1"/>
                </a:solidFill>
              </a:rPr>
              <a:t>simultaneously applied </a:t>
            </a:r>
            <a:r>
              <a:rPr lang="en" dirty="0">
                <a:solidFill>
                  <a:schemeClr val="tx1"/>
                </a:solidFill>
              </a:rPr>
              <a:t>to it </a:t>
            </a:r>
            <a:r>
              <a:rPr lang="en" dirty="0" err="1">
                <a:solidFill>
                  <a:schemeClr val="tx1"/>
                </a:solidFill>
              </a:rPr>
              <a:t>others</a:t>
            </a:r>
            <a:r>
              <a:rPr lang="en" dirty="0">
                <a:solidFill>
                  <a:schemeClr val="tx1"/>
                </a:solidFill>
              </a:rPr>
              <a:t> </a:t>
            </a:r>
            <a:r>
              <a:rPr lang="en" dirty="0" err="1">
                <a:solidFill>
                  <a:schemeClr val="tx1"/>
                </a:solidFill>
              </a:rPr>
              <a:t>drugs </a:t>
            </a:r>
            <a:r>
              <a:rPr lang="en" dirty="0">
                <a:solidFill>
                  <a:schemeClr val="tx1"/>
                </a:solidFill>
              </a:rPr>
              <a:t>. </a:t>
            </a:r>
            <a:r>
              <a:rPr lang="en" dirty="0" err="1">
                <a:solidFill>
                  <a:schemeClr val="tx1"/>
                </a:solidFill>
              </a:rPr>
              <a:t>Action</a:t>
            </a:r>
            <a:r>
              <a:rPr lang="en" dirty="0">
                <a:solidFill>
                  <a:schemeClr val="tx1"/>
                </a:solidFill>
              </a:rPr>
              <a:t> </a:t>
            </a:r>
            <a:r>
              <a:rPr lang="en" dirty="0" err="1">
                <a:solidFill>
                  <a:schemeClr val="tx1"/>
                </a:solidFill>
              </a:rPr>
              <a:t>these</a:t>
            </a:r>
            <a:r>
              <a:rPr lang="en" dirty="0">
                <a:solidFill>
                  <a:schemeClr val="tx1"/>
                </a:solidFill>
              </a:rPr>
              <a:t> </a:t>
            </a:r>
            <a:r>
              <a:rPr lang="en" dirty="0" err="1">
                <a:solidFill>
                  <a:schemeClr val="tx1"/>
                </a:solidFill>
              </a:rPr>
              <a:t>drugs</a:t>
            </a:r>
            <a:r>
              <a:rPr lang="en" dirty="0">
                <a:solidFill>
                  <a:schemeClr val="tx1"/>
                </a:solidFill>
              </a:rPr>
              <a:t> </a:t>
            </a:r>
            <a:r>
              <a:rPr lang="en" dirty="0" err="1">
                <a:solidFill>
                  <a:schemeClr val="tx1"/>
                </a:solidFill>
              </a:rPr>
              <a:t>can </a:t>
            </a:r>
            <a:r>
              <a:rPr lang="en" dirty="0">
                <a:solidFill>
                  <a:schemeClr val="tx1"/>
                </a:solidFill>
              </a:rPr>
              <a:t>, </a:t>
            </a:r>
            <a:r>
              <a:rPr lang="en" dirty="0" err="1">
                <a:solidFill>
                  <a:schemeClr val="tx1"/>
                </a:solidFill>
              </a:rPr>
              <a:t>therefore </a:t>
            </a:r>
            <a:r>
              <a:rPr lang="en" dirty="0">
                <a:solidFill>
                  <a:schemeClr val="tx1"/>
                </a:solidFill>
              </a:rPr>
              <a:t>, be called </a:t>
            </a:r>
            <a:r>
              <a:rPr lang="en" dirty="0" err="1">
                <a:solidFill>
                  <a:schemeClr val="tx1"/>
                </a:solidFill>
              </a:rPr>
              <a:t>synergistic </a:t>
            </a:r>
            <a:r>
              <a:rPr lang="en" dirty="0">
                <a:solidFill>
                  <a:schemeClr val="tx1"/>
                </a:solidFill>
              </a:rPr>
              <a:t>( </a:t>
            </a:r>
            <a:r>
              <a:rPr lang="en" dirty="0" err="1">
                <a:solidFill>
                  <a:schemeClr val="tx1"/>
                </a:solidFill>
              </a:rPr>
              <a:t>facilitation </a:t>
            </a:r>
            <a:r>
              <a:rPr lang="en" dirty="0">
                <a:solidFill>
                  <a:schemeClr val="tx1"/>
                </a:solidFill>
              </a:rPr>
              <a:t>and </a:t>
            </a:r>
            <a:r>
              <a:rPr lang="en" dirty="0" err="1">
                <a:solidFill>
                  <a:schemeClr val="tx1"/>
                </a:solidFill>
              </a:rPr>
              <a:t>interaction</a:t>
            </a:r>
            <a:r>
              <a:rPr lang="en" dirty="0">
                <a:solidFill>
                  <a:schemeClr val="tx1"/>
                </a:solidFill>
              </a:rPr>
              <a:t> </a:t>
            </a:r>
            <a:r>
              <a:rPr lang="en" dirty="0" err="1">
                <a:solidFill>
                  <a:schemeClr val="tx1"/>
                </a:solidFill>
              </a:rPr>
              <a:t>different </a:t>
            </a:r>
            <a:r>
              <a:rPr lang="en" dirty="0">
                <a:solidFill>
                  <a:schemeClr val="tx1"/>
                </a:solidFill>
              </a:rPr>
              <a:t>forces in </a:t>
            </a:r>
            <a:r>
              <a:rPr lang="en" dirty="0" err="1">
                <a:solidFill>
                  <a:schemeClr val="tx1"/>
                </a:solidFill>
              </a:rPr>
              <a:t>the creation</a:t>
            </a:r>
            <a:r>
              <a:rPr lang="en" dirty="0">
                <a:solidFill>
                  <a:schemeClr val="tx1"/>
                </a:solidFill>
              </a:rPr>
              <a:t> </a:t>
            </a:r>
            <a:r>
              <a:rPr lang="en" dirty="0" err="1">
                <a:solidFill>
                  <a:schemeClr val="tx1"/>
                </a:solidFill>
              </a:rPr>
              <a:t>single </a:t>
            </a:r>
            <a:r>
              <a:rPr lang="en" dirty="0">
                <a:solidFill>
                  <a:schemeClr val="tx1"/>
                </a:solidFill>
              </a:rPr>
              <a:t>result in a specific </a:t>
            </a:r>
            <a:r>
              <a:rPr lang="en" dirty="0" err="1">
                <a:solidFill>
                  <a:schemeClr val="tx1"/>
                </a:solidFill>
              </a:rPr>
              <a:t>direction </a:t>
            </a:r>
            <a:r>
              <a:rPr lang="en" dirty="0">
                <a:solidFill>
                  <a:schemeClr val="tx1"/>
                </a:solidFill>
              </a:rPr>
              <a:t>).</a:t>
            </a:r>
            <a:endParaRPr lang="uk-UA" dirty="0">
              <a:solidFill>
                <a:schemeClr val="tx1"/>
              </a:solidFill>
            </a:endParaRPr>
          </a:p>
        </p:txBody>
      </p:sp>
    </p:spTree>
    <p:extLst>
      <p:ext uri="{BB962C8B-B14F-4D97-AF65-F5344CB8AC3E}">
        <p14:creationId xmlns:p14="http://schemas.microsoft.com/office/powerpoint/2010/main" val="11759622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923192"/>
            <a:ext cx="10058400" cy="814168"/>
          </a:xfrm>
        </p:spPr>
        <p:txBody>
          <a:bodyPr/>
          <a:lstStyle/>
          <a:p>
            <a:pPr algn="ctr"/>
            <a:r>
              <a:rPr lang="en" b="1" dirty="0"/>
              <a:t>14. Modern homeopathic remedies</a:t>
            </a:r>
            <a:endParaRPr lang="uk-UA" dirty="0"/>
          </a:p>
        </p:txBody>
      </p:sp>
      <p:sp>
        <p:nvSpPr>
          <p:cNvPr id="3" name="Объект 2"/>
          <p:cNvSpPr>
            <a:spLocks noGrp="1"/>
          </p:cNvSpPr>
          <p:nvPr>
            <p:ph idx="1"/>
          </p:nvPr>
        </p:nvSpPr>
        <p:spPr>
          <a:xfrm>
            <a:off x="498069" y="1895975"/>
            <a:ext cx="11087679" cy="4023360"/>
          </a:xfrm>
        </p:spPr>
        <p:txBody>
          <a:bodyPr>
            <a:normAutofit/>
          </a:bodyPr>
          <a:lstStyle/>
          <a:p>
            <a:pPr algn="just"/>
            <a:r>
              <a:rPr lang="en" b="1" i="1" dirty="0" err="1">
                <a:solidFill>
                  <a:schemeClr val="accent2"/>
                </a:solidFill>
              </a:rPr>
              <a:t>Iniel </a:t>
            </a:r>
            <a:r>
              <a:rPr lang="en" b="1" i="1" dirty="0">
                <a:solidFill>
                  <a:schemeClr val="accent2"/>
                </a:solidFill>
              </a:rPr>
              <a:t>drugs</a:t>
            </a:r>
            <a:r>
              <a:rPr lang="en" b="1" dirty="0">
                <a:solidFill>
                  <a:schemeClr val="accent2"/>
                </a:solidFill>
              </a:rPr>
              <a:t> </a:t>
            </a:r>
            <a:r>
              <a:rPr lang="en" b="1" dirty="0">
                <a:solidFill>
                  <a:schemeClr val="tx1"/>
                </a:solidFill>
              </a:rPr>
              <a:t>are </a:t>
            </a:r>
            <a:r>
              <a:rPr lang="en" dirty="0">
                <a:solidFill>
                  <a:schemeClr val="tx1"/>
                </a:solidFill>
              </a:rPr>
              <a:t>injectable preparations from one active ingredient in several dilutions. For example, </a:t>
            </a:r>
            <a:r>
              <a:rPr lang="en" dirty="0" err="1">
                <a:solidFill>
                  <a:schemeClr val="tx1"/>
                </a:solidFill>
              </a:rPr>
              <a:t>Ingeel</a:t>
            </a:r>
            <a:r>
              <a:rPr lang="en" dirty="0">
                <a:solidFill>
                  <a:schemeClr val="tx1"/>
                </a:solidFill>
              </a:rPr>
              <a:t> </a:t>
            </a:r>
            <a:r>
              <a:rPr lang="en" dirty="0" err="1">
                <a:solidFill>
                  <a:schemeClr val="tx1"/>
                </a:solidFill>
              </a:rPr>
              <a:t>Bell-Belladonna </a:t>
            </a:r>
            <a:r>
              <a:rPr lang="en" dirty="0">
                <a:solidFill>
                  <a:schemeClr val="tx1"/>
                </a:solidFill>
              </a:rPr>
              <a:t>contains in one ampoule D10, D20, D200, D1000 dilution of belladonna. Used in acute and </a:t>
            </a:r>
            <a:r>
              <a:rPr lang="en" dirty="0" err="1">
                <a:solidFill>
                  <a:schemeClr val="tx1"/>
                </a:solidFill>
              </a:rPr>
              <a:t>subacute </a:t>
            </a:r>
            <a:r>
              <a:rPr lang="en" dirty="0">
                <a:solidFill>
                  <a:schemeClr val="tx1"/>
                </a:solidFill>
              </a:rPr>
              <a:t>conditions.</a:t>
            </a:r>
          </a:p>
          <a:p>
            <a:pPr algn="just"/>
            <a:r>
              <a:rPr lang="en" b="1" i="1" dirty="0">
                <a:solidFill>
                  <a:schemeClr val="accent2"/>
                </a:solidFill>
              </a:rPr>
              <a:t>Mixed </a:t>
            </a:r>
            <a:r>
              <a:rPr lang="en" b="1" i="1" dirty="0" err="1">
                <a:solidFill>
                  <a:schemeClr val="accent2"/>
                </a:solidFill>
              </a:rPr>
              <a:t>iniel </a:t>
            </a:r>
            <a:r>
              <a:rPr lang="en" b="1" i="1" dirty="0">
                <a:solidFill>
                  <a:schemeClr val="accent2"/>
                </a:solidFill>
              </a:rPr>
              <a:t>preparations</a:t>
            </a:r>
            <a:r>
              <a:rPr lang="en" b="1" dirty="0">
                <a:solidFill>
                  <a:schemeClr val="accent2"/>
                </a:solidFill>
              </a:rPr>
              <a:t> </a:t>
            </a:r>
            <a:r>
              <a:rPr lang="en" dirty="0">
                <a:solidFill>
                  <a:schemeClr val="tx1"/>
                </a:solidFill>
              </a:rPr>
              <a:t>consist of several ingredients. Their name corresponds to the main indications: </a:t>
            </a:r>
            <a:r>
              <a:rPr lang="en" dirty="0" err="1">
                <a:solidFill>
                  <a:schemeClr val="tx1"/>
                </a:solidFill>
              </a:rPr>
              <a:t>Angio- Ingeel </a:t>
            </a:r>
            <a:r>
              <a:rPr lang="en" dirty="0">
                <a:solidFill>
                  <a:schemeClr val="tx1"/>
                </a:solidFill>
              </a:rPr>
              <a:t>.</a:t>
            </a:r>
          </a:p>
          <a:p>
            <a:pPr algn="just"/>
            <a:r>
              <a:rPr lang="en" dirty="0">
                <a:solidFill>
                  <a:schemeClr val="tx1"/>
                </a:solidFill>
              </a:rPr>
              <a:t>Both types of </a:t>
            </a:r>
            <a:r>
              <a:rPr lang="en" dirty="0" err="1">
                <a:solidFill>
                  <a:schemeClr val="tx1"/>
                </a:solidFill>
              </a:rPr>
              <a:t>iniel drugs </a:t>
            </a:r>
            <a:r>
              <a:rPr lang="en" dirty="0">
                <a:solidFill>
                  <a:schemeClr val="tx1"/>
                </a:solidFill>
              </a:rPr>
              <a:t>are normal and enhanced ( </a:t>
            </a:r>
            <a:r>
              <a:rPr lang="en" dirty="0" err="1">
                <a:solidFill>
                  <a:schemeClr val="tx1"/>
                </a:solidFill>
              </a:rPr>
              <a:t>forte </a:t>
            </a:r>
            <a:r>
              <a:rPr lang="en" dirty="0">
                <a:solidFill>
                  <a:schemeClr val="tx1"/>
                </a:solidFill>
              </a:rPr>
              <a:t>) action. The latter is achieved by the additional content of low potencies of the main component, used in chronic diseases.</a:t>
            </a:r>
          </a:p>
          <a:p>
            <a:pPr algn="just"/>
            <a:r>
              <a:rPr lang="en" b="1" i="1" dirty="0" err="1">
                <a:solidFill>
                  <a:schemeClr val="accent2"/>
                </a:solidFill>
              </a:rPr>
              <a:t>Homocords </a:t>
            </a:r>
            <a:r>
              <a:rPr lang="en" dirty="0"/>
              <a:t>are </a:t>
            </a:r>
            <a:r>
              <a:rPr lang="en" dirty="0">
                <a:solidFill>
                  <a:schemeClr val="tx1"/>
                </a:solidFill>
              </a:rPr>
              <a:t>injectable and oral drugs in the form of a combination of two or three series of potencies of different GP drugs. There are normal and enhanced action. Prolong, maintain and enhance the effect of drugs. The name is associated with the indication for </a:t>
            </a:r>
            <a:r>
              <a:rPr lang="en" dirty="0" err="1">
                <a:solidFill>
                  <a:schemeClr val="tx1"/>
                </a:solidFill>
              </a:rPr>
              <a:t>one </a:t>
            </a:r>
            <a:r>
              <a:rPr lang="en" dirty="0">
                <a:solidFill>
                  <a:schemeClr val="tx1"/>
                </a:solidFill>
              </a:rPr>
              <a:t>of the main components and determines their use.</a:t>
            </a:r>
          </a:p>
        </p:txBody>
      </p:sp>
    </p:spTree>
    <p:extLst>
      <p:ext uri="{BB962C8B-B14F-4D97-AF65-F5344CB8AC3E}">
        <p14:creationId xmlns:p14="http://schemas.microsoft.com/office/powerpoint/2010/main" val="1619167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 b="1" dirty="0"/>
              <a:t>14. Modern homeopathic remedies</a:t>
            </a:r>
            <a:endParaRPr lang="uk-UA" dirty="0"/>
          </a:p>
        </p:txBody>
      </p:sp>
      <p:sp>
        <p:nvSpPr>
          <p:cNvPr id="3" name="Объект 2"/>
          <p:cNvSpPr>
            <a:spLocks noGrp="1"/>
          </p:cNvSpPr>
          <p:nvPr>
            <p:ph idx="1"/>
          </p:nvPr>
        </p:nvSpPr>
        <p:spPr>
          <a:xfrm>
            <a:off x="371789" y="1845734"/>
            <a:ext cx="11264202" cy="4023360"/>
          </a:xfrm>
        </p:spPr>
        <p:txBody>
          <a:bodyPr>
            <a:normAutofit/>
          </a:bodyPr>
          <a:lstStyle/>
          <a:p>
            <a:pPr algn="just"/>
            <a:r>
              <a:rPr lang="en" b="1" i="1" dirty="0">
                <a:solidFill>
                  <a:schemeClr val="accent2"/>
                </a:solidFill>
              </a:rPr>
              <a:t>Complex-combined drugs</a:t>
            </a:r>
            <a:r>
              <a:rPr lang="en" b="1" dirty="0">
                <a:solidFill>
                  <a:schemeClr val="accent2"/>
                </a:solidFill>
              </a:rPr>
              <a:t> </a:t>
            </a:r>
            <a:r>
              <a:rPr lang="en" dirty="0">
                <a:solidFill>
                  <a:schemeClr val="tx1"/>
                </a:solidFill>
              </a:rPr>
              <a:t>include from 5 to 30 names of potencies.</a:t>
            </a:r>
          </a:p>
          <a:p>
            <a:pPr algn="just"/>
            <a:r>
              <a:rPr lang="en" b="1" i="1" dirty="0">
                <a:solidFill>
                  <a:schemeClr val="accent2"/>
                </a:solidFill>
              </a:rPr>
              <a:t>Complex organ preparations (according to the </a:t>
            </a:r>
            <a:r>
              <a:rPr lang="en" b="1" i="1" dirty="0" err="1">
                <a:solidFill>
                  <a:schemeClr val="accent2"/>
                </a:solidFill>
              </a:rPr>
              <a:t>doctor</a:t>
            </a:r>
            <a:r>
              <a:rPr lang="en" b="1" i="1" dirty="0">
                <a:solidFill>
                  <a:schemeClr val="accent2"/>
                </a:solidFill>
              </a:rPr>
              <a:t> </a:t>
            </a:r>
            <a:r>
              <a:rPr lang="en" b="1" i="1" dirty="0" err="1">
                <a:solidFill>
                  <a:schemeClr val="accent2"/>
                </a:solidFill>
              </a:rPr>
              <a:t>Blanche </a:t>
            </a:r>
            <a:r>
              <a:rPr lang="en" b="1" i="1" dirty="0">
                <a:solidFill>
                  <a:schemeClr val="accent2"/>
                </a:solidFill>
              </a:rPr>
              <a:t>Ivo) </a:t>
            </a:r>
            <a:r>
              <a:rPr lang="en" b="1" dirty="0">
                <a:solidFill>
                  <a:schemeClr val="accent2"/>
                </a:solidFill>
              </a:rPr>
              <a:t>: </a:t>
            </a:r>
            <a:r>
              <a:rPr lang="en" dirty="0" err="1">
                <a:solidFill>
                  <a:schemeClr val="tx1"/>
                </a:solidFill>
              </a:rPr>
              <a:t>mucosa-compositum </a:t>
            </a:r>
            <a:r>
              <a:rPr lang="en" dirty="0">
                <a:solidFill>
                  <a:schemeClr val="tx1"/>
                </a:solidFill>
              </a:rPr>
              <a:t>, </a:t>
            </a:r>
            <a:r>
              <a:rPr lang="en" dirty="0" err="1">
                <a:solidFill>
                  <a:schemeClr val="tx1"/>
                </a:solidFill>
              </a:rPr>
              <a:t>discus-compositum </a:t>
            </a:r>
            <a:r>
              <a:rPr lang="en" dirty="0">
                <a:solidFill>
                  <a:schemeClr val="tx1"/>
                </a:solidFill>
              </a:rPr>
              <a:t>, </a:t>
            </a:r>
            <a:r>
              <a:rPr lang="en" dirty="0" err="1">
                <a:solidFill>
                  <a:schemeClr val="tx1"/>
                </a:solidFill>
              </a:rPr>
              <a:t>thyroid-compositum </a:t>
            </a:r>
            <a:r>
              <a:rPr lang="en" dirty="0">
                <a:solidFill>
                  <a:schemeClr val="tx1"/>
                </a:solidFill>
              </a:rPr>
              <a:t>.</a:t>
            </a:r>
          </a:p>
          <a:p>
            <a:pPr algn="just"/>
            <a:r>
              <a:rPr lang="en" b="1" i="1" dirty="0">
                <a:solidFill>
                  <a:schemeClr val="accent2"/>
                </a:solidFill>
              </a:rPr>
              <a:t>Sarcodes </a:t>
            </a:r>
            <a:r>
              <a:rPr lang="en" dirty="0">
                <a:solidFill>
                  <a:schemeClr val="tx1"/>
                </a:solidFill>
              </a:rPr>
              <a:t>- GP drugs in the form of extracts from various healthy organs and tissues of young cattle and pigs. These may be drugs from organs, including blood and cell components (from organelles to macromolecules), their hydrolyzate, filtrates and </a:t>
            </a:r>
            <a:r>
              <a:rPr lang="en" dirty="0" err="1">
                <a:solidFill>
                  <a:schemeClr val="tx1"/>
                </a:solidFill>
              </a:rPr>
              <a:t>ultrafiltrates </a:t>
            </a:r>
            <a:r>
              <a:rPr lang="en" dirty="0">
                <a:solidFill>
                  <a:schemeClr val="tx1"/>
                </a:solidFill>
              </a:rPr>
              <a:t>of liquids and suspensions, secretions of organs (gastric juice, hormones, enzymes), serum and its fractions, microbiological preparations. Sarcodes act on the organs or functions of the same name, some of them coincide with their AP-analogues, but differ in their </a:t>
            </a:r>
            <a:r>
              <a:rPr lang="en" dirty="0" err="1">
                <a:solidFill>
                  <a:schemeClr val="tx1"/>
                </a:solidFill>
              </a:rPr>
              <a:t>pharmacodynamics </a:t>
            </a:r>
            <a:r>
              <a:rPr lang="en" dirty="0">
                <a:solidFill>
                  <a:schemeClr val="tx1"/>
                </a:solidFill>
              </a:rPr>
              <a:t>: in AP - a means of substitution therapy, and in GP -functional.</a:t>
            </a:r>
          </a:p>
        </p:txBody>
      </p:sp>
    </p:spTree>
    <p:extLst>
      <p:ext uri="{BB962C8B-B14F-4D97-AF65-F5344CB8AC3E}">
        <p14:creationId xmlns:p14="http://schemas.microsoft.com/office/powerpoint/2010/main" val="4673496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 b="1" dirty="0">
                <a:solidFill>
                  <a:schemeClr val="tx1"/>
                </a:solidFill>
              </a:rPr>
              <a:t>14. Modern</a:t>
            </a:r>
            <a:r>
              <a:rPr lang="en" b="1" dirty="0"/>
              <a:t> homeopathic remedies</a:t>
            </a:r>
            <a:endParaRPr lang="uk-UA" dirty="0"/>
          </a:p>
        </p:txBody>
      </p:sp>
      <p:sp>
        <p:nvSpPr>
          <p:cNvPr id="3" name="Объект 2"/>
          <p:cNvSpPr>
            <a:spLocks noGrp="1"/>
          </p:cNvSpPr>
          <p:nvPr>
            <p:ph idx="1"/>
          </p:nvPr>
        </p:nvSpPr>
        <p:spPr>
          <a:xfrm>
            <a:off x="351692" y="1906024"/>
            <a:ext cx="11314444" cy="4023360"/>
          </a:xfrm>
        </p:spPr>
        <p:txBody>
          <a:bodyPr>
            <a:normAutofit/>
          </a:bodyPr>
          <a:lstStyle/>
          <a:p>
            <a:pPr marL="0" indent="361950" algn="just"/>
            <a:r>
              <a:rPr lang="en" b="1" i="1" dirty="0" err="1">
                <a:solidFill>
                  <a:schemeClr val="accent2"/>
                </a:solidFill>
              </a:rPr>
              <a:t>Nosodes</a:t>
            </a:r>
            <a:r>
              <a:rPr lang="en" dirty="0"/>
              <a:t> </a:t>
            </a:r>
            <a:r>
              <a:rPr lang="en" dirty="0">
                <a:solidFill>
                  <a:schemeClr val="tx1"/>
                </a:solidFill>
              </a:rPr>
              <a:t>- sterile drugs prepared by GP technology from pathologically altered organs or tissues, components or products of metabolism of animals, humans and non-virulent microorganisms (including viruses). </a:t>
            </a:r>
            <a:r>
              <a:rPr lang="en" dirty="0" err="1">
                <a:solidFill>
                  <a:schemeClr val="tx1"/>
                </a:solidFill>
              </a:rPr>
              <a:t>Nosodes </a:t>
            </a:r>
            <a:r>
              <a:rPr lang="en" dirty="0">
                <a:solidFill>
                  <a:schemeClr val="tx1"/>
                </a:solidFill>
              </a:rPr>
              <a:t>are </a:t>
            </a:r>
            <a:r>
              <a:rPr lang="en" b="1" dirty="0" err="1">
                <a:solidFill>
                  <a:schemeClr val="accent2"/>
                </a:solidFill>
              </a:rPr>
              <a:t>isopathic </a:t>
            </a:r>
            <a:r>
              <a:rPr lang="en" b="1" dirty="0">
                <a:solidFill>
                  <a:schemeClr val="accent2"/>
                </a:solidFill>
              </a:rPr>
              <a:t>( </a:t>
            </a:r>
            <a:r>
              <a:rPr lang="en" b="1" i="1" dirty="0" err="1">
                <a:solidFill>
                  <a:schemeClr val="accent2"/>
                </a:solidFill>
              </a:rPr>
              <a:t>autonosods </a:t>
            </a:r>
            <a:r>
              <a:rPr lang="en" b="1" dirty="0">
                <a:solidFill>
                  <a:schemeClr val="accent2"/>
                </a:solidFill>
              </a:rPr>
              <a:t>), </a:t>
            </a:r>
            <a:r>
              <a:rPr lang="en" dirty="0">
                <a:solidFill>
                  <a:schemeClr val="tx1"/>
                </a:solidFill>
              </a:rPr>
              <a:t>which are prepared from the patient's substrates, and </a:t>
            </a:r>
            <a:r>
              <a:rPr lang="en" b="1" dirty="0" err="1">
                <a:solidFill>
                  <a:schemeClr val="accent2"/>
                </a:solidFill>
              </a:rPr>
              <a:t>heteropathic </a:t>
            </a:r>
            <a:r>
              <a:rPr lang="en" b="1" dirty="0">
                <a:solidFill>
                  <a:schemeClr val="accent2"/>
                </a:solidFill>
              </a:rPr>
              <a:t>( </a:t>
            </a:r>
            <a:r>
              <a:rPr lang="en" b="1" i="1" dirty="0" err="1">
                <a:solidFill>
                  <a:schemeClr val="accent2"/>
                </a:solidFill>
              </a:rPr>
              <a:t>heteronosodes </a:t>
            </a:r>
            <a:r>
              <a:rPr lang="en" b="1" dirty="0">
                <a:solidFill>
                  <a:schemeClr val="accent2"/>
                </a:solidFill>
              </a:rPr>
              <a:t>) </a:t>
            </a:r>
            <a:r>
              <a:rPr lang="en" dirty="0">
                <a:solidFill>
                  <a:schemeClr val="tx1"/>
                </a:solidFill>
              </a:rPr>
              <a:t>- from foreign substrates. These are actually antigens that stimulate the body to produce antibodies. This is how specific </a:t>
            </a:r>
            <a:r>
              <a:rPr lang="en" dirty="0" err="1">
                <a:solidFill>
                  <a:schemeClr val="tx1"/>
                </a:solidFill>
              </a:rPr>
              <a:t>nosodes </a:t>
            </a:r>
            <a:r>
              <a:rPr lang="en" dirty="0">
                <a:solidFill>
                  <a:schemeClr val="tx1"/>
                </a:solidFill>
              </a:rPr>
              <a:t>from tumor cells work. Nonspecific or broad-spectrum (throat swab) stimulates nonspecific immune factors (γ-globulin). </a:t>
            </a:r>
            <a:r>
              <a:rPr lang="en" dirty="0" err="1">
                <a:solidFill>
                  <a:schemeClr val="tx1"/>
                </a:solidFill>
              </a:rPr>
              <a:t>Nosodes </a:t>
            </a:r>
            <a:r>
              <a:rPr lang="en" dirty="0">
                <a:solidFill>
                  <a:schemeClr val="tx1"/>
                </a:solidFill>
              </a:rPr>
              <a:t>contain single potencies (X6, CH6) and are complex ( </a:t>
            </a:r>
            <a:r>
              <a:rPr lang="en" dirty="0" err="1">
                <a:solidFill>
                  <a:schemeClr val="tx1"/>
                </a:solidFill>
              </a:rPr>
              <a:t>mitte </a:t>
            </a:r>
            <a:r>
              <a:rPr lang="en" dirty="0">
                <a:solidFill>
                  <a:schemeClr val="tx1"/>
                </a:solidFill>
              </a:rPr>
              <a:t>) and even enhanced ( </a:t>
            </a:r>
            <a:r>
              <a:rPr lang="en" dirty="0" err="1">
                <a:solidFill>
                  <a:schemeClr val="tx1"/>
                </a:solidFill>
              </a:rPr>
              <a:t>forte </a:t>
            </a:r>
            <a:r>
              <a:rPr lang="en" dirty="0">
                <a:solidFill>
                  <a:schemeClr val="tx1"/>
                </a:solidFill>
              </a:rPr>
              <a:t>).</a:t>
            </a:r>
          </a:p>
          <a:p>
            <a:pPr marL="0" indent="361950" algn="just"/>
            <a:r>
              <a:rPr lang="en" dirty="0">
                <a:solidFill>
                  <a:schemeClr val="tx1"/>
                </a:solidFill>
              </a:rPr>
              <a:t>Nosodes are </a:t>
            </a:r>
            <a:r>
              <a:rPr lang="en" dirty="0" err="1">
                <a:solidFill>
                  <a:schemeClr val="tx1"/>
                </a:solidFill>
              </a:rPr>
              <a:t>used </a:t>
            </a:r>
            <a:r>
              <a:rPr lang="en" dirty="0">
                <a:solidFill>
                  <a:schemeClr val="tx1"/>
                </a:solidFill>
              </a:rPr>
              <a:t>according to the general rules of GP, according to which they, like all GP drugs, act on the whole human body as a signal to launch a complex protective system (program) that corrects the coherence of functions and human health.</a:t>
            </a:r>
          </a:p>
        </p:txBody>
      </p:sp>
    </p:spTree>
    <p:extLst>
      <p:ext uri="{BB962C8B-B14F-4D97-AF65-F5344CB8AC3E}">
        <p14:creationId xmlns:p14="http://schemas.microsoft.com/office/powerpoint/2010/main" val="31785057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17044" y="2009670"/>
            <a:ext cx="11008899" cy="3046728"/>
          </a:xfrm>
        </p:spPr>
        <p:txBody>
          <a:bodyPr>
            <a:normAutofit/>
          </a:bodyPr>
          <a:lstStyle/>
          <a:p>
            <a:pPr marL="0" indent="361950" algn="just"/>
            <a:r>
              <a:rPr lang="en" b="1" i="1" dirty="0">
                <a:solidFill>
                  <a:schemeClr val="accent2"/>
                </a:solidFill>
              </a:rPr>
              <a:t>Catalytic preparations</a:t>
            </a:r>
            <a:r>
              <a:rPr lang="en" b="1" i="1" dirty="0">
                <a:solidFill>
                  <a:schemeClr val="tx1"/>
                </a:solidFill>
              </a:rPr>
              <a:t> </a:t>
            </a:r>
            <a:r>
              <a:rPr lang="en" dirty="0">
                <a:solidFill>
                  <a:schemeClr val="tx1"/>
                </a:solidFill>
              </a:rPr>
              <a:t>- </a:t>
            </a:r>
            <a:r>
              <a:rPr lang="en" dirty="0" err="1">
                <a:solidFill>
                  <a:schemeClr val="tx1"/>
                </a:solidFill>
              </a:rPr>
              <a:t>Enhanced </a:t>
            </a:r>
            <a:r>
              <a:rPr lang="en" dirty="0">
                <a:solidFill>
                  <a:schemeClr val="tx1"/>
                </a:solidFill>
              </a:rPr>
              <a:t>by the rules of GP metabolic products, including citric acid and their salts, </a:t>
            </a:r>
            <a:r>
              <a:rPr lang="en" dirty="0" err="1">
                <a:solidFill>
                  <a:schemeClr val="tx1"/>
                </a:solidFill>
              </a:rPr>
              <a:t>quinones </a:t>
            </a:r>
            <a:r>
              <a:rPr lang="en" dirty="0">
                <a:solidFill>
                  <a:schemeClr val="tx1"/>
                </a:solidFill>
              </a:rPr>
              <a:t>and catalysts for cellular respiration, enhance the products of carbohydrate, lipid, protein and pigment metabolism, metabolism of purine and </a:t>
            </a:r>
            <a:r>
              <a:rPr lang="en" dirty="0" err="1">
                <a:solidFill>
                  <a:schemeClr val="tx1"/>
                </a:solidFill>
              </a:rPr>
              <a:t>pyrimidine </a:t>
            </a:r>
            <a:r>
              <a:rPr lang="en" dirty="0">
                <a:solidFill>
                  <a:schemeClr val="tx1"/>
                </a:solidFill>
              </a:rPr>
              <a:t>bases. They can be </a:t>
            </a:r>
            <a:r>
              <a:rPr lang="en" dirty="0" err="1">
                <a:solidFill>
                  <a:schemeClr val="tx1"/>
                </a:solidFill>
              </a:rPr>
              <a:t>single drugs </a:t>
            </a:r>
            <a:r>
              <a:rPr lang="en" dirty="0">
                <a:solidFill>
                  <a:schemeClr val="tx1"/>
                </a:solidFill>
              </a:rPr>
              <a:t>and combined complexes. They are used in the practice of GP in the field of neurology, dermatology, gastroenterology, hematology, endocrinology, as well as in allergic and </a:t>
            </a:r>
            <a:r>
              <a:rPr lang="en" dirty="0" err="1">
                <a:solidFill>
                  <a:schemeClr val="tx1"/>
                </a:solidFill>
              </a:rPr>
              <a:t>autoimmune </a:t>
            </a:r>
            <a:r>
              <a:rPr lang="en" dirty="0">
                <a:solidFill>
                  <a:schemeClr val="tx1"/>
                </a:solidFill>
              </a:rPr>
              <a:t>diseases.</a:t>
            </a:r>
          </a:p>
          <a:p>
            <a:pPr marL="0" indent="361950" algn="just"/>
            <a:r>
              <a:rPr lang="en" dirty="0">
                <a:solidFill>
                  <a:schemeClr val="tx1"/>
                </a:solidFill>
              </a:rPr>
              <a:t>With all the variety of classical and modern GP-drugs there is a single idea of the therapeutic effect as a result of </a:t>
            </a:r>
            <a:r>
              <a:rPr lang="en" dirty="0" err="1">
                <a:solidFill>
                  <a:schemeClr val="tx1"/>
                </a:solidFill>
              </a:rPr>
              <a:t>energy </a:t>
            </a:r>
            <a:r>
              <a:rPr lang="en" dirty="0">
                <a:solidFill>
                  <a:schemeClr val="tx1"/>
                </a:solidFill>
              </a:rPr>
              <a:t>-informational influences that provide a </a:t>
            </a:r>
            <a:r>
              <a:rPr lang="en" dirty="0" err="1">
                <a:solidFill>
                  <a:schemeClr val="tx1"/>
                </a:solidFill>
              </a:rPr>
              <a:t>bioresonance </a:t>
            </a:r>
            <a:r>
              <a:rPr lang="en" dirty="0">
                <a:solidFill>
                  <a:schemeClr val="tx1"/>
                </a:solidFill>
              </a:rPr>
              <a:t>link between the protective processes in the body and their </a:t>
            </a:r>
            <a:r>
              <a:rPr lang="en" dirty="0" err="1">
                <a:solidFill>
                  <a:schemeClr val="tx1"/>
                </a:solidFill>
              </a:rPr>
              <a:t>potentiation </a:t>
            </a:r>
            <a:r>
              <a:rPr lang="en" dirty="0">
                <a:solidFill>
                  <a:schemeClr val="tx1"/>
                </a:solidFill>
              </a:rPr>
              <a:t>.</a:t>
            </a:r>
          </a:p>
        </p:txBody>
      </p:sp>
      <p:sp>
        <p:nvSpPr>
          <p:cNvPr id="4" name="Заголовок 1"/>
          <p:cNvSpPr>
            <a:spLocks noGrp="1"/>
          </p:cNvSpPr>
          <p:nvPr>
            <p:ph type="title"/>
          </p:nvPr>
        </p:nvSpPr>
        <p:spPr>
          <a:xfrm>
            <a:off x="1531444" y="808908"/>
            <a:ext cx="8596668" cy="895420"/>
          </a:xfrm>
        </p:spPr>
        <p:txBody>
          <a:bodyPr>
            <a:normAutofit/>
          </a:bodyPr>
          <a:lstStyle/>
          <a:p>
            <a:pPr algn="ctr"/>
            <a:r>
              <a:rPr lang="en" b="1" dirty="0">
                <a:solidFill>
                  <a:schemeClr val="tx1"/>
                </a:solidFill>
              </a:rPr>
              <a:t>14. Modern homeopathic remedies</a:t>
            </a:r>
            <a:endParaRPr lang="uk-UA" dirty="0">
              <a:solidFill>
                <a:schemeClr val="tx1"/>
              </a:solidFill>
            </a:endParaRPr>
          </a:p>
        </p:txBody>
      </p:sp>
    </p:spTree>
    <p:extLst>
      <p:ext uri="{BB962C8B-B14F-4D97-AF65-F5344CB8AC3E}">
        <p14:creationId xmlns:p14="http://schemas.microsoft.com/office/powerpoint/2010/main" val="15883995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673240"/>
            <a:ext cx="10058400" cy="1064120"/>
          </a:xfrm>
        </p:spPr>
        <p:txBody>
          <a:bodyPr/>
          <a:lstStyle/>
          <a:p>
            <a:pPr algn="ctr"/>
            <a:r>
              <a:rPr lang="en" b="1" dirty="0">
                <a:solidFill>
                  <a:schemeClr val="tx1"/>
                </a:solidFill>
              </a:rPr>
              <a:t>Questions for self-control</a:t>
            </a:r>
            <a:endParaRPr lang="uk-UA" b="1" dirty="0">
              <a:solidFill>
                <a:schemeClr val="tx1"/>
              </a:solidFill>
            </a:endParaRPr>
          </a:p>
        </p:txBody>
      </p:sp>
      <p:sp>
        <p:nvSpPr>
          <p:cNvPr id="3" name="Объект 2"/>
          <p:cNvSpPr>
            <a:spLocks noGrp="1"/>
          </p:cNvSpPr>
          <p:nvPr>
            <p:ph idx="1"/>
          </p:nvPr>
        </p:nvSpPr>
        <p:spPr>
          <a:xfrm>
            <a:off x="1097280" y="2036653"/>
            <a:ext cx="10058400" cy="3339215"/>
          </a:xfrm>
        </p:spPr>
        <p:txBody>
          <a:bodyPr/>
          <a:lstStyle/>
          <a:p>
            <a:pPr algn="just"/>
            <a:r>
              <a:rPr lang="en" dirty="0">
                <a:solidFill>
                  <a:schemeClr val="tx1"/>
                </a:solidFill>
              </a:rPr>
              <a:t>1. </a:t>
            </a:r>
            <a:r>
              <a:rPr lang="en" dirty="0" err="1">
                <a:solidFill>
                  <a:schemeClr val="tx1"/>
                </a:solidFill>
              </a:rPr>
              <a:t>Principles</a:t>
            </a:r>
            <a:r>
              <a:rPr lang="en" dirty="0">
                <a:solidFill>
                  <a:schemeClr val="tx1"/>
                </a:solidFill>
              </a:rPr>
              <a:t> </a:t>
            </a:r>
            <a:r>
              <a:rPr lang="en" dirty="0" err="1">
                <a:solidFill>
                  <a:schemeClr val="tx1"/>
                </a:solidFill>
              </a:rPr>
              <a:t>integrated</a:t>
            </a:r>
            <a:r>
              <a:rPr lang="en" dirty="0">
                <a:solidFill>
                  <a:schemeClr val="tx1"/>
                </a:solidFill>
              </a:rPr>
              <a:t> </a:t>
            </a:r>
            <a:r>
              <a:rPr lang="en" dirty="0" err="1">
                <a:solidFill>
                  <a:schemeClr val="tx1"/>
                </a:solidFill>
              </a:rPr>
              <a:t>homeopathy </a:t>
            </a:r>
            <a:r>
              <a:rPr lang="en" dirty="0">
                <a:solidFill>
                  <a:schemeClr val="tx1"/>
                </a:solidFill>
              </a:rPr>
              <a:t>.</a:t>
            </a:r>
          </a:p>
          <a:p>
            <a:pPr algn="just"/>
            <a:r>
              <a:rPr lang="en" dirty="0">
                <a:solidFill>
                  <a:schemeClr val="tx1"/>
                </a:solidFill>
              </a:rPr>
              <a:t>2. Characteristics </a:t>
            </a:r>
            <a:r>
              <a:rPr lang="en" dirty="0" err="1">
                <a:solidFill>
                  <a:schemeClr val="tx1"/>
                </a:solidFill>
              </a:rPr>
              <a:t>of complex</a:t>
            </a:r>
            <a:r>
              <a:rPr lang="en" dirty="0">
                <a:solidFill>
                  <a:schemeClr val="tx1"/>
                </a:solidFill>
              </a:rPr>
              <a:t> </a:t>
            </a:r>
            <a:r>
              <a:rPr lang="en" dirty="0" err="1">
                <a:solidFill>
                  <a:schemeClr val="tx1"/>
                </a:solidFill>
              </a:rPr>
              <a:t>homeopathic</a:t>
            </a:r>
            <a:r>
              <a:rPr lang="en" dirty="0">
                <a:solidFill>
                  <a:schemeClr val="tx1"/>
                </a:solidFill>
              </a:rPr>
              <a:t> </a:t>
            </a:r>
            <a:r>
              <a:rPr lang="en" dirty="0" err="1">
                <a:solidFill>
                  <a:schemeClr val="tx1"/>
                </a:solidFill>
              </a:rPr>
              <a:t>dosage </a:t>
            </a:r>
            <a:r>
              <a:rPr lang="en" dirty="0">
                <a:solidFill>
                  <a:schemeClr val="tx1"/>
                </a:solidFill>
              </a:rPr>
              <a:t>forms.</a:t>
            </a:r>
          </a:p>
          <a:p>
            <a:pPr algn="just"/>
            <a:r>
              <a:rPr lang="en" dirty="0">
                <a:solidFill>
                  <a:schemeClr val="tx1"/>
                </a:solidFill>
              </a:rPr>
              <a:t>3. </a:t>
            </a:r>
            <a:r>
              <a:rPr lang="en" dirty="0" err="1">
                <a:solidFill>
                  <a:schemeClr val="tx1"/>
                </a:solidFill>
              </a:rPr>
              <a:t>Technology</a:t>
            </a:r>
            <a:r>
              <a:rPr lang="en" dirty="0">
                <a:solidFill>
                  <a:schemeClr val="tx1"/>
                </a:solidFill>
              </a:rPr>
              <a:t> </a:t>
            </a:r>
            <a:r>
              <a:rPr lang="en" dirty="0" err="1">
                <a:solidFill>
                  <a:schemeClr val="tx1"/>
                </a:solidFill>
              </a:rPr>
              <a:t>production</a:t>
            </a:r>
            <a:r>
              <a:rPr lang="en" dirty="0">
                <a:solidFill>
                  <a:schemeClr val="tx1"/>
                </a:solidFill>
              </a:rPr>
              <a:t> </a:t>
            </a:r>
            <a:r>
              <a:rPr lang="en" dirty="0" err="1">
                <a:solidFill>
                  <a:schemeClr val="tx1"/>
                </a:solidFill>
              </a:rPr>
              <a:t>solid</a:t>
            </a:r>
            <a:r>
              <a:rPr lang="en" dirty="0">
                <a:solidFill>
                  <a:schemeClr val="tx1"/>
                </a:solidFill>
              </a:rPr>
              <a:t> </a:t>
            </a:r>
            <a:r>
              <a:rPr lang="en" dirty="0" err="1">
                <a:solidFill>
                  <a:schemeClr val="tx1"/>
                </a:solidFill>
              </a:rPr>
              <a:t>complex</a:t>
            </a:r>
            <a:r>
              <a:rPr lang="en" dirty="0">
                <a:solidFill>
                  <a:schemeClr val="tx1"/>
                </a:solidFill>
              </a:rPr>
              <a:t> </a:t>
            </a:r>
            <a:r>
              <a:rPr lang="en" dirty="0" err="1">
                <a:solidFill>
                  <a:schemeClr val="tx1"/>
                </a:solidFill>
              </a:rPr>
              <a:t>homeopathic</a:t>
            </a:r>
            <a:r>
              <a:rPr lang="en" dirty="0">
                <a:solidFill>
                  <a:schemeClr val="tx1"/>
                </a:solidFill>
              </a:rPr>
              <a:t> </a:t>
            </a:r>
            <a:r>
              <a:rPr lang="en" dirty="0" err="1">
                <a:solidFill>
                  <a:schemeClr val="tx1"/>
                </a:solidFill>
              </a:rPr>
              <a:t>drugs </a:t>
            </a:r>
            <a:r>
              <a:rPr lang="en" dirty="0">
                <a:solidFill>
                  <a:schemeClr val="tx1"/>
                </a:solidFill>
              </a:rPr>
              <a:t>.</a:t>
            </a:r>
          </a:p>
          <a:p>
            <a:pPr algn="just"/>
            <a:r>
              <a:rPr lang="en" dirty="0">
                <a:solidFill>
                  <a:schemeClr val="tx1"/>
                </a:solidFill>
              </a:rPr>
              <a:t>4. </a:t>
            </a:r>
            <a:r>
              <a:rPr lang="en" dirty="0" err="1">
                <a:solidFill>
                  <a:schemeClr val="tx1"/>
                </a:solidFill>
              </a:rPr>
              <a:t>Technology</a:t>
            </a:r>
            <a:r>
              <a:rPr lang="en" dirty="0">
                <a:solidFill>
                  <a:schemeClr val="tx1"/>
                </a:solidFill>
              </a:rPr>
              <a:t> </a:t>
            </a:r>
            <a:r>
              <a:rPr lang="en" dirty="0" err="1">
                <a:solidFill>
                  <a:schemeClr val="tx1"/>
                </a:solidFill>
              </a:rPr>
              <a:t>production</a:t>
            </a:r>
            <a:r>
              <a:rPr lang="en" dirty="0">
                <a:solidFill>
                  <a:schemeClr val="tx1"/>
                </a:solidFill>
              </a:rPr>
              <a:t> </a:t>
            </a:r>
            <a:r>
              <a:rPr lang="en" dirty="0" err="1">
                <a:solidFill>
                  <a:schemeClr val="tx1"/>
                </a:solidFill>
              </a:rPr>
              <a:t>liquid</a:t>
            </a:r>
            <a:r>
              <a:rPr lang="en" dirty="0">
                <a:solidFill>
                  <a:schemeClr val="tx1"/>
                </a:solidFill>
              </a:rPr>
              <a:t> </a:t>
            </a:r>
            <a:r>
              <a:rPr lang="en" dirty="0" err="1">
                <a:solidFill>
                  <a:schemeClr val="tx1"/>
                </a:solidFill>
              </a:rPr>
              <a:t>complex</a:t>
            </a:r>
            <a:r>
              <a:rPr lang="en" dirty="0">
                <a:solidFill>
                  <a:schemeClr val="tx1"/>
                </a:solidFill>
              </a:rPr>
              <a:t> </a:t>
            </a:r>
            <a:r>
              <a:rPr lang="en" dirty="0" err="1">
                <a:solidFill>
                  <a:schemeClr val="tx1"/>
                </a:solidFill>
              </a:rPr>
              <a:t>homeopathic</a:t>
            </a:r>
            <a:r>
              <a:rPr lang="en" dirty="0">
                <a:solidFill>
                  <a:schemeClr val="tx1"/>
                </a:solidFill>
              </a:rPr>
              <a:t> </a:t>
            </a:r>
            <a:r>
              <a:rPr lang="en" dirty="0" err="1">
                <a:solidFill>
                  <a:schemeClr val="tx1"/>
                </a:solidFill>
              </a:rPr>
              <a:t>drugs </a:t>
            </a:r>
            <a:r>
              <a:rPr lang="en" dirty="0">
                <a:solidFill>
                  <a:schemeClr val="tx1"/>
                </a:solidFill>
              </a:rPr>
              <a:t>.</a:t>
            </a:r>
          </a:p>
          <a:p>
            <a:pPr algn="just"/>
            <a:r>
              <a:rPr lang="en" dirty="0">
                <a:solidFill>
                  <a:schemeClr val="tx1"/>
                </a:solidFill>
              </a:rPr>
              <a:t>5. </a:t>
            </a:r>
            <a:r>
              <a:rPr lang="en" dirty="0" err="1">
                <a:solidFill>
                  <a:schemeClr val="tx1"/>
                </a:solidFill>
              </a:rPr>
              <a:t>Features</a:t>
            </a:r>
            <a:r>
              <a:rPr lang="en" dirty="0">
                <a:solidFill>
                  <a:schemeClr val="tx1"/>
                </a:solidFill>
              </a:rPr>
              <a:t> </a:t>
            </a:r>
            <a:r>
              <a:rPr lang="en" dirty="0" err="1">
                <a:solidFill>
                  <a:schemeClr val="tx1"/>
                </a:solidFill>
              </a:rPr>
              <a:t>potentiation</a:t>
            </a:r>
            <a:r>
              <a:rPr lang="en" dirty="0">
                <a:solidFill>
                  <a:schemeClr val="tx1"/>
                </a:solidFill>
              </a:rPr>
              <a:t> </a:t>
            </a:r>
            <a:r>
              <a:rPr lang="en" dirty="0" err="1">
                <a:solidFill>
                  <a:schemeClr val="tx1"/>
                </a:solidFill>
              </a:rPr>
              <a:t>complex</a:t>
            </a:r>
            <a:r>
              <a:rPr lang="en" dirty="0">
                <a:solidFill>
                  <a:schemeClr val="tx1"/>
                </a:solidFill>
              </a:rPr>
              <a:t> </a:t>
            </a:r>
            <a:r>
              <a:rPr lang="en" dirty="0" err="1">
                <a:solidFill>
                  <a:schemeClr val="tx1"/>
                </a:solidFill>
              </a:rPr>
              <a:t>homeopathic</a:t>
            </a:r>
            <a:r>
              <a:rPr lang="en" dirty="0">
                <a:solidFill>
                  <a:schemeClr val="tx1"/>
                </a:solidFill>
              </a:rPr>
              <a:t> </a:t>
            </a:r>
            <a:r>
              <a:rPr lang="en" dirty="0" err="1">
                <a:solidFill>
                  <a:schemeClr val="tx1"/>
                </a:solidFill>
              </a:rPr>
              <a:t>drugs </a:t>
            </a:r>
            <a:r>
              <a:rPr lang="en" dirty="0">
                <a:solidFill>
                  <a:schemeClr val="tx1"/>
                </a:solidFill>
              </a:rPr>
              <a:t>.</a:t>
            </a:r>
          </a:p>
          <a:p>
            <a:pPr algn="just"/>
            <a:r>
              <a:rPr lang="en" dirty="0">
                <a:solidFill>
                  <a:schemeClr val="tx1"/>
                </a:solidFill>
              </a:rPr>
              <a:t>6. Quality </a:t>
            </a:r>
            <a:r>
              <a:rPr lang="en" dirty="0" err="1">
                <a:solidFill>
                  <a:schemeClr val="tx1"/>
                </a:solidFill>
              </a:rPr>
              <a:t>control</a:t>
            </a:r>
            <a:r>
              <a:rPr lang="en" dirty="0">
                <a:solidFill>
                  <a:schemeClr val="tx1"/>
                </a:solidFill>
              </a:rPr>
              <a:t> </a:t>
            </a:r>
            <a:r>
              <a:rPr lang="en" dirty="0" err="1">
                <a:solidFill>
                  <a:schemeClr val="tx1"/>
                </a:solidFill>
              </a:rPr>
              <a:t>complex</a:t>
            </a:r>
            <a:r>
              <a:rPr lang="en" dirty="0">
                <a:solidFill>
                  <a:schemeClr val="tx1"/>
                </a:solidFill>
              </a:rPr>
              <a:t> </a:t>
            </a:r>
            <a:r>
              <a:rPr lang="en" dirty="0" err="1">
                <a:solidFill>
                  <a:schemeClr val="tx1"/>
                </a:solidFill>
              </a:rPr>
              <a:t>homeopathic</a:t>
            </a:r>
            <a:r>
              <a:rPr lang="en" dirty="0">
                <a:solidFill>
                  <a:schemeClr val="tx1"/>
                </a:solidFill>
              </a:rPr>
              <a:t> </a:t>
            </a:r>
            <a:r>
              <a:rPr lang="en" dirty="0" err="1">
                <a:solidFill>
                  <a:schemeClr val="tx1"/>
                </a:solidFill>
              </a:rPr>
              <a:t>drugs </a:t>
            </a:r>
            <a:r>
              <a:rPr lang="en" dirty="0">
                <a:solidFill>
                  <a:schemeClr val="tx1"/>
                </a:solidFill>
              </a:rPr>
              <a:t>.</a:t>
            </a:r>
          </a:p>
          <a:p>
            <a:pPr algn="just"/>
            <a:r>
              <a:rPr lang="en" dirty="0">
                <a:solidFill>
                  <a:schemeClr val="tx1"/>
                </a:solidFill>
              </a:rPr>
              <a:t>7. </a:t>
            </a:r>
            <a:r>
              <a:rPr lang="en" dirty="0" err="1">
                <a:solidFill>
                  <a:schemeClr val="tx1"/>
                </a:solidFill>
              </a:rPr>
              <a:t>Registration </a:t>
            </a:r>
            <a:r>
              <a:rPr lang="en" dirty="0">
                <a:solidFill>
                  <a:schemeClr val="tx1"/>
                </a:solidFill>
              </a:rPr>
              <a:t>for </a:t>
            </a:r>
            <a:r>
              <a:rPr lang="en" dirty="0" err="1">
                <a:solidFill>
                  <a:schemeClr val="tx1"/>
                </a:solidFill>
              </a:rPr>
              <a:t>vacation</a:t>
            </a:r>
            <a:r>
              <a:rPr lang="en" dirty="0">
                <a:solidFill>
                  <a:schemeClr val="tx1"/>
                </a:solidFill>
              </a:rPr>
              <a:t> </a:t>
            </a:r>
            <a:r>
              <a:rPr lang="en" dirty="0" err="1">
                <a:solidFill>
                  <a:schemeClr val="tx1"/>
                </a:solidFill>
              </a:rPr>
              <a:t>complex</a:t>
            </a:r>
            <a:r>
              <a:rPr lang="en" dirty="0">
                <a:solidFill>
                  <a:schemeClr val="tx1"/>
                </a:solidFill>
              </a:rPr>
              <a:t> </a:t>
            </a:r>
            <a:r>
              <a:rPr lang="en" dirty="0" err="1">
                <a:solidFill>
                  <a:schemeClr val="tx1"/>
                </a:solidFill>
              </a:rPr>
              <a:t>homeopathic</a:t>
            </a:r>
            <a:r>
              <a:rPr lang="en" dirty="0">
                <a:solidFill>
                  <a:schemeClr val="tx1"/>
                </a:solidFill>
              </a:rPr>
              <a:t> </a:t>
            </a:r>
            <a:r>
              <a:rPr lang="en" dirty="0" err="1">
                <a:solidFill>
                  <a:schemeClr val="tx1"/>
                </a:solidFill>
              </a:rPr>
              <a:t>drugs </a:t>
            </a:r>
            <a:r>
              <a:rPr lang="en" dirty="0">
                <a:solidFill>
                  <a:schemeClr val="tx1"/>
                </a:solidFill>
              </a:rPr>
              <a:t>.</a:t>
            </a:r>
          </a:p>
          <a:p>
            <a:pPr algn="just"/>
            <a:endParaRPr lang="uk-UA" dirty="0">
              <a:solidFill>
                <a:schemeClr val="tx1"/>
              </a:solidFill>
            </a:endParaRPr>
          </a:p>
        </p:txBody>
      </p:sp>
    </p:spTree>
    <p:extLst>
      <p:ext uri="{BB962C8B-B14F-4D97-AF65-F5344CB8AC3E}">
        <p14:creationId xmlns:p14="http://schemas.microsoft.com/office/powerpoint/2010/main" val="33768499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68999" y="544835"/>
            <a:ext cx="10058400" cy="4023360"/>
          </a:xfrm>
        </p:spPr>
        <p:txBody>
          <a:bodyPr>
            <a:normAutofit/>
          </a:bodyPr>
          <a:lstStyle/>
          <a:p>
            <a:pPr algn="ctr"/>
            <a:r>
              <a:rPr lang="en" sz="8000" b="1" i="1" dirty="0">
                <a:solidFill>
                  <a:schemeClr val="accent2">
                    <a:lumMod val="50000"/>
                  </a:schemeClr>
                </a:solidFill>
              </a:rPr>
              <a:t>Thank you!</a:t>
            </a:r>
            <a:endParaRPr lang="uk-UA" sz="8000" b="1" i="1" dirty="0">
              <a:solidFill>
                <a:schemeClr val="accent2">
                  <a:lumMod val="50000"/>
                </a:schemeClr>
              </a:solidFill>
            </a:endParaRPr>
          </a:p>
        </p:txBody>
      </p:sp>
      <p:pic>
        <p:nvPicPr>
          <p:cNvPr id="1026" name="Picture 2" descr="Як працює гомеопатія і чому вам не допоможе таке лікування :: Міський  лікувально-діагностичний центр м.Вінниця (МЛДЦ Вінниц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5949" y="2556515"/>
            <a:ext cx="5524500" cy="3038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1924056"/>
      </p:ext>
    </p:extLst>
  </p:cSld>
  <p:clrMapOvr>
    <a:masterClrMapping/>
  </p:clrMapOvr>
</p:sld>
</file>

<file path=ppt/theme/theme1.xml><?xml version="1.0" encoding="utf-8"?>
<a:theme xmlns:a="http://schemas.openxmlformats.org/drawingml/2006/main" name="Ретро">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Ретро">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docProps/app.xml><?xml version="1.0" encoding="utf-8"?>
<Properties xmlns="http://schemas.openxmlformats.org/officeDocument/2006/extended-properties" xmlns:vt="http://schemas.openxmlformats.org/officeDocument/2006/docPropsVTypes">
  <Template>Retrospect</Template>
  <TotalTime>1682</TotalTime>
  <Words>3091</Words>
  <Application>Microsoft Office PowerPoint</Application>
  <PresentationFormat>Широкоэкранный</PresentationFormat>
  <Paragraphs>169</Paragraphs>
  <Slides>25</Slides>
  <Notes>0</Notes>
  <HiddenSlides>0</HiddenSlides>
  <MMClips>4</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25</vt:i4>
      </vt:variant>
    </vt:vector>
  </HeadingPairs>
  <TitlesOfParts>
    <vt:vector size="32" baseType="lpstr">
      <vt:lpstr>Arial</vt:lpstr>
      <vt:lpstr>Calibri</vt:lpstr>
      <vt:lpstr>Calibri Light</vt:lpstr>
      <vt:lpstr>Symbol</vt:lpstr>
      <vt:lpstr>Times New Roman</vt:lpstr>
      <vt:lpstr>Wingdings</vt:lpstr>
      <vt:lpstr>Ретро</vt:lpstr>
      <vt:lpstr>Презентация PowerPoint</vt:lpstr>
      <vt:lpstr>Plan</vt:lpstr>
      <vt:lpstr>Презентация PowerPoint</vt:lpstr>
      <vt:lpstr>2. Features of technology of complex drugs</vt:lpstr>
      <vt:lpstr>3. Antigrippin </vt:lpstr>
      <vt:lpstr>Презентация PowerPoint</vt:lpstr>
      <vt:lpstr>Презентация PowerPoint</vt:lpstr>
      <vt:lpstr>Презентация PowerPoint</vt:lpstr>
      <vt:lpstr>4. Aflubin ( Aflubin )</vt:lpstr>
      <vt:lpstr>5. Broncho-gran</vt:lpstr>
      <vt:lpstr>https://www.youtube.com/watch?v=K5222Pw-qw0</vt:lpstr>
      <vt:lpstr>6. Homeovox ( Homeovox )</vt:lpstr>
      <vt:lpstr>7. Cardio - gran ( Cardio-gran )</vt:lpstr>
      <vt:lpstr>Презентация PowerPoint</vt:lpstr>
      <vt:lpstr>9. Technology of liquid complex homeopathic dosage forms</vt:lpstr>
      <vt:lpstr>10. Features of preparation of combined ointments</vt:lpstr>
      <vt:lpstr>11. Controversial moments directed _ against complexes</vt:lpstr>
      <vt:lpstr>12. Interactions in complex homeopathic drugs _</vt:lpstr>
      <vt:lpstr>13. Comparable homeopathic remedies</vt:lpstr>
      <vt:lpstr>14. Modern homeopathic remedies</vt:lpstr>
      <vt:lpstr>14. Modern homeopathic remedies</vt:lpstr>
      <vt:lpstr>14. Modern homeopathic remedies</vt:lpstr>
      <vt:lpstr>14. Modern homeopathic remedies</vt:lpstr>
      <vt:lpstr>Questions for self-control</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Олексій Володимирович Нікітін</cp:lastModifiedBy>
  <cp:revision>46</cp:revision>
  <dcterms:created xsi:type="dcterms:W3CDTF">2021-04-05T10:52:12Z</dcterms:created>
  <dcterms:modified xsi:type="dcterms:W3CDTF">2024-02-27T13:04:10Z</dcterms:modified>
</cp:coreProperties>
</file>