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4" r:id="rId8"/>
    <p:sldId id="265" r:id="rId9"/>
    <p:sldId id="266" r:id="rId10"/>
    <p:sldId id="268" r:id="rId11"/>
    <p:sldId id="267" r:id="rId12"/>
    <p:sldId id="271" r:id="rId13"/>
    <p:sldId id="270" r:id="rId14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8" autoAdjust="0"/>
    <p:restoredTop sz="95147" autoAdjust="0"/>
  </p:normalViewPr>
  <p:slideViewPr>
    <p:cSldViewPr snapToGrid="0">
      <p:cViewPr varScale="1">
        <p:scale>
          <a:sx n="69" d="100"/>
          <a:sy n="69" d="100"/>
        </p:scale>
        <p:origin x="77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4EDB1B-EE7D-4943-9081-6F22B6A9984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112A62-68C0-4E1B-948B-7F9B791AA00F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en" dirty="0"/>
            <a:t>Homeopathic dosage forms of solid consistency include:</a:t>
          </a:r>
          <a:endParaRPr lang="ru-RU" dirty="0"/>
        </a:p>
      </dgm:t>
    </dgm:pt>
    <dgm:pt modelId="{B2B8485A-A81D-4DE8-8AFE-542CE15B447F}" type="parTrans" cxnId="{8C59B5CC-A77F-47E8-84B1-7D25E25B1EAF}">
      <dgm:prSet/>
      <dgm:spPr/>
      <dgm:t>
        <a:bodyPr/>
        <a:lstStyle/>
        <a:p>
          <a:endParaRPr lang="ru-RU"/>
        </a:p>
      </dgm:t>
    </dgm:pt>
    <dgm:pt modelId="{1FE828FE-3FF5-45D4-8FAD-7C8A086F387D}" type="sibTrans" cxnId="{8C59B5CC-A77F-47E8-84B1-7D25E25B1EAF}">
      <dgm:prSet/>
      <dgm:spPr/>
      <dgm:t>
        <a:bodyPr/>
        <a:lstStyle/>
        <a:p>
          <a:endParaRPr lang="ru-RU"/>
        </a:p>
      </dgm:t>
    </dgm:pt>
    <dgm:pt modelId="{5CB05E7D-4530-4F71-B2F2-D9F4309BDE08}">
      <dgm:prSet/>
      <dgm:spPr/>
      <dgm:t>
        <a:bodyPr/>
        <a:lstStyle/>
        <a:p>
          <a:pPr rtl="0"/>
          <a:r>
            <a:rPr lang="en"/>
            <a:t>powders,</a:t>
          </a:r>
          <a:endParaRPr lang="ru-RU"/>
        </a:p>
      </dgm:t>
    </dgm:pt>
    <dgm:pt modelId="{090CA752-86DC-4095-A4A0-56D57CDC8EB6}" type="parTrans" cxnId="{5DDD6862-2170-471D-A8AE-273002FF3373}">
      <dgm:prSet/>
      <dgm:spPr/>
      <dgm:t>
        <a:bodyPr/>
        <a:lstStyle/>
        <a:p>
          <a:endParaRPr lang="ru-RU"/>
        </a:p>
      </dgm:t>
    </dgm:pt>
    <dgm:pt modelId="{8E067199-0376-44A4-A1A9-96DD3501A2CC}" type="sibTrans" cxnId="{5DDD6862-2170-471D-A8AE-273002FF3373}">
      <dgm:prSet/>
      <dgm:spPr/>
      <dgm:t>
        <a:bodyPr/>
        <a:lstStyle/>
        <a:p>
          <a:endParaRPr lang="ru-RU"/>
        </a:p>
      </dgm:t>
    </dgm:pt>
    <dgm:pt modelId="{B9785325-C0CD-47FE-B416-9F4E6518ED72}">
      <dgm:prSet/>
      <dgm:spPr/>
      <dgm:t>
        <a:bodyPr/>
        <a:lstStyle/>
        <a:p>
          <a:pPr rtl="0"/>
          <a:r>
            <a:rPr lang="en" dirty="0"/>
            <a:t>granules (pills, granules) and</a:t>
          </a:r>
          <a:endParaRPr lang="ru-RU" dirty="0"/>
        </a:p>
      </dgm:t>
    </dgm:pt>
    <dgm:pt modelId="{E14B8CA7-5EDE-4488-9409-DACC2DAF8D16}" type="parTrans" cxnId="{992EE19C-ED8B-4F19-A492-A404D41E866E}">
      <dgm:prSet/>
      <dgm:spPr/>
      <dgm:t>
        <a:bodyPr/>
        <a:lstStyle/>
        <a:p>
          <a:endParaRPr lang="ru-RU"/>
        </a:p>
      </dgm:t>
    </dgm:pt>
    <dgm:pt modelId="{DCB137EB-C583-40BA-B4D8-A9CE63BD1C34}" type="sibTrans" cxnId="{992EE19C-ED8B-4F19-A492-A404D41E866E}">
      <dgm:prSet/>
      <dgm:spPr/>
      <dgm:t>
        <a:bodyPr/>
        <a:lstStyle/>
        <a:p>
          <a:endParaRPr lang="ru-RU"/>
        </a:p>
      </dgm:t>
    </dgm:pt>
    <dgm:pt modelId="{89C69204-1838-407E-943D-1AD28C53029A}">
      <dgm:prSet/>
      <dgm:spPr/>
      <dgm:t>
        <a:bodyPr/>
        <a:lstStyle/>
        <a:p>
          <a:pPr rtl="0"/>
          <a:r>
            <a:rPr lang="en" dirty="0"/>
            <a:t>tablets used for internal use.</a:t>
          </a:r>
          <a:endParaRPr lang="ru-RU" dirty="0"/>
        </a:p>
      </dgm:t>
    </dgm:pt>
    <dgm:pt modelId="{EFBD8F6D-7242-47C8-8BDB-47AB3A307F18}" type="parTrans" cxnId="{CF089029-5488-4F0D-AB6C-BB10DBA44304}">
      <dgm:prSet/>
      <dgm:spPr/>
      <dgm:t>
        <a:bodyPr/>
        <a:lstStyle/>
        <a:p>
          <a:endParaRPr lang="ru-RU"/>
        </a:p>
      </dgm:t>
    </dgm:pt>
    <dgm:pt modelId="{3F8AD05B-261D-48D4-983D-0446749A77B2}" type="sibTrans" cxnId="{CF089029-5488-4F0D-AB6C-BB10DBA44304}">
      <dgm:prSet/>
      <dgm:spPr/>
      <dgm:t>
        <a:bodyPr/>
        <a:lstStyle/>
        <a:p>
          <a:endParaRPr lang="ru-RU"/>
        </a:p>
      </dgm:t>
    </dgm:pt>
    <dgm:pt modelId="{BC8462F4-22CF-4A6E-B2E9-C334691C5673}" type="pres">
      <dgm:prSet presAssocID="{1D4EDB1B-EE7D-4943-9081-6F22B6A998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1A62B6-2AE5-40D2-A0EF-0FECE9A54569}" type="pres">
      <dgm:prSet presAssocID="{FD112A62-68C0-4E1B-948B-7F9B791AA0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EFA47-49E3-4E60-A996-971DB648ABB8}" type="pres">
      <dgm:prSet presAssocID="{FD112A62-68C0-4E1B-948B-7F9B791AA00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089029-5488-4F0D-AB6C-BB10DBA44304}" srcId="{FD112A62-68C0-4E1B-948B-7F9B791AA00F}" destId="{89C69204-1838-407E-943D-1AD28C53029A}" srcOrd="2" destOrd="0" parTransId="{EFBD8F6D-7242-47C8-8BDB-47AB3A307F18}" sibTransId="{3F8AD05B-261D-48D4-983D-0446749A77B2}"/>
    <dgm:cxn modelId="{8C59B5CC-A77F-47E8-84B1-7D25E25B1EAF}" srcId="{1D4EDB1B-EE7D-4943-9081-6F22B6A99844}" destId="{FD112A62-68C0-4E1B-948B-7F9B791AA00F}" srcOrd="0" destOrd="0" parTransId="{B2B8485A-A81D-4DE8-8AFE-542CE15B447F}" sibTransId="{1FE828FE-3FF5-45D4-8FAD-7C8A086F387D}"/>
    <dgm:cxn modelId="{38C7372A-14F9-4EBA-B94C-A519357DE418}" type="presOf" srcId="{1D4EDB1B-EE7D-4943-9081-6F22B6A99844}" destId="{BC8462F4-22CF-4A6E-B2E9-C334691C5673}" srcOrd="0" destOrd="0" presId="urn:microsoft.com/office/officeart/2005/8/layout/vList2"/>
    <dgm:cxn modelId="{5F9DCC73-A3FF-46C5-A2E7-1B2C1E40A225}" type="presOf" srcId="{FD112A62-68C0-4E1B-948B-7F9B791AA00F}" destId="{531A62B6-2AE5-40D2-A0EF-0FECE9A54569}" srcOrd="0" destOrd="0" presId="urn:microsoft.com/office/officeart/2005/8/layout/vList2"/>
    <dgm:cxn modelId="{9A6D6D25-5731-42EB-BC82-D607E37F6F54}" type="presOf" srcId="{89C69204-1838-407E-943D-1AD28C53029A}" destId="{41FEFA47-49E3-4E60-A996-971DB648ABB8}" srcOrd="0" destOrd="2" presId="urn:microsoft.com/office/officeart/2005/8/layout/vList2"/>
    <dgm:cxn modelId="{5DDD6862-2170-471D-A8AE-273002FF3373}" srcId="{FD112A62-68C0-4E1B-948B-7F9B791AA00F}" destId="{5CB05E7D-4530-4F71-B2F2-D9F4309BDE08}" srcOrd="0" destOrd="0" parTransId="{090CA752-86DC-4095-A4A0-56D57CDC8EB6}" sibTransId="{8E067199-0376-44A4-A1A9-96DD3501A2CC}"/>
    <dgm:cxn modelId="{EBE3EF68-EFE6-4EFB-AACA-7FF602A8A629}" type="presOf" srcId="{5CB05E7D-4530-4F71-B2F2-D9F4309BDE08}" destId="{41FEFA47-49E3-4E60-A996-971DB648ABB8}" srcOrd="0" destOrd="0" presId="urn:microsoft.com/office/officeart/2005/8/layout/vList2"/>
    <dgm:cxn modelId="{992EE19C-ED8B-4F19-A492-A404D41E866E}" srcId="{FD112A62-68C0-4E1B-948B-7F9B791AA00F}" destId="{B9785325-C0CD-47FE-B416-9F4E6518ED72}" srcOrd="1" destOrd="0" parTransId="{E14B8CA7-5EDE-4488-9409-DACC2DAF8D16}" sibTransId="{DCB137EB-C583-40BA-B4D8-A9CE63BD1C34}"/>
    <dgm:cxn modelId="{F4EA3EAD-9F15-4B5F-B669-753A3808DDAE}" type="presOf" srcId="{B9785325-C0CD-47FE-B416-9F4E6518ED72}" destId="{41FEFA47-49E3-4E60-A996-971DB648ABB8}" srcOrd="0" destOrd="1" presId="urn:microsoft.com/office/officeart/2005/8/layout/vList2"/>
    <dgm:cxn modelId="{B5C6EA54-2196-45FB-920C-B84F656800AC}" type="presParOf" srcId="{BC8462F4-22CF-4A6E-B2E9-C334691C5673}" destId="{531A62B6-2AE5-40D2-A0EF-0FECE9A54569}" srcOrd="0" destOrd="0" presId="urn:microsoft.com/office/officeart/2005/8/layout/vList2"/>
    <dgm:cxn modelId="{3C4806C2-A180-4BA6-91A6-2C5E5AC103E0}" type="presParOf" srcId="{BC8462F4-22CF-4A6E-B2E9-C334691C5673}" destId="{41FEFA47-49E3-4E60-A996-971DB648ABB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A62B6-2AE5-40D2-A0EF-0FECE9A54569}">
      <dsp:nvSpPr>
        <dsp:cNvPr id="0" name=""/>
        <dsp:cNvSpPr/>
      </dsp:nvSpPr>
      <dsp:spPr>
        <a:xfrm>
          <a:off x="0" y="102584"/>
          <a:ext cx="11331805" cy="887445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hade val="92000"/>
                <a:satMod val="130000"/>
              </a:schemeClr>
            </a:gs>
            <a:gs pos="45000">
              <a:schemeClr val="accent2">
                <a:tint val="60000"/>
                <a:shade val="99000"/>
                <a:satMod val="120000"/>
              </a:schemeClr>
            </a:gs>
            <a:gs pos="100000">
              <a:schemeClr val="accent2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just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3700" kern="1200" dirty="0"/>
            <a:t>Homeopathic dosage forms of solid consistency include:</a:t>
          </a:r>
          <a:endParaRPr lang="ru-RU" sz="3700" kern="1200" dirty="0"/>
        </a:p>
      </dsp:txBody>
      <dsp:txXfrm>
        <a:off x="43321" y="145905"/>
        <a:ext cx="11245163" cy="800803"/>
      </dsp:txXfrm>
    </dsp:sp>
    <dsp:sp modelId="{41FEFA47-49E3-4E60-A996-971DB648ABB8}">
      <dsp:nvSpPr>
        <dsp:cNvPr id="0" name=""/>
        <dsp:cNvSpPr/>
      </dsp:nvSpPr>
      <dsp:spPr>
        <a:xfrm>
          <a:off x="0" y="990029"/>
          <a:ext cx="11331805" cy="1493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785" tIns="46990" rIns="263144" bIns="46990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" sz="2900" kern="1200"/>
            <a:t>powders,</a:t>
          </a:r>
          <a:endParaRPr lang="ru-RU" sz="2900" kern="1200"/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" sz="2900" kern="1200" dirty="0"/>
            <a:t>granules (pills, granules) and</a:t>
          </a:r>
          <a:endParaRPr lang="ru-RU" sz="2900" kern="1200" dirty="0"/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" sz="2900" kern="1200" dirty="0"/>
            <a:t>tablets used for internal use.</a:t>
          </a:r>
          <a:endParaRPr lang="ru-RU" sz="2900" kern="1200" dirty="0"/>
        </a:p>
      </dsp:txBody>
      <dsp:txXfrm>
        <a:off x="0" y="990029"/>
        <a:ext cx="11331805" cy="1493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13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601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86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4162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891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494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026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685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538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3698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3969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"/>
              <a:t>Sample 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"/>
              <a:t>Sample text</a:t>
            </a:r>
          </a:p>
          <a:p>
            <a:pPr lvl="1"/>
            <a:r>
              <a:rPr lang="en"/>
              <a:t>The second level</a:t>
            </a:r>
          </a:p>
          <a:p>
            <a:pPr lvl="2"/>
            <a:r>
              <a:rPr lang="en"/>
              <a:t>The third level</a:t>
            </a:r>
          </a:p>
          <a:p>
            <a:pPr lvl="3"/>
            <a:r>
              <a:rPr lang="en"/>
              <a:t>The fourth level</a:t>
            </a:r>
          </a:p>
          <a:p>
            <a:pPr lvl="4"/>
            <a:r>
              <a:rPr lang="e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56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ородавки: лікування гомеопатіє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0303" y="290285"/>
            <a:ext cx="8097574" cy="11695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" sz="2200" b="1" dirty="0">
                <a:solidFill>
                  <a:schemeClr val="tx2">
                    <a:lumMod val="10000"/>
                  </a:schemeClr>
                </a:solidFill>
              </a:rPr>
              <a:t>ODESSA NATIONAL AND MEDICAL UNIVERSITY</a:t>
            </a:r>
          </a:p>
          <a:p>
            <a:pPr algn="ctr"/>
            <a:r>
              <a:rPr lang="en-US" sz="2400" cap="all">
                <a:solidFill>
                  <a:schemeClr val="accent1">
                    <a:lumMod val="50000"/>
                  </a:schemeClr>
                </a:solidFill>
              </a:rPr>
              <a:t>DEPARTMENT OF PHARMACEUTICAL </a:t>
            </a:r>
            <a:r>
              <a:rPr lang="en-US" sz="2400" cap="all">
                <a:solidFill>
                  <a:schemeClr val="accent1">
                    <a:lumMod val="50000"/>
                  </a:schemeClr>
                </a:solidFill>
              </a:rPr>
              <a:t>CHEMISTRY </a:t>
            </a:r>
            <a:endParaRPr lang="en-US" sz="2400" cap="all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sz="2400" cap="all" smtClean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US" sz="2400" cap="all">
                <a:solidFill>
                  <a:schemeClr val="accent1">
                    <a:lumMod val="50000"/>
                  </a:schemeClr>
                </a:solidFill>
              </a:rPr>
              <a:t>DRUGs TECHNOLOGY</a:t>
            </a:r>
            <a:endParaRPr lang="ru-RU" sz="2400" cap="al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103554" y="2582944"/>
            <a:ext cx="9991072" cy="11489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" sz="3600" dirty="0" err="1"/>
              <a:t>Technology</a:t>
            </a:r>
            <a:r>
              <a:rPr lang="en" sz="3600" dirty="0"/>
              <a:t> </a:t>
            </a:r>
            <a:r>
              <a:rPr lang="en" sz="3600" dirty="0" err="1"/>
              <a:t>production</a:t>
            </a:r>
            <a:r>
              <a:rPr lang="en" sz="3600" dirty="0"/>
              <a:t> </a:t>
            </a:r>
            <a:r>
              <a:rPr lang="en" sz="3600" dirty="0" err="1"/>
              <a:t>solid</a:t>
            </a:r>
            <a:r>
              <a:rPr lang="en" sz="3600" dirty="0"/>
              <a:t> </a:t>
            </a:r>
            <a:r>
              <a:rPr lang="en" sz="3600" dirty="0" err="1"/>
              <a:t>homeopathic</a:t>
            </a:r>
            <a:r>
              <a:rPr lang="en" sz="3600" dirty="0"/>
              <a:t> </a:t>
            </a:r>
            <a:r>
              <a:rPr lang="en" sz="3600" dirty="0" err="1"/>
              <a:t>dosage </a:t>
            </a:r>
            <a:r>
              <a:rPr lang="en" sz="3600" dirty="0"/>
              <a:t>forms.</a:t>
            </a:r>
            <a:endParaRPr lang="uk-UA" sz="3600" b="1" dirty="0"/>
          </a:p>
        </p:txBody>
      </p:sp>
      <p:pic>
        <p:nvPicPr>
          <p:cNvPr id="8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981799" y="4613147"/>
            <a:ext cx="3136007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" altLang="ru-RU" sz="2000" b="1" dirty="0">
                <a:solidFill>
                  <a:schemeClr val="tx2">
                    <a:lumMod val="10000"/>
                  </a:schemeClr>
                </a:solidFill>
              </a:rPr>
              <a:t>Presentation prepared by </a:t>
            </a:r>
            <a:r>
              <a:rPr lang="en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en" sz="2000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en" sz="2000" dirty="0" err="1">
                <a:solidFill>
                  <a:schemeClr val="tx2">
                    <a:lumMod val="10000"/>
                  </a:schemeClr>
                </a:solidFill>
              </a:rPr>
              <a:t>Assoc </a:t>
            </a:r>
            <a:r>
              <a:rPr lang="en" sz="2000" dirty="0">
                <a:solidFill>
                  <a:schemeClr val="tx2">
                    <a:lumMod val="10000"/>
                  </a:schemeClr>
                </a:solidFill>
              </a:rPr>
              <a:t>. </a:t>
            </a:r>
            <a:r>
              <a:rPr lang="en" sz="2000">
                <a:solidFill>
                  <a:schemeClr val="tx2">
                    <a:lumMod val="10000"/>
                  </a:schemeClr>
                </a:solidFill>
              </a:rPr>
              <a:t>Fizor </a:t>
            </a:r>
            <a:r>
              <a:rPr lang="en" sz="2000" smtClean="0">
                <a:solidFill>
                  <a:schemeClr val="tx2">
                    <a:lumMod val="10000"/>
                  </a:schemeClr>
                </a:solidFill>
              </a:rPr>
              <a:t>N.S.</a:t>
            </a:r>
            <a:endParaRPr lang="en" sz="2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50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" dirty="0">
                <a:solidFill>
                  <a:schemeClr val="tx1"/>
                </a:solidFill>
              </a:rPr>
              <a:t>Plan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6451" y="1895611"/>
            <a:ext cx="7514707" cy="4023360"/>
          </a:xfrm>
        </p:spPr>
        <p:txBody>
          <a:bodyPr/>
          <a:lstStyle/>
          <a:p>
            <a:r>
              <a:rPr lang="en" b="1" dirty="0">
                <a:solidFill>
                  <a:schemeClr val="tx1"/>
                </a:solidFill>
              </a:rPr>
              <a:t>1. Homeopathic LF solid consistency</a:t>
            </a:r>
          </a:p>
          <a:p>
            <a:r>
              <a:rPr lang="en" b="1" dirty="0">
                <a:solidFill>
                  <a:schemeClr val="tx1"/>
                </a:solidFill>
              </a:rPr>
              <a:t>2. Powders ( </a:t>
            </a:r>
            <a:r>
              <a:rPr lang="en" b="1" dirty="0" err="1">
                <a:solidFill>
                  <a:schemeClr val="tx1"/>
                </a:solidFill>
              </a:rPr>
              <a:t>trituration </a:t>
            </a:r>
            <a:r>
              <a:rPr lang="en" b="1" dirty="0">
                <a:solidFill>
                  <a:schemeClr val="tx1"/>
                </a:solidFill>
              </a:rPr>
              <a:t>)</a:t>
            </a:r>
          </a:p>
          <a:p>
            <a:pPr marL="0" indent="357188"/>
            <a:r>
              <a:rPr lang="en" b="1" dirty="0">
                <a:solidFill>
                  <a:schemeClr val="tx1"/>
                </a:solidFill>
              </a:rPr>
              <a:t>2.1. 1st method </a:t>
            </a:r>
            <a:r>
              <a:rPr lang="en" b="1" dirty="0" err="1">
                <a:solidFill>
                  <a:schemeClr val="tx1"/>
                </a:solidFill>
              </a:rPr>
              <a:t>of manufacture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triturations</a:t>
            </a:r>
            <a:r>
              <a:rPr lang="en" b="1" dirty="0">
                <a:solidFill>
                  <a:schemeClr val="tx1"/>
                </a:solidFill>
              </a:rPr>
              <a:t> § 7</a:t>
            </a:r>
          </a:p>
          <a:p>
            <a:pPr marL="0" indent="357188"/>
            <a:r>
              <a:rPr lang="en" b="1" dirty="0">
                <a:solidFill>
                  <a:schemeClr val="tx1"/>
                </a:solidFill>
              </a:rPr>
              <a:t>2.2. 2nd method </a:t>
            </a:r>
            <a:r>
              <a:rPr lang="en" b="1" dirty="0" err="1">
                <a:solidFill>
                  <a:schemeClr val="tx1"/>
                </a:solidFill>
              </a:rPr>
              <a:t>of manufacture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triturations</a:t>
            </a:r>
            <a:r>
              <a:rPr lang="en" b="1" dirty="0">
                <a:solidFill>
                  <a:schemeClr val="tx1"/>
                </a:solidFill>
              </a:rPr>
              <a:t> § 8</a:t>
            </a:r>
          </a:p>
          <a:p>
            <a:pPr marL="0" indent="357188"/>
            <a:r>
              <a:rPr lang="en" b="1" dirty="0">
                <a:solidFill>
                  <a:schemeClr val="tx1"/>
                </a:solidFill>
              </a:rPr>
              <a:t>2.3. 3rd method </a:t>
            </a:r>
            <a:r>
              <a:rPr lang="en" b="1" dirty="0" err="1">
                <a:solidFill>
                  <a:schemeClr val="tx1"/>
                </a:solidFill>
              </a:rPr>
              <a:t>of manufacture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triturations</a:t>
            </a:r>
            <a:r>
              <a:rPr lang="en" b="1" dirty="0">
                <a:solidFill>
                  <a:schemeClr val="tx1"/>
                </a:solidFill>
              </a:rPr>
              <a:t> § 9</a:t>
            </a:r>
          </a:p>
          <a:p>
            <a:r>
              <a:rPr lang="en" b="1" dirty="0">
                <a:solidFill>
                  <a:schemeClr val="tx1"/>
                </a:solidFill>
              </a:rPr>
              <a:t>3. </a:t>
            </a:r>
            <a:r>
              <a:rPr lang="en" b="1" dirty="0" err="1">
                <a:solidFill>
                  <a:schemeClr val="tx1"/>
                </a:solidFill>
              </a:rPr>
              <a:t>Granulae </a:t>
            </a:r>
            <a:r>
              <a:rPr lang="en" b="1" dirty="0">
                <a:solidFill>
                  <a:schemeClr val="tx1"/>
                </a:solidFill>
              </a:rPr>
              <a:t>_ </a:t>
            </a:r>
            <a:r>
              <a:rPr lang="en" b="1" dirty="0" err="1">
                <a:solidFill>
                  <a:schemeClr val="tx1"/>
                </a:solidFill>
              </a:rPr>
              <a:t>_ </a:t>
            </a:r>
            <a:r>
              <a:rPr lang="en" b="1" dirty="0">
                <a:solidFill>
                  <a:schemeClr val="tx1"/>
                </a:solidFill>
              </a:rPr>
              <a:t>_</a:t>
            </a:r>
          </a:p>
          <a:p>
            <a:r>
              <a:rPr lang="en" b="1" dirty="0">
                <a:solidFill>
                  <a:schemeClr val="tx1"/>
                </a:solidFill>
              </a:rPr>
              <a:t>4. Tablets ( </a:t>
            </a:r>
            <a:r>
              <a:rPr lang="en" b="1" dirty="0" err="1">
                <a:solidFill>
                  <a:schemeClr val="tx1"/>
                </a:solidFill>
              </a:rPr>
              <a:t>Tabulettae </a:t>
            </a:r>
            <a:r>
              <a:rPr lang="en" b="1" dirty="0">
                <a:solidFill>
                  <a:schemeClr val="tx1"/>
                </a:solidFill>
              </a:rPr>
              <a:t>)</a:t>
            </a:r>
          </a:p>
          <a:p>
            <a:r>
              <a:rPr lang="en" b="1" dirty="0">
                <a:solidFill>
                  <a:schemeClr val="tx1"/>
                </a:solidFill>
              </a:rPr>
              <a:t>5. </a:t>
            </a:r>
            <a:r>
              <a:rPr lang="en" b="1" dirty="0" err="1">
                <a:solidFill>
                  <a:schemeClr val="tx1"/>
                </a:solidFill>
              </a:rPr>
              <a:t>Evaluation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quality </a:t>
            </a:r>
            <a:r>
              <a:rPr lang="en" b="1" dirty="0">
                <a:solidFill>
                  <a:schemeClr val="tx1"/>
                </a:solidFill>
              </a:rPr>
              <a:t>, </a:t>
            </a:r>
            <a:r>
              <a:rPr lang="en" b="1" dirty="0" err="1">
                <a:solidFill>
                  <a:schemeClr val="tx1"/>
                </a:solidFill>
              </a:rPr>
              <a:t>storage </a:t>
            </a:r>
            <a:r>
              <a:rPr lang="en" b="1" dirty="0">
                <a:solidFill>
                  <a:schemeClr val="tx1"/>
                </a:solidFill>
              </a:rPr>
              <a:t>and </a:t>
            </a:r>
            <a:r>
              <a:rPr lang="en" b="1" dirty="0" err="1">
                <a:solidFill>
                  <a:schemeClr val="tx1"/>
                </a:solidFill>
              </a:rPr>
              <a:t>release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homeopathic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drugs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en" b="1" dirty="0">
                <a:solidFill>
                  <a:schemeClr val="tx1"/>
                </a:solidFill>
              </a:rPr>
              <a:t>6. </a:t>
            </a:r>
            <a:r>
              <a:rPr lang="en" b="1" dirty="0" err="1">
                <a:solidFill>
                  <a:schemeClr val="tx1"/>
                </a:solidFill>
              </a:rPr>
              <a:t>Improvement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homeopathic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medicinal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drugs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25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913" y="732179"/>
            <a:ext cx="10598727" cy="79178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" dirty="0">
                <a:solidFill>
                  <a:schemeClr val="tx1"/>
                </a:solidFill>
              </a:rPr>
              <a:t>1. Homeopathic LF solid consistency</a:t>
            </a:r>
            <a:endParaRPr lang="uk-UA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404566" y="1872759"/>
          <a:ext cx="11331805" cy="2586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Горизонтальный свиток 3"/>
          <p:cNvSpPr/>
          <p:nvPr/>
        </p:nvSpPr>
        <p:spPr>
          <a:xfrm>
            <a:off x="358220" y="4807671"/>
            <a:ext cx="11576114" cy="1338606"/>
          </a:xfrm>
          <a:prstGeom prst="horizontalScroll">
            <a:avLst/>
          </a:prstGeom>
          <a:solidFill>
            <a:srgbClr val="FF99FF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" sz="2400" dirty="0">
                <a:solidFill>
                  <a:schemeClr val="tx1"/>
                </a:solidFill>
              </a:rPr>
              <a:t>These dosage forms are not swallowed, but absorbed in the mouth. In homeopathic practice, grains and powders are most often used.</a:t>
            </a:r>
          </a:p>
        </p:txBody>
      </p:sp>
    </p:spTree>
    <p:extLst>
      <p:ext uri="{BB962C8B-B14F-4D97-AF65-F5344CB8AC3E}">
        <p14:creationId xmlns:p14="http://schemas.microsoft.com/office/powerpoint/2010/main" val="317295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134" y="141402"/>
            <a:ext cx="10058400" cy="728692"/>
          </a:xfrm>
        </p:spPr>
        <p:txBody>
          <a:bodyPr/>
          <a:lstStyle/>
          <a:p>
            <a:pPr algn="ctr"/>
            <a:r>
              <a:rPr lang="en" b="1" dirty="0">
                <a:solidFill>
                  <a:schemeClr val="tx1"/>
                </a:solidFill>
              </a:rPr>
              <a:t>2. Powders ( </a:t>
            </a:r>
            <a:r>
              <a:rPr lang="en" b="1" dirty="0" err="1">
                <a:solidFill>
                  <a:schemeClr val="tx1"/>
                </a:solidFill>
              </a:rPr>
              <a:t>trituration </a:t>
            </a:r>
            <a:r>
              <a:rPr lang="en" b="1" dirty="0">
                <a:solidFill>
                  <a:schemeClr val="tx1"/>
                </a:solidFill>
              </a:rPr>
              <a:t>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874" y="1421528"/>
            <a:ext cx="11355529" cy="9728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58775" algn="just"/>
            <a:r>
              <a:rPr lang="en" b="1" dirty="0" err="1">
                <a:solidFill>
                  <a:schemeClr val="tx1"/>
                </a:solidFill>
              </a:rPr>
              <a:t>Triturations </a:t>
            </a:r>
            <a:r>
              <a:rPr lang="en" b="1" dirty="0">
                <a:solidFill>
                  <a:schemeClr val="tx1"/>
                </a:solidFill>
              </a:rPr>
              <a:t>(powder rubs) </a:t>
            </a:r>
            <a:r>
              <a:rPr lang="en" dirty="0">
                <a:solidFill>
                  <a:schemeClr val="tx1"/>
                </a:solidFill>
              </a:rPr>
              <a:t>are prepared from a variety of means (essences, tinctures, metals, minerals, substances of animal origin, etc. ). As a </a:t>
            </a:r>
            <a:r>
              <a:rPr lang="en" dirty="0" err="1">
                <a:solidFill>
                  <a:schemeClr val="tx1"/>
                </a:solidFill>
              </a:rPr>
              <a:t>solvent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use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lactic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sugar </a:t>
            </a:r>
            <a:r>
              <a:rPr lang="en" dirty="0">
                <a:solidFill>
                  <a:schemeClr val="tx1"/>
                </a:solidFill>
              </a:rPr>
              <a:t>because </a:t>
            </a:r>
            <a:r>
              <a:rPr lang="en" dirty="0" err="1">
                <a:solidFill>
                  <a:schemeClr val="tx1"/>
                </a:solidFill>
              </a:rPr>
              <a:t>_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he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least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hygroscopic </a:t>
            </a:r>
            <a:r>
              <a:rPr lang="en" dirty="0">
                <a:solidFill>
                  <a:schemeClr val="tx1"/>
                </a:solidFill>
              </a:rPr>
              <a:t>. </a:t>
            </a:r>
            <a:r>
              <a:rPr lang="en" dirty="0" err="1">
                <a:solidFill>
                  <a:schemeClr val="tx1"/>
                </a:solidFill>
              </a:rPr>
              <a:t>Prepare </a:t>
            </a:r>
            <a:r>
              <a:rPr lang="en" dirty="0">
                <a:solidFill>
                  <a:schemeClr val="tx1"/>
                </a:solidFill>
              </a:rPr>
              <a:t>by one of such </a:t>
            </a:r>
            <a:r>
              <a:rPr lang="en" dirty="0" err="1">
                <a:solidFill>
                  <a:schemeClr val="tx1"/>
                </a:solidFill>
              </a:rPr>
              <a:t>methods </a:t>
            </a:r>
            <a:r>
              <a:rPr lang="en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3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8" y="207390"/>
            <a:ext cx="10903043" cy="6627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" b="1" dirty="0">
                <a:solidFill>
                  <a:schemeClr val="tx1"/>
                </a:solidFill>
              </a:rPr>
              <a:t>2.1. 1st method </a:t>
            </a:r>
            <a:r>
              <a:rPr lang="en" b="1" dirty="0" err="1">
                <a:solidFill>
                  <a:schemeClr val="tx1"/>
                </a:solidFill>
              </a:rPr>
              <a:t>of manufacture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triturations</a:t>
            </a:r>
            <a:r>
              <a:rPr lang="en" b="1" dirty="0">
                <a:solidFill>
                  <a:schemeClr val="tx1"/>
                </a:solidFill>
              </a:rPr>
              <a:t> §7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754" y="950187"/>
            <a:ext cx="11321592" cy="3800922"/>
          </a:xfrm>
        </p:spPr>
        <p:txBody>
          <a:bodyPr>
            <a:normAutofit/>
          </a:bodyPr>
          <a:lstStyle/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" dirty="0">
                <a:solidFill>
                  <a:schemeClr val="tx1"/>
                </a:solidFill>
              </a:rPr>
              <a:t>1st method ( </a:t>
            </a:r>
            <a:r>
              <a:rPr lang="en" dirty="0" err="1">
                <a:solidFill>
                  <a:schemeClr val="tx1"/>
                </a:solidFill>
              </a:rPr>
              <a:t>used </a:t>
            </a:r>
            <a:r>
              <a:rPr lang="en" dirty="0">
                <a:solidFill>
                  <a:schemeClr val="tx1"/>
                </a:solidFill>
              </a:rPr>
              <a:t>for </a:t>
            </a:r>
            <a:r>
              <a:rPr lang="en" dirty="0" err="1">
                <a:solidFill>
                  <a:schemeClr val="tx1"/>
                </a:solidFill>
              </a:rPr>
              <a:t>grinding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b="1" u="sng" dirty="0">
                <a:solidFill>
                  <a:srgbClr val="CC00CC"/>
                </a:solidFill>
              </a:rPr>
              <a:t>dry </a:t>
            </a:r>
            <a:r>
              <a:rPr lang="en" b="1" u="sng" dirty="0" err="1">
                <a:solidFill>
                  <a:srgbClr val="CC00CC"/>
                </a:solidFill>
              </a:rPr>
              <a:t>medicinal</a:t>
            </a:r>
            <a:r>
              <a:rPr lang="en" b="1" u="sng" dirty="0">
                <a:solidFill>
                  <a:srgbClr val="CC00CC"/>
                </a:solidFill>
              </a:rPr>
              <a:t> </a:t>
            </a:r>
            <a:r>
              <a:rPr lang="en" b="1" u="sng" dirty="0" err="1">
                <a:solidFill>
                  <a:srgbClr val="CC00CC"/>
                </a:solidFill>
              </a:rPr>
              <a:t>substances</a:t>
            </a:r>
            <a:r>
              <a:rPr lang="en" b="1" u="sng" dirty="0">
                <a:solidFill>
                  <a:srgbClr val="CC00CC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different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origin </a:t>
            </a:r>
            <a:r>
              <a:rPr lang="en" dirty="0">
                <a:solidFill>
                  <a:schemeClr val="tx1"/>
                </a:solidFill>
              </a:rPr>
              <a:t>). </a:t>
            </a:r>
            <a:r>
              <a:rPr lang="en" dirty="0" err="1">
                <a:solidFill>
                  <a:schemeClr val="tx1"/>
                </a:solidFill>
              </a:rPr>
              <a:t>Certain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number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medicinal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substances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rubbed </a:t>
            </a:r>
            <a:r>
              <a:rPr lang="en" dirty="0">
                <a:solidFill>
                  <a:schemeClr val="tx1"/>
                </a:solidFill>
              </a:rPr>
              <a:t>with </a:t>
            </a:r>
            <a:r>
              <a:rPr lang="en" dirty="0" err="1">
                <a:solidFill>
                  <a:schemeClr val="tx1"/>
                </a:solidFill>
              </a:rPr>
              <a:t>milk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sugar </a:t>
            </a:r>
            <a:r>
              <a:rPr lang="en" dirty="0">
                <a:solidFill>
                  <a:schemeClr val="tx1"/>
                </a:solidFill>
              </a:rPr>
              <a:t>in </a:t>
            </a:r>
            <a:r>
              <a:rPr lang="en" dirty="0" err="1">
                <a:solidFill>
                  <a:schemeClr val="tx1"/>
                </a:solidFill>
              </a:rPr>
              <a:t>porcelain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mortar </a:t>
            </a:r>
            <a:r>
              <a:rPr lang="en" dirty="0">
                <a:solidFill>
                  <a:schemeClr val="tx1"/>
                </a:solidFill>
              </a:rPr>
              <a:t>( </a:t>
            </a:r>
            <a:r>
              <a:rPr lang="en" dirty="0" err="1">
                <a:solidFill>
                  <a:schemeClr val="tx1"/>
                </a:solidFill>
              </a:rPr>
              <a:t>respectively </a:t>
            </a:r>
            <a:r>
              <a:rPr lang="en" dirty="0">
                <a:solidFill>
                  <a:schemeClr val="tx1"/>
                </a:solidFill>
              </a:rPr>
              <a:t>1.0 g </a:t>
            </a:r>
            <a:r>
              <a:rPr lang="en" dirty="0" err="1">
                <a:solidFill>
                  <a:schemeClr val="tx1"/>
                </a:solidFill>
              </a:rPr>
              <a:t>of substance </a:t>
            </a:r>
            <a:r>
              <a:rPr lang="en" dirty="0">
                <a:solidFill>
                  <a:schemeClr val="tx1"/>
                </a:solidFill>
              </a:rPr>
              <a:t>and 9.0 g of milk </a:t>
            </a:r>
            <a:r>
              <a:rPr lang="en" dirty="0" err="1">
                <a:solidFill>
                  <a:schemeClr val="tx1"/>
                </a:solidFill>
              </a:rPr>
              <a:t>sugar per decimal </a:t>
            </a:r>
            <a:r>
              <a:rPr lang="en" dirty="0">
                <a:solidFill>
                  <a:schemeClr val="tx1"/>
                </a:solidFill>
              </a:rPr>
              <a:t>and 0.1 g </a:t>
            </a:r>
            <a:r>
              <a:rPr lang="en" dirty="0" err="1">
                <a:solidFill>
                  <a:schemeClr val="tx1"/>
                </a:solidFill>
              </a:rPr>
              <a:t>of substance </a:t>
            </a:r>
            <a:r>
              <a:rPr lang="en" dirty="0">
                <a:solidFill>
                  <a:schemeClr val="tx1"/>
                </a:solidFill>
              </a:rPr>
              <a:t>and 9.9 g of milk </a:t>
            </a:r>
            <a:r>
              <a:rPr lang="en" dirty="0" err="1">
                <a:solidFill>
                  <a:schemeClr val="tx1"/>
                </a:solidFill>
              </a:rPr>
              <a:t>sugar on the hundredth </a:t>
            </a:r>
            <a:r>
              <a:rPr lang="en" dirty="0">
                <a:solidFill>
                  <a:schemeClr val="tx1"/>
                </a:solidFill>
              </a:rPr>
              <a:t>scale).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" dirty="0">
                <a:solidFill>
                  <a:schemeClr val="tx1"/>
                </a:solidFill>
              </a:rPr>
              <a:t>At </a:t>
            </a:r>
            <a:r>
              <a:rPr lang="en" dirty="0" err="1">
                <a:solidFill>
                  <a:schemeClr val="tx1"/>
                </a:solidFill>
              </a:rPr>
              <a:t>the same time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amount of </a:t>
            </a:r>
            <a:r>
              <a:rPr lang="en" b="1" dirty="0">
                <a:solidFill>
                  <a:schemeClr val="tx1"/>
                </a:solidFill>
              </a:rPr>
              <a:t>milk </a:t>
            </a:r>
            <a:r>
              <a:rPr lang="en" b="1" dirty="0" err="1">
                <a:solidFill>
                  <a:schemeClr val="tx1"/>
                </a:solidFill>
              </a:rPr>
              <a:t>sugar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divided </a:t>
            </a:r>
            <a:r>
              <a:rPr lang="en" b="1" dirty="0">
                <a:solidFill>
                  <a:schemeClr val="tx1"/>
                </a:solidFill>
              </a:rPr>
              <a:t>by 3 </a:t>
            </a:r>
            <a:r>
              <a:rPr lang="en" b="1" dirty="0" err="1">
                <a:solidFill>
                  <a:schemeClr val="tx1"/>
                </a:solidFill>
              </a:rPr>
              <a:t>approximately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levels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parts </a:t>
            </a:r>
            <a:r>
              <a:rPr lang="en" dirty="0">
                <a:solidFill>
                  <a:schemeClr val="tx1"/>
                </a:solidFill>
              </a:rPr>
              <a:t>. The first </a:t>
            </a:r>
            <a:r>
              <a:rPr lang="en" dirty="0" err="1">
                <a:solidFill>
                  <a:schemeClr val="tx1"/>
                </a:solidFill>
              </a:rPr>
              <a:t>part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placed </a:t>
            </a:r>
            <a:r>
              <a:rPr lang="en" dirty="0">
                <a:solidFill>
                  <a:schemeClr val="tx1"/>
                </a:solidFill>
              </a:rPr>
              <a:t>in a </a:t>
            </a:r>
            <a:r>
              <a:rPr lang="en" dirty="0" err="1">
                <a:solidFill>
                  <a:schemeClr val="tx1"/>
                </a:solidFill>
              </a:rPr>
              <a:t>porcelain </a:t>
            </a:r>
            <a:r>
              <a:rPr lang="en" dirty="0">
                <a:solidFill>
                  <a:schemeClr val="tx1"/>
                </a:solidFill>
              </a:rPr>
              <a:t>mortar and </a:t>
            </a:r>
            <a:r>
              <a:rPr lang="en" dirty="0" err="1">
                <a:solidFill>
                  <a:schemeClr val="tx1"/>
                </a:solidFill>
              </a:rPr>
              <a:t>mixed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sprat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times </a:t>
            </a:r>
            <a:r>
              <a:rPr lang="en" dirty="0">
                <a:solidFill>
                  <a:schemeClr val="tx1"/>
                </a:solidFill>
              </a:rPr>
              <a:t>to </a:t>
            </a:r>
            <a:r>
              <a:rPr lang="en" dirty="0" err="1">
                <a:solidFill>
                  <a:schemeClr val="tx1"/>
                </a:solidFill>
              </a:rPr>
              <a:t>mash the </a:t>
            </a:r>
            <a:r>
              <a:rPr lang="en" dirty="0">
                <a:solidFill>
                  <a:schemeClr val="tx1"/>
                </a:solidFill>
              </a:rPr>
              <a:t>pores of the mortar, </a:t>
            </a:r>
            <a:r>
              <a:rPr lang="en" dirty="0" err="1">
                <a:solidFill>
                  <a:schemeClr val="tx1"/>
                </a:solidFill>
              </a:rPr>
              <a:t>then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add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weekends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substances </a:t>
            </a:r>
            <a:r>
              <a:rPr lang="en" dirty="0">
                <a:solidFill>
                  <a:schemeClr val="tx1"/>
                </a:solidFill>
              </a:rPr>
              <a:t>and </a:t>
            </a:r>
            <a:r>
              <a:rPr lang="en" b="1" dirty="0" err="1">
                <a:solidFill>
                  <a:schemeClr val="tx1"/>
                </a:solidFill>
              </a:rPr>
              <a:t>grind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carefully </a:t>
            </a:r>
            <a:r>
              <a:rPr lang="en" b="1" dirty="0">
                <a:solidFill>
                  <a:schemeClr val="tx1"/>
                </a:solidFill>
              </a:rPr>
              <a:t>with </a:t>
            </a:r>
            <a:r>
              <a:rPr lang="en" b="1" dirty="0" err="1">
                <a:solidFill>
                  <a:schemeClr val="tx1"/>
                </a:solidFill>
              </a:rPr>
              <a:t>effort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for </a:t>
            </a:r>
            <a:r>
              <a:rPr lang="en" b="1" dirty="0">
                <a:solidFill>
                  <a:schemeClr val="tx1"/>
                </a:solidFill>
              </a:rPr>
              <a:t>6 </a:t>
            </a:r>
            <a:r>
              <a:rPr lang="en" b="1" dirty="0" err="1">
                <a:solidFill>
                  <a:schemeClr val="tx1"/>
                </a:solidFill>
              </a:rPr>
              <a:t>minutes after </a:t>
            </a:r>
            <a:r>
              <a:rPr lang="en" b="1" dirty="0">
                <a:solidFill>
                  <a:schemeClr val="tx1"/>
                </a:solidFill>
              </a:rPr>
              <a:t>_ </a:t>
            </a:r>
            <a:r>
              <a:rPr lang="en" b="1" dirty="0" err="1">
                <a:solidFill>
                  <a:schemeClr val="tx1"/>
                </a:solidFill>
              </a:rPr>
              <a:t>what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for </a:t>
            </a:r>
            <a:r>
              <a:rPr lang="en" b="1" dirty="0">
                <a:solidFill>
                  <a:schemeClr val="tx1"/>
                </a:solidFill>
              </a:rPr>
              <a:t>4 </a:t>
            </a:r>
            <a:r>
              <a:rPr lang="en" b="1" dirty="0" err="1">
                <a:solidFill>
                  <a:schemeClr val="tx1"/>
                </a:solidFill>
              </a:rPr>
              <a:t>minutes </a:t>
            </a:r>
            <a:r>
              <a:rPr lang="en" b="1" dirty="0">
                <a:solidFill>
                  <a:schemeClr val="tx1"/>
                </a:solidFill>
              </a:rPr>
              <a:t>scrape </a:t>
            </a:r>
            <a:r>
              <a:rPr lang="en" b="1" dirty="0" err="1">
                <a:solidFill>
                  <a:schemeClr val="tx1"/>
                </a:solidFill>
              </a:rPr>
              <a:t>and stir </a:t>
            </a:r>
            <a:r>
              <a:rPr lang="en" b="1" dirty="0">
                <a:solidFill>
                  <a:schemeClr val="tx1"/>
                </a:solidFill>
              </a:rPr>
              <a:t>again </a:t>
            </a:r>
            <a:r>
              <a:rPr lang="en" b="1" dirty="0" err="1">
                <a:solidFill>
                  <a:schemeClr val="tx1"/>
                </a:solidFill>
              </a:rPr>
              <a:t>grind for </a:t>
            </a:r>
            <a:r>
              <a:rPr lang="en" b="1" dirty="0">
                <a:solidFill>
                  <a:schemeClr val="tx1"/>
                </a:solidFill>
              </a:rPr>
              <a:t>6 </a:t>
            </a:r>
            <a:r>
              <a:rPr lang="en" b="1" dirty="0" err="1">
                <a:solidFill>
                  <a:schemeClr val="tx1"/>
                </a:solidFill>
              </a:rPr>
              <a:t>minutes </a:t>
            </a:r>
            <a:r>
              <a:rPr lang="en" b="1" dirty="0">
                <a:solidFill>
                  <a:schemeClr val="tx1"/>
                </a:solidFill>
              </a:rPr>
              <a:t>and scrape </a:t>
            </a:r>
            <a:r>
              <a:rPr lang="en" b="1" dirty="0" err="1">
                <a:solidFill>
                  <a:schemeClr val="tx1"/>
                </a:solidFill>
              </a:rPr>
              <a:t>again for </a:t>
            </a:r>
            <a:r>
              <a:rPr lang="en" b="1" dirty="0">
                <a:solidFill>
                  <a:schemeClr val="tx1"/>
                </a:solidFill>
              </a:rPr>
              <a:t>4 </a:t>
            </a:r>
            <a:r>
              <a:rPr lang="en" b="1" dirty="0" err="1">
                <a:solidFill>
                  <a:schemeClr val="tx1"/>
                </a:solidFill>
              </a:rPr>
              <a:t>minutes </a:t>
            </a:r>
            <a:r>
              <a:rPr lang="en" b="1" dirty="0">
                <a:solidFill>
                  <a:schemeClr val="tx1"/>
                </a:solidFill>
              </a:rPr>
              <a:t>.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Then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add a </a:t>
            </a:r>
            <a:r>
              <a:rPr lang="en" dirty="0">
                <a:solidFill>
                  <a:schemeClr val="tx1"/>
                </a:solidFill>
              </a:rPr>
              <a:t>second </a:t>
            </a:r>
            <a:r>
              <a:rPr lang="en" dirty="0" err="1">
                <a:solidFill>
                  <a:schemeClr val="tx1"/>
                </a:solidFill>
              </a:rPr>
              <a:t>third </a:t>
            </a:r>
            <a:r>
              <a:rPr lang="en" dirty="0">
                <a:solidFill>
                  <a:schemeClr val="tx1"/>
                </a:solidFill>
              </a:rPr>
              <a:t>of milk </a:t>
            </a:r>
            <a:r>
              <a:rPr lang="en" dirty="0" err="1">
                <a:solidFill>
                  <a:schemeClr val="tx1"/>
                </a:solidFill>
              </a:rPr>
              <a:t>sugar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again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grind for </a:t>
            </a:r>
            <a:r>
              <a:rPr lang="en" dirty="0">
                <a:solidFill>
                  <a:schemeClr val="tx1"/>
                </a:solidFill>
              </a:rPr>
              <a:t>6 </a:t>
            </a:r>
            <a:r>
              <a:rPr lang="en" dirty="0" err="1">
                <a:solidFill>
                  <a:schemeClr val="tx1"/>
                </a:solidFill>
              </a:rPr>
              <a:t>minutes </a:t>
            </a:r>
            <a:r>
              <a:rPr lang="en" dirty="0">
                <a:solidFill>
                  <a:schemeClr val="tx1"/>
                </a:solidFill>
              </a:rPr>
              <a:t>, scrape, </a:t>
            </a:r>
            <a:r>
              <a:rPr lang="en" dirty="0" err="1">
                <a:solidFill>
                  <a:schemeClr val="tx1"/>
                </a:solidFill>
              </a:rPr>
              <a:t>stir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for </a:t>
            </a:r>
            <a:r>
              <a:rPr lang="en" dirty="0">
                <a:solidFill>
                  <a:schemeClr val="tx1"/>
                </a:solidFill>
              </a:rPr>
              <a:t>4 </a:t>
            </a:r>
            <a:r>
              <a:rPr lang="en" dirty="0" err="1">
                <a:solidFill>
                  <a:schemeClr val="tx1"/>
                </a:solidFill>
              </a:rPr>
              <a:t>minutes </a:t>
            </a:r>
            <a:r>
              <a:rPr lang="en" dirty="0">
                <a:solidFill>
                  <a:schemeClr val="tx1"/>
                </a:solidFill>
              </a:rPr>
              <a:t>and </a:t>
            </a:r>
            <a:r>
              <a:rPr lang="en" dirty="0" err="1">
                <a:solidFill>
                  <a:schemeClr val="tx1"/>
                </a:solidFill>
              </a:rPr>
              <a:t>repeat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both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operations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again </a:t>
            </a:r>
            <a:r>
              <a:rPr lang="en" dirty="0">
                <a:solidFill>
                  <a:schemeClr val="tx1"/>
                </a:solidFill>
              </a:rPr>
              <a:t>. </a:t>
            </a:r>
            <a:r>
              <a:rPr lang="en" dirty="0" err="1">
                <a:solidFill>
                  <a:schemeClr val="tx1"/>
                </a:solidFill>
              </a:rPr>
              <a:t>Finally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add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the rest of the </a:t>
            </a:r>
            <a:r>
              <a:rPr lang="en" dirty="0">
                <a:solidFill>
                  <a:schemeClr val="tx1"/>
                </a:solidFill>
              </a:rPr>
              <a:t>milk </a:t>
            </a:r>
            <a:r>
              <a:rPr lang="en" dirty="0" err="1">
                <a:solidFill>
                  <a:schemeClr val="tx1"/>
                </a:solidFill>
              </a:rPr>
              <a:t>sugar </a:t>
            </a:r>
            <a:r>
              <a:rPr lang="en" dirty="0">
                <a:solidFill>
                  <a:schemeClr val="tx1"/>
                </a:solidFill>
              </a:rPr>
              <a:t>and </a:t>
            </a:r>
            <a:r>
              <a:rPr lang="en" dirty="0" err="1">
                <a:solidFill>
                  <a:schemeClr val="tx1"/>
                </a:solidFill>
              </a:rPr>
              <a:t>again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twice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repeat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both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operations </a:t>
            </a:r>
            <a:r>
              <a:rPr lang="en" dirty="0">
                <a:solidFill>
                  <a:schemeClr val="tx1"/>
                </a:solidFill>
              </a:rPr>
              <a:t>as </a:t>
            </a:r>
            <a:r>
              <a:rPr lang="en" dirty="0" err="1">
                <a:solidFill>
                  <a:schemeClr val="tx1"/>
                </a:solidFill>
              </a:rPr>
              <a:t>indicated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above </a:t>
            </a:r>
            <a:r>
              <a:rPr lang="en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" dirty="0">
                <a:solidFill>
                  <a:schemeClr val="tx1"/>
                </a:solidFill>
              </a:rPr>
              <a:t>Given that the process of grinding is particularly important (increasing the strength of the drug), according to the guide "Homeopathic Medicines", </a:t>
            </a:r>
            <a:r>
              <a:rPr lang="en" b="1" dirty="0">
                <a:solidFill>
                  <a:schemeClr val="tx1"/>
                </a:solidFill>
              </a:rPr>
              <a:t>each </a:t>
            </a:r>
            <a:r>
              <a:rPr lang="en" b="1" dirty="0" err="1">
                <a:solidFill>
                  <a:schemeClr val="tx1"/>
                </a:solidFill>
              </a:rPr>
              <a:t>Trituration </a:t>
            </a:r>
            <a:r>
              <a:rPr lang="en" b="1" dirty="0">
                <a:solidFill>
                  <a:schemeClr val="tx1"/>
                </a:solidFill>
              </a:rPr>
              <a:t>is prepared by carefully grinding and mixing the substance and milk sugar for 1 hour </a:t>
            </a:r>
            <a:r>
              <a:rPr lang="en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46754" y="4617214"/>
            <a:ext cx="11321592" cy="14065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n" dirty="0">
                <a:solidFill>
                  <a:schemeClr val="tx1"/>
                </a:solidFill>
              </a:rPr>
              <a:t>  </a:t>
            </a:r>
            <a:r>
              <a:rPr lang="en" b="1" dirty="0" err="1">
                <a:solidFill>
                  <a:schemeClr val="tx1"/>
                </a:solidFill>
              </a:rPr>
              <a:t>Calcarea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iodate </a:t>
            </a:r>
            <a:r>
              <a:rPr lang="en" b="1" dirty="0">
                <a:solidFill>
                  <a:schemeClr val="tx1"/>
                </a:solidFill>
              </a:rPr>
              <a:t>3 </a:t>
            </a:r>
            <a:r>
              <a:rPr lang="en" b="1" dirty="0" err="1">
                <a:solidFill>
                  <a:schemeClr val="tx1"/>
                </a:solidFill>
              </a:rPr>
              <a:t>trit </a:t>
            </a:r>
            <a:r>
              <a:rPr lang="en" b="1" dirty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n" b="1" dirty="0">
                <a:solidFill>
                  <a:schemeClr val="tx1"/>
                </a:solidFill>
              </a:rPr>
              <a:t>At the </a:t>
            </a:r>
            <a:r>
              <a:rPr lang="en" b="1" dirty="0" err="1">
                <a:solidFill>
                  <a:schemeClr val="tx1"/>
                </a:solidFill>
              </a:rPr>
              <a:t>tip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teaspoon </a:t>
            </a:r>
            <a:r>
              <a:rPr lang="en" b="1" dirty="0">
                <a:solidFill>
                  <a:schemeClr val="tx1"/>
                </a:solidFill>
              </a:rPr>
              <a:t>3-4 times a day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n" dirty="0" err="1">
                <a:solidFill>
                  <a:schemeClr val="tx1"/>
                </a:solidFill>
              </a:rPr>
              <a:t>Prepare </a:t>
            </a:r>
            <a:r>
              <a:rPr lang="en" dirty="0">
                <a:solidFill>
                  <a:schemeClr val="tx1"/>
                </a:solidFill>
              </a:rPr>
              <a:t>according to </a:t>
            </a:r>
            <a:r>
              <a:rPr lang="en" dirty="0" err="1">
                <a:solidFill>
                  <a:schemeClr val="tx1"/>
                </a:solidFill>
              </a:rPr>
              <a:t>this </a:t>
            </a:r>
            <a:r>
              <a:rPr lang="en" dirty="0">
                <a:solidFill>
                  <a:schemeClr val="tx1"/>
                </a:solidFill>
              </a:rPr>
              <a:t>recipe </a:t>
            </a:r>
            <a:r>
              <a:rPr lang="en" dirty="0" err="1">
                <a:solidFill>
                  <a:schemeClr val="tx1"/>
                </a:solidFill>
              </a:rPr>
              <a:t>Trituration </a:t>
            </a:r>
            <a:r>
              <a:rPr lang="en" dirty="0">
                <a:solidFill>
                  <a:schemeClr val="tx1"/>
                </a:solidFill>
              </a:rPr>
              <a:t>by the 1st method and </a:t>
            </a:r>
            <a:r>
              <a:rPr lang="en" dirty="0" err="1">
                <a:solidFill>
                  <a:schemeClr val="tx1"/>
                </a:solidFill>
              </a:rPr>
              <a:t>accordingly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draw up </a:t>
            </a:r>
            <a:r>
              <a:rPr lang="en" dirty="0">
                <a:solidFill>
                  <a:schemeClr val="tx1"/>
                </a:solidFill>
              </a:rPr>
              <a:t>before the </a:t>
            </a:r>
            <a:r>
              <a:rPr lang="en" dirty="0" err="1">
                <a:solidFill>
                  <a:schemeClr val="tx1"/>
                </a:solidFill>
              </a:rPr>
              <a:t>holiday </a:t>
            </a:r>
            <a:r>
              <a:rPr lang="en" dirty="0">
                <a:solidFill>
                  <a:schemeClr val="tx1"/>
                </a:solidFill>
              </a:rPr>
              <a:t>as an </a:t>
            </a:r>
            <a:r>
              <a:rPr lang="en" dirty="0" err="1">
                <a:solidFill>
                  <a:schemeClr val="tx1"/>
                </a:solidFill>
              </a:rPr>
              <a:t>undivided </a:t>
            </a:r>
            <a:r>
              <a:rPr lang="en" dirty="0">
                <a:solidFill>
                  <a:schemeClr val="tx1"/>
                </a:solidFill>
              </a:rPr>
              <a:t>powder. Because </a:t>
            </a:r>
            <a:r>
              <a:rPr lang="en" dirty="0" err="1">
                <a:solidFill>
                  <a:schemeClr val="tx1"/>
                </a:solidFill>
              </a:rPr>
              <a:t>_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the amount of </a:t>
            </a:r>
            <a:r>
              <a:rPr lang="en" dirty="0">
                <a:solidFill>
                  <a:schemeClr val="tx1"/>
                </a:solidFill>
              </a:rPr>
              <a:t>powder is not </a:t>
            </a:r>
            <a:r>
              <a:rPr lang="en" dirty="0" err="1">
                <a:solidFill>
                  <a:schemeClr val="tx1"/>
                </a:solidFill>
              </a:rPr>
              <a:t>specified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release </a:t>
            </a:r>
            <a:r>
              <a:rPr lang="en" dirty="0">
                <a:solidFill>
                  <a:schemeClr val="tx1"/>
                </a:solidFill>
              </a:rPr>
              <a:t>10.0 g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ru-RU" dirty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878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Як ставитися до гомеопатії? | CRE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2122" y="301657"/>
            <a:ext cx="10752212" cy="74754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" b="1" dirty="0">
                <a:solidFill>
                  <a:schemeClr val="tx1"/>
                </a:solidFill>
              </a:rPr>
              <a:t>2.2. 2nd method </a:t>
            </a:r>
            <a:r>
              <a:rPr lang="en" b="1" dirty="0" err="1">
                <a:solidFill>
                  <a:schemeClr val="tx1"/>
                </a:solidFill>
              </a:rPr>
              <a:t>of manufacture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triturations</a:t>
            </a:r>
            <a:r>
              <a:rPr lang="en" b="1" dirty="0">
                <a:solidFill>
                  <a:schemeClr val="tx1"/>
                </a:solidFill>
              </a:rPr>
              <a:t> §8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926" y="1845734"/>
            <a:ext cx="11415860" cy="33578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58775" algn="just"/>
            <a:r>
              <a:rPr lang="en" sz="2800" dirty="0">
                <a:solidFill>
                  <a:schemeClr val="tx1"/>
                </a:solidFill>
              </a:rPr>
              <a:t>2nd method ( </a:t>
            </a:r>
            <a:r>
              <a:rPr lang="en" sz="2800" dirty="0" err="1">
                <a:solidFill>
                  <a:schemeClr val="tx1"/>
                </a:solidFill>
              </a:rPr>
              <a:t>applied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b="1" dirty="0">
                <a:solidFill>
                  <a:schemeClr val="tx1"/>
                </a:solidFill>
              </a:rPr>
              <a:t>for </a:t>
            </a:r>
            <a:r>
              <a:rPr lang="en" sz="2800" b="1" dirty="0" err="1">
                <a:solidFill>
                  <a:schemeClr val="tx1"/>
                </a:solidFill>
              </a:rPr>
              <a:t>cooking</a:t>
            </a:r>
            <a:r>
              <a:rPr lang="en" sz="2800" b="1" dirty="0">
                <a:solidFill>
                  <a:schemeClr val="tx1"/>
                </a:solidFill>
              </a:rPr>
              <a:t> </a:t>
            </a:r>
            <a:r>
              <a:rPr lang="en" sz="2800" b="1" u="sng" dirty="0" err="1">
                <a:solidFill>
                  <a:srgbClr val="CC00CC"/>
                </a:solidFill>
              </a:rPr>
              <a:t>trituration </a:t>
            </a:r>
            <a:r>
              <a:rPr lang="en" sz="2800" b="1" u="sng" dirty="0">
                <a:solidFill>
                  <a:srgbClr val="CC00CC"/>
                </a:solidFill>
              </a:rPr>
              <a:t>with </a:t>
            </a:r>
            <a:r>
              <a:rPr lang="en" sz="2800" b="1" u="sng" dirty="0" err="1">
                <a:solidFill>
                  <a:srgbClr val="CC00CC"/>
                </a:solidFill>
              </a:rPr>
              <a:t>liquids </a:t>
            </a:r>
            <a:r>
              <a:rPr lang="en" sz="2800" b="1" u="sng" dirty="0">
                <a:solidFill>
                  <a:srgbClr val="CC00CC"/>
                </a:solidFill>
              </a:rPr>
              <a:t>- </a:t>
            </a:r>
            <a:r>
              <a:rPr lang="en" sz="2800" b="1" u="sng" dirty="0" err="1">
                <a:solidFill>
                  <a:srgbClr val="CC00CC"/>
                </a:solidFill>
              </a:rPr>
              <a:t>solutions</a:t>
            </a:r>
            <a:r>
              <a:rPr lang="en" sz="2800" b="1" u="sng" dirty="0">
                <a:solidFill>
                  <a:srgbClr val="CC00CC"/>
                </a:solidFill>
              </a:rPr>
              <a:t> </a:t>
            </a:r>
            <a:r>
              <a:rPr lang="en" sz="2800" b="1" u="sng" dirty="0" err="1">
                <a:solidFill>
                  <a:srgbClr val="CC00CC"/>
                </a:solidFill>
              </a:rPr>
              <a:t>water</a:t>
            </a:r>
            <a:r>
              <a:rPr lang="en" sz="2800" b="1" u="sng" dirty="0">
                <a:solidFill>
                  <a:srgbClr val="CC00CC"/>
                </a:solidFill>
              </a:rPr>
              <a:t> </a:t>
            </a:r>
            <a:r>
              <a:rPr lang="en" sz="2800" b="1" u="sng" dirty="0" err="1">
                <a:solidFill>
                  <a:srgbClr val="CC00CC"/>
                </a:solidFill>
              </a:rPr>
              <a:t>or</a:t>
            </a:r>
            <a:r>
              <a:rPr lang="en" sz="2800" b="1" u="sng" dirty="0">
                <a:solidFill>
                  <a:srgbClr val="CC00CC"/>
                </a:solidFill>
              </a:rPr>
              <a:t> </a:t>
            </a:r>
            <a:r>
              <a:rPr lang="en" sz="2800" b="1" u="sng" dirty="0" err="1">
                <a:solidFill>
                  <a:srgbClr val="CC00CC"/>
                </a:solidFill>
              </a:rPr>
              <a:t>alcohol </a:t>
            </a:r>
            <a:r>
              <a:rPr lang="en" sz="2800" dirty="0">
                <a:solidFill>
                  <a:schemeClr val="tx1"/>
                </a:solidFill>
              </a:rPr>
              <a:t>). For </a:t>
            </a:r>
            <a:r>
              <a:rPr lang="en" sz="2800" dirty="0" err="1">
                <a:solidFill>
                  <a:schemeClr val="tx1"/>
                </a:solidFill>
              </a:rPr>
              <a:t>this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take </a:t>
            </a:r>
            <a:r>
              <a:rPr lang="en" sz="2800" dirty="0">
                <a:solidFill>
                  <a:schemeClr val="tx1"/>
                </a:solidFill>
              </a:rPr>
              <a:t>2 </a:t>
            </a:r>
            <a:r>
              <a:rPr lang="en" sz="2800" dirty="0" err="1">
                <a:solidFill>
                  <a:schemeClr val="tx1"/>
                </a:solidFill>
              </a:rPr>
              <a:t>drops </a:t>
            </a:r>
            <a:r>
              <a:rPr lang="en" sz="2800" dirty="0">
                <a:solidFill>
                  <a:schemeClr val="tx1"/>
                </a:solidFill>
              </a:rPr>
              <a:t>of aqueous </a:t>
            </a:r>
            <a:r>
              <a:rPr lang="en" sz="2800" dirty="0" err="1">
                <a:solidFill>
                  <a:schemeClr val="tx1"/>
                </a:solidFill>
              </a:rPr>
              <a:t>solution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or </a:t>
            </a:r>
            <a:r>
              <a:rPr lang="en" sz="2800" dirty="0">
                <a:solidFill>
                  <a:schemeClr val="tx1"/>
                </a:solidFill>
              </a:rPr>
              <a:t>4 </a:t>
            </a:r>
            <a:r>
              <a:rPr lang="en" sz="2800" dirty="0" err="1">
                <a:solidFill>
                  <a:schemeClr val="tx1"/>
                </a:solidFill>
              </a:rPr>
              <a:t>drops of </a:t>
            </a:r>
            <a:r>
              <a:rPr lang="en" sz="2800" dirty="0">
                <a:solidFill>
                  <a:schemeClr val="tx1"/>
                </a:solidFill>
              </a:rPr>
              <a:t>an alcoholic </a:t>
            </a:r>
            <a:r>
              <a:rPr lang="en" sz="2800" dirty="0" err="1">
                <a:solidFill>
                  <a:schemeClr val="tx1"/>
                </a:solidFill>
              </a:rPr>
              <a:t>solution of </a:t>
            </a:r>
            <a:r>
              <a:rPr lang="en" sz="2800" dirty="0">
                <a:solidFill>
                  <a:schemeClr val="tx1"/>
                </a:solidFill>
              </a:rPr>
              <a:t>the basic </a:t>
            </a:r>
            <a:r>
              <a:rPr lang="en" sz="2800" dirty="0" err="1">
                <a:solidFill>
                  <a:schemeClr val="tx1"/>
                </a:solidFill>
              </a:rPr>
              <a:t>substance </a:t>
            </a:r>
            <a:r>
              <a:rPr lang="en" sz="2800" dirty="0">
                <a:solidFill>
                  <a:schemeClr val="tx1"/>
                </a:solidFill>
              </a:rPr>
              <a:t>(0.1 g), </a:t>
            </a:r>
            <a:r>
              <a:rPr lang="en" sz="2800" dirty="0" err="1">
                <a:solidFill>
                  <a:schemeClr val="tx1"/>
                </a:solidFill>
              </a:rPr>
              <a:t>grind </a:t>
            </a:r>
            <a:r>
              <a:rPr lang="en" sz="2800" dirty="0">
                <a:solidFill>
                  <a:schemeClr val="tx1"/>
                </a:solidFill>
              </a:rPr>
              <a:t>as </a:t>
            </a:r>
            <a:r>
              <a:rPr lang="en" sz="2800" dirty="0" err="1">
                <a:solidFill>
                  <a:schemeClr val="tx1"/>
                </a:solidFill>
              </a:rPr>
              <a:t>described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above </a:t>
            </a:r>
            <a:r>
              <a:rPr lang="en" sz="2800" dirty="0">
                <a:solidFill>
                  <a:schemeClr val="tx1"/>
                </a:solidFill>
              </a:rPr>
              <a:t>the rules with 9.9 </a:t>
            </a:r>
            <a:r>
              <a:rPr lang="en" sz="2800" dirty="0" err="1">
                <a:solidFill>
                  <a:schemeClr val="tx1"/>
                </a:solidFill>
              </a:rPr>
              <a:t>parts </a:t>
            </a:r>
            <a:r>
              <a:rPr lang="en" sz="2800" dirty="0">
                <a:solidFill>
                  <a:schemeClr val="tx1"/>
                </a:solidFill>
              </a:rPr>
              <a:t>milk </a:t>
            </a:r>
            <a:r>
              <a:rPr lang="en" sz="2800" dirty="0" err="1">
                <a:solidFill>
                  <a:schemeClr val="tx1"/>
                </a:solidFill>
              </a:rPr>
              <a:t>sugar </a:t>
            </a:r>
            <a:r>
              <a:rPr lang="en" sz="2800" dirty="0">
                <a:solidFill>
                  <a:schemeClr val="tx1"/>
                </a:solidFill>
              </a:rPr>
              <a:t>and </a:t>
            </a:r>
            <a:r>
              <a:rPr lang="en" sz="2800" dirty="0" err="1">
                <a:solidFill>
                  <a:schemeClr val="tx1"/>
                </a:solidFill>
              </a:rPr>
              <a:t>get </a:t>
            </a:r>
            <a:r>
              <a:rPr lang="en" sz="2800" dirty="0">
                <a:solidFill>
                  <a:schemeClr val="tx1"/>
                </a:solidFill>
              </a:rPr>
              <a:t>the first </a:t>
            </a:r>
            <a:r>
              <a:rPr lang="en" sz="2800" dirty="0" err="1">
                <a:solidFill>
                  <a:schemeClr val="tx1"/>
                </a:solidFill>
              </a:rPr>
              <a:t>hundredth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or </a:t>
            </a:r>
            <a:r>
              <a:rPr lang="en" sz="2800" dirty="0">
                <a:solidFill>
                  <a:schemeClr val="tx1"/>
                </a:solidFill>
              </a:rPr>
              <a:t>the second </a:t>
            </a:r>
            <a:r>
              <a:rPr lang="en" sz="2800" dirty="0" err="1">
                <a:solidFill>
                  <a:schemeClr val="tx1"/>
                </a:solidFill>
              </a:rPr>
              <a:t>decimal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breeding </a:t>
            </a:r>
            <a:r>
              <a:rPr lang="en" sz="2800" dirty="0">
                <a:solidFill>
                  <a:schemeClr val="tx1"/>
                </a:solidFill>
              </a:rPr>
              <a:t>. From </a:t>
            </a:r>
            <a:r>
              <a:rPr lang="en" sz="2800" dirty="0" err="1">
                <a:solidFill>
                  <a:schemeClr val="tx1"/>
                </a:solidFill>
              </a:rPr>
              <a:t>snake </a:t>
            </a:r>
            <a:r>
              <a:rPr lang="en" sz="2800" dirty="0">
                <a:solidFill>
                  <a:schemeClr val="tx1"/>
                </a:solidFill>
              </a:rPr>
              <a:t>venom </a:t>
            </a:r>
            <a:r>
              <a:rPr lang="en" sz="2800" dirty="0" err="1">
                <a:solidFill>
                  <a:schemeClr val="tx1"/>
                </a:solidFill>
              </a:rPr>
              <a:t>first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receive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trituration </a:t>
            </a:r>
            <a:r>
              <a:rPr lang="en" sz="2800" dirty="0">
                <a:solidFill>
                  <a:schemeClr val="tx1"/>
                </a:solidFill>
              </a:rPr>
              <a:t>with </a:t>
            </a:r>
            <a:r>
              <a:rPr lang="en" sz="2800" dirty="0" err="1">
                <a:solidFill>
                  <a:schemeClr val="tx1"/>
                </a:solidFill>
              </a:rPr>
              <a:t>dairy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sugar </a:t>
            </a:r>
            <a:r>
              <a:rPr lang="en" sz="2800" dirty="0">
                <a:solidFill>
                  <a:schemeClr val="tx1"/>
                </a:solidFill>
              </a:rPr>
              <a:t>to the </a:t>
            </a:r>
            <a:r>
              <a:rPr lang="en" sz="2800" dirty="0" err="1">
                <a:solidFill>
                  <a:schemeClr val="tx1"/>
                </a:solidFill>
              </a:rPr>
              <a:t>third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breeding </a:t>
            </a:r>
            <a:r>
              <a:rPr lang="en" sz="2800" dirty="0">
                <a:solidFill>
                  <a:schemeClr val="tx1"/>
                </a:solidFill>
              </a:rPr>
              <a:t>, </a:t>
            </a:r>
            <a:r>
              <a:rPr lang="en" sz="2800" dirty="0" err="1">
                <a:solidFill>
                  <a:schemeClr val="tx1"/>
                </a:solidFill>
              </a:rPr>
              <a:t>after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what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diluted </a:t>
            </a:r>
            <a:r>
              <a:rPr lang="en" sz="2800" dirty="0">
                <a:solidFill>
                  <a:schemeClr val="tx1"/>
                </a:solidFill>
              </a:rPr>
              <a:t>with alcohol and </a:t>
            </a:r>
            <a:r>
              <a:rPr lang="en" sz="2800" dirty="0" err="1">
                <a:solidFill>
                  <a:schemeClr val="tx1"/>
                </a:solidFill>
              </a:rPr>
              <a:t>released </a:t>
            </a:r>
            <a:r>
              <a:rPr lang="en" sz="2800" dirty="0">
                <a:solidFill>
                  <a:schemeClr val="tx1"/>
                </a:solidFill>
              </a:rPr>
              <a:t>in </a:t>
            </a:r>
            <a:r>
              <a:rPr lang="en" sz="2800" dirty="0" err="1">
                <a:solidFill>
                  <a:schemeClr val="tx1"/>
                </a:solidFill>
              </a:rPr>
              <a:t>liquid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kind of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or </a:t>
            </a:r>
            <a:r>
              <a:rPr lang="en" sz="2800" dirty="0">
                <a:solidFill>
                  <a:schemeClr val="tx1"/>
                </a:solidFill>
              </a:rPr>
              <a:t>granules ( </a:t>
            </a:r>
            <a:r>
              <a:rPr lang="en" sz="2800" dirty="0" err="1">
                <a:solidFill>
                  <a:schemeClr val="tx1"/>
                </a:solidFill>
              </a:rPr>
              <a:t>pills </a:t>
            </a:r>
            <a:r>
              <a:rPr lang="en" sz="2800" dirty="0">
                <a:solidFill>
                  <a:schemeClr val="tx1"/>
                </a:solidFill>
              </a:rPr>
              <a:t>), as </a:t>
            </a:r>
            <a:r>
              <a:rPr lang="en" sz="2800" dirty="0" err="1">
                <a:solidFill>
                  <a:schemeClr val="tx1"/>
                </a:solidFill>
              </a:rPr>
              <a:t>indicated</a:t>
            </a:r>
            <a:r>
              <a:rPr lang="en" sz="2800" dirty="0">
                <a:solidFill>
                  <a:schemeClr val="tx1"/>
                </a:solidFill>
              </a:rPr>
              <a:t> </a:t>
            </a:r>
            <a:r>
              <a:rPr lang="en" sz="2800" dirty="0" err="1">
                <a:solidFill>
                  <a:schemeClr val="tx1"/>
                </a:solidFill>
              </a:rPr>
              <a:t>below </a:t>
            </a:r>
            <a:r>
              <a:rPr lang="en" sz="2800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endParaRPr lang="uk-U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850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986" y="867266"/>
            <a:ext cx="10752213" cy="7569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" b="1" dirty="0">
                <a:solidFill>
                  <a:schemeClr val="tx1"/>
                </a:solidFill>
              </a:rPr>
              <a:t>2.3. 3rd method </a:t>
            </a:r>
            <a:r>
              <a:rPr lang="en" b="1" dirty="0" err="1">
                <a:solidFill>
                  <a:schemeClr val="tx1"/>
                </a:solidFill>
              </a:rPr>
              <a:t>of manufacture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triturations</a:t>
            </a:r>
            <a:r>
              <a:rPr lang="en" b="1" dirty="0">
                <a:solidFill>
                  <a:schemeClr val="tx1"/>
                </a:solidFill>
              </a:rPr>
              <a:t> §9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174" y="1836306"/>
            <a:ext cx="11446026" cy="4423091"/>
          </a:xfrm>
        </p:spPr>
        <p:txBody>
          <a:bodyPr>
            <a:normAutofit lnSpcReduction="10000"/>
          </a:bodyPr>
          <a:lstStyle/>
          <a:p>
            <a:pPr marL="0" indent="358775" algn="just"/>
            <a:r>
              <a:rPr lang="en" dirty="0">
                <a:solidFill>
                  <a:schemeClr val="tx1"/>
                </a:solidFill>
              </a:rPr>
              <a:t>3rd method ( </a:t>
            </a:r>
            <a:r>
              <a:rPr lang="en" dirty="0" err="1">
                <a:solidFill>
                  <a:schemeClr val="tx1"/>
                </a:solidFill>
              </a:rPr>
              <a:t>applied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b="1" u="sng" dirty="0">
                <a:solidFill>
                  <a:srgbClr val="CC00CC"/>
                </a:solidFill>
              </a:rPr>
              <a:t>for </a:t>
            </a:r>
            <a:r>
              <a:rPr lang="en" b="1" u="sng" dirty="0" err="1">
                <a:solidFill>
                  <a:srgbClr val="CC00CC"/>
                </a:solidFill>
              </a:rPr>
              <a:t>cooking</a:t>
            </a:r>
            <a:r>
              <a:rPr lang="en" b="1" u="sng" dirty="0">
                <a:solidFill>
                  <a:srgbClr val="CC00CC"/>
                </a:solidFill>
              </a:rPr>
              <a:t> </a:t>
            </a:r>
            <a:r>
              <a:rPr lang="en" b="1" u="sng" dirty="0" err="1">
                <a:solidFill>
                  <a:srgbClr val="CC00CC"/>
                </a:solidFill>
              </a:rPr>
              <a:t>trituration </a:t>
            </a:r>
            <a:r>
              <a:rPr lang="en" b="1" u="sng" dirty="0">
                <a:solidFill>
                  <a:srgbClr val="CC00CC"/>
                </a:solidFill>
              </a:rPr>
              <a:t>of </a:t>
            </a:r>
            <a:r>
              <a:rPr lang="en" b="1" u="sng" dirty="0" err="1">
                <a:solidFill>
                  <a:srgbClr val="CC00CC"/>
                </a:solidFill>
              </a:rPr>
              <a:t>essences </a:t>
            </a:r>
            <a:r>
              <a:rPr lang="en" b="1" u="sng" dirty="0">
                <a:solidFill>
                  <a:srgbClr val="CC00CC"/>
                </a:solidFill>
              </a:rPr>
              <a:t>and tinctures </a:t>
            </a:r>
            <a:r>
              <a:rPr lang="en" dirty="0">
                <a:solidFill>
                  <a:schemeClr val="tx1"/>
                </a:solidFill>
              </a:rPr>
              <a:t>). To </a:t>
            </a:r>
            <a:r>
              <a:rPr lang="en" dirty="0" err="1">
                <a:solidFill>
                  <a:schemeClr val="tx1"/>
                </a:solidFill>
              </a:rPr>
              <a:t>do this, </a:t>
            </a:r>
            <a:r>
              <a:rPr lang="en" dirty="0">
                <a:solidFill>
                  <a:schemeClr val="tx1"/>
                </a:solidFill>
              </a:rPr>
              <a:t>2 </a:t>
            </a:r>
            <a:r>
              <a:rPr lang="en" dirty="0" err="1">
                <a:solidFill>
                  <a:schemeClr val="tx1"/>
                </a:solidFill>
              </a:rPr>
              <a:t>weights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essences prepared </a:t>
            </a:r>
            <a:r>
              <a:rPr lang="en" dirty="0">
                <a:solidFill>
                  <a:schemeClr val="tx1"/>
                </a:solidFill>
              </a:rPr>
              <a:t>by the 1st and 2nd methods are </a:t>
            </a:r>
            <a:r>
              <a:rPr lang="en" dirty="0" err="1">
                <a:solidFill>
                  <a:schemeClr val="tx1"/>
                </a:solidFill>
              </a:rPr>
              <a:t>mixed </a:t>
            </a:r>
            <a:r>
              <a:rPr lang="en" dirty="0">
                <a:solidFill>
                  <a:schemeClr val="tx1"/>
                </a:solidFill>
              </a:rPr>
              <a:t>and </a:t>
            </a:r>
            <a:r>
              <a:rPr lang="en" dirty="0" err="1">
                <a:solidFill>
                  <a:schemeClr val="tx1"/>
                </a:solidFill>
              </a:rPr>
              <a:t>ground </a:t>
            </a:r>
            <a:r>
              <a:rPr lang="en" dirty="0">
                <a:solidFill>
                  <a:schemeClr val="tx1"/>
                </a:solidFill>
              </a:rPr>
              <a:t>according to the rules with 99 </a:t>
            </a:r>
            <a:r>
              <a:rPr lang="en" dirty="0" err="1">
                <a:solidFill>
                  <a:schemeClr val="tx1"/>
                </a:solidFill>
              </a:rPr>
              <a:t>weight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parts of </a:t>
            </a:r>
            <a:r>
              <a:rPr lang="en" dirty="0">
                <a:solidFill>
                  <a:schemeClr val="tx1"/>
                </a:solidFill>
              </a:rPr>
              <a:t>milk </a:t>
            </a:r>
            <a:r>
              <a:rPr lang="en" dirty="0" err="1">
                <a:solidFill>
                  <a:schemeClr val="tx1"/>
                </a:solidFill>
              </a:rPr>
              <a:t>sugar , </a:t>
            </a:r>
            <a:r>
              <a:rPr lang="en" dirty="0">
                <a:solidFill>
                  <a:schemeClr val="tx1"/>
                </a:solidFill>
              </a:rPr>
              <a:t>while </a:t>
            </a:r>
            <a:r>
              <a:rPr lang="en" dirty="0" err="1">
                <a:solidFill>
                  <a:schemeClr val="tx1"/>
                </a:solidFill>
              </a:rPr>
              <a:t>get </a:t>
            </a:r>
            <a:r>
              <a:rPr lang="en" dirty="0">
                <a:solidFill>
                  <a:schemeClr val="tx1"/>
                </a:solidFill>
              </a:rPr>
              <a:t>the first </a:t>
            </a:r>
            <a:r>
              <a:rPr lang="en" dirty="0" err="1">
                <a:solidFill>
                  <a:schemeClr val="tx1"/>
                </a:solidFill>
              </a:rPr>
              <a:t>hundred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breeding </a:t>
            </a:r>
            <a:r>
              <a:rPr lang="en" dirty="0">
                <a:solidFill>
                  <a:schemeClr val="tx1"/>
                </a:solidFill>
              </a:rPr>
              <a:t>. </a:t>
            </a:r>
            <a:r>
              <a:rPr lang="en" dirty="0" err="1">
                <a:solidFill>
                  <a:schemeClr val="tx1"/>
                </a:solidFill>
              </a:rPr>
              <a:t>Others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dilution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prepare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usually </a:t>
            </a:r>
            <a:r>
              <a:rPr lang="en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en" dirty="0">
                <a:solidFill>
                  <a:schemeClr val="tx1"/>
                </a:solidFill>
              </a:rPr>
              <a:t>To </a:t>
            </a:r>
            <a:r>
              <a:rPr lang="en" dirty="0" err="1">
                <a:solidFill>
                  <a:schemeClr val="tx1"/>
                </a:solidFill>
              </a:rPr>
              <a:t>receive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the first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dilution </a:t>
            </a:r>
            <a:r>
              <a:rPr lang="en" dirty="0">
                <a:solidFill>
                  <a:schemeClr val="tx1"/>
                </a:solidFill>
              </a:rPr>
              <a:t>of the </a:t>
            </a:r>
            <a:r>
              <a:rPr lang="en" dirty="0" err="1">
                <a:solidFill>
                  <a:schemeClr val="tx1"/>
                </a:solidFill>
              </a:rPr>
              <a:t>essence obtained by the </a:t>
            </a:r>
            <a:r>
              <a:rPr lang="en" dirty="0">
                <a:solidFill>
                  <a:schemeClr val="tx1"/>
                </a:solidFill>
              </a:rPr>
              <a:t>3rd method, </a:t>
            </a:r>
            <a:r>
              <a:rPr lang="en" dirty="0" err="1">
                <a:solidFill>
                  <a:schemeClr val="tx1"/>
                </a:solidFill>
              </a:rPr>
              <a:t>take </a:t>
            </a:r>
            <a:r>
              <a:rPr lang="en" dirty="0">
                <a:solidFill>
                  <a:schemeClr val="tx1"/>
                </a:solidFill>
              </a:rPr>
              <a:t>3 </a:t>
            </a:r>
            <a:r>
              <a:rPr lang="en" dirty="0" err="1">
                <a:solidFill>
                  <a:schemeClr val="tx1"/>
                </a:solidFill>
              </a:rPr>
              <a:t>weight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essences </a:t>
            </a:r>
            <a:r>
              <a:rPr lang="en" dirty="0">
                <a:solidFill>
                  <a:schemeClr val="tx1"/>
                </a:solidFill>
              </a:rPr>
              <a:t>and </a:t>
            </a:r>
            <a:r>
              <a:rPr lang="en" dirty="0" err="1">
                <a:solidFill>
                  <a:schemeClr val="tx1"/>
                </a:solidFill>
              </a:rPr>
              <a:t>grind </a:t>
            </a:r>
            <a:r>
              <a:rPr lang="en" dirty="0">
                <a:solidFill>
                  <a:schemeClr val="tx1"/>
                </a:solidFill>
              </a:rPr>
              <a:t>with 99 </a:t>
            </a:r>
            <a:r>
              <a:rPr lang="en" dirty="0" err="1">
                <a:solidFill>
                  <a:schemeClr val="tx1"/>
                </a:solidFill>
              </a:rPr>
              <a:t>weights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parts of </a:t>
            </a:r>
            <a:r>
              <a:rPr lang="en" dirty="0">
                <a:solidFill>
                  <a:schemeClr val="tx1"/>
                </a:solidFill>
              </a:rPr>
              <a:t>milk </a:t>
            </a:r>
            <a:r>
              <a:rPr lang="en" dirty="0" err="1">
                <a:solidFill>
                  <a:schemeClr val="tx1"/>
                </a:solidFill>
              </a:rPr>
              <a:t>sugar </a:t>
            </a:r>
            <a:r>
              <a:rPr lang="en" dirty="0">
                <a:solidFill>
                  <a:schemeClr val="tx1"/>
                </a:solidFill>
              </a:rPr>
              <a:t>. When </a:t>
            </a:r>
            <a:r>
              <a:rPr lang="en" dirty="0" err="1">
                <a:solidFill>
                  <a:schemeClr val="tx1"/>
                </a:solidFill>
              </a:rPr>
              <a:t>mixing </a:t>
            </a:r>
            <a:r>
              <a:rPr lang="en" dirty="0">
                <a:solidFill>
                  <a:schemeClr val="tx1"/>
                </a:solidFill>
              </a:rPr>
              <a:t>1 </a:t>
            </a:r>
            <a:r>
              <a:rPr lang="en" dirty="0" err="1">
                <a:solidFill>
                  <a:schemeClr val="tx1"/>
                </a:solidFill>
              </a:rPr>
              <a:t>weight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tincture </a:t>
            </a:r>
            <a:r>
              <a:rPr lang="en" dirty="0">
                <a:solidFill>
                  <a:schemeClr val="tx1"/>
                </a:solidFill>
              </a:rPr>
              <a:t>(which </a:t>
            </a:r>
            <a:r>
              <a:rPr lang="en" dirty="0" err="1">
                <a:solidFill>
                  <a:schemeClr val="tx1"/>
                </a:solidFill>
              </a:rPr>
              <a:t>is already </a:t>
            </a:r>
            <a:r>
              <a:rPr lang="en" dirty="0">
                <a:solidFill>
                  <a:schemeClr val="tx1"/>
                </a:solidFill>
              </a:rPr>
              <a:t>the </a:t>
            </a:r>
            <a:r>
              <a:rPr lang="en" dirty="0" err="1">
                <a:solidFill>
                  <a:schemeClr val="tx1"/>
                </a:solidFill>
              </a:rPr>
              <a:t>first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decimal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potency </a:t>
            </a:r>
            <a:r>
              <a:rPr lang="en" dirty="0">
                <a:solidFill>
                  <a:schemeClr val="tx1"/>
                </a:solidFill>
              </a:rPr>
              <a:t>) with 99 </a:t>
            </a:r>
            <a:r>
              <a:rPr lang="en" dirty="0" err="1">
                <a:solidFill>
                  <a:schemeClr val="tx1"/>
                </a:solidFill>
              </a:rPr>
              <a:t>weight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parts of </a:t>
            </a:r>
            <a:r>
              <a:rPr lang="en" dirty="0">
                <a:solidFill>
                  <a:schemeClr val="tx1"/>
                </a:solidFill>
              </a:rPr>
              <a:t>milk </a:t>
            </a:r>
            <a:r>
              <a:rPr lang="en" dirty="0" err="1">
                <a:solidFill>
                  <a:schemeClr val="tx1"/>
                </a:solidFill>
              </a:rPr>
              <a:t>sugar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the </a:t>
            </a:r>
            <a:r>
              <a:rPr lang="en" dirty="0">
                <a:solidFill>
                  <a:schemeClr val="tx1"/>
                </a:solidFill>
              </a:rPr>
              <a:t>first </a:t>
            </a:r>
            <a:r>
              <a:rPr lang="en" dirty="0" err="1">
                <a:solidFill>
                  <a:schemeClr val="tx1"/>
                </a:solidFill>
              </a:rPr>
              <a:t>hundred turns out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breeding </a:t>
            </a:r>
            <a:r>
              <a:rPr lang="en" dirty="0">
                <a:solidFill>
                  <a:schemeClr val="tx1"/>
                </a:solidFill>
              </a:rPr>
              <a:t>. </a:t>
            </a:r>
            <a:r>
              <a:rPr lang="en" dirty="0" err="1">
                <a:solidFill>
                  <a:schemeClr val="tx1"/>
                </a:solidFill>
              </a:rPr>
              <a:t>Others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dilution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prepare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usually </a:t>
            </a:r>
            <a:r>
              <a:rPr lang="en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en" dirty="0" err="1">
                <a:solidFill>
                  <a:schemeClr val="tx1"/>
                </a:solidFill>
              </a:rPr>
              <a:t>Liquid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dilution </a:t>
            </a:r>
            <a:r>
              <a:rPr lang="en" dirty="0">
                <a:solidFill>
                  <a:schemeClr val="tx1"/>
                </a:solidFill>
              </a:rPr>
              <a:t>of </a:t>
            </a:r>
            <a:r>
              <a:rPr lang="en" dirty="0" err="1">
                <a:solidFill>
                  <a:schemeClr val="tx1"/>
                </a:solidFill>
              </a:rPr>
              <a:t>powders </a:t>
            </a:r>
            <a:r>
              <a:rPr lang="en" dirty="0">
                <a:solidFill>
                  <a:schemeClr val="tx1"/>
                </a:solidFill>
              </a:rPr>
              <a:t>( </a:t>
            </a:r>
            <a:r>
              <a:rPr lang="en" dirty="0" err="1">
                <a:solidFill>
                  <a:schemeClr val="tx1"/>
                </a:solidFill>
              </a:rPr>
              <a:t>trituration </a:t>
            </a:r>
            <a:r>
              <a:rPr lang="en" dirty="0">
                <a:solidFill>
                  <a:schemeClr val="tx1"/>
                </a:solidFill>
              </a:rPr>
              <a:t>) </a:t>
            </a:r>
            <a:r>
              <a:rPr lang="en" dirty="0" err="1">
                <a:solidFill>
                  <a:schemeClr val="tx1"/>
                </a:solidFill>
              </a:rPr>
              <a:t>is prepared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as </a:t>
            </a:r>
            <a:r>
              <a:rPr lang="en" dirty="0">
                <a:solidFill>
                  <a:schemeClr val="tx1"/>
                </a:solidFill>
              </a:rPr>
              <a:t>follows. 1 </a:t>
            </a:r>
            <a:r>
              <a:rPr lang="en" dirty="0" err="1">
                <a:solidFill>
                  <a:schemeClr val="tx1"/>
                </a:solidFill>
              </a:rPr>
              <a:t>weight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trituration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medicinal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substances </a:t>
            </a:r>
            <a:r>
              <a:rPr lang="en" dirty="0">
                <a:solidFill>
                  <a:schemeClr val="tx1"/>
                </a:solidFill>
              </a:rPr>
              <a:t>in the </a:t>
            </a:r>
            <a:r>
              <a:rPr lang="en" dirty="0" err="1">
                <a:solidFill>
                  <a:schemeClr val="tx1"/>
                </a:solidFill>
              </a:rPr>
              <a:t>third </a:t>
            </a:r>
            <a:r>
              <a:rPr lang="en" dirty="0">
                <a:solidFill>
                  <a:schemeClr val="tx1"/>
                </a:solidFill>
              </a:rPr>
              <a:t>hundredth </a:t>
            </a:r>
            <a:r>
              <a:rPr lang="en" dirty="0" err="1">
                <a:solidFill>
                  <a:schemeClr val="tx1"/>
                </a:solidFill>
              </a:rPr>
              <a:t>dilution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dissolved </a:t>
            </a:r>
            <a:r>
              <a:rPr lang="en" dirty="0">
                <a:solidFill>
                  <a:schemeClr val="tx1"/>
                </a:solidFill>
              </a:rPr>
              <a:t>in 79 </a:t>
            </a:r>
            <a:r>
              <a:rPr lang="en" dirty="0" err="1">
                <a:solidFill>
                  <a:schemeClr val="tx1"/>
                </a:solidFill>
              </a:rPr>
              <a:t>weight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parts of </a:t>
            </a:r>
            <a:r>
              <a:rPr lang="en" dirty="0">
                <a:solidFill>
                  <a:schemeClr val="tx1"/>
                </a:solidFill>
              </a:rPr>
              <a:t>water, </a:t>
            </a:r>
            <a:r>
              <a:rPr lang="en" dirty="0" err="1">
                <a:solidFill>
                  <a:schemeClr val="tx1"/>
                </a:solidFill>
              </a:rPr>
              <a:t>add </a:t>
            </a:r>
            <a:r>
              <a:rPr lang="en" dirty="0">
                <a:solidFill>
                  <a:schemeClr val="tx1"/>
                </a:solidFill>
              </a:rPr>
              <a:t>20 </a:t>
            </a:r>
            <a:r>
              <a:rPr lang="en" dirty="0" err="1">
                <a:solidFill>
                  <a:schemeClr val="tx1"/>
                </a:solidFill>
              </a:rPr>
              <a:t>wt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parts of </a:t>
            </a:r>
            <a:r>
              <a:rPr lang="en" dirty="0">
                <a:solidFill>
                  <a:schemeClr val="tx1"/>
                </a:solidFill>
              </a:rPr>
              <a:t>90% </a:t>
            </a:r>
            <a:r>
              <a:rPr lang="en" dirty="0" err="1">
                <a:solidFill>
                  <a:schemeClr val="tx1"/>
                </a:solidFill>
              </a:rPr>
              <a:t>ethyl </a:t>
            </a:r>
            <a:r>
              <a:rPr lang="en" dirty="0">
                <a:solidFill>
                  <a:schemeClr val="tx1"/>
                </a:solidFill>
              </a:rPr>
              <a:t>alcohol and </a:t>
            </a:r>
            <a:r>
              <a:rPr lang="en" dirty="0" err="1">
                <a:solidFill>
                  <a:schemeClr val="tx1"/>
                </a:solidFill>
              </a:rPr>
              <a:t>shake </a:t>
            </a:r>
            <a:r>
              <a:rPr lang="en" dirty="0">
                <a:solidFill>
                  <a:schemeClr val="tx1"/>
                </a:solidFill>
              </a:rPr>
              <a:t>10 times in a </a:t>
            </a:r>
            <a:r>
              <a:rPr lang="en" dirty="0" err="1">
                <a:solidFill>
                  <a:schemeClr val="tx1"/>
                </a:solidFill>
              </a:rPr>
              <a:t>vessel filled </a:t>
            </a:r>
            <a:r>
              <a:rPr lang="en" dirty="0">
                <a:solidFill>
                  <a:schemeClr val="tx1"/>
                </a:solidFill>
              </a:rPr>
              <a:t>with </a:t>
            </a:r>
            <a:r>
              <a:rPr lang="en" dirty="0" err="1">
                <a:solidFill>
                  <a:schemeClr val="tx1"/>
                </a:solidFill>
              </a:rPr>
              <a:t>two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thirds </a:t>
            </a:r>
            <a:r>
              <a:rPr lang="en" dirty="0">
                <a:solidFill>
                  <a:schemeClr val="tx1"/>
                </a:solidFill>
              </a:rPr>
              <a:t>. </a:t>
            </a:r>
            <a:r>
              <a:rPr lang="en" dirty="0" err="1">
                <a:solidFill>
                  <a:schemeClr val="tx1"/>
                </a:solidFill>
              </a:rPr>
              <a:t>It turns out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breeding </a:t>
            </a:r>
            <a:r>
              <a:rPr lang="en" dirty="0">
                <a:solidFill>
                  <a:schemeClr val="tx1"/>
                </a:solidFill>
              </a:rPr>
              <a:t>4 ( </a:t>
            </a:r>
            <a:r>
              <a:rPr lang="en" dirty="0" err="1">
                <a:solidFill>
                  <a:schemeClr val="tx1"/>
                </a:solidFill>
              </a:rPr>
              <a:t>fourth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hundreds </a:t>
            </a:r>
            <a:r>
              <a:rPr lang="en" dirty="0">
                <a:solidFill>
                  <a:schemeClr val="tx1"/>
                </a:solidFill>
              </a:rPr>
              <a:t>). One </a:t>
            </a:r>
            <a:r>
              <a:rPr lang="en" dirty="0" err="1">
                <a:solidFill>
                  <a:schemeClr val="tx1"/>
                </a:solidFill>
              </a:rPr>
              <a:t>weight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dilution </a:t>
            </a:r>
            <a:r>
              <a:rPr lang="en" dirty="0">
                <a:solidFill>
                  <a:schemeClr val="tx1"/>
                </a:solidFill>
              </a:rPr>
              <a:t>4 </a:t>
            </a:r>
            <a:r>
              <a:rPr lang="en" dirty="0" err="1">
                <a:solidFill>
                  <a:schemeClr val="tx1"/>
                </a:solidFill>
              </a:rPr>
              <a:t>is mixed </a:t>
            </a:r>
            <a:r>
              <a:rPr lang="en" dirty="0">
                <a:solidFill>
                  <a:schemeClr val="tx1"/>
                </a:solidFill>
              </a:rPr>
              <a:t>with 99 </a:t>
            </a:r>
            <a:r>
              <a:rPr lang="en" dirty="0" err="1">
                <a:solidFill>
                  <a:schemeClr val="tx1"/>
                </a:solidFill>
              </a:rPr>
              <a:t>weight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parts of </a:t>
            </a:r>
            <a:r>
              <a:rPr lang="en" dirty="0">
                <a:solidFill>
                  <a:schemeClr val="tx1"/>
                </a:solidFill>
              </a:rPr>
              <a:t>45% </a:t>
            </a:r>
            <a:r>
              <a:rPr lang="en" dirty="0" err="1">
                <a:solidFill>
                  <a:schemeClr val="tx1"/>
                </a:solidFill>
              </a:rPr>
              <a:t>ethyl </a:t>
            </a:r>
            <a:r>
              <a:rPr lang="en" dirty="0">
                <a:solidFill>
                  <a:schemeClr val="tx1"/>
                </a:solidFill>
              </a:rPr>
              <a:t>alcohol, </a:t>
            </a:r>
            <a:r>
              <a:rPr lang="en" dirty="0" err="1">
                <a:solidFill>
                  <a:schemeClr val="tx1"/>
                </a:solidFill>
              </a:rPr>
              <a:t>shake </a:t>
            </a:r>
            <a:r>
              <a:rPr lang="en" dirty="0">
                <a:solidFill>
                  <a:schemeClr val="tx1"/>
                </a:solidFill>
              </a:rPr>
              <a:t>10 times - it </a:t>
            </a:r>
            <a:r>
              <a:rPr lang="en" dirty="0" err="1">
                <a:solidFill>
                  <a:schemeClr val="tx1"/>
                </a:solidFill>
              </a:rPr>
              <a:t>turns out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breeding </a:t>
            </a:r>
            <a:r>
              <a:rPr lang="en" dirty="0">
                <a:solidFill>
                  <a:schemeClr val="tx1"/>
                </a:solidFill>
              </a:rPr>
              <a:t>5.</a:t>
            </a:r>
          </a:p>
          <a:p>
            <a:pPr marL="0" indent="358775" algn="just"/>
            <a:r>
              <a:rPr lang="en" dirty="0" err="1">
                <a:solidFill>
                  <a:schemeClr val="tx1"/>
                </a:solidFill>
              </a:rPr>
              <a:t>The following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hundreds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dilution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prepare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mixing </a:t>
            </a:r>
            <a:r>
              <a:rPr lang="en" dirty="0">
                <a:solidFill>
                  <a:schemeClr val="tx1"/>
                </a:solidFill>
              </a:rPr>
              <a:t>1 </a:t>
            </a:r>
            <a:r>
              <a:rPr lang="en" dirty="0" err="1">
                <a:solidFill>
                  <a:schemeClr val="tx1"/>
                </a:solidFill>
              </a:rPr>
              <a:t>weight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previous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breeding </a:t>
            </a:r>
            <a:r>
              <a:rPr lang="en" dirty="0">
                <a:solidFill>
                  <a:schemeClr val="tx1"/>
                </a:solidFill>
              </a:rPr>
              <a:t>and 99 </a:t>
            </a:r>
            <a:r>
              <a:rPr lang="en" dirty="0" err="1">
                <a:solidFill>
                  <a:schemeClr val="tx1"/>
                </a:solidFill>
              </a:rPr>
              <a:t>weight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parts of </a:t>
            </a:r>
            <a:r>
              <a:rPr lang="en" dirty="0">
                <a:solidFill>
                  <a:schemeClr val="tx1"/>
                </a:solidFill>
              </a:rPr>
              <a:t>45% </a:t>
            </a:r>
            <a:r>
              <a:rPr lang="en" dirty="0" err="1">
                <a:solidFill>
                  <a:schemeClr val="tx1"/>
                </a:solidFill>
              </a:rPr>
              <a:t>ethyl </a:t>
            </a:r>
            <a:r>
              <a:rPr lang="en" dirty="0">
                <a:solidFill>
                  <a:schemeClr val="tx1"/>
                </a:solidFill>
              </a:rPr>
              <a:t>alcohol.</a:t>
            </a: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685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0484" y="167897"/>
            <a:ext cx="10058400" cy="6410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" b="1" dirty="0"/>
              <a:t>3. </a:t>
            </a:r>
            <a:r>
              <a:rPr lang="en" b="1" dirty="0" err="1"/>
              <a:t>Granules</a:t>
            </a:r>
            <a:r>
              <a:rPr lang="en" b="1" dirty="0"/>
              <a:t> ( </a:t>
            </a:r>
            <a:r>
              <a:rPr lang="en" b="1" dirty="0" err="1"/>
              <a:t>Granulae </a:t>
            </a:r>
            <a:r>
              <a:rPr lang="en" b="1" dirty="0"/>
              <a:t>)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225" y="1006748"/>
            <a:ext cx="11585541" cy="2773400"/>
          </a:xfrm>
        </p:spPr>
        <p:txBody>
          <a:bodyPr>
            <a:normAutofit fontScale="92500" lnSpcReduction="20000"/>
          </a:bodyPr>
          <a:lstStyle/>
          <a:p>
            <a:pPr marL="0" indent="358775" algn="just"/>
            <a:r>
              <a:rPr lang="en" b="1" i="1" dirty="0" err="1">
                <a:solidFill>
                  <a:schemeClr val="tx1"/>
                </a:solidFill>
              </a:rPr>
              <a:t>Granules </a:t>
            </a:r>
            <a:r>
              <a:rPr lang="en" b="1" i="1" dirty="0">
                <a:solidFill>
                  <a:schemeClr val="tx1"/>
                </a:solidFill>
              </a:rPr>
              <a:t>( </a:t>
            </a:r>
            <a:r>
              <a:rPr lang="en" b="1" i="1" dirty="0" err="1">
                <a:solidFill>
                  <a:schemeClr val="tx1"/>
                </a:solidFill>
              </a:rPr>
              <a:t>Granulae </a:t>
            </a:r>
            <a:r>
              <a:rPr lang="en" b="1" i="1" dirty="0">
                <a:solidFill>
                  <a:schemeClr val="tx1"/>
                </a:solidFill>
              </a:rPr>
              <a:t>) </a:t>
            </a:r>
            <a:r>
              <a:rPr lang="en" dirty="0" err="1">
                <a:solidFill>
                  <a:schemeClr val="tx1"/>
                </a:solidFill>
              </a:rPr>
              <a:t>are prepared </a:t>
            </a:r>
            <a:r>
              <a:rPr lang="en" dirty="0">
                <a:solidFill>
                  <a:schemeClr val="tx1"/>
                </a:solidFill>
              </a:rPr>
              <a:t>from </a:t>
            </a:r>
            <a:r>
              <a:rPr lang="en" dirty="0" err="1">
                <a:solidFill>
                  <a:schemeClr val="tx1"/>
                </a:solidFill>
              </a:rPr>
              <a:t>cane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sugar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higher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quality </a:t>
            </a:r>
            <a:r>
              <a:rPr lang="en" dirty="0">
                <a:solidFill>
                  <a:schemeClr val="tx1"/>
                </a:solidFill>
              </a:rPr>
              <a:t>. If </a:t>
            </a:r>
            <a:r>
              <a:rPr lang="en" dirty="0" err="1">
                <a:solidFill>
                  <a:schemeClr val="tx1"/>
                </a:solidFill>
              </a:rPr>
              <a:t>necessary, </a:t>
            </a:r>
            <a:r>
              <a:rPr lang="en" dirty="0">
                <a:solidFill>
                  <a:schemeClr val="tx1"/>
                </a:solidFill>
              </a:rPr>
              <a:t>in </a:t>
            </a:r>
            <a:r>
              <a:rPr lang="en" dirty="0" err="1">
                <a:solidFill>
                  <a:schemeClr val="tx1"/>
                </a:solidFill>
              </a:rPr>
              <a:t>homeopathic </a:t>
            </a:r>
            <a:r>
              <a:rPr lang="en" dirty="0">
                <a:solidFill>
                  <a:schemeClr val="tx1"/>
                </a:solidFill>
              </a:rPr>
              <a:t>pharmacies </a:t>
            </a:r>
            <a:r>
              <a:rPr lang="en" dirty="0" err="1">
                <a:solidFill>
                  <a:schemeClr val="tx1"/>
                </a:solidFill>
              </a:rPr>
              <a:t>granules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are saturated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certain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quantity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liquid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drugs </a:t>
            </a:r>
            <a:r>
              <a:rPr lang="en" dirty="0">
                <a:solidFill>
                  <a:schemeClr val="tx1"/>
                </a:solidFill>
              </a:rPr>
              <a:t>( </a:t>
            </a:r>
            <a:r>
              <a:rPr lang="en" dirty="0" err="1">
                <a:solidFill>
                  <a:schemeClr val="tx1"/>
                </a:solidFill>
              </a:rPr>
              <a:t>essences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tinctures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solutions </a:t>
            </a:r>
            <a:r>
              <a:rPr lang="en" dirty="0">
                <a:solidFill>
                  <a:schemeClr val="tx1"/>
                </a:solidFill>
              </a:rPr>
              <a:t>, etc.). </a:t>
            </a:r>
            <a:r>
              <a:rPr lang="en" dirty="0" err="1">
                <a:solidFill>
                  <a:schemeClr val="tx1"/>
                </a:solidFill>
              </a:rPr>
              <a:t>After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this </a:t>
            </a:r>
            <a:r>
              <a:rPr lang="en" dirty="0">
                <a:solidFill>
                  <a:schemeClr val="tx1"/>
                </a:solidFill>
              </a:rPr>
              <a:t>grain is </a:t>
            </a:r>
            <a:r>
              <a:rPr lang="en" dirty="0" err="1">
                <a:solidFill>
                  <a:schemeClr val="tx1"/>
                </a:solidFill>
              </a:rPr>
              <a:t>dried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each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has a </a:t>
            </a:r>
            <a:r>
              <a:rPr lang="en" dirty="0">
                <a:solidFill>
                  <a:schemeClr val="tx1"/>
                </a:solidFill>
              </a:rPr>
              <a:t>weight of 0.032-0.033 g</a:t>
            </a:r>
          </a:p>
          <a:p>
            <a:pPr marL="0" indent="358775" algn="just"/>
            <a:r>
              <a:rPr lang="en" i="1" dirty="0" err="1">
                <a:solidFill>
                  <a:schemeClr val="tx1"/>
                </a:solidFill>
              </a:rPr>
              <a:t>If </a:t>
            </a:r>
            <a:r>
              <a:rPr lang="en" i="1" dirty="0">
                <a:solidFill>
                  <a:schemeClr val="tx1"/>
                </a:solidFill>
              </a:rPr>
              <a:t>in the </a:t>
            </a:r>
            <a:r>
              <a:rPr lang="en" i="1" dirty="0" err="1">
                <a:solidFill>
                  <a:schemeClr val="tx1"/>
                </a:solidFill>
              </a:rPr>
              <a:t>recipe</a:t>
            </a:r>
            <a:r>
              <a:rPr lang="en" i="1" dirty="0">
                <a:solidFill>
                  <a:schemeClr val="tx1"/>
                </a:solidFill>
              </a:rPr>
              <a:t> </a:t>
            </a:r>
            <a:r>
              <a:rPr lang="en" i="1" dirty="0" err="1">
                <a:solidFill>
                  <a:schemeClr val="tx1"/>
                </a:solidFill>
              </a:rPr>
              <a:t>the number of </a:t>
            </a:r>
            <a:r>
              <a:rPr lang="en" i="1" dirty="0">
                <a:solidFill>
                  <a:schemeClr val="tx1"/>
                </a:solidFill>
              </a:rPr>
              <a:t>grains is not specified, then </a:t>
            </a:r>
            <a:r>
              <a:rPr lang="en" i="1" dirty="0" err="1">
                <a:solidFill>
                  <a:schemeClr val="tx1"/>
                </a:solidFill>
              </a:rPr>
              <a:t>them</a:t>
            </a:r>
            <a:r>
              <a:rPr lang="en" i="1" dirty="0">
                <a:solidFill>
                  <a:schemeClr val="tx1"/>
                </a:solidFill>
              </a:rPr>
              <a:t> </a:t>
            </a:r>
            <a:r>
              <a:rPr lang="en" i="1" dirty="0" err="1">
                <a:solidFill>
                  <a:schemeClr val="tx1"/>
                </a:solidFill>
              </a:rPr>
              <a:t>release </a:t>
            </a:r>
            <a:r>
              <a:rPr lang="en" i="1" dirty="0">
                <a:solidFill>
                  <a:schemeClr val="tx1"/>
                </a:solidFill>
              </a:rPr>
              <a:t>10.0 g. </a:t>
            </a:r>
            <a:r>
              <a:rPr lang="en" dirty="0" err="1">
                <a:solidFill>
                  <a:schemeClr val="tx1"/>
                </a:solidFill>
              </a:rPr>
              <a:t>Saturation </a:t>
            </a:r>
            <a:r>
              <a:rPr lang="en" dirty="0">
                <a:solidFill>
                  <a:schemeClr val="tx1"/>
                </a:solidFill>
              </a:rPr>
              <a:t>of the granules is as follows. The vessel </a:t>
            </a:r>
            <a:r>
              <a:rPr lang="en" dirty="0" err="1">
                <a:solidFill>
                  <a:schemeClr val="tx1"/>
                </a:solidFill>
              </a:rPr>
              <a:t>is loaded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granules </a:t>
            </a:r>
            <a:r>
              <a:rPr lang="en" dirty="0">
                <a:solidFill>
                  <a:schemeClr val="tx1"/>
                </a:solidFill>
              </a:rPr>
              <a:t>by </a:t>
            </a:r>
            <a:r>
              <a:rPr lang="en" dirty="0" err="1">
                <a:solidFill>
                  <a:schemeClr val="tx1"/>
                </a:solidFill>
              </a:rPr>
              <a:t>calculation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b="1" dirty="0">
                <a:solidFill>
                  <a:schemeClr val="tx1"/>
                </a:solidFill>
              </a:rPr>
              <a:t>per 1 kg of granules </a:t>
            </a:r>
            <a:r>
              <a:rPr lang="en" b="1" dirty="0" err="1">
                <a:solidFill>
                  <a:schemeClr val="tx1"/>
                </a:solidFill>
              </a:rPr>
              <a:t>take </a:t>
            </a:r>
            <a:r>
              <a:rPr lang="en" b="1" dirty="0">
                <a:solidFill>
                  <a:schemeClr val="tx1"/>
                </a:solidFill>
              </a:rPr>
              <a:t>10.0 g </a:t>
            </a:r>
            <a:r>
              <a:rPr lang="en" b="1" dirty="0" err="1">
                <a:solidFill>
                  <a:schemeClr val="tx1"/>
                </a:solidFill>
              </a:rPr>
              <a:t>of the corresponding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dilution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medicinal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substance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add </a:t>
            </a:r>
            <a:r>
              <a:rPr lang="en" dirty="0">
                <a:solidFill>
                  <a:schemeClr val="tx1"/>
                </a:solidFill>
              </a:rPr>
              <a:t>10.0 g of 60% </a:t>
            </a:r>
            <a:r>
              <a:rPr lang="en" dirty="0" err="1">
                <a:solidFill>
                  <a:schemeClr val="tx1"/>
                </a:solidFill>
              </a:rPr>
              <a:t>ethyl </a:t>
            </a:r>
            <a:r>
              <a:rPr lang="en" dirty="0">
                <a:solidFill>
                  <a:schemeClr val="tx1"/>
                </a:solidFill>
              </a:rPr>
              <a:t>alcohol, </a:t>
            </a:r>
            <a:r>
              <a:rPr lang="en" dirty="0" err="1">
                <a:solidFill>
                  <a:schemeClr val="tx1"/>
                </a:solidFill>
              </a:rPr>
              <a:t>tightly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clog </a:t>
            </a:r>
            <a:r>
              <a:rPr lang="en" dirty="0">
                <a:solidFill>
                  <a:schemeClr val="tx1"/>
                </a:solidFill>
              </a:rPr>
              <a:t>and </a:t>
            </a:r>
            <a:r>
              <a:rPr lang="en" dirty="0" err="1">
                <a:solidFill>
                  <a:schemeClr val="tx1"/>
                </a:solidFill>
              </a:rPr>
              <a:t>shake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for </a:t>
            </a:r>
            <a:r>
              <a:rPr lang="en" dirty="0">
                <a:solidFill>
                  <a:schemeClr val="tx1"/>
                </a:solidFill>
              </a:rPr>
              <a:t>10 </a:t>
            </a:r>
            <a:r>
              <a:rPr lang="en" dirty="0" err="1">
                <a:solidFill>
                  <a:schemeClr val="tx1"/>
                </a:solidFill>
              </a:rPr>
              <a:t>minutes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manually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or </a:t>
            </a:r>
            <a:r>
              <a:rPr lang="en" dirty="0">
                <a:solidFill>
                  <a:schemeClr val="tx1"/>
                </a:solidFill>
              </a:rPr>
              <a:t>3-4 </a:t>
            </a:r>
            <a:r>
              <a:rPr lang="en" dirty="0" err="1">
                <a:solidFill>
                  <a:schemeClr val="tx1"/>
                </a:solidFill>
              </a:rPr>
              <a:t>minutes </a:t>
            </a:r>
            <a:r>
              <a:rPr lang="en" dirty="0">
                <a:solidFill>
                  <a:schemeClr val="tx1"/>
                </a:solidFill>
              </a:rPr>
              <a:t>when </a:t>
            </a:r>
            <a:r>
              <a:rPr lang="en" dirty="0" err="1">
                <a:solidFill>
                  <a:schemeClr val="tx1"/>
                </a:solidFill>
              </a:rPr>
              <a:t>using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mechanization </a:t>
            </a:r>
            <a:r>
              <a:rPr lang="en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en" dirty="0" err="1">
                <a:solidFill>
                  <a:schemeClr val="tx1"/>
                </a:solidFill>
              </a:rPr>
              <a:t>Granules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air dried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after </a:t>
            </a:r>
            <a:r>
              <a:rPr lang="en" dirty="0">
                <a:solidFill>
                  <a:schemeClr val="tx1"/>
                </a:solidFill>
              </a:rPr>
              <a:t>_ </a:t>
            </a:r>
            <a:r>
              <a:rPr lang="en" dirty="0" err="1">
                <a:solidFill>
                  <a:schemeClr val="tx1"/>
                </a:solidFill>
              </a:rPr>
              <a:t>what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their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pour </a:t>
            </a:r>
            <a:r>
              <a:rPr lang="en" dirty="0">
                <a:solidFill>
                  <a:schemeClr val="tx1"/>
                </a:solidFill>
              </a:rPr>
              <a:t>into a </a:t>
            </a:r>
            <a:r>
              <a:rPr lang="en" dirty="0" err="1">
                <a:solidFill>
                  <a:schemeClr val="tx1"/>
                </a:solidFill>
              </a:rPr>
              <a:t>suitable </a:t>
            </a:r>
            <a:r>
              <a:rPr lang="en" dirty="0">
                <a:solidFill>
                  <a:schemeClr val="tx1"/>
                </a:solidFill>
              </a:rPr>
              <a:t>container. It </a:t>
            </a:r>
            <a:r>
              <a:rPr lang="en" dirty="0" err="1">
                <a:solidFill>
                  <a:schemeClr val="tx1"/>
                </a:solidFill>
              </a:rPr>
              <a:t>is impossible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saturate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granules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drugs prepared </a:t>
            </a:r>
            <a:r>
              <a:rPr lang="en" dirty="0">
                <a:solidFill>
                  <a:schemeClr val="tx1"/>
                </a:solidFill>
              </a:rPr>
              <a:t>from </a:t>
            </a:r>
            <a:r>
              <a:rPr lang="en" dirty="0" err="1">
                <a:solidFill>
                  <a:schemeClr val="tx1"/>
                </a:solidFill>
              </a:rPr>
              <a:t>volatile </a:t>
            </a:r>
            <a:r>
              <a:rPr lang="en" dirty="0">
                <a:solidFill>
                  <a:schemeClr val="tx1"/>
                </a:solidFill>
              </a:rPr>
              <a:t>, odorous </a:t>
            </a:r>
            <a:r>
              <a:rPr lang="en" dirty="0" err="1">
                <a:solidFill>
                  <a:schemeClr val="tx1"/>
                </a:solidFill>
              </a:rPr>
              <a:t>substances </a:t>
            </a:r>
            <a:r>
              <a:rPr lang="en" dirty="0">
                <a:solidFill>
                  <a:schemeClr val="tx1"/>
                </a:solidFill>
              </a:rPr>
              <a:t>, as well </a:t>
            </a:r>
            <a:r>
              <a:rPr lang="en" dirty="0" err="1">
                <a:solidFill>
                  <a:schemeClr val="tx1"/>
                </a:solidFill>
              </a:rPr>
              <a:t>as </a:t>
            </a:r>
            <a:r>
              <a:rPr lang="en" dirty="0">
                <a:solidFill>
                  <a:schemeClr val="tx1"/>
                </a:solidFill>
              </a:rPr>
              <a:t>from </a:t>
            </a:r>
            <a:r>
              <a:rPr lang="en" dirty="0" err="1">
                <a:solidFill>
                  <a:schemeClr val="tx1"/>
                </a:solidFill>
              </a:rPr>
              <a:t>all </a:t>
            </a:r>
            <a:r>
              <a:rPr lang="en" dirty="0">
                <a:solidFill>
                  <a:schemeClr val="tx1"/>
                </a:solidFill>
              </a:rPr>
              <a:t>acids in </a:t>
            </a:r>
            <a:r>
              <a:rPr lang="en" dirty="0" err="1">
                <a:solidFill>
                  <a:schemeClr val="tx1"/>
                </a:solidFill>
              </a:rPr>
              <a:t>concentration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lower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third </a:t>
            </a:r>
            <a:r>
              <a:rPr lang="en" dirty="0">
                <a:solidFill>
                  <a:schemeClr val="tx1"/>
                </a:solidFill>
              </a:rPr>
              <a:t>hundredth </a:t>
            </a:r>
            <a:r>
              <a:rPr lang="en" dirty="0" err="1">
                <a:solidFill>
                  <a:schemeClr val="tx1"/>
                </a:solidFill>
              </a:rPr>
              <a:t>breeding </a:t>
            </a:r>
            <a:r>
              <a:rPr lang="en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07125" y="3780148"/>
            <a:ext cx="4102623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" dirty="0"/>
              <a:t>1 kg (1000 g) of granules -10 g of </a:t>
            </a:r>
            <a:r>
              <a:rPr lang="en" dirty="0" err="1"/>
              <a:t>dilution</a:t>
            </a:r>
            <a:endParaRPr lang="ru-RU" dirty="0"/>
          </a:p>
          <a:p>
            <a:r>
              <a:rPr lang="en" dirty="0"/>
              <a:t>10g - </a:t>
            </a:r>
            <a:r>
              <a:rPr lang="en" dirty="0" err="1"/>
              <a:t>hg</a:t>
            </a:r>
            <a:r>
              <a:rPr lang="en" dirty="0"/>
              <a:t> </a:t>
            </a:r>
            <a:r>
              <a:rPr lang="en" dirty="0" err="1"/>
              <a:t>dilution</a:t>
            </a:r>
            <a:endParaRPr lang="ru-RU" dirty="0"/>
          </a:p>
          <a:p>
            <a:endParaRPr lang="ru-RU" dirty="0"/>
          </a:p>
          <a:p>
            <a:r>
              <a:rPr lang="en" dirty="0"/>
              <a:t>X = 10 * 10/1000 = 0.1 g of </a:t>
            </a:r>
            <a:r>
              <a:rPr lang="en" dirty="0" err="1"/>
              <a:t>dilution</a:t>
            </a:r>
            <a:r>
              <a:rPr lang="en" dirty="0"/>
              <a:t> </a:t>
            </a:r>
          </a:p>
          <a:p>
            <a:r>
              <a:rPr lang="en" dirty="0"/>
              <a:t>                             </a:t>
            </a:r>
            <a:r>
              <a:rPr lang="en" dirty="0" err="1"/>
              <a:t>Tabacum </a:t>
            </a:r>
            <a:r>
              <a:rPr lang="en" dirty="0"/>
              <a:t>C12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65" y="3355940"/>
            <a:ext cx="6665013" cy="315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38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03315"/>
            <a:ext cx="10058400" cy="8418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" b="1" dirty="0">
                <a:solidFill>
                  <a:schemeClr val="tx1"/>
                </a:solidFill>
              </a:rPr>
              <a:t>4. Tablets ( </a:t>
            </a:r>
            <a:r>
              <a:rPr lang="en" b="1" dirty="0" err="1">
                <a:solidFill>
                  <a:schemeClr val="tx1"/>
                </a:solidFill>
              </a:rPr>
              <a:t>Tabulettae </a:t>
            </a:r>
            <a:r>
              <a:rPr lang="en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8775" algn="just"/>
            <a:r>
              <a:rPr lang="en" sz="2400" dirty="0">
                <a:solidFill>
                  <a:schemeClr val="tx1"/>
                </a:solidFill>
              </a:rPr>
              <a:t>Tablets ( </a:t>
            </a:r>
            <a:r>
              <a:rPr lang="en" sz="2400" dirty="0" err="1">
                <a:solidFill>
                  <a:schemeClr val="tx1"/>
                </a:solidFill>
              </a:rPr>
              <a:t>Tabulettae </a:t>
            </a:r>
            <a:r>
              <a:rPr lang="en" sz="2400" dirty="0">
                <a:solidFill>
                  <a:schemeClr val="tx1"/>
                </a:solidFill>
              </a:rPr>
              <a:t>) are the same </a:t>
            </a:r>
            <a:r>
              <a:rPr lang="en" sz="2400" dirty="0" err="1">
                <a:solidFill>
                  <a:schemeClr val="tx1"/>
                </a:solidFill>
              </a:rPr>
              <a:t>triturations </a:t>
            </a:r>
            <a:r>
              <a:rPr lang="en" sz="2400" dirty="0">
                <a:solidFill>
                  <a:schemeClr val="tx1"/>
                </a:solidFill>
              </a:rPr>
              <a:t>, because they are compressed without the addition of any excipients, and each tablet corresponds to a single dose of </a:t>
            </a:r>
            <a:r>
              <a:rPr lang="en" sz="2400" dirty="0" err="1">
                <a:solidFill>
                  <a:schemeClr val="tx1"/>
                </a:solidFill>
              </a:rPr>
              <a:t>trituration </a:t>
            </a:r>
            <a:r>
              <a:rPr lang="en" sz="2400" dirty="0">
                <a:solidFill>
                  <a:schemeClr val="tx1"/>
                </a:solidFill>
              </a:rPr>
              <a:t>, ie about 0.2 g. Take tablets in the same way as </a:t>
            </a:r>
            <a:r>
              <a:rPr lang="en" sz="2400" dirty="0" err="1">
                <a:solidFill>
                  <a:schemeClr val="tx1"/>
                </a:solidFill>
              </a:rPr>
              <a:t>triturations </a:t>
            </a:r>
            <a:r>
              <a:rPr lang="en" sz="2400" dirty="0">
                <a:solidFill>
                  <a:schemeClr val="tx1"/>
                </a:solidFill>
              </a:rPr>
              <a:t>and granules. Abroad , tablets are </a:t>
            </a:r>
            <a:r>
              <a:rPr lang="en" sz="2400" dirty="0" err="1">
                <a:solidFill>
                  <a:schemeClr val="tx1"/>
                </a:solidFill>
              </a:rPr>
              <a:t>currently </a:t>
            </a:r>
            <a:r>
              <a:rPr lang="en" sz="2400" dirty="0">
                <a:solidFill>
                  <a:schemeClr val="tx1"/>
                </a:solidFill>
              </a:rPr>
              <a:t>being </a:t>
            </a:r>
            <a:r>
              <a:rPr lang="en" sz="2400" dirty="0" err="1">
                <a:solidFill>
                  <a:schemeClr val="tx1"/>
                </a:solidFill>
              </a:rPr>
              <a:t>prepared using </a:t>
            </a:r>
            <a:r>
              <a:rPr lang="en" sz="2400" dirty="0">
                <a:solidFill>
                  <a:schemeClr val="tx1"/>
                </a:solidFill>
              </a:rPr>
              <a:t>sucrose and </a:t>
            </a:r>
            <a:r>
              <a:rPr lang="en" sz="2400" dirty="0" err="1">
                <a:solidFill>
                  <a:schemeClr val="tx1"/>
                </a:solidFill>
              </a:rPr>
              <a:t>magnesium </a:t>
            </a:r>
            <a:r>
              <a:rPr lang="en" sz="2400" dirty="0">
                <a:solidFill>
                  <a:schemeClr val="tx1"/>
                </a:solidFill>
              </a:rPr>
              <a:t>as </a:t>
            </a:r>
            <a:r>
              <a:rPr lang="en" sz="2400" dirty="0" err="1">
                <a:solidFill>
                  <a:schemeClr val="tx1"/>
                </a:solidFill>
              </a:rPr>
              <a:t>fillers</a:t>
            </a:r>
            <a:r>
              <a:rPr lang="en" sz="2400" dirty="0">
                <a:solidFill>
                  <a:schemeClr val="tx1"/>
                </a:solidFill>
              </a:rPr>
              <a:t> </a:t>
            </a:r>
            <a:r>
              <a:rPr lang="en" sz="2400" dirty="0" err="1">
                <a:solidFill>
                  <a:schemeClr val="tx1"/>
                </a:solidFill>
              </a:rPr>
              <a:t>stearate </a:t>
            </a:r>
            <a:r>
              <a:rPr lang="en" sz="2400" dirty="0">
                <a:solidFill>
                  <a:schemeClr val="tx1"/>
                </a:solidFill>
              </a:rPr>
              <a:t>, </a:t>
            </a:r>
            <a:r>
              <a:rPr lang="en" sz="2400" dirty="0" err="1">
                <a:solidFill>
                  <a:schemeClr val="tx1"/>
                </a:solidFill>
              </a:rPr>
              <a:t>wheat</a:t>
            </a:r>
            <a:r>
              <a:rPr lang="en" sz="2400" dirty="0">
                <a:solidFill>
                  <a:schemeClr val="tx1"/>
                </a:solidFill>
              </a:rPr>
              <a:t> </a:t>
            </a:r>
            <a:r>
              <a:rPr lang="en" sz="2400" dirty="0" err="1">
                <a:solidFill>
                  <a:schemeClr val="tx1"/>
                </a:solidFill>
              </a:rPr>
              <a:t>starch </a:t>
            </a:r>
            <a:r>
              <a:rPr lang="en" sz="2400" dirty="0">
                <a:solidFill>
                  <a:schemeClr val="tx1"/>
                </a:solidFill>
              </a:rPr>
              <a:t>, talc.</a:t>
            </a:r>
          </a:p>
          <a:p>
            <a:pPr marL="0" indent="358775" algn="just"/>
            <a:endParaRPr lang="uk-UA" sz="2400" dirty="0">
              <a:solidFill>
                <a:schemeClr val="tx1"/>
              </a:solidFill>
            </a:endParaRPr>
          </a:p>
        </p:txBody>
      </p:sp>
      <p:pic>
        <p:nvPicPr>
          <p:cNvPr id="5122" name="Picture 2" descr="Антибіотик пеніцилін напівсинтетичний широкого спектру ді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260" y="3965267"/>
            <a:ext cx="3134380" cy="234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56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226242"/>
            <a:ext cx="10058400" cy="54958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" sz="3200" b="1" dirty="0">
                <a:solidFill>
                  <a:schemeClr val="tx1"/>
                </a:solidFill>
              </a:rPr>
              <a:t>5. </a:t>
            </a:r>
            <a:r>
              <a:rPr lang="en" sz="3200" b="1" dirty="0" err="1">
                <a:solidFill>
                  <a:schemeClr val="tx1"/>
                </a:solidFill>
              </a:rPr>
              <a:t>Evaluation</a:t>
            </a:r>
            <a:r>
              <a:rPr lang="en" sz="3200" b="1" dirty="0">
                <a:solidFill>
                  <a:schemeClr val="tx1"/>
                </a:solidFill>
              </a:rPr>
              <a:t> </a:t>
            </a:r>
            <a:r>
              <a:rPr lang="en" sz="3200" b="1" dirty="0" err="1">
                <a:solidFill>
                  <a:schemeClr val="tx1"/>
                </a:solidFill>
              </a:rPr>
              <a:t>quality </a:t>
            </a:r>
            <a:r>
              <a:rPr lang="en" sz="3200" b="1" dirty="0">
                <a:solidFill>
                  <a:schemeClr val="tx1"/>
                </a:solidFill>
              </a:rPr>
              <a:t>, </a:t>
            </a:r>
            <a:r>
              <a:rPr lang="en" sz="3200" b="1" dirty="0" err="1">
                <a:solidFill>
                  <a:schemeClr val="tx1"/>
                </a:solidFill>
              </a:rPr>
              <a:t>storage </a:t>
            </a:r>
            <a:r>
              <a:rPr lang="en" sz="3200" b="1" dirty="0">
                <a:solidFill>
                  <a:schemeClr val="tx1"/>
                </a:solidFill>
              </a:rPr>
              <a:t>and </a:t>
            </a:r>
            <a:r>
              <a:rPr lang="en" sz="3200" b="1" dirty="0" err="1">
                <a:solidFill>
                  <a:schemeClr val="tx1"/>
                </a:solidFill>
              </a:rPr>
              <a:t>release</a:t>
            </a:r>
            <a:r>
              <a:rPr lang="en" sz="3200" b="1" dirty="0">
                <a:solidFill>
                  <a:schemeClr val="tx1"/>
                </a:solidFill>
              </a:rPr>
              <a:t> </a:t>
            </a:r>
            <a:r>
              <a:rPr lang="en" sz="3200" b="1" dirty="0" err="1">
                <a:solidFill>
                  <a:schemeClr val="tx1"/>
                </a:solidFill>
              </a:rPr>
              <a:t>homeopathic</a:t>
            </a:r>
            <a:r>
              <a:rPr lang="en" sz="3200" b="1" dirty="0">
                <a:solidFill>
                  <a:schemeClr val="tx1"/>
                </a:solidFill>
              </a:rPr>
              <a:t> </a:t>
            </a:r>
            <a:r>
              <a:rPr lang="en" sz="3200" b="1" dirty="0" err="1">
                <a:solidFill>
                  <a:schemeClr val="tx1"/>
                </a:solidFill>
              </a:rPr>
              <a:t>drugs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68" y="846490"/>
            <a:ext cx="12009748" cy="574284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1400" b="1" u="sng" dirty="0">
                <a:solidFill>
                  <a:schemeClr val="tx1"/>
                </a:solidFill>
              </a:rPr>
              <a:t>The quality of liquid preparations is </a:t>
            </a:r>
            <a:r>
              <a:rPr lang="en" sz="1400" dirty="0">
                <a:solidFill>
                  <a:schemeClr val="tx1"/>
                </a:solidFill>
              </a:rPr>
              <a:t>determined by the following indicators: liquid density, content of ethyl alcohol, extractives, fatty oils, alkaloids, reducing agents; coloring of essences, tinctures and liquid dilutions; capillary and capillary-luminescent analysis of liquid dilutions, </a:t>
            </a:r>
            <a:r>
              <a:rPr lang="en" sz="1400" dirty="0" err="1">
                <a:solidFill>
                  <a:schemeClr val="tx1"/>
                </a:solidFill>
              </a:rPr>
              <a:t>triturations , </a:t>
            </a:r>
            <a:r>
              <a:rPr lang="en" sz="1400" dirty="0">
                <a:solidFill>
                  <a:schemeClr val="tx1"/>
                </a:solidFill>
              </a:rPr>
              <a:t>and others.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1400" b="1" u="sng" dirty="0">
                <a:solidFill>
                  <a:schemeClr val="tx1"/>
                </a:solidFill>
              </a:rPr>
              <a:t>Uniformity of drug distribution in </a:t>
            </a:r>
            <a:r>
              <a:rPr lang="en" sz="1400" b="1" u="sng" dirty="0" err="1">
                <a:solidFill>
                  <a:schemeClr val="tx1"/>
                </a:solidFill>
              </a:rPr>
              <a:t>Trituration</a:t>
            </a:r>
            <a:r>
              <a:rPr lang="en" sz="1400" b="1" u="sng" dirty="0">
                <a:solidFill>
                  <a:schemeClr val="tx1"/>
                </a:solidFill>
              </a:rPr>
              <a:t> </a:t>
            </a:r>
            <a:r>
              <a:rPr lang="en" sz="1400" dirty="0">
                <a:solidFill>
                  <a:schemeClr val="tx1"/>
                </a:solidFill>
              </a:rPr>
              <a:t>determined with a magnifying glass or microscope. In </a:t>
            </a:r>
            <a:r>
              <a:rPr lang="en" sz="1400" dirty="0" err="1">
                <a:solidFill>
                  <a:schemeClr val="tx1"/>
                </a:solidFill>
              </a:rPr>
              <a:t>the low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breeding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it is possible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to determine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color </a:t>
            </a:r>
            <a:r>
              <a:rPr lang="en" sz="1400" dirty="0">
                <a:solidFill>
                  <a:schemeClr val="tx1"/>
                </a:solidFill>
              </a:rPr>
              <a:t>, smell, taste </a:t>
            </a:r>
            <a:r>
              <a:rPr lang="en" sz="1400" dirty="0" err="1">
                <a:solidFill>
                  <a:schemeClr val="tx1"/>
                </a:solidFill>
              </a:rPr>
              <a:t>appropriate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medicinal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substances </a:t>
            </a:r>
            <a:r>
              <a:rPr lang="en" sz="1400" dirty="0">
                <a:solidFill>
                  <a:schemeClr val="tx1"/>
                </a:solidFill>
              </a:rPr>
              <a:t>. In </a:t>
            </a:r>
            <a:r>
              <a:rPr lang="en" sz="1400" dirty="0" err="1">
                <a:solidFill>
                  <a:schemeClr val="tx1"/>
                </a:solidFill>
              </a:rPr>
              <a:t>some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cases </a:t>
            </a:r>
            <a:r>
              <a:rPr lang="en" sz="1400" dirty="0">
                <a:solidFill>
                  <a:schemeClr val="tx1"/>
                </a:solidFill>
              </a:rPr>
              <a:t>for </a:t>
            </a:r>
            <a:r>
              <a:rPr lang="en" sz="1400" dirty="0" err="1">
                <a:solidFill>
                  <a:schemeClr val="tx1"/>
                </a:solidFill>
              </a:rPr>
              <a:t>verification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trituration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use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phenomenon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recrystallization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medicinal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substances </a:t>
            </a:r>
            <a:r>
              <a:rPr lang="en" sz="1400" dirty="0">
                <a:solidFill>
                  <a:schemeClr val="tx1"/>
                </a:solidFill>
              </a:rPr>
              <a:t>from </a:t>
            </a:r>
            <a:r>
              <a:rPr lang="en" sz="1400" dirty="0" err="1">
                <a:solidFill>
                  <a:schemeClr val="tx1"/>
                </a:solidFill>
              </a:rPr>
              <a:t>supersaturated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solutions </a:t>
            </a:r>
            <a:r>
              <a:rPr lang="en" sz="1400" dirty="0">
                <a:solidFill>
                  <a:schemeClr val="tx1"/>
                </a:solidFill>
              </a:rPr>
              <a:t>. The size of the </a:t>
            </a:r>
            <a:r>
              <a:rPr lang="en" sz="1400" dirty="0" err="1">
                <a:solidFill>
                  <a:schemeClr val="tx1"/>
                </a:solidFill>
              </a:rPr>
              <a:t>particles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of metals </a:t>
            </a:r>
            <a:r>
              <a:rPr lang="en" sz="1400" dirty="0">
                <a:solidFill>
                  <a:schemeClr val="tx1"/>
                </a:solidFill>
              </a:rPr>
              <a:t>and </a:t>
            </a:r>
            <a:r>
              <a:rPr lang="en" sz="1400" dirty="0" err="1">
                <a:solidFill>
                  <a:schemeClr val="tx1"/>
                </a:solidFill>
              </a:rPr>
              <a:t>coal </a:t>
            </a:r>
            <a:r>
              <a:rPr lang="en" sz="1400" dirty="0">
                <a:solidFill>
                  <a:schemeClr val="tx1"/>
                </a:solidFill>
              </a:rPr>
              <a:t>in </a:t>
            </a:r>
            <a:r>
              <a:rPr lang="en" sz="1400" dirty="0" err="1">
                <a:solidFill>
                  <a:schemeClr val="tx1"/>
                </a:solidFill>
              </a:rPr>
              <a:t>Trituration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measured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under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microscope </a:t>
            </a:r>
            <a:r>
              <a:rPr lang="en" sz="1400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1400" b="1" u="sng" dirty="0">
                <a:solidFill>
                  <a:schemeClr val="tx1"/>
                </a:solidFill>
              </a:rPr>
              <a:t>In </a:t>
            </a:r>
            <a:r>
              <a:rPr lang="en" sz="1400" b="1" u="sng" dirty="0" err="1">
                <a:solidFill>
                  <a:schemeClr val="tx1"/>
                </a:solidFill>
              </a:rPr>
              <a:t>the ointment</a:t>
            </a:r>
            <a:r>
              <a:rPr lang="en" sz="1400" b="1" u="sng" dirty="0">
                <a:solidFill>
                  <a:schemeClr val="tx1"/>
                </a:solidFill>
              </a:rPr>
              <a:t> </a:t>
            </a:r>
            <a:r>
              <a:rPr lang="en" sz="1400" b="1" u="sng" dirty="0" err="1">
                <a:solidFill>
                  <a:schemeClr val="tx1"/>
                </a:solidFill>
              </a:rPr>
              <a:t>determine</a:t>
            </a:r>
            <a:r>
              <a:rPr lang="en" sz="1400" b="1" u="sng" dirty="0">
                <a:solidFill>
                  <a:schemeClr val="tx1"/>
                </a:solidFill>
              </a:rPr>
              <a:t> </a:t>
            </a:r>
            <a:r>
              <a:rPr lang="en" sz="1400" b="1" u="sng" dirty="0" err="1">
                <a:solidFill>
                  <a:schemeClr val="tx1"/>
                </a:solidFill>
              </a:rPr>
              <a:t>homogeneity </a:t>
            </a:r>
            <a:r>
              <a:rPr lang="en" sz="1400" b="1" u="sng" dirty="0">
                <a:solidFill>
                  <a:schemeClr val="tx1"/>
                </a:solidFill>
              </a:rPr>
              <a:t>, in </a:t>
            </a:r>
            <a:r>
              <a:rPr lang="en" sz="1400" b="1" u="sng" dirty="0" err="1">
                <a:solidFill>
                  <a:schemeClr val="tx1"/>
                </a:solidFill>
              </a:rPr>
              <a:t>suppositories </a:t>
            </a:r>
            <a:r>
              <a:rPr lang="en" sz="1400" b="1" u="sng" dirty="0">
                <a:solidFill>
                  <a:schemeClr val="tx1"/>
                </a:solidFill>
              </a:rPr>
              <a:t>- </a:t>
            </a:r>
            <a:r>
              <a:rPr lang="en" sz="1400" b="1" u="sng" dirty="0" err="1">
                <a:solidFill>
                  <a:schemeClr val="tx1"/>
                </a:solidFill>
              </a:rPr>
              <a:t>full time</a:t>
            </a:r>
            <a:r>
              <a:rPr lang="en" sz="1400" b="1" u="sng" dirty="0">
                <a:solidFill>
                  <a:schemeClr val="tx1"/>
                </a:solidFill>
              </a:rPr>
              <a:t> </a:t>
            </a:r>
            <a:r>
              <a:rPr lang="en" sz="1400" b="1" u="sng" dirty="0" err="1">
                <a:solidFill>
                  <a:schemeClr val="tx1"/>
                </a:solidFill>
              </a:rPr>
              <a:t>deformation </a:t>
            </a:r>
            <a:r>
              <a:rPr lang="en" sz="1400" b="1" u="sng" dirty="0">
                <a:solidFill>
                  <a:schemeClr val="tx1"/>
                </a:solidFill>
              </a:rPr>
              <a:t>. </a:t>
            </a:r>
            <a:r>
              <a:rPr lang="en" sz="1400" dirty="0" err="1">
                <a:solidFill>
                  <a:schemeClr val="tx1"/>
                </a:solidFill>
              </a:rPr>
              <a:t>Authenticity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drugs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determined </a:t>
            </a:r>
            <a:r>
              <a:rPr lang="en" sz="1400" dirty="0">
                <a:solidFill>
                  <a:schemeClr val="tx1"/>
                </a:solidFill>
              </a:rPr>
              <a:t>by </a:t>
            </a:r>
            <a:r>
              <a:rPr lang="en" sz="1400" dirty="0" err="1">
                <a:solidFill>
                  <a:schemeClr val="tx1"/>
                </a:solidFill>
              </a:rPr>
              <a:t>_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general </a:t>
            </a:r>
            <a:r>
              <a:rPr lang="en" sz="1400" dirty="0">
                <a:solidFill>
                  <a:schemeClr val="tx1"/>
                </a:solidFill>
              </a:rPr>
              <a:t>, </a:t>
            </a:r>
            <a:r>
              <a:rPr lang="en" sz="1400" dirty="0" err="1">
                <a:solidFill>
                  <a:schemeClr val="tx1"/>
                </a:solidFill>
              </a:rPr>
              <a:t>specific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colored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reactions </a:t>
            </a:r>
            <a:r>
              <a:rPr lang="en" sz="1400" dirty="0">
                <a:solidFill>
                  <a:schemeClr val="tx1"/>
                </a:solidFill>
              </a:rPr>
              <a:t>as </a:t>
            </a:r>
            <a:r>
              <a:rPr lang="en" sz="1400" dirty="0" err="1">
                <a:solidFill>
                  <a:schemeClr val="tx1"/>
                </a:solidFill>
              </a:rPr>
              <a:t>well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methods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thin layer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chromatography </a:t>
            </a:r>
            <a:r>
              <a:rPr lang="en" sz="1400" dirty="0">
                <a:solidFill>
                  <a:schemeClr val="tx1"/>
                </a:solidFill>
              </a:rPr>
              <a:t>. </a:t>
            </a:r>
            <a:r>
              <a:rPr lang="en" sz="1400" dirty="0" err="1">
                <a:solidFill>
                  <a:schemeClr val="tx1"/>
                </a:solidFill>
              </a:rPr>
              <a:t>This </a:t>
            </a:r>
            <a:r>
              <a:rPr lang="en" sz="1400" dirty="0">
                <a:solidFill>
                  <a:schemeClr val="tx1"/>
                </a:solidFill>
              </a:rPr>
              <a:t>method is </a:t>
            </a:r>
            <a:r>
              <a:rPr lang="en" sz="1400" dirty="0" err="1">
                <a:solidFill>
                  <a:schemeClr val="tx1"/>
                </a:solidFill>
              </a:rPr>
              <a:t>used </a:t>
            </a:r>
            <a:r>
              <a:rPr lang="en" sz="1400" dirty="0">
                <a:solidFill>
                  <a:schemeClr val="tx1"/>
                </a:solidFill>
              </a:rPr>
              <a:t>as a </a:t>
            </a:r>
            <a:r>
              <a:rPr lang="en" sz="1400" dirty="0" err="1">
                <a:solidFill>
                  <a:schemeClr val="tx1"/>
                </a:solidFill>
              </a:rPr>
              <a:t>guide </a:t>
            </a:r>
            <a:r>
              <a:rPr lang="en" sz="1400" dirty="0">
                <a:solidFill>
                  <a:schemeClr val="tx1"/>
                </a:solidFill>
              </a:rPr>
              <a:t>for </a:t>
            </a:r>
            <a:r>
              <a:rPr lang="en" sz="1400" dirty="0" err="1">
                <a:solidFill>
                  <a:schemeClr val="tx1"/>
                </a:solidFill>
              </a:rPr>
              <a:t>installation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benign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matrix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tinctures </a:t>
            </a:r>
            <a:r>
              <a:rPr lang="en" sz="1400" dirty="0">
                <a:solidFill>
                  <a:schemeClr val="tx1"/>
                </a:solidFill>
              </a:rPr>
              <a:t>. In </a:t>
            </a:r>
            <a:r>
              <a:rPr lang="en" sz="1400" dirty="0" err="1">
                <a:solidFill>
                  <a:schemeClr val="tx1"/>
                </a:solidFill>
              </a:rPr>
              <a:t>the analysis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chromatograms </a:t>
            </a:r>
            <a:r>
              <a:rPr lang="en" sz="1400" dirty="0">
                <a:solidFill>
                  <a:schemeClr val="tx1"/>
                </a:solidFill>
              </a:rPr>
              <a:t>are usually not </a:t>
            </a:r>
            <a:r>
              <a:rPr lang="en" sz="1400" dirty="0" err="1">
                <a:solidFill>
                  <a:schemeClr val="tx1"/>
                </a:solidFill>
              </a:rPr>
              <a:t>specified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current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substances </a:t>
            </a:r>
            <a:r>
              <a:rPr lang="en" sz="1400" dirty="0">
                <a:solidFill>
                  <a:schemeClr val="tx1"/>
                </a:solidFill>
              </a:rPr>
              <a:t>, and </a:t>
            </a:r>
            <a:r>
              <a:rPr lang="en" sz="1400" dirty="0" err="1">
                <a:solidFill>
                  <a:schemeClr val="tx1"/>
                </a:solidFill>
              </a:rPr>
              <a:t>given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only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her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description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from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indication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sequence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location of </a:t>
            </a:r>
            <a:r>
              <a:rPr lang="en" sz="1400" dirty="0">
                <a:solidFill>
                  <a:schemeClr val="tx1"/>
                </a:solidFill>
              </a:rPr>
              <a:t>zones.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1400" b="1" u="sng" dirty="0">
                <a:solidFill>
                  <a:schemeClr val="tx1"/>
                </a:solidFill>
              </a:rPr>
              <a:t>Quantitative content of BAS is indicated only in rare cases </a:t>
            </a:r>
            <a:r>
              <a:rPr lang="en" sz="1400" dirty="0">
                <a:solidFill>
                  <a:schemeClr val="tx1"/>
                </a:solidFill>
              </a:rPr>
              <a:t>, in particular, in the analysis of tinctures containing toxic substances, as well as preparations of arsenic, mercury, cadmium. </a:t>
            </a:r>
            <a:r>
              <a:rPr lang="en" sz="1400" dirty="0" err="1">
                <a:solidFill>
                  <a:schemeClr val="tx1"/>
                </a:solidFill>
              </a:rPr>
              <a:t>Quality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tinctures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guaranteed by chromatographic </a:t>
            </a:r>
            <a:r>
              <a:rPr lang="en" sz="1400" dirty="0">
                <a:solidFill>
                  <a:schemeClr val="tx1"/>
                </a:solidFill>
              </a:rPr>
              <a:t>parameters </a:t>
            </a:r>
            <a:r>
              <a:rPr lang="en" sz="1400" dirty="0" err="1">
                <a:solidFill>
                  <a:schemeClr val="tx1"/>
                </a:solidFill>
              </a:rPr>
              <a:t>analysis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given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the amount of sample </a:t>
            </a:r>
            <a:r>
              <a:rPr lang="en" sz="1400" dirty="0">
                <a:solidFill>
                  <a:schemeClr val="tx1"/>
                </a:solidFill>
              </a:rPr>
              <a:t>applied as </a:t>
            </a:r>
            <a:r>
              <a:rPr lang="en" sz="1400" dirty="0" err="1">
                <a:solidFill>
                  <a:schemeClr val="tx1"/>
                </a:solidFill>
              </a:rPr>
              <a:t>well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test </a:t>
            </a:r>
            <a:r>
              <a:rPr lang="en" sz="1400" dirty="0">
                <a:solidFill>
                  <a:schemeClr val="tx1"/>
                </a:solidFill>
              </a:rPr>
              <a:t>of the fourth </a:t>
            </a:r>
            <a:r>
              <a:rPr lang="en" sz="1400" dirty="0" err="1">
                <a:solidFill>
                  <a:schemeClr val="tx1"/>
                </a:solidFill>
              </a:rPr>
              <a:t>decimal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breeding </a:t>
            </a:r>
            <a:r>
              <a:rPr lang="en" sz="1400" dirty="0">
                <a:solidFill>
                  <a:schemeClr val="tx1"/>
                </a:solidFill>
              </a:rPr>
              <a:t>, </a:t>
            </a:r>
            <a:r>
              <a:rPr lang="en" sz="1400" dirty="0" err="1">
                <a:solidFill>
                  <a:schemeClr val="tx1"/>
                </a:solidFill>
              </a:rPr>
              <a:t>which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exposed to </a:t>
            </a:r>
            <a:r>
              <a:rPr lang="en" sz="1400" dirty="0">
                <a:solidFill>
                  <a:schemeClr val="tx1"/>
                </a:solidFill>
              </a:rPr>
              <a:t>tinctures </a:t>
            </a:r>
            <a:r>
              <a:rPr lang="en" sz="1400" dirty="0" err="1">
                <a:solidFill>
                  <a:schemeClr val="tx1"/>
                </a:solidFill>
              </a:rPr>
              <a:t>that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contain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poisonous </a:t>
            </a:r>
            <a:r>
              <a:rPr lang="en" sz="1400" dirty="0">
                <a:solidFill>
                  <a:schemeClr val="tx1"/>
                </a:solidFill>
              </a:rPr>
              <a:t>and </a:t>
            </a:r>
            <a:r>
              <a:rPr lang="en" sz="1400" dirty="0" err="1">
                <a:solidFill>
                  <a:schemeClr val="tx1"/>
                </a:solidFill>
              </a:rPr>
              <a:t>potent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substances </a:t>
            </a:r>
            <a:r>
              <a:rPr lang="en" sz="1400" dirty="0">
                <a:solidFill>
                  <a:schemeClr val="tx1"/>
                </a:solidFill>
              </a:rPr>
              <a:t>( </a:t>
            </a:r>
            <a:r>
              <a:rPr lang="en" sz="1400" dirty="0" err="1">
                <a:solidFill>
                  <a:schemeClr val="tx1"/>
                </a:solidFill>
              </a:rPr>
              <a:t>aconite , stanza </a:t>
            </a:r>
            <a:r>
              <a:rPr lang="en" sz="1400" dirty="0">
                <a:solidFill>
                  <a:schemeClr val="tx1"/>
                </a:solidFill>
              </a:rPr>
              <a:t>, </a:t>
            </a:r>
            <a:r>
              <a:rPr lang="en" sz="1400" dirty="0" err="1">
                <a:solidFill>
                  <a:schemeClr val="tx1"/>
                </a:solidFill>
              </a:rPr>
              <a:t>nux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vomica </a:t>
            </a:r>
            <a:r>
              <a:rPr lang="en" sz="1400" dirty="0">
                <a:solidFill>
                  <a:schemeClr val="tx1"/>
                </a:solidFill>
              </a:rPr>
              <a:t>, </a:t>
            </a:r>
            <a:r>
              <a:rPr lang="en" sz="1400" dirty="0" err="1">
                <a:solidFill>
                  <a:schemeClr val="tx1"/>
                </a:solidFill>
              </a:rPr>
              <a:t>Ignatius </a:t>
            </a:r>
            <a:r>
              <a:rPr lang="en" sz="1400" dirty="0">
                <a:solidFill>
                  <a:schemeClr val="tx1"/>
                </a:solidFill>
              </a:rPr>
              <a:t>, </a:t>
            </a:r>
            <a:r>
              <a:rPr lang="en" sz="1400" dirty="0" err="1">
                <a:solidFill>
                  <a:schemeClr val="tx1"/>
                </a:solidFill>
              </a:rPr>
              <a:t>belladonna </a:t>
            </a:r>
            <a:r>
              <a:rPr lang="en" sz="1400" dirty="0">
                <a:solidFill>
                  <a:schemeClr val="tx1"/>
                </a:solidFill>
              </a:rPr>
              <a:t>).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1400" dirty="0">
                <a:solidFill>
                  <a:schemeClr val="tx1"/>
                </a:solidFill>
              </a:rPr>
              <a:t>In </a:t>
            </a:r>
            <a:r>
              <a:rPr lang="en" sz="1400" dirty="0" err="1">
                <a:solidFill>
                  <a:schemeClr val="tx1"/>
                </a:solidFill>
              </a:rPr>
              <a:t>the homeopathic </a:t>
            </a:r>
            <a:r>
              <a:rPr lang="en" sz="1400" dirty="0">
                <a:solidFill>
                  <a:schemeClr val="tx1"/>
                </a:solidFill>
              </a:rPr>
              <a:t>pharmacopoeias </a:t>
            </a:r>
            <a:r>
              <a:rPr lang="en" sz="1400" dirty="0" err="1">
                <a:solidFill>
                  <a:schemeClr val="tx1"/>
                </a:solidFill>
              </a:rPr>
              <a:t>of some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countries </a:t>
            </a:r>
            <a:r>
              <a:rPr lang="en" sz="1400" dirty="0">
                <a:solidFill>
                  <a:schemeClr val="tx1"/>
                </a:solidFill>
              </a:rPr>
              <a:t>(USA, </a:t>
            </a:r>
            <a:r>
              <a:rPr lang="en" sz="1400" dirty="0" err="1">
                <a:solidFill>
                  <a:schemeClr val="tx1"/>
                </a:solidFill>
              </a:rPr>
              <a:t>Belgium </a:t>
            </a:r>
            <a:r>
              <a:rPr lang="en" sz="1400" dirty="0">
                <a:solidFill>
                  <a:schemeClr val="tx1"/>
                </a:solidFill>
              </a:rPr>
              <a:t>) </a:t>
            </a:r>
            <a:r>
              <a:rPr lang="en" sz="1400" dirty="0" err="1">
                <a:solidFill>
                  <a:schemeClr val="tx1"/>
                </a:solidFill>
              </a:rPr>
              <a:t>medicinal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means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are given </a:t>
            </a:r>
            <a:r>
              <a:rPr lang="en" sz="1400" dirty="0">
                <a:solidFill>
                  <a:schemeClr val="tx1"/>
                </a:solidFill>
              </a:rPr>
              <a:t>in </a:t>
            </a:r>
            <a:r>
              <a:rPr lang="en" sz="1400" dirty="0" err="1">
                <a:solidFill>
                  <a:schemeClr val="tx1"/>
                </a:solidFill>
              </a:rPr>
              <a:t>homeopathic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breeding which </a:t>
            </a:r>
            <a:r>
              <a:rPr lang="en" sz="1400" dirty="0">
                <a:solidFill>
                  <a:schemeClr val="tx1"/>
                </a:solidFill>
              </a:rPr>
              <a:t>_ </a:t>
            </a:r>
            <a:r>
              <a:rPr lang="en" sz="1400" dirty="0" err="1">
                <a:solidFill>
                  <a:schemeClr val="tx1"/>
                </a:solidFill>
              </a:rPr>
              <a:t>also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are being tested </a:t>
            </a:r>
            <a:r>
              <a:rPr lang="en" sz="1400" dirty="0">
                <a:solidFill>
                  <a:schemeClr val="tx1"/>
                </a:solidFill>
              </a:rPr>
              <a:t>. Yes, </a:t>
            </a:r>
            <a:r>
              <a:rPr lang="en" sz="1400" dirty="0" err="1">
                <a:solidFill>
                  <a:schemeClr val="tx1"/>
                </a:solidFill>
              </a:rPr>
              <a:t>French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Boaron firm </a:t>
            </a:r>
            <a:r>
              <a:rPr lang="en" sz="1400" dirty="0">
                <a:solidFill>
                  <a:schemeClr val="tx1"/>
                </a:solidFill>
              </a:rPr>
              <a:t>in </a:t>
            </a:r>
            <a:r>
              <a:rPr lang="en" sz="1400" dirty="0" err="1">
                <a:solidFill>
                  <a:schemeClr val="tx1"/>
                </a:solidFill>
              </a:rPr>
              <a:t>certificates </a:t>
            </a:r>
            <a:r>
              <a:rPr lang="en" sz="1400" dirty="0">
                <a:solidFill>
                  <a:schemeClr val="tx1"/>
                </a:solidFill>
              </a:rPr>
              <a:t>_ </a:t>
            </a:r>
            <a:r>
              <a:rPr lang="en" sz="1400" dirty="0" err="1">
                <a:solidFill>
                  <a:schemeClr val="tx1"/>
                </a:solidFill>
              </a:rPr>
              <a:t>quality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leads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tests </a:t>
            </a:r>
            <a:r>
              <a:rPr lang="en" sz="1400" dirty="0">
                <a:solidFill>
                  <a:schemeClr val="tx1"/>
                </a:solidFill>
              </a:rPr>
              <a:t>of the fourth </a:t>
            </a:r>
            <a:r>
              <a:rPr lang="en" sz="1400" dirty="0" err="1">
                <a:solidFill>
                  <a:schemeClr val="tx1"/>
                </a:solidFill>
              </a:rPr>
              <a:t>decimal </a:t>
            </a:r>
            <a:r>
              <a:rPr lang="en" sz="1400" dirty="0">
                <a:solidFill>
                  <a:schemeClr val="tx1"/>
                </a:solidFill>
              </a:rPr>
              <a:t>, second and fourth hundredth </a:t>
            </a:r>
            <a:r>
              <a:rPr lang="en" sz="1400" dirty="0" err="1">
                <a:solidFill>
                  <a:schemeClr val="tx1"/>
                </a:solidFill>
              </a:rPr>
              <a:t>dilution </a:t>
            </a:r>
            <a:r>
              <a:rPr lang="en" sz="1400" dirty="0">
                <a:solidFill>
                  <a:schemeClr val="tx1"/>
                </a:solidFill>
              </a:rPr>
              <a:t>with </a:t>
            </a:r>
            <a:r>
              <a:rPr lang="en" sz="1400" dirty="0" err="1">
                <a:solidFill>
                  <a:schemeClr val="tx1"/>
                </a:solidFill>
              </a:rPr>
              <a:t>reference </a:t>
            </a:r>
            <a:r>
              <a:rPr lang="en" sz="1400" dirty="0">
                <a:solidFill>
                  <a:schemeClr val="tx1"/>
                </a:solidFill>
              </a:rPr>
              <a:t>to the </a:t>
            </a:r>
            <a:r>
              <a:rPr lang="en" sz="1400" dirty="0" err="1">
                <a:solidFill>
                  <a:schemeClr val="tx1"/>
                </a:solidFill>
              </a:rPr>
              <a:t>pharmacopoeia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article </a:t>
            </a:r>
            <a:r>
              <a:rPr lang="en" sz="1400" dirty="0">
                <a:solidFill>
                  <a:schemeClr val="tx1"/>
                </a:solidFill>
              </a:rPr>
              <a:t>, and </a:t>
            </a:r>
            <a:r>
              <a:rPr lang="en" sz="1400" dirty="0" err="1">
                <a:solidFill>
                  <a:schemeClr val="tx1"/>
                </a:solidFill>
              </a:rPr>
              <a:t>sometimes </a:t>
            </a:r>
            <a:r>
              <a:rPr lang="en" sz="1400" dirty="0">
                <a:solidFill>
                  <a:schemeClr val="tx1"/>
                </a:solidFill>
              </a:rPr>
              <a:t>- to the standard of the </a:t>
            </a:r>
            <a:r>
              <a:rPr lang="en" sz="1400" dirty="0" err="1">
                <a:solidFill>
                  <a:schemeClr val="tx1"/>
                </a:solidFill>
              </a:rPr>
              <a:t>firm </a:t>
            </a:r>
            <a:r>
              <a:rPr lang="en" sz="1400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1400" dirty="0">
                <a:solidFill>
                  <a:schemeClr val="tx1"/>
                </a:solidFill>
              </a:rPr>
              <a:t>In homeopathic pharmacies, various complex remedies with appropriate names are available without a prescription: anti- </a:t>
            </a:r>
            <a:r>
              <a:rPr lang="en" sz="1400" dirty="0" err="1">
                <a:solidFill>
                  <a:schemeClr val="tx1"/>
                </a:solidFill>
              </a:rPr>
              <a:t>influenza </a:t>
            </a:r>
            <a:r>
              <a:rPr lang="en" sz="1400" dirty="0">
                <a:solidFill>
                  <a:schemeClr val="tx1"/>
                </a:solidFill>
              </a:rPr>
              <a:t>, </a:t>
            </a:r>
            <a:r>
              <a:rPr lang="en" sz="1400" dirty="0" err="1">
                <a:solidFill>
                  <a:schemeClr val="tx1"/>
                </a:solidFill>
              </a:rPr>
              <a:t>anticlimacterin </a:t>
            </a:r>
            <a:r>
              <a:rPr lang="en" sz="1400" dirty="0">
                <a:solidFill>
                  <a:schemeClr val="tx1"/>
                </a:solidFill>
              </a:rPr>
              <a:t>, </a:t>
            </a:r>
            <a:r>
              <a:rPr lang="en" sz="1400" dirty="0" err="1">
                <a:solidFill>
                  <a:schemeClr val="tx1"/>
                </a:solidFill>
              </a:rPr>
              <a:t>antinervin , anti- asthmatic </a:t>
            </a:r>
            <a:r>
              <a:rPr lang="en" sz="1400" dirty="0">
                <a:solidFill>
                  <a:schemeClr val="tx1"/>
                </a:solidFill>
              </a:rPr>
              <a:t>drops , gold, pertussis, and Dr. Fleming's ointment.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1400" dirty="0">
                <a:solidFill>
                  <a:schemeClr val="tx1"/>
                </a:solidFill>
              </a:rPr>
              <a:t>Homeopathic poisons and potent drugs are stored according to the general rules of pharmacy and are issued with appropriate labels. </a:t>
            </a:r>
            <a:r>
              <a:rPr lang="en" sz="1400" dirty="0" err="1">
                <a:solidFill>
                  <a:schemeClr val="tx1"/>
                </a:solidFill>
              </a:rPr>
              <a:t>Strong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medicinal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substances </a:t>
            </a:r>
            <a:r>
              <a:rPr lang="en" sz="1400" dirty="0">
                <a:solidFill>
                  <a:schemeClr val="tx1"/>
                </a:solidFill>
              </a:rPr>
              <a:t>and </a:t>
            </a:r>
            <a:r>
              <a:rPr lang="en" sz="1400" dirty="0" err="1">
                <a:solidFill>
                  <a:schemeClr val="tx1"/>
                </a:solidFill>
              </a:rPr>
              <a:t>poisons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it is possible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let go </a:t>
            </a:r>
            <a:r>
              <a:rPr lang="en" sz="1400" dirty="0">
                <a:solidFill>
                  <a:schemeClr val="tx1"/>
                </a:solidFill>
              </a:rPr>
              <a:t>, </a:t>
            </a:r>
            <a:r>
              <a:rPr lang="en" sz="1400" dirty="0" err="1">
                <a:solidFill>
                  <a:schemeClr val="tx1"/>
                </a:solidFill>
              </a:rPr>
              <a:t>starting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only </a:t>
            </a:r>
            <a:r>
              <a:rPr lang="en" sz="1400" dirty="0">
                <a:solidFill>
                  <a:schemeClr val="tx1"/>
                </a:solidFill>
              </a:rPr>
              <a:t>from the fourth </a:t>
            </a:r>
            <a:r>
              <a:rPr lang="en" sz="1400" dirty="0" err="1">
                <a:solidFill>
                  <a:schemeClr val="tx1"/>
                </a:solidFill>
              </a:rPr>
              <a:t>decimal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breeding </a:t>
            </a:r>
            <a:r>
              <a:rPr lang="en" sz="1400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1400" dirty="0" err="1">
                <a:solidFill>
                  <a:schemeClr val="tx1"/>
                </a:solidFill>
              </a:rPr>
              <a:t>Homeopathic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medicinal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drugs depending </a:t>
            </a:r>
            <a:r>
              <a:rPr lang="en" sz="1400" dirty="0">
                <a:solidFill>
                  <a:schemeClr val="tx1"/>
                </a:solidFill>
              </a:rPr>
              <a:t>_ </a:t>
            </a:r>
            <a:r>
              <a:rPr lang="en" sz="1400" dirty="0" err="1">
                <a:solidFill>
                  <a:schemeClr val="tx1"/>
                </a:solidFill>
              </a:rPr>
              <a:t>from the </a:t>
            </a:r>
            <a:r>
              <a:rPr lang="en" sz="1400" dirty="0">
                <a:solidFill>
                  <a:schemeClr val="tx1"/>
                </a:solidFill>
              </a:rPr>
              <a:t>type </a:t>
            </a:r>
            <a:r>
              <a:rPr lang="en" sz="1400" dirty="0" err="1">
                <a:solidFill>
                  <a:schemeClr val="tx1"/>
                </a:solidFill>
              </a:rPr>
              <a:t>of drug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forms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released </a:t>
            </a:r>
            <a:r>
              <a:rPr lang="en" sz="1400" dirty="0">
                <a:solidFill>
                  <a:schemeClr val="tx1"/>
                </a:solidFill>
              </a:rPr>
              <a:t>in vials, boxes, packages. On the </a:t>
            </a:r>
            <a:r>
              <a:rPr lang="en" sz="1400" dirty="0" err="1">
                <a:solidFill>
                  <a:schemeClr val="tx1"/>
                </a:solidFill>
              </a:rPr>
              <a:t>labels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indicate </a:t>
            </a:r>
            <a:r>
              <a:rPr lang="en" sz="1400" dirty="0">
                <a:solidFill>
                  <a:schemeClr val="tx1"/>
                </a:solidFill>
              </a:rPr>
              <a:t>the pharmacy number, prescription number and </a:t>
            </a:r>
            <a:r>
              <a:rPr lang="en" sz="1400" dirty="0" err="1">
                <a:solidFill>
                  <a:schemeClr val="tx1"/>
                </a:solidFill>
              </a:rPr>
              <a:t>serial </a:t>
            </a:r>
            <a:r>
              <a:rPr lang="en" sz="1400" dirty="0">
                <a:solidFill>
                  <a:schemeClr val="tx1"/>
                </a:solidFill>
              </a:rPr>
              <a:t>number of the drug in the </a:t>
            </a:r>
            <a:r>
              <a:rPr lang="en" sz="1400" dirty="0" err="1">
                <a:solidFill>
                  <a:schemeClr val="tx1"/>
                </a:solidFill>
              </a:rPr>
              <a:t>prescription </a:t>
            </a:r>
            <a:r>
              <a:rPr lang="en" sz="1400" dirty="0">
                <a:solidFill>
                  <a:schemeClr val="tx1"/>
                </a:solidFill>
              </a:rPr>
              <a:t>, </a:t>
            </a:r>
            <a:r>
              <a:rPr lang="en" sz="1400" dirty="0" err="1">
                <a:solidFill>
                  <a:schemeClr val="tx1"/>
                </a:solidFill>
              </a:rPr>
              <a:t>weight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dispensed </a:t>
            </a:r>
            <a:r>
              <a:rPr lang="en" sz="1400" dirty="0">
                <a:solidFill>
                  <a:schemeClr val="tx1"/>
                </a:solidFill>
              </a:rPr>
              <a:t>drug, date and </a:t>
            </a:r>
            <a:r>
              <a:rPr lang="en" sz="1400" dirty="0" err="1">
                <a:solidFill>
                  <a:schemeClr val="tx1"/>
                </a:solidFill>
              </a:rPr>
              <a:t>signature of the </a:t>
            </a:r>
            <a:r>
              <a:rPr lang="en" sz="1400" dirty="0">
                <a:solidFill>
                  <a:schemeClr val="tx1"/>
                </a:solidFill>
              </a:rPr>
              <a:t>pharmacist. Order and </a:t>
            </a:r>
            <a:r>
              <a:rPr lang="en" sz="1400" dirty="0" err="1">
                <a:solidFill>
                  <a:schemeClr val="tx1"/>
                </a:solidFill>
              </a:rPr>
              <a:t>priority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reception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prescription </a:t>
            </a:r>
            <a:r>
              <a:rPr lang="en" sz="1400" dirty="0">
                <a:solidFill>
                  <a:schemeClr val="tx1"/>
                </a:solidFill>
              </a:rPr>
              <a:t>drugs are </a:t>
            </a:r>
            <a:r>
              <a:rPr lang="en" sz="1400" dirty="0" err="1">
                <a:solidFill>
                  <a:schemeClr val="tx1"/>
                </a:solidFill>
              </a:rPr>
              <a:t>listed separately</a:t>
            </a:r>
            <a:r>
              <a:rPr lang="en" sz="1400" dirty="0">
                <a:solidFill>
                  <a:schemeClr val="tx1"/>
                </a:solidFill>
              </a:rPr>
              <a:t> </a:t>
            </a:r>
            <a:r>
              <a:rPr lang="en" sz="1400" dirty="0" err="1">
                <a:solidFill>
                  <a:schemeClr val="tx1"/>
                </a:solidFill>
              </a:rPr>
              <a:t>the schedule written </a:t>
            </a:r>
            <a:r>
              <a:rPr lang="en" sz="1400" dirty="0">
                <a:solidFill>
                  <a:schemeClr val="tx1"/>
                </a:solidFill>
              </a:rPr>
              <a:t>out </a:t>
            </a:r>
            <a:r>
              <a:rPr lang="en" sz="1400" dirty="0" err="1">
                <a:solidFill>
                  <a:schemeClr val="tx1"/>
                </a:solidFill>
              </a:rPr>
              <a:t>doctor </a:t>
            </a:r>
            <a:r>
              <a:rPr lang="en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039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" b="1" dirty="0">
                <a:solidFill>
                  <a:schemeClr val="tx1"/>
                </a:solidFill>
              </a:rPr>
              <a:t>6. </a:t>
            </a:r>
            <a:r>
              <a:rPr lang="en" b="1" dirty="0" err="1">
                <a:solidFill>
                  <a:schemeClr val="tx1"/>
                </a:solidFill>
              </a:rPr>
              <a:t>Improvement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homeopathic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medicinal</a:t>
            </a:r>
            <a:r>
              <a:rPr lang="en" b="1" dirty="0">
                <a:solidFill>
                  <a:schemeClr val="tx1"/>
                </a:solidFill>
              </a:rPr>
              <a:t> </a:t>
            </a:r>
            <a:r>
              <a:rPr lang="en" b="1" dirty="0" err="1">
                <a:solidFill>
                  <a:schemeClr val="tx1"/>
                </a:solidFill>
              </a:rPr>
              <a:t>drugs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3889" y="1845734"/>
            <a:ext cx="11302738" cy="4366530"/>
          </a:xfrm>
        </p:spPr>
        <p:txBody>
          <a:bodyPr>
            <a:normAutofit/>
          </a:bodyPr>
          <a:lstStyle/>
          <a:p>
            <a:pPr marL="0" indent="358775" algn="just"/>
            <a:r>
              <a:rPr lang="en" dirty="0">
                <a:solidFill>
                  <a:schemeClr val="tx1"/>
                </a:solidFill>
              </a:rPr>
              <a:t>In order to improve homeopathic remedies, with positive results of clinicians' testing of homeopathic remedies, it is necessary to resolve contradictions in their nomenclature, technology, regulation and quality control. </a:t>
            </a:r>
            <a:r>
              <a:rPr lang="en" dirty="0" err="1">
                <a:solidFill>
                  <a:schemeClr val="tx1"/>
                </a:solidFill>
              </a:rPr>
              <a:t>Must </a:t>
            </a:r>
            <a:r>
              <a:rPr lang="en" dirty="0">
                <a:solidFill>
                  <a:schemeClr val="tx1"/>
                </a:solidFill>
              </a:rPr>
              <a:t>be </a:t>
            </a:r>
            <a:r>
              <a:rPr lang="en" dirty="0" err="1">
                <a:solidFill>
                  <a:schemeClr val="tx1"/>
                </a:solidFill>
              </a:rPr>
              <a:t>held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scientific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research </a:t>
            </a:r>
            <a:r>
              <a:rPr lang="en" dirty="0">
                <a:solidFill>
                  <a:schemeClr val="tx1"/>
                </a:solidFill>
              </a:rPr>
              <a:t>aimed </a:t>
            </a:r>
            <a:r>
              <a:rPr lang="en" dirty="0" err="1">
                <a:solidFill>
                  <a:schemeClr val="tx1"/>
                </a:solidFill>
              </a:rPr>
              <a:t>at </a:t>
            </a:r>
            <a:r>
              <a:rPr lang="en" dirty="0">
                <a:solidFill>
                  <a:schemeClr val="tx1"/>
                </a:solidFill>
              </a:rPr>
              <a:t>reviewing the arsenal of </a:t>
            </a:r>
            <a:r>
              <a:rPr lang="en" dirty="0" err="1">
                <a:solidFill>
                  <a:schemeClr val="tx1"/>
                </a:solidFill>
              </a:rPr>
              <a:t>homeopathic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drugs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enrichment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him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modern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effective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means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research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domestic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analogues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imported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funds </a:t>
            </a:r>
            <a:r>
              <a:rPr lang="en" dirty="0">
                <a:solidFill>
                  <a:schemeClr val="tx1"/>
                </a:solidFill>
              </a:rPr>
              <a:t>. </a:t>
            </a:r>
            <a:r>
              <a:rPr lang="en" dirty="0" err="1">
                <a:solidFill>
                  <a:schemeClr val="tx1"/>
                </a:solidFill>
              </a:rPr>
              <a:t>Assortment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regulated </a:t>
            </a:r>
            <a:r>
              <a:rPr lang="en" dirty="0">
                <a:solidFill>
                  <a:schemeClr val="tx1"/>
                </a:solidFill>
              </a:rPr>
              <a:t>in </a:t>
            </a:r>
            <a:r>
              <a:rPr lang="en" dirty="0" err="1">
                <a:solidFill>
                  <a:schemeClr val="tx1"/>
                </a:solidFill>
              </a:rPr>
              <a:t>homeopathy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drugs </a:t>
            </a:r>
            <a:r>
              <a:rPr lang="en" dirty="0">
                <a:solidFill>
                  <a:schemeClr val="tx1"/>
                </a:solidFill>
              </a:rPr>
              <a:t>and forms </a:t>
            </a:r>
            <a:r>
              <a:rPr lang="en" dirty="0" err="1">
                <a:solidFill>
                  <a:schemeClr val="tx1"/>
                </a:solidFill>
              </a:rPr>
              <a:t>should be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expand </a:t>
            </a:r>
            <a:r>
              <a:rPr lang="en" dirty="0">
                <a:solidFill>
                  <a:schemeClr val="tx1"/>
                </a:solidFill>
              </a:rPr>
              <a:t>by </a:t>
            </a:r>
            <a:r>
              <a:rPr lang="en" dirty="0" err="1">
                <a:solidFill>
                  <a:schemeClr val="tx1"/>
                </a:solidFill>
              </a:rPr>
              <a:t>_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injectable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solutions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ocular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dosage </a:t>
            </a:r>
            <a:r>
              <a:rPr lang="en" dirty="0">
                <a:solidFill>
                  <a:schemeClr val="tx1"/>
                </a:solidFill>
              </a:rPr>
              <a:t>forms, </a:t>
            </a:r>
            <a:r>
              <a:rPr lang="en" dirty="0" err="1">
                <a:solidFill>
                  <a:schemeClr val="tx1"/>
                </a:solidFill>
              </a:rPr>
              <a:t>aerosols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pills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therapeutic </a:t>
            </a:r>
            <a:r>
              <a:rPr lang="en" dirty="0">
                <a:solidFill>
                  <a:schemeClr val="tx1"/>
                </a:solidFill>
              </a:rPr>
              <a:t>systems, etc. </a:t>
            </a:r>
            <a:r>
              <a:rPr lang="en" dirty="0" err="1">
                <a:solidFill>
                  <a:schemeClr val="tx1"/>
                </a:solidFill>
              </a:rPr>
              <a:t>Effectiveness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homeopathic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funds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it is possible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increase </a:t>
            </a:r>
            <a:r>
              <a:rPr lang="en" dirty="0">
                <a:solidFill>
                  <a:schemeClr val="tx1"/>
                </a:solidFill>
              </a:rPr>
              <a:t>by </a:t>
            </a:r>
            <a:r>
              <a:rPr lang="en" dirty="0" err="1">
                <a:solidFill>
                  <a:schemeClr val="tx1"/>
                </a:solidFill>
              </a:rPr>
              <a:t>using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modern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auxiliary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substances </a:t>
            </a:r>
            <a:r>
              <a:rPr lang="en" dirty="0">
                <a:solidFill>
                  <a:schemeClr val="tx1"/>
                </a:solidFill>
              </a:rPr>
              <a:t>- </a:t>
            </a:r>
            <a:r>
              <a:rPr lang="en" dirty="0" err="1">
                <a:solidFill>
                  <a:schemeClr val="tx1"/>
                </a:solidFill>
              </a:rPr>
              <a:t>macromolecular </a:t>
            </a:r>
            <a:r>
              <a:rPr lang="en" dirty="0">
                <a:solidFill>
                  <a:schemeClr val="tx1"/>
                </a:solidFill>
              </a:rPr>
              <a:t>compounds, </a:t>
            </a:r>
            <a:r>
              <a:rPr lang="en" dirty="0" err="1">
                <a:solidFill>
                  <a:schemeClr val="tx1"/>
                </a:solidFill>
              </a:rPr>
              <a:t>surfactants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substances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solvents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stabilizers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emulsion </a:t>
            </a:r>
            <a:r>
              <a:rPr lang="en" dirty="0">
                <a:solidFill>
                  <a:schemeClr val="tx1"/>
                </a:solidFill>
              </a:rPr>
              <a:t>and </a:t>
            </a:r>
            <a:r>
              <a:rPr lang="en" dirty="0" err="1">
                <a:solidFill>
                  <a:schemeClr val="tx1"/>
                </a:solidFill>
              </a:rPr>
              <a:t>hydrophilic </a:t>
            </a:r>
            <a:r>
              <a:rPr lang="en" dirty="0">
                <a:solidFill>
                  <a:schemeClr val="tx1"/>
                </a:solidFill>
              </a:rPr>
              <a:t>bases for ointments , </a:t>
            </a:r>
            <a:r>
              <a:rPr lang="en" dirty="0" err="1">
                <a:solidFill>
                  <a:schemeClr val="tx1"/>
                </a:solidFill>
              </a:rPr>
              <a:t>etc. Need to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to improve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technological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processes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homeopathic</a:t>
            </a:r>
            <a:r>
              <a:rPr lang="en" dirty="0">
                <a:solidFill>
                  <a:schemeClr val="tx1"/>
                </a:solidFill>
              </a:rPr>
              <a:t> </a:t>
            </a:r>
            <a:r>
              <a:rPr lang="en" dirty="0" err="1">
                <a:solidFill>
                  <a:schemeClr val="tx1"/>
                </a:solidFill>
              </a:rPr>
              <a:t>essences </a:t>
            </a:r>
            <a:r>
              <a:rPr lang="en" dirty="0">
                <a:solidFill>
                  <a:schemeClr val="tx1"/>
                </a:solidFill>
              </a:rPr>
              <a:t>, </a:t>
            </a:r>
            <a:r>
              <a:rPr lang="en" dirty="0" err="1">
                <a:solidFill>
                  <a:schemeClr val="tx1"/>
                </a:solidFill>
              </a:rPr>
              <a:t>tinctures </a:t>
            </a:r>
            <a:r>
              <a:rPr lang="en" dirty="0">
                <a:solidFill>
                  <a:schemeClr val="tx1"/>
                </a:solidFill>
              </a:rPr>
              <a:t>, granules, </a:t>
            </a:r>
            <a:r>
              <a:rPr lang="en" dirty="0" err="1">
                <a:solidFill>
                  <a:schemeClr val="tx1"/>
                </a:solidFill>
              </a:rPr>
              <a:t>drops </a:t>
            </a:r>
            <a:r>
              <a:rPr lang="en" dirty="0">
                <a:solidFill>
                  <a:schemeClr val="tx1"/>
                </a:solidFill>
              </a:rPr>
              <a:t>and </a:t>
            </a:r>
            <a:r>
              <a:rPr lang="en" dirty="0" err="1">
                <a:solidFill>
                  <a:schemeClr val="tx1"/>
                </a:solidFill>
              </a:rPr>
              <a:t>other </a:t>
            </a:r>
            <a:r>
              <a:rPr lang="en" dirty="0">
                <a:solidFill>
                  <a:schemeClr val="tx1"/>
                </a:solidFill>
              </a:rPr>
              <a:t>forms.</a:t>
            </a:r>
          </a:p>
          <a:p>
            <a:pPr marL="0" indent="358775" algn="just"/>
            <a:r>
              <a:rPr lang="en" dirty="0">
                <a:solidFill>
                  <a:schemeClr val="tx1"/>
                </a:solidFill>
              </a:rPr>
              <a:t>Modern sensitive methods of physicochemical analysis can be used to study and control the quality of homeopathic medicines in different concentrations (dilutions).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en" dirty="0">
                <a:solidFill>
                  <a:schemeClr val="tx1"/>
                </a:solidFill>
              </a:rPr>
              <a:t>The urgent task is to study the quality of medicinal and animal raw materials, as well as the stability of various homeopathic remedies during storage, including those used in </a:t>
            </a:r>
            <a:r>
              <a:rPr lang="en" dirty="0" err="1">
                <a:solidFill>
                  <a:schemeClr val="tx1"/>
                </a:solidFill>
              </a:rPr>
              <a:t>submicroconcentrations </a:t>
            </a:r>
            <a:r>
              <a:rPr lang="en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537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dirty="0">
                <a:solidFill>
                  <a:schemeClr val="tx1"/>
                </a:solidFill>
              </a:rPr>
              <a:t>1. Characteristics of solid homeopathic dosage forms.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en" dirty="0">
                <a:solidFill>
                  <a:schemeClr val="tx1"/>
                </a:solidFill>
              </a:rPr>
              <a:t>2. Technology of manufacturing solid homeopathic dosage forms.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en" dirty="0">
                <a:solidFill>
                  <a:schemeClr val="tx1"/>
                </a:solidFill>
              </a:rPr>
              <a:t>3. Quality control of solid homeopathic dosage forms.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en" dirty="0">
                <a:solidFill>
                  <a:schemeClr val="tx1"/>
                </a:solidFill>
              </a:rPr>
              <a:t>4. Registration for the release of solid homeopathic dosage forms.</a:t>
            </a:r>
            <a:endParaRPr lang="ru-RU" dirty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97280" y="989215"/>
            <a:ext cx="10058400" cy="748145"/>
          </a:xfrm>
        </p:spPr>
        <p:txBody>
          <a:bodyPr/>
          <a:lstStyle/>
          <a:p>
            <a:pPr algn="ctr"/>
            <a:r>
              <a:rPr lang="en" b="1" dirty="0">
                <a:solidFill>
                  <a:schemeClr val="tx1"/>
                </a:solidFill>
              </a:rPr>
              <a:t>Questions for self-examination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028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en" sz="8000" b="1" i="1" dirty="0">
                <a:solidFill>
                  <a:schemeClr val="accent2">
                    <a:lumMod val="50000"/>
                  </a:schemeClr>
                </a:solidFill>
              </a:rPr>
              <a:t>Thank you!</a:t>
            </a:r>
            <a:endParaRPr lang="uk-UA" sz="8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86287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393</TotalTime>
  <Words>1801</Words>
  <Application>Microsoft Office PowerPoint</Application>
  <PresentationFormat>Широкоэкранный</PresentationFormat>
  <Paragraphs>68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Calibri</vt:lpstr>
      <vt:lpstr>Calibri Light</vt:lpstr>
      <vt:lpstr>Ретро</vt:lpstr>
      <vt:lpstr>Презентация PowerPoint</vt:lpstr>
      <vt:lpstr>Plan</vt:lpstr>
      <vt:lpstr>1. Homeopathic LF solid consistency</vt:lpstr>
      <vt:lpstr>2. Powders ( trituration )</vt:lpstr>
      <vt:lpstr>2.1. 1st method of manufacture triturations §7</vt:lpstr>
      <vt:lpstr>2.2. 2nd method of manufacture triturations §8</vt:lpstr>
      <vt:lpstr>2.3. 3rd method of manufacture triturations §9</vt:lpstr>
      <vt:lpstr>3. Granules ( Granulae )</vt:lpstr>
      <vt:lpstr>4. Tablets ( Tabulettae )</vt:lpstr>
      <vt:lpstr>5. Evaluation quality , storage and release homeopathic drugs</vt:lpstr>
      <vt:lpstr>6. Improvement homeopathic medicinal drugs</vt:lpstr>
      <vt:lpstr>Questions for self-examination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Олексій Володимирович Нікітін</cp:lastModifiedBy>
  <cp:revision>19</cp:revision>
  <dcterms:created xsi:type="dcterms:W3CDTF">2021-04-26T04:45:50Z</dcterms:created>
  <dcterms:modified xsi:type="dcterms:W3CDTF">2024-02-27T13:04:23Z</dcterms:modified>
</cp:coreProperties>
</file>