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64" r:id="rId2"/>
    <p:sldId id="265" r:id="rId3"/>
    <p:sldId id="271" r:id="rId4"/>
    <p:sldId id="266" r:id="rId5"/>
    <p:sldId id="267" r:id="rId6"/>
    <p:sldId id="268" r:id="rId7"/>
    <p:sldId id="269" r:id="rId8"/>
    <p:sldId id="270" r:id="rId9"/>
    <p:sldId id="288" r:id="rId10"/>
    <p:sldId id="289" r:id="rId11"/>
    <p:sldId id="285" r:id="rId12"/>
    <p:sldId id="286" r:id="rId13"/>
    <p:sldId id="287" r:id="rId14"/>
    <p:sldId id="273" r:id="rId15"/>
    <p:sldId id="276" r:id="rId16"/>
    <p:sldId id="278" r:id="rId17"/>
    <p:sldId id="281" r:id="rId18"/>
    <p:sldId id="280" r:id="rId19"/>
    <p:sldId id="275" r:id="rId20"/>
    <p:sldId id="282" r:id="rId21"/>
    <p:sldId id="260" r:id="rId22"/>
    <p:sldId id="279" r:id="rId23"/>
    <p:sldId id="261" r:id="rId24"/>
    <p:sldId id="262" r:id="rId25"/>
    <p:sldId id="283" r:id="rId26"/>
    <p:sldId id="284" r:id="rId27"/>
    <p:sldId id="263" r:id="rId28"/>
    <p:sldId id="272" r:id="rId2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3" d="100"/>
          <a:sy n="53" d="100"/>
        </p:scale>
        <p:origin x="14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140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202773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25000" lnSpcReduction="20000"/>
          </a:bodyPr>
          <a:lstStyle/>
          <a:p>
            <a:endParaRPr lang="ru-RU"/>
          </a:p>
        </p:txBody>
      </p:sp>
      <p:sp>
        <p:nvSpPr>
          <p:cNvPr id="4" name="Номер слайда 3"/>
          <p:cNvSpPr>
            <a:spLocks noGrp="1"/>
          </p:cNvSpPr>
          <p:nvPr>
            <p:ph type="sldNum" sz="quarter" idx="10"/>
          </p:nvPr>
        </p:nvSpPr>
        <p:spPr/>
        <p:txBody>
          <a:bodyPr/>
          <a:lstStyle/>
          <a:p>
            <a:fld id="{BEE9A887-C9CA-4698-AC5C-4B60B36AAB4E}" type="slidenum">
              <a:rPr lang="ru-RU" smtClean="0"/>
              <a:t>4</a:t>
            </a:fld>
            <a:endParaRPr lang="ru-RU"/>
          </a:p>
        </p:txBody>
      </p:sp>
    </p:spTree>
    <p:extLst>
      <p:ext uri="{BB962C8B-B14F-4D97-AF65-F5344CB8AC3E}">
        <p14:creationId xmlns:p14="http://schemas.microsoft.com/office/powerpoint/2010/main" val="3777390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25000" lnSpcReduction="20000"/>
          </a:bodyPr>
          <a:lstStyle/>
          <a:p>
            <a:endParaRPr lang="ru-RU"/>
          </a:p>
        </p:txBody>
      </p:sp>
      <p:sp>
        <p:nvSpPr>
          <p:cNvPr id="4" name="Номер слайда 3"/>
          <p:cNvSpPr>
            <a:spLocks noGrp="1"/>
          </p:cNvSpPr>
          <p:nvPr>
            <p:ph type="sldNum" sz="quarter" idx="10"/>
          </p:nvPr>
        </p:nvSpPr>
        <p:spPr/>
        <p:txBody>
          <a:bodyPr/>
          <a:lstStyle/>
          <a:p>
            <a:fld id="{BEE9A887-C9CA-4698-AC5C-4B60B36AAB4E}" type="slidenum">
              <a:rPr lang="ru-RU" smtClean="0"/>
              <a:t>5</a:t>
            </a:fld>
            <a:endParaRPr lang="ru-RU"/>
          </a:p>
        </p:txBody>
      </p:sp>
    </p:spTree>
    <p:extLst>
      <p:ext uri="{BB962C8B-B14F-4D97-AF65-F5344CB8AC3E}">
        <p14:creationId xmlns:p14="http://schemas.microsoft.com/office/powerpoint/2010/main" val="3169673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25000" lnSpcReduction="20000"/>
          </a:bodyPr>
          <a:lstStyle/>
          <a:p>
            <a:endParaRPr lang="ru-RU"/>
          </a:p>
        </p:txBody>
      </p:sp>
      <p:sp>
        <p:nvSpPr>
          <p:cNvPr id="4" name="Номер слайда 3"/>
          <p:cNvSpPr>
            <a:spLocks noGrp="1"/>
          </p:cNvSpPr>
          <p:nvPr>
            <p:ph type="sldNum" sz="quarter" idx="10"/>
          </p:nvPr>
        </p:nvSpPr>
        <p:spPr/>
        <p:txBody>
          <a:bodyPr/>
          <a:lstStyle/>
          <a:p>
            <a:fld id="{BEE9A887-C9CA-4698-AC5C-4B60B36AAB4E}" type="slidenum">
              <a:rPr lang="ru-RU" smtClean="0"/>
              <a:t>6</a:t>
            </a:fld>
            <a:endParaRPr lang="ru-RU"/>
          </a:p>
        </p:txBody>
      </p:sp>
    </p:spTree>
    <p:extLst>
      <p:ext uri="{BB962C8B-B14F-4D97-AF65-F5344CB8AC3E}">
        <p14:creationId xmlns:p14="http://schemas.microsoft.com/office/powerpoint/2010/main" val="99280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25000" lnSpcReduction="20000"/>
          </a:bodyPr>
          <a:lstStyle/>
          <a:p>
            <a:endParaRPr lang="ru-RU"/>
          </a:p>
        </p:txBody>
      </p:sp>
      <p:sp>
        <p:nvSpPr>
          <p:cNvPr id="4" name="Номер слайда 3"/>
          <p:cNvSpPr>
            <a:spLocks noGrp="1"/>
          </p:cNvSpPr>
          <p:nvPr>
            <p:ph type="sldNum" sz="quarter" idx="10"/>
          </p:nvPr>
        </p:nvSpPr>
        <p:spPr/>
        <p:txBody>
          <a:bodyPr/>
          <a:lstStyle/>
          <a:p>
            <a:fld id="{BEE9A887-C9CA-4698-AC5C-4B60B36AAB4E}" type="slidenum">
              <a:rPr lang="ru-RU" smtClean="0"/>
              <a:t>7</a:t>
            </a:fld>
            <a:endParaRPr lang="ru-RU"/>
          </a:p>
        </p:txBody>
      </p:sp>
    </p:spTree>
    <p:extLst>
      <p:ext uri="{BB962C8B-B14F-4D97-AF65-F5344CB8AC3E}">
        <p14:creationId xmlns:p14="http://schemas.microsoft.com/office/powerpoint/2010/main" val="329930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25000" lnSpcReduction="20000"/>
          </a:bodyPr>
          <a:lstStyle/>
          <a:p>
            <a:endParaRPr lang="ru-RU"/>
          </a:p>
        </p:txBody>
      </p:sp>
      <p:sp>
        <p:nvSpPr>
          <p:cNvPr id="4" name="Номер слайда 3"/>
          <p:cNvSpPr>
            <a:spLocks noGrp="1"/>
          </p:cNvSpPr>
          <p:nvPr>
            <p:ph type="sldNum" sz="quarter" idx="10"/>
          </p:nvPr>
        </p:nvSpPr>
        <p:spPr/>
        <p:txBody>
          <a:bodyPr/>
          <a:lstStyle/>
          <a:p>
            <a:fld id="{BEE9A887-C9CA-4698-AC5C-4B60B36AAB4E}" type="slidenum">
              <a:rPr lang="ru-RU" smtClean="0"/>
              <a:t>8</a:t>
            </a:fld>
            <a:endParaRPr lang="ru-RU"/>
          </a:p>
        </p:txBody>
      </p:sp>
    </p:spTree>
    <p:extLst>
      <p:ext uri="{BB962C8B-B14F-4D97-AF65-F5344CB8AC3E}">
        <p14:creationId xmlns:p14="http://schemas.microsoft.com/office/powerpoint/2010/main" val="1179726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473627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endParaRPr lang="ru-RU" altLang="uk-UA"/>
          </a:p>
        </p:txBody>
      </p:sp>
      <p:sp>
        <p:nvSpPr>
          <p:cNvPr id="5" name="Нижний колонтитул 4"/>
          <p:cNvSpPr>
            <a:spLocks noGrp="1"/>
          </p:cNvSpPr>
          <p:nvPr>
            <p:ph type="ftr" sz="quarter" idx="11"/>
          </p:nvPr>
        </p:nvSpPr>
        <p:spPr/>
        <p:txBody>
          <a:bodyPr/>
          <a:lstStyle>
            <a:lvl1pPr>
              <a:defRPr/>
            </a:lvl1pPr>
          </a:lstStyle>
          <a:p>
            <a:endParaRPr lang="ru-RU" altLang="uk-UA"/>
          </a:p>
        </p:txBody>
      </p:sp>
      <p:sp>
        <p:nvSpPr>
          <p:cNvPr id="6" name="Номер слайда 5"/>
          <p:cNvSpPr>
            <a:spLocks noGrp="1"/>
          </p:cNvSpPr>
          <p:nvPr>
            <p:ph type="sldNum" sz="quarter" idx="12"/>
          </p:nvPr>
        </p:nvSpPr>
        <p:spPr/>
        <p:txBody>
          <a:bodyPr/>
          <a:lstStyle>
            <a:lvl1pPr>
              <a:defRPr/>
            </a:lvl1pPr>
          </a:lstStyle>
          <a:p>
            <a:fld id="{46750DEA-ED18-4713-A5BE-612CCF10AB00}" type="slidenum">
              <a:rPr lang="ru-RU" altLang="uk-UA"/>
              <a:pPr/>
              <a:t>‹#›</a:t>
            </a:fld>
            <a:endParaRPr lang="ru-RU" altLang="uk-UA"/>
          </a:p>
        </p:txBody>
      </p:sp>
    </p:spTree>
    <p:extLst>
      <p:ext uri="{BB962C8B-B14F-4D97-AF65-F5344CB8AC3E}">
        <p14:creationId xmlns:p14="http://schemas.microsoft.com/office/powerpoint/2010/main" val="3564073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E654442-CB8A-4CD6-B102-263847DD9D97}" type="datetimeFigureOut">
              <a:rPr lang="ru-RU"/>
              <a:pPr>
                <a:defRPr/>
              </a:pPr>
              <a:t>03.10.2023</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70DF3A34-B508-4AD5-ADF2-ECC8D8EE8922}" type="slidenum">
              <a:rPr lang="ru-RU"/>
              <a:pPr>
                <a:defRPr/>
              </a:pPr>
              <a:t>‹#›</a:t>
            </a:fld>
            <a:endParaRPr lang="ru-RU"/>
          </a:p>
        </p:txBody>
      </p:sp>
    </p:spTree>
    <p:extLst>
      <p:ext uri="{BB962C8B-B14F-4D97-AF65-F5344CB8AC3E}">
        <p14:creationId xmlns:p14="http://schemas.microsoft.com/office/powerpoint/2010/main" val="21029181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4" name="Text 1"/>
          <p:cNvSpPr/>
          <p:nvPr/>
        </p:nvSpPr>
        <p:spPr>
          <a:xfrm>
            <a:off x="1010900" y="3057241"/>
            <a:ext cx="13492401" cy="1666399"/>
          </a:xfrm>
          <a:prstGeom prst="rect">
            <a:avLst/>
          </a:prstGeom>
          <a:noFill/>
          <a:ln/>
        </p:spPr>
        <p:txBody>
          <a:bodyPr wrap="square" rtlCol="0" anchor="t"/>
          <a:lstStyle/>
          <a:p>
            <a:pPr algn="ctr"/>
            <a:r>
              <a:rPr lang="uk-UA" sz="3200" dirty="0">
                <a:latin typeface="Arial Black" panose="020B0A04020102020204" pitchFamily="34" charset="0"/>
                <a:cs typeface="Arial" panose="020B0604020202020204" pitchFamily="34" charset="0"/>
              </a:rPr>
              <a:t>Біологічна роль шкіри, функції та фізіологічні властивості шкіри та її придатків. Загальні принципи догляду за різними типами шкіри </a:t>
            </a:r>
            <a:endParaRPr lang="en-US" sz="3200" dirty="0">
              <a:latin typeface="Arial Black" panose="020B0A04020102020204" pitchFamily="34" charset="0"/>
              <a:cs typeface="Arial" panose="020B0604020202020204" pitchFamily="34" charset="0"/>
            </a:endParaRPr>
          </a:p>
        </p:txBody>
      </p:sp>
      <p:sp>
        <p:nvSpPr>
          <p:cNvPr id="6" name="Shape 3"/>
          <p:cNvSpPr/>
          <p:nvPr/>
        </p:nvSpPr>
        <p:spPr>
          <a:xfrm>
            <a:off x="833199" y="5772626"/>
            <a:ext cx="355402" cy="355402"/>
          </a:xfrm>
          <a:prstGeom prst="roundRect">
            <a:avLst>
              <a:gd name="adj" fmla="val 25726039"/>
            </a:avLst>
          </a:prstGeom>
          <a:noFill/>
          <a:ln w="7620">
            <a:solidFill>
              <a:srgbClr val="FFFFFF"/>
            </a:solidFill>
            <a:prstDash val="solid"/>
          </a:ln>
        </p:spPr>
      </p:sp>
      <p:sp>
        <p:nvSpPr>
          <p:cNvPr id="7" name="Подзаголовок 2"/>
          <p:cNvSpPr txBox="1">
            <a:spLocks/>
          </p:cNvSpPr>
          <p:nvPr/>
        </p:nvSpPr>
        <p:spPr>
          <a:xfrm>
            <a:off x="2786132" y="311528"/>
            <a:ext cx="8767860" cy="473766"/>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uk-UA" sz="2800" b="1" dirty="0" smtClean="0">
                <a:latin typeface="Times New Roman" panose="02020603050405020304" pitchFamily="18" charset="0"/>
                <a:cs typeface="Times New Roman" panose="02020603050405020304" pitchFamily="18" charset="0"/>
              </a:rPr>
              <a:t>Одеський Національний Медичний Університет</a:t>
            </a:r>
            <a:endParaRPr lang="uk-UA" sz="2800" b="1"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290699" y="1823589"/>
            <a:ext cx="7758727" cy="461665"/>
          </a:xfrm>
          <a:prstGeom prst="rect">
            <a:avLst/>
          </a:prstGeom>
        </p:spPr>
        <p:txBody>
          <a:bodyPr wrap="none">
            <a:spAutoFit/>
          </a:bodyPr>
          <a:lstStyle/>
          <a:p>
            <a:pPr algn="ctr"/>
            <a:r>
              <a:rPr lang="uk-UA" sz="2400" b="1" dirty="0" smtClean="0">
                <a:latin typeface="Times New Roman" panose="02020603050405020304" pitchFamily="18" charset="0"/>
                <a:cs typeface="Times New Roman" panose="02020603050405020304" pitchFamily="18" charset="0"/>
              </a:rPr>
              <a:t>ДИСЦИПЛІНА «КОСМЕТОЛОГІЧНА РЕЦЕПТУРА</a:t>
            </a:r>
            <a:r>
              <a:rPr lang="uk-UA" b="1" dirty="0" smtClean="0">
                <a:latin typeface="Times New Roman" panose="02020603050405020304" pitchFamily="18" charset="0"/>
                <a:cs typeface="Times New Roman" panose="02020603050405020304" pitchFamily="18" charset="0"/>
              </a:rPr>
              <a:t>»</a:t>
            </a:r>
            <a:endParaRPr lang="uk-UA"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9384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291840" y="0"/>
            <a:ext cx="8046720" cy="3200400"/>
          </a:xfrm>
          <a:solidFill>
            <a:schemeClr val="bg1"/>
          </a:solidFill>
        </p:spPr>
        <p:txBody>
          <a:bodyPr/>
          <a:lstStyle/>
          <a:p>
            <a:pPr algn="ctr"/>
            <a:r>
              <a:rPr lang="uk-UA" altLang="uk-UA" sz="3600" b="1" dirty="0">
                <a:solidFill>
                  <a:schemeClr val="hlink"/>
                </a:solidFill>
                <a:latin typeface="Arial Black" panose="020B0A04020102020204" pitchFamily="34" charset="0"/>
                <a:cs typeface="Times New Roman" panose="02020603050405020304" pitchFamily="18" charset="0"/>
              </a:rPr>
              <a:t>МОРФОЛОГІЯ ШКІРИ</a:t>
            </a:r>
            <a:br>
              <a:rPr lang="uk-UA" altLang="uk-UA" sz="3600" b="1" dirty="0">
                <a:solidFill>
                  <a:schemeClr val="hlink"/>
                </a:solidFill>
                <a:latin typeface="Arial Black" panose="020B0A04020102020204" pitchFamily="34" charset="0"/>
                <a:cs typeface="Times New Roman" panose="02020603050405020304" pitchFamily="18" charset="0"/>
              </a:rPr>
            </a:br>
            <a:endParaRPr lang="ru-RU" altLang="uk-UA" sz="3600" b="1" dirty="0">
              <a:solidFill>
                <a:schemeClr val="hlink"/>
              </a:solidFill>
              <a:latin typeface="Arial Black" panose="020B0A04020102020204" pitchFamily="34" charset="0"/>
              <a:cs typeface="Times New Roman" panose="02020603050405020304" pitchFamily="18" charset="0"/>
            </a:endParaRPr>
          </a:p>
        </p:txBody>
      </p:sp>
      <p:sp>
        <p:nvSpPr>
          <p:cNvPr id="101379" name="Rectangle 3"/>
          <p:cNvSpPr>
            <a:spLocks noGrp="1" noChangeArrowheads="1"/>
          </p:cNvSpPr>
          <p:nvPr>
            <p:ph type="body" idx="1"/>
          </p:nvPr>
        </p:nvSpPr>
        <p:spPr>
          <a:xfrm>
            <a:off x="580571" y="457201"/>
            <a:ext cx="9390743" cy="5120640"/>
          </a:xfrm>
        </p:spPr>
        <p:txBody>
          <a:bodyPr/>
          <a:lstStyle/>
          <a:p>
            <a:pPr algn="just">
              <a:lnSpc>
                <a:spcPct val="90000"/>
              </a:lnSpc>
            </a:pPr>
            <a:r>
              <a:rPr lang="uk-UA" altLang="uk-UA" sz="3600" dirty="0">
                <a:solidFill>
                  <a:srgbClr val="000000"/>
                </a:solidFill>
                <a:latin typeface="Arial" panose="020B0604020202020204" pitchFamily="34" charset="0"/>
                <a:cs typeface="Arial" panose="020B0604020202020204" pitchFamily="34" charset="0"/>
              </a:rPr>
              <a:t>загальна площа — 1 ,5-2 м</a:t>
            </a:r>
            <a:r>
              <a:rPr lang="uk-UA" altLang="uk-UA" sz="3600" baseline="30000" dirty="0">
                <a:solidFill>
                  <a:srgbClr val="000000"/>
                </a:solidFill>
                <a:latin typeface="Arial" panose="020B0604020202020204" pitchFamily="34" charset="0"/>
                <a:cs typeface="Arial" panose="020B0604020202020204" pitchFamily="34" charset="0"/>
              </a:rPr>
              <a:t>2</a:t>
            </a:r>
            <a:r>
              <a:rPr lang="uk-UA" altLang="uk-UA" sz="3600" dirty="0">
                <a:solidFill>
                  <a:srgbClr val="000000"/>
                </a:solidFill>
                <a:latin typeface="Arial" panose="020B0604020202020204" pitchFamily="34" charset="0"/>
                <a:cs typeface="Arial" panose="020B0604020202020204" pitchFamily="34" charset="0"/>
              </a:rPr>
              <a:t>, вага — в середньому 4 кг, що становить 4-9 % від</a:t>
            </a:r>
            <a:r>
              <a:rPr lang="en-US" altLang="uk-UA" sz="3600" dirty="0">
                <a:solidFill>
                  <a:srgbClr val="000000"/>
                </a:solidFill>
                <a:latin typeface="Arial" panose="020B0604020202020204" pitchFamily="34" charset="0"/>
                <a:cs typeface="Arial" panose="020B0604020202020204" pitchFamily="34" charset="0"/>
              </a:rPr>
              <a:t> </a:t>
            </a:r>
            <a:r>
              <a:rPr lang="uk-UA" altLang="uk-UA" sz="3600" dirty="0">
                <a:solidFill>
                  <a:srgbClr val="000000"/>
                </a:solidFill>
                <a:latin typeface="Arial" panose="020B0604020202020204" pitchFamily="34" charset="0"/>
                <a:cs typeface="Arial" panose="020B0604020202020204" pitchFamily="34" charset="0"/>
              </a:rPr>
              <a:t>загальної маси тіла. </a:t>
            </a:r>
            <a:endParaRPr lang="en-US" altLang="uk-UA" sz="3600" dirty="0">
              <a:solidFill>
                <a:srgbClr val="000000"/>
              </a:solidFill>
              <a:latin typeface="Arial" panose="020B0604020202020204" pitchFamily="34" charset="0"/>
              <a:cs typeface="Arial" panose="020B0604020202020204" pitchFamily="34" charset="0"/>
            </a:endParaRPr>
          </a:p>
          <a:p>
            <a:pPr algn="just">
              <a:lnSpc>
                <a:spcPct val="90000"/>
              </a:lnSpc>
            </a:pPr>
            <a:r>
              <a:rPr lang="en-US" altLang="uk-UA" sz="3600" dirty="0">
                <a:solidFill>
                  <a:srgbClr val="000000"/>
                </a:solidFill>
                <a:latin typeface="Arial" panose="020B0604020202020204" pitchFamily="34" charset="0"/>
                <a:cs typeface="Arial" panose="020B0604020202020204" pitchFamily="34" charset="0"/>
              </a:rPr>
              <a:t>  </a:t>
            </a:r>
            <a:r>
              <a:rPr lang="uk-UA" altLang="uk-UA" sz="3600" dirty="0">
                <a:solidFill>
                  <a:srgbClr val="000000"/>
                </a:solidFill>
                <a:latin typeface="Arial" panose="020B0604020202020204" pitchFamily="34" charset="0"/>
                <a:cs typeface="Arial" panose="020B0604020202020204" pitchFamily="34" charset="0"/>
              </a:rPr>
              <a:t>Товщина шкіри на різних ділянках різна і коливається в межах 0,5-4 мм</a:t>
            </a:r>
            <a:r>
              <a:rPr lang="uk-UA" altLang="uk-UA" sz="3600" dirty="0" smtClean="0">
                <a:solidFill>
                  <a:srgbClr val="000000"/>
                </a:solidFill>
                <a:latin typeface="Arial" panose="020B0604020202020204" pitchFamily="34" charset="0"/>
                <a:cs typeface="Arial" panose="020B0604020202020204" pitchFamily="34" charset="0"/>
              </a:rPr>
              <a:t>.</a:t>
            </a:r>
          </a:p>
          <a:p>
            <a:pPr marL="0" indent="711200" algn="just">
              <a:lnSpc>
                <a:spcPct val="90000"/>
              </a:lnSpc>
              <a:buNone/>
            </a:pPr>
            <a:r>
              <a:rPr lang="en-US" sz="3600" dirty="0" err="1">
                <a:latin typeface="Arial" panose="020B0604020202020204" pitchFamily="34" charset="0"/>
                <a:cs typeface="Arial" panose="020B0604020202020204" pitchFamily="34" charset="0"/>
              </a:rPr>
              <a:t>Шкіра</a:t>
            </a:r>
            <a:r>
              <a:rPr lang="en-US" sz="3600" dirty="0">
                <a:latin typeface="Arial" panose="020B0604020202020204" pitchFamily="34" charset="0"/>
                <a:cs typeface="Arial" panose="020B0604020202020204" pitchFamily="34" charset="0"/>
              </a:rPr>
              <a:t> є </a:t>
            </a:r>
            <a:r>
              <a:rPr lang="en-US" sz="3600" dirty="0" err="1">
                <a:latin typeface="Arial" panose="020B0604020202020204" pitchFamily="34" charset="0"/>
                <a:cs typeface="Arial" panose="020B0604020202020204" pitchFamily="34" charset="0"/>
              </a:rPr>
              <a:t>найбільшим</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органом</a:t>
            </a:r>
            <a:r>
              <a:rPr lang="en-US" sz="3600" dirty="0">
                <a:latin typeface="Arial" panose="020B0604020202020204" pitchFamily="34" charset="0"/>
                <a:cs typeface="Arial" panose="020B0604020202020204" pitchFamily="34" charset="0"/>
              </a:rPr>
              <a:t> тіла </a:t>
            </a:r>
            <a:r>
              <a:rPr lang="en-US" sz="3600" dirty="0" err="1">
                <a:latin typeface="Arial" panose="020B0604020202020204" pitchFamily="34" charset="0"/>
                <a:cs typeface="Arial" panose="020B0604020202020204" pitchFamily="34" charset="0"/>
              </a:rPr>
              <a:t>людини</a:t>
            </a:r>
            <a:r>
              <a:rPr lang="en-US" sz="3600" dirty="0">
                <a:latin typeface="Arial" panose="020B0604020202020204" pitchFamily="34" charset="0"/>
                <a:cs typeface="Arial" panose="020B0604020202020204" pitchFamily="34" charset="0"/>
              </a:rPr>
              <a:t>. </a:t>
            </a:r>
            <a:endParaRPr lang="ru-RU" sz="3600" dirty="0" smtClean="0">
              <a:latin typeface="Arial" panose="020B0604020202020204" pitchFamily="34" charset="0"/>
              <a:cs typeface="Arial" panose="020B0604020202020204" pitchFamily="34" charset="0"/>
            </a:endParaRPr>
          </a:p>
          <a:p>
            <a:pPr marL="0" indent="711200" algn="just">
              <a:lnSpc>
                <a:spcPct val="90000"/>
              </a:lnSpc>
              <a:buNone/>
            </a:pPr>
            <a:r>
              <a:rPr lang="en-US" sz="3600" dirty="0" err="1" smtClean="0">
                <a:latin typeface="Arial" panose="020B0604020202020204" pitchFamily="34" charset="0"/>
                <a:cs typeface="Arial" panose="020B0604020202020204" pitchFamily="34" charset="0"/>
              </a:rPr>
              <a:t>Вона</a:t>
            </a:r>
            <a:r>
              <a:rPr lang="en-US" sz="3600" dirty="0" smtClean="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виконує</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важливі</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біологічні</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функції</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такі</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як</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контролювання</a:t>
            </a:r>
            <a:r>
              <a:rPr lang="en-US" sz="3600" dirty="0">
                <a:latin typeface="Arial" panose="020B0604020202020204" pitchFamily="34" charset="0"/>
                <a:cs typeface="Arial" panose="020B0604020202020204" pitchFamily="34" charset="0"/>
              </a:rPr>
              <a:t> температури тіла </a:t>
            </a:r>
            <a:r>
              <a:rPr lang="en-US" sz="3600" dirty="0" err="1">
                <a:latin typeface="Arial" panose="020B0604020202020204" pitchFamily="34" charset="0"/>
                <a:cs typeface="Arial" panose="020B0604020202020204" pitchFamily="34" charset="0"/>
              </a:rPr>
              <a:t>та</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захист</a:t>
            </a:r>
            <a:r>
              <a:rPr lang="en-US" sz="3600" dirty="0">
                <a:latin typeface="Arial" panose="020B0604020202020204" pitchFamily="34" charset="0"/>
                <a:cs typeface="Arial" panose="020B0604020202020204" pitchFamily="34" charset="0"/>
              </a:rPr>
              <a:t> від </a:t>
            </a:r>
            <a:r>
              <a:rPr lang="en-US" sz="3600" dirty="0" err="1">
                <a:latin typeface="Arial" panose="020B0604020202020204" pitchFamily="34" charset="0"/>
                <a:cs typeface="Arial" panose="020B0604020202020204" pitchFamily="34" charset="0"/>
              </a:rPr>
              <a:t>зовнішніх</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впливів</a:t>
            </a:r>
            <a:r>
              <a:rPr lang="en-US" sz="3600" dirty="0">
                <a:latin typeface="Arial" panose="020B0604020202020204" pitchFamily="34" charset="0"/>
                <a:cs typeface="Arial" panose="020B0604020202020204" pitchFamily="34" charset="0"/>
              </a:rPr>
              <a:t>. </a:t>
            </a:r>
            <a:endParaRPr lang="ru-RU" sz="3600" dirty="0" smtClean="0">
              <a:latin typeface="Arial" panose="020B0604020202020204" pitchFamily="34" charset="0"/>
              <a:cs typeface="Arial" panose="020B0604020202020204" pitchFamily="34" charset="0"/>
            </a:endParaRPr>
          </a:p>
          <a:p>
            <a:pPr marL="0" indent="711200" algn="just">
              <a:lnSpc>
                <a:spcPct val="90000"/>
              </a:lnSpc>
              <a:buNone/>
            </a:pPr>
            <a:r>
              <a:rPr lang="en-US" sz="3600" dirty="0" err="1" smtClean="0">
                <a:latin typeface="Arial" panose="020B0604020202020204" pitchFamily="34" charset="0"/>
                <a:cs typeface="Arial" panose="020B0604020202020204" pitchFamily="34" charset="0"/>
              </a:rPr>
              <a:t>Шкірні</a:t>
            </a:r>
            <a:r>
              <a:rPr lang="en-US" sz="3600" dirty="0" smtClean="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придатки</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такі</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як</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волосся</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та</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нігті</a:t>
            </a:r>
            <a:r>
              <a:rPr lang="en-US" sz="3600" dirty="0">
                <a:latin typeface="Arial" panose="020B0604020202020204" pitchFamily="34" charset="0"/>
                <a:cs typeface="Arial" panose="020B0604020202020204" pitchFamily="34" charset="0"/>
              </a:rPr>
              <a:t>, також мають </a:t>
            </a:r>
            <a:r>
              <a:rPr lang="en-US" sz="3600" dirty="0" err="1">
                <a:latin typeface="Arial" panose="020B0604020202020204" pitchFamily="34" charset="0"/>
                <a:cs typeface="Arial" panose="020B0604020202020204" pitchFamily="34" charset="0"/>
              </a:rPr>
              <a:t>важливі</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ролі</a:t>
            </a:r>
            <a:r>
              <a:rPr lang="en-US" sz="3600" dirty="0">
                <a:latin typeface="Arial" panose="020B0604020202020204" pitchFamily="34" charset="0"/>
                <a:cs typeface="Arial" panose="020B0604020202020204" pitchFamily="34" charset="0"/>
              </a:rPr>
              <a:t> у </a:t>
            </a:r>
            <a:r>
              <a:rPr lang="en-US" sz="3600" dirty="0" err="1">
                <a:latin typeface="Arial" panose="020B0604020202020204" pitchFamily="34" charset="0"/>
                <a:cs typeface="Arial" panose="020B0604020202020204" pitchFamily="34" charset="0"/>
              </a:rPr>
              <a:t>захисті</a:t>
            </a:r>
            <a:r>
              <a:rPr lang="en-US" sz="3600" dirty="0">
                <a:latin typeface="Arial" panose="020B0604020202020204" pitchFamily="34" charset="0"/>
                <a:cs typeface="Arial" panose="020B0604020202020204" pitchFamily="34" charset="0"/>
              </a:rPr>
              <a:t> тіла.</a:t>
            </a:r>
          </a:p>
          <a:p>
            <a:pPr algn="just">
              <a:lnSpc>
                <a:spcPct val="90000"/>
              </a:lnSpc>
            </a:pPr>
            <a:endParaRPr lang="en-US" altLang="uk-UA" sz="4320" dirty="0">
              <a:latin typeface="Arial" panose="020B0604020202020204" pitchFamily="34" charset="0"/>
              <a:cs typeface="Times New Roman" panose="02020603050405020304" pitchFamily="18" charset="0"/>
            </a:endParaRPr>
          </a:p>
        </p:txBody>
      </p:sp>
      <p:sp>
        <p:nvSpPr>
          <p:cNvPr id="101380" name="Rectangle 4"/>
          <p:cNvSpPr>
            <a:spLocks noChangeArrowheads="1"/>
          </p:cNvSpPr>
          <p:nvPr/>
        </p:nvSpPr>
        <p:spPr bwMode="auto">
          <a:xfrm>
            <a:off x="1828800" y="1463041"/>
            <a:ext cx="109728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uk-UA" altLang="uk-UA" sz="2880">
              <a:latin typeface="Arial" panose="020B0604020202020204" pitchFamily="34" charset="0"/>
            </a:endParaRPr>
          </a:p>
        </p:txBody>
      </p:sp>
      <p:pic>
        <p:nvPicPr>
          <p:cNvPr id="2" name="Рисунок 1"/>
          <p:cNvPicPr>
            <a:picLocks noChangeAspect="1"/>
          </p:cNvPicPr>
          <p:nvPr/>
        </p:nvPicPr>
        <p:blipFill>
          <a:blip r:embed="rId2"/>
          <a:stretch>
            <a:fillRect/>
          </a:stretch>
        </p:blipFill>
        <p:spPr>
          <a:xfrm>
            <a:off x="9971315" y="1745275"/>
            <a:ext cx="4659086" cy="3520353"/>
          </a:xfrm>
          <a:prstGeom prst="rect">
            <a:avLst/>
          </a:prstGeom>
        </p:spPr>
      </p:pic>
    </p:spTree>
    <p:extLst>
      <p:ext uri="{BB962C8B-B14F-4D97-AF65-F5344CB8AC3E}">
        <p14:creationId xmlns:p14="http://schemas.microsoft.com/office/powerpoint/2010/main" val="2304977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1\Desktop\20130220-eye18.jpg"/>
          <p:cNvPicPr>
            <a:picLocks noChangeAspect="1" noChangeArrowheads="1"/>
          </p:cNvPicPr>
          <p:nvPr/>
        </p:nvPicPr>
        <p:blipFill>
          <a:blip r:embed="rId2" cstate="print">
            <a:duotone>
              <a:schemeClr val="bg2">
                <a:shade val="45000"/>
                <a:satMod val="135000"/>
              </a:schemeClr>
              <a:prstClr val="white"/>
            </a:duotone>
          </a:blip>
          <a:srcRect l="4865" r="6172"/>
          <a:stretch>
            <a:fillRect/>
          </a:stretch>
        </p:blipFill>
        <p:spPr bwMode="auto">
          <a:xfrm>
            <a:off x="-43542" y="0"/>
            <a:ext cx="10972800" cy="8229600"/>
          </a:xfrm>
          <a:prstGeom prst="rect">
            <a:avLst/>
          </a:prstGeom>
          <a:noFill/>
        </p:spPr>
      </p:pic>
      <p:pic>
        <p:nvPicPr>
          <p:cNvPr id="14339" name="Picture 3" descr="C:\Users\1\Desktop\6573_html_28775740.jpg"/>
          <p:cNvPicPr>
            <a:picLocks noChangeAspect="1" noChangeArrowheads="1"/>
          </p:cNvPicPr>
          <p:nvPr/>
        </p:nvPicPr>
        <p:blipFill>
          <a:blip r:embed="rId3" cstate="print"/>
          <a:srcRect/>
          <a:stretch>
            <a:fillRect/>
          </a:stretch>
        </p:blipFill>
        <p:spPr bwMode="auto">
          <a:xfrm>
            <a:off x="9728198" y="1151590"/>
            <a:ext cx="5208605" cy="6306479"/>
          </a:xfrm>
          <a:prstGeom prst="rect">
            <a:avLst/>
          </a:prstGeom>
          <a:noFill/>
        </p:spPr>
      </p:pic>
      <p:sp>
        <p:nvSpPr>
          <p:cNvPr id="5" name="Прямоугольник 4"/>
          <p:cNvSpPr/>
          <p:nvPr/>
        </p:nvSpPr>
        <p:spPr>
          <a:xfrm>
            <a:off x="2085938" y="171422"/>
            <a:ext cx="10372798" cy="111443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k-UA" sz="2400" b="1" i="1" dirty="0"/>
              <a:t>Шкіра</a:t>
            </a:r>
            <a:r>
              <a:rPr lang="uk-UA" sz="2400" i="1" dirty="0"/>
              <a:t> </a:t>
            </a:r>
            <a:r>
              <a:rPr lang="en-US" sz="2400" i="1" dirty="0"/>
              <a:t> </a:t>
            </a:r>
            <a:r>
              <a:rPr lang="uk-UA" sz="2400" i="1" dirty="0"/>
              <a:t>(</a:t>
            </a:r>
            <a:r>
              <a:rPr lang="uk-UA" sz="2400" i="1" dirty="0" err="1"/>
              <a:t>грец</a:t>
            </a:r>
            <a:r>
              <a:rPr lang="uk-UA" sz="2400" i="1" dirty="0"/>
              <a:t>. </a:t>
            </a:r>
            <a:r>
              <a:rPr lang="de-DE" sz="2400" i="1" dirty="0" err="1"/>
              <a:t>derma</a:t>
            </a:r>
            <a:r>
              <a:rPr lang="de-DE" sz="2400" i="1" dirty="0"/>
              <a:t>, </a:t>
            </a:r>
            <a:r>
              <a:rPr lang="uk-UA" sz="2400" i="1" dirty="0"/>
              <a:t>лат. </a:t>
            </a:r>
            <a:r>
              <a:rPr lang="de-DE" sz="2400" i="1" dirty="0" err="1"/>
              <a:t>cutis</a:t>
            </a:r>
            <a:r>
              <a:rPr lang="de-DE" sz="2400" i="1" dirty="0"/>
              <a:t>) — </a:t>
            </a:r>
            <a:r>
              <a:rPr lang="uk-UA" sz="2400" i="1" dirty="0"/>
              <a:t>зовнішній покрив людського організму, який захищає тіло від широкого спектру зовнішніх впливів, бере участь в диханні, терморегуляції, обмінних і багато інших</a:t>
            </a:r>
            <a:r>
              <a:rPr lang="en-US" sz="2400" i="1" dirty="0"/>
              <a:t> </a:t>
            </a:r>
            <a:r>
              <a:rPr lang="uk-UA" sz="2400" i="1" dirty="0"/>
              <a:t>процесах.</a:t>
            </a:r>
          </a:p>
        </p:txBody>
      </p:sp>
      <p:sp>
        <p:nvSpPr>
          <p:cNvPr id="2" name="Объект 1"/>
          <p:cNvSpPr>
            <a:spLocks noGrp="1"/>
          </p:cNvSpPr>
          <p:nvPr>
            <p:ph idx="1"/>
          </p:nvPr>
        </p:nvSpPr>
        <p:spPr/>
        <p:txBody>
          <a:bodyPr/>
          <a:lstStyle/>
          <a:p>
            <a:endParaRPr lang="uk-UA" dirty="0"/>
          </a:p>
        </p:txBody>
      </p:sp>
      <p:sp>
        <p:nvSpPr>
          <p:cNvPr id="4" name="Прямоугольник 3"/>
          <p:cNvSpPr/>
          <p:nvPr/>
        </p:nvSpPr>
        <p:spPr>
          <a:xfrm>
            <a:off x="3450774" y="1306218"/>
            <a:ext cx="3984168" cy="523220"/>
          </a:xfrm>
          <a:prstGeom prst="rect">
            <a:avLst/>
          </a:prstGeom>
        </p:spPr>
        <p:txBody>
          <a:bodyPr wrap="none">
            <a:spAutoFit/>
          </a:bodyPr>
          <a:lstStyle/>
          <a:p>
            <a:pPr algn="just">
              <a:spcBef>
                <a:spcPct val="0"/>
              </a:spcBef>
            </a:pPr>
            <a:r>
              <a:rPr lang="uk-UA" altLang="uk-UA" sz="2800" b="1" dirty="0">
                <a:latin typeface="Times New Roman" panose="02020603050405020304" pitchFamily="18" charset="0"/>
                <a:cs typeface="Times New Roman" panose="02020603050405020304" pitchFamily="18" charset="0"/>
              </a:rPr>
              <a:t>Головні функції шкіри:</a:t>
            </a:r>
            <a:endParaRPr lang="ru-RU" altLang="uk-UA" sz="28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19742" y="1567828"/>
            <a:ext cx="9445172" cy="6459717"/>
          </a:xfrm>
          <a:prstGeom prst="rect">
            <a:avLst/>
          </a:prstGeom>
        </p:spPr>
        <p:txBody>
          <a:bodyPr wrap="square">
            <a:spAutoFit/>
          </a:bodyPr>
          <a:lstStyle/>
          <a:p>
            <a:pPr marL="285750" indent="-285750" algn="just">
              <a:lnSpc>
                <a:spcPct val="150000"/>
              </a:lnSpc>
              <a:spcBef>
                <a:spcPct val="0"/>
              </a:spcBef>
              <a:buFont typeface="Arial" panose="020B0604020202020204" pitchFamily="34" charset="0"/>
              <a:buChar char="•"/>
            </a:pPr>
            <a:r>
              <a:rPr lang="uk-UA" altLang="uk-UA" sz="2000" dirty="0">
                <a:latin typeface="Times New Roman" panose="02020603050405020304" pitchFamily="18" charset="0"/>
                <a:cs typeface="Times New Roman" panose="02020603050405020304" pitchFamily="18" charset="0"/>
              </a:rPr>
              <a:t>терморегуляційна (регуляція теплообміну між організмом людини та навколишнім середовищем);</a:t>
            </a:r>
            <a:endParaRPr lang="ru-RU" altLang="uk-UA" sz="2000" dirty="0">
              <a:latin typeface="Times New Roman" panose="02020603050405020304" pitchFamily="18" charset="0"/>
              <a:cs typeface="Times New Roman" panose="02020603050405020304" pitchFamily="18" charset="0"/>
            </a:endParaRPr>
          </a:p>
          <a:p>
            <a:pPr algn="just">
              <a:lnSpc>
                <a:spcPct val="150000"/>
              </a:lnSpc>
              <a:spcBef>
                <a:spcPct val="0"/>
              </a:spcBef>
            </a:pPr>
            <a:r>
              <a:rPr lang="uk-UA" altLang="uk-UA" sz="2000" dirty="0">
                <a:latin typeface="Times New Roman" panose="02020603050405020304" pitchFamily="18" charset="0"/>
                <a:cs typeface="Times New Roman" panose="02020603050405020304" pitchFamily="18" charset="0"/>
              </a:rPr>
              <a:t>• дихальна (виконує 1 % газообміну);</a:t>
            </a:r>
            <a:endParaRPr lang="ru-RU" altLang="uk-UA" sz="2000" dirty="0">
              <a:latin typeface="Times New Roman" panose="02020603050405020304" pitchFamily="18" charset="0"/>
              <a:cs typeface="Times New Roman" panose="02020603050405020304" pitchFamily="18" charset="0"/>
            </a:endParaRPr>
          </a:p>
          <a:p>
            <a:pPr algn="just">
              <a:lnSpc>
                <a:spcPct val="150000"/>
              </a:lnSpc>
              <a:spcBef>
                <a:spcPct val="0"/>
              </a:spcBef>
            </a:pPr>
            <a:r>
              <a:rPr lang="uk-UA" altLang="uk-UA" sz="2000" dirty="0">
                <a:latin typeface="Times New Roman" panose="02020603050405020304" pitchFamily="18" charset="0"/>
                <a:cs typeface="Times New Roman" panose="02020603050405020304" pitchFamily="18" charset="0"/>
              </a:rPr>
              <a:t>• рецепторна (містить рецептори дотику, болю, температури);</a:t>
            </a:r>
            <a:endParaRPr lang="ru-RU" altLang="uk-UA" sz="2000" dirty="0">
              <a:latin typeface="Times New Roman" panose="02020603050405020304" pitchFamily="18" charset="0"/>
              <a:cs typeface="Times New Roman" panose="02020603050405020304" pitchFamily="18" charset="0"/>
            </a:endParaRPr>
          </a:p>
          <a:p>
            <a:pPr algn="just">
              <a:lnSpc>
                <a:spcPct val="150000"/>
              </a:lnSpc>
              <a:spcBef>
                <a:spcPct val="0"/>
              </a:spcBef>
            </a:pPr>
            <a:r>
              <a:rPr lang="uk-UA" altLang="uk-UA" sz="2000" dirty="0">
                <a:latin typeface="Times New Roman" panose="02020603050405020304" pitchFamily="18" charset="0"/>
                <a:cs typeface="Times New Roman" panose="02020603050405020304" pitchFamily="18" charset="0"/>
              </a:rPr>
              <a:t>• захисна (захист від шкідливого зовнішнього впливу);</a:t>
            </a:r>
            <a:endParaRPr lang="ru-RU" altLang="uk-UA" sz="2000" dirty="0">
              <a:latin typeface="Times New Roman" panose="02020603050405020304" pitchFamily="18" charset="0"/>
              <a:cs typeface="Times New Roman" panose="02020603050405020304" pitchFamily="18" charset="0"/>
            </a:endParaRPr>
          </a:p>
          <a:p>
            <a:pPr algn="just">
              <a:lnSpc>
                <a:spcPct val="150000"/>
              </a:lnSpc>
              <a:spcBef>
                <a:spcPct val="0"/>
              </a:spcBef>
            </a:pPr>
            <a:r>
              <a:rPr lang="uk-UA" altLang="uk-UA" sz="2000" dirty="0">
                <a:latin typeface="Times New Roman" panose="02020603050405020304" pitchFamily="18" charset="0"/>
                <a:cs typeface="Times New Roman" panose="02020603050405020304" pitchFamily="18" charset="0"/>
              </a:rPr>
              <a:t>• видільна (з потом виводиться вода та мінеральні речовини); • обмінна (регуляція водного, сольового, вуглеводного ті жирового обмінів</a:t>
            </a:r>
            <a:r>
              <a:rPr lang="uk-UA" altLang="uk-UA" sz="2000" dirty="0" smtClean="0">
                <a:latin typeface="Times New Roman" panose="02020603050405020304" pitchFamily="18" charset="0"/>
                <a:cs typeface="Times New Roman" panose="02020603050405020304" pitchFamily="18" charset="0"/>
              </a:rPr>
              <a:t>);</a:t>
            </a:r>
          </a:p>
          <a:p>
            <a:pPr algn="just">
              <a:lnSpc>
                <a:spcPct val="150000"/>
              </a:lnSpc>
              <a:spcBef>
                <a:spcPct val="0"/>
              </a:spcBef>
            </a:pPr>
            <a:r>
              <a:rPr lang="uk-UA" altLang="uk-UA" sz="2000" dirty="0">
                <a:latin typeface="Times New Roman" panose="02020603050405020304" pitchFamily="18" charset="0"/>
                <a:cs typeface="Times New Roman" panose="02020603050405020304" pitchFamily="18" charset="0"/>
              </a:rPr>
              <a:t>синтетична (синтез вітаміну </a:t>
            </a:r>
            <a:r>
              <a:rPr lang="en-US" altLang="uk-UA" sz="2000" dirty="0">
                <a:latin typeface="Times New Roman" panose="02020603050405020304" pitchFamily="18" charset="0"/>
                <a:cs typeface="Times New Roman" panose="02020603050405020304" pitchFamily="18" charset="0"/>
              </a:rPr>
              <a:t>D</a:t>
            </a:r>
            <a:r>
              <a:rPr lang="uk-UA" altLang="uk-UA" sz="2000" dirty="0">
                <a:latin typeface="Times New Roman" panose="02020603050405020304" pitchFamily="18" charset="0"/>
                <a:cs typeface="Times New Roman" panose="02020603050405020304" pitchFamily="18" charset="0"/>
              </a:rPr>
              <a:t>, який утворюється під дією ультрафіолетових променів);</a:t>
            </a:r>
            <a:endParaRPr lang="ru-RU" altLang="uk-UA" sz="2000" dirty="0">
              <a:latin typeface="Times New Roman" panose="02020603050405020304" pitchFamily="18" charset="0"/>
              <a:cs typeface="Times New Roman" panose="02020603050405020304" pitchFamily="18" charset="0"/>
            </a:endParaRPr>
          </a:p>
          <a:p>
            <a:pPr algn="just">
              <a:lnSpc>
                <a:spcPct val="150000"/>
              </a:lnSpc>
              <a:spcBef>
                <a:spcPct val="0"/>
              </a:spcBef>
            </a:pPr>
            <a:r>
              <a:rPr lang="uk-UA" altLang="uk-UA" sz="2000" dirty="0">
                <a:latin typeface="Times New Roman" panose="02020603050405020304" pitchFamily="18" charset="0"/>
                <a:cs typeface="Times New Roman" panose="02020603050405020304" pitchFamily="18" charset="0"/>
              </a:rPr>
              <a:t>• депо крові (у кровоносних судинах шкіри дорослої людини затримується близько 1 літра крові;</a:t>
            </a:r>
            <a:endParaRPr lang="ru-RU" altLang="uk-UA" sz="2000" dirty="0">
              <a:latin typeface="Times New Roman" panose="02020603050405020304" pitchFamily="18" charset="0"/>
              <a:cs typeface="Times New Roman" panose="02020603050405020304" pitchFamily="18" charset="0"/>
            </a:endParaRPr>
          </a:p>
          <a:p>
            <a:pPr algn="just">
              <a:lnSpc>
                <a:spcPct val="150000"/>
              </a:lnSpc>
              <a:spcBef>
                <a:spcPct val="0"/>
              </a:spcBef>
            </a:pPr>
            <a:r>
              <a:rPr lang="uk-UA" altLang="uk-UA" sz="2000" dirty="0">
                <a:latin typeface="Times New Roman" panose="02020603050405020304" pitchFamily="18" charset="0"/>
                <a:cs typeface="Times New Roman" panose="02020603050405020304" pitchFamily="18" charset="0"/>
              </a:rPr>
              <a:t>• самоочищення (постійне злущення відмерлого шару шкіри запобігає проникненню бактерій в інша тканини та сприяє її відновленню).</a:t>
            </a:r>
            <a:endParaRPr lang="ru-RU" altLang="uk-UA" sz="2000" dirty="0">
              <a:latin typeface="Times New Roman" panose="02020603050405020304" pitchFamily="18" charset="0"/>
              <a:cs typeface="Times New Roman" panose="02020603050405020304" pitchFamily="18" charset="0"/>
            </a:endParaRPr>
          </a:p>
          <a:p>
            <a:pPr algn="just">
              <a:lnSpc>
                <a:spcPct val="150000"/>
              </a:lnSpc>
              <a:spcBef>
                <a:spcPct val="0"/>
              </a:spcBef>
            </a:pPr>
            <a:endParaRPr lang="ru-RU" alt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8023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05.01.jpg"/>
          <p:cNvPicPr>
            <a:picLocks noChangeAspect="1"/>
          </p:cNvPicPr>
          <p:nvPr/>
        </p:nvPicPr>
        <p:blipFill>
          <a:blip r:embed="rId3" cstate="print"/>
          <a:stretch>
            <a:fillRect/>
          </a:stretch>
        </p:blipFill>
        <p:spPr>
          <a:xfrm>
            <a:off x="391886" y="0"/>
            <a:ext cx="8374925" cy="8229600"/>
          </a:xfrm>
          <a:prstGeom prst="rect">
            <a:avLst/>
          </a:prstGeom>
        </p:spPr>
      </p:pic>
      <p:sp>
        <p:nvSpPr>
          <p:cNvPr id="5" name="Прямоугольник 4"/>
          <p:cNvSpPr/>
          <p:nvPr/>
        </p:nvSpPr>
        <p:spPr>
          <a:xfrm>
            <a:off x="9029673" y="1543032"/>
            <a:ext cx="5136269" cy="5078313"/>
          </a:xfrm>
          <a:prstGeom prst="rect">
            <a:avLst/>
          </a:prstGeom>
        </p:spPr>
        <p:txBody>
          <a:bodyPr wrap="square">
            <a:spAutoFit/>
          </a:bodyPr>
          <a:lstStyle/>
          <a:p>
            <a:r>
              <a:rPr lang="ru-RU" sz="2160" dirty="0"/>
              <a:t>Будова </a:t>
            </a:r>
            <a:r>
              <a:rPr lang="ru-RU" sz="2160" dirty="0" err="1"/>
              <a:t>шкіри</a:t>
            </a:r>
            <a:r>
              <a:rPr lang="ru-RU" sz="2160" dirty="0"/>
              <a:t>:</a:t>
            </a:r>
          </a:p>
          <a:p>
            <a:r>
              <a:rPr lang="ru-RU" sz="2160" i="1" dirty="0"/>
              <a:t>1 — </a:t>
            </a:r>
            <a:r>
              <a:rPr lang="ru-RU" sz="2160" i="1" dirty="0" err="1"/>
              <a:t>епідерміс</a:t>
            </a:r>
            <a:r>
              <a:rPr lang="ru-RU" sz="2160" i="1" dirty="0"/>
              <a:t>;</a:t>
            </a:r>
            <a:endParaRPr lang="en-US" sz="2160" i="1" dirty="0"/>
          </a:p>
          <a:p>
            <a:r>
              <a:rPr lang="ru-RU" sz="2160" i="1" dirty="0"/>
              <a:t> 2 — дерма;</a:t>
            </a:r>
          </a:p>
          <a:p>
            <a:r>
              <a:rPr lang="ru-RU" sz="2160" i="1" dirty="0"/>
              <a:t>3 — </a:t>
            </a:r>
            <a:r>
              <a:rPr lang="ru-RU" sz="2160" i="1" dirty="0" err="1"/>
              <a:t>підшкірна</a:t>
            </a:r>
            <a:r>
              <a:rPr lang="ru-RU" sz="2160" i="1" dirty="0"/>
              <a:t> </a:t>
            </a:r>
            <a:r>
              <a:rPr lang="ru-RU" sz="2160" i="1" dirty="0" err="1"/>
              <a:t>клітковина</a:t>
            </a:r>
            <a:r>
              <a:rPr lang="ru-RU" sz="2160" i="1" dirty="0"/>
              <a:t>;</a:t>
            </a:r>
          </a:p>
          <a:p>
            <a:r>
              <a:rPr lang="ru-RU" sz="2160" i="1" dirty="0"/>
              <a:t>4 — </a:t>
            </a:r>
            <a:r>
              <a:rPr lang="ru-RU" sz="2160" i="1" dirty="0" err="1"/>
              <a:t>волосина</a:t>
            </a:r>
            <a:r>
              <a:rPr lang="ru-RU" sz="2160" i="1" dirty="0"/>
              <a:t>;</a:t>
            </a:r>
          </a:p>
          <a:p>
            <a:r>
              <a:rPr lang="ru-RU" sz="2160" i="1" dirty="0"/>
              <a:t>5 — </a:t>
            </a:r>
            <a:r>
              <a:rPr lang="ru-RU" sz="2160" i="1" dirty="0" err="1"/>
              <a:t>волосяний</a:t>
            </a:r>
            <a:r>
              <a:rPr lang="ru-RU" sz="2160" i="1" dirty="0"/>
              <a:t> </a:t>
            </a:r>
            <a:r>
              <a:rPr lang="ru-RU" sz="2160" i="1" dirty="0" err="1"/>
              <a:t>фолікул</a:t>
            </a:r>
            <a:r>
              <a:rPr lang="ru-RU" sz="2160" i="1" dirty="0"/>
              <a:t>;</a:t>
            </a:r>
          </a:p>
          <a:p>
            <a:r>
              <a:rPr lang="ru-RU" sz="2160" i="1" dirty="0"/>
              <a:t>6 — </a:t>
            </a:r>
            <a:r>
              <a:rPr lang="ru-RU" sz="2160" i="1" dirty="0" err="1"/>
              <a:t>потова</a:t>
            </a:r>
            <a:r>
              <a:rPr lang="ru-RU" sz="2160" i="1" dirty="0"/>
              <a:t> </a:t>
            </a:r>
            <a:r>
              <a:rPr lang="ru-RU" sz="2160" i="1" dirty="0" err="1"/>
              <a:t>залоза</a:t>
            </a:r>
            <a:r>
              <a:rPr lang="ru-RU" sz="2160" i="1" dirty="0"/>
              <a:t>;</a:t>
            </a:r>
          </a:p>
          <a:p>
            <a:r>
              <a:rPr lang="ru-RU" sz="2160" dirty="0"/>
              <a:t>7 — </a:t>
            </a:r>
            <a:r>
              <a:rPr lang="ru-RU" sz="2160" dirty="0" err="1"/>
              <a:t>м’яз</a:t>
            </a:r>
            <a:r>
              <a:rPr lang="ru-RU" sz="2160" dirty="0"/>
              <a:t>, </a:t>
            </a:r>
            <a:r>
              <a:rPr lang="ru-RU" sz="2160" dirty="0" err="1"/>
              <a:t>що</a:t>
            </a:r>
            <a:r>
              <a:rPr lang="ru-RU" sz="2160" dirty="0"/>
              <a:t> </a:t>
            </a:r>
            <a:r>
              <a:rPr lang="ru-RU" sz="2160" dirty="0" err="1"/>
              <a:t>піднімає</a:t>
            </a:r>
            <a:endParaRPr lang="ru-RU" sz="2160" dirty="0"/>
          </a:p>
          <a:p>
            <a:r>
              <a:rPr lang="ru-RU" sz="2160" dirty="0" err="1"/>
              <a:t>волосину</a:t>
            </a:r>
            <a:r>
              <a:rPr lang="ru-RU" sz="2160" dirty="0"/>
              <a:t>;</a:t>
            </a:r>
            <a:endParaRPr lang="en-US" sz="2160" dirty="0"/>
          </a:p>
          <a:p>
            <a:r>
              <a:rPr lang="ru-RU" sz="2160" dirty="0"/>
              <a:t> </a:t>
            </a:r>
            <a:r>
              <a:rPr lang="ru-RU" sz="2160" i="1" dirty="0"/>
              <a:t>8 — </a:t>
            </a:r>
            <a:r>
              <a:rPr lang="ru-RU" sz="2160" i="1" dirty="0" err="1"/>
              <a:t>кровоносні</a:t>
            </a:r>
            <a:endParaRPr lang="ru-RU" sz="2160" i="1" dirty="0"/>
          </a:p>
          <a:p>
            <a:r>
              <a:rPr lang="ru-RU" sz="2160" dirty="0" err="1"/>
              <a:t>судини</a:t>
            </a:r>
            <a:r>
              <a:rPr lang="ru-RU" sz="2160" dirty="0"/>
              <a:t>; </a:t>
            </a:r>
            <a:endParaRPr lang="en-US" sz="2160" dirty="0"/>
          </a:p>
          <a:p>
            <a:r>
              <a:rPr lang="ru-RU" sz="2160" i="1" dirty="0"/>
              <a:t>9 — </a:t>
            </a:r>
            <a:r>
              <a:rPr lang="ru-RU" sz="2160" i="1" dirty="0" err="1"/>
              <a:t>нервові</a:t>
            </a:r>
            <a:endParaRPr lang="ru-RU" sz="2160" i="1" dirty="0"/>
          </a:p>
          <a:p>
            <a:r>
              <a:rPr lang="ru-RU" sz="2160" dirty="0" err="1"/>
              <a:t>закінчення</a:t>
            </a:r>
            <a:r>
              <a:rPr lang="ru-RU" sz="2160" dirty="0"/>
              <a:t>;</a:t>
            </a:r>
            <a:endParaRPr lang="en-US" sz="2160" dirty="0"/>
          </a:p>
          <a:p>
            <a:r>
              <a:rPr lang="ru-RU" sz="2160" dirty="0"/>
              <a:t> </a:t>
            </a:r>
            <a:r>
              <a:rPr lang="ru-RU" sz="2160" i="1" dirty="0"/>
              <a:t>10 — сальна</a:t>
            </a:r>
          </a:p>
          <a:p>
            <a:r>
              <a:rPr lang="ru-RU" sz="2160" dirty="0" err="1"/>
              <a:t>залоза</a:t>
            </a:r>
            <a:endParaRPr lang="ru-RU" sz="2160" dirty="0"/>
          </a:p>
        </p:txBody>
      </p:sp>
      <p:sp>
        <p:nvSpPr>
          <p:cNvPr id="2" name="Заголовок 1"/>
          <p:cNvSpPr>
            <a:spLocks noGrp="1"/>
          </p:cNvSpPr>
          <p:nvPr>
            <p:ph type="title"/>
          </p:nvPr>
        </p:nvSpPr>
        <p:spPr>
          <a:xfrm>
            <a:off x="6029316" y="0"/>
            <a:ext cx="6714227" cy="1114404"/>
          </a:xfrm>
        </p:spPr>
        <p:txBody>
          <a:bodyPr>
            <a:normAutofit/>
          </a:bodyPr>
          <a:lstStyle/>
          <a:p>
            <a:r>
              <a:rPr lang="ru-RU" b="1" dirty="0">
                <a:solidFill>
                  <a:schemeClr val="accent1">
                    <a:lumMod val="75000"/>
                  </a:schemeClr>
                </a:solidFill>
                <a:latin typeface="Arial Black" panose="020B0A04020102020204" pitchFamily="34" charset="0"/>
              </a:rPr>
              <a:t>Будова </a:t>
            </a:r>
            <a:r>
              <a:rPr lang="ru-RU" b="1" dirty="0" err="1" smtClean="0">
                <a:solidFill>
                  <a:schemeClr val="accent1">
                    <a:lumMod val="75000"/>
                  </a:schemeClr>
                </a:solidFill>
                <a:latin typeface="Arial Black" panose="020B0A04020102020204" pitchFamily="34" charset="0"/>
              </a:rPr>
              <a:t>шкіри</a:t>
            </a:r>
            <a:endParaRPr lang="ru-RU" dirty="0">
              <a:solidFill>
                <a:schemeClr val="accent1">
                  <a:lumMod val="75000"/>
                </a:schemeClr>
              </a:solidFill>
              <a:latin typeface="Arial Black" panose="020B0A04020102020204" pitchFamily="34" charset="0"/>
            </a:endParaRPr>
          </a:p>
        </p:txBody>
      </p:sp>
    </p:spTree>
    <p:extLst>
      <p:ext uri="{BB962C8B-B14F-4D97-AF65-F5344CB8AC3E}">
        <p14:creationId xmlns:p14="http://schemas.microsoft.com/office/powerpoint/2010/main" val="2671265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Копия 10030401.gif"/>
          <p:cNvPicPr>
            <a:picLocks noChangeAspect="1"/>
          </p:cNvPicPr>
          <p:nvPr/>
        </p:nvPicPr>
        <p:blipFill>
          <a:blip r:embed="rId3" cstate="print"/>
          <a:stretch>
            <a:fillRect/>
          </a:stretch>
        </p:blipFill>
        <p:spPr>
          <a:xfrm>
            <a:off x="8343908" y="1209453"/>
            <a:ext cx="4354842" cy="5648566"/>
          </a:xfrm>
          <a:prstGeom prst="rect">
            <a:avLst/>
          </a:prstGeom>
        </p:spPr>
      </p:pic>
      <p:sp>
        <p:nvSpPr>
          <p:cNvPr id="2" name="Заголовок 1"/>
          <p:cNvSpPr>
            <a:spLocks noGrp="1"/>
          </p:cNvSpPr>
          <p:nvPr>
            <p:ph type="title"/>
          </p:nvPr>
        </p:nvSpPr>
        <p:spPr>
          <a:xfrm>
            <a:off x="2926080" y="0"/>
            <a:ext cx="9875520" cy="1371600"/>
          </a:xfrm>
        </p:spPr>
        <p:txBody>
          <a:bodyPr>
            <a:normAutofit fontScale="90000"/>
          </a:bodyPr>
          <a:lstStyle/>
          <a:p>
            <a:r>
              <a:rPr lang="ru-RU" b="1" dirty="0" err="1">
                <a:solidFill>
                  <a:schemeClr val="accent1">
                    <a:lumMod val="75000"/>
                  </a:schemeClr>
                </a:solidFill>
                <a:latin typeface="Arial Black" panose="020B0A04020102020204" pitchFamily="34" charset="0"/>
              </a:rPr>
              <a:t>Епідерміс</a:t>
            </a:r>
            <a:r>
              <a:rPr lang="ru-RU" b="1" dirty="0">
                <a:solidFill>
                  <a:schemeClr val="accent1">
                    <a:lumMod val="75000"/>
                  </a:schemeClr>
                </a:solidFill>
                <a:latin typeface="Arial Black" panose="020B0A04020102020204" pitchFamily="34" charset="0"/>
              </a:rPr>
              <a:t/>
            </a:r>
            <a:br>
              <a:rPr lang="ru-RU" b="1" dirty="0">
                <a:solidFill>
                  <a:schemeClr val="accent1">
                    <a:lumMod val="75000"/>
                  </a:schemeClr>
                </a:solidFill>
                <a:latin typeface="Arial Black" panose="020B0A04020102020204" pitchFamily="34" charset="0"/>
              </a:rPr>
            </a:br>
            <a:endParaRPr lang="ru-RU" dirty="0">
              <a:solidFill>
                <a:schemeClr val="accent1">
                  <a:lumMod val="75000"/>
                </a:schemeClr>
              </a:solidFill>
              <a:latin typeface="Arial Black" panose="020B0A04020102020204" pitchFamily="34" charset="0"/>
            </a:endParaRPr>
          </a:p>
        </p:txBody>
      </p:sp>
      <p:sp>
        <p:nvSpPr>
          <p:cNvPr id="3" name="Содержимое 2"/>
          <p:cNvSpPr>
            <a:spLocks noGrp="1"/>
          </p:cNvSpPr>
          <p:nvPr>
            <p:ph idx="1"/>
          </p:nvPr>
        </p:nvSpPr>
        <p:spPr>
          <a:xfrm>
            <a:off x="171452" y="642923"/>
            <a:ext cx="7915279" cy="2486042"/>
          </a:xfrm>
        </p:spPr>
        <p:txBody>
          <a:bodyPr>
            <a:normAutofit/>
          </a:bodyPr>
          <a:lstStyle/>
          <a:p>
            <a:pPr algn="just"/>
            <a:r>
              <a:rPr lang="ru-RU" sz="2160" b="1" i="1" dirty="0"/>
              <a:t>Є </a:t>
            </a:r>
            <a:r>
              <a:rPr lang="ru-RU" sz="2160" b="1" i="1" dirty="0" err="1"/>
              <a:t>різновидом</a:t>
            </a:r>
            <a:r>
              <a:rPr lang="ru-RU" sz="2160" b="1" i="1" dirty="0"/>
              <a:t> </a:t>
            </a:r>
            <a:r>
              <a:rPr lang="ru-RU" sz="2160" b="1" i="1" dirty="0" err="1"/>
              <a:t>епітеліальної</a:t>
            </a:r>
            <a:r>
              <a:rPr lang="ru-RU" sz="2160" b="1" i="1" dirty="0"/>
              <a:t> </a:t>
            </a:r>
            <a:r>
              <a:rPr lang="ru-RU" sz="2160" b="1" i="1" dirty="0" err="1"/>
              <a:t>тканини</a:t>
            </a:r>
            <a:r>
              <a:rPr lang="ru-RU" sz="2160" b="1" i="1" dirty="0"/>
              <a:t>. </a:t>
            </a:r>
            <a:r>
              <a:rPr lang="ru-RU" sz="2160" b="1" i="1" dirty="0" err="1"/>
              <a:t>Зовнішній</a:t>
            </a:r>
            <a:r>
              <a:rPr lang="ru-RU" sz="2160" b="1" i="1" dirty="0"/>
              <a:t> шар </a:t>
            </a:r>
            <a:r>
              <a:rPr lang="ru-RU" sz="2160" b="1" i="1" dirty="0" err="1"/>
              <a:t>епідермісу</a:t>
            </a:r>
            <a:r>
              <a:rPr lang="ru-RU" sz="2160" b="1" i="1" dirty="0"/>
              <a:t> — </a:t>
            </a:r>
            <a:r>
              <a:rPr lang="ru-RU" sz="2160" b="1" i="1" dirty="0" err="1"/>
              <a:t>це</a:t>
            </a:r>
            <a:r>
              <a:rPr lang="ru-RU" sz="2160" b="1" i="1" dirty="0"/>
              <a:t> </a:t>
            </a:r>
            <a:r>
              <a:rPr lang="ru-RU" sz="2160" b="1" i="1" dirty="0" err="1"/>
              <a:t>мертві</a:t>
            </a:r>
            <a:r>
              <a:rPr lang="ru-RU" sz="2160" b="1" i="1" dirty="0"/>
              <a:t> </a:t>
            </a:r>
            <a:r>
              <a:rPr lang="ru-RU" sz="2160" b="1" i="1" dirty="0" err="1"/>
              <a:t>зроговілі</a:t>
            </a:r>
            <a:r>
              <a:rPr lang="ru-RU" sz="2160" b="1" i="1" dirty="0"/>
              <a:t> </a:t>
            </a:r>
            <a:r>
              <a:rPr lang="ru-RU" sz="2160" b="1" i="1" dirty="0" err="1"/>
              <a:t>клітини</a:t>
            </a:r>
            <a:r>
              <a:rPr lang="ru-RU" sz="2160" b="1" i="1" dirty="0"/>
              <a:t>. Вони </a:t>
            </a:r>
            <a:r>
              <a:rPr lang="ru-RU" sz="2160" b="1" i="1" dirty="0" err="1"/>
              <a:t>безперервно</a:t>
            </a:r>
            <a:r>
              <a:rPr lang="ru-RU" sz="2160" b="1" i="1" dirty="0"/>
              <a:t> </a:t>
            </a:r>
            <a:r>
              <a:rPr lang="ru-RU" sz="2160" b="1" i="1" dirty="0" err="1"/>
              <a:t>злущуються</a:t>
            </a:r>
            <a:r>
              <a:rPr lang="ru-RU" sz="2160" b="1" i="1" dirty="0"/>
              <a:t>. </a:t>
            </a:r>
            <a:r>
              <a:rPr lang="ru-RU" sz="2160" b="1" i="1" dirty="0" err="1"/>
              <a:t>Проте</a:t>
            </a:r>
            <a:r>
              <a:rPr lang="ru-RU" sz="2160" b="1" i="1" dirty="0"/>
              <a:t> </a:t>
            </a:r>
            <a:r>
              <a:rPr lang="ru-RU" sz="2160" b="1" i="1" dirty="0" err="1"/>
              <a:t>товщина</a:t>
            </a:r>
            <a:r>
              <a:rPr lang="ru-RU" sz="2160" b="1" i="1" dirty="0"/>
              <a:t> </a:t>
            </a:r>
            <a:r>
              <a:rPr lang="ru-RU" sz="2160" b="1" i="1" dirty="0" err="1"/>
              <a:t>епідермісу</a:t>
            </a:r>
            <a:r>
              <a:rPr lang="ru-RU" sz="2160" b="1" i="1" dirty="0"/>
              <a:t> не </a:t>
            </a:r>
            <a:r>
              <a:rPr lang="ru-RU" sz="2160" b="1" i="1" dirty="0" err="1"/>
              <a:t>зменшується</a:t>
            </a:r>
            <a:r>
              <a:rPr lang="ru-RU" sz="2160" b="1" i="1" dirty="0"/>
              <a:t>.</a:t>
            </a:r>
          </a:p>
          <a:p>
            <a:pPr algn="just"/>
            <a:endParaRPr lang="ru-RU" sz="1920" dirty="0"/>
          </a:p>
        </p:txBody>
      </p:sp>
      <p:sp>
        <p:nvSpPr>
          <p:cNvPr id="4" name="Прямоугольник 3"/>
          <p:cNvSpPr/>
          <p:nvPr/>
        </p:nvSpPr>
        <p:spPr>
          <a:xfrm>
            <a:off x="11087127" y="3686172"/>
            <a:ext cx="923651" cy="424732"/>
          </a:xfrm>
          <a:prstGeom prst="rect">
            <a:avLst/>
          </a:prstGeom>
        </p:spPr>
        <p:txBody>
          <a:bodyPr wrap="none">
            <a:spAutoFit/>
          </a:bodyPr>
          <a:lstStyle/>
          <a:p>
            <a:r>
              <a:rPr lang="ru-RU" sz="2160" dirty="0" err="1"/>
              <a:t>Чому</a:t>
            </a:r>
            <a:r>
              <a:rPr lang="ru-RU" sz="2160" dirty="0"/>
              <a:t>?</a:t>
            </a:r>
          </a:p>
        </p:txBody>
      </p:sp>
      <p:sp>
        <p:nvSpPr>
          <p:cNvPr id="5" name="Прямоугольник 4"/>
          <p:cNvSpPr/>
          <p:nvPr/>
        </p:nvSpPr>
        <p:spPr>
          <a:xfrm>
            <a:off x="390526" y="2233831"/>
            <a:ext cx="7953382" cy="5693866"/>
          </a:xfrm>
          <a:prstGeom prst="rect">
            <a:avLst/>
          </a:prstGeom>
        </p:spPr>
        <p:txBody>
          <a:bodyPr wrap="square">
            <a:spAutoFit/>
          </a:bodyPr>
          <a:lstStyle/>
          <a:p>
            <a:pPr algn="just"/>
            <a:r>
              <a:rPr lang="ru-RU" sz="2800" dirty="0" err="1"/>
              <a:t>Верхній</a:t>
            </a:r>
            <a:r>
              <a:rPr lang="ru-RU" sz="2800" dirty="0"/>
              <a:t> шар </a:t>
            </a:r>
            <a:r>
              <a:rPr lang="ru-RU" sz="2800" dirty="0" err="1"/>
              <a:t>епідермісу</a:t>
            </a:r>
            <a:r>
              <a:rPr lang="ru-RU" sz="2800" dirty="0"/>
              <a:t> </a:t>
            </a:r>
            <a:r>
              <a:rPr lang="ru-RU" sz="2800" dirty="0" err="1"/>
              <a:t>постійно</a:t>
            </a:r>
            <a:r>
              <a:rPr lang="ru-RU" sz="2800" dirty="0"/>
              <a:t> </a:t>
            </a:r>
            <a:r>
              <a:rPr lang="ru-RU" sz="2800" dirty="0" err="1"/>
              <a:t>оновлюється</a:t>
            </a:r>
            <a:r>
              <a:rPr lang="ru-RU" sz="2800" dirty="0"/>
              <a:t> за </a:t>
            </a:r>
            <a:r>
              <a:rPr lang="ru-RU" sz="2800" dirty="0" err="1"/>
              <a:t>рахунок</a:t>
            </a:r>
            <a:r>
              <a:rPr lang="ru-RU" sz="2800" dirty="0"/>
              <a:t> </a:t>
            </a:r>
            <a:r>
              <a:rPr lang="ru-RU" sz="2800" dirty="0" err="1"/>
              <a:t>клітин</a:t>
            </a:r>
            <a:r>
              <a:rPr lang="ru-RU" sz="2800" dirty="0"/>
              <a:t> </a:t>
            </a:r>
            <a:r>
              <a:rPr lang="ru-RU" sz="2800" dirty="0" err="1"/>
              <a:t>нижнього</a:t>
            </a:r>
            <a:r>
              <a:rPr lang="ru-RU" sz="2800" dirty="0"/>
              <a:t> шару, </a:t>
            </a:r>
            <a:r>
              <a:rPr lang="ru-RU" sz="2800" dirty="0" err="1"/>
              <a:t>які</a:t>
            </a:r>
            <a:r>
              <a:rPr lang="ru-RU" sz="2800" dirty="0"/>
              <a:t> </a:t>
            </a:r>
            <a:r>
              <a:rPr lang="ru-RU" sz="2800" dirty="0" err="1"/>
              <a:t>мають</a:t>
            </a:r>
            <a:r>
              <a:rPr lang="ru-RU" sz="2800" dirty="0"/>
              <a:t> </a:t>
            </a:r>
            <a:r>
              <a:rPr lang="ru-RU" sz="2800" dirty="0" err="1"/>
              <a:t>кубічну</a:t>
            </a:r>
            <a:r>
              <a:rPr lang="ru-RU" sz="2800" dirty="0"/>
              <a:t> форму </a:t>
            </a:r>
            <a:r>
              <a:rPr lang="ru-RU" sz="2800" dirty="0" err="1"/>
              <a:t>й</a:t>
            </a:r>
            <a:r>
              <a:rPr lang="ru-RU" sz="2800" dirty="0"/>
              <a:t> </a:t>
            </a:r>
            <a:r>
              <a:rPr lang="ru-RU" sz="2800" dirty="0" err="1"/>
              <a:t>постійно</a:t>
            </a:r>
            <a:r>
              <a:rPr lang="ru-RU" sz="2800" dirty="0"/>
              <a:t> </a:t>
            </a:r>
            <a:r>
              <a:rPr lang="ru-RU" sz="2800" dirty="0" err="1"/>
              <a:t>діляться</a:t>
            </a:r>
            <a:r>
              <a:rPr lang="ru-RU" sz="2800" dirty="0"/>
              <a:t>.  </a:t>
            </a:r>
            <a:r>
              <a:rPr lang="ru-RU" sz="2800" dirty="0" err="1"/>
              <a:t>Частина</a:t>
            </a:r>
            <a:r>
              <a:rPr lang="ru-RU" sz="2800" dirty="0"/>
              <a:t> </a:t>
            </a:r>
            <a:r>
              <a:rPr lang="ru-RU" sz="2800" dirty="0" err="1"/>
              <a:t>клітин</a:t>
            </a:r>
            <a:r>
              <a:rPr lang="ru-RU" sz="2800" dirty="0"/>
              <a:t>, </a:t>
            </a:r>
            <a:r>
              <a:rPr lang="ru-RU" sz="2800" dirty="0" err="1"/>
              <a:t>залишається</a:t>
            </a:r>
            <a:r>
              <a:rPr lang="ru-RU" sz="2800" dirty="0"/>
              <a:t> в </a:t>
            </a:r>
            <a:r>
              <a:rPr lang="ru-RU" sz="2800" dirty="0" err="1"/>
              <a:t>нижньому</a:t>
            </a:r>
            <a:r>
              <a:rPr lang="ru-RU" sz="2800" dirty="0"/>
              <a:t> </a:t>
            </a:r>
            <a:r>
              <a:rPr lang="ru-RU" sz="2800" dirty="0" err="1"/>
              <a:t>шарі</a:t>
            </a:r>
            <a:r>
              <a:rPr lang="ru-RU" sz="2800" dirty="0"/>
              <a:t>, а </a:t>
            </a:r>
            <a:r>
              <a:rPr lang="ru-RU" sz="2800" dirty="0" err="1"/>
              <a:t>інші</a:t>
            </a:r>
            <a:r>
              <a:rPr lang="ru-RU" sz="2800" dirty="0"/>
              <a:t> </a:t>
            </a:r>
            <a:r>
              <a:rPr lang="ru-RU" sz="2800" dirty="0" err="1"/>
              <a:t>формують</a:t>
            </a:r>
            <a:r>
              <a:rPr lang="ru-RU" sz="2800" dirty="0"/>
              <a:t> </a:t>
            </a:r>
            <a:r>
              <a:rPr lang="ru-RU" sz="2800" dirty="0" err="1"/>
              <a:t>верхній</a:t>
            </a:r>
            <a:r>
              <a:rPr lang="ru-RU" sz="2800" dirty="0"/>
              <a:t> шар. </a:t>
            </a:r>
            <a:r>
              <a:rPr lang="ru-RU" sz="2800" dirty="0" err="1"/>
              <a:t>Ці</a:t>
            </a:r>
            <a:r>
              <a:rPr lang="ru-RU" sz="2800" dirty="0"/>
              <a:t> </a:t>
            </a:r>
            <a:r>
              <a:rPr lang="ru-RU" sz="2800" dirty="0" err="1"/>
              <a:t>клітини</a:t>
            </a:r>
            <a:r>
              <a:rPr lang="ru-RU" sz="2800" dirty="0"/>
              <a:t> </a:t>
            </a:r>
            <a:r>
              <a:rPr lang="ru-RU" sz="2800" dirty="0" err="1"/>
              <a:t>втрачають</a:t>
            </a:r>
            <a:r>
              <a:rPr lang="ru-RU" sz="2800" dirty="0"/>
              <a:t> </a:t>
            </a:r>
            <a:r>
              <a:rPr lang="ru-RU" sz="2800" dirty="0" err="1"/>
              <a:t>здатність</a:t>
            </a:r>
            <a:r>
              <a:rPr lang="ru-RU" sz="2800" dirty="0"/>
              <a:t> </a:t>
            </a:r>
            <a:r>
              <a:rPr lang="ru-RU" sz="2800" dirty="0" err="1"/>
              <a:t>ділитися</a:t>
            </a:r>
            <a:r>
              <a:rPr lang="ru-RU" sz="2800" dirty="0"/>
              <a:t>, </a:t>
            </a:r>
            <a:r>
              <a:rPr lang="ru-RU" sz="2800" dirty="0" err="1"/>
              <a:t>сплощуються</a:t>
            </a:r>
            <a:r>
              <a:rPr lang="ru-RU" sz="2800" dirty="0"/>
              <a:t>, </a:t>
            </a:r>
            <a:r>
              <a:rPr lang="ru-RU" sz="2800" dirty="0" err="1"/>
              <a:t>накопичують</a:t>
            </a:r>
            <a:r>
              <a:rPr lang="ru-RU" sz="2800" dirty="0"/>
              <a:t> </a:t>
            </a:r>
            <a:r>
              <a:rPr lang="ru-RU" sz="2800" dirty="0" err="1"/>
              <a:t>білок</a:t>
            </a:r>
            <a:r>
              <a:rPr lang="ru-RU" sz="2800" dirty="0"/>
              <a:t> </a:t>
            </a:r>
            <a:r>
              <a:rPr lang="ru-RU" sz="2800" b="1" i="1" dirty="0"/>
              <a:t>кератин, </a:t>
            </a:r>
            <a:r>
              <a:rPr lang="ru-RU" sz="2800" b="1" i="1" dirty="0" err="1"/>
              <a:t>і</a:t>
            </a:r>
            <a:r>
              <a:rPr lang="ru-RU" sz="2800" b="1" i="1" dirty="0"/>
              <a:t>, як </a:t>
            </a:r>
            <a:r>
              <a:rPr lang="ru-RU" sz="2800" b="1" i="1" dirty="0" err="1"/>
              <a:t>наслідок</a:t>
            </a:r>
            <a:r>
              <a:rPr lang="ru-RU" sz="2800" b="1" i="1" dirty="0"/>
              <a:t>, — </a:t>
            </a:r>
            <a:r>
              <a:rPr lang="ru-RU" sz="2800" b="1" i="1" dirty="0" err="1"/>
              <a:t>роговіють</a:t>
            </a:r>
            <a:r>
              <a:rPr lang="ru-RU" sz="2800" b="1" i="1" dirty="0"/>
              <a:t>, </a:t>
            </a:r>
            <a:r>
              <a:rPr lang="ru-RU" sz="2800" b="1" i="1" dirty="0" err="1"/>
              <a:t>мертві</a:t>
            </a:r>
            <a:r>
              <a:rPr lang="ru-RU" sz="2800" dirty="0" err="1"/>
              <a:t>ють</a:t>
            </a:r>
            <a:r>
              <a:rPr lang="ru-RU" sz="2800" dirty="0"/>
              <a:t> </a:t>
            </a:r>
            <a:r>
              <a:rPr lang="ru-RU" sz="2800" dirty="0" err="1"/>
              <a:t>і</a:t>
            </a:r>
            <a:r>
              <a:rPr lang="ru-RU" sz="2800" dirty="0"/>
              <a:t> </a:t>
            </a:r>
            <a:r>
              <a:rPr lang="ru-RU" sz="2800" dirty="0" err="1"/>
              <a:t>злущуються</a:t>
            </a:r>
            <a:r>
              <a:rPr lang="ru-RU" sz="2800" dirty="0"/>
              <a:t>. У </a:t>
            </a:r>
            <a:r>
              <a:rPr lang="ru-RU" sz="2800" dirty="0" err="1"/>
              <a:t>нижньому</a:t>
            </a:r>
            <a:r>
              <a:rPr lang="ru-RU" sz="2800" dirty="0"/>
              <a:t> </a:t>
            </a:r>
            <a:r>
              <a:rPr lang="ru-RU" sz="2800" dirty="0" err="1"/>
              <a:t>шарі</a:t>
            </a:r>
            <a:r>
              <a:rPr lang="ru-RU" sz="2800" dirty="0"/>
              <a:t> </a:t>
            </a:r>
            <a:r>
              <a:rPr lang="ru-RU" sz="2800" dirty="0" err="1"/>
              <a:t>епідермісу</a:t>
            </a:r>
            <a:r>
              <a:rPr lang="ru-RU" sz="2800" dirty="0"/>
              <a:t> весь час </a:t>
            </a:r>
            <a:r>
              <a:rPr lang="ru-RU" sz="2800" dirty="0" err="1"/>
              <a:t>продукуються</a:t>
            </a:r>
            <a:r>
              <a:rPr lang="ru-RU" sz="2800" dirty="0"/>
              <a:t> </a:t>
            </a:r>
            <a:r>
              <a:rPr lang="ru-RU" sz="2800" dirty="0" err="1"/>
              <a:t>нові</a:t>
            </a:r>
            <a:r>
              <a:rPr lang="ru-RU" sz="2800" dirty="0"/>
              <a:t> </a:t>
            </a:r>
            <a:r>
              <a:rPr lang="ru-RU" sz="2800" dirty="0" err="1"/>
              <a:t>клітини</a:t>
            </a:r>
            <a:r>
              <a:rPr lang="ru-RU" sz="2800" dirty="0"/>
              <a:t>. Так за 10–30 </a:t>
            </a:r>
            <a:r>
              <a:rPr lang="ru-RU" sz="2800" dirty="0" err="1"/>
              <a:t>днів</a:t>
            </a:r>
            <a:r>
              <a:rPr lang="ru-RU" sz="2800" dirty="0"/>
              <a:t> </a:t>
            </a:r>
            <a:r>
              <a:rPr lang="ru-RU" sz="2800" dirty="0" err="1"/>
              <a:t>відбувається</a:t>
            </a:r>
            <a:r>
              <a:rPr lang="ru-RU" sz="2800" dirty="0"/>
              <a:t> </a:t>
            </a:r>
            <a:r>
              <a:rPr lang="ru-RU" sz="2800" dirty="0" err="1"/>
              <a:t>повне</a:t>
            </a:r>
            <a:r>
              <a:rPr lang="ru-RU" sz="2800" dirty="0"/>
              <a:t> </a:t>
            </a:r>
            <a:r>
              <a:rPr lang="ru-RU" sz="2800" dirty="0" err="1"/>
              <a:t>його</a:t>
            </a:r>
            <a:r>
              <a:rPr lang="ru-RU" sz="2800" dirty="0"/>
              <a:t> </a:t>
            </a:r>
            <a:r>
              <a:rPr lang="ru-RU" sz="2800" dirty="0" err="1"/>
              <a:t>оновлення</a:t>
            </a:r>
            <a:r>
              <a:rPr lang="ru-RU" sz="2800" dirty="0"/>
              <a:t>. </a:t>
            </a:r>
            <a:r>
              <a:rPr lang="ru-RU" sz="2800" dirty="0" err="1"/>
              <a:t>Зазвичай</a:t>
            </a:r>
            <a:r>
              <a:rPr lang="ru-RU" sz="2800" dirty="0"/>
              <a:t> </a:t>
            </a:r>
            <a:r>
              <a:rPr lang="ru-RU" sz="2800" dirty="0" err="1"/>
              <a:t>товщина</a:t>
            </a:r>
            <a:r>
              <a:rPr lang="ru-RU" sz="2800" dirty="0"/>
              <a:t> </a:t>
            </a:r>
            <a:r>
              <a:rPr lang="ru-RU" sz="2800" dirty="0" err="1"/>
              <a:t>епідермісу</a:t>
            </a:r>
            <a:r>
              <a:rPr lang="ru-RU" sz="2800" dirty="0"/>
              <a:t> </a:t>
            </a:r>
            <a:r>
              <a:rPr lang="ru-RU" sz="2800" dirty="0" err="1"/>
              <a:t>складає</a:t>
            </a:r>
            <a:r>
              <a:rPr lang="ru-RU" sz="2800" dirty="0"/>
              <a:t> 0,03–1,5 мм. Але на </a:t>
            </a:r>
            <a:r>
              <a:rPr lang="ru-RU" sz="2800" dirty="0" err="1"/>
              <a:t>ділянках</a:t>
            </a:r>
            <a:r>
              <a:rPr lang="ru-RU" sz="2800" dirty="0"/>
              <a:t> </a:t>
            </a:r>
            <a:r>
              <a:rPr lang="ru-RU" sz="2800" dirty="0" err="1"/>
              <a:t>тіла</a:t>
            </a:r>
            <a:r>
              <a:rPr lang="ru-RU" sz="2800" dirty="0"/>
              <a:t>, </a:t>
            </a:r>
            <a:r>
              <a:rPr lang="ru-RU" sz="2800" dirty="0" err="1"/>
              <a:t>що</a:t>
            </a:r>
            <a:r>
              <a:rPr lang="ru-RU" sz="2800" dirty="0"/>
              <a:t> </a:t>
            </a:r>
            <a:r>
              <a:rPr lang="ru-RU" sz="2800" dirty="0" err="1"/>
              <a:t>зазнають</a:t>
            </a:r>
            <a:r>
              <a:rPr lang="ru-RU" sz="2800" dirty="0"/>
              <a:t> сильного </a:t>
            </a:r>
            <a:r>
              <a:rPr lang="ru-RU" sz="2800" dirty="0" err="1"/>
              <a:t>тертя</a:t>
            </a:r>
            <a:r>
              <a:rPr lang="ru-RU" sz="2800" dirty="0"/>
              <a:t> (</a:t>
            </a:r>
            <a:r>
              <a:rPr lang="ru-RU" sz="2800" dirty="0" err="1"/>
              <a:t>долоні</a:t>
            </a:r>
            <a:r>
              <a:rPr lang="ru-RU" sz="2800" dirty="0"/>
              <a:t>, стопи), </a:t>
            </a:r>
            <a:r>
              <a:rPr lang="ru-RU" sz="2800" dirty="0" err="1"/>
              <a:t>він</a:t>
            </a:r>
            <a:r>
              <a:rPr lang="ru-RU" sz="2800" dirty="0"/>
              <a:t> у </a:t>
            </a:r>
            <a:r>
              <a:rPr lang="ru-RU" sz="2800" dirty="0" err="1"/>
              <a:t>декілька</a:t>
            </a:r>
            <a:r>
              <a:rPr lang="ru-RU" sz="2800" dirty="0"/>
              <a:t> </a:t>
            </a:r>
            <a:r>
              <a:rPr lang="ru-RU" sz="2800" dirty="0" err="1"/>
              <a:t>разів</a:t>
            </a:r>
            <a:r>
              <a:rPr lang="ru-RU" sz="2800" dirty="0"/>
              <a:t> </a:t>
            </a:r>
            <a:r>
              <a:rPr lang="ru-RU" sz="2800" dirty="0" err="1"/>
              <a:t>товщий</a:t>
            </a:r>
            <a:r>
              <a:rPr lang="ru-RU" sz="2160" dirty="0"/>
              <a:t>.</a:t>
            </a:r>
          </a:p>
        </p:txBody>
      </p:sp>
      <p:sp>
        <p:nvSpPr>
          <p:cNvPr id="10" name="Стрелка вправо 9"/>
          <p:cNvSpPr/>
          <p:nvPr/>
        </p:nvSpPr>
        <p:spPr>
          <a:xfrm>
            <a:off x="7829554" y="2400288"/>
            <a:ext cx="1628786" cy="1714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160"/>
          </a:p>
        </p:txBody>
      </p:sp>
    </p:spTree>
    <p:extLst>
      <p:ext uri="{BB962C8B-B14F-4D97-AF65-F5344CB8AC3E}">
        <p14:creationId xmlns:p14="http://schemas.microsoft.com/office/powerpoint/2010/main" val="217329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Clr clrSpc="rgb" dir="cw">
                                      <p:cBhvr override="childStyle">
                                        <p:cTn id="6" dur="100" fill="hold"/>
                                        <p:tgtEl>
                                          <p:spTgt spid="10"/>
                                        </p:tgtEl>
                                        <p:attrNameLst>
                                          <p:attrName>style.color</p:attrName>
                                        </p:attrNameLst>
                                      </p:cBhvr>
                                      <p:to>
                                        <a:schemeClr val="accent2"/>
                                      </p:to>
                                    </p:animClr>
                                    <p:animClr clrSpc="rgb" dir="cw">
                                      <p:cBhvr>
                                        <p:cTn id="7" dur="100" fill="hold"/>
                                        <p:tgtEl>
                                          <p:spTgt spid="10"/>
                                        </p:tgtEl>
                                        <p:attrNameLst>
                                          <p:attrName>fillcolor</p:attrName>
                                        </p:attrNameLst>
                                      </p:cBhvr>
                                      <p:to>
                                        <a:schemeClr val="accent2"/>
                                      </p:to>
                                    </p:animClr>
                                    <p:set>
                                      <p:cBhvr>
                                        <p:cTn id="8" dur="100" fill="hold"/>
                                        <p:tgtEl>
                                          <p:spTgt spid="10"/>
                                        </p:tgtEl>
                                        <p:attrNameLst>
                                          <p:attrName>fill.type</p:attrName>
                                        </p:attrNameLst>
                                      </p:cBhvr>
                                      <p:to>
                                        <p:strVal val="solid"/>
                                      </p:to>
                                    </p:set>
                                    <p:set>
                                      <p:cBhvr>
                                        <p:cTn id="9" dur="100" fill="hold"/>
                                        <p:tgtEl>
                                          <p:spTgt spid="10"/>
                                        </p:tgtEl>
                                        <p:attrNameLst>
                                          <p:attrName>fill.on</p:attrName>
                                        </p:attrNameLst>
                                      </p:cBhvr>
                                      <p:to>
                                        <p:strVal val="true"/>
                                      </p:to>
                                    </p:set>
                                    <p:animRot by="120000">
                                      <p:cBhvr>
                                        <p:cTn id="10" dur="100" fill="hold">
                                          <p:stCondLst>
                                            <p:cond delay="0"/>
                                          </p:stCondLst>
                                        </p:cTn>
                                        <p:tgtEl>
                                          <p:spTgt spid="10"/>
                                        </p:tgtEl>
                                        <p:attrNameLst>
                                          <p:attrName>r</p:attrName>
                                        </p:attrNameLst>
                                      </p:cBhvr>
                                    </p:animRot>
                                    <p:animRot by="-240000">
                                      <p:cBhvr>
                                        <p:cTn id="11" dur="200" fill="hold">
                                          <p:stCondLst>
                                            <p:cond delay="200"/>
                                          </p:stCondLst>
                                        </p:cTn>
                                        <p:tgtEl>
                                          <p:spTgt spid="10"/>
                                        </p:tgtEl>
                                        <p:attrNameLst>
                                          <p:attrName>r</p:attrName>
                                        </p:attrNameLst>
                                      </p:cBhvr>
                                    </p:animRot>
                                    <p:animRot by="240000">
                                      <p:cBhvr>
                                        <p:cTn id="12" dur="200" fill="hold">
                                          <p:stCondLst>
                                            <p:cond delay="400"/>
                                          </p:stCondLst>
                                        </p:cTn>
                                        <p:tgtEl>
                                          <p:spTgt spid="10"/>
                                        </p:tgtEl>
                                        <p:attrNameLst>
                                          <p:attrName>r</p:attrName>
                                        </p:attrNameLst>
                                      </p:cBhvr>
                                    </p:animRot>
                                    <p:animRot by="-240000">
                                      <p:cBhvr>
                                        <p:cTn id="13" dur="200" fill="hold">
                                          <p:stCondLst>
                                            <p:cond delay="600"/>
                                          </p:stCondLst>
                                        </p:cTn>
                                        <p:tgtEl>
                                          <p:spTgt spid="10"/>
                                        </p:tgtEl>
                                        <p:attrNameLst>
                                          <p:attrName>r</p:attrName>
                                        </p:attrNameLst>
                                      </p:cBhvr>
                                    </p:animRot>
                                    <p:animRot by="120000">
                                      <p:cBhvr>
                                        <p:cTn id="14"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Копия (2) 10030401.gif"/>
          <p:cNvPicPr>
            <a:picLocks noChangeAspect="1"/>
          </p:cNvPicPr>
          <p:nvPr/>
        </p:nvPicPr>
        <p:blipFill>
          <a:blip r:embed="rId3" cstate="print"/>
          <a:stretch>
            <a:fillRect/>
          </a:stretch>
        </p:blipFill>
        <p:spPr>
          <a:xfrm>
            <a:off x="7658100" y="1457306"/>
            <a:ext cx="5143500" cy="5715000"/>
          </a:xfrm>
          <a:prstGeom prst="rect">
            <a:avLst/>
          </a:prstGeom>
        </p:spPr>
      </p:pic>
      <p:sp>
        <p:nvSpPr>
          <p:cNvPr id="2" name="Заголовок 1"/>
          <p:cNvSpPr>
            <a:spLocks noGrp="1"/>
          </p:cNvSpPr>
          <p:nvPr>
            <p:ph type="title"/>
          </p:nvPr>
        </p:nvSpPr>
        <p:spPr/>
        <p:txBody>
          <a:bodyPr>
            <a:normAutofit fontScale="90000"/>
          </a:bodyPr>
          <a:lstStyle/>
          <a:p>
            <a:endParaRPr lang="ru-RU" dirty="0"/>
          </a:p>
        </p:txBody>
      </p:sp>
      <p:sp>
        <p:nvSpPr>
          <p:cNvPr id="4" name="Прямоугольник 3"/>
          <p:cNvSpPr/>
          <p:nvPr/>
        </p:nvSpPr>
        <p:spPr>
          <a:xfrm>
            <a:off x="118835" y="1225079"/>
            <a:ext cx="7282091" cy="2308324"/>
          </a:xfrm>
          <a:prstGeom prst="rect">
            <a:avLst/>
          </a:prstGeom>
        </p:spPr>
        <p:txBody>
          <a:bodyPr wrap="square">
            <a:spAutoFit/>
          </a:bodyPr>
          <a:lstStyle/>
          <a:p>
            <a:pPr algn="just"/>
            <a:r>
              <a:rPr lang="ru-RU" sz="2400" dirty="0" err="1">
                <a:latin typeface="Arial" panose="020B0604020202020204" pitchFamily="34" charset="0"/>
                <a:cs typeface="Arial" panose="020B0604020202020204" pitchFamily="34" charset="0"/>
              </a:rPr>
              <a:t>Міжклітинна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речовина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сполучної</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тканини</a:t>
            </a:r>
            <a:r>
              <a:rPr lang="ru-RU" sz="2400" dirty="0">
                <a:latin typeface="Arial" panose="020B0604020202020204" pitchFamily="34" charset="0"/>
                <a:cs typeface="Arial" panose="020B0604020202020204" pitchFamily="34" charset="0"/>
              </a:rPr>
              <a:t>, яка </a:t>
            </a:r>
            <a:r>
              <a:rPr lang="ru-RU" sz="2400" dirty="0" err="1">
                <a:latin typeface="Arial" panose="020B0604020202020204" pitchFamily="34" charset="0"/>
                <a:cs typeface="Arial" panose="020B0604020202020204" pitchFamily="34" charset="0"/>
              </a:rPr>
              <a:t>утворює</a:t>
            </a:r>
            <a:r>
              <a:rPr lang="en-US" sz="2400" dirty="0">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дерму, </a:t>
            </a:r>
            <a:r>
              <a:rPr lang="ru-RU" sz="2400" dirty="0" err="1">
                <a:latin typeface="Arial" panose="020B0604020202020204" pitchFamily="34" charset="0"/>
                <a:cs typeface="Arial" panose="020B0604020202020204" pitchFamily="34" charset="0"/>
              </a:rPr>
              <a:t>містить</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колагенові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й</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еластичні</a:t>
            </a:r>
            <a:r>
              <a:rPr lang="ru-RU" sz="2400" dirty="0">
                <a:latin typeface="Arial" panose="020B0604020202020204" pitchFamily="34" charset="0"/>
                <a:cs typeface="Arial" panose="020B0604020202020204" pitchFamily="34" charset="0"/>
              </a:rPr>
              <a:t> волокна. </a:t>
            </a:r>
            <a:r>
              <a:rPr lang="ru-RU" sz="2400" dirty="0" err="1">
                <a:latin typeface="Arial" panose="020B0604020202020204" pitchFamily="34" charset="0"/>
                <a:cs typeface="Arial" panose="020B0604020202020204" pitchFamily="34" charset="0"/>
              </a:rPr>
              <a:t>Завдяки</a:t>
            </a:r>
            <a:r>
              <a:rPr lang="ru-RU" sz="2400" dirty="0">
                <a:latin typeface="Arial" panose="020B0604020202020204" pitchFamily="34" charset="0"/>
                <a:cs typeface="Arial" panose="020B0604020202020204" pitchFamily="34" charset="0"/>
              </a:rPr>
              <a:t> ним </a:t>
            </a:r>
            <a:r>
              <a:rPr lang="ru-RU" sz="2400" dirty="0" err="1">
                <a:latin typeface="Arial" panose="020B0604020202020204" pitchFamily="34" charset="0"/>
                <a:cs typeface="Arial" panose="020B0604020202020204" pitchFamily="34" charset="0"/>
              </a:rPr>
              <a:t>шкіра</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пружна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і</a:t>
            </a:r>
            <a:r>
              <a:rPr lang="ru-RU" sz="2400" dirty="0">
                <a:latin typeface="Arial" panose="020B0604020202020204" pitchFamily="34" charset="0"/>
                <a:cs typeface="Arial" panose="020B0604020202020204" pitchFamily="34" charset="0"/>
              </a:rPr>
              <a:t> легко </a:t>
            </a:r>
            <a:r>
              <a:rPr lang="ru-RU" sz="2400" dirty="0" err="1">
                <a:latin typeface="Arial" panose="020B0604020202020204" pitchFamily="34" charset="0"/>
                <a:cs typeface="Arial" panose="020B0604020202020204" pitchFamily="34" charset="0"/>
              </a:rPr>
              <a:t>розтягується</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відтягніть</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її</a:t>
            </a:r>
            <a:r>
              <a:rPr lang="ru-RU" sz="2400" dirty="0">
                <a:latin typeface="Arial" panose="020B0604020202020204" pitchFamily="34" charset="0"/>
                <a:cs typeface="Arial" panose="020B0604020202020204" pitchFamily="34" charset="0"/>
              </a:rPr>
              <a:t> на </a:t>
            </a:r>
            <a:r>
              <a:rPr lang="ru-RU" sz="2400" dirty="0" err="1">
                <a:latin typeface="Arial" panose="020B0604020202020204" pitchFamily="34" charset="0"/>
                <a:cs typeface="Arial" panose="020B0604020202020204" pitchFamily="34" charset="0"/>
              </a:rPr>
              <a:t>тильній</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стороні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долоні</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відпустіть</a:t>
            </a:r>
            <a:r>
              <a:rPr lang="ru-RU" sz="2400" dirty="0">
                <a:latin typeface="Arial" panose="020B0604020202020204" pitchFamily="34" charset="0"/>
                <a:cs typeface="Arial" panose="020B0604020202020204" pitchFamily="34" charset="0"/>
              </a:rPr>
              <a:t> — вона </a:t>
            </a:r>
            <a:r>
              <a:rPr lang="ru-RU" sz="2400" dirty="0" err="1">
                <a:latin typeface="Arial" panose="020B0604020202020204" pitchFamily="34" charset="0"/>
                <a:cs typeface="Arial" panose="020B0604020202020204" pitchFamily="34" charset="0"/>
              </a:rPr>
              <a:t>відразу</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повернеться</a:t>
            </a:r>
            <a:r>
              <a:rPr lang="ru-RU" sz="2400" dirty="0">
                <a:latin typeface="Arial" panose="020B0604020202020204" pitchFamily="34" charset="0"/>
                <a:cs typeface="Arial" panose="020B0604020202020204" pitchFamily="34" charset="0"/>
              </a:rPr>
              <a:t> в </a:t>
            </a:r>
            <a:r>
              <a:rPr lang="ru-RU" sz="2400" dirty="0" err="1">
                <a:latin typeface="Arial" panose="020B0604020202020204" pitchFamily="34" charset="0"/>
                <a:cs typeface="Arial" panose="020B0604020202020204" pitchFamily="34" charset="0"/>
              </a:rPr>
              <a:t>початковий</a:t>
            </a:r>
            <a:r>
              <a:rPr lang="ru-RU" sz="2400" dirty="0">
                <a:latin typeface="Arial" panose="020B0604020202020204" pitchFamily="34" charset="0"/>
                <a:cs typeface="Arial" panose="020B0604020202020204" pitchFamily="34" charset="0"/>
              </a:rPr>
              <a:t> стан.</a:t>
            </a:r>
          </a:p>
        </p:txBody>
      </p:sp>
      <p:sp>
        <p:nvSpPr>
          <p:cNvPr id="5" name="Прямоугольник 4"/>
          <p:cNvSpPr/>
          <p:nvPr/>
        </p:nvSpPr>
        <p:spPr>
          <a:xfrm>
            <a:off x="1" y="4114801"/>
            <a:ext cx="7518400" cy="3416320"/>
          </a:xfrm>
          <a:prstGeom prst="rect">
            <a:avLst/>
          </a:prstGeom>
        </p:spPr>
        <p:txBody>
          <a:bodyPr wrap="square">
            <a:spAutoFit/>
          </a:bodyPr>
          <a:lstStyle/>
          <a:p>
            <a:pPr algn="just"/>
            <a:r>
              <a:rPr lang="ru-RU" sz="2400" dirty="0" err="1">
                <a:latin typeface="Arial" panose="020B0604020202020204" pitchFamily="34" charset="0"/>
                <a:cs typeface="Arial" panose="020B0604020202020204" pitchFamily="34" charset="0"/>
              </a:rPr>
              <a:t>Товщина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дерми</a:t>
            </a:r>
            <a:r>
              <a:rPr lang="ru-RU" sz="2400" dirty="0">
                <a:latin typeface="Arial" panose="020B0604020202020204" pitchFamily="34" charset="0"/>
                <a:cs typeface="Arial" panose="020B0604020202020204" pitchFamily="34" charset="0"/>
              </a:rPr>
              <a:t> — 0,5–5 мм, </a:t>
            </a:r>
            <a:r>
              <a:rPr lang="ru-RU" sz="2400" dirty="0" err="1">
                <a:latin typeface="Arial" panose="020B0604020202020204" pitchFamily="34" charset="0"/>
                <a:cs typeface="Arial" panose="020B0604020202020204" pitchFamily="34" charset="0"/>
              </a:rPr>
              <a:t>найтовстішою</a:t>
            </a:r>
            <a:r>
              <a:rPr lang="ru-RU" sz="2400" dirty="0">
                <a:latin typeface="Arial" panose="020B0604020202020204" pitchFamily="34" charset="0"/>
                <a:cs typeface="Arial" panose="020B0604020202020204" pitchFamily="34" charset="0"/>
              </a:rPr>
              <a:t> вона </a:t>
            </a:r>
            <a:r>
              <a:rPr lang="ru-RU" sz="2400" dirty="0" err="1">
                <a:latin typeface="Arial" panose="020B0604020202020204" pitchFamily="34" charset="0"/>
                <a:cs typeface="Arial" panose="020B0604020202020204" pitchFamily="34" charset="0"/>
              </a:rPr>
              <a:t>є</a:t>
            </a:r>
            <a:r>
              <a:rPr lang="ru-RU" sz="2400" dirty="0">
                <a:latin typeface="Arial" panose="020B0604020202020204" pitchFamily="34" charset="0"/>
                <a:cs typeface="Arial" panose="020B0604020202020204" pitchFamily="34" charset="0"/>
              </a:rPr>
              <a:t> на </a:t>
            </a:r>
            <a:r>
              <a:rPr lang="ru-RU" sz="2400" dirty="0" err="1">
                <a:latin typeface="Arial" panose="020B0604020202020204" pitchFamily="34" charset="0"/>
                <a:cs typeface="Arial" panose="020B0604020202020204" pitchFamily="34" charset="0"/>
              </a:rPr>
              <a:t>спині</a:t>
            </a:r>
            <a:r>
              <a:rPr lang="ru-RU" sz="2400" dirty="0">
                <a:latin typeface="Arial" panose="020B0604020202020204" pitchFamily="34" charset="0"/>
                <a:cs typeface="Arial" panose="020B0604020202020204" pitchFamily="34" charset="0"/>
              </a:rPr>
              <a:t>, плечах, стегнах. Дерма </a:t>
            </a:r>
            <a:r>
              <a:rPr lang="ru-RU" sz="2400" dirty="0" err="1">
                <a:latin typeface="Arial" panose="020B0604020202020204" pitchFamily="34" charset="0"/>
                <a:cs typeface="Arial" panose="020B0604020202020204" pitchFamily="34" charset="0"/>
              </a:rPr>
              <a:t>впинається</a:t>
            </a:r>
            <a:r>
              <a:rPr lang="ru-RU" sz="2400" dirty="0">
                <a:latin typeface="Arial" panose="020B0604020202020204" pitchFamily="34" charset="0"/>
                <a:cs typeface="Arial" panose="020B0604020202020204" pitchFamily="34" charset="0"/>
              </a:rPr>
              <a:t> в </a:t>
            </a:r>
            <a:r>
              <a:rPr lang="ru-RU" sz="2400" dirty="0" err="1">
                <a:latin typeface="Arial" panose="020B0604020202020204" pitchFamily="34" charset="0"/>
                <a:cs typeface="Arial" panose="020B0604020202020204" pitchFamily="34" charset="0"/>
              </a:rPr>
              <a:t>епідерміс</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безліччю</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сосочків</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які</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трохи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піднімають</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епідерміс</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утворюючи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гребінці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й</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борозенки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Їх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малюнок</a:t>
            </a:r>
            <a:r>
              <a:rPr lang="ru-RU" sz="2400" dirty="0">
                <a:latin typeface="Arial" panose="020B0604020202020204" pitchFamily="34" charset="0"/>
                <a:cs typeface="Arial" panose="020B0604020202020204" pitchFamily="34" charset="0"/>
              </a:rPr>
              <a:t> у </a:t>
            </a:r>
            <a:r>
              <a:rPr lang="ru-RU" sz="2400" dirty="0" err="1">
                <a:latin typeface="Arial" panose="020B0604020202020204" pitchFamily="34" charset="0"/>
                <a:cs typeface="Arial" panose="020B0604020202020204" pitchFamily="34" charset="0"/>
              </a:rPr>
              <a:t>кожної</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людини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різний</a:t>
            </a:r>
            <a:r>
              <a:rPr lang="ru-RU" sz="2400" dirty="0">
                <a:latin typeface="Arial" panose="020B0604020202020204" pitchFamily="34" charset="0"/>
                <a:cs typeface="Arial" panose="020B0604020202020204" pitchFamily="34" charset="0"/>
              </a:rPr>
              <a:t>. У </a:t>
            </a:r>
            <a:r>
              <a:rPr lang="ru-RU" sz="2400" dirty="0" err="1">
                <a:latin typeface="Arial" panose="020B0604020202020204" pitchFamily="34" charset="0"/>
                <a:cs typeface="Arial" panose="020B0604020202020204" pitchFamily="34" charset="0"/>
              </a:rPr>
              <a:t>дермі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розташовані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кровоносні</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лімфатичні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капіляри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м’язові</a:t>
            </a:r>
            <a:r>
              <a:rPr lang="ru-RU" sz="2400" dirty="0">
                <a:latin typeface="Arial" panose="020B0604020202020204" pitchFamily="34" charset="0"/>
                <a:cs typeface="Arial" panose="020B0604020202020204" pitchFamily="34" charset="0"/>
              </a:rPr>
              <a:t> та </a:t>
            </a:r>
            <a:r>
              <a:rPr lang="ru-RU" sz="2400" dirty="0" err="1">
                <a:latin typeface="Arial" panose="020B0604020202020204" pitchFamily="34" charset="0"/>
                <a:cs typeface="Arial" panose="020B0604020202020204" pitchFamily="34" charset="0"/>
              </a:rPr>
              <a:t>нервові</a:t>
            </a:r>
            <a:r>
              <a:rPr lang="ru-RU" sz="2400" dirty="0">
                <a:latin typeface="Arial" panose="020B0604020202020204" pitchFamily="34" charset="0"/>
                <a:cs typeface="Arial" panose="020B0604020202020204" pitchFamily="34" charset="0"/>
              </a:rPr>
              <a:t> волокна, </a:t>
            </a:r>
            <a:r>
              <a:rPr lang="ru-RU" sz="2400" dirty="0" err="1">
                <a:latin typeface="Arial" panose="020B0604020202020204" pitchFamily="34" charset="0"/>
                <a:cs typeface="Arial" panose="020B0604020202020204" pitchFamily="34" charset="0"/>
              </a:rPr>
              <a:t>нервові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закінчення</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пігментні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клітини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потові</a:t>
            </a:r>
            <a:r>
              <a:rPr lang="ru-RU" sz="2400" dirty="0">
                <a:latin typeface="Arial" panose="020B0604020202020204" pitchFamily="34" charset="0"/>
                <a:cs typeface="Arial" panose="020B0604020202020204" pitchFamily="34" charset="0"/>
              </a:rPr>
              <a:t> та </a:t>
            </a:r>
            <a:r>
              <a:rPr lang="ru-RU" sz="2400" dirty="0" err="1">
                <a:latin typeface="Arial" panose="020B0604020202020204" pitchFamily="34" charset="0"/>
                <a:cs typeface="Arial" panose="020B0604020202020204" pitchFamily="34" charset="0"/>
              </a:rPr>
              <a:t>сальні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залози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волосяні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фолікули</a:t>
            </a:r>
            <a:r>
              <a:rPr lang="ru-RU" sz="2400" dirty="0">
                <a:latin typeface="Arial" panose="020B0604020202020204" pitchFamily="34" charset="0"/>
                <a:cs typeface="Arial" panose="020B0604020202020204" pitchFamily="34" charset="0"/>
              </a:rPr>
              <a:t>.</a:t>
            </a:r>
          </a:p>
        </p:txBody>
      </p:sp>
      <p:sp>
        <p:nvSpPr>
          <p:cNvPr id="7" name="Стрелка вправо 6"/>
          <p:cNvSpPr/>
          <p:nvPr/>
        </p:nvSpPr>
        <p:spPr>
          <a:xfrm>
            <a:off x="7400926" y="3943349"/>
            <a:ext cx="1628786" cy="1714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160"/>
          </a:p>
        </p:txBody>
      </p:sp>
      <p:sp>
        <p:nvSpPr>
          <p:cNvPr id="3" name="Прямоугольник 2"/>
          <p:cNvSpPr/>
          <p:nvPr/>
        </p:nvSpPr>
        <p:spPr>
          <a:xfrm>
            <a:off x="2914650" y="97607"/>
            <a:ext cx="7315200" cy="1323439"/>
          </a:xfrm>
          <a:prstGeom prst="rect">
            <a:avLst/>
          </a:prstGeom>
        </p:spPr>
        <p:txBody>
          <a:bodyPr>
            <a:spAutoFit/>
          </a:bodyPr>
          <a:lstStyle/>
          <a:p>
            <a:pPr algn="ctr"/>
            <a:r>
              <a:rPr lang="ru-RU" sz="4000" b="1" dirty="0">
                <a:solidFill>
                  <a:schemeClr val="accent1">
                    <a:lumMod val="75000"/>
                  </a:schemeClr>
                </a:solidFill>
                <a:latin typeface="Arial Black" panose="020B0A04020102020204" pitchFamily="34" charset="0"/>
              </a:rPr>
              <a:t>Дерма.</a:t>
            </a:r>
            <a:br>
              <a:rPr lang="ru-RU" sz="4000" b="1" dirty="0">
                <a:solidFill>
                  <a:schemeClr val="accent1">
                    <a:lumMod val="75000"/>
                  </a:schemeClr>
                </a:solidFill>
                <a:latin typeface="Arial Black" panose="020B0A04020102020204" pitchFamily="34" charset="0"/>
              </a:rPr>
            </a:br>
            <a:endParaRPr lang="uk-UA" sz="4000" dirty="0">
              <a:solidFill>
                <a:schemeClr val="accent1">
                  <a:lumMod val="75000"/>
                </a:schemeClr>
              </a:solidFill>
              <a:latin typeface="Arial Black" panose="020B0A04020102020204" pitchFamily="34" charset="0"/>
            </a:endParaRPr>
          </a:p>
        </p:txBody>
      </p:sp>
    </p:spTree>
    <p:extLst>
      <p:ext uri="{BB962C8B-B14F-4D97-AF65-F5344CB8AC3E}">
        <p14:creationId xmlns:p14="http://schemas.microsoft.com/office/powerpoint/2010/main" val="1722209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Clr clrSpc="rgb" dir="cw">
                                      <p:cBhvr override="childStyle">
                                        <p:cTn id="6" dur="100" fill="hold"/>
                                        <p:tgtEl>
                                          <p:spTgt spid="7"/>
                                        </p:tgtEl>
                                        <p:attrNameLst>
                                          <p:attrName>style.color</p:attrName>
                                        </p:attrNameLst>
                                      </p:cBhvr>
                                      <p:to>
                                        <a:schemeClr val="accent2"/>
                                      </p:to>
                                    </p:animClr>
                                    <p:animClr clrSpc="rgb" dir="cw">
                                      <p:cBhvr>
                                        <p:cTn id="7" dur="100" fill="hold"/>
                                        <p:tgtEl>
                                          <p:spTgt spid="7"/>
                                        </p:tgtEl>
                                        <p:attrNameLst>
                                          <p:attrName>fillcolor</p:attrName>
                                        </p:attrNameLst>
                                      </p:cBhvr>
                                      <p:to>
                                        <a:schemeClr val="accent2"/>
                                      </p:to>
                                    </p:animClr>
                                    <p:set>
                                      <p:cBhvr>
                                        <p:cTn id="8" dur="100" fill="hold"/>
                                        <p:tgtEl>
                                          <p:spTgt spid="7"/>
                                        </p:tgtEl>
                                        <p:attrNameLst>
                                          <p:attrName>fill.type</p:attrName>
                                        </p:attrNameLst>
                                      </p:cBhvr>
                                      <p:to>
                                        <p:strVal val="solid"/>
                                      </p:to>
                                    </p:set>
                                    <p:set>
                                      <p:cBhvr>
                                        <p:cTn id="9" dur="100" fill="hold"/>
                                        <p:tgtEl>
                                          <p:spTgt spid="7"/>
                                        </p:tgtEl>
                                        <p:attrNameLst>
                                          <p:attrName>fill.on</p:attrName>
                                        </p:attrNameLst>
                                      </p:cBhvr>
                                      <p:to>
                                        <p:strVal val="true"/>
                                      </p:to>
                                    </p:set>
                                    <p:animRot by="120000">
                                      <p:cBhvr>
                                        <p:cTn id="10" dur="100" fill="hold">
                                          <p:stCondLst>
                                            <p:cond delay="0"/>
                                          </p:stCondLst>
                                        </p:cTn>
                                        <p:tgtEl>
                                          <p:spTgt spid="7"/>
                                        </p:tgtEl>
                                        <p:attrNameLst>
                                          <p:attrName>r</p:attrName>
                                        </p:attrNameLst>
                                      </p:cBhvr>
                                    </p:animRot>
                                    <p:animRot by="-240000">
                                      <p:cBhvr>
                                        <p:cTn id="11" dur="200" fill="hold">
                                          <p:stCondLst>
                                            <p:cond delay="200"/>
                                          </p:stCondLst>
                                        </p:cTn>
                                        <p:tgtEl>
                                          <p:spTgt spid="7"/>
                                        </p:tgtEl>
                                        <p:attrNameLst>
                                          <p:attrName>r</p:attrName>
                                        </p:attrNameLst>
                                      </p:cBhvr>
                                    </p:animRot>
                                    <p:animRot by="240000">
                                      <p:cBhvr>
                                        <p:cTn id="12" dur="200" fill="hold">
                                          <p:stCondLst>
                                            <p:cond delay="400"/>
                                          </p:stCondLst>
                                        </p:cTn>
                                        <p:tgtEl>
                                          <p:spTgt spid="7"/>
                                        </p:tgtEl>
                                        <p:attrNameLst>
                                          <p:attrName>r</p:attrName>
                                        </p:attrNameLst>
                                      </p:cBhvr>
                                    </p:animRot>
                                    <p:animRot by="-240000">
                                      <p:cBhvr>
                                        <p:cTn id="13" dur="200" fill="hold">
                                          <p:stCondLst>
                                            <p:cond delay="600"/>
                                          </p:stCondLst>
                                        </p:cTn>
                                        <p:tgtEl>
                                          <p:spTgt spid="7"/>
                                        </p:tgtEl>
                                        <p:attrNameLst>
                                          <p:attrName>r</p:attrName>
                                        </p:attrNameLst>
                                      </p:cBhvr>
                                    </p:animRot>
                                    <p:animRot by="120000">
                                      <p:cBhvr>
                                        <p:cTn id="14"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Копия 10030401.gif"/>
          <p:cNvPicPr>
            <a:picLocks noChangeAspect="1"/>
          </p:cNvPicPr>
          <p:nvPr/>
        </p:nvPicPr>
        <p:blipFill>
          <a:blip r:embed="rId3" cstate="print"/>
          <a:stretch>
            <a:fillRect/>
          </a:stretch>
        </p:blipFill>
        <p:spPr>
          <a:xfrm>
            <a:off x="609600" y="857723"/>
            <a:ext cx="3489318" cy="3877020"/>
          </a:xfrm>
          <a:prstGeom prst="rect">
            <a:avLst/>
          </a:prstGeom>
        </p:spPr>
      </p:pic>
      <p:sp>
        <p:nvSpPr>
          <p:cNvPr id="2" name="Заголовок 1"/>
          <p:cNvSpPr>
            <a:spLocks noGrp="1"/>
          </p:cNvSpPr>
          <p:nvPr>
            <p:ph type="title"/>
          </p:nvPr>
        </p:nvSpPr>
        <p:spPr/>
        <p:txBody>
          <a:bodyPr>
            <a:normAutofit fontScale="90000"/>
          </a:bodyPr>
          <a:lstStyle/>
          <a:p>
            <a:r>
              <a:rPr lang="ru-RU" b="1" i="1" dirty="0"/>
              <a:t/>
            </a:r>
            <a:br>
              <a:rPr lang="ru-RU" b="1" i="1" dirty="0"/>
            </a:br>
            <a:endParaRPr lang="ru-RU" dirty="0"/>
          </a:p>
        </p:txBody>
      </p:sp>
      <p:sp>
        <p:nvSpPr>
          <p:cNvPr id="4" name="Прямоугольник 3"/>
          <p:cNvSpPr/>
          <p:nvPr/>
        </p:nvSpPr>
        <p:spPr>
          <a:xfrm>
            <a:off x="609600" y="4789714"/>
            <a:ext cx="5036457" cy="2800767"/>
          </a:xfrm>
          <a:prstGeom prst="rect">
            <a:avLst/>
          </a:prstGeom>
        </p:spPr>
        <p:txBody>
          <a:bodyPr wrap="square">
            <a:spAutoFit/>
          </a:bodyPr>
          <a:lstStyle/>
          <a:p>
            <a:pPr algn="just"/>
            <a:r>
              <a:rPr lang="ru-RU" sz="3200" dirty="0" err="1">
                <a:latin typeface="Arial" panose="020B0604020202020204" pitchFamily="34" charset="0"/>
                <a:cs typeface="Arial" panose="020B0604020202020204" pitchFamily="34" charset="0"/>
              </a:rPr>
              <a:t>Це</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залози</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зовнішньої</a:t>
            </a:r>
            <a:r>
              <a:rPr lang="ru-RU" sz="32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секреції</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що</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виділяють</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секрети</a:t>
            </a:r>
            <a:r>
              <a:rPr lang="ru-RU" sz="2400" dirty="0">
                <a:latin typeface="Arial" panose="020B0604020202020204" pitchFamily="34" charset="0"/>
                <a:cs typeface="Arial" panose="020B0604020202020204" pitchFamily="34" charset="0"/>
              </a:rPr>
              <a:t> на </a:t>
            </a:r>
            <a:r>
              <a:rPr lang="ru-RU" sz="2400" dirty="0" err="1">
                <a:latin typeface="Arial" panose="020B0604020202020204" pitchFamily="34" charset="0"/>
                <a:cs typeface="Arial" panose="020B0604020202020204" pitchFamily="34" charset="0"/>
              </a:rPr>
              <a:t>поверхню</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шкіри</a:t>
            </a:r>
            <a:r>
              <a:rPr lang="ru-RU" sz="2400" dirty="0">
                <a:latin typeface="Arial" panose="020B0604020202020204" pitchFamily="34" charset="0"/>
                <a:cs typeface="Arial" panose="020B0604020202020204" pitchFamily="34" charset="0"/>
              </a:rPr>
              <a:t>. </a:t>
            </a:r>
            <a:r>
              <a:rPr lang="ru-RU" sz="2400" b="1" i="1" dirty="0" err="1">
                <a:latin typeface="Arial" panose="020B0604020202020204" pitchFamily="34" charset="0"/>
                <a:cs typeface="Arial" panose="020B0604020202020204" pitchFamily="34" charset="0"/>
              </a:rPr>
              <a:t>Потова</a:t>
            </a:r>
            <a:r>
              <a:rPr lang="ru-RU" sz="2400" b="1" i="1" dirty="0">
                <a:latin typeface="Arial" panose="020B0604020202020204" pitchFamily="34" charset="0"/>
                <a:cs typeface="Arial" panose="020B0604020202020204" pitchFamily="34" charset="0"/>
              </a:rPr>
              <a:t> </a:t>
            </a:r>
            <a:r>
              <a:rPr lang="ru-RU" sz="2400" b="1" i="1" dirty="0" err="1">
                <a:latin typeface="Arial" panose="020B0604020202020204" pitchFamily="34" charset="0"/>
                <a:cs typeface="Arial" panose="020B0604020202020204" pitchFamily="34" charset="0"/>
              </a:rPr>
              <a:t>залоза</a:t>
            </a:r>
            <a:r>
              <a:rPr lang="ru-RU" sz="2400" b="1" i="1"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має</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вигляд</a:t>
            </a:r>
            <a:r>
              <a:rPr lang="ru-RU" sz="2400" dirty="0">
                <a:latin typeface="Arial" panose="020B0604020202020204" pitchFamily="34" charset="0"/>
                <a:cs typeface="Arial" panose="020B0604020202020204" pitchFamily="34" charset="0"/>
              </a:rPr>
              <a:t> трубочки </a:t>
            </a:r>
            <a:r>
              <a:rPr lang="ru-RU" sz="2400" dirty="0" err="1">
                <a:latin typeface="Arial" panose="020B0604020202020204" pitchFamily="34" charset="0"/>
                <a:cs typeface="Arial" panose="020B0604020202020204" pitchFamily="34" charset="0"/>
              </a:rPr>
              <a:t>діаметром</a:t>
            </a:r>
            <a:r>
              <a:rPr lang="ru-RU" sz="2400" dirty="0">
                <a:latin typeface="Arial" panose="020B0604020202020204" pitchFamily="34" charset="0"/>
                <a:cs typeface="Arial" panose="020B0604020202020204" pitchFamily="34" charset="0"/>
              </a:rPr>
              <a:t> 0,3–0,4 мм, </a:t>
            </a:r>
            <a:r>
              <a:rPr lang="ru-RU" sz="2400" dirty="0" err="1">
                <a:latin typeface="Arial" panose="020B0604020202020204" pitchFamily="34" charset="0"/>
                <a:cs typeface="Arial" panose="020B0604020202020204" pitchFamily="34" charset="0"/>
              </a:rPr>
              <a:t>закрученої</a:t>
            </a:r>
            <a:endParaRPr lang="ru-RU" sz="2400" dirty="0">
              <a:latin typeface="Arial" panose="020B0604020202020204" pitchFamily="34" charset="0"/>
              <a:cs typeface="Arial" panose="020B0604020202020204" pitchFamily="34" charset="0"/>
            </a:endParaRPr>
          </a:p>
          <a:p>
            <a:pPr algn="just"/>
            <a:r>
              <a:rPr lang="ru-RU" sz="2400" dirty="0">
                <a:latin typeface="Arial" panose="020B0604020202020204" pitchFamily="34" charset="0"/>
                <a:cs typeface="Arial" panose="020B0604020202020204" pitchFamily="34" charset="0"/>
              </a:rPr>
              <a:t>клубочком. Один </a:t>
            </a:r>
            <a:r>
              <a:rPr lang="ru-RU" sz="2400" dirty="0" err="1">
                <a:latin typeface="Arial" panose="020B0604020202020204" pitchFamily="34" charset="0"/>
                <a:cs typeface="Arial" panose="020B0604020202020204" pitchFamily="34" charset="0"/>
              </a:rPr>
              <a:t>її</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кінець</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сполучений</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a:t>
            </a:r>
            <a:r>
              <a:rPr lang="ru-RU" sz="2400" dirty="0">
                <a:latin typeface="Arial" panose="020B0604020202020204" pitchFamily="34" charset="0"/>
                <a:cs typeface="Arial" panose="020B0604020202020204" pitchFamily="34" charset="0"/>
              </a:rPr>
              <a:t> порою в </a:t>
            </a:r>
            <a:r>
              <a:rPr lang="ru-RU" sz="2400" dirty="0" err="1">
                <a:latin typeface="Arial" panose="020B0604020202020204" pitchFamily="34" charset="0"/>
                <a:cs typeface="Arial" panose="020B0604020202020204" pitchFamily="34" charset="0"/>
              </a:rPr>
              <a:t>епідермісі</a:t>
            </a:r>
            <a:r>
              <a:rPr lang="ru-RU" sz="2400" dirty="0">
                <a:latin typeface="Arial" panose="020B0604020202020204" pitchFamily="34" charset="0"/>
                <a:cs typeface="Arial" panose="020B0604020202020204" pitchFamily="34" charset="0"/>
              </a:rPr>
              <a:t>. </a:t>
            </a:r>
          </a:p>
        </p:txBody>
      </p:sp>
      <p:sp>
        <p:nvSpPr>
          <p:cNvPr id="7" name="Стрелка вправо 6"/>
          <p:cNvSpPr/>
          <p:nvPr/>
        </p:nvSpPr>
        <p:spPr>
          <a:xfrm flipH="1">
            <a:off x="3376408" y="3284319"/>
            <a:ext cx="1971689" cy="1714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160"/>
          </a:p>
        </p:txBody>
      </p:sp>
      <p:sp>
        <p:nvSpPr>
          <p:cNvPr id="3" name="Прямоугольник 2"/>
          <p:cNvSpPr/>
          <p:nvPr/>
        </p:nvSpPr>
        <p:spPr>
          <a:xfrm>
            <a:off x="5479986" y="156420"/>
            <a:ext cx="6625532" cy="646331"/>
          </a:xfrm>
          <a:prstGeom prst="rect">
            <a:avLst/>
          </a:prstGeom>
        </p:spPr>
        <p:txBody>
          <a:bodyPr wrap="none">
            <a:spAutoFit/>
          </a:bodyPr>
          <a:lstStyle/>
          <a:p>
            <a:r>
              <a:rPr lang="ru-RU" sz="3600" b="1" dirty="0" err="1" smtClean="0">
                <a:solidFill>
                  <a:schemeClr val="accent1">
                    <a:lumMod val="75000"/>
                  </a:schemeClr>
                </a:solidFill>
                <a:latin typeface="Arial Black" panose="020B0A04020102020204" pitchFamily="34" charset="0"/>
              </a:rPr>
              <a:t>Потові</a:t>
            </a:r>
            <a:r>
              <a:rPr lang="ru-RU" sz="3600" b="1" dirty="0" smtClean="0">
                <a:solidFill>
                  <a:schemeClr val="accent1">
                    <a:lumMod val="75000"/>
                  </a:schemeClr>
                </a:solidFill>
                <a:latin typeface="Arial Black" panose="020B0A04020102020204" pitchFamily="34" charset="0"/>
              </a:rPr>
              <a:t> та </a:t>
            </a:r>
            <a:r>
              <a:rPr lang="ru-RU" sz="3600" b="1" dirty="0" err="1" smtClean="0">
                <a:solidFill>
                  <a:schemeClr val="accent1">
                    <a:lumMod val="75000"/>
                  </a:schemeClr>
                </a:solidFill>
                <a:latin typeface="Arial Black" panose="020B0A04020102020204" pitchFamily="34" charset="0"/>
              </a:rPr>
              <a:t>сальні</a:t>
            </a:r>
            <a:r>
              <a:rPr lang="ru-RU" sz="3600" b="1" dirty="0" smtClean="0">
                <a:solidFill>
                  <a:schemeClr val="accent1">
                    <a:lumMod val="75000"/>
                  </a:schemeClr>
                </a:solidFill>
                <a:latin typeface="Arial Black" panose="020B0A04020102020204" pitchFamily="34" charset="0"/>
              </a:rPr>
              <a:t> залози </a:t>
            </a:r>
            <a:endParaRPr lang="uk-UA" sz="3600" dirty="0">
              <a:solidFill>
                <a:schemeClr val="accent1">
                  <a:lumMod val="75000"/>
                </a:schemeClr>
              </a:solidFill>
              <a:latin typeface="Arial Black" panose="020B0A04020102020204" pitchFamily="34" charset="0"/>
            </a:endParaRPr>
          </a:p>
        </p:txBody>
      </p:sp>
      <p:pic>
        <p:nvPicPr>
          <p:cNvPr id="8" name="Рисунок 7" descr="Копия 10030401.gif"/>
          <p:cNvPicPr>
            <a:picLocks noChangeAspect="1"/>
          </p:cNvPicPr>
          <p:nvPr/>
        </p:nvPicPr>
        <p:blipFill>
          <a:blip r:embed="rId3" cstate="print"/>
          <a:stretch>
            <a:fillRect/>
          </a:stretch>
        </p:blipFill>
        <p:spPr>
          <a:xfrm>
            <a:off x="9124065" y="834298"/>
            <a:ext cx="3531482" cy="3923869"/>
          </a:xfrm>
          <a:prstGeom prst="rect">
            <a:avLst/>
          </a:prstGeom>
        </p:spPr>
      </p:pic>
      <p:sp>
        <p:nvSpPr>
          <p:cNvPr id="9" name="Стрелка вправо 8"/>
          <p:cNvSpPr/>
          <p:nvPr/>
        </p:nvSpPr>
        <p:spPr>
          <a:xfrm>
            <a:off x="8904058" y="2337704"/>
            <a:ext cx="1628786" cy="1714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160"/>
          </a:p>
        </p:txBody>
      </p:sp>
      <p:sp>
        <p:nvSpPr>
          <p:cNvPr id="10" name="Прямоугольник 9"/>
          <p:cNvSpPr/>
          <p:nvPr/>
        </p:nvSpPr>
        <p:spPr>
          <a:xfrm>
            <a:off x="8904057" y="4809395"/>
            <a:ext cx="4347485" cy="2308324"/>
          </a:xfrm>
          <a:prstGeom prst="rect">
            <a:avLst/>
          </a:prstGeom>
        </p:spPr>
        <p:txBody>
          <a:bodyPr wrap="square">
            <a:spAutoFit/>
          </a:bodyPr>
          <a:lstStyle/>
          <a:p>
            <a:pPr algn="just"/>
            <a:r>
              <a:rPr lang="ru-RU" sz="2880" dirty="0"/>
              <a:t>На </a:t>
            </a:r>
            <a:r>
              <a:rPr lang="ru-RU" sz="2880" dirty="0" err="1"/>
              <a:t>відміну</a:t>
            </a:r>
            <a:r>
              <a:rPr lang="ru-RU" sz="2880" dirty="0"/>
              <a:t> </a:t>
            </a:r>
            <a:r>
              <a:rPr lang="ru-RU" sz="2880" dirty="0" err="1"/>
              <a:t>від</a:t>
            </a:r>
            <a:r>
              <a:rPr lang="ru-RU" sz="2880" dirty="0"/>
              <a:t> </a:t>
            </a:r>
            <a:r>
              <a:rPr lang="ru-RU" sz="2880" dirty="0" err="1"/>
              <a:t>потових</a:t>
            </a:r>
            <a:r>
              <a:rPr lang="ru-RU" sz="2880" dirty="0"/>
              <a:t>, </a:t>
            </a:r>
            <a:r>
              <a:rPr lang="ru-RU" sz="2880" b="1" i="1" dirty="0" err="1"/>
              <a:t>сальні</a:t>
            </a:r>
            <a:r>
              <a:rPr lang="ru-RU" sz="2880" b="1" i="1" dirty="0"/>
              <a:t> </a:t>
            </a:r>
            <a:r>
              <a:rPr lang="ru-RU" sz="2880" b="1" i="1" dirty="0" err="1"/>
              <a:t>залози</a:t>
            </a:r>
            <a:r>
              <a:rPr lang="ru-RU" sz="2880" b="1" i="1" dirty="0"/>
              <a:t> </a:t>
            </a:r>
            <a:r>
              <a:rPr lang="ru-RU" sz="2880" b="1" i="1" dirty="0" err="1"/>
              <a:t>розгалужені,</a:t>
            </a:r>
            <a:r>
              <a:rPr lang="ru-RU" sz="2880" dirty="0" err="1"/>
              <a:t>а</a:t>
            </a:r>
            <a:r>
              <a:rPr lang="ru-RU" sz="2880" dirty="0"/>
              <a:t> </a:t>
            </a:r>
            <a:r>
              <a:rPr lang="ru-RU" sz="2880" dirty="0" err="1"/>
              <a:t>їх</a:t>
            </a:r>
            <a:r>
              <a:rPr lang="ru-RU" sz="2880" dirty="0"/>
              <a:t> протоки </a:t>
            </a:r>
            <a:r>
              <a:rPr lang="ru-RU" sz="2880" dirty="0" err="1"/>
              <a:t>відкриваються</a:t>
            </a:r>
            <a:r>
              <a:rPr lang="ru-RU" sz="2880" dirty="0"/>
              <a:t> у </a:t>
            </a:r>
            <a:r>
              <a:rPr lang="ru-RU" sz="2880" dirty="0" err="1"/>
              <a:t>волосяний</a:t>
            </a:r>
            <a:r>
              <a:rPr lang="ru-RU" sz="2880" dirty="0"/>
              <a:t> </a:t>
            </a:r>
            <a:r>
              <a:rPr lang="ru-RU" sz="2880" dirty="0" err="1"/>
              <a:t>фолікул</a:t>
            </a:r>
            <a:r>
              <a:rPr lang="ru-RU" sz="2880" dirty="0"/>
              <a:t>.</a:t>
            </a:r>
            <a:r>
              <a:rPr lang="en-US" sz="2880" dirty="0"/>
              <a:t> </a:t>
            </a:r>
            <a:endParaRPr lang="ru-RU" sz="2880" dirty="0"/>
          </a:p>
        </p:txBody>
      </p:sp>
    </p:spTree>
    <p:extLst>
      <p:ext uri="{BB962C8B-B14F-4D97-AF65-F5344CB8AC3E}">
        <p14:creationId xmlns:p14="http://schemas.microsoft.com/office/powerpoint/2010/main" val="256823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Clr clrSpc="rgb" dir="cw">
                                      <p:cBhvr override="childStyle">
                                        <p:cTn id="6" dur="100" fill="hold"/>
                                        <p:tgtEl>
                                          <p:spTgt spid="7"/>
                                        </p:tgtEl>
                                        <p:attrNameLst>
                                          <p:attrName>style.color</p:attrName>
                                        </p:attrNameLst>
                                      </p:cBhvr>
                                      <p:to>
                                        <a:schemeClr val="accent2"/>
                                      </p:to>
                                    </p:animClr>
                                    <p:animClr clrSpc="rgb" dir="cw">
                                      <p:cBhvr>
                                        <p:cTn id="7" dur="100" fill="hold"/>
                                        <p:tgtEl>
                                          <p:spTgt spid="7"/>
                                        </p:tgtEl>
                                        <p:attrNameLst>
                                          <p:attrName>fillcolor</p:attrName>
                                        </p:attrNameLst>
                                      </p:cBhvr>
                                      <p:to>
                                        <a:schemeClr val="accent2"/>
                                      </p:to>
                                    </p:animClr>
                                    <p:set>
                                      <p:cBhvr>
                                        <p:cTn id="8" dur="100" fill="hold"/>
                                        <p:tgtEl>
                                          <p:spTgt spid="7"/>
                                        </p:tgtEl>
                                        <p:attrNameLst>
                                          <p:attrName>fill.type</p:attrName>
                                        </p:attrNameLst>
                                      </p:cBhvr>
                                      <p:to>
                                        <p:strVal val="solid"/>
                                      </p:to>
                                    </p:set>
                                    <p:set>
                                      <p:cBhvr>
                                        <p:cTn id="9" dur="100" fill="hold"/>
                                        <p:tgtEl>
                                          <p:spTgt spid="7"/>
                                        </p:tgtEl>
                                        <p:attrNameLst>
                                          <p:attrName>fill.on</p:attrName>
                                        </p:attrNameLst>
                                      </p:cBhvr>
                                      <p:to>
                                        <p:strVal val="true"/>
                                      </p:to>
                                    </p:set>
                                    <p:animRot by="120000">
                                      <p:cBhvr>
                                        <p:cTn id="10" dur="100" fill="hold">
                                          <p:stCondLst>
                                            <p:cond delay="0"/>
                                          </p:stCondLst>
                                        </p:cTn>
                                        <p:tgtEl>
                                          <p:spTgt spid="7"/>
                                        </p:tgtEl>
                                        <p:attrNameLst>
                                          <p:attrName>r</p:attrName>
                                        </p:attrNameLst>
                                      </p:cBhvr>
                                    </p:animRot>
                                    <p:animRot by="-240000">
                                      <p:cBhvr>
                                        <p:cTn id="11" dur="200" fill="hold">
                                          <p:stCondLst>
                                            <p:cond delay="200"/>
                                          </p:stCondLst>
                                        </p:cTn>
                                        <p:tgtEl>
                                          <p:spTgt spid="7"/>
                                        </p:tgtEl>
                                        <p:attrNameLst>
                                          <p:attrName>r</p:attrName>
                                        </p:attrNameLst>
                                      </p:cBhvr>
                                    </p:animRot>
                                    <p:animRot by="240000">
                                      <p:cBhvr>
                                        <p:cTn id="12" dur="200" fill="hold">
                                          <p:stCondLst>
                                            <p:cond delay="400"/>
                                          </p:stCondLst>
                                        </p:cTn>
                                        <p:tgtEl>
                                          <p:spTgt spid="7"/>
                                        </p:tgtEl>
                                        <p:attrNameLst>
                                          <p:attrName>r</p:attrName>
                                        </p:attrNameLst>
                                      </p:cBhvr>
                                    </p:animRot>
                                    <p:animRot by="-240000">
                                      <p:cBhvr>
                                        <p:cTn id="13" dur="200" fill="hold">
                                          <p:stCondLst>
                                            <p:cond delay="600"/>
                                          </p:stCondLst>
                                        </p:cTn>
                                        <p:tgtEl>
                                          <p:spTgt spid="7"/>
                                        </p:tgtEl>
                                        <p:attrNameLst>
                                          <p:attrName>r</p:attrName>
                                        </p:attrNameLst>
                                      </p:cBhvr>
                                    </p:animRot>
                                    <p:animRot by="120000">
                                      <p:cBhvr>
                                        <p:cTn id="14" dur="200" fill="hold">
                                          <p:stCondLst>
                                            <p:cond delay="800"/>
                                          </p:stCondLst>
                                        </p:cTn>
                                        <p:tgtEl>
                                          <p:spTgt spid="7"/>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32" presetClass="emph" presetSubtype="0" fill="hold" grpId="0" nodeType="clickEffect">
                                  <p:stCondLst>
                                    <p:cond delay="0"/>
                                  </p:stCondLst>
                                  <p:childTnLst>
                                    <p:animClr clrSpc="rgb" dir="cw">
                                      <p:cBhvr override="childStyle">
                                        <p:cTn id="18" dur="100" fill="hold"/>
                                        <p:tgtEl>
                                          <p:spTgt spid="9"/>
                                        </p:tgtEl>
                                        <p:attrNameLst>
                                          <p:attrName>style.color</p:attrName>
                                        </p:attrNameLst>
                                      </p:cBhvr>
                                      <p:to>
                                        <a:schemeClr val="accent2"/>
                                      </p:to>
                                    </p:animClr>
                                    <p:animClr clrSpc="rgb" dir="cw">
                                      <p:cBhvr>
                                        <p:cTn id="19" dur="100" fill="hold"/>
                                        <p:tgtEl>
                                          <p:spTgt spid="9"/>
                                        </p:tgtEl>
                                        <p:attrNameLst>
                                          <p:attrName>fillcolor</p:attrName>
                                        </p:attrNameLst>
                                      </p:cBhvr>
                                      <p:to>
                                        <a:schemeClr val="accent2"/>
                                      </p:to>
                                    </p:animClr>
                                    <p:set>
                                      <p:cBhvr>
                                        <p:cTn id="20" dur="100" fill="hold"/>
                                        <p:tgtEl>
                                          <p:spTgt spid="9"/>
                                        </p:tgtEl>
                                        <p:attrNameLst>
                                          <p:attrName>fill.type</p:attrName>
                                        </p:attrNameLst>
                                      </p:cBhvr>
                                      <p:to>
                                        <p:strVal val="solid"/>
                                      </p:to>
                                    </p:set>
                                    <p:set>
                                      <p:cBhvr>
                                        <p:cTn id="21" dur="100" fill="hold"/>
                                        <p:tgtEl>
                                          <p:spTgt spid="9"/>
                                        </p:tgtEl>
                                        <p:attrNameLst>
                                          <p:attrName>fill.on</p:attrName>
                                        </p:attrNameLst>
                                      </p:cBhvr>
                                      <p:to>
                                        <p:strVal val="true"/>
                                      </p:to>
                                    </p:set>
                                    <p:animRot by="120000">
                                      <p:cBhvr>
                                        <p:cTn id="22" dur="100" fill="hold">
                                          <p:stCondLst>
                                            <p:cond delay="0"/>
                                          </p:stCondLst>
                                        </p:cTn>
                                        <p:tgtEl>
                                          <p:spTgt spid="9"/>
                                        </p:tgtEl>
                                        <p:attrNameLst>
                                          <p:attrName>r</p:attrName>
                                        </p:attrNameLst>
                                      </p:cBhvr>
                                    </p:animRot>
                                    <p:animRot by="-240000">
                                      <p:cBhvr>
                                        <p:cTn id="23" dur="200" fill="hold">
                                          <p:stCondLst>
                                            <p:cond delay="200"/>
                                          </p:stCondLst>
                                        </p:cTn>
                                        <p:tgtEl>
                                          <p:spTgt spid="9"/>
                                        </p:tgtEl>
                                        <p:attrNameLst>
                                          <p:attrName>r</p:attrName>
                                        </p:attrNameLst>
                                      </p:cBhvr>
                                    </p:animRot>
                                    <p:animRot by="240000">
                                      <p:cBhvr>
                                        <p:cTn id="24" dur="200" fill="hold">
                                          <p:stCondLst>
                                            <p:cond delay="400"/>
                                          </p:stCondLst>
                                        </p:cTn>
                                        <p:tgtEl>
                                          <p:spTgt spid="9"/>
                                        </p:tgtEl>
                                        <p:attrNameLst>
                                          <p:attrName>r</p:attrName>
                                        </p:attrNameLst>
                                      </p:cBhvr>
                                    </p:animRot>
                                    <p:animRot by="-240000">
                                      <p:cBhvr>
                                        <p:cTn id="25" dur="200" fill="hold">
                                          <p:stCondLst>
                                            <p:cond delay="600"/>
                                          </p:stCondLst>
                                        </p:cTn>
                                        <p:tgtEl>
                                          <p:spTgt spid="9"/>
                                        </p:tgtEl>
                                        <p:attrNameLst>
                                          <p:attrName>r</p:attrName>
                                        </p:attrNameLst>
                                      </p:cBhvr>
                                    </p:animRot>
                                    <p:animRot by="120000">
                                      <p:cBhvr>
                                        <p:cTn id="26" dur="200" fill="hold">
                                          <p:stCondLst>
                                            <p:cond delay="8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Прямоугольник 3"/>
          <p:cNvSpPr/>
          <p:nvPr/>
        </p:nvSpPr>
        <p:spPr>
          <a:xfrm>
            <a:off x="570564" y="3272943"/>
            <a:ext cx="6052030" cy="1815882"/>
          </a:xfrm>
          <a:prstGeom prst="rect">
            <a:avLst/>
          </a:prstGeom>
        </p:spPr>
        <p:txBody>
          <a:bodyPr wrap="square">
            <a:spAutoFit/>
          </a:bodyPr>
          <a:lstStyle/>
          <a:p>
            <a:pPr algn="just"/>
            <a:r>
              <a:rPr lang="ru-RU" sz="2800" b="1" i="1" dirty="0" err="1"/>
              <a:t>Підшкірна</a:t>
            </a:r>
            <a:r>
              <a:rPr lang="ru-RU" sz="2800" b="1" i="1" dirty="0"/>
              <a:t> </a:t>
            </a:r>
            <a:r>
              <a:rPr lang="ru-RU" sz="2800" b="1" i="1" dirty="0" err="1"/>
              <a:t>клітковина</a:t>
            </a:r>
            <a:r>
              <a:rPr lang="ru-RU" sz="2800" b="1" i="1" dirty="0"/>
              <a:t> — </a:t>
            </a:r>
            <a:r>
              <a:rPr lang="ru-RU" sz="2800" b="1" i="1" dirty="0" err="1"/>
              <a:t>нижній</a:t>
            </a:r>
            <a:r>
              <a:rPr lang="ru-RU" sz="2800" b="1" i="1" dirty="0"/>
              <a:t> шар </a:t>
            </a:r>
            <a:r>
              <a:rPr lang="ru-RU" sz="2800" b="1" i="1" dirty="0" err="1"/>
              <a:t>шкіри</a:t>
            </a:r>
            <a:r>
              <a:rPr lang="ru-RU" sz="2800" b="1" i="1" dirty="0"/>
              <a:t>,</a:t>
            </a:r>
          </a:p>
          <a:p>
            <a:pPr algn="just"/>
            <a:r>
              <a:rPr lang="ru-RU" sz="2800" dirty="0" err="1"/>
              <a:t>утворений</a:t>
            </a:r>
            <a:r>
              <a:rPr lang="ru-RU" sz="2800" dirty="0"/>
              <a:t> жировою тканиною </a:t>
            </a:r>
            <a:r>
              <a:rPr lang="ru-RU" sz="2800" dirty="0" err="1"/>
              <a:t>товщиною</a:t>
            </a:r>
            <a:r>
              <a:rPr lang="ru-RU" sz="2800" dirty="0"/>
              <a:t> 3–10 мм.</a:t>
            </a:r>
          </a:p>
        </p:txBody>
      </p:sp>
      <p:pic>
        <p:nvPicPr>
          <p:cNvPr id="5" name="Рисунок 4" descr="Копия 10030401.gif"/>
          <p:cNvPicPr>
            <a:picLocks noChangeAspect="1"/>
          </p:cNvPicPr>
          <p:nvPr/>
        </p:nvPicPr>
        <p:blipFill>
          <a:blip r:embed="rId3" cstate="print"/>
          <a:stretch>
            <a:fillRect/>
          </a:stretch>
        </p:blipFill>
        <p:spPr>
          <a:xfrm>
            <a:off x="6886572" y="1800209"/>
            <a:ext cx="5143500" cy="5715000"/>
          </a:xfrm>
          <a:prstGeom prst="rect">
            <a:avLst/>
          </a:prstGeom>
        </p:spPr>
      </p:pic>
      <p:sp>
        <p:nvSpPr>
          <p:cNvPr id="6" name="Стрелка вправо 5"/>
          <p:cNvSpPr/>
          <p:nvPr/>
        </p:nvSpPr>
        <p:spPr>
          <a:xfrm>
            <a:off x="7058023" y="5915038"/>
            <a:ext cx="1628786" cy="1714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160"/>
          </a:p>
        </p:txBody>
      </p:sp>
      <p:sp>
        <p:nvSpPr>
          <p:cNvPr id="3" name="Прямоугольник 2"/>
          <p:cNvSpPr/>
          <p:nvPr/>
        </p:nvSpPr>
        <p:spPr>
          <a:xfrm>
            <a:off x="5133128" y="371489"/>
            <a:ext cx="6514925" cy="707886"/>
          </a:xfrm>
          <a:prstGeom prst="rect">
            <a:avLst/>
          </a:prstGeom>
        </p:spPr>
        <p:txBody>
          <a:bodyPr wrap="none">
            <a:spAutoFit/>
          </a:bodyPr>
          <a:lstStyle/>
          <a:p>
            <a:r>
              <a:rPr lang="ru-RU" sz="4000" b="1" dirty="0" err="1">
                <a:solidFill>
                  <a:schemeClr val="accent1">
                    <a:lumMod val="75000"/>
                  </a:schemeClr>
                </a:solidFill>
                <a:latin typeface="Arial Black" panose="020B0A04020102020204" pitchFamily="34" charset="0"/>
              </a:rPr>
              <a:t>Підшкірна</a:t>
            </a:r>
            <a:r>
              <a:rPr lang="ru-RU" sz="4000" b="1" dirty="0">
                <a:solidFill>
                  <a:schemeClr val="accent1">
                    <a:lumMod val="75000"/>
                  </a:schemeClr>
                </a:solidFill>
                <a:latin typeface="Arial Black" panose="020B0A04020102020204" pitchFamily="34" charset="0"/>
              </a:rPr>
              <a:t> </a:t>
            </a:r>
            <a:r>
              <a:rPr lang="ru-RU" sz="4000" b="1" dirty="0" err="1">
                <a:solidFill>
                  <a:schemeClr val="accent1">
                    <a:lumMod val="75000"/>
                  </a:schemeClr>
                </a:solidFill>
                <a:latin typeface="Arial Black" panose="020B0A04020102020204" pitchFamily="34" charset="0"/>
              </a:rPr>
              <a:t>клітковина</a:t>
            </a:r>
            <a:endParaRPr lang="uk-UA" sz="4000" dirty="0">
              <a:solidFill>
                <a:schemeClr val="accent1">
                  <a:lumMod val="75000"/>
                </a:schemeClr>
              </a:solidFill>
              <a:latin typeface="Arial Black" panose="020B0A04020102020204" pitchFamily="34" charset="0"/>
            </a:endParaRPr>
          </a:p>
        </p:txBody>
      </p:sp>
    </p:spTree>
    <p:extLst>
      <p:ext uri="{BB962C8B-B14F-4D97-AF65-F5344CB8AC3E}">
        <p14:creationId xmlns:p14="http://schemas.microsoft.com/office/powerpoint/2010/main" val="387977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Clr clrSpc="rgb" dir="cw">
                                      <p:cBhvr override="childStyle">
                                        <p:cTn id="6" dur="100" fill="hold"/>
                                        <p:tgtEl>
                                          <p:spTgt spid="6"/>
                                        </p:tgtEl>
                                        <p:attrNameLst>
                                          <p:attrName>style.color</p:attrName>
                                        </p:attrNameLst>
                                      </p:cBhvr>
                                      <p:to>
                                        <a:schemeClr val="accent2"/>
                                      </p:to>
                                    </p:animClr>
                                    <p:animClr clrSpc="rgb" dir="cw">
                                      <p:cBhvr>
                                        <p:cTn id="7" dur="100" fill="hold"/>
                                        <p:tgtEl>
                                          <p:spTgt spid="6"/>
                                        </p:tgtEl>
                                        <p:attrNameLst>
                                          <p:attrName>fillcolor</p:attrName>
                                        </p:attrNameLst>
                                      </p:cBhvr>
                                      <p:to>
                                        <a:schemeClr val="accent2"/>
                                      </p:to>
                                    </p:animClr>
                                    <p:set>
                                      <p:cBhvr>
                                        <p:cTn id="8" dur="100" fill="hold"/>
                                        <p:tgtEl>
                                          <p:spTgt spid="6"/>
                                        </p:tgtEl>
                                        <p:attrNameLst>
                                          <p:attrName>fill.type</p:attrName>
                                        </p:attrNameLst>
                                      </p:cBhvr>
                                      <p:to>
                                        <p:strVal val="solid"/>
                                      </p:to>
                                    </p:set>
                                    <p:set>
                                      <p:cBhvr>
                                        <p:cTn id="9" dur="100" fill="hold"/>
                                        <p:tgtEl>
                                          <p:spTgt spid="6"/>
                                        </p:tgtEl>
                                        <p:attrNameLst>
                                          <p:attrName>fill.on</p:attrName>
                                        </p:attrNameLst>
                                      </p:cBhvr>
                                      <p:to>
                                        <p:strVal val="true"/>
                                      </p:to>
                                    </p:set>
                                    <p:animRot by="120000">
                                      <p:cBhvr>
                                        <p:cTn id="10" dur="100" fill="hold">
                                          <p:stCondLst>
                                            <p:cond delay="0"/>
                                          </p:stCondLst>
                                        </p:cTn>
                                        <p:tgtEl>
                                          <p:spTgt spid="6"/>
                                        </p:tgtEl>
                                        <p:attrNameLst>
                                          <p:attrName>r</p:attrName>
                                        </p:attrNameLst>
                                      </p:cBhvr>
                                    </p:animRot>
                                    <p:animRot by="-240000">
                                      <p:cBhvr>
                                        <p:cTn id="11" dur="200" fill="hold">
                                          <p:stCondLst>
                                            <p:cond delay="200"/>
                                          </p:stCondLst>
                                        </p:cTn>
                                        <p:tgtEl>
                                          <p:spTgt spid="6"/>
                                        </p:tgtEl>
                                        <p:attrNameLst>
                                          <p:attrName>r</p:attrName>
                                        </p:attrNameLst>
                                      </p:cBhvr>
                                    </p:animRot>
                                    <p:animRot by="240000">
                                      <p:cBhvr>
                                        <p:cTn id="12" dur="200" fill="hold">
                                          <p:stCondLst>
                                            <p:cond delay="400"/>
                                          </p:stCondLst>
                                        </p:cTn>
                                        <p:tgtEl>
                                          <p:spTgt spid="6"/>
                                        </p:tgtEl>
                                        <p:attrNameLst>
                                          <p:attrName>r</p:attrName>
                                        </p:attrNameLst>
                                      </p:cBhvr>
                                    </p:animRot>
                                    <p:animRot by="-240000">
                                      <p:cBhvr>
                                        <p:cTn id="13" dur="200" fill="hold">
                                          <p:stCondLst>
                                            <p:cond delay="600"/>
                                          </p:stCondLst>
                                        </p:cTn>
                                        <p:tgtEl>
                                          <p:spTgt spid="6"/>
                                        </p:tgtEl>
                                        <p:attrNameLst>
                                          <p:attrName>r</p:attrName>
                                        </p:attrNameLst>
                                      </p:cBhvr>
                                    </p:animRot>
                                    <p:animRot by="120000">
                                      <p:cBhvr>
                                        <p:cTn id="14"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C:\Users\1\Desktop\20130220-eye18.jpg"/>
          <p:cNvPicPr>
            <a:picLocks noChangeAspect="1" noChangeArrowheads="1"/>
          </p:cNvPicPr>
          <p:nvPr/>
        </p:nvPicPr>
        <p:blipFill>
          <a:blip r:embed="rId2" cstate="print">
            <a:duotone>
              <a:schemeClr val="bg2">
                <a:shade val="45000"/>
                <a:satMod val="135000"/>
              </a:schemeClr>
              <a:prstClr val="white"/>
            </a:duotone>
          </a:blip>
          <a:srcRect l="4865" r="6172"/>
          <a:stretch>
            <a:fillRect/>
          </a:stretch>
        </p:blipFill>
        <p:spPr bwMode="auto">
          <a:xfrm>
            <a:off x="1828800" y="0"/>
            <a:ext cx="10972800" cy="8229600"/>
          </a:xfrm>
          <a:prstGeom prst="rect">
            <a:avLst/>
          </a:prstGeom>
          <a:noFill/>
        </p:spPr>
      </p:pic>
      <p:sp>
        <p:nvSpPr>
          <p:cNvPr id="2" name="Заголовок 1"/>
          <p:cNvSpPr>
            <a:spLocks noGrp="1"/>
          </p:cNvSpPr>
          <p:nvPr>
            <p:ph type="title"/>
          </p:nvPr>
        </p:nvSpPr>
        <p:spPr>
          <a:xfrm>
            <a:off x="2257390" y="0"/>
            <a:ext cx="9875520" cy="1371600"/>
          </a:xfrm>
        </p:spPr>
        <p:txBody>
          <a:bodyPr/>
          <a:lstStyle/>
          <a:p>
            <a:r>
              <a:rPr lang="uk-UA" b="1" i="1" dirty="0" smtClean="0"/>
              <a:t>Потова залоза </a:t>
            </a:r>
            <a:r>
              <a:rPr lang="uk-UA" dirty="0" smtClean="0"/>
              <a:t>– похідна дерми</a:t>
            </a:r>
            <a:endParaRPr lang="uk-UA" dirty="0"/>
          </a:p>
        </p:txBody>
      </p:sp>
      <p:sp>
        <p:nvSpPr>
          <p:cNvPr id="3" name="Содержимое 2"/>
          <p:cNvSpPr>
            <a:spLocks noGrp="1"/>
          </p:cNvSpPr>
          <p:nvPr>
            <p:ph idx="1"/>
          </p:nvPr>
        </p:nvSpPr>
        <p:spPr>
          <a:xfrm>
            <a:off x="6972298" y="1200130"/>
            <a:ext cx="5314987" cy="1714512"/>
          </a:xfrm>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buNone/>
            </a:pPr>
            <a:r>
              <a:rPr lang="uk-UA" sz="2880" dirty="0"/>
              <a:t>	</a:t>
            </a:r>
            <a:r>
              <a:rPr lang="uk-UA" sz="3480" dirty="0"/>
              <a:t>Виділення енергії у вигляді тепла  до 85 %</a:t>
            </a:r>
          </a:p>
          <a:p>
            <a:pPr>
              <a:buNone/>
            </a:pPr>
            <a:r>
              <a:rPr lang="ru-RU" sz="3480" dirty="0"/>
              <a:t>	0, 58 ккал </a:t>
            </a:r>
            <a:r>
              <a:rPr lang="ru-RU" sz="3480" dirty="0" err="1"/>
              <a:t>витрачаэться</a:t>
            </a:r>
            <a:r>
              <a:rPr lang="ru-RU" sz="3480" dirty="0"/>
              <a:t> при </a:t>
            </a:r>
            <a:r>
              <a:rPr lang="ru-RU" sz="3480" dirty="0" err="1"/>
              <a:t>випаровуванн</a:t>
            </a:r>
            <a:r>
              <a:rPr lang="uk-UA" sz="3480" dirty="0"/>
              <a:t>і 1 г води</a:t>
            </a:r>
          </a:p>
          <a:p>
            <a:pPr>
              <a:buNone/>
            </a:pPr>
            <a:endParaRPr lang="uk-UA" sz="2880" dirty="0"/>
          </a:p>
        </p:txBody>
      </p:sp>
      <p:pic>
        <p:nvPicPr>
          <p:cNvPr id="8194" name="Picture 2" descr="C:\Users\1\Desktop\1294.jpg"/>
          <p:cNvPicPr>
            <a:picLocks noChangeAspect="1" noChangeArrowheads="1"/>
          </p:cNvPicPr>
          <p:nvPr/>
        </p:nvPicPr>
        <p:blipFill>
          <a:blip r:embed="rId3" cstate="print"/>
          <a:srcRect/>
          <a:stretch>
            <a:fillRect/>
          </a:stretch>
        </p:blipFill>
        <p:spPr bwMode="auto">
          <a:xfrm>
            <a:off x="1828800" y="1457306"/>
            <a:ext cx="4629182" cy="6285401"/>
          </a:xfrm>
          <a:prstGeom prst="rect">
            <a:avLst/>
          </a:prstGeom>
          <a:noFill/>
        </p:spPr>
      </p:pic>
      <p:sp>
        <p:nvSpPr>
          <p:cNvPr id="5" name="Содержимое 2"/>
          <p:cNvSpPr txBox="1">
            <a:spLocks/>
          </p:cNvSpPr>
          <p:nvPr/>
        </p:nvSpPr>
        <p:spPr>
          <a:xfrm>
            <a:off x="6972298" y="4200526"/>
            <a:ext cx="5400713" cy="2143140"/>
          </a:xfrm>
          <a:prstGeom prst="rect">
            <a:avLst/>
          </a:prstGeom>
        </p:spPr>
        <p:style>
          <a:lnRef idx="1">
            <a:schemeClr val="accent5"/>
          </a:lnRef>
          <a:fillRef idx="2">
            <a:schemeClr val="accent5"/>
          </a:fillRef>
          <a:effectRef idx="1">
            <a:schemeClr val="accent5"/>
          </a:effectRef>
          <a:fontRef idx="minor">
            <a:schemeClr val="dk1"/>
          </a:fontRef>
        </p:style>
        <p:txBody>
          <a:bodyPr vert="horz" lIns="109728" tIns="54864" rIns="109728" bIns="54864" rtlCol="0">
            <a:normAutofit/>
          </a:bodyPr>
          <a:lstStyle/>
          <a:p>
            <a:pPr marL="411480" indent="-411480" defTabSz="1097280">
              <a:spcBef>
                <a:spcPct val="20000"/>
              </a:spcBef>
              <a:defRPr/>
            </a:pPr>
            <a:r>
              <a:rPr lang="uk-UA" sz="2880" dirty="0"/>
              <a:t>	</a:t>
            </a:r>
            <a:r>
              <a:rPr lang="uk-UA" sz="2880" b="1" i="1" dirty="0">
                <a:solidFill>
                  <a:schemeClr val="tx1"/>
                </a:solidFill>
              </a:rPr>
              <a:t>Видільна функція: </a:t>
            </a:r>
            <a:r>
              <a:rPr lang="uk-UA" sz="2880" dirty="0"/>
              <a:t>Випаровування води з мінеральними речовинами, сечовини</a:t>
            </a:r>
          </a:p>
          <a:p>
            <a:pPr marL="411480" indent="-411480" defTabSz="1097280">
              <a:spcBef>
                <a:spcPct val="20000"/>
              </a:spcBef>
              <a:defRPr/>
            </a:pPr>
            <a:endParaRPr lang="uk-UA" sz="2880" b="1" i="1" dirty="0"/>
          </a:p>
          <a:p>
            <a:pPr marL="411480" indent="-411480" defTabSz="1097280">
              <a:spcBef>
                <a:spcPct val="20000"/>
              </a:spcBef>
              <a:defRPr/>
            </a:pPr>
            <a:endParaRPr lang="uk-UA" sz="2880" dirty="0"/>
          </a:p>
          <a:p>
            <a:pPr marL="617220" indent="-617220" defTabSz="1097280">
              <a:spcBef>
                <a:spcPct val="20000"/>
              </a:spcBef>
              <a:buFont typeface="Arial" pitchFamily="34" charset="0"/>
              <a:buAutoNum type="arabicParenR"/>
              <a:defRPr/>
            </a:pPr>
            <a:endParaRPr lang="uk-UA" sz="2880" dirty="0"/>
          </a:p>
        </p:txBody>
      </p:sp>
      <p:sp>
        <p:nvSpPr>
          <p:cNvPr id="6" name="Прямоугольник 5"/>
          <p:cNvSpPr/>
          <p:nvPr/>
        </p:nvSpPr>
        <p:spPr>
          <a:xfrm>
            <a:off x="6972298" y="6600843"/>
            <a:ext cx="5314987" cy="9787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ru-RU" sz="2880" dirty="0"/>
              <a:t>      За </a:t>
            </a:r>
            <a:r>
              <a:rPr lang="ru-RU" sz="2880" dirty="0" err="1"/>
              <a:t>добу</a:t>
            </a:r>
            <a:r>
              <a:rPr lang="ru-RU" sz="2880" dirty="0"/>
              <a:t> у </a:t>
            </a:r>
            <a:r>
              <a:rPr lang="ru-RU" sz="2880" dirty="0" err="1"/>
              <a:t>спокої</a:t>
            </a:r>
            <a:r>
              <a:rPr lang="ru-RU" sz="2880" dirty="0"/>
              <a:t>  </a:t>
            </a:r>
            <a:r>
              <a:rPr lang="ru-RU" sz="2880" dirty="0" err="1"/>
              <a:t>виділяється</a:t>
            </a:r>
            <a:r>
              <a:rPr lang="ru-RU" sz="2880" dirty="0"/>
              <a:t>       500 мл поту.</a:t>
            </a:r>
            <a:endParaRPr lang="uk-UA" sz="2880" dirty="0"/>
          </a:p>
        </p:txBody>
      </p:sp>
      <p:sp>
        <p:nvSpPr>
          <p:cNvPr id="7" name="Содержимое 2"/>
          <p:cNvSpPr txBox="1">
            <a:spLocks/>
          </p:cNvSpPr>
          <p:nvPr/>
        </p:nvSpPr>
        <p:spPr>
          <a:xfrm>
            <a:off x="6972298" y="3086093"/>
            <a:ext cx="5314987" cy="588650"/>
          </a:xfrm>
          <a:prstGeom prst="rect">
            <a:avLst/>
          </a:prstGeom>
        </p:spPr>
        <p:style>
          <a:lnRef idx="1">
            <a:schemeClr val="accent2"/>
          </a:lnRef>
          <a:fillRef idx="2">
            <a:schemeClr val="accent2"/>
          </a:fillRef>
          <a:effectRef idx="1">
            <a:schemeClr val="accent2"/>
          </a:effectRef>
          <a:fontRef idx="minor">
            <a:schemeClr val="dk1"/>
          </a:fontRef>
        </p:style>
        <p:txBody>
          <a:bodyPr vert="horz" lIns="109728" tIns="54864" rIns="109728" bIns="54864" rtlCol="0">
            <a:normAutofit/>
          </a:bodyPr>
          <a:lstStyle/>
          <a:p>
            <a:pPr marL="411480" indent="-411480" defTabSz="1097280">
              <a:spcBef>
                <a:spcPct val="20000"/>
              </a:spcBef>
              <a:defRPr/>
            </a:pPr>
            <a:r>
              <a:rPr lang="uk-UA" sz="2880" dirty="0"/>
              <a:t>	Вивідні протоки - шкіра</a:t>
            </a:r>
            <a:endParaRPr lang="uk-UA" sz="2880" dirty="0"/>
          </a:p>
        </p:txBody>
      </p:sp>
      <p:cxnSp>
        <p:nvCxnSpPr>
          <p:cNvPr id="9" name="Прямая со стрелкой 8"/>
          <p:cNvCxnSpPr/>
          <p:nvPr/>
        </p:nvCxnSpPr>
        <p:spPr>
          <a:xfrm>
            <a:off x="2171664" y="1971660"/>
            <a:ext cx="2743219" cy="25717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Овал 9"/>
          <p:cNvSpPr/>
          <p:nvPr/>
        </p:nvSpPr>
        <p:spPr>
          <a:xfrm>
            <a:off x="4571981" y="1885935"/>
            <a:ext cx="857256" cy="600079"/>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uk-UA" sz="2160"/>
          </a:p>
        </p:txBody>
      </p:sp>
    </p:spTree>
    <p:extLst>
      <p:ext uri="{BB962C8B-B14F-4D97-AF65-F5344CB8AC3E}">
        <p14:creationId xmlns:p14="http://schemas.microsoft.com/office/powerpoint/2010/main" val="1777874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C:\Users\1\Desktop\20130220-eye18.jpg"/>
          <p:cNvPicPr>
            <a:picLocks noChangeAspect="1" noChangeArrowheads="1"/>
          </p:cNvPicPr>
          <p:nvPr/>
        </p:nvPicPr>
        <p:blipFill>
          <a:blip r:embed="rId2" cstate="print">
            <a:duotone>
              <a:schemeClr val="bg2">
                <a:shade val="45000"/>
                <a:satMod val="135000"/>
              </a:schemeClr>
              <a:prstClr val="white"/>
            </a:duotone>
          </a:blip>
          <a:srcRect l="4865" r="6172"/>
          <a:stretch>
            <a:fillRect/>
          </a:stretch>
        </p:blipFill>
        <p:spPr bwMode="auto">
          <a:xfrm>
            <a:off x="1828800" y="0"/>
            <a:ext cx="10972800" cy="8229600"/>
          </a:xfrm>
          <a:prstGeom prst="rect">
            <a:avLst/>
          </a:prstGeom>
          <a:noFill/>
        </p:spPr>
      </p:pic>
      <p:sp>
        <p:nvSpPr>
          <p:cNvPr id="2" name="Заголовок 1"/>
          <p:cNvSpPr>
            <a:spLocks noGrp="1"/>
          </p:cNvSpPr>
          <p:nvPr>
            <p:ph type="title"/>
          </p:nvPr>
        </p:nvSpPr>
        <p:spPr>
          <a:xfrm>
            <a:off x="2343115" y="0"/>
            <a:ext cx="9875520" cy="1371600"/>
          </a:xfrm>
        </p:spPr>
        <p:txBody>
          <a:bodyPr/>
          <a:lstStyle/>
          <a:p>
            <a:r>
              <a:rPr lang="uk-UA" b="1" i="1" dirty="0" smtClean="0"/>
              <a:t>Сальна залоза </a:t>
            </a:r>
            <a:r>
              <a:rPr lang="uk-UA" dirty="0" smtClean="0"/>
              <a:t>– похідна дерми</a:t>
            </a:r>
            <a:endParaRPr lang="uk-UA" dirty="0"/>
          </a:p>
        </p:txBody>
      </p:sp>
      <p:sp>
        <p:nvSpPr>
          <p:cNvPr id="3" name="Содержимое 2"/>
          <p:cNvSpPr>
            <a:spLocks noGrp="1"/>
          </p:cNvSpPr>
          <p:nvPr>
            <p:ph idx="1"/>
          </p:nvPr>
        </p:nvSpPr>
        <p:spPr>
          <a:xfrm>
            <a:off x="2085939" y="5743586"/>
            <a:ext cx="5314987" cy="1114433"/>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ru-RU" dirty="0" smtClean="0"/>
              <a:t>	За </a:t>
            </a:r>
            <a:r>
              <a:rPr lang="ru-RU" dirty="0" err="1" smtClean="0"/>
              <a:t>добу</a:t>
            </a:r>
            <a:r>
              <a:rPr lang="ru-RU" dirty="0" smtClean="0"/>
              <a:t> </a:t>
            </a:r>
            <a:r>
              <a:rPr lang="ru-RU" dirty="0" err="1" smtClean="0"/>
              <a:t>виділяється</a:t>
            </a:r>
            <a:r>
              <a:rPr lang="ru-RU" dirty="0" smtClean="0"/>
              <a:t> до 20 </a:t>
            </a:r>
            <a:r>
              <a:rPr lang="ru-RU" dirty="0" err="1" smtClean="0"/>
              <a:t>гр</a:t>
            </a:r>
            <a:r>
              <a:rPr lang="ru-RU" dirty="0" smtClean="0"/>
              <a:t> </a:t>
            </a:r>
            <a:r>
              <a:rPr lang="ru-RU" dirty="0" err="1" smtClean="0"/>
              <a:t>шкірного</a:t>
            </a:r>
            <a:r>
              <a:rPr lang="ru-RU" dirty="0" smtClean="0"/>
              <a:t> сала</a:t>
            </a:r>
            <a:endParaRPr lang="uk-UA" dirty="0"/>
          </a:p>
        </p:txBody>
      </p:sp>
      <p:pic>
        <p:nvPicPr>
          <p:cNvPr id="9218" name="Picture 2" descr="C:\Users\1\Desktop\talgklier.jpg"/>
          <p:cNvPicPr>
            <a:picLocks noChangeAspect="1" noChangeArrowheads="1"/>
          </p:cNvPicPr>
          <p:nvPr/>
        </p:nvPicPr>
        <p:blipFill>
          <a:blip r:embed="rId3" cstate="print"/>
          <a:srcRect/>
          <a:stretch>
            <a:fillRect/>
          </a:stretch>
        </p:blipFill>
        <p:spPr bwMode="auto">
          <a:xfrm>
            <a:off x="7562856" y="2990856"/>
            <a:ext cx="5238744" cy="5238745"/>
          </a:xfrm>
          <a:prstGeom prst="rect">
            <a:avLst/>
          </a:prstGeom>
          <a:noFill/>
        </p:spPr>
      </p:pic>
      <p:pic>
        <p:nvPicPr>
          <p:cNvPr id="9219" name="Picture 3" descr="C:\Users\1\Desktop\akne.jpg"/>
          <p:cNvPicPr>
            <a:picLocks noChangeAspect="1" noChangeArrowheads="1"/>
          </p:cNvPicPr>
          <p:nvPr/>
        </p:nvPicPr>
        <p:blipFill>
          <a:blip r:embed="rId4" cstate="print"/>
          <a:srcRect/>
          <a:stretch>
            <a:fillRect/>
          </a:stretch>
        </p:blipFill>
        <p:spPr bwMode="auto">
          <a:xfrm>
            <a:off x="2171664" y="1457307"/>
            <a:ext cx="5057810" cy="3263719"/>
          </a:xfrm>
          <a:prstGeom prst="rect">
            <a:avLst/>
          </a:prstGeom>
          <a:noFill/>
        </p:spPr>
      </p:pic>
      <p:sp>
        <p:nvSpPr>
          <p:cNvPr id="6" name="Содержимое 2"/>
          <p:cNvSpPr txBox="1">
            <a:spLocks/>
          </p:cNvSpPr>
          <p:nvPr/>
        </p:nvSpPr>
        <p:spPr>
          <a:xfrm>
            <a:off x="7572377" y="1714483"/>
            <a:ext cx="5057772" cy="1028707"/>
          </a:xfrm>
          <a:prstGeom prst="rect">
            <a:avLst/>
          </a:prstGeom>
        </p:spPr>
        <p:style>
          <a:lnRef idx="1">
            <a:schemeClr val="accent2"/>
          </a:lnRef>
          <a:fillRef idx="2">
            <a:schemeClr val="accent2"/>
          </a:fillRef>
          <a:effectRef idx="1">
            <a:schemeClr val="accent2"/>
          </a:effectRef>
          <a:fontRef idx="minor">
            <a:schemeClr val="dk1"/>
          </a:fontRef>
        </p:style>
        <p:txBody>
          <a:bodyPr vert="horz" lIns="109728" tIns="54864" rIns="109728" bIns="54864" rtlCol="0">
            <a:normAutofit fontScale="92500" lnSpcReduction="20000"/>
          </a:bodyPr>
          <a:lstStyle/>
          <a:p>
            <a:pPr marL="960120" lvl="1" indent="-411480">
              <a:spcBef>
                <a:spcPct val="20000"/>
              </a:spcBef>
            </a:pPr>
            <a:r>
              <a:rPr lang="ru-RU" sz="3840" dirty="0">
                <a:solidFill>
                  <a:schemeClr val="tx1"/>
                </a:solidFill>
              </a:rPr>
              <a:t>	</a:t>
            </a:r>
            <a:r>
              <a:rPr lang="ru-RU" sz="3840" dirty="0" err="1">
                <a:solidFill>
                  <a:schemeClr val="tx1"/>
                </a:solidFill>
              </a:rPr>
              <a:t>Вивідні</a:t>
            </a:r>
            <a:r>
              <a:rPr lang="ru-RU" sz="3840" dirty="0">
                <a:solidFill>
                  <a:schemeClr val="tx1"/>
                </a:solidFill>
              </a:rPr>
              <a:t> протоки - </a:t>
            </a:r>
            <a:r>
              <a:rPr lang="ru-RU" sz="3840" dirty="0" err="1">
                <a:solidFill>
                  <a:schemeClr val="tx1"/>
                </a:solidFill>
              </a:rPr>
              <a:t>волосяний</a:t>
            </a:r>
            <a:r>
              <a:rPr lang="ru-RU" sz="3840" dirty="0">
                <a:solidFill>
                  <a:schemeClr val="tx1"/>
                </a:solidFill>
              </a:rPr>
              <a:t> </a:t>
            </a:r>
            <a:r>
              <a:rPr lang="ru-RU" sz="3840" dirty="0" err="1">
                <a:solidFill>
                  <a:schemeClr val="tx1"/>
                </a:solidFill>
              </a:rPr>
              <a:t>фолікул</a:t>
            </a:r>
            <a:endParaRPr lang="uk-UA" sz="3840" dirty="0">
              <a:solidFill>
                <a:schemeClr val="tx1"/>
              </a:solidFill>
            </a:endParaRPr>
          </a:p>
        </p:txBody>
      </p:sp>
      <p:cxnSp>
        <p:nvCxnSpPr>
          <p:cNvPr id="11" name="Прямая со стрелкой 10"/>
          <p:cNvCxnSpPr/>
          <p:nvPr/>
        </p:nvCxnSpPr>
        <p:spPr>
          <a:xfrm rot="16200000" flipH="1">
            <a:off x="2128801" y="1500169"/>
            <a:ext cx="1543061" cy="42862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Овал 11"/>
          <p:cNvSpPr/>
          <p:nvPr/>
        </p:nvSpPr>
        <p:spPr>
          <a:xfrm>
            <a:off x="2771743" y="2143111"/>
            <a:ext cx="857256" cy="600079"/>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uk-UA" sz="2160"/>
          </a:p>
        </p:txBody>
      </p:sp>
    </p:spTree>
    <p:extLst>
      <p:ext uri="{BB962C8B-B14F-4D97-AF65-F5344CB8AC3E}">
        <p14:creationId xmlns:p14="http://schemas.microsoft.com/office/powerpoint/2010/main" val="3839135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C:\Users\1\Desktop\20130220-eye18.jpg"/>
          <p:cNvPicPr>
            <a:picLocks noChangeAspect="1" noChangeArrowheads="1"/>
          </p:cNvPicPr>
          <p:nvPr/>
        </p:nvPicPr>
        <p:blipFill>
          <a:blip r:embed="rId2" cstate="print">
            <a:duotone>
              <a:schemeClr val="bg2">
                <a:shade val="45000"/>
                <a:satMod val="135000"/>
              </a:schemeClr>
              <a:prstClr val="white"/>
            </a:duotone>
          </a:blip>
          <a:srcRect l="4865" r="6172"/>
          <a:stretch>
            <a:fillRect/>
          </a:stretch>
        </p:blipFill>
        <p:spPr bwMode="auto">
          <a:xfrm>
            <a:off x="1828800" y="0"/>
            <a:ext cx="10972800" cy="8229600"/>
          </a:xfrm>
          <a:prstGeom prst="rect">
            <a:avLst/>
          </a:prstGeom>
          <a:noFill/>
        </p:spPr>
      </p:pic>
      <p:pic>
        <p:nvPicPr>
          <p:cNvPr id="5123" name="Picture 3" descr="C:\Users\1\Desktop\derma2 (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601084" y="4369169"/>
            <a:ext cx="4200516" cy="3860431"/>
          </a:xfrm>
          <a:prstGeom prst="rect">
            <a:avLst/>
          </a:prstGeom>
          <a:noFill/>
        </p:spPr>
      </p:pic>
      <p:sp>
        <p:nvSpPr>
          <p:cNvPr id="2" name="Заголовок 1"/>
          <p:cNvSpPr>
            <a:spLocks noGrp="1"/>
          </p:cNvSpPr>
          <p:nvPr>
            <p:ph type="title"/>
          </p:nvPr>
        </p:nvSpPr>
        <p:spPr>
          <a:xfrm>
            <a:off x="2514566" y="0"/>
            <a:ext cx="9875520" cy="1371600"/>
          </a:xfrm>
        </p:spPr>
        <p:txBody>
          <a:bodyPr/>
          <a:lstStyle/>
          <a:p>
            <a:r>
              <a:rPr lang="uk-UA" dirty="0" smtClean="0"/>
              <a:t>Похідні шкіри</a:t>
            </a:r>
            <a:endParaRPr lang="uk-UA" dirty="0"/>
          </a:p>
        </p:txBody>
      </p:sp>
      <p:sp>
        <p:nvSpPr>
          <p:cNvPr id="3" name="Содержимое 2"/>
          <p:cNvSpPr>
            <a:spLocks noGrp="1"/>
          </p:cNvSpPr>
          <p:nvPr>
            <p:ph idx="1"/>
          </p:nvPr>
        </p:nvSpPr>
        <p:spPr>
          <a:xfrm>
            <a:off x="4314804" y="1285856"/>
            <a:ext cx="9875520" cy="5431156"/>
          </a:xfrm>
        </p:spPr>
        <p:txBody>
          <a:bodyPr/>
          <a:lstStyle/>
          <a:p>
            <a:pPr>
              <a:buNone/>
            </a:pPr>
            <a:r>
              <a:rPr lang="uk-UA" dirty="0" smtClean="0"/>
              <a:t>1) Нігті (роговий шар епідермісу)</a:t>
            </a:r>
          </a:p>
          <a:p>
            <a:pPr>
              <a:buNone/>
            </a:pPr>
            <a:r>
              <a:rPr lang="uk-UA" dirty="0" smtClean="0"/>
              <a:t>2) Волосся (дерма)</a:t>
            </a:r>
          </a:p>
          <a:p>
            <a:pPr>
              <a:buNone/>
            </a:pPr>
            <a:r>
              <a:rPr lang="uk-UA" dirty="0" smtClean="0"/>
              <a:t>3) Сальні залози (дерма)</a:t>
            </a:r>
          </a:p>
          <a:p>
            <a:pPr>
              <a:buNone/>
            </a:pPr>
            <a:r>
              <a:rPr lang="uk-UA" dirty="0" smtClean="0"/>
              <a:t>4) Потові залози (дерма)</a:t>
            </a:r>
          </a:p>
          <a:p>
            <a:pPr>
              <a:buNone/>
            </a:pPr>
            <a:r>
              <a:rPr lang="uk-UA" dirty="0" smtClean="0"/>
              <a:t>5) Молочні залози (дерма)</a:t>
            </a:r>
            <a:endParaRPr lang="uk-UA" dirty="0"/>
          </a:p>
        </p:txBody>
      </p:sp>
      <p:pic>
        <p:nvPicPr>
          <p:cNvPr id="5124" name="Picture 4" descr="C:\Users\1\Desktop\99642650_large_bXu8Dq8kKI.jpg"/>
          <p:cNvPicPr>
            <a:picLocks noChangeAspect="1" noChangeArrowheads="1"/>
          </p:cNvPicPr>
          <p:nvPr/>
        </p:nvPicPr>
        <p:blipFill>
          <a:blip r:embed="rId4" cstate="print"/>
          <a:srcRect/>
          <a:stretch>
            <a:fillRect/>
          </a:stretch>
        </p:blipFill>
        <p:spPr bwMode="auto">
          <a:xfrm>
            <a:off x="142825" y="4401628"/>
            <a:ext cx="4171979" cy="3128986"/>
          </a:xfrm>
          <a:prstGeom prst="ellipse">
            <a:avLst/>
          </a:prstGeom>
          <a:ln>
            <a:noFill/>
          </a:ln>
          <a:effectLst>
            <a:softEdge rad="112500"/>
          </a:effectLst>
        </p:spPr>
      </p:pic>
    </p:spTree>
    <p:extLst>
      <p:ext uri="{BB962C8B-B14F-4D97-AF65-F5344CB8AC3E}">
        <p14:creationId xmlns:p14="http://schemas.microsoft.com/office/powerpoint/2010/main" val="1716783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1\Desktop\20130220-eye18.jpg"/>
          <p:cNvPicPr>
            <a:picLocks noChangeAspect="1" noChangeArrowheads="1"/>
          </p:cNvPicPr>
          <p:nvPr/>
        </p:nvPicPr>
        <p:blipFill>
          <a:blip r:embed="rId2" cstate="print">
            <a:duotone>
              <a:schemeClr val="bg2">
                <a:shade val="45000"/>
                <a:satMod val="135000"/>
              </a:schemeClr>
              <a:prstClr val="white"/>
            </a:duotone>
          </a:blip>
          <a:srcRect l="4865" r="6172"/>
          <a:stretch>
            <a:fillRect/>
          </a:stretch>
        </p:blipFill>
        <p:spPr bwMode="auto">
          <a:xfrm>
            <a:off x="1828800" y="0"/>
            <a:ext cx="10972800" cy="8229600"/>
          </a:xfrm>
          <a:prstGeom prst="rect">
            <a:avLst/>
          </a:prstGeom>
          <a:noFill/>
        </p:spPr>
      </p:pic>
      <p:sp>
        <p:nvSpPr>
          <p:cNvPr id="2" name="Заголовок 1"/>
          <p:cNvSpPr>
            <a:spLocks noGrp="1"/>
          </p:cNvSpPr>
          <p:nvPr>
            <p:ph type="title"/>
          </p:nvPr>
        </p:nvSpPr>
        <p:spPr/>
        <p:txBody>
          <a:bodyPr>
            <a:normAutofit fontScale="90000"/>
          </a:bodyPr>
          <a:lstStyle/>
          <a:p>
            <a:endParaRPr lang="uk-UA" dirty="0"/>
          </a:p>
        </p:txBody>
      </p:sp>
      <p:sp>
        <p:nvSpPr>
          <p:cNvPr id="3" name="Содержимое 2"/>
          <p:cNvSpPr>
            <a:spLocks noGrp="1"/>
          </p:cNvSpPr>
          <p:nvPr>
            <p:ph idx="1"/>
          </p:nvPr>
        </p:nvSpPr>
        <p:spPr/>
        <p:txBody>
          <a:bodyPr/>
          <a:lstStyle/>
          <a:p>
            <a:endParaRPr lang="uk-UA" dirty="0"/>
          </a:p>
        </p:txBody>
      </p:sp>
      <p:pic>
        <p:nvPicPr>
          <p:cNvPr id="7171" name="Picture 3" descr="C:\Users\1\Desktop\nails2.jpg"/>
          <p:cNvPicPr>
            <a:picLocks noChangeAspect="1" noChangeArrowheads="1"/>
          </p:cNvPicPr>
          <p:nvPr/>
        </p:nvPicPr>
        <p:blipFill>
          <a:blip r:embed="rId3" cstate="print"/>
          <a:srcRect/>
          <a:stretch>
            <a:fillRect/>
          </a:stretch>
        </p:blipFill>
        <p:spPr bwMode="auto">
          <a:xfrm>
            <a:off x="9419760" y="5400684"/>
            <a:ext cx="3381840" cy="2828916"/>
          </a:xfrm>
          <a:prstGeom prst="rect">
            <a:avLst/>
          </a:prstGeom>
          <a:noFill/>
        </p:spPr>
      </p:pic>
      <p:pic>
        <p:nvPicPr>
          <p:cNvPr id="7170" name="Picture 2" descr="C:\Users\1\Desktop\stroenie_nogtey.jpg"/>
          <p:cNvPicPr>
            <a:picLocks noChangeAspect="1" noChangeArrowheads="1"/>
          </p:cNvPicPr>
          <p:nvPr/>
        </p:nvPicPr>
        <p:blipFill>
          <a:blip r:embed="rId4" cstate="print"/>
          <a:srcRect/>
          <a:stretch>
            <a:fillRect/>
          </a:stretch>
        </p:blipFill>
        <p:spPr bwMode="auto">
          <a:xfrm>
            <a:off x="1828800" y="1885934"/>
            <a:ext cx="7801030" cy="4680617"/>
          </a:xfrm>
          <a:prstGeom prst="rect">
            <a:avLst/>
          </a:prstGeom>
          <a:noFill/>
        </p:spPr>
      </p:pic>
      <p:sp>
        <p:nvSpPr>
          <p:cNvPr id="4" name="Прямоугольник 3"/>
          <p:cNvSpPr/>
          <p:nvPr/>
        </p:nvSpPr>
        <p:spPr>
          <a:xfrm>
            <a:off x="2379298" y="795369"/>
            <a:ext cx="9573455" cy="584775"/>
          </a:xfrm>
          <a:prstGeom prst="rect">
            <a:avLst/>
          </a:prstGeom>
        </p:spPr>
        <p:txBody>
          <a:bodyPr wrap="none">
            <a:spAutoFit/>
          </a:bodyPr>
          <a:lstStyle/>
          <a:p>
            <a:r>
              <a:rPr lang="uk-UA" sz="3200" b="1" dirty="0">
                <a:solidFill>
                  <a:srgbClr val="FF0000"/>
                </a:solidFill>
                <a:latin typeface="Arial Black" panose="020B0A04020102020204" pitchFamily="34" charset="0"/>
              </a:rPr>
              <a:t>Нігті</a:t>
            </a:r>
            <a:r>
              <a:rPr lang="uk-UA" sz="3200" dirty="0">
                <a:solidFill>
                  <a:srgbClr val="FF0000"/>
                </a:solidFill>
                <a:latin typeface="Arial Black" panose="020B0A04020102020204" pitchFamily="34" charset="0"/>
              </a:rPr>
              <a:t> - похідне рогового шару епідермісу</a:t>
            </a:r>
          </a:p>
        </p:txBody>
      </p:sp>
    </p:spTree>
    <p:extLst>
      <p:ext uri="{BB962C8B-B14F-4D97-AF65-F5344CB8AC3E}">
        <p14:creationId xmlns:p14="http://schemas.microsoft.com/office/powerpoint/2010/main" val="22556294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5" descr="C:\Users\1\Desktop\20130220-eye18.jpg"/>
          <p:cNvPicPr>
            <a:picLocks noChangeAspect="1" noChangeArrowheads="1"/>
          </p:cNvPicPr>
          <p:nvPr/>
        </p:nvPicPr>
        <p:blipFill>
          <a:blip r:embed="rId2" cstate="print">
            <a:duotone>
              <a:schemeClr val="bg2">
                <a:shade val="45000"/>
                <a:satMod val="135000"/>
              </a:schemeClr>
              <a:prstClr val="white"/>
            </a:duotone>
          </a:blip>
          <a:srcRect l="4865" r="6172"/>
          <a:stretch>
            <a:fillRect/>
          </a:stretch>
        </p:blipFill>
        <p:spPr bwMode="auto">
          <a:xfrm>
            <a:off x="2902858" y="0"/>
            <a:ext cx="10972800" cy="8229600"/>
          </a:xfrm>
          <a:prstGeom prst="rect">
            <a:avLst/>
          </a:prstGeom>
          <a:noFill/>
        </p:spPr>
      </p:pic>
      <p:sp>
        <p:nvSpPr>
          <p:cNvPr id="2" name="Заголовок 1"/>
          <p:cNvSpPr>
            <a:spLocks noGrp="1"/>
          </p:cNvSpPr>
          <p:nvPr>
            <p:ph type="title"/>
          </p:nvPr>
        </p:nvSpPr>
        <p:spPr/>
        <p:txBody>
          <a:bodyPr>
            <a:normAutofit fontScale="90000"/>
          </a:bodyPr>
          <a:lstStyle/>
          <a:p>
            <a:endParaRPr lang="uk-UA" dirty="0"/>
          </a:p>
        </p:txBody>
      </p:sp>
      <p:sp>
        <p:nvSpPr>
          <p:cNvPr id="3" name="Содержимое 2"/>
          <p:cNvSpPr>
            <a:spLocks noGrp="1"/>
          </p:cNvSpPr>
          <p:nvPr>
            <p:ph idx="1"/>
          </p:nvPr>
        </p:nvSpPr>
        <p:spPr/>
        <p:txBody>
          <a:bodyPr/>
          <a:lstStyle/>
          <a:p>
            <a:endParaRPr lang="uk-UA" dirty="0"/>
          </a:p>
        </p:txBody>
      </p:sp>
      <p:pic>
        <p:nvPicPr>
          <p:cNvPr id="6146" name="Picture 2" descr="C:\Users\1\Desktop\gpk4.jpg"/>
          <p:cNvPicPr>
            <a:picLocks noChangeAspect="1" noChangeArrowheads="1"/>
          </p:cNvPicPr>
          <p:nvPr/>
        </p:nvPicPr>
        <p:blipFill>
          <a:blip r:embed="rId3" cstate="print"/>
          <a:srcRect/>
          <a:stretch>
            <a:fillRect/>
          </a:stretch>
        </p:blipFill>
        <p:spPr bwMode="auto">
          <a:xfrm>
            <a:off x="7486651" y="4029074"/>
            <a:ext cx="5314949" cy="4200526"/>
          </a:xfrm>
          <a:prstGeom prst="rect">
            <a:avLst/>
          </a:prstGeom>
          <a:noFill/>
        </p:spPr>
      </p:pic>
      <p:pic>
        <p:nvPicPr>
          <p:cNvPr id="6147" name="Picture 3" descr="C:\Users\1\Desktop\hair2.jpg"/>
          <p:cNvPicPr>
            <a:picLocks noChangeAspect="1" noChangeArrowheads="1"/>
          </p:cNvPicPr>
          <p:nvPr/>
        </p:nvPicPr>
        <p:blipFill>
          <a:blip r:embed="rId4" cstate="print"/>
          <a:srcRect/>
          <a:stretch>
            <a:fillRect/>
          </a:stretch>
        </p:blipFill>
        <p:spPr bwMode="auto">
          <a:xfrm>
            <a:off x="2171664" y="1971660"/>
            <a:ext cx="4789980" cy="3943378"/>
          </a:xfrm>
          <a:prstGeom prst="rect">
            <a:avLst/>
          </a:prstGeom>
          <a:noFill/>
        </p:spPr>
      </p:pic>
      <p:sp>
        <p:nvSpPr>
          <p:cNvPr id="6" name="Прямоугольник 5"/>
          <p:cNvSpPr/>
          <p:nvPr/>
        </p:nvSpPr>
        <p:spPr>
          <a:xfrm>
            <a:off x="6029316" y="2057386"/>
            <a:ext cx="3343298" cy="4286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uk-UA" sz="2160" dirty="0">
                <a:solidFill>
                  <a:schemeClr val="tx1"/>
                </a:solidFill>
              </a:rPr>
              <a:t>Кутикула</a:t>
            </a:r>
            <a:endParaRPr lang="uk-UA" sz="2160" dirty="0">
              <a:solidFill>
                <a:schemeClr val="tx1"/>
              </a:solidFill>
            </a:endParaRPr>
          </a:p>
        </p:txBody>
      </p:sp>
      <p:sp>
        <p:nvSpPr>
          <p:cNvPr id="8" name="Прямоугольник 7"/>
          <p:cNvSpPr/>
          <p:nvPr/>
        </p:nvSpPr>
        <p:spPr>
          <a:xfrm>
            <a:off x="6029316" y="2486014"/>
            <a:ext cx="3343298" cy="4286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uk-UA" sz="2160" dirty="0">
                <a:solidFill>
                  <a:schemeClr val="tx1"/>
                </a:solidFill>
              </a:rPr>
              <a:t>Кіркова речовина</a:t>
            </a:r>
            <a:endParaRPr lang="uk-UA" sz="2160" dirty="0">
              <a:solidFill>
                <a:schemeClr val="tx1"/>
              </a:solidFill>
            </a:endParaRPr>
          </a:p>
        </p:txBody>
      </p:sp>
      <p:sp>
        <p:nvSpPr>
          <p:cNvPr id="9" name="Прямоугольник 8"/>
          <p:cNvSpPr/>
          <p:nvPr/>
        </p:nvSpPr>
        <p:spPr>
          <a:xfrm>
            <a:off x="6029316" y="2914642"/>
            <a:ext cx="3343298" cy="4286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uk-UA" sz="2160" dirty="0">
                <a:solidFill>
                  <a:schemeClr val="tx1"/>
                </a:solidFill>
              </a:rPr>
              <a:t>Мозкова речовина</a:t>
            </a:r>
            <a:endParaRPr lang="uk-UA" sz="2160" dirty="0">
              <a:solidFill>
                <a:schemeClr val="tx1"/>
              </a:solidFill>
            </a:endParaRPr>
          </a:p>
        </p:txBody>
      </p:sp>
      <p:sp>
        <p:nvSpPr>
          <p:cNvPr id="11" name="Правая фигурная скобка 10"/>
          <p:cNvSpPr/>
          <p:nvPr/>
        </p:nvSpPr>
        <p:spPr>
          <a:xfrm>
            <a:off x="9458340" y="2057386"/>
            <a:ext cx="171451" cy="120015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sz="2160"/>
          </a:p>
        </p:txBody>
      </p:sp>
      <p:sp>
        <p:nvSpPr>
          <p:cNvPr id="12" name="Прямоугольник 11"/>
          <p:cNvSpPr/>
          <p:nvPr/>
        </p:nvSpPr>
        <p:spPr>
          <a:xfrm>
            <a:off x="9801243" y="2486013"/>
            <a:ext cx="2057414" cy="514354"/>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uk-UA" sz="2880" dirty="0"/>
              <a:t>Волосина</a:t>
            </a:r>
            <a:endParaRPr lang="uk-UA" sz="2880" dirty="0"/>
          </a:p>
        </p:txBody>
      </p:sp>
      <p:cxnSp>
        <p:nvCxnSpPr>
          <p:cNvPr id="14" name="Прямая со стрелкой 13"/>
          <p:cNvCxnSpPr>
            <a:stCxn id="6" idx="1"/>
          </p:cNvCxnSpPr>
          <p:nvPr/>
        </p:nvCxnSpPr>
        <p:spPr>
          <a:xfrm rot="10800000" flipV="1">
            <a:off x="5172060" y="2271699"/>
            <a:ext cx="857256" cy="385765"/>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6" name="Прямая со стрелкой 15"/>
          <p:cNvCxnSpPr>
            <a:stCxn id="8" idx="1"/>
          </p:cNvCxnSpPr>
          <p:nvPr/>
        </p:nvCxnSpPr>
        <p:spPr>
          <a:xfrm rot="10800000" flipV="1">
            <a:off x="5172060" y="2700327"/>
            <a:ext cx="857256" cy="47149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8" name="Прямая со стрелкой 17"/>
          <p:cNvCxnSpPr>
            <a:stCxn id="9" idx="1"/>
          </p:cNvCxnSpPr>
          <p:nvPr/>
        </p:nvCxnSpPr>
        <p:spPr>
          <a:xfrm rot="10800000" flipV="1">
            <a:off x="5000609" y="3128955"/>
            <a:ext cx="1028707" cy="64294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4" name="Прямоугольник 3"/>
          <p:cNvSpPr/>
          <p:nvPr/>
        </p:nvSpPr>
        <p:spPr>
          <a:xfrm>
            <a:off x="5885159" y="560420"/>
            <a:ext cx="4556055" cy="461665"/>
          </a:xfrm>
          <a:prstGeom prst="rect">
            <a:avLst/>
          </a:prstGeom>
        </p:spPr>
        <p:txBody>
          <a:bodyPr wrap="none">
            <a:spAutoFit/>
          </a:bodyPr>
          <a:lstStyle/>
          <a:p>
            <a:r>
              <a:rPr lang="uk-UA" sz="2400" b="1" dirty="0">
                <a:solidFill>
                  <a:srgbClr val="FF0000"/>
                </a:solidFill>
                <a:latin typeface="Arial Black" panose="020B0A04020102020204" pitchFamily="34" charset="0"/>
              </a:rPr>
              <a:t>Волосся</a:t>
            </a:r>
            <a:r>
              <a:rPr lang="uk-UA" sz="2400" dirty="0">
                <a:solidFill>
                  <a:srgbClr val="FF0000"/>
                </a:solidFill>
                <a:latin typeface="Arial Black" panose="020B0A04020102020204" pitchFamily="34" charset="0"/>
              </a:rPr>
              <a:t> – похідне дерми</a:t>
            </a:r>
          </a:p>
        </p:txBody>
      </p:sp>
    </p:spTree>
    <p:extLst>
      <p:ext uri="{BB962C8B-B14F-4D97-AF65-F5344CB8AC3E}">
        <p14:creationId xmlns:p14="http://schemas.microsoft.com/office/powerpoint/2010/main" val="645252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endParaRPr lang="uk-UA" dirty="0"/>
          </a:p>
        </p:txBody>
      </p:sp>
      <p:sp>
        <p:nvSpPr>
          <p:cNvPr id="3" name="Содержимое 2"/>
          <p:cNvSpPr>
            <a:spLocks noGrp="1"/>
          </p:cNvSpPr>
          <p:nvPr>
            <p:ph idx="1"/>
          </p:nvPr>
        </p:nvSpPr>
        <p:spPr/>
        <p:txBody>
          <a:bodyPr/>
          <a:lstStyle/>
          <a:p>
            <a:pPr marL="0" indent="0">
              <a:buNone/>
            </a:pPr>
            <a:endParaRPr lang="uk-UA" dirty="0"/>
          </a:p>
        </p:txBody>
      </p:sp>
      <p:sp>
        <p:nvSpPr>
          <p:cNvPr id="4" name="Прямоугольник 3"/>
          <p:cNvSpPr/>
          <p:nvPr/>
        </p:nvSpPr>
        <p:spPr>
          <a:xfrm>
            <a:off x="551543" y="3340464"/>
            <a:ext cx="7315200" cy="1815882"/>
          </a:xfrm>
          <a:prstGeom prst="rect">
            <a:avLst/>
          </a:prstGeom>
        </p:spPr>
        <p:txBody>
          <a:bodyPr>
            <a:spAutoFit/>
          </a:bodyPr>
          <a:lstStyle/>
          <a:p>
            <a:pPr marL="457200" lvl="0" indent="-457200" fontAlgn="base">
              <a:buFont typeface="Arial" panose="020B0604020202020204" pitchFamily="34" charset="0"/>
              <a:buChar char="•"/>
            </a:pPr>
            <a:r>
              <a:rPr lang="uk-UA" sz="2800" dirty="0" smtClean="0">
                <a:latin typeface="Arial Black" panose="020B0A04020102020204" pitchFamily="34" charset="0"/>
              </a:rPr>
              <a:t>нормальна шкіра;</a:t>
            </a:r>
          </a:p>
          <a:p>
            <a:pPr marL="457200" lvl="0" indent="-457200" fontAlgn="base">
              <a:buFont typeface="Arial" panose="020B0604020202020204" pitchFamily="34" charset="0"/>
              <a:buChar char="•"/>
            </a:pPr>
            <a:r>
              <a:rPr lang="uk-UA" sz="2800" dirty="0" smtClean="0">
                <a:latin typeface="Arial Black" panose="020B0A04020102020204" pitchFamily="34" charset="0"/>
              </a:rPr>
              <a:t>жирна шкіра;</a:t>
            </a:r>
          </a:p>
          <a:p>
            <a:pPr marL="457200" lvl="0" indent="-457200" fontAlgn="base">
              <a:buFont typeface="Arial" panose="020B0604020202020204" pitchFamily="34" charset="0"/>
              <a:buChar char="•"/>
            </a:pPr>
            <a:r>
              <a:rPr lang="uk-UA" sz="2800" dirty="0" smtClean="0">
                <a:latin typeface="Arial Black" panose="020B0A04020102020204" pitchFamily="34" charset="0"/>
              </a:rPr>
              <a:t>суха шкіра;</a:t>
            </a:r>
          </a:p>
          <a:p>
            <a:pPr marL="457200" lvl="0" indent="-457200" fontAlgn="base">
              <a:buFont typeface="Arial" panose="020B0604020202020204" pitchFamily="34" charset="0"/>
              <a:buChar char="•"/>
            </a:pPr>
            <a:r>
              <a:rPr lang="uk-UA" sz="2800" dirty="0" smtClean="0">
                <a:latin typeface="Arial Black" panose="020B0A04020102020204" pitchFamily="34" charset="0"/>
              </a:rPr>
              <a:t>комбінована шкіра</a:t>
            </a:r>
            <a:r>
              <a:rPr lang="uk-UA" dirty="0" smtClean="0"/>
              <a:t>.</a:t>
            </a:r>
            <a:endParaRPr lang="uk-UA" dirty="0"/>
          </a:p>
        </p:txBody>
      </p:sp>
      <p:sp>
        <p:nvSpPr>
          <p:cNvPr id="5" name="Прямоугольник 4"/>
          <p:cNvSpPr/>
          <p:nvPr/>
        </p:nvSpPr>
        <p:spPr>
          <a:xfrm>
            <a:off x="2774272" y="272534"/>
            <a:ext cx="9474068" cy="707886"/>
          </a:xfrm>
          <a:prstGeom prst="rect">
            <a:avLst/>
          </a:prstGeom>
        </p:spPr>
        <p:txBody>
          <a:bodyPr wrap="none">
            <a:spAutoFit/>
          </a:bodyPr>
          <a:lstStyle/>
          <a:p>
            <a:r>
              <a:rPr lang="uk-UA" sz="4000" b="1" dirty="0">
                <a:solidFill>
                  <a:srgbClr val="0070C0"/>
                </a:solidFill>
                <a:latin typeface="Arial Black" panose="020B0A04020102020204" pitchFamily="34" charset="0"/>
              </a:rPr>
              <a:t>Які типи шкіри обличчя існують</a:t>
            </a:r>
            <a:endParaRPr lang="uk-UA" sz="4000" dirty="0">
              <a:solidFill>
                <a:srgbClr val="0070C0"/>
              </a:solidFill>
              <a:latin typeface="Arial Black" panose="020B0A04020102020204" pitchFamily="34" charset="0"/>
            </a:endParaRPr>
          </a:p>
        </p:txBody>
      </p:sp>
      <p:sp>
        <p:nvSpPr>
          <p:cNvPr id="7" name="Прямоугольник 6"/>
          <p:cNvSpPr/>
          <p:nvPr/>
        </p:nvSpPr>
        <p:spPr>
          <a:xfrm>
            <a:off x="1039327" y="1510011"/>
            <a:ext cx="5274387" cy="1200329"/>
          </a:xfrm>
          <a:prstGeom prst="rect">
            <a:avLst/>
          </a:prstGeom>
        </p:spPr>
        <p:txBody>
          <a:bodyPr wrap="square">
            <a:spAutoFit/>
          </a:bodyPr>
          <a:lstStyle/>
          <a:p>
            <a:pPr fontAlgn="base"/>
            <a:r>
              <a:rPr lang="uk-UA" sz="2400" b="1" dirty="0">
                <a:latin typeface="Arial Black" panose="020B0A04020102020204" pitchFamily="34" charset="0"/>
                <a:cs typeface="Arial" panose="020B0604020202020204" pitchFamily="34" charset="0"/>
              </a:rPr>
              <a:t>Прийнято виділяти чотири основних типи шкіри, в саме:</a:t>
            </a:r>
          </a:p>
        </p:txBody>
      </p:sp>
      <p:pic>
        <p:nvPicPr>
          <p:cNvPr id="8" name="Рисунок 7"/>
          <p:cNvPicPr>
            <a:picLocks noChangeAspect="1"/>
          </p:cNvPicPr>
          <p:nvPr/>
        </p:nvPicPr>
        <p:blipFill>
          <a:blip r:embed="rId2"/>
          <a:stretch>
            <a:fillRect/>
          </a:stretch>
        </p:blipFill>
        <p:spPr>
          <a:xfrm>
            <a:off x="6599010" y="2110175"/>
            <a:ext cx="7015389" cy="4649415"/>
          </a:xfrm>
          <a:prstGeom prst="rect">
            <a:avLst/>
          </a:prstGeom>
        </p:spPr>
      </p:pic>
    </p:spTree>
    <p:extLst>
      <p:ext uri="{BB962C8B-B14F-4D97-AF65-F5344CB8AC3E}">
        <p14:creationId xmlns:p14="http://schemas.microsoft.com/office/powerpoint/2010/main" val="1661651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0118" y="139958"/>
            <a:ext cx="10757386" cy="2341594"/>
          </a:xfrm>
        </p:spPr>
        <p:txBody>
          <a:bodyPr>
            <a:normAutofit/>
          </a:bodyPr>
          <a:lstStyle/>
          <a:p>
            <a:r>
              <a:rPr lang="ru-RU" b="1" dirty="0" smtClean="0">
                <a:solidFill>
                  <a:srgbClr val="0070C0"/>
                </a:solidFill>
                <a:effectLst/>
                <a:latin typeface="Arial Black" panose="020B0A04020102020204" pitchFamily="34" charset="0"/>
              </a:rPr>
              <a:t>Характеристика жирного типу </a:t>
            </a:r>
            <a:r>
              <a:rPr lang="ru-RU" b="1" dirty="0" err="1" smtClean="0">
                <a:solidFill>
                  <a:srgbClr val="0070C0"/>
                </a:solidFill>
                <a:effectLst/>
                <a:latin typeface="Arial Black" panose="020B0A04020102020204" pitchFamily="34" charset="0"/>
              </a:rPr>
              <a:t>шкіри</a:t>
            </a:r>
            <a:r>
              <a:rPr lang="ru-RU" b="1" dirty="0" smtClean="0">
                <a:solidFill>
                  <a:srgbClr val="0070C0"/>
                </a:solidFill>
                <a:effectLst/>
                <a:latin typeface="Arial Black" panose="020B0A04020102020204" pitchFamily="34" charset="0"/>
              </a:rPr>
              <a:t/>
            </a:r>
            <a:br>
              <a:rPr lang="ru-RU" b="1" dirty="0" smtClean="0">
                <a:solidFill>
                  <a:srgbClr val="0070C0"/>
                </a:solidFill>
                <a:effectLst/>
                <a:latin typeface="Arial Black" panose="020B0A04020102020204" pitchFamily="34" charset="0"/>
              </a:rPr>
            </a:br>
            <a:endParaRPr lang="ru-RU" dirty="0">
              <a:solidFill>
                <a:srgbClr val="0070C0"/>
              </a:solidFill>
              <a:latin typeface="Arial Black" panose="020B0A04020102020204" pitchFamily="34" charset="0"/>
            </a:endParaRPr>
          </a:p>
        </p:txBody>
      </p:sp>
      <p:sp>
        <p:nvSpPr>
          <p:cNvPr id="3" name="Объект 2"/>
          <p:cNvSpPr>
            <a:spLocks noGrp="1"/>
          </p:cNvSpPr>
          <p:nvPr>
            <p:ph idx="1"/>
          </p:nvPr>
        </p:nvSpPr>
        <p:spPr>
          <a:xfrm>
            <a:off x="185782" y="1543995"/>
            <a:ext cx="7303589" cy="2937926"/>
          </a:xfrm>
        </p:spPr>
        <p:txBody>
          <a:bodyPr>
            <a:noAutofit/>
          </a:bodyPr>
          <a:lstStyle/>
          <a:p>
            <a:pPr algn="just"/>
            <a:r>
              <a:rPr lang="ru-RU" sz="2300" dirty="0" err="1" smtClean="0">
                <a:latin typeface="Arial" panose="020B0604020202020204" pitchFamily="34" charset="0"/>
                <a:cs typeface="Arial" panose="020B0604020202020204" pitchFamily="34" charset="0"/>
              </a:rPr>
              <a:t>Блиск</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пористість</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часті</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вугри</a:t>
            </a:r>
            <a:r>
              <a:rPr lang="ru-RU" sz="2300" dirty="0" smtClean="0">
                <a:latin typeface="Arial" panose="020B0604020202020204" pitchFamily="34" charset="0"/>
                <a:cs typeface="Arial" panose="020B0604020202020204" pitchFamily="34" charset="0"/>
              </a:rPr>
              <a:t> та </a:t>
            </a:r>
            <a:r>
              <a:rPr lang="ru-RU" sz="2300" dirty="0" err="1" smtClean="0">
                <a:latin typeface="Arial" panose="020B0604020202020204" pitchFamily="34" charset="0"/>
                <a:cs typeface="Arial" panose="020B0604020202020204" pitchFamily="34" charset="0"/>
              </a:rPr>
              <a:t>прищі</a:t>
            </a:r>
            <a:r>
              <a:rPr lang="ru-RU" sz="2300" dirty="0" smtClean="0">
                <a:latin typeface="Arial" panose="020B0604020202020204" pitchFamily="34" charset="0"/>
                <a:cs typeface="Arial" panose="020B0604020202020204" pitchFamily="34" charset="0"/>
              </a:rPr>
              <a:t>. Вона має </a:t>
            </a:r>
            <a:r>
              <a:rPr lang="ru-RU" sz="2300" dirty="0" err="1" smtClean="0">
                <a:latin typeface="Arial" panose="020B0604020202020204" pitchFamily="34" charset="0"/>
                <a:cs typeface="Arial" panose="020B0604020202020204" pitchFamily="34" charset="0"/>
              </a:rPr>
              <a:t>сіруватий</a:t>
            </a:r>
            <a:r>
              <a:rPr lang="ru-RU" sz="2300" dirty="0" smtClean="0">
                <a:latin typeface="Arial" panose="020B0604020202020204" pitchFamily="34" charset="0"/>
                <a:cs typeface="Arial" panose="020B0604020202020204" pitchFamily="34" charset="0"/>
              </a:rPr>
              <a:t> колір.</a:t>
            </a:r>
          </a:p>
          <a:p>
            <a:pPr algn="just"/>
            <a:r>
              <a:rPr lang="ru-RU" sz="2300" dirty="0" err="1" smtClean="0">
                <a:latin typeface="Arial" panose="020B0604020202020204" pitchFamily="34" charset="0"/>
                <a:cs typeface="Arial" panose="020B0604020202020204" pitchFamily="34" charset="0"/>
              </a:rPr>
              <a:t>Плюси</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такої</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шкіри</a:t>
            </a:r>
            <a:r>
              <a:rPr lang="ru-RU" sz="2300" dirty="0" smtClean="0">
                <a:latin typeface="Arial" panose="020B0604020202020204" pitchFamily="34" charset="0"/>
                <a:cs typeface="Arial" panose="020B0604020202020204" pitchFamily="34" charset="0"/>
              </a:rPr>
              <a:t> – вона </a:t>
            </a:r>
            <a:r>
              <a:rPr lang="ru-RU" sz="2300" dirty="0" err="1" smtClean="0">
                <a:latin typeface="Arial" panose="020B0604020202020204" pitchFamily="34" charset="0"/>
                <a:cs typeface="Arial" panose="020B0604020202020204" pitchFamily="34" charset="0"/>
              </a:rPr>
              <a:t>еластична</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краще</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зволожена</a:t>
            </a:r>
            <a:r>
              <a:rPr lang="ru-RU" sz="2300" dirty="0" smtClean="0">
                <a:latin typeface="Arial" panose="020B0604020202020204" pitchFamily="34" charset="0"/>
                <a:cs typeface="Arial" panose="020B0604020202020204" pitchFamily="34" charset="0"/>
              </a:rPr>
              <a:t>, добре </a:t>
            </a:r>
            <a:r>
              <a:rPr lang="ru-RU" sz="2300" dirty="0" err="1" smtClean="0">
                <a:latin typeface="Arial" panose="020B0604020202020204" pitchFamily="34" charset="0"/>
                <a:cs typeface="Arial" panose="020B0604020202020204" pitchFamily="34" charset="0"/>
              </a:rPr>
              <a:t>захищена</a:t>
            </a:r>
            <a:r>
              <a:rPr lang="ru-RU" sz="2300" dirty="0" smtClean="0">
                <a:latin typeface="Arial" panose="020B0604020202020204" pitchFamily="34" charset="0"/>
                <a:cs typeface="Arial" panose="020B0604020202020204" pitchFamily="34" charset="0"/>
              </a:rPr>
              <a:t> від </a:t>
            </a:r>
            <a:r>
              <a:rPr lang="ru-RU" sz="2300" dirty="0" err="1" smtClean="0">
                <a:latin typeface="Arial" panose="020B0604020202020204" pitchFamily="34" charset="0"/>
                <a:cs typeface="Arial" panose="020B0604020202020204" pitchFamily="34" charset="0"/>
              </a:rPr>
              <a:t>дії</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навколишнього</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середовища</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завдяки</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плівці</a:t>
            </a:r>
            <a:r>
              <a:rPr lang="ru-RU" sz="2300" dirty="0" smtClean="0">
                <a:latin typeface="Arial" panose="020B0604020202020204" pitchFamily="34" charset="0"/>
                <a:cs typeface="Arial" panose="020B0604020202020204" pitchFamily="34" charset="0"/>
              </a:rPr>
              <a:t>, яку </a:t>
            </a:r>
            <a:r>
              <a:rPr lang="ru-RU" sz="2300" dirty="0" err="1" smtClean="0">
                <a:latin typeface="Arial" panose="020B0604020202020204" pitchFamily="34" charset="0"/>
                <a:cs typeface="Arial" panose="020B0604020202020204" pitchFamily="34" charset="0"/>
              </a:rPr>
              <a:t>створює</a:t>
            </a:r>
            <a:r>
              <a:rPr lang="ru-RU" sz="2300" dirty="0" smtClean="0">
                <a:latin typeface="Arial" panose="020B0604020202020204" pitchFamily="34" charset="0"/>
                <a:cs typeface="Arial" panose="020B0604020202020204" pitchFamily="34" charset="0"/>
              </a:rPr>
              <a:t> жир, </a:t>
            </a:r>
            <a:r>
              <a:rPr lang="ru-RU" sz="2300" dirty="0" err="1" smtClean="0">
                <a:latin typeface="Arial" panose="020B0604020202020204" pitchFamily="34" charset="0"/>
                <a:cs typeface="Arial" panose="020B0604020202020204" pitchFamily="34" charset="0"/>
              </a:rPr>
              <a:t>зморшки</a:t>
            </a:r>
            <a:r>
              <a:rPr lang="ru-RU" sz="2300" dirty="0" smtClean="0">
                <a:latin typeface="Arial" panose="020B0604020202020204" pitchFamily="34" charset="0"/>
                <a:cs typeface="Arial" panose="020B0604020202020204" pitchFamily="34" charset="0"/>
              </a:rPr>
              <a:t> на </a:t>
            </a:r>
            <a:r>
              <a:rPr lang="ru-RU" sz="2300" dirty="0" err="1" smtClean="0">
                <a:latin typeface="Arial" panose="020B0604020202020204" pitchFamily="34" charset="0"/>
                <a:cs typeface="Arial" panose="020B0604020202020204" pitchFamily="34" charset="0"/>
              </a:rPr>
              <a:t>такій</a:t>
            </a:r>
            <a:r>
              <a:rPr lang="ru-RU" sz="2300" dirty="0" smtClean="0">
                <a:latin typeface="Arial" panose="020B0604020202020204" pitchFamily="34" charset="0"/>
                <a:cs typeface="Arial" panose="020B0604020202020204" pitchFamily="34" charset="0"/>
              </a:rPr>
              <a:t> шкірі </a:t>
            </a:r>
            <a:r>
              <a:rPr lang="ru-RU" sz="2300" dirty="0" err="1" smtClean="0">
                <a:latin typeface="Arial" panose="020B0604020202020204" pitchFamily="34" charset="0"/>
                <a:cs typeface="Arial" panose="020B0604020202020204" pitchFamily="34" charset="0"/>
              </a:rPr>
              <a:t>з’являються</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пізніше</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ніж</a:t>
            </a:r>
            <a:r>
              <a:rPr lang="ru-RU" sz="2300" dirty="0" smtClean="0">
                <a:latin typeface="Arial" panose="020B0604020202020204" pitchFamily="34" charset="0"/>
                <a:cs typeface="Arial" panose="020B0604020202020204" pitchFamily="34" charset="0"/>
              </a:rPr>
              <a:t> у </a:t>
            </a:r>
            <a:r>
              <a:rPr lang="ru-RU" sz="2300" dirty="0" err="1" smtClean="0">
                <a:latin typeface="Arial" panose="020B0604020202020204" pitchFamily="34" charset="0"/>
                <a:cs typeface="Arial" panose="020B0604020202020204" pitchFamily="34" charset="0"/>
              </a:rPr>
              <a:t>власниць</a:t>
            </a:r>
            <a:r>
              <a:rPr lang="ru-RU" sz="2300" dirty="0" smtClean="0">
                <a:latin typeface="Arial" panose="020B0604020202020204" pitchFamily="34" charset="0"/>
                <a:cs typeface="Arial" panose="020B0604020202020204" pitchFamily="34" charset="0"/>
              </a:rPr>
              <a:t> </a:t>
            </a:r>
            <a:r>
              <a:rPr lang="ru-RU" sz="2300" dirty="0" err="1" smtClean="0">
                <a:latin typeface="Arial" panose="020B0604020202020204" pitchFamily="34" charset="0"/>
                <a:cs typeface="Arial" panose="020B0604020202020204" pitchFamily="34" charset="0"/>
              </a:rPr>
              <a:t>іншого</a:t>
            </a:r>
            <a:r>
              <a:rPr lang="ru-RU" sz="2300" dirty="0" smtClean="0">
                <a:latin typeface="Arial" panose="020B0604020202020204" pitchFamily="34" charset="0"/>
                <a:cs typeface="Arial" panose="020B0604020202020204" pitchFamily="34" charset="0"/>
              </a:rPr>
              <a:t> типу </a:t>
            </a:r>
            <a:r>
              <a:rPr lang="ru-RU" sz="2300" dirty="0" err="1" smtClean="0">
                <a:latin typeface="Arial" panose="020B0604020202020204" pitchFamily="34" charset="0"/>
                <a:cs typeface="Arial" panose="020B0604020202020204" pitchFamily="34" charset="0"/>
              </a:rPr>
              <a:t>шкіри</a:t>
            </a:r>
            <a:r>
              <a:rPr lang="ru-RU" sz="2300" dirty="0" smtClean="0">
                <a:latin typeface="Arial" panose="020B0604020202020204" pitchFamily="34" charset="0"/>
                <a:cs typeface="Arial" panose="020B0604020202020204" pitchFamily="34" charset="0"/>
              </a:rPr>
              <a:t>.</a:t>
            </a:r>
          </a:p>
          <a:p>
            <a:pPr algn="just" fontAlgn="base"/>
            <a:r>
              <a:rPr lang="uk-UA" sz="2300" b="1" u="sng" dirty="0">
                <a:latin typeface="Arial" panose="020B0604020202020204" pitchFamily="34" charset="0"/>
                <a:cs typeface="Arial" panose="020B0604020202020204" pitchFamily="34" charset="0"/>
              </a:rPr>
              <a:t>Причини:</a:t>
            </a:r>
            <a:r>
              <a:rPr lang="uk-UA" sz="2300" dirty="0">
                <a:latin typeface="Arial" panose="020B0604020202020204" pitchFamily="34" charset="0"/>
                <a:cs typeface="Arial" panose="020B0604020202020204" pitchFamily="34" charset="0"/>
              </a:rPr>
              <a:t> існує багато причин підвищеного виділення сала. Наприклад, жирна шкіра на обличчі може бути зумовлена генетичною схильністю, гормональними змінами, неправильним харчуванням і, як наслідок, порушенням обміну речовин. Іноді подібна проблема з’являється на фоні сильного </a:t>
            </a:r>
            <a:r>
              <a:rPr lang="uk-UA" sz="2300" dirty="0" err="1">
                <a:latin typeface="Arial" panose="020B0604020202020204" pitchFamily="34" charset="0"/>
                <a:cs typeface="Arial" panose="020B0604020202020204" pitchFamily="34" charset="0"/>
              </a:rPr>
              <a:t>стресу,прийому</a:t>
            </a:r>
            <a:r>
              <a:rPr lang="uk-UA" sz="2300" dirty="0">
                <a:latin typeface="Arial" panose="020B0604020202020204" pitchFamily="34" charset="0"/>
                <a:cs typeface="Arial" panose="020B0604020202020204" pitchFamily="34" charset="0"/>
              </a:rPr>
              <a:t> певних медикаментів, </a:t>
            </a:r>
            <a:r>
              <a:rPr lang="uk-UA" sz="2300" dirty="0" smtClean="0">
                <a:latin typeface="Arial" panose="020B0604020202020204" pitchFamily="34" charset="0"/>
                <a:cs typeface="Arial" panose="020B0604020202020204" pitchFamily="34" charset="0"/>
              </a:rPr>
              <a:t> використання </a:t>
            </a:r>
            <a:r>
              <a:rPr lang="uk-UA" sz="2300" dirty="0">
                <a:latin typeface="Arial" panose="020B0604020202020204" pitchFamily="34" charset="0"/>
                <a:cs typeface="Arial" panose="020B0604020202020204" pitchFamily="34" charset="0"/>
              </a:rPr>
              <a:t>неправильної </a:t>
            </a:r>
            <a:r>
              <a:rPr lang="uk-UA" sz="2300" dirty="0" smtClean="0">
                <a:latin typeface="Arial" panose="020B0604020202020204" pitchFamily="34" charset="0"/>
                <a:cs typeface="Arial" panose="020B0604020202020204" pitchFamily="34" charset="0"/>
              </a:rPr>
              <a:t> косметики</a:t>
            </a:r>
            <a:r>
              <a:rPr lang="uk-UA" sz="2300" dirty="0">
                <a:latin typeface="Arial" panose="020B0604020202020204" pitchFamily="34" charset="0"/>
                <a:cs typeface="Arial" panose="020B0604020202020204" pitchFamily="34" charset="0"/>
              </a:rPr>
              <a:t>.</a:t>
            </a:r>
          </a:p>
          <a:p>
            <a:pPr algn="just"/>
            <a:endParaRPr lang="ru-RU" sz="2800" dirty="0" smtClean="0">
              <a:latin typeface="Arial" panose="020B0604020202020204" pitchFamily="34" charset="0"/>
              <a:cs typeface="Arial" panose="020B0604020202020204" pitchFamily="34" charset="0"/>
            </a:endParaRPr>
          </a:p>
          <a:p>
            <a:pPr algn="just"/>
            <a:endParaRPr lang="ru-RU" sz="2800" dirty="0" smtClean="0">
              <a:latin typeface="Arial" panose="020B0604020202020204" pitchFamily="34" charset="0"/>
              <a:cs typeface="Arial" panose="020B0604020202020204" pitchFamily="34" charset="0"/>
            </a:endParaRPr>
          </a:p>
          <a:p>
            <a:pPr algn="just"/>
            <a:endParaRPr lang="ru-RU" sz="2800" dirty="0">
              <a:latin typeface="Arial" panose="020B0604020202020204" pitchFamily="34" charset="0"/>
              <a:cs typeface="Arial" panose="020B0604020202020204" pitchFamily="34" charset="0"/>
            </a:endParaRPr>
          </a:p>
        </p:txBody>
      </p:sp>
      <p:pic>
        <p:nvPicPr>
          <p:cNvPr id="7170" name="Picture 2" descr="fddb3bcd3df30acab2c316f0fdf5e19c ÐÑÐ½Ð¾Ð²Ð½Ñ ÑÐ¸Ð¿Ð¸ ÑÐºÑÑÐ¸ Ð¾Ð±Ð»Ð¸ÑÑÑ ÑÐ° ÑÑ ÑÐ°ÑÐ°ÐºÑÐµÑÐ¸ÑÑÐ¸ÐºÐ°. Ð¯Ðº Ð²Ð¸Ð·Ð½Ð°ÑÐ¸ÑÐ¸ ÑÐ¸Ð¿ ÑÐºÑÑÐ¸ Ð¾ÑÐ¾Ð±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36114" y="2609418"/>
            <a:ext cx="6662057" cy="3810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588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8837" y="0"/>
            <a:ext cx="9875520" cy="1371600"/>
          </a:xfrm>
        </p:spPr>
        <p:txBody>
          <a:bodyPr>
            <a:normAutofit fontScale="90000"/>
          </a:bodyPr>
          <a:lstStyle/>
          <a:p>
            <a:r>
              <a:rPr lang="ru-RU" b="1" dirty="0" err="1">
                <a:solidFill>
                  <a:srgbClr val="0070C0"/>
                </a:solidFill>
                <a:effectLst/>
                <a:latin typeface="Arial Black" panose="020B0A04020102020204" pitchFamily="34" charset="0"/>
              </a:rPr>
              <a:t>Сухий</a:t>
            </a:r>
            <a:r>
              <a:rPr lang="ru-RU" b="1" dirty="0">
                <a:solidFill>
                  <a:srgbClr val="0070C0"/>
                </a:solidFill>
                <a:effectLst/>
                <a:latin typeface="Arial Black" panose="020B0A04020102020204" pitchFamily="34" charset="0"/>
              </a:rPr>
              <a:t> тип </a:t>
            </a:r>
            <a:r>
              <a:rPr lang="ru-RU" b="1" dirty="0" err="1">
                <a:solidFill>
                  <a:srgbClr val="0070C0"/>
                </a:solidFill>
                <a:effectLst/>
                <a:latin typeface="Arial Black" panose="020B0A04020102020204" pitchFamily="34" charset="0"/>
              </a:rPr>
              <a:t>шкіри</a:t>
            </a:r>
            <a:r>
              <a:rPr lang="ru-RU" b="1" dirty="0">
                <a:solidFill>
                  <a:srgbClr val="0070C0"/>
                </a:solidFill>
                <a:effectLst/>
                <a:latin typeface="Arial Black" panose="020B0A04020102020204" pitchFamily="34" charset="0"/>
              </a:rPr>
              <a:t/>
            </a:r>
            <a:br>
              <a:rPr lang="ru-RU" b="1" dirty="0">
                <a:solidFill>
                  <a:srgbClr val="0070C0"/>
                </a:solidFill>
                <a:effectLst/>
                <a:latin typeface="Arial Black" panose="020B0A04020102020204" pitchFamily="34" charset="0"/>
              </a:rPr>
            </a:br>
            <a:endParaRPr lang="ru-RU" dirty="0">
              <a:solidFill>
                <a:srgbClr val="0070C0"/>
              </a:solidFill>
              <a:latin typeface="Arial Black" panose="020B0A04020102020204" pitchFamily="34" charset="0"/>
            </a:endParaRPr>
          </a:p>
        </p:txBody>
      </p:sp>
      <p:sp>
        <p:nvSpPr>
          <p:cNvPr id="3" name="Объект 2"/>
          <p:cNvSpPr>
            <a:spLocks noGrp="1"/>
          </p:cNvSpPr>
          <p:nvPr>
            <p:ph idx="1"/>
          </p:nvPr>
        </p:nvSpPr>
        <p:spPr>
          <a:xfrm>
            <a:off x="174171" y="1088571"/>
            <a:ext cx="7141029" cy="6655433"/>
          </a:xfrm>
        </p:spPr>
        <p:txBody>
          <a:bodyPr>
            <a:noAutofit/>
          </a:bodyPr>
          <a:lstStyle/>
          <a:p>
            <a:pPr algn="just"/>
            <a:r>
              <a:rPr lang="uk-UA" b="1" u="sng" dirty="0"/>
              <a:t>Основні ознаки</a:t>
            </a:r>
            <a:r>
              <a:rPr lang="uk-UA" b="1" i="1" u="sng" dirty="0"/>
              <a:t>:</a:t>
            </a:r>
            <a:r>
              <a:rPr lang="uk-UA" dirty="0"/>
              <a:t> суха шкіра надзвичайно тонка і ніжна, матова, але нерідко має тьмяний відтінок. Розширені пори на ній відсутні, поверхня не блищить. Тим не менше, володарки цього типу шкіри часто стикаються з такими проблемами, як подразнення, почервоніння і відчуття стягнення. Варто сказати, що за рахунок дефіциту вологи така шкіра більше схильна до старіння — наприклад, перші дрібні мімічні зморшки на ній можуть з’являтися все після 25 років</a:t>
            </a:r>
            <a:endParaRPr lang="ru-RU" dirty="0"/>
          </a:p>
        </p:txBody>
      </p:sp>
      <p:pic>
        <p:nvPicPr>
          <p:cNvPr id="6146" name="Picture 2" descr="e9e951bb798a2092373df32c7a300d70 ÐÑÐ½Ð¾Ð²Ð½Ñ ÑÐ¸Ð¿Ð¸ ÑÐºÑÑÐ¸ Ð¾Ð±Ð»Ð¸ÑÑÑ ÑÐ° ÑÑ ÑÐ°ÑÐ°ÐºÑÐµÑÐ¸ÑÑÐ¸ÐºÐ°. Ð¯Ðº Ð²Ð¸Ð·Ð½Ð°ÑÐ¸ÑÐ¸ ÑÐ¸Ð¿ ÑÐºÑÑÐ¸ Ð¾ÑÐ¾Ð±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8219" y="1569591"/>
            <a:ext cx="6151266" cy="4083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321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8837" y="0"/>
            <a:ext cx="9875520" cy="1371600"/>
          </a:xfrm>
        </p:spPr>
        <p:txBody>
          <a:bodyPr>
            <a:normAutofit fontScale="90000"/>
          </a:bodyPr>
          <a:lstStyle/>
          <a:p>
            <a:r>
              <a:rPr lang="ru-RU" b="1" dirty="0" err="1" smtClean="0">
                <a:solidFill>
                  <a:srgbClr val="0070C0"/>
                </a:solidFill>
                <a:effectLst/>
                <a:latin typeface="Arial Black" panose="020B0A04020102020204" pitchFamily="34" charset="0"/>
              </a:rPr>
              <a:t>Нормальний</a:t>
            </a:r>
            <a:r>
              <a:rPr lang="ru-RU" b="1" dirty="0" smtClean="0">
                <a:solidFill>
                  <a:srgbClr val="0070C0"/>
                </a:solidFill>
                <a:effectLst/>
                <a:latin typeface="Arial Black" panose="020B0A04020102020204" pitchFamily="34" charset="0"/>
              </a:rPr>
              <a:t> </a:t>
            </a:r>
            <a:r>
              <a:rPr lang="ru-RU" b="1" dirty="0">
                <a:solidFill>
                  <a:srgbClr val="0070C0"/>
                </a:solidFill>
                <a:effectLst/>
                <a:latin typeface="Arial Black" panose="020B0A04020102020204" pitchFamily="34" charset="0"/>
              </a:rPr>
              <a:t>тип </a:t>
            </a:r>
            <a:r>
              <a:rPr lang="ru-RU" b="1" dirty="0" err="1">
                <a:solidFill>
                  <a:srgbClr val="0070C0"/>
                </a:solidFill>
                <a:effectLst/>
                <a:latin typeface="Arial Black" panose="020B0A04020102020204" pitchFamily="34" charset="0"/>
              </a:rPr>
              <a:t>шкіри</a:t>
            </a:r>
            <a:r>
              <a:rPr lang="ru-RU" b="1" dirty="0">
                <a:solidFill>
                  <a:srgbClr val="0070C0"/>
                </a:solidFill>
                <a:effectLst/>
                <a:latin typeface="Arial Black" panose="020B0A04020102020204" pitchFamily="34" charset="0"/>
              </a:rPr>
              <a:t/>
            </a:r>
            <a:br>
              <a:rPr lang="ru-RU" b="1" dirty="0">
                <a:solidFill>
                  <a:srgbClr val="0070C0"/>
                </a:solidFill>
                <a:effectLst/>
                <a:latin typeface="Arial Black" panose="020B0A04020102020204" pitchFamily="34" charset="0"/>
              </a:rPr>
            </a:br>
            <a:endParaRPr lang="ru-RU" dirty="0">
              <a:solidFill>
                <a:srgbClr val="0070C0"/>
              </a:solidFill>
              <a:latin typeface="Arial Black" panose="020B0A04020102020204" pitchFamily="34" charset="0"/>
            </a:endParaRPr>
          </a:p>
        </p:txBody>
      </p:sp>
      <p:sp>
        <p:nvSpPr>
          <p:cNvPr id="3" name="Объект 2"/>
          <p:cNvSpPr>
            <a:spLocks noGrp="1"/>
          </p:cNvSpPr>
          <p:nvPr>
            <p:ph idx="1"/>
          </p:nvPr>
        </p:nvSpPr>
        <p:spPr>
          <a:xfrm>
            <a:off x="174171" y="1088571"/>
            <a:ext cx="7141029" cy="6655433"/>
          </a:xfrm>
        </p:spPr>
        <p:txBody>
          <a:bodyPr>
            <a:noAutofit/>
          </a:bodyPr>
          <a:lstStyle/>
          <a:p>
            <a:pPr algn="just"/>
            <a:r>
              <a:rPr lang="ru-RU" sz="3600" dirty="0" err="1"/>
              <a:t>Самий</a:t>
            </a:r>
            <a:r>
              <a:rPr lang="ru-RU" sz="3600" dirty="0"/>
              <a:t> </a:t>
            </a:r>
            <a:r>
              <a:rPr lang="ru-RU" sz="3600" dirty="0" err="1"/>
              <a:t>рідкісний</a:t>
            </a:r>
            <a:r>
              <a:rPr lang="ru-RU" sz="3600" dirty="0"/>
              <a:t> тип. </a:t>
            </a:r>
            <a:endParaRPr lang="ru-RU" sz="3600" dirty="0" smtClean="0"/>
          </a:p>
          <a:p>
            <a:pPr algn="just"/>
            <a:r>
              <a:rPr lang="ru-RU" sz="3600" dirty="0" err="1" smtClean="0"/>
              <a:t>Шкіра</a:t>
            </a:r>
            <a:r>
              <a:rPr lang="ru-RU" sz="3600" dirty="0" smtClean="0"/>
              <a:t> </a:t>
            </a:r>
            <a:r>
              <a:rPr lang="ru-RU" sz="3600" dirty="0"/>
              <a:t>практично </a:t>
            </a:r>
            <a:r>
              <a:rPr lang="ru-RU" sz="3600" dirty="0" err="1"/>
              <a:t>бездоганна</a:t>
            </a:r>
            <a:r>
              <a:rPr lang="ru-RU" sz="3600" dirty="0"/>
              <a:t>, в </a:t>
            </a:r>
            <a:r>
              <a:rPr lang="ru-RU" sz="3600" dirty="0" err="1"/>
              <a:t>міру</a:t>
            </a:r>
            <a:r>
              <a:rPr lang="ru-RU" sz="3600" dirty="0"/>
              <a:t> </a:t>
            </a:r>
            <a:r>
              <a:rPr lang="ru-RU" sz="3600" dirty="0" err="1"/>
              <a:t>чутлива</a:t>
            </a:r>
            <a:r>
              <a:rPr lang="ru-RU" sz="3600" dirty="0"/>
              <a:t>, </a:t>
            </a:r>
            <a:r>
              <a:rPr lang="ru-RU" sz="3600" dirty="0" err="1"/>
              <a:t>пружна</a:t>
            </a:r>
            <a:r>
              <a:rPr lang="ru-RU" sz="3600" dirty="0"/>
              <a:t>, </a:t>
            </a:r>
            <a:r>
              <a:rPr lang="ru-RU" sz="3600" dirty="0" err="1"/>
              <a:t>матова</a:t>
            </a:r>
            <a:r>
              <a:rPr lang="ru-RU" sz="3600" dirty="0"/>
              <a:t>, пори </a:t>
            </a:r>
            <a:r>
              <a:rPr lang="ru-RU" sz="3600" dirty="0" err="1"/>
              <a:t>майже</a:t>
            </a:r>
            <a:r>
              <a:rPr lang="ru-RU" sz="3600" dirty="0"/>
              <a:t> не видно. </a:t>
            </a:r>
            <a:endParaRPr lang="ru-RU" sz="3600" dirty="0" smtClean="0"/>
          </a:p>
          <a:p>
            <a:pPr algn="just"/>
            <a:r>
              <a:rPr lang="ru-RU" sz="3600" dirty="0" smtClean="0"/>
              <a:t>З </a:t>
            </a:r>
            <a:r>
              <a:rPr lang="ru-RU" sz="3600" dirty="0"/>
              <a:t>часом </a:t>
            </a:r>
            <a:r>
              <a:rPr lang="ru-RU" sz="3600" dirty="0" err="1"/>
              <a:t>може</a:t>
            </a:r>
            <a:r>
              <a:rPr lang="ru-RU" sz="3600" dirty="0"/>
              <a:t> </a:t>
            </a:r>
            <a:r>
              <a:rPr lang="ru-RU" sz="3600" dirty="0" err="1"/>
              <a:t>з’явитися</a:t>
            </a:r>
            <a:r>
              <a:rPr lang="ru-RU" sz="3600" dirty="0"/>
              <a:t> </a:t>
            </a:r>
            <a:r>
              <a:rPr lang="ru-RU" sz="3600" dirty="0" err="1"/>
              <a:t>сухість</a:t>
            </a:r>
            <a:r>
              <a:rPr lang="ru-RU" sz="3600" dirty="0"/>
              <a:t>, </a:t>
            </a:r>
            <a:r>
              <a:rPr lang="ru-RU" sz="3600" dirty="0" err="1"/>
              <a:t>зморшки</a:t>
            </a:r>
            <a:r>
              <a:rPr lang="ru-RU" sz="3600" dirty="0"/>
              <a:t> і </a:t>
            </a:r>
            <a:r>
              <a:rPr lang="ru-RU" sz="3600" dirty="0" err="1"/>
              <a:t>тріщини</a:t>
            </a:r>
            <a:r>
              <a:rPr lang="ru-RU" sz="3600" dirty="0"/>
              <a:t>.</a:t>
            </a:r>
          </a:p>
        </p:txBody>
      </p:sp>
      <p:pic>
        <p:nvPicPr>
          <p:cNvPr id="5" name="Picture 2" descr="c496507aac69865bdbf45475b965f4f6 ÐÑÐ½Ð¾Ð²Ð½Ñ ÑÐ¸Ð¿Ð¸ ÑÐºÑÑÐ¸ Ð¾Ð±Ð»Ð¸ÑÑÑ ÑÐ° ÑÑ ÑÐ°ÑÐ°ÐºÑÐµÑÐ¸ÑÑÐ¸ÐºÐ°. Ð¯Ðº Ð²Ð¸Ð·Ð½Ð°ÑÐ¸ÑÐ¸ ÑÐ¸Ð¿ ÑÐºÑÑÐ¸ Ð¾ÑÐ¾Ð±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6458" y="1371600"/>
            <a:ext cx="6062056" cy="4880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816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8837" y="0"/>
            <a:ext cx="9875520" cy="1371600"/>
          </a:xfrm>
        </p:spPr>
        <p:txBody>
          <a:bodyPr>
            <a:normAutofit fontScale="90000"/>
          </a:bodyPr>
          <a:lstStyle/>
          <a:p>
            <a:r>
              <a:rPr lang="ru-RU" b="1" dirty="0" err="1" smtClean="0">
                <a:solidFill>
                  <a:srgbClr val="0070C0"/>
                </a:solidFill>
                <a:effectLst/>
                <a:latin typeface="Arial Black" panose="020B0A04020102020204" pitchFamily="34" charset="0"/>
              </a:rPr>
              <a:t>Комбінований</a:t>
            </a:r>
            <a:r>
              <a:rPr lang="ru-RU" b="1" dirty="0" smtClean="0">
                <a:solidFill>
                  <a:srgbClr val="0070C0"/>
                </a:solidFill>
                <a:effectLst/>
                <a:latin typeface="Arial Black" panose="020B0A04020102020204" pitchFamily="34" charset="0"/>
              </a:rPr>
              <a:t> </a:t>
            </a:r>
            <a:r>
              <a:rPr lang="ru-RU" b="1" dirty="0">
                <a:solidFill>
                  <a:srgbClr val="0070C0"/>
                </a:solidFill>
                <a:effectLst/>
                <a:latin typeface="Arial Black" panose="020B0A04020102020204" pitchFamily="34" charset="0"/>
              </a:rPr>
              <a:t>тип </a:t>
            </a:r>
            <a:r>
              <a:rPr lang="ru-RU" b="1" dirty="0" err="1">
                <a:solidFill>
                  <a:srgbClr val="0070C0"/>
                </a:solidFill>
                <a:effectLst/>
                <a:latin typeface="Arial Black" panose="020B0A04020102020204" pitchFamily="34" charset="0"/>
              </a:rPr>
              <a:t>шкіри</a:t>
            </a:r>
            <a:r>
              <a:rPr lang="ru-RU" b="1" dirty="0">
                <a:solidFill>
                  <a:srgbClr val="0070C0"/>
                </a:solidFill>
                <a:effectLst/>
                <a:latin typeface="Arial Black" panose="020B0A04020102020204" pitchFamily="34" charset="0"/>
              </a:rPr>
              <a:t/>
            </a:r>
            <a:br>
              <a:rPr lang="ru-RU" b="1" dirty="0">
                <a:solidFill>
                  <a:srgbClr val="0070C0"/>
                </a:solidFill>
                <a:effectLst/>
                <a:latin typeface="Arial Black" panose="020B0A04020102020204" pitchFamily="34" charset="0"/>
              </a:rPr>
            </a:br>
            <a:endParaRPr lang="ru-RU" dirty="0">
              <a:solidFill>
                <a:srgbClr val="0070C0"/>
              </a:solidFill>
              <a:latin typeface="Arial Black" panose="020B0A04020102020204" pitchFamily="34" charset="0"/>
            </a:endParaRPr>
          </a:p>
        </p:txBody>
      </p:sp>
      <p:sp>
        <p:nvSpPr>
          <p:cNvPr id="3" name="Объект 2"/>
          <p:cNvSpPr>
            <a:spLocks noGrp="1"/>
          </p:cNvSpPr>
          <p:nvPr>
            <p:ph idx="1"/>
          </p:nvPr>
        </p:nvSpPr>
        <p:spPr>
          <a:xfrm>
            <a:off x="174172" y="1088571"/>
            <a:ext cx="8098972" cy="6655433"/>
          </a:xfrm>
        </p:spPr>
        <p:txBody>
          <a:bodyPr>
            <a:noAutofit/>
          </a:bodyPr>
          <a:lstStyle/>
          <a:p>
            <a:pPr algn="just" fontAlgn="base"/>
            <a:r>
              <a:rPr lang="uk-UA" sz="2800" dirty="0"/>
              <a:t>Комбінована шкіра поєднує в собі риси одразу обох типів, про що, власне, і свідчить її назва.</a:t>
            </a:r>
          </a:p>
          <a:p>
            <a:pPr algn="just" fontAlgn="base"/>
            <a:r>
              <a:rPr lang="uk-UA" sz="2800" b="1" u="sng" dirty="0" smtClean="0"/>
              <a:t>Причини</a:t>
            </a:r>
            <a:r>
              <a:rPr lang="uk-UA" sz="2800" b="1" u="sng" dirty="0"/>
              <a:t>:</a:t>
            </a:r>
            <a:r>
              <a:rPr lang="uk-UA" sz="2800" dirty="0"/>
              <a:t> такий тип шкіри розвивається під впливом комплексу факторів. Одні ділянки шкірних покривів продукують більше шкірного сала, аніж потрібно. В цей же час інші ділянки можуть страждати від дефіциту ліпідів.</a:t>
            </a:r>
          </a:p>
          <a:p>
            <a:pPr algn="just" fontAlgn="base"/>
            <a:r>
              <a:rPr lang="uk-UA" sz="2800" b="1" i="1" dirty="0"/>
              <a:t> </a:t>
            </a:r>
            <a:r>
              <a:rPr lang="uk-UA" sz="2800" b="1" u="sng" dirty="0"/>
              <a:t>Ознаки:</a:t>
            </a:r>
            <a:r>
              <a:rPr lang="uk-UA" sz="2800" dirty="0"/>
              <a:t> в більшості випадків шкіра в Т-зоні (лоб, ніс, підборіддя) є жирною, іноді з розширеними порами, чорними цятками, червоними плямами. А от шкіра на щоках може бути або нормальною, або сухою.</a:t>
            </a:r>
          </a:p>
          <a:p>
            <a:pPr algn="just" fontAlgn="base"/>
            <a:endParaRPr lang="uk-UA" sz="2800" dirty="0"/>
          </a:p>
        </p:txBody>
      </p:sp>
      <p:pic>
        <p:nvPicPr>
          <p:cNvPr id="6" name="Picture 2" descr="950b7d525416e43ea4dc3f8b44c16338 ÐÑÐ½Ð¾Ð²Ð½Ñ ÑÐ¸Ð¿Ð¸ ÑÐºÑÑÐ¸ Ð¾Ð±Ð»Ð¸ÑÑÑ ÑÐ° ÑÑ ÑÐ°ÑÐ°ÐºÑÐµÑÐ¸ÑÑÐ¸ÐºÐ°. Ð¯Ðº Ð²Ð¸Ð·Ð½Ð°ÑÐ¸ÑÐ¸ ÑÐ¸Ð¿ ÑÐºÑÑÐ¸ Ð¾ÑÐ¾Ð±Ð¸?"/>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10" r="28660"/>
          <a:stretch/>
        </p:blipFill>
        <p:spPr bwMode="auto">
          <a:xfrm>
            <a:off x="8379814" y="1542396"/>
            <a:ext cx="6250586" cy="507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157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130522916"/>
              </p:ext>
            </p:extLst>
          </p:nvPr>
        </p:nvGraphicFramePr>
        <p:xfrm>
          <a:off x="601980" y="217170"/>
          <a:ext cx="13199746" cy="7680960"/>
        </p:xfrm>
        <a:graphic>
          <a:graphicData uri="http://schemas.openxmlformats.org/drawingml/2006/table">
            <a:tbl>
              <a:tblPr firstRow="1" bandRow="1">
                <a:tableStyleId>{0E3FDE45-AF77-4B5C-9715-49D594BDF05E}</a:tableStyleId>
              </a:tblPr>
              <a:tblGrid>
                <a:gridCol w="6599873">
                  <a:extLst>
                    <a:ext uri="{9D8B030D-6E8A-4147-A177-3AD203B41FA5}">
                      <a16:colId xmlns:a16="http://schemas.microsoft.com/office/drawing/2014/main" val="262151257"/>
                    </a:ext>
                  </a:extLst>
                </a:gridCol>
                <a:gridCol w="6599873">
                  <a:extLst>
                    <a:ext uri="{9D8B030D-6E8A-4147-A177-3AD203B41FA5}">
                      <a16:colId xmlns:a16="http://schemas.microsoft.com/office/drawing/2014/main" val="293180123"/>
                    </a:ext>
                  </a:extLst>
                </a:gridCol>
              </a:tblGrid>
              <a:tr h="9013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2400" i="1" kern="1200" dirty="0" smtClean="0">
                          <a:solidFill>
                            <a:schemeClr val="tx1"/>
                          </a:solidFill>
                          <a:effectLst/>
                          <a:latin typeface="Times New Roman" panose="02020603050405020304" pitchFamily="18" charset="0"/>
                          <a:ea typeface="+mn-ea"/>
                          <a:cs typeface="Times New Roman" panose="02020603050405020304" pitchFamily="18" charset="0"/>
                        </a:rPr>
                        <a:t>Ознаки жирної шкіри:</a:t>
                      </a:r>
                      <a:endParaRPr lang="ru-RU" sz="24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109741" marR="109741" marT="54863" marB="54863"/>
                </a:tc>
                <a:tc>
                  <a:txBody>
                    <a:bodyPr/>
                    <a:lstStyle/>
                    <a:p>
                      <a:pPr algn="ctr"/>
                      <a:r>
                        <a:rPr lang="uk-UA" sz="2400" b="1" i="1" kern="1200" dirty="0" smtClean="0">
                          <a:solidFill>
                            <a:schemeClr val="tx1"/>
                          </a:solidFill>
                          <a:effectLst/>
                          <a:latin typeface="Times New Roman" panose="02020603050405020304" pitchFamily="18" charset="0"/>
                          <a:ea typeface="+mn-ea"/>
                          <a:cs typeface="Times New Roman" panose="02020603050405020304" pitchFamily="18" charset="0"/>
                        </a:rPr>
                        <a:t>Ознаки сухої шкіри:</a:t>
                      </a:r>
                      <a:endParaRPr lang="ru-RU" sz="2400" b="1" kern="1200" dirty="0" smtClean="0">
                        <a:solidFill>
                          <a:schemeClr val="tx1"/>
                        </a:solidFill>
                        <a:effectLst/>
                        <a:latin typeface="Times New Roman" panose="02020603050405020304" pitchFamily="18" charset="0"/>
                        <a:ea typeface="+mn-ea"/>
                        <a:cs typeface="Times New Roman" panose="02020603050405020304" pitchFamily="18" charset="0"/>
                      </a:endParaRPr>
                    </a:p>
                    <a:p>
                      <a:r>
                        <a:rPr lang="uk-UA" sz="24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2400" b="1"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109741" marR="109741" marT="54863" marB="54863"/>
                </a:tc>
                <a:extLst>
                  <a:ext uri="{0D108BD9-81ED-4DB2-BD59-A6C34878D82A}">
                    <a16:rowId xmlns:a16="http://schemas.microsoft.com/office/drawing/2014/main" val="483970054"/>
                  </a:ext>
                </a:extLst>
              </a:tr>
              <a:tr h="3291842">
                <a:tc>
                  <a:txBody>
                    <a:bodyPr/>
                    <a:lstStyle/>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жирний блиск;</a:t>
                      </a:r>
                    </a:p>
                    <a:p>
                      <a:pPr marL="342900" indent="-342900">
                        <a:buFont typeface="Arial" panose="020B0604020202020204" pitchFamily="34" charset="0"/>
                        <a:buChar char="•"/>
                      </a:pPr>
                      <a:endParaRPr lang="uk-UA"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великі пори (при уважному розгляді шкіра схожа на пористу губку);</a:t>
                      </a:r>
                    </a:p>
                    <a:p>
                      <a:pPr marL="342900" indent="-342900">
                        <a:buFont typeface="Arial" panose="020B0604020202020204" pitchFamily="34" charset="0"/>
                        <a:buChar char="•"/>
                      </a:pP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утворення вугрів і прищів у великій кількості.</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109741" marR="109741" marT="54863" marB="54863"/>
                </a:tc>
                <a:tc>
                  <a:txBody>
                    <a:bodyPr/>
                    <a:lstStyle/>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маленькі пори;</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endParaRPr lang="uk-UA"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лущення;</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незначне утворення вугрів і прищів;</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постійне відчуття стягнення та напруги;</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b="0" kern="1200" dirty="0" smtClean="0">
                          <a:solidFill>
                            <a:schemeClr val="tx1"/>
                          </a:solidFill>
                          <a:effectLst/>
                          <a:latin typeface="Times New Roman" panose="02020603050405020304" pitchFamily="18" charset="0"/>
                          <a:ea typeface="+mn-ea"/>
                          <a:cs typeface="Times New Roman" panose="02020603050405020304" pitchFamily="18" charset="0"/>
                        </a:rPr>
                        <a:t>шкіра позбавлена ​​блиску (матова)</a:t>
                      </a:r>
                      <a:endParaRPr lang="ru-RU" sz="2200" b="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109741" marR="109741" marT="54863" marB="54863"/>
                </a:tc>
                <a:extLst>
                  <a:ext uri="{0D108BD9-81ED-4DB2-BD59-A6C34878D82A}">
                    <a16:rowId xmlns:a16="http://schemas.microsoft.com/office/drawing/2014/main" val="937534777"/>
                  </a:ext>
                </a:extLst>
              </a:tr>
              <a:tr h="1254034">
                <a:tc>
                  <a:txBody>
                    <a:bodyPr/>
                    <a:lstStyle/>
                    <a:p>
                      <a:endParaRPr lang="ru-RU" sz="2200" i="1" kern="1200" dirty="0" smtClean="0">
                        <a:solidFill>
                          <a:schemeClr val="tx1"/>
                        </a:solidFill>
                        <a:effectLst/>
                        <a:latin typeface="+mn-lt"/>
                        <a:ea typeface="+mn-ea"/>
                        <a:cs typeface="+mn-cs"/>
                      </a:endParaRPr>
                    </a:p>
                    <a:p>
                      <a:pPr algn="ctr"/>
                      <a:r>
                        <a:rPr lang="ru-RU" sz="2200" i="1" kern="1200" dirty="0" smtClean="0">
                          <a:solidFill>
                            <a:schemeClr val="tx1"/>
                          </a:solidFill>
                          <a:effectLst/>
                          <a:latin typeface="+mn-lt"/>
                          <a:ea typeface="+mn-ea"/>
                          <a:cs typeface="+mn-cs"/>
                        </a:rPr>
                        <a:t> </a:t>
                      </a:r>
                      <a:r>
                        <a:rPr lang="uk-UA" sz="2400" b="1" i="1" kern="1200" dirty="0" smtClean="0">
                          <a:solidFill>
                            <a:schemeClr val="tx1"/>
                          </a:solidFill>
                          <a:effectLst/>
                          <a:latin typeface="Times New Roman" panose="02020603050405020304" pitchFamily="18" charset="0"/>
                          <a:ea typeface="+mn-ea"/>
                          <a:cs typeface="Times New Roman" panose="02020603050405020304" pitchFamily="18" charset="0"/>
                        </a:rPr>
                        <a:t>Ознаки нормальної шкіри:</a:t>
                      </a:r>
                      <a:endParaRPr lang="ru-RU" sz="2400" b="1" kern="1200" dirty="0" smtClean="0">
                        <a:solidFill>
                          <a:schemeClr val="tx1"/>
                        </a:solidFill>
                        <a:effectLst/>
                        <a:latin typeface="Times New Roman" panose="02020603050405020304" pitchFamily="18" charset="0"/>
                        <a:ea typeface="+mn-ea"/>
                        <a:cs typeface="Times New Roman" panose="02020603050405020304" pitchFamily="18" charset="0"/>
                      </a:endParaRPr>
                    </a:p>
                    <a:p>
                      <a:endParaRPr lang="ru-RU" sz="2200" kern="1200" dirty="0" smtClean="0">
                        <a:solidFill>
                          <a:schemeClr val="tx1"/>
                        </a:solidFill>
                        <a:effectLst/>
                        <a:latin typeface="+mn-lt"/>
                        <a:ea typeface="+mn-ea"/>
                        <a:cs typeface="+mn-cs"/>
                      </a:endParaRPr>
                    </a:p>
                  </a:txBody>
                  <a:tcPr marL="109741" marR="109741" marT="54863" marB="5486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uk-UA" sz="2400" b="1" i="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uk-UA" sz="2400" b="1" i="1" kern="1200" dirty="0" smtClean="0">
                          <a:solidFill>
                            <a:schemeClr val="tx1"/>
                          </a:solidFill>
                          <a:effectLst/>
                          <a:latin typeface="Times New Roman" panose="02020603050405020304" pitchFamily="18" charset="0"/>
                          <a:ea typeface="+mn-ea"/>
                          <a:cs typeface="Times New Roman" panose="02020603050405020304" pitchFamily="18" charset="0"/>
                        </a:rPr>
                        <a:t>Ознаки комбінованої шкіри:</a:t>
                      </a:r>
                      <a:endParaRPr lang="ru-RU" sz="2400" b="1" kern="1200" dirty="0" smtClean="0">
                        <a:solidFill>
                          <a:schemeClr val="tx1"/>
                        </a:solidFill>
                        <a:effectLst/>
                        <a:latin typeface="Times New Roman" panose="02020603050405020304" pitchFamily="18" charset="0"/>
                        <a:ea typeface="+mn-ea"/>
                        <a:cs typeface="Times New Roman" panose="02020603050405020304" pitchFamily="18" charset="0"/>
                      </a:endParaRPr>
                    </a:p>
                    <a:p>
                      <a:endParaRPr lang="ru-RU" sz="2200" dirty="0"/>
                    </a:p>
                  </a:txBody>
                  <a:tcPr marL="109741" marR="109741" marT="54863" marB="54863"/>
                </a:tc>
                <a:extLst>
                  <a:ext uri="{0D108BD9-81ED-4DB2-BD59-A6C34878D82A}">
                    <a16:rowId xmlns:a16="http://schemas.microsoft.com/office/drawing/2014/main" val="3563747967"/>
                  </a:ext>
                </a:extLst>
              </a:tr>
              <a:tr h="2233750">
                <a:tc>
                  <a:txBody>
                    <a:bodyPr/>
                    <a:lstStyle/>
                    <a:p>
                      <a:r>
                        <a:rPr lang="uk-UA" sz="2200" kern="1200" dirty="0" smtClean="0">
                          <a:solidFill>
                            <a:schemeClr val="tx1"/>
                          </a:solidFill>
                          <a:effectLst/>
                          <a:latin typeface="+mn-lt"/>
                          <a:ea typeface="+mn-ea"/>
                          <a:cs typeface="+mn-cs"/>
                        </a:rPr>
                        <a:t> </a:t>
                      </a:r>
                      <a:endParaRPr lang="ru-RU" sz="2200" kern="1200" dirty="0" smtClean="0">
                        <a:solidFill>
                          <a:schemeClr val="tx1"/>
                        </a:solidFill>
                        <a:effectLst/>
                        <a:latin typeface="+mn-lt"/>
                        <a:ea typeface="+mn-ea"/>
                        <a:cs typeface="+mn-cs"/>
                      </a:endParaRPr>
                    </a:p>
                    <a:p>
                      <a:pPr marL="342900" indent="-342900">
                        <a:buFont typeface="Arial" panose="020B0604020202020204" pitchFamily="34" charset="0"/>
                        <a:buChar char="•"/>
                      </a:pPr>
                      <a:r>
                        <a:rPr lang="uk-UA" sz="2200" kern="1200" dirty="0" smtClean="0">
                          <a:solidFill>
                            <a:schemeClr val="tx1"/>
                          </a:solidFill>
                          <a:effectLst/>
                          <a:latin typeface="Times New Roman" panose="02020603050405020304" pitchFamily="18" charset="0"/>
                          <a:ea typeface="+mn-ea"/>
                          <a:cs typeface="Times New Roman" panose="02020603050405020304" pitchFamily="18" charset="0"/>
                        </a:rPr>
                        <a:t>пори практично непомітні;</a:t>
                      </a:r>
                      <a:endParaRPr lang="ru-RU" sz="2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2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uk-UA" sz="2200" kern="1200" dirty="0" smtClean="0">
                          <a:solidFill>
                            <a:schemeClr val="tx1"/>
                          </a:solidFill>
                          <a:effectLst/>
                          <a:latin typeface="Times New Roman" panose="02020603050405020304" pitchFamily="18" charset="0"/>
                          <a:ea typeface="+mn-ea"/>
                          <a:cs typeface="Times New Roman" panose="02020603050405020304" pitchFamily="18" charset="0"/>
                        </a:rPr>
                        <a:t>відсутні прищі та вугрі.</a:t>
                      </a:r>
                      <a:endParaRPr lang="ru-RU" sz="2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endParaRPr lang="ru-RU" sz="2200" dirty="0"/>
                    </a:p>
                  </a:txBody>
                  <a:tcPr marL="109741" marR="109741" marT="54863" marB="54863"/>
                </a:tc>
                <a:tc>
                  <a:txBody>
                    <a:bodyPr/>
                    <a:lstStyle/>
                    <a:p>
                      <a:endParaRPr lang="uk-UA" sz="2200" kern="1200" dirty="0" smtClean="0">
                        <a:solidFill>
                          <a:schemeClr val="tx1"/>
                        </a:solidFill>
                        <a:effectLst/>
                        <a:latin typeface="+mn-lt"/>
                        <a:ea typeface="+mn-ea"/>
                        <a:cs typeface="+mn-cs"/>
                      </a:endParaRPr>
                    </a:p>
                    <a:p>
                      <a:r>
                        <a:rPr lang="uk-UA" sz="2200" kern="1200" dirty="0" smtClean="0">
                          <a:solidFill>
                            <a:schemeClr val="tx1"/>
                          </a:solidFill>
                          <a:effectLst/>
                          <a:latin typeface="+mn-lt"/>
                          <a:ea typeface="+mn-ea"/>
                          <a:cs typeface="+mn-cs"/>
                        </a:rPr>
                        <a:t> </a:t>
                      </a:r>
                      <a:r>
                        <a:rPr lang="uk-UA" sz="2200" kern="1200" dirty="0" smtClean="0">
                          <a:solidFill>
                            <a:schemeClr val="tx1"/>
                          </a:solidFill>
                          <a:effectLst/>
                          <a:latin typeface="Times New Roman" panose="02020603050405020304" pitchFamily="18" charset="0"/>
                          <a:ea typeface="+mn-ea"/>
                          <a:cs typeface="Times New Roman" panose="02020603050405020304" pitchFamily="18" charset="0"/>
                        </a:rPr>
                        <a:t>на лобі, носі та підборідді шкіра має ознаки жирного типу;</a:t>
                      </a:r>
                    </a:p>
                    <a:p>
                      <a:endParaRPr lang="ru-RU" sz="2200" kern="1200" dirty="0" smtClean="0">
                        <a:solidFill>
                          <a:schemeClr val="tx1"/>
                        </a:solidFill>
                        <a:effectLst/>
                        <a:latin typeface="Times New Roman" panose="02020603050405020304" pitchFamily="18" charset="0"/>
                        <a:ea typeface="+mn-ea"/>
                        <a:cs typeface="Times New Roman" panose="02020603050405020304" pitchFamily="18" charset="0"/>
                      </a:endParaRPr>
                    </a:p>
                    <a:p>
                      <a:r>
                        <a:rPr lang="uk-UA" sz="2200" kern="1200" dirty="0" smtClean="0">
                          <a:solidFill>
                            <a:schemeClr val="tx1"/>
                          </a:solidFill>
                          <a:effectLst/>
                          <a:latin typeface="Times New Roman" panose="02020603050405020304" pitchFamily="18" charset="0"/>
                          <a:ea typeface="+mn-ea"/>
                          <a:cs typeface="Times New Roman" panose="02020603050405020304" pitchFamily="18" charset="0"/>
                        </a:rPr>
                        <a:t> на щоках та шиї — сухого.</a:t>
                      </a:r>
                      <a:endParaRPr lang="ru-RU" sz="2200" kern="1200" dirty="0" smtClean="0">
                        <a:solidFill>
                          <a:schemeClr val="tx1"/>
                        </a:solidFill>
                        <a:effectLst/>
                        <a:latin typeface="Times New Roman" panose="02020603050405020304" pitchFamily="18" charset="0"/>
                        <a:ea typeface="+mn-ea"/>
                        <a:cs typeface="Times New Roman" panose="02020603050405020304" pitchFamily="18" charset="0"/>
                      </a:endParaRPr>
                    </a:p>
                    <a:p>
                      <a:r>
                        <a:rPr lang="uk-UA" sz="2200" kern="1200" dirty="0" smtClean="0">
                          <a:solidFill>
                            <a:schemeClr val="tx1"/>
                          </a:solidFill>
                          <a:effectLst/>
                          <a:latin typeface="+mn-lt"/>
                          <a:ea typeface="+mn-ea"/>
                          <a:cs typeface="+mn-cs"/>
                        </a:rPr>
                        <a:t> </a:t>
                      </a:r>
                      <a:endParaRPr lang="ru-RU" sz="2200" kern="1200" dirty="0" smtClean="0">
                        <a:solidFill>
                          <a:schemeClr val="tx1"/>
                        </a:solidFill>
                        <a:effectLst/>
                        <a:latin typeface="+mn-lt"/>
                        <a:ea typeface="+mn-ea"/>
                        <a:cs typeface="+mn-cs"/>
                      </a:endParaRPr>
                    </a:p>
                  </a:txBody>
                  <a:tcPr marL="109741" marR="109741" marT="54863" marB="54863"/>
                </a:tc>
                <a:extLst>
                  <a:ext uri="{0D108BD9-81ED-4DB2-BD59-A6C34878D82A}">
                    <a16:rowId xmlns:a16="http://schemas.microsoft.com/office/drawing/2014/main" val="1291719306"/>
                  </a:ext>
                </a:extLst>
              </a:tr>
            </a:tbl>
          </a:graphicData>
        </a:graphic>
      </p:graphicFrame>
    </p:spTree>
    <p:extLst>
      <p:ext uri="{BB962C8B-B14F-4D97-AF65-F5344CB8AC3E}">
        <p14:creationId xmlns:p14="http://schemas.microsoft.com/office/powerpoint/2010/main" val="28382523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94628" y="221120"/>
            <a:ext cx="7315200" cy="1938992"/>
          </a:xfrm>
          <a:prstGeom prst="rect">
            <a:avLst/>
          </a:prstGeom>
        </p:spPr>
        <p:txBody>
          <a:bodyPr>
            <a:spAutoFit/>
          </a:bodyPr>
          <a:lstStyle/>
          <a:p>
            <a:pPr algn="ctr"/>
            <a:r>
              <a:rPr lang="uk-UA" sz="4000" b="1" dirty="0">
                <a:solidFill>
                  <a:srgbClr val="0070C0"/>
                </a:solidFill>
                <a:latin typeface="Arial Black" panose="020B0A04020102020204" pitchFamily="34" charset="0"/>
              </a:rPr>
              <a:t>Чи може тип шкіри змінитися?</a:t>
            </a:r>
            <a:r>
              <a:rPr lang="uk-UA" sz="4000" dirty="0">
                <a:solidFill>
                  <a:srgbClr val="0070C0"/>
                </a:solidFill>
                <a:latin typeface="Arial Black" panose="020B0A04020102020204" pitchFamily="34" charset="0"/>
              </a:rPr>
              <a:t/>
            </a:r>
            <a:br>
              <a:rPr lang="uk-UA" sz="4000" dirty="0">
                <a:solidFill>
                  <a:srgbClr val="0070C0"/>
                </a:solidFill>
                <a:latin typeface="Arial Black" panose="020B0A04020102020204" pitchFamily="34" charset="0"/>
              </a:rPr>
            </a:br>
            <a:endParaRPr lang="uk-UA" sz="4000" dirty="0">
              <a:solidFill>
                <a:srgbClr val="0070C0"/>
              </a:solidFill>
              <a:latin typeface="Arial Black" panose="020B0A04020102020204" pitchFamily="34" charset="0"/>
            </a:endParaRPr>
          </a:p>
        </p:txBody>
      </p:sp>
      <p:sp>
        <p:nvSpPr>
          <p:cNvPr id="3" name="Прямоугольник 2"/>
          <p:cNvSpPr/>
          <p:nvPr/>
        </p:nvSpPr>
        <p:spPr>
          <a:xfrm>
            <a:off x="420914" y="1683657"/>
            <a:ext cx="13991772" cy="6001643"/>
          </a:xfrm>
          <a:prstGeom prst="rect">
            <a:avLst/>
          </a:prstGeom>
        </p:spPr>
        <p:txBody>
          <a:bodyPr wrap="square">
            <a:spAutoFit/>
          </a:bodyPr>
          <a:lstStyle/>
          <a:p>
            <a:pPr marL="285750" indent="-285750" algn="just" fontAlgn="base">
              <a:buFont typeface="Arial" panose="020B0604020202020204" pitchFamily="34" charset="0"/>
              <a:buChar char="•"/>
            </a:pPr>
            <a:r>
              <a:rPr lang="uk-UA" sz="3200" dirty="0"/>
              <a:t>слід зазначити, що тип шкірних покривів може змінюватись. Цей процес найчастіше пов’язаний з віковими змінами, але є й інші причини:</a:t>
            </a:r>
          </a:p>
          <a:p>
            <a:pPr marL="285750" lvl="0" indent="-285750" algn="just" fontAlgn="base">
              <a:buFont typeface="Arial" panose="020B0604020202020204" pitchFamily="34" charset="0"/>
              <a:buChar char="•"/>
            </a:pPr>
            <a:r>
              <a:rPr lang="uk-UA" sz="3200" dirty="0"/>
              <a:t>Досить часто зміна типу шкіри відбувається на фоні гормональних </a:t>
            </a:r>
            <a:r>
              <a:rPr lang="uk-UA" sz="3200" dirty="0" err="1"/>
              <a:t>коливань,прийому</a:t>
            </a:r>
            <a:r>
              <a:rPr lang="uk-UA" sz="3200" dirty="0"/>
              <a:t> певних ліків, включно з </a:t>
            </a:r>
            <a:r>
              <a:rPr lang="uk-UA" sz="3200" dirty="0" err="1"/>
              <a:t>гормональними,зміна</a:t>
            </a:r>
            <a:r>
              <a:rPr lang="uk-UA" sz="3200" dirty="0"/>
              <a:t> погоди чи кліматичного поясу, зловживання сонячними ваннами та солярієм.</a:t>
            </a:r>
          </a:p>
          <a:p>
            <a:pPr marL="285750" lvl="0" indent="-285750" algn="just" fontAlgn="base">
              <a:buFont typeface="Arial" panose="020B0604020202020204" pitchFamily="34" charset="0"/>
              <a:buChar char="•"/>
            </a:pPr>
            <a:r>
              <a:rPr lang="uk-UA" sz="3200" dirty="0"/>
              <a:t>Шкірні недуги, наприклад, екзема або псоріаз.</a:t>
            </a:r>
          </a:p>
          <a:p>
            <a:pPr marL="285750" lvl="0" indent="-285750" algn="just" fontAlgn="base">
              <a:buFont typeface="Arial" panose="020B0604020202020204" pitchFamily="34" charset="0"/>
              <a:buChar char="•"/>
            </a:pPr>
            <a:r>
              <a:rPr lang="uk-UA" sz="3200" dirty="0"/>
              <a:t>Системні захворювання організму (проблеми в роботі </a:t>
            </a:r>
            <a:r>
              <a:rPr lang="uk-UA" sz="3200" dirty="0" err="1"/>
              <a:t>щитовидки</a:t>
            </a:r>
            <a:r>
              <a:rPr lang="uk-UA" sz="3200" dirty="0"/>
              <a:t>, цукровий діабет тощо).</a:t>
            </a:r>
          </a:p>
          <a:p>
            <a:pPr marL="285750" lvl="0" indent="-285750" algn="just" fontAlgn="base">
              <a:buFont typeface="Arial" panose="020B0604020202020204" pitchFamily="34" charset="0"/>
              <a:buChar char="•"/>
            </a:pPr>
            <a:r>
              <a:rPr lang="uk-UA" sz="3200" dirty="0"/>
              <a:t>Зміна раціону, </a:t>
            </a:r>
            <a:r>
              <a:rPr lang="uk-UA" sz="3200" dirty="0" err="1"/>
              <a:t>авітамінози</a:t>
            </a:r>
            <a:r>
              <a:rPr lang="uk-UA" sz="3200" dirty="0"/>
              <a:t>, строгі дієти.</a:t>
            </a:r>
          </a:p>
          <a:p>
            <a:pPr marL="285750" lvl="0" indent="-285750" algn="just" fontAlgn="base">
              <a:buFont typeface="Arial" panose="020B0604020202020204" pitchFamily="34" charset="0"/>
              <a:buChar char="•"/>
            </a:pPr>
            <a:r>
              <a:rPr lang="uk-UA" sz="3200" dirty="0"/>
              <a:t>Постійний контакт шкіри обличчя з небезпечними хімікатами.</a:t>
            </a:r>
          </a:p>
          <a:p>
            <a:pPr marL="285750" indent="-285750" algn="just" fontAlgn="base">
              <a:buFont typeface="Arial" panose="020B0604020202020204" pitchFamily="34" charset="0"/>
              <a:buChar char="•"/>
            </a:pPr>
            <a:r>
              <a:rPr lang="uk-UA" sz="3200" dirty="0"/>
              <a:t>Саме тому потрібно ретельно спостерігати за станом шкіри, при необхідності змінюючи засоби для догляду.</a:t>
            </a:r>
          </a:p>
        </p:txBody>
      </p:sp>
    </p:spTree>
    <p:extLst>
      <p:ext uri="{BB962C8B-B14F-4D97-AF65-F5344CB8AC3E}">
        <p14:creationId xmlns:p14="http://schemas.microsoft.com/office/powerpoint/2010/main" val="1819738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4" name="Text 1"/>
          <p:cNvSpPr/>
          <p:nvPr/>
        </p:nvSpPr>
        <p:spPr>
          <a:xfrm>
            <a:off x="6319599" y="905947"/>
            <a:ext cx="7477601" cy="1388745"/>
          </a:xfrm>
          <a:prstGeom prst="rect">
            <a:avLst/>
          </a:prstGeom>
          <a:noFill/>
          <a:ln/>
        </p:spPr>
        <p:txBody>
          <a:bodyPr wrap="square" rtlCol="0" anchor="t"/>
          <a:lstStyle/>
          <a:p>
            <a:pPr>
              <a:lnSpc>
                <a:spcPts val="5468"/>
              </a:lnSpc>
            </a:pPr>
            <a:r>
              <a:rPr lang="en-US" sz="2800" dirty="0" err="1">
                <a:solidFill>
                  <a:srgbClr val="0070C0"/>
                </a:solidFill>
                <a:latin typeface="Arial Black" panose="020B0A04020102020204" pitchFamily="34" charset="0"/>
              </a:rPr>
              <a:t>Шкірний</a:t>
            </a:r>
            <a:r>
              <a:rPr lang="en-US" sz="2800" dirty="0">
                <a:solidFill>
                  <a:srgbClr val="0070C0"/>
                </a:solidFill>
                <a:latin typeface="Arial Black" panose="020B0A04020102020204" pitchFamily="34" charset="0"/>
              </a:rPr>
              <a:t> </a:t>
            </a:r>
            <a:r>
              <a:rPr lang="en-US" sz="2800" dirty="0" err="1">
                <a:solidFill>
                  <a:srgbClr val="0070C0"/>
                </a:solidFill>
                <a:latin typeface="Arial Black" panose="020B0A04020102020204" pitchFamily="34" charset="0"/>
              </a:rPr>
              <a:t>догляд</a:t>
            </a:r>
            <a:r>
              <a:rPr lang="en-US" sz="2800" dirty="0">
                <a:solidFill>
                  <a:srgbClr val="0070C0"/>
                </a:solidFill>
                <a:latin typeface="Arial Black" panose="020B0A04020102020204" pitchFamily="34" charset="0"/>
              </a:rPr>
              <a:t> </a:t>
            </a:r>
            <a:r>
              <a:rPr lang="en-US" sz="2800" dirty="0" err="1">
                <a:solidFill>
                  <a:srgbClr val="0070C0"/>
                </a:solidFill>
                <a:latin typeface="Arial Black" panose="020B0A04020102020204" pitchFamily="34" charset="0"/>
              </a:rPr>
              <a:t>для</a:t>
            </a:r>
            <a:r>
              <a:rPr lang="en-US" sz="2800" dirty="0">
                <a:solidFill>
                  <a:srgbClr val="0070C0"/>
                </a:solidFill>
                <a:latin typeface="Arial Black" panose="020B0A04020102020204" pitchFamily="34" charset="0"/>
              </a:rPr>
              <a:t> </a:t>
            </a:r>
            <a:r>
              <a:rPr lang="en-US" sz="2800" dirty="0" err="1">
                <a:solidFill>
                  <a:srgbClr val="0070C0"/>
                </a:solidFill>
                <a:latin typeface="Arial Black" panose="020B0A04020102020204" pitchFamily="34" charset="0"/>
              </a:rPr>
              <a:t>жирної</a:t>
            </a:r>
            <a:r>
              <a:rPr lang="en-US" sz="2800" dirty="0">
                <a:solidFill>
                  <a:srgbClr val="0070C0"/>
                </a:solidFill>
                <a:latin typeface="Arial Black" panose="020B0A04020102020204" pitchFamily="34" charset="0"/>
              </a:rPr>
              <a:t> </a:t>
            </a:r>
            <a:r>
              <a:rPr lang="en-US" sz="2800" dirty="0" err="1">
                <a:solidFill>
                  <a:srgbClr val="0070C0"/>
                </a:solidFill>
                <a:latin typeface="Arial Black" panose="020B0A04020102020204" pitchFamily="34" charset="0"/>
              </a:rPr>
              <a:t>шкіри</a:t>
            </a:r>
            <a:endParaRPr lang="en-US" sz="2800" dirty="0">
              <a:solidFill>
                <a:srgbClr val="0070C0"/>
              </a:solidFill>
              <a:latin typeface="Arial Black" panose="020B0A04020102020204" pitchFamily="34" charset="0"/>
            </a:endParaRPr>
          </a:p>
        </p:txBody>
      </p:sp>
      <p:sp>
        <p:nvSpPr>
          <p:cNvPr id="5" name="Shape 2"/>
          <p:cNvSpPr/>
          <p:nvPr/>
        </p:nvSpPr>
        <p:spPr>
          <a:xfrm>
            <a:off x="6319599" y="2801541"/>
            <a:ext cx="499943" cy="499943"/>
          </a:xfrm>
          <a:prstGeom prst="roundRect">
            <a:avLst>
              <a:gd name="adj" fmla="val 20000"/>
            </a:avLst>
          </a:prstGeom>
          <a:solidFill>
            <a:srgbClr val="F7EDD4"/>
          </a:solidFill>
          <a:ln w="13811">
            <a:solidFill>
              <a:srgbClr val="EFDBA9"/>
            </a:solidFill>
            <a:prstDash val="solid"/>
          </a:ln>
        </p:spPr>
      </p:sp>
      <p:sp>
        <p:nvSpPr>
          <p:cNvPr id="6" name="Text 3"/>
          <p:cNvSpPr/>
          <p:nvPr/>
        </p:nvSpPr>
        <p:spPr>
          <a:xfrm>
            <a:off x="6493312" y="2843213"/>
            <a:ext cx="152400" cy="416481"/>
          </a:xfrm>
          <a:prstGeom prst="rect">
            <a:avLst/>
          </a:prstGeom>
          <a:noFill/>
          <a:ln/>
        </p:spPr>
        <p:txBody>
          <a:bodyPr wrap="none" rtlCol="0" anchor="t"/>
          <a:lstStyle/>
          <a:p>
            <a:pPr marL="0" indent="0" algn="ctr">
              <a:lnSpc>
                <a:spcPts val="3281"/>
              </a:lnSpc>
              <a:buNone/>
            </a:pPr>
            <a:r>
              <a:rPr lang="en-US" sz="2624" dirty="0">
                <a:solidFill>
                  <a:srgbClr val="454240"/>
                </a:solidFill>
                <a:latin typeface="Libre Baskerville" pitchFamily="34" charset="0"/>
                <a:ea typeface="Libre Baskerville" pitchFamily="34" charset="-122"/>
                <a:cs typeface="Libre Baskerville" pitchFamily="34" charset="-120"/>
              </a:rPr>
              <a:t>1</a:t>
            </a:r>
            <a:endParaRPr lang="en-US" sz="2624" dirty="0"/>
          </a:p>
        </p:txBody>
      </p:sp>
      <p:sp>
        <p:nvSpPr>
          <p:cNvPr id="7" name="Text 4"/>
          <p:cNvSpPr/>
          <p:nvPr/>
        </p:nvSpPr>
        <p:spPr>
          <a:xfrm>
            <a:off x="7041713" y="2877860"/>
            <a:ext cx="2905601" cy="694373"/>
          </a:xfrm>
          <a:prstGeom prst="rect">
            <a:avLst/>
          </a:prstGeom>
          <a:noFill/>
          <a:ln/>
        </p:spPr>
        <p:txBody>
          <a:bodyPr wrap="square" rtlCol="0" anchor="t"/>
          <a:lstStyle/>
          <a:p>
            <a:pPr marL="0" indent="0">
              <a:lnSpc>
                <a:spcPts val="2734"/>
              </a:lnSpc>
              <a:buNone/>
            </a:pPr>
            <a:r>
              <a:rPr lang="uk-UA" sz="2187" dirty="0" smtClean="0">
                <a:solidFill>
                  <a:srgbClr val="454240"/>
                </a:solidFill>
                <a:latin typeface="Libre Baskerville" pitchFamily="34" charset="0"/>
                <a:ea typeface="Libre Baskerville" pitchFamily="34" charset="-122"/>
                <a:cs typeface="Libre Baskerville" pitchFamily="34" charset="-120"/>
              </a:rPr>
              <a:t>Очищуйте шкіру</a:t>
            </a:r>
            <a:endParaRPr lang="en-US" sz="2187" dirty="0"/>
          </a:p>
        </p:txBody>
      </p:sp>
      <p:sp>
        <p:nvSpPr>
          <p:cNvPr id="9" name="Shape 6"/>
          <p:cNvSpPr/>
          <p:nvPr/>
        </p:nvSpPr>
        <p:spPr>
          <a:xfrm>
            <a:off x="10169485" y="2801541"/>
            <a:ext cx="499943" cy="499943"/>
          </a:xfrm>
          <a:prstGeom prst="roundRect">
            <a:avLst>
              <a:gd name="adj" fmla="val 20000"/>
            </a:avLst>
          </a:prstGeom>
          <a:solidFill>
            <a:srgbClr val="F7EDD4"/>
          </a:solidFill>
          <a:ln w="13811">
            <a:solidFill>
              <a:srgbClr val="EFDBA9"/>
            </a:solidFill>
            <a:prstDash val="solid"/>
          </a:ln>
        </p:spPr>
      </p:sp>
      <p:sp>
        <p:nvSpPr>
          <p:cNvPr id="10" name="Text 7"/>
          <p:cNvSpPr/>
          <p:nvPr/>
        </p:nvSpPr>
        <p:spPr>
          <a:xfrm>
            <a:off x="10316528" y="2843213"/>
            <a:ext cx="205740" cy="416481"/>
          </a:xfrm>
          <a:prstGeom prst="rect">
            <a:avLst/>
          </a:prstGeom>
          <a:noFill/>
          <a:ln/>
        </p:spPr>
        <p:txBody>
          <a:bodyPr wrap="none" rtlCol="0" anchor="t"/>
          <a:lstStyle/>
          <a:p>
            <a:pPr marL="0" indent="0" algn="ctr">
              <a:lnSpc>
                <a:spcPts val="3281"/>
              </a:lnSpc>
              <a:buNone/>
            </a:pPr>
            <a:r>
              <a:rPr lang="en-US" sz="2624" dirty="0">
                <a:solidFill>
                  <a:srgbClr val="454240"/>
                </a:solidFill>
                <a:latin typeface="Libre Baskerville" pitchFamily="34" charset="0"/>
                <a:ea typeface="Libre Baskerville" pitchFamily="34" charset="-122"/>
                <a:cs typeface="Libre Baskerville" pitchFamily="34" charset="-120"/>
              </a:rPr>
              <a:t>2</a:t>
            </a:r>
            <a:endParaRPr lang="en-US" sz="2624" dirty="0"/>
          </a:p>
        </p:txBody>
      </p:sp>
      <p:sp>
        <p:nvSpPr>
          <p:cNvPr id="11" name="Text 8"/>
          <p:cNvSpPr/>
          <p:nvPr/>
        </p:nvSpPr>
        <p:spPr>
          <a:xfrm>
            <a:off x="10891599" y="2877860"/>
            <a:ext cx="2905601" cy="694373"/>
          </a:xfrm>
          <a:prstGeom prst="rect">
            <a:avLst/>
          </a:prstGeom>
          <a:noFill/>
          <a:ln/>
        </p:spPr>
        <p:txBody>
          <a:bodyPr wrap="square" rtlCol="0" anchor="t"/>
          <a:lstStyle/>
          <a:p>
            <a:pPr marL="0" indent="0">
              <a:lnSpc>
                <a:spcPts val="2734"/>
              </a:lnSpc>
              <a:buNone/>
            </a:pPr>
            <a:r>
              <a:rPr lang="uk-UA" sz="2187" dirty="0" err="1" smtClean="0">
                <a:solidFill>
                  <a:srgbClr val="454240"/>
                </a:solidFill>
                <a:latin typeface="Libre Baskerville" pitchFamily="34" charset="0"/>
                <a:ea typeface="Libre Baskerville" pitchFamily="34" charset="-122"/>
                <a:cs typeface="Libre Baskerville" pitchFamily="34" charset="-120"/>
              </a:rPr>
              <a:t>Вмиватися</a:t>
            </a:r>
            <a:r>
              <a:rPr lang="uk-UA" sz="2187" dirty="0" smtClean="0">
                <a:solidFill>
                  <a:srgbClr val="454240"/>
                </a:solidFill>
                <a:latin typeface="Libre Baskerville" pitchFamily="34" charset="0"/>
                <a:ea typeface="Libre Baskerville" pitchFamily="34" charset="-122"/>
                <a:cs typeface="Libre Baskerville" pitchFamily="34" charset="-120"/>
              </a:rPr>
              <a:t> теплою водою</a:t>
            </a:r>
            <a:endParaRPr lang="en-US" sz="2187" dirty="0"/>
          </a:p>
        </p:txBody>
      </p:sp>
      <p:sp>
        <p:nvSpPr>
          <p:cNvPr id="12" name="Text 9"/>
          <p:cNvSpPr/>
          <p:nvPr/>
        </p:nvSpPr>
        <p:spPr>
          <a:xfrm>
            <a:off x="10891599" y="3794403"/>
            <a:ext cx="2905601" cy="1421606"/>
          </a:xfrm>
          <a:prstGeom prst="rect">
            <a:avLst/>
          </a:prstGeom>
          <a:noFill/>
          <a:ln/>
        </p:spPr>
        <p:txBody>
          <a:bodyPr wrap="square" rtlCol="0" anchor="t"/>
          <a:lstStyle/>
          <a:p>
            <a:pPr>
              <a:lnSpc>
                <a:spcPts val="2799"/>
              </a:lnSpc>
            </a:pPr>
            <a:r>
              <a:rPr lang="uk-UA" sz="1600" dirty="0"/>
              <a:t>двічі в день вмивати обличчя теплою водою з якісним </a:t>
            </a:r>
            <a:r>
              <a:rPr lang="uk-UA" sz="1600" dirty="0" err="1"/>
              <a:t>милом</a:t>
            </a:r>
            <a:endParaRPr lang="en-US" sz="1750" dirty="0"/>
          </a:p>
        </p:txBody>
      </p:sp>
      <p:sp>
        <p:nvSpPr>
          <p:cNvPr id="13" name="Shape 10"/>
          <p:cNvSpPr/>
          <p:nvPr/>
        </p:nvSpPr>
        <p:spPr>
          <a:xfrm>
            <a:off x="6319599" y="5967174"/>
            <a:ext cx="499943" cy="499943"/>
          </a:xfrm>
          <a:prstGeom prst="roundRect">
            <a:avLst>
              <a:gd name="adj" fmla="val 20000"/>
            </a:avLst>
          </a:prstGeom>
          <a:solidFill>
            <a:srgbClr val="F7EDD4"/>
          </a:solidFill>
          <a:ln w="13811">
            <a:solidFill>
              <a:srgbClr val="EFDBA9"/>
            </a:solidFill>
            <a:prstDash val="solid"/>
          </a:ln>
        </p:spPr>
      </p:sp>
      <p:sp>
        <p:nvSpPr>
          <p:cNvPr id="14" name="Text 11"/>
          <p:cNvSpPr/>
          <p:nvPr/>
        </p:nvSpPr>
        <p:spPr>
          <a:xfrm>
            <a:off x="6466642" y="6008846"/>
            <a:ext cx="205740" cy="416481"/>
          </a:xfrm>
          <a:prstGeom prst="rect">
            <a:avLst/>
          </a:prstGeom>
          <a:noFill/>
          <a:ln/>
        </p:spPr>
        <p:txBody>
          <a:bodyPr wrap="none" rtlCol="0" anchor="t"/>
          <a:lstStyle/>
          <a:p>
            <a:pPr marL="0" indent="0" algn="ctr">
              <a:lnSpc>
                <a:spcPts val="3281"/>
              </a:lnSpc>
              <a:buNone/>
            </a:pPr>
            <a:r>
              <a:rPr lang="en-US" sz="2624" dirty="0">
                <a:solidFill>
                  <a:srgbClr val="454240"/>
                </a:solidFill>
                <a:latin typeface="Libre Baskerville" pitchFamily="34" charset="0"/>
                <a:ea typeface="Libre Baskerville" pitchFamily="34" charset="-122"/>
                <a:cs typeface="Libre Baskerville" pitchFamily="34" charset="-120"/>
              </a:rPr>
              <a:t>3</a:t>
            </a:r>
            <a:endParaRPr lang="en-US" sz="2624" dirty="0"/>
          </a:p>
        </p:txBody>
      </p:sp>
      <p:sp>
        <p:nvSpPr>
          <p:cNvPr id="15" name="Text 12"/>
          <p:cNvSpPr/>
          <p:nvPr/>
        </p:nvSpPr>
        <p:spPr>
          <a:xfrm>
            <a:off x="7041713" y="6043493"/>
            <a:ext cx="3878580" cy="347186"/>
          </a:xfrm>
          <a:prstGeom prst="rect">
            <a:avLst/>
          </a:prstGeom>
          <a:noFill/>
          <a:ln/>
        </p:spPr>
        <p:txBody>
          <a:bodyPr wrap="none" rtlCol="0" anchor="t"/>
          <a:lstStyle/>
          <a:p>
            <a:pPr>
              <a:lnSpc>
                <a:spcPts val="2734"/>
              </a:lnSpc>
            </a:pPr>
            <a:r>
              <a:rPr lang="uk-UA" sz="2400" dirty="0" smtClean="0"/>
              <a:t>Знежирювати </a:t>
            </a:r>
            <a:r>
              <a:rPr lang="uk-UA" sz="2400" dirty="0"/>
              <a:t>поверхню шкіри </a:t>
            </a:r>
            <a:r>
              <a:rPr lang="uk-UA" sz="2400" dirty="0" smtClean="0"/>
              <a:t>протягом дня</a:t>
            </a:r>
            <a:endParaRPr lang="en-US" sz="2187" dirty="0"/>
          </a:p>
        </p:txBody>
      </p:sp>
      <p:sp>
        <p:nvSpPr>
          <p:cNvPr id="16" name="Text 13"/>
          <p:cNvSpPr/>
          <p:nvPr/>
        </p:nvSpPr>
        <p:spPr>
          <a:xfrm>
            <a:off x="7041713" y="6612850"/>
            <a:ext cx="7312916" cy="1074419"/>
          </a:xfrm>
          <a:prstGeom prst="rect">
            <a:avLst/>
          </a:prstGeom>
          <a:noFill/>
          <a:ln/>
        </p:spPr>
        <p:txBody>
          <a:bodyPr wrap="square" rtlCol="0" anchor="t"/>
          <a:lstStyle/>
          <a:p>
            <a:pPr>
              <a:lnSpc>
                <a:spcPts val="2799"/>
              </a:lnSpc>
            </a:pPr>
            <a:r>
              <a:rPr lang="uk-UA" sz="1600" dirty="0"/>
              <a:t>знежирювати поверхню шкіри протягом дня </a:t>
            </a:r>
            <a:r>
              <a:rPr lang="uk-UA" sz="1600" dirty="0" smtClean="0"/>
              <a:t>лосьйонами, час </a:t>
            </a:r>
            <a:r>
              <a:rPr lang="uk-UA" sz="1600" dirty="0"/>
              <a:t>від часу проводити парові ванночки для обличчя, робити спеціальні маски  і </a:t>
            </a:r>
            <a:r>
              <a:rPr lang="uk-UA" sz="1600" dirty="0" err="1"/>
              <a:t>т.д</a:t>
            </a:r>
            <a:r>
              <a:rPr lang="uk-UA" sz="1600" dirty="0"/>
              <a:t>.</a:t>
            </a:r>
            <a:endParaRPr lang="en-US" sz="1750" dirty="0"/>
          </a:p>
        </p:txBody>
      </p:sp>
      <p:pic>
        <p:nvPicPr>
          <p:cNvPr id="19" name="Picture 2" descr="http://e-ogo.com.ua/images/kak-uxazhivat-za-kozhej-lica-tipy-kozhi-kak_9.jpg"/>
          <p:cNvPicPr>
            <a:picLocks noChangeAspect="1" noChangeArrowheads="1"/>
          </p:cNvPicPr>
          <p:nvPr/>
        </p:nvPicPr>
        <p:blipFill>
          <a:blip r:embed="rId4" cstate="print"/>
          <a:srcRect/>
          <a:stretch>
            <a:fillRect/>
          </a:stretch>
        </p:blipFill>
        <p:spPr bwMode="auto">
          <a:xfrm>
            <a:off x="-48787" y="2010520"/>
            <a:ext cx="6106301" cy="4206566"/>
          </a:xfrm>
          <a:prstGeom prst="rect">
            <a:avLst/>
          </a:prstGeom>
          <a:noFill/>
        </p:spPr>
      </p:pic>
      <p:sp>
        <p:nvSpPr>
          <p:cNvPr id="22" name="Прямоугольник 21"/>
          <p:cNvSpPr/>
          <p:nvPr/>
        </p:nvSpPr>
        <p:spPr>
          <a:xfrm>
            <a:off x="6319599" y="3626673"/>
            <a:ext cx="3424189" cy="646331"/>
          </a:xfrm>
          <a:prstGeom prst="rect">
            <a:avLst/>
          </a:prstGeom>
        </p:spPr>
        <p:txBody>
          <a:bodyPr wrap="square">
            <a:spAutoFit/>
          </a:bodyPr>
          <a:lstStyle/>
          <a:p>
            <a:r>
              <a:rPr lang="uk-UA" dirty="0"/>
              <a:t>основним моментом догляду за цим типом шкіри є очищення</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w="13811">
            <a:solidFill>
              <a:srgbClr val="E5E0DF"/>
            </a:solidFill>
            <a:prstDash val="solid"/>
          </a:ln>
        </p:spPr>
      </p:sp>
      <p:sp>
        <p:nvSpPr>
          <p:cNvPr id="4" name="Text 1"/>
          <p:cNvSpPr/>
          <p:nvPr/>
        </p:nvSpPr>
        <p:spPr>
          <a:xfrm>
            <a:off x="6319599" y="905947"/>
            <a:ext cx="7477601" cy="1388745"/>
          </a:xfrm>
          <a:prstGeom prst="rect">
            <a:avLst/>
          </a:prstGeom>
          <a:noFill/>
          <a:ln/>
        </p:spPr>
        <p:txBody>
          <a:bodyPr wrap="square" rtlCol="0" anchor="t"/>
          <a:lstStyle/>
          <a:p>
            <a:pPr marL="0" indent="0" algn="ctr">
              <a:lnSpc>
                <a:spcPts val="5468"/>
              </a:lnSpc>
              <a:buNone/>
            </a:pPr>
            <a:r>
              <a:rPr lang="en-US" sz="2400" dirty="0">
                <a:solidFill>
                  <a:srgbClr val="0070C0"/>
                </a:solidFill>
                <a:latin typeface="Arial Black" panose="020B0A04020102020204" pitchFamily="34" charset="0"/>
                <a:ea typeface="Libre Baskerville" pitchFamily="34" charset="-122"/>
                <a:cs typeface="Libre Baskerville" pitchFamily="34" charset="-120"/>
              </a:rPr>
              <a:t>Шкірний догляд для сухої шкіри</a:t>
            </a:r>
            <a:endParaRPr lang="en-US" sz="2400" dirty="0">
              <a:solidFill>
                <a:srgbClr val="0070C0"/>
              </a:solidFill>
              <a:latin typeface="Arial Black" panose="020B0A04020102020204" pitchFamily="34" charset="0"/>
            </a:endParaRPr>
          </a:p>
        </p:txBody>
      </p:sp>
      <p:sp>
        <p:nvSpPr>
          <p:cNvPr id="5" name="Shape 2"/>
          <p:cNvSpPr/>
          <p:nvPr/>
        </p:nvSpPr>
        <p:spPr>
          <a:xfrm>
            <a:off x="6319599" y="2801541"/>
            <a:ext cx="499943" cy="499943"/>
          </a:xfrm>
          <a:prstGeom prst="roundRect">
            <a:avLst>
              <a:gd name="adj" fmla="val 20000"/>
            </a:avLst>
          </a:prstGeom>
          <a:solidFill>
            <a:srgbClr val="F7EDD4"/>
          </a:solidFill>
          <a:ln w="13811">
            <a:solidFill>
              <a:srgbClr val="EFDBA9"/>
            </a:solidFill>
            <a:prstDash val="solid"/>
          </a:ln>
        </p:spPr>
      </p:sp>
      <p:sp>
        <p:nvSpPr>
          <p:cNvPr id="6" name="Text 3"/>
          <p:cNvSpPr/>
          <p:nvPr/>
        </p:nvSpPr>
        <p:spPr>
          <a:xfrm>
            <a:off x="6493312" y="2843213"/>
            <a:ext cx="152400" cy="416481"/>
          </a:xfrm>
          <a:prstGeom prst="rect">
            <a:avLst/>
          </a:prstGeom>
          <a:noFill/>
          <a:ln/>
        </p:spPr>
        <p:txBody>
          <a:bodyPr wrap="none" rtlCol="0" anchor="t"/>
          <a:lstStyle/>
          <a:p>
            <a:pPr marL="0" indent="0" algn="ctr">
              <a:lnSpc>
                <a:spcPts val="3281"/>
              </a:lnSpc>
              <a:buNone/>
            </a:pPr>
            <a:r>
              <a:rPr lang="en-US" sz="2624" dirty="0">
                <a:solidFill>
                  <a:srgbClr val="454240"/>
                </a:solidFill>
                <a:latin typeface="Libre Baskerville" pitchFamily="34" charset="0"/>
                <a:ea typeface="Libre Baskerville" pitchFamily="34" charset="-122"/>
                <a:cs typeface="Libre Baskerville" pitchFamily="34" charset="-120"/>
              </a:rPr>
              <a:t>1</a:t>
            </a:r>
            <a:endParaRPr lang="en-US" sz="2624" dirty="0"/>
          </a:p>
        </p:txBody>
      </p:sp>
      <p:sp>
        <p:nvSpPr>
          <p:cNvPr id="7" name="Text 4"/>
          <p:cNvSpPr/>
          <p:nvPr/>
        </p:nvSpPr>
        <p:spPr>
          <a:xfrm>
            <a:off x="7041713" y="2877860"/>
            <a:ext cx="2905601" cy="694373"/>
          </a:xfrm>
          <a:prstGeom prst="rect">
            <a:avLst/>
          </a:prstGeom>
          <a:noFill/>
          <a:ln/>
        </p:spPr>
        <p:txBody>
          <a:bodyPr wrap="square" rtlCol="0" anchor="t"/>
          <a:lstStyle/>
          <a:p>
            <a:pPr marL="0" indent="0">
              <a:lnSpc>
                <a:spcPts val="2734"/>
              </a:lnSpc>
              <a:buNone/>
            </a:pPr>
            <a:r>
              <a:rPr lang="en-US" sz="2187" dirty="0">
                <a:solidFill>
                  <a:srgbClr val="454240"/>
                </a:solidFill>
                <a:latin typeface="Libre Baskerville" pitchFamily="34" charset="0"/>
                <a:ea typeface="Libre Baskerville" pitchFamily="34" charset="-122"/>
                <a:cs typeface="Libre Baskerville" pitchFamily="34" charset="-120"/>
              </a:rPr>
              <a:t>Використовуйте зволожуючий крем</a:t>
            </a:r>
            <a:endParaRPr lang="en-US" sz="2187" dirty="0"/>
          </a:p>
        </p:txBody>
      </p:sp>
      <p:sp>
        <p:nvSpPr>
          <p:cNvPr id="8" name="Text 5"/>
          <p:cNvSpPr/>
          <p:nvPr/>
        </p:nvSpPr>
        <p:spPr>
          <a:xfrm>
            <a:off x="7041713" y="3794403"/>
            <a:ext cx="2905601" cy="1777008"/>
          </a:xfrm>
          <a:prstGeom prst="rect">
            <a:avLst/>
          </a:prstGeom>
          <a:noFill/>
          <a:ln/>
        </p:spPr>
        <p:txBody>
          <a:bodyPr wrap="square" rtlCol="0" anchor="t"/>
          <a:lstStyle/>
          <a:p>
            <a:pPr marL="0" indent="0">
              <a:lnSpc>
                <a:spcPts val="2799"/>
              </a:lnSpc>
              <a:buNone/>
            </a:pPr>
            <a:r>
              <a:rPr lang="en-US" sz="1750" dirty="0">
                <a:solidFill>
                  <a:srgbClr val="454240"/>
                </a:solidFill>
                <a:latin typeface="DM Sans" pitchFamily="34" charset="0"/>
                <a:ea typeface="DM Sans" pitchFamily="34" charset="-122"/>
                <a:cs typeface="DM Sans" pitchFamily="34" charset="-120"/>
              </a:rPr>
              <a:t>Шкіра більш вразлива на втрату вологи, тому важливо регулярно використовувати зволожуючий крем.</a:t>
            </a:r>
            <a:endParaRPr lang="en-US" sz="1750" dirty="0"/>
          </a:p>
        </p:txBody>
      </p:sp>
      <p:sp>
        <p:nvSpPr>
          <p:cNvPr id="9" name="Shape 6"/>
          <p:cNvSpPr/>
          <p:nvPr/>
        </p:nvSpPr>
        <p:spPr>
          <a:xfrm>
            <a:off x="10169485" y="2801541"/>
            <a:ext cx="499943" cy="499943"/>
          </a:xfrm>
          <a:prstGeom prst="roundRect">
            <a:avLst>
              <a:gd name="adj" fmla="val 20000"/>
            </a:avLst>
          </a:prstGeom>
          <a:solidFill>
            <a:srgbClr val="F7EDD4"/>
          </a:solidFill>
          <a:ln w="13811">
            <a:solidFill>
              <a:srgbClr val="EFDBA9"/>
            </a:solidFill>
            <a:prstDash val="solid"/>
          </a:ln>
        </p:spPr>
      </p:sp>
      <p:sp>
        <p:nvSpPr>
          <p:cNvPr id="10" name="Text 7"/>
          <p:cNvSpPr/>
          <p:nvPr/>
        </p:nvSpPr>
        <p:spPr>
          <a:xfrm>
            <a:off x="10316528" y="2843213"/>
            <a:ext cx="205740" cy="416481"/>
          </a:xfrm>
          <a:prstGeom prst="rect">
            <a:avLst/>
          </a:prstGeom>
          <a:noFill/>
          <a:ln/>
        </p:spPr>
        <p:txBody>
          <a:bodyPr wrap="none" rtlCol="0" anchor="t"/>
          <a:lstStyle/>
          <a:p>
            <a:pPr marL="0" indent="0" algn="ctr">
              <a:lnSpc>
                <a:spcPts val="3281"/>
              </a:lnSpc>
              <a:buNone/>
            </a:pPr>
            <a:r>
              <a:rPr lang="en-US" sz="2624" dirty="0">
                <a:solidFill>
                  <a:srgbClr val="454240"/>
                </a:solidFill>
                <a:latin typeface="Libre Baskerville" pitchFamily="34" charset="0"/>
                <a:ea typeface="Libre Baskerville" pitchFamily="34" charset="-122"/>
                <a:cs typeface="Libre Baskerville" pitchFamily="34" charset="-120"/>
              </a:rPr>
              <a:t>2</a:t>
            </a:r>
            <a:endParaRPr lang="en-US" sz="2624" dirty="0"/>
          </a:p>
        </p:txBody>
      </p:sp>
      <p:sp>
        <p:nvSpPr>
          <p:cNvPr id="11" name="Text 8"/>
          <p:cNvSpPr/>
          <p:nvPr/>
        </p:nvSpPr>
        <p:spPr>
          <a:xfrm>
            <a:off x="10891599" y="2877860"/>
            <a:ext cx="2905601" cy="694373"/>
          </a:xfrm>
          <a:prstGeom prst="rect">
            <a:avLst/>
          </a:prstGeom>
          <a:noFill/>
          <a:ln/>
        </p:spPr>
        <p:txBody>
          <a:bodyPr wrap="square" rtlCol="0" anchor="t"/>
          <a:lstStyle/>
          <a:p>
            <a:pPr marL="0" indent="0">
              <a:lnSpc>
                <a:spcPts val="2734"/>
              </a:lnSpc>
              <a:buNone/>
            </a:pPr>
            <a:r>
              <a:rPr lang="en-US" sz="2187" dirty="0">
                <a:solidFill>
                  <a:srgbClr val="454240"/>
                </a:solidFill>
                <a:latin typeface="Libre Baskerville" pitchFamily="34" charset="0"/>
                <a:ea typeface="Libre Baskerville" pitchFamily="34" charset="-122"/>
                <a:cs typeface="Libre Baskerville" pitchFamily="34" charset="-120"/>
              </a:rPr>
              <a:t>Уникайте дуже гарячої води</a:t>
            </a:r>
            <a:endParaRPr lang="en-US" sz="2187" dirty="0"/>
          </a:p>
        </p:txBody>
      </p:sp>
      <p:sp>
        <p:nvSpPr>
          <p:cNvPr id="12" name="Text 9"/>
          <p:cNvSpPr/>
          <p:nvPr/>
        </p:nvSpPr>
        <p:spPr>
          <a:xfrm>
            <a:off x="10891599" y="3794403"/>
            <a:ext cx="2905601" cy="1421606"/>
          </a:xfrm>
          <a:prstGeom prst="rect">
            <a:avLst/>
          </a:prstGeom>
          <a:noFill/>
          <a:ln/>
        </p:spPr>
        <p:txBody>
          <a:bodyPr wrap="square" rtlCol="0" anchor="t"/>
          <a:lstStyle/>
          <a:p>
            <a:pPr marL="0" indent="0">
              <a:lnSpc>
                <a:spcPts val="2799"/>
              </a:lnSpc>
              <a:buNone/>
            </a:pPr>
            <a:r>
              <a:rPr lang="en-US" sz="1750" dirty="0">
                <a:solidFill>
                  <a:srgbClr val="454240"/>
                </a:solidFill>
                <a:latin typeface="DM Sans" pitchFamily="34" charset="0"/>
                <a:ea typeface="DM Sans" pitchFamily="34" charset="-122"/>
                <a:cs typeface="DM Sans" pitchFamily="34" charset="-120"/>
              </a:rPr>
              <a:t>Використання дуже гарячої води може спричинювати додаткову сухість шкіри.</a:t>
            </a:r>
            <a:endParaRPr lang="en-US" sz="1750" dirty="0"/>
          </a:p>
        </p:txBody>
      </p:sp>
      <p:sp>
        <p:nvSpPr>
          <p:cNvPr id="13" name="Shape 10"/>
          <p:cNvSpPr/>
          <p:nvPr/>
        </p:nvSpPr>
        <p:spPr>
          <a:xfrm>
            <a:off x="6319599" y="5967174"/>
            <a:ext cx="499943" cy="499943"/>
          </a:xfrm>
          <a:prstGeom prst="roundRect">
            <a:avLst>
              <a:gd name="adj" fmla="val 20000"/>
            </a:avLst>
          </a:prstGeom>
          <a:solidFill>
            <a:srgbClr val="F7EDD4"/>
          </a:solidFill>
          <a:ln w="13811">
            <a:solidFill>
              <a:srgbClr val="EFDBA9"/>
            </a:solidFill>
            <a:prstDash val="solid"/>
          </a:ln>
        </p:spPr>
      </p:sp>
      <p:sp>
        <p:nvSpPr>
          <p:cNvPr id="14" name="Text 11"/>
          <p:cNvSpPr/>
          <p:nvPr/>
        </p:nvSpPr>
        <p:spPr>
          <a:xfrm>
            <a:off x="6466642" y="6008846"/>
            <a:ext cx="205740" cy="416481"/>
          </a:xfrm>
          <a:prstGeom prst="rect">
            <a:avLst/>
          </a:prstGeom>
          <a:noFill/>
          <a:ln/>
        </p:spPr>
        <p:txBody>
          <a:bodyPr wrap="none" rtlCol="0" anchor="t"/>
          <a:lstStyle/>
          <a:p>
            <a:pPr marL="0" indent="0" algn="ctr">
              <a:lnSpc>
                <a:spcPts val="3281"/>
              </a:lnSpc>
              <a:buNone/>
            </a:pPr>
            <a:r>
              <a:rPr lang="en-US" sz="2624" dirty="0">
                <a:solidFill>
                  <a:srgbClr val="454240"/>
                </a:solidFill>
                <a:latin typeface="Libre Baskerville" pitchFamily="34" charset="0"/>
                <a:ea typeface="Libre Baskerville" pitchFamily="34" charset="-122"/>
                <a:cs typeface="Libre Baskerville" pitchFamily="34" charset="-120"/>
              </a:rPr>
              <a:t>3</a:t>
            </a:r>
            <a:endParaRPr lang="en-US" sz="2624" dirty="0"/>
          </a:p>
        </p:txBody>
      </p:sp>
      <p:sp>
        <p:nvSpPr>
          <p:cNvPr id="15" name="Text 12"/>
          <p:cNvSpPr/>
          <p:nvPr/>
        </p:nvSpPr>
        <p:spPr>
          <a:xfrm>
            <a:off x="7041713" y="6043493"/>
            <a:ext cx="3878580" cy="347186"/>
          </a:xfrm>
          <a:prstGeom prst="rect">
            <a:avLst/>
          </a:prstGeom>
          <a:noFill/>
          <a:ln/>
        </p:spPr>
        <p:txBody>
          <a:bodyPr wrap="none" rtlCol="0" anchor="t"/>
          <a:lstStyle/>
          <a:p>
            <a:pPr marL="0" indent="0">
              <a:lnSpc>
                <a:spcPts val="2734"/>
              </a:lnSpc>
              <a:buNone/>
            </a:pPr>
            <a:r>
              <a:rPr lang="en-US" sz="2187" dirty="0">
                <a:solidFill>
                  <a:srgbClr val="454240"/>
                </a:solidFill>
                <a:latin typeface="Libre Baskerville" pitchFamily="34" charset="0"/>
                <a:ea typeface="Libre Baskerville" pitchFamily="34" charset="-122"/>
                <a:cs typeface="Libre Baskerville" pitchFamily="34" charset="-120"/>
              </a:rPr>
              <a:t>Спробуйте олійні очищувачі</a:t>
            </a:r>
            <a:endParaRPr lang="en-US" sz="2187" dirty="0"/>
          </a:p>
        </p:txBody>
      </p:sp>
      <p:sp>
        <p:nvSpPr>
          <p:cNvPr id="16" name="Text 13"/>
          <p:cNvSpPr/>
          <p:nvPr/>
        </p:nvSpPr>
        <p:spPr>
          <a:xfrm>
            <a:off x="7041713" y="6612850"/>
            <a:ext cx="6755487" cy="710803"/>
          </a:xfrm>
          <a:prstGeom prst="rect">
            <a:avLst/>
          </a:prstGeom>
          <a:noFill/>
          <a:ln/>
        </p:spPr>
        <p:txBody>
          <a:bodyPr wrap="square" rtlCol="0" anchor="t"/>
          <a:lstStyle/>
          <a:p>
            <a:pPr marL="0" indent="0">
              <a:lnSpc>
                <a:spcPts val="2799"/>
              </a:lnSpc>
              <a:buNone/>
            </a:pPr>
            <a:r>
              <a:rPr lang="en-US" sz="1750" dirty="0">
                <a:solidFill>
                  <a:srgbClr val="454240"/>
                </a:solidFill>
                <a:latin typeface="DM Sans" pitchFamily="34" charset="0"/>
                <a:ea typeface="DM Sans" pitchFamily="34" charset="-122"/>
                <a:cs typeface="DM Sans" pitchFamily="34" charset="-120"/>
              </a:rPr>
              <a:t>Олійні очищувачі можуть допомогти зберігати вологу на шкірі та зменшити дискомфорт.</a:t>
            </a:r>
            <a:endParaRPr lang="en-US" sz="1750" dirty="0"/>
          </a:p>
        </p:txBody>
      </p:sp>
      <p:pic>
        <p:nvPicPr>
          <p:cNvPr id="17" name="Image 1" descr="preencoded.png"/>
          <p:cNvPicPr>
            <a:picLocks noChangeAspect="1"/>
          </p:cNvPicPr>
          <p:nvPr/>
        </p:nvPicPr>
        <p:blipFill>
          <a:blip r:embed="rId4"/>
          <a:stretch>
            <a:fillRect/>
          </a:stretch>
        </p:blipFill>
        <p:spPr>
          <a:xfrm>
            <a:off x="0" y="0"/>
            <a:ext cx="5486400" cy="8229600"/>
          </a:xfrm>
          <a:prstGeom prst="rect">
            <a:avLst/>
          </a:prstGeom>
        </p:spPr>
      </p:pic>
    </p:spTree>
    <p:extLst>
      <p:ext uri="{BB962C8B-B14F-4D97-AF65-F5344CB8AC3E}">
        <p14:creationId xmlns:p14="http://schemas.microsoft.com/office/powerpoint/2010/main" val="419746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14468"/>
            <a:ext cx="14630400" cy="8230314"/>
          </a:xfrm>
          <a:prstGeom prst="rect">
            <a:avLst/>
          </a:prstGeom>
          <a:solidFill>
            <a:srgbClr val="FFFDFA"/>
          </a:solidFill>
          <a:ln w="12859">
            <a:solidFill>
              <a:srgbClr val="E5E0DF"/>
            </a:solidFill>
            <a:prstDash val="solid"/>
          </a:ln>
        </p:spPr>
      </p:sp>
      <p:sp>
        <p:nvSpPr>
          <p:cNvPr id="4" name="Text 1"/>
          <p:cNvSpPr/>
          <p:nvPr/>
        </p:nvSpPr>
        <p:spPr>
          <a:xfrm>
            <a:off x="4519590" y="-96520"/>
            <a:ext cx="9835039" cy="1294209"/>
          </a:xfrm>
          <a:prstGeom prst="rect">
            <a:avLst/>
          </a:prstGeom>
          <a:noFill/>
          <a:ln/>
        </p:spPr>
        <p:txBody>
          <a:bodyPr wrap="square" rtlCol="0" anchor="t"/>
          <a:lstStyle/>
          <a:p>
            <a:pPr marL="0" indent="0">
              <a:lnSpc>
                <a:spcPts val="5095"/>
              </a:lnSpc>
              <a:buNone/>
            </a:pPr>
            <a:r>
              <a:rPr lang="en-US" sz="4000" dirty="0">
                <a:solidFill>
                  <a:srgbClr val="0070C0"/>
                </a:solidFill>
                <a:latin typeface="Arial Black" panose="020B0A04020102020204" pitchFamily="34" charset="0"/>
                <a:ea typeface="Libre Baskerville" pitchFamily="34" charset="-122"/>
                <a:cs typeface="Libre Baskerville" pitchFamily="34" charset="-120"/>
              </a:rPr>
              <a:t>Шкірний догляд для комбінованої шкіри</a:t>
            </a:r>
            <a:endParaRPr lang="en-US" sz="4000" dirty="0">
              <a:solidFill>
                <a:srgbClr val="0070C0"/>
              </a:solidFill>
              <a:latin typeface="Arial Black" panose="020B0A04020102020204" pitchFamily="34" charset="0"/>
            </a:endParaRPr>
          </a:p>
        </p:txBody>
      </p:sp>
      <p:sp>
        <p:nvSpPr>
          <p:cNvPr id="5" name="Shape 2"/>
          <p:cNvSpPr/>
          <p:nvPr/>
        </p:nvSpPr>
        <p:spPr>
          <a:xfrm>
            <a:off x="2687598" y="2277666"/>
            <a:ext cx="41315" cy="5383292"/>
          </a:xfrm>
          <a:prstGeom prst="rect">
            <a:avLst/>
          </a:prstGeom>
          <a:solidFill>
            <a:srgbClr val="EFDBA9"/>
          </a:solidFill>
          <a:ln/>
        </p:spPr>
      </p:sp>
      <p:sp>
        <p:nvSpPr>
          <p:cNvPr id="6" name="Shape 3"/>
          <p:cNvSpPr/>
          <p:nvPr/>
        </p:nvSpPr>
        <p:spPr>
          <a:xfrm>
            <a:off x="2941082" y="2651581"/>
            <a:ext cx="724614" cy="41315"/>
          </a:xfrm>
          <a:prstGeom prst="rect">
            <a:avLst/>
          </a:prstGeom>
          <a:solidFill>
            <a:srgbClr val="EFDBA9"/>
          </a:solidFill>
          <a:ln/>
        </p:spPr>
      </p:sp>
      <p:sp>
        <p:nvSpPr>
          <p:cNvPr id="7" name="Shape 4"/>
          <p:cNvSpPr/>
          <p:nvPr/>
        </p:nvSpPr>
        <p:spPr>
          <a:xfrm>
            <a:off x="2475309" y="2439472"/>
            <a:ext cx="465773" cy="465773"/>
          </a:xfrm>
          <a:prstGeom prst="roundRect">
            <a:avLst>
              <a:gd name="adj" fmla="val 20004"/>
            </a:avLst>
          </a:prstGeom>
          <a:solidFill>
            <a:srgbClr val="F7EDD4"/>
          </a:solidFill>
          <a:ln w="12859">
            <a:solidFill>
              <a:srgbClr val="EFDBA9"/>
            </a:solidFill>
            <a:prstDash val="solid"/>
          </a:ln>
        </p:spPr>
      </p:sp>
      <p:sp>
        <p:nvSpPr>
          <p:cNvPr id="8" name="Text 5"/>
          <p:cNvSpPr/>
          <p:nvPr/>
        </p:nvSpPr>
        <p:spPr>
          <a:xfrm>
            <a:off x="2639616" y="2478167"/>
            <a:ext cx="137160" cy="388263"/>
          </a:xfrm>
          <a:prstGeom prst="rect">
            <a:avLst/>
          </a:prstGeom>
          <a:noFill/>
          <a:ln/>
        </p:spPr>
        <p:txBody>
          <a:bodyPr wrap="none" rtlCol="0" anchor="t"/>
          <a:lstStyle/>
          <a:p>
            <a:pPr marL="0" indent="0" algn="ctr">
              <a:lnSpc>
                <a:spcPts val="3057"/>
              </a:lnSpc>
              <a:buNone/>
            </a:pPr>
            <a:r>
              <a:rPr lang="en-US" sz="2446" dirty="0">
                <a:solidFill>
                  <a:srgbClr val="454240"/>
                </a:solidFill>
                <a:latin typeface="Libre Baskerville" pitchFamily="34" charset="0"/>
                <a:ea typeface="Libre Baskerville" pitchFamily="34" charset="-122"/>
                <a:cs typeface="Libre Baskerville" pitchFamily="34" charset="-120"/>
              </a:rPr>
              <a:t>1</a:t>
            </a:r>
            <a:endParaRPr lang="en-US" sz="2446" dirty="0"/>
          </a:p>
        </p:txBody>
      </p:sp>
      <p:sp>
        <p:nvSpPr>
          <p:cNvPr id="9" name="Text 6"/>
          <p:cNvSpPr/>
          <p:nvPr/>
        </p:nvSpPr>
        <p:spPr>
          <a:xfrm>
            <a:off x="3846909" y="2484715"/>
            <a:ext cx="4602480" cy="323493"/>
          </a:xfrm>
          <a:prstGeom prst="rect">
            <a:avLst/>
          </a:prstGeom>
          <a:noFill/>
          <a:ln/>
        </p:spPr>
        <p:txBody>
          <a:bodyPr wrap="none" rtlCol="0" anchor="t"/>
          <a:lstStyle/>
          <a:p>
            <a:pPr marL="0" indent="0" algn="l">
              <a:lnSpc>
                <a:spcPts val="2547"/>
              </a:lnSpc>
              <a:buNone/>
            </a:pPr>
            <a:r>
              <a:rPr lang="en-US" sz="2038" dirty="0">
                <a:solidFill>
                  <a:srgbClr val="454240"/>
                </a:solidFill>
                <a:latin typeface="Libre Baskerville" pitchFamily="34" charset="0"/>
                <a:ea typeface="Libre Baskerville" pitchFamily="34" charset="-122"/>
                <a:cs typeface="Libre Baskerville" pitchFamily="34" charset="-120"/>
              </a:rPr>
              <a:t>Використовуйте зволожуючий крем</a:t>
            </a:r>
            <a:endParaRPr lang="en-US" sz="2038" dirty="0"/>
          </a:p>
        </p:txBody>
      </p:sp>
      <p:sp>
        <p:nvSpPr>
          <p:cNvPr id="10" name="Text 7"/>
          <p:cNvSpPr/>
          <p:nvPr/>
        </p:nvSpPr>
        <p:spPr>
          <a:xfrm>
            <a:off x="3846909" y="3015258"/>
            <a:ext cx="8385810" cy="662464"/>
          </a:xfrm>
          <a:prstGeom prst="rect">
            <a:avLst/>
          </a:prstGeom>
          <a:noFill/>
          <a:ln/>
        </p:spPr>
        <p:txBody>
          <a:bodyPr wrap="square" rtlCol="0" anchor="t"/>
          <a:lstStyle/>
          <a:p>
            <a:pPr marL="0" indent="0" algn="l">
              <a:lnSpc>
                <a:spcPts val="2609"/>
              </a:lnSpc>
              <a:buNone/>
            </a:pPr>
            <a:r>
              <a:rPr lang="en-US" sz="1630" dirty="0">
                <a:solidFill>
                  <a:srgbClr val="454240"/>
                </a:solidFill>
                <a:latin typeface="DM Sans" pitchFamily="34" charset="0"/>
                <a:ea typeface="DM Sans" pitchFamily="34" charset="-122"/>
                <a:cs typeface="DM Sans" pitchFamily="34" charset="-120"/>
              </a:rPr>
              <a:t>Зволожуючий крем допоможе зволожити сухі ділянки на шкірі комбінованого типу.</a:t>
            </a:r>
            <a:endParaRPr lang="en-US" sz="1630" dirty="0"/>
          </a:p>
        </p:txBody>
      </p:sp>
      <p:sp>
        <p:nvSpPr>
          <p:cNvPr id="11" name="Shape 8"/>
          <p:cNvSpPr/>
          <p:nvPr/>
        </p:nvSpPr>
        <p:spPr>
          <a:xfrm>
            <a:off x="2941082" y="4515029"/>
            <a:ext cx="724614" cy="41315"/>
          </a:xfrm>
          <a:prstGeom prst="rect">
            <a:avLst/>
          </a:prstGeom>
          <a:solidFill>
            <a:srgbClr val="EFDBA9"/>
          </a:solidFill>
          <a:ln/>
        </p:spPr>
      </p:sp>
      <p:sp>
        <p:nvSpPr>
          <p:cNvPr id="12" name="Shape 9"/>
          <p:cNvSpPr/>
          <p:nvPr/>
        </p:nvSpPr>
        <p:spPr>
          <a:xfrm>
            <a:off x="2475309" y="4302919"/>
            <a:ext cx="465773" cy="465773"/>
          </a:xfrm>
          <a:prstGeom prst="roundRect">
            <a:avLst>
              <a:gd name="adj" fmla="val 20004"/>
            </a:avLst>
          </a:prstGeom>
          <a:solidFill>
            <a:srgbClr val="F7EDD4"/>
          </a:solidFill>
          <a:ln w="12859">
            <a:solidFill>
              <a:srgbClr val="EFDBA9"/>
            </a:solidFill>
            <a:prstDash val="solid"/>
          </a:ln>
        </p:spPr>
      </p:sp>
      <p:sp>
        <p:nvSpPr>
          <p:cNvPr id="13" name="Text 10"/>
          <p:cNvSpPr/>
          <p:nvPr/>
        </p:nvSpPr>
        <p:spPr>
          <a:xfrm>
            <a:off x="2612946" y="4341614"/>
            <a:ext cx="190500" cy="388263"/>
          </a:xfrm>
          <a:prstGeom prst="rect">
            <a:avLst/>
          </a:prstGeom>
          <a:noFill/>
          <a:ln/>
        </p:spPr>
        <p:txBody>
          <a:bodyPr wrap="none" rtlCol="0" anchor="t"/>
          <a:lstStyle/>
          <a:p>
            <a:pPr marL="0" indent="0" algn="ctr">
              <a:lnSpc>
                <a:spcPts val="3057"/>
              </a:lnSpc>
              <a:buNone/>
            </a:pPr>
            <a:r>
              <a:rPr lang="en-US" sz="2446" dirty="0">
                <a:solidFill>
                  <a:srgbClr val="454240"/>
                </a:solidFill>
                <a:latin typeface="Libre Baskerville" pitchFamily="34" charset="0"/>
                <a:ea typeface="Libre Baskerville" pitchFamily="34" charset="-122"/>
                <a:cs typeface="Libre Baskerville" pitchFamily="34" charset="-120"/>
              </a:rPr>
              <a:t>2</a:t>
            </a:r>
            <a:endParaRPr lang="en-US" sz="2446" dirty="0"/>
          </a:p>
        </p:txBody>
      </p:sp>
      <p:sp>
        <p:nvSpPr>
          <p:cNvPr id="14" name="Text 11"/>
          <p:cNvSpPr/>
          <p:nvPr/>
        </p:nvSpPr>
        <p:spPr>
          <a:xfrm>
            <a:off x="3846909" y="4348162"/>
            <a:ext cx="3954780" cy="323493"/>
          </a:xfrm>
          <a:prstGeom prst="rect">
            <a:avLst/>
          </a:prstGeom>
          <a:noFill/>
          <a:ln/>
        </p:spPr>
        <p:txBody>
          <a:bodyPr wrap="none" rtlCol="0" anchor="t"/>
          <a:lstStyle/>
          <a:p>
            <a:pPr marL="0" indent="0" algn="l">
              <a:lnSpc>
                <a:spcPts val="2547"/>
              </a:lnSpc>
              <a:buNone/>
            </a:pPr>
            <a:r>
              <a:rPr lang="en-US" sz="2038" dirty="0">
                <a:solidFill>
                  <a:srgbClr val="454240"/>
                </a:solidFill>
                <a:latin typeface="Libre Baskerville" pitchFamily="34" charset="0"/>
                <a:ea typeface="Libre Baskerville" pitchFamily="34" charset="-122"/>
                <a:cs typeface="Libre Baskerville" pitchFamily="34" charset="-120"/>
              </a:rPr>
              <a:t>Дбайте про проблемні ділянки</a:t>
            </a:r>
            <a:endParaRPr lang="en-US" sz="2038" dirty="0"/>
          </a:p>
        </p:txBody>
      </p:sp>
      <p:sp>
        <p:nvSpPr>
          <p:cNvPr id="15" name="Text 12"/>
          <p:cNvSpPr/>
          <p:nvPr/>
        </p:nvSpPr>
        <p:spPr>
          <a:xfrm>
            <a:off x="3846909" y="4878705"/>
            <a:ext cx="8385810" cy="662464"/>
          </a:xfrm>
          <a:prstGeom prst="rect">
            <a:avLst/>
          </a:prstGeom>
          <a:noFill/>
          <a:ln/>
        </p:spPr>
        <p:txBody>
          <a:bodyPr wrap="square" rtlCol="0" anchor="t"/>
          <a:lstStyle/>
          <a:p>
            <a:pPr marL="0" indent="0" algn="l">
              <a:lnSpc>
                <a:spcPts val="2609"/>
              </a:lnSpc>
              <a:buNone/>
            </a:pPr>
            <a:r>
              <a:rPr lang="en-US" sz="1630" dirty="0">
                <a:solidFill>
                  <a:srgbClr val="454240"/>
                </a:solidFill>
                <a:latin typeface="DM Sans" pitchFamily="34" charset="0"/>
                <a:ea typeface="DM Sans" pitchFamily="34" charset="-122"/>
                <a:cs typeface="DM Sans" pitchFamily="34" charset="-120"/>
              </a:rPr>
              <a:t>Проблемні ділянки цього типу шкіри, наприклад Т-зона, може вимагати додаткової уваги.</a:t>
            </a:r>
            <a:endParaRPr lang="en-US" sz="1630" dirty="0"/>
          </a:p>
        </p:txBody>
      </p:sp>
      <p:sp>
        <p:nvSpPr>
          <p:cNvPr id="16" name="Shape 13"/>
          <p:cNvSpPr/>
          <p:nvPr/>
        </p:nvSpPr>
        <p:spPr>
          <a:xfrm>
            <a:off x="2941082" y="6378476"/>
            <a:ext cx="724614" cy="41315"/>
          </a:xfrm>
          <a:prstGeom prst="rect">
            <a:avLst/>
          </a:prstGeom>
          <a:solidFill>
            <a:srgbClr val="EFDBA9"/>
          </a:solidFill>
          <a:ln/>
        </p:spPr>
      </p:sp>
      <p:sp>
        <p:nvSpPr>
          <p:cNvPr id="17" name="Shape 14"/>
          <p:cNvSpPr/>
          <p:nvPr/>
        </p:nvSpPr>
        <p:spPr>
          <a:xfrm>
            <a:off x="2475309" y="6166366"/>
            <a:ext cx="465773" cy="465773"/>
          </a:xfrm>
          <a:prstGeom prst="roundRect">
            <a:avLst>
              <a:gd name="adj" fmla="val 20004"/>
            </a:avLst>
          </a:prstGeom>
          <a:solidFill>
            <a:srgbClr val="F7EDD4"/>
          </a:solidFill>
          <a:ln w="12859">
            <a:solidFill>
              <a:srgbClr val="EFDBA9"/>
            </a:solidFill>
            <a:prstDash val="solid"/>
          </a:ln>
        </p:spPr>
      </p:sp>
      <p:sp>
        <p:nvSpPr>
          <p:cNvPr id="18" name="Text 15"/>
          <p:cNvSpPr/>
          <p:nvPr/>
        </p:nvSpPr>
        <p:spPr>
          <a:xfrm>
            <a:off x="2612946" y="6205061"/>
            <a:ext cx="190500" cy="388263"/>
          </a:xfrm>
          <a:prstGeom prst="rect">
            <a:avLst/>
          </a:prstGeom>
          <a:noFill/>
          <a:ln/>
        </p:spPr>
        <p:txBody>
          <a:bodyPr wrap="none" rtlCol="0" anchor="t"/>
          <a:lstStyle/>
          <a:p>
            <a:pPr marL="0" indent="0" algn="ctr">
              <a:lnSpc>
                <a:spcPts val="3057"/>
              </a:lnSpc>
              <a:buNone/>
            </a:pPr>
            <a:r>
              <a:rPr lang="en-US" sz="2446" dirty="0">
                <a:solidFill>
                  <a:srgbClr val="454240"/>
                </a:solidFill>
                <a:latin typeface="Libre Baskerville" pitchFamily="34" charset="0"/>
                <a:ea typeface="Libre Baskerville" pitchFamily="34" charset="-122"/>
                <a:cs typeface="Libre Baskerville" pitchFamily="34" charset="-120"/>
              </a:rPr>
              <a:t>3</a:t>
            </a:r>
            <a:endParaRPr lang="en-US" sz="2446" dirty="0"/>
          </a:p>
        </p:txBody>
      </p:sp>
      <p:sp>
        <p:nvSpPr>
          <p:cNvPr id="19" name="Text 16"/>
          <p:cNvSpPr/>
          <p:nvPr/>
        </p:nvSpPr>
        <p:spPr>
          <a:xfrm>
            <a:off x="3846909" y="6211610"/>
            <a:ext cx="3756660" cy="323493"/>
          </a:xfrm>
          <a:prstGeom prst="rect">
            <a:avLst/>
          </a:prstGeom>
          <a:noFill/>
          <a:ln/>
        </p:spPr>
        <p:txBody>
          <a:bodyPr wrap="none" rtlCol="0" anchor="t"/>
          <a:lstStyle/>
          <a:p>
            <a:pPr marL="0" indent="0" algn="l">
              <a:lnSpc>
                <a:spcPts val="2547"/>
              </a:lnSpc>
              <a:buNone/>
            </a:pPr>
            <a:r>
              <a:rPr lang="en-US" sz="2038" dirty="0">
                <a:solidFill>
                  <a:srgbClr val="454240"/>
                </a:solidFill>
                <a:latin typeface="Libre Baskerville" pitchFamily="34" charset="0"/>
                <a:ea typeface="Libre Baskerville" pitchFamily="34" charset="-122"/>
                <a:cs typeface="Libre Baskerville" pitchFamily="34" charset="-120"/>
              </a:rPr>
              <a:t>Хапайтеся за легкі очищувачі</a:t>
            </a:r>
            <a:endParaRPr lang="en-US" sz="2038" dirty="0"/>
          </a:p>
        </p:txBody>
      </p:sp>
      <p:sp>
        <p:nvSpPr>
          <p:cNvPr id="20" name="Text 17"/>
          <p:cNvSpPr/>
          <p:nvPr/>
        </p:nvSpPr>
        <p:spPr>
          <a:xfrm>
            <a:off x="3846909" y="6742152"/>
            <a:ext cx="8385810" cy="662464"/>
          </a:xfrm>
          <a:prstGeom prst="rect">
            <a:avLst/>
          </a:prstGeom>
          <a:noFill/>
          <a:ln/>
        </p:spPr>
        <p:txBody>
          <a:bodyPr wrap="square" rtlCol="0" anchor="t"/>
          <a:lstStyle/>
          <a:p>
            <a:pPr marL="0" indent="0" algn="l">
              <a:lnSpc>
                <a:spcPts val="2609"/>
              </a:lnSpc>
              <a:buNone/>
            </a:pPr>
            <a:r>
              <a:rPr lang="en-US" sz="1630" dirty="0">
                <a:solidFill>
                  <a:srgbClr val="454240"/>
                </a:solidFill>
                <a:latin typeface="DM Sans" pitchFamily="34" charset="0"/>
                <a:ea typeface="DM Sans" pitchFamily="34" charset="-122"/>
                <a:cs typeface="DM Sans" pitchFamily="34" charset="-120"/>
              </a:rPr>
              <a:t>Варто відмовитися від складних очищувачів та використовувати легкі препарати, які не пересушують шкіру.</a:t>
            </a:r>
            <a:endParaRPr lang="en-US" sz="1630" dirty="0"/>
          </a:p>
        </p:txBody>
      </p:sp>
      <p:sp>
        <p:nvSpPr>
          <p:cNvPr id="22" name="Прямоугольник 21"/>
          <p:cNvSpPr/>
          <p:nvPr/>
        </p:nvSpPr>
        <p:spPr>
          <a:xfrm>
            <a:off x="506084" y="1343382"/>
            <a:ext cx="13848545" cy="646331"/>
          </a:xfrm>
          <a:prstGeom prst="rect">
            <a:avLst/>
          </a:prstGeom>
        </p:spPr>
        <p:txBody>
          <a:bodyPr wrap="square">
            <a:spAutoFit/>
          </a:bodyPr>
          <a:lstStyle/>
          <a:p>
            <a:pPr algn="just" fontAlgn="base"/>
            <a:r>
              <a:rPr lang="uk-UA" b="1" u="sng" dirty="0"/>
              <a:t>Особливості догляду</a:t>
            </a:r>
            <a:r>
              <a:rPr lang="uk-UA" b="1" i="1" u="sng" dirty="0"/>
              <a:t>:</a:t>
            </a:r>
            <a:r>
              <a:rPr lang="uk-UA" dirty="0"/>
              <a:t> догляд за цим типом шкіри досить складний, адже потрібно використовувати цілий комплекс засобів. Наприклад, ділянки Т-зони потрібно очищувати від жиру, а шкіру </a:t>
            </a:r>
            <a:r>
              <a:rPr lang="uk-UA" dirty="0" err="1"/>
              <a:t>щік</a:t>
            </a:r>
            <a:r>
              <a:rPr lang="uk-UA" dirty="0"/>
              <a:t>, навпаки, потрібно ретельно зволожувати.</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w="13573">
            <a:solidFill>
              <a:srgbClr val="E5E0DF"/>
            </a:solidFill>
            <a:prstDash val="solid"/>
          </a:ln>
        </p:spPr>
      </p:sp>
      <p:sp>
        <p:nvSpPr>
          <p:cNvPr id="4" name="Text 1"/>
          <p:cNvSpPr/>
          <p:nvPr/>
        </p:nvSpPr>
        <p:spPr>
          <a:xfrm>
            <a:off x="2148007" y="218718"/>
            <a:ext cx="10334268" cy="1359694"/>
          </a:xfrm>
          <a:prstGeom prst="rect">
            <a:avLst/>
          </a:prstGeom>
          <a:noFill/>
          <a:ln/>
        </p:spPr>
        <p:txBody>
          <a:bodyPr wrap="square" rtlCol="0" anchor="t"/>
          <a:lstStyle/>
          <a:p>
            <a:pPr marL="0" indent="0" algn="ctr">
              <a:lnSpc>
                <a:spcPts val="5353"/>
              </a:lnSpc>
              <a:buNone/>
            </a:pPr>
            <a:r>
              <a:rPr lang="en-US" sz="4000" dirty="0">
                <a:solidFill>
                  <a:srgbClr val="0070C0"/>
                </a:solidFill>
                <a:latin typeface="Arial Black" panose="020B0A04020102020204" pitchFamily="34" charset="0"/>
                <a:ea typeface="Libre Baskerville" pitchFamily="34" charset="-122"/>
                <a:cs typeface="Libre Baskerville" pitchFamily="34" charset="-120"/>
              </a:rPr>
              <a:t>Загальні принципи догляду за різними типами шкіри</a:t>
            </a:r>
            <a:endParaRPr lang="en-US" sz="4000" dirty="0">
              <a:solidFill>
                <a:srgbClr val="0070C0"/>
              </a:solidFill>
              <a:latin typeface="Arial Black" panose="020B0A04020102020204" pitchFamily="34" charset="0"/>
            </a:endParaRPr>
          </a:p>
        </p:txBody>
      </p:sp>
      <p:pic>
        <p:nvPicPr>
          <p:cNvPr id="5" name="Image 1" descr="preencoded.png"/>
          <p:cNvPicPr>
            <a:picLocks noChangeAspect="1"/>
          </p:cNvPicPr>
          <p:nvPr/>
        </p:nvPicPr>
        <p:blipFill>
          <a:blip r:embed="rId4"/>
          <a:stretch>
            <a:fillRect/>
          </a:stretch>
        </p:blipFill>
        <p:spPr>
          <a:xfrm>
            <a:off x="2148007" y="2394228"/>
            <a:ext cx="3227189" cy="1994535"/>
          </a:xfrm>
          <a:prstGeom prst="rect">
            <a:avLst/>
          </a:prstGeom>
        </p:spPr>
      </p:pic>
      <p:sp>
        <p:nvSpPr>
          <p:cNvPr id="6" name="Text 2"/>
          <p:cNvSpPr/>
          <p:nvPr/>
        </p:nvSpPr>
        <p:spPr>
          <a:xfrm>
            <a:off x="2148007" y="4660702"/>
            <a:ext cx="3227189" cy="679847"/>
          </a:xfrm>
          <a:prstGeom prst="rect">
            <a:avLst/>
          </a:prstGeom>
          <a:noFill/>
          <a:ln/>
        </p:spPr>
        <p:txBody>
          <a:bodyPr wrap="square" rtlCol="0" anchor="t"/>
          <a:lstStyle/>
          <a:p>
            <a:pPr marL="0" indent="0" algn="l">
              <a:lnSpc>
                <a:spcPts val="2677"/>
              </a:lnSpc>
              <a:buNone/>
            </a:pPr>
            <a:r>
              <a:rPr lang="en-US" sz="2141" dirty="0">
                <a:solidFill>
                  <a:srgbClr val="5C4E3D"/>
                </a:solidFill>
                <a:latin typeface="Libre Baskerville" pitchFamily="34" charset="0"/>
                <a:ea typeface="Libre Baskerville" pitchFamily="34" charset="-122"/>
                <a:cs typeface="Libre Baskerville" pitchFamily="34" charset="-120"/>
              </a:rPr>
              <a:t>Використовуйте нічний крем</a:t>
            </a:r>
            <a:endParaRPr lang="en-US" sz="2141" dirty="0"/>
          </a:p>
        </p:txBody>
      </p:sp>
      <p:sp>
        <p:nvSpPr>
          <p:cNvPr id="7" name="Text 3"/>
          <p:cNvSpPr/>
          <p:nvPr/>
        </p:nvSpPr>
        <p:spPr>
          <a:xfrm>
            <a:off x="2148007" y="5558076"/>
            <a:ext cx="3227189" cy="1044059"/>
          </a:xfrm>
          <a:prstGeom prst="rect">
            <a:avLst/>
          </a:prstGeom>
          <a:noFill/>
          <a:ln/>
        </p:spPr>
        <p:txBody>
          <a:bodyPr wrap="square" rtlCol="0" anchor="t"/>
          <a:lstStyle/>
          <a:p>
            <a:pPr marL="0" indent="0" algn="l">
              <a:lnSpc>
                <a:spcPts val="2741"/>
              </a:lnSpc>
              <a:buNone/>
            </a:pPr>
            <a:r>
              <a:rPr lang="en-US" sz="1713" dirty="0">
                <a:solidFill>
                  <a:srgbClr val="454240"/>
                </a:solidFill>
                <a:latin typeface="DM Sans" pitchFamily="34" charset="0"/>
                <a:ea typeface="DM Sans" pitchFamily="34" charset="-122"/>
                <a:cs typeface="DM Sans" pitchFamily="34" charset="-120"/>
              </a:rPr>
              <a:t>Це допоможе у збереженні вологи в шкірі під час нічного відпочинку.</a:t>
            </a:r>
            <a:endParaRPr lang="en-US" sz="1713" dirty="0"/>
          </a:p>
        </p:txBody>
      </p:sp>
      <p:pic>
        <p:nvPicPr>
          <p:cNvPr id="8" name="Image 2" descr="preencoded.png"/>
          <p:cNvPicPr>
            <a:picLocks noChangeAspect="1"/>
          </p:cNvPicPr>
          <p:nvPr/>
        </p:nvPicPr>
        <p:blipFill>
          <a:blip r:embed="rId5"/>
          <a:stretch>
            <a:fillRect/>
          </a:stretch>
        </p:blipFill>
        <p:spPr>
          <a:xfrm>
            <a:off x="5701427" y="2394228"/>
            <a:ext cx="3227308" cy="1994535"/>
          </a:xfrm>
          <a:prstGeom prst="rect">
            <a:avLst/>
          </a:prstGeom>
        </p:spPr>
      </p:pic>
      <p:sp>
        <p:nvSpPr>
          <p:cNvPr id="9" name="Text 4"/>
          <p:cNvSpPr/>
          <p:nvPr/>
        </p:nvSpPr>
        <p:spPr>
          <a:xfrm>
            <a:off x="5701427" y="4660702"/>
            <a:ext cx="3227308" cy="1359694"/>
          </a:xfrm>
          <a:prstGeom prst="rect">
            <a:avLst/>
          </a:prstGeom>
          <a:noFill/>
          <a:ln/>
        </p:spPr>
        <p:txBody>
          <a:bodyPr wrap="square" rtlCol="0" anchor="t"/>
          <a:lstStyle/>
          <a:p>
            <a:pPr marL="0" indent="0" algn="l">
              <a:lnSpc>
                <a:spcPts val="2677"/>
              </a:lnSpc>
              <a:buNone/>
            </a:pPr>
            <a:r>
              <a:rPr lang="en-US" sz="2141" dirty="0">
                <a:solidFill>
                  <a:srgbClr val="5C4E3D"/>
                </a:solidFill>
                <a:latin typeface="Libre Baskerville" pitchFamily="34" charset="0"/>
                <a:ea typeface="Libre Baskerville" pitchFamily="34" charset="-122"/>
                <a:cs typeface="Libre Baskerville" pitchFamily="34" charset="-120"/>
              </a:rPr>
              <a:t>Використовуйте всього лише необхідну кількість косметичних засобів</a:t>
            </a:r>
            <a:endParaRPr lang="en-US" sz="2141" dirty="0"/>
          </a:p>
        </p:txBody>
      </p:sp>
      <p:sp>
        <p:nvSpPr>
          <p:cNvPr id="10" name="Text 5"/>
          <p:cNvSpPr/>
          <p:nvPr/>
        </p:nvSpPr>
        <p:spPr>
          <a:xfrm>
            <a:off x="5701427" y="6237923"/>
            <a:ext cx="3227308" cy="1392079"/>
          </a:xfrm>
          <a:prstGeom prst="rect">
            <a:avLst/>
          </a:prstGeom>
          <a:noFill/>
          <a:ln/>
        </p:spPr>
        <p:txBody>
          <a:bodyPr wrap="square" rtlCol="0" anchor="t"/>
          <a:lstStyle/>
          <a:p>
            <a:pPr marL="0" indent="0" algn="l">
              <a:lnSpc>
                <a:spcPts val="2741"/>
              </a:lnSpc>
              <a:buNone/>
            </a:pPr>
            <a:r>
              <a:rPr lang="en-US" sz="1713" dirty="0">
                <a:solidFill>
                  <a:srgbClr val="454240"/>
                </a:solidFill>
                <a:latin typeface="DM Sans" pitchFamily="34" charset="0"/>
                <a:ea typeface="DM Sans" pitchFamily="34" charset="-122"/>
                <a:cs typeface="DM Sans" pitchFamily="34" charset="-120"/>
              </a:rPr>
              <a:t>Занадто часте використання косметичних засобів може зменшити зволоженість шкіри.</a:t>
            </a:r>
            <a:endParaRPr lang="en-US" sz="1713" dirty="0"/>
          </a:p>
        </p:txBody>
      </p:sp>
      <p:pic>
        <p:nvPicPr>
          <p:cNvPr id="11" name="Image 3" descr="preencoded.png"/>
          <p:cNvPicPr>
            <a:picLocks noChangeAspect="1"/>
          </p:cNvPicPr>
          <p:nvPr/>
        </p:nvPicPr>
        <p:blipFill>
          <a:blip r:embed="rId6"/>
          <a:stretch>
            <a:fillRect/>
          </a:stretch>
        </p:blipFill>
        <p:spPr>
          <a:xfrm>
            <a:off x="9254966" y="2394228"/>
            <a:ext cx="3227308" cy="1994535"/>
          </a:xfrm>
          <a:prstGeom prst="rect">
            <a:avLst/>
          </a:prstGeom>
        </p:spPr>
      </p:pic>
      <p:sp>
        <p:nvSpPr>
          <p:cNvPr id="12" name="Text 6"/>
          <p:cNvSpPr/>
          <p:nvPr/>
        </p:nvSpPr>
        <p:spPr>
          <a:xfrm>
            <a:off x="9254966" y="4660702"/>
            <a:ext cx="3227308" cy="679847"/>
          </a:xfrm>
          <a:prstGeom prst="rect">
            <a:avLst/>
          </a:prstGeom>
          <a:noFill/>
          <a:ln/>
        </p:spPr>
        <p:txBody>
          <a:bodyPr wrap="square" rtlCol="0" anchor="t"/>
          <a:lstStyle/>
          <a:p>
            <a:pPr marL="0" indent="0" algn="l">
              <a:lnSpc>
                <a:spcPts val="2677"/>
              </a:lnSpc>
              <a:buNone/>
            </a:pPr>
            <a:r>
              <a:rPr lang="en-US" sz="2141" dirty="0">
                <a:solidFill>
                  <a:srgbClr val="5C4E3D"/>
                </a:solidFill>
                <a:latin typeface="Libre Baskerville" pitchFamily="34" charset="0"/>
                <a:ea typeface="Libre Baskerville" pitchFamily="34" charset="-122"/>
                <a:cs typeface="Libre Baskerville" pitchFamily="34" charset="-120"/>
              </a:rPr>
              <a:t>Оберіть органічний милі</a:t>
            </a:r>
            <a:endParaRPr lang="en-US" sz="2141" dirty="0"/>
          </a:p>
        </p:txBody>
      </p:sp>
      <p:sp>
        <p:nvSpPr>
          <p:cNvPr id="13" name="Text 7"/>
          <p:cNvSpPr/>
          <p:nvPr/>
        </p:nvSpPr>
        <p:spPr>
          <a:xfrm>
            <a:off x="9254966" y="5558076"/>
            <a:ext cx="3227308" cy="1392079"/>
          </a:xfrm>
          <a:prstGeom prst="rect">
            <a:avLst/>
          </a:prstGeom>
          <a:noFill/>
          <a:ln/>
        </p:spPr>
        <p:txBody>
          <a:bodyPr wrap="square" rtlCol="0" anchor="t"/>
          <a:lstStyle/>
          <a:p>
            <a:pPr marL="0" indent="0" algn="l">
              <a:lnSpc>
                <a:spcPts val="2741"/>
              </a:lnSpc>
              <a:buNone/>
            </a:pPr>
            <a:r>
              <a:rPr lang="en-US" sz="1713" dirty="0">
                <a:solidFill>
                  <a:srgbClr val="454240"/>
                </a:solidFill>
                <a:latin typeface="DM Sans" pitchFamily="34" charset="0"/>
                <a:ea typeface="DM Sans" pitchFamily="34" charset="-122"/>
                <a:cs typeface="DM Sans" pitchFamily="34" charset="-120"/>
              </a:rPr>
              <a:t>Органічний милі може допомогти уникнути подразнень та алергічних реакцій на шкірі.</a:t>
            </a:r>
            <a:endParaRPr lang="en-US" sz="1713"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sp>
        <p:nvSpPr>
          <p:cNvPr id="4" name="Прямоугольник 3"/>
          <p:cNvSpPr/>
          <p:nvPr/>
        </p:nvSpPr>
        <p:spPr>
          <a:xfrm>
            <a:off x="3657600" y="169706"/>
            <a:ext cx="7315200" cy="1569660"/>
          </a:xfrm>
          <a:prstGeom prst="rect">
            <a:avLst/>
          </a:prstGeom>
        </p:spPr>
        <p:txBody>
          <a:bodyPr>
            <a:spAutoFit/>
          </a:bodyPr>
          <a:lstStyle/>
          <a:p>
            <a:pPr algn="ctr"/>
            <a:r>
              <a:rPr lang="ru-RU" sz="3200" dirty="0" smtClean="0">
                <a:solidFill>
                  <a:srgbClr val="0070C0"/>
                </a:solidFill>
                <a:latin typeface="Arial Black" panose="020B0A04020102020204" pitchFamily="34" charset="0"/>
              </a:rPr>
              <a:t>Тест на </a:t>
            </a:r>
            <a:r>
              <a:rPr lang="ru-RU" sz="3200" dirty="0" err="1" smtClean="0">
                <a:solidFill>
                  <a:srgbClr val="0070C0"/>
                </a:solidFill>
                <a:latin typeface="Arial Black" panose="020B0A04020102020204" pitchFamily="34" charset="0"/>
              </a:rPr>
              <a:t>жирність</a:t>
            </a:r>
            <a:r>
              <a:rPr lang="ru-RU" sz="3200" dirty="0" smtClean="0">
                <a:solidFill>
                  <a:srgbClr val="0070C0"/>
                </a:solidFill>
                <a:latin typeface="Arial Black" panose="020B0A04020102020204" pitchFamily="34" charset="0"/>
              </a:rPr>
              <a:t> </a:t>
            </a:r>
            <a:r>
              <a:rPr lang="ru-RU" sz="3200" dirty="0" err="1">
                <a:solidFill>
                  <a:srgbClr val="0070C0"/>
                </a:solidFill>
                <a:latin typeface="Arial Black" panose="020B0A04020102020204" pitchFamily="34" charset="0"/>
              </a:rPr>
              <a:t>шкіри</a:t>
            </a:r>
            <a:r>
              <a:rPr lang="ru-RU" sz="3200" dirty="0">
                <a:solidFill>
                  <a:srgbClr val="0070C0"/>
                </a:solidFill>
                <a:latin typeface="Arial Black" panose="020B0A04020102020204" pitchFamily="34" charset="0"/>
              </a:rPr>
              <a:t/>
            </a:r>
            <a:br>
              <a:rPr lang="ru-RU" sz="3200" dirty="0">
                <a:solidFill>
                  <a:srgbClr val="0070C0"/>
                </a:solidFill>
                <a:latin typeface="Arial Black" panose="020B0A04020102020204" pitchFamily="34" charset="0"/>
              </a:rPr>
            </a:br>
            <a:r>
              <a:rPr lang="ru-RU" sz="3200" dirty="0">
                <a:solidFill>
                  <a:srgbClr val="0070C0"/>
                </a:solidFill>
                <a:latin typeface="Arial Black" panose="020B0A04020102020204" pitchFamily="34" charset="0"/>
              </a:rPr>
              <a:t/>
            </a:r>
            <a:br>
              <a:rPr lang="ru-RU" sz="3200" dirty="0">
                <a:solidFill>
                  <a:srgbClr val="0070C0"/>
                </a:solidFill>
                <a:latin typeface="Arial Black" panose="020B0A04020102020204" pitchFamily="34" charset="0"/>
              </a:rPr>
            </a:br>
            <a:endParaRPr lang="uk-UA" sz="3200" dirty="0">
              <a:solidFill>
                <a:srgbClr val="0070C0"/>
              </a:solidFill>
              <a:latin typeface="Arial Black" panose="020B0A04020102020204" pitchFamily="34" charset="0"/>
            </a:endParaRPr>
          </a:p>
        </p:txBody>
      </p:sp>
      <p:pic>
        <p:nvPicPr>
          <p:cNvPr id="5" name="Рисунок 4"/>
          <p:cNvPicPr>
            <a:picLocks noChangeAspect="1"/>
          </p:cNvPicPr>
          <p:nvPr/>
        </p:nvPicPr>
        <p:blipFill>
          <a:blip r:embed="rId2"/>
          <a:stretch>
            <a:fillRect/>
          </a:stretch>
        </p:blipFill>
        <p:spPr>
          <a:xfrm>
            <a:off x="409575" y="1739366"/>
            <a:ext cx="3248025" cy="4343400"/>
          </a:xfrm>
          <a:prstGeom prst="rect">
            <a:avLst/>
          </a:prstGeom>
        </p:spPr>
      </p:pic>
      <p:sp>
        <p:nvSpPr>
          <p:cNvPr id="6" name="Прямоугольник 5"/>
          <p:cNvSpPr/>
          <p:nvPr/>
        </p:nvSpPr>
        <p:spPr>
          <a:xfrm>
            <a:off x="3759200" y="2121771"/>
            <a:ext cx="10160000" cy="5632311"/>
          </a:xfrm>
          <a:prstGeom prst="rect">
            <a:avLst/>
          </a:prstGeom>
        </p:spPr>
        <p:txBody>
          <a:bodyPr wrap="square">
            <a:spAutoFit/>
          </a:bodyPr>
          <a:lstStyle/>
          <a:p>
            <a:pPr marL="342900" indent="-342900" algn="just">
              <a:buFont typeface="Wingdings" panose="05000000000000000000" pitchFamily="2" charset="2"/>
              <a:buChar char="Ø"/>
            </a:pPr>
            <a:r>
              <a:rPr lang="uk-UA" sz="2400" dirty="0">
                <a:solidFill>
                  <a:srgbClr val="000000"/>
                </a:solidFill>
              </a:rPr>
              <a:t>Прокинувшись, </a:t>
            </a:r>
            <a:r>
              <a:rPr lang="uk-UA" sz="2400" dirty="0" err="1">
                <a:solidFill>
                  <a:srgbClr val="000000"/>
                </a:solidFill>
              </a:rPr>
              <a:t>вмийтеся</a:t>
            </a:r>
            <a:r>
              <a:rPr lang="uk-UA" sz="2400" dirty="0">
                <a:solidFill>
                  <a:srgbClr val="000000"/>
                </a:solidFill>
              </a:rPr>
              <a:t>, але не наносите на обличчя косметику. Проведіть 3-4 години без Догляду </a:t>
            </a:r>
            <a:r>
              <a:rPr lang="uk-UA" sz="2400" dirty="0" smtClean="0">
                <a:solidFill>
                  <a:srgbClr val="000000"/>
                </a:solidFill>
              </a:rPr>
              <a:t>засобами </a:t>
            </a:r>
            <a:r>
              <a:rPr lang="uk-UA" sz="2400" dirty="0">
                <a:solidFill>
                  <a:srgbClr val="000000"/>
                </a:solidFill>
              </a:rPr>
              <a:t>і макіяжу, займаючись звичними справами. </a:t>
            </a:r>
            <a:endParaRPr lang="uk-UA" sz="2400" dirty="0" smtClean="0">
              <a:solidFill>
                <a:srgbClr val="000000"/>
              </a:solidFill>
            </a:endParaRPr>
          </a:p>
          <a:p>
            <a:pPr marL="342900" indent="-342900" algn="just">
              <a:buFont typeface="Wingdings" panose="05000000000000000000" pitchFamily="2" charset="2"/>
              <a:buChar char="Ø"/>
            </a:pPr>
            <a:r>
              <a:rPr lang="uk-UA" sz="2400" dirty="0" smtClean="0">
                <a:solidFill>
                  <a:srgbClr val="000000"/>
                </a:solidFill>
              </a:rPr>
              <a:t>Потім </a:t>
            </a:r>
            <a:r>
              <a:rPr lang="uk-UA" sz="2400" dirty="0">
                <a:solidFill>
                  <a:srgbClr val="000000"/>
                </a:solidFill>
              </a:rPr>
              <a:t>візьміть суху серветку і притисніть до обличчя. </a:t>
            </a:r>
            <a:endParaRPr lang="uk-UA" sz="2400" dirty="0" smtClean="0">
              <a:solidFill>
                <a:srgbClr val="000000"/>
              </a:solidFill>
            </a:endParaRPr>
          </a:p>
          <a:p>
            <a:pPr marL="342900" indent="-342900" algn="just">
              <a:buFont typeface="Wingdings" panose="05000000000000000000" pitchFamily="2" charset="2"/>
              <a:buChar char="Ø"/>
            </a:pPr>
            <a:r>
              <a:rPr lang="uk-UA" sz="2400" dirty="0" smtClean="0">
                <a:solidFill>
                  <a:srgbClr val="000000"/>
                </a:solidFill>
              </a:rPr>
              <a:t>За </a:t>
            </a:r>
            <a:r>
              <a:rPr lang="uk-UA" sz="2400" dirty="0">
                <a:solidFill>
                  <a:srgbClr val="000000"/>
                </a:solidFill>
              </a:rPr>
              <a:t>отриманого результату можна виявити тип шкіри: </a:t>
            </a:r>
            <a:endParaRPr lang="uk-UA" sz="2400" dirty="0" smtClean="0">
              <a:solidFill>
                <a:srgbClr val="000000"/>
              </a:solidFill>
            </a:endParaRPr>
          </a:p>
          <a:p>
            <a:pPr marL="342900" indent="-342900" algn="just">
              <a:buFont typeface="Arial" panose="020B0604020202020204" pitchFamily="34" charset="0"/>
              <a:buChar char="•"/>
            </a:pPr>
            <a:r>
              <a:rPr lang="uk-UA" sz="2400" dirty="0" smtClean="0">
                <a:solidFill>
                  <a:srgbClr val="000000"/>
                </a:solidFill>
              </a:rPr>
              <a:t>комбінована </a:t>
            </a:r>
            <a:r>
              <a:rPr lang="uk-UA" sz="2400" dirty="0">
                <a:solidFill>
                  <a:srgbClr val="000000"/>
                </a:solidFill>
              </a:rPr>
              <a:t>- жирні плями добре помітні в Т-зоні; </a:t>
            </a:r>
            <a:endParaRPr lang="uk-UA" sz="2400" dirty="0" smtClean="0">
              <a:solidFill>
                <a:srgbClr val="000000"/>
              </a:solidFill>
            </a:endParaRPr>
          </a:p>
          <a:p>
            <a:pPr marL="342900" indent="-342900" algn="just">
              <a:buFont typeface="Arial" panose="020B0604020202020204" pitchFamily="34" charset="0"/>
              <a:buChar char="•"/>
            </a:pPr>
            <a:r>
              <a:rPr lang="uk-UA" sz="2400" dirty="0" smtClean="0">
                <a:solidFill>
                  <a:srgbClr val="000000"/>
                </a:solidFill>
              </a:rPr>
              <a:t>нормальна </a:t>
            </a:r>
            <a:r>
              <a:rPr lang="uk-UA" sz="2400" dirty="0">
                <a:solidFill>
                  <a:srgbClr val="000000"/>
                </a:solidFill>
              </a:rPr>
              <a:t>- в Т-зоні ледь помітні жирні плями; </a:t>
            </a:r>
            <a:endParaRPr lang="uk-UA" sz="2400" dirty="0" smtClean="0">
              <a:solidFill>
                <a:srgbClr val="000000"/>
              </a:solidFill>
            </a:endParaRPr>
          </a:p>
          <a:p>
            <a:pPr marL="342900" indent="-342900" algn="just">
              <a:buFont typeface="Arial" panose="020B0604020202020204" pitchFamily="34" charset="0"/>
              <a:buChar char="•"/>
            </a:pPr>
            <a:r>
              <a:rPr lang="uk-UA" sz="2400" dirty="0" smtClean="0">
                <a:solidFill>
                  <a:srgbClr val="000000"/>
                </a:solidFill>
              </a:rPr>
              <a:t>суха </a:t>
            </a:r>
            <a:r>
              <a:rPr lang="uk-UA" sz="2400" dirty="0">
                <a:solidFill>
                  <a:srgbClr val="000000"/>
                </a:solidFill>
              </a:rPr>
              <a:t>- папір повністю суха без слідів шкірного сала; </a:t>
            </a:r>
            <a:endParaRPr lang="uk-UA" sz="2400" dirty="0" smtClean="0">
              <a:solidFill>
                <a:srgbClr val="000000"/>
              </a:solidFill>
            </a:endParaRPr>
          </a:p>
          <a:p>
            <a:pPr marL="342900" indent="-342900" algn="just">
              <a:buFont typeface="Arial" panose="020B0604020202020204" pitchFamily="34" charset="0"/>
              <a:buChar char="•"/>
            </a:pPr>
            <a:r>
              <a:rPr lang="uk-UA" sz="2400" dirty="0" smtClean="0">
                <a:solidFill>
                  <a:srgbClr val="000000"/>
                </a:solidFill>
              </a:rPr>
              <a:t>жирна </a:t>
            </a:r>
            <a:r>
              <a:rPr lang="uk-UA" sz="2400" dirty="0">
                <a:solidFill>
                  <a:srgbClr val="000000"/>
                </a:solidFill>
              </a:rPr>
              <a:t>- серветка рясно просочена жиром. </a:t>
            </a:r>
            <a:endParaRPr lang="uk-UA" sz="2400" dirty="0" smtClean="0">
              <a:solidFill>
                <a:srgbClr val="000000"/>
              </a:solidFill>
            </a:endParaRPr>
          </a:p>
          <a:p>
            <a:pPr marL="342900" indent="-342900" algn="just">
              <a:buFont typeface="Wingdings" panose="05000000000000000000" pitchFamily="2" charset="2"/>
              <a:buChar char="Ø"/>
            </a:pPr>
            <a:r>
              <a:rPr lang="uk-UA" sz="2400" dirty="0" smtClean="0">
                <a:solidFill>
                  <a:srgbClr val="000000"/>
                </a:solidFill>
              </a:rPr>
              <a:t>Варто </a:t>
            </a:r>
            <a:r>
              <a:rPr lang="uk-UA" sz="2400" dirty="0">
                <a:solidFill>
                  <a:srgbClr val="000000"/>
                </a:solidFill>
              </a:rPr>
              <a:t>відзначити, що суха шкіра теж може залишати мінімальні жирні сліди. Щоб відрізнити її від нормальної, треба </a:t>
            </a:r>
            <a:r>
              <a:rPr lang="uk-UA" sz="2400" dirty="0" err="1">
                <a:solidFill>
                  <a:srgbClr val="000000"/>
                </a:solidFill>
              </a:rPr>
              <a:t>вмитися</a:t>
            </a:r>
            <a:r>
              <a:rPr lang="uk-UA" sz="2400" dirty="0">
                <a:solidFill>
                  <a:srgbClr val="000000"/>
                </a:solidFill>
              </a:rPr>
              <a:t> з </a:t>
            </a:r>
            <a:r>
              <a:rPr lang="uk-UA" sz="2400" dirty="0" err="1">
                <a:solidFill>
                  <a:srgbClr val="000000"/>
                </a:solidFill>
              </a:rPr>
              <a:t>милом</a:t>
            </a:r>
            <a:r>
              <a:rPr lang="uk-UA" sz="2400" dirty="0">
                <a:solidFill>
                  <a:srgbClr val="000000"/>
                </a:solidFill>
              </a:rPr>
              <a:t>. Якщо після цього </a:t>
            </a:r>
            <a:r>
              <a:rPr lang="uk-UA" sz="2400" dirty="0" err="1">
                <a:solidFill>
                  <a:srgbClr val="000000"/>
                </a:solidFill>
              </a:rPr>
              <a:t>виникло</a:t>
            </a:r>
            <a:r>
              <a:rPr lang="uk-UA" sz="2400" dirty="0">
                <a:solidFill>
                  <a:srgbClr val="000000"/>
                </a:solidFill>
              </a:rPr>
              <a:t> відчуття </a:t>
            </a:r>
            <a:r>
              <a:rPr lang="uk-UA" sz="2400" dirty="0" err="1">
                <a:solidFill>
                  <a:srgbClr val="000000"/>
                </a:solidFill>
              </a:rPr>
              <a:t>стягнутості</a:t>
            </a:r>
            <a:r>
              <a:rPr lang="uk-UA" sz="2400" dirty="0">
                <a:solidFill>
                  <a:srgbClr val="000000"/>
                </a:solidFill>
              </a:rPr>
              <a:t>, у вас суха шкіра. </a:t>
            </a:r>
            <a:endParaRPr lang="uk-UA" sz="2400" dirty="0" smtClean="0">
              <a:solidFill>
                <a:srgbClr val="000000"/>
              </a:solidFill>
            </a:endParaRPr>
          </a:p>
          <a:p>
            <a:pPr marL="342900" indent="-342900" algn="just">
              <a:buFont typeface="Wingdings" panose="05000000000000000000" pitchFamily="2" charset="2"/>
              <a:buChar char="Ø"/>
            </a:pPr>
            <a:r>
              <a:rPr lang="uk-UA" sz="2400" dirty="0" smtClean="0">
                <a:solidFill>
                  <a:srgbClr val="000000"/>
                </a:solidFill>
              </a:rPr>
              <a:t>Тест </a:t>
            </a:r>
            <a:r>
              <a:rPr lang="uk-UA" sz="2400" dirty="0">
                <a:solidFill>
                  <a:srgbClr val="000000"/>
                </a:solidFill>
              </a:rPr>
              <a:t>з серветкою показовий при віці до 30 років. Людям старшого віку варто визначати тип шкіри обличчя за характерними ознаками.</a:t>
            </a:r>
            <a:r>
              <a:rPr lang="uk-UA" sz="2400" dirty="0"/>
              <a:t/>
            </a:r>
            <a:br>
              <a:rPr lang="uk-UA" sz="2400" dirty="0"/>
            </a:br>
            <a:endParaRPr lang="uk-UA" sz="2400" dirty="0"/>
          </a:p>
        </p:txBody>
      </p:sp>
    </p:spTree>
    <p:extLst>
      <p:ext uri="{BB962C8B-B14F-4D97-AF65-F5344CB8AC3E}">
        <p14:creationId xmlns:p14="http://schemas.microsoft.com/office/powerpoint/2010/main" val="1288234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sp>
        <p:nvSpPr>
          <p:cNvPr id="4" name="Прямоугольник 3"/>
          <p:cNvSpPr/>
          <p:nvPr/>
        </p:nvSpPr>
        <p:spPr>
          <a:xfrm>
            <a:off x="3657600" y="169706"/>
            <a:ext cx="7315200" cy="1569660"/>
          </a:xfrm>
          <a:prstGeom prst="rect">
            <a:avLst/>
          </a:prstGeom>
        </p:spPr>
        <p:txBody>
          <a:bodyPr>
            <a:spAutoFit/>
          </a:bodyPr>
          <a:lstStyle/>
          <a:p>
            <a:pPr algn="ctr"/>
            <a:r>
              <a:rPr lang="ru-RU" sz="3200" dirty="0" err="1" smtClean="0">
                <a:solidFill>
                  <a:srgbClr val="0070C0"/>
                </a:solidFill>
                <a:latin typeface="Arial Black" panose="020B0A04020102020204" pitchFamily="34" charset="0"/>
              </a:rPr>
              <a:t>Візуальний</a:t>
            </a:r>
            <a:r>
              <a:rPr lang="ru-RU" sz="3200" dirty="0" smtClean="0">
                <a:solidFill>
                  <a:srgbClr val="0070C0"/>
                </a:solidFill>
                <a:latin typeface="Arial Black" panose="020B0A04020102020204" pitchFamily="34" charset="0"/>
              </a:rPr>
              <a:t> метод</a:t>
            </a:r>
            <a:r>
              <a:rPr lang="ru-RU" sz="3200" dirty="0">
                <a:solidFill>
                  <a:srgbClr val="0070C0"/>
                </a:solidFill>
                <a:latin typeface="Arial Black" panose="020B0A04020102020204" pitchFamily="34" charset="0"/>
              </a:rPr>
              <a:t/>
            </a:r>
            <a:br>
              <a:rPr lang="ru-RU" sz="3200" dirty="0">
                <a:solidFill>
                  <a:srgbClr val="0070C0"/>
                </a:solidFill>
                <a:latin typeface="Arial Black" panose="020B0A04020102020204" pitchFamily="34" charset="0"/>
              </a:rPr>
            </a:br>
            <a:r>
              <a:rPr lang="ru-RU" sz="3200" dirty="0">
                <a:solidFill>
                  <a:srgbClr val="0070C0"/>
                </a:solidFill>
                <a:latin typeface="Arial Black" panose="020B0A04020102020204" pitchFamily="34" charset="0"/>
              </a:rPr>
              <a:t/>
            </a:r>
            <a:br>
              <a:rPr lang="ru-RU" sz="3200" dirty="0">
                <a:solidFill>
                  <a:srgbClr val="0070C0"/>
                </a:solidFill>
                <a:latin typeface="Arial Black" panose="020B0A04020102020204" pitchFamily="34" charset="0"/>
              </a:rPr>
            </a:br>
            <a:endParaRPr lang="uk-UA" sz="3200" dirty="0">
              <a:solidFill>
                <a:srgbClr val="0070C0"/>
              </a:solidFill>
              <a:latin typeface="Arial Black" panose="020B0A04020102020204" pitchFamily="34" charset="0"/>
            </a:endParaRPr>
          </a:p>
        </p:txBody>
      </p:sp>
      <p:pic>
        <p:nvPicPr>
          <p:cNvPr id="5" name="Рисунок 4"/>
          <p:cNvPicPr>
            <a:picLocks noChangeAspect="1"/>
          </p:cNvPicPr>
          <p:nvPr/>
        </p:nvPicPr>
        <p:blipFill>
          <a:blip r:embed="rId2"/>
          <a:stretch>
            <a:fillRect/>
          </a:stretch>
        </p:blipFill>
        <p:spPr>
          <a:xfrm>
            <a:off x="409575" y="1739366"/>
            <a:ext cx="3248025" cy="4343400"/>
          </a:xfrm>
          <a:prstGeom prst="rect">
            <a:avLst/>
          </a:prstGeom>
        </p:spPr>
      </p:pic>
      <p:sp>
        <p:nvSpPr>
          <p:cNvPr id="6" name="Прямоугольник 5"/>
          <p:cNvSpPr/>
          <p:nvPr/>
        </p:nvSpPr>
        <p:spPr>
          <a:xfrm>
            <a:off x="3555999" y="1076686"/>
            <a:ext cx="10914743" cy="6494085"/>
          </a:xfrm>
          <a:prstGeom prst="rect">
            <a:avLst/>
          </a:prstGeom>
        </p:spPr>
        <p:txBody>
          <a:bodyPr wrap="square">
            <a:spAutoFit/>
          </a:bodyPr>
          <a:lstStyle/>
          <a:p>
            <a:pPr marL="457200" indent="-457200" algn="just">
              <a:buFont typeface="Arial" panose="020B0604020202020204" pitchFamily="34" charset="0"/>
              <a:buChar char="•"/>
            </a:pPr>
            <a:endParaRPr lang="uk-UA" sz="2800" dirty="0" smtClean="0"/>
          </a:p>
          <a:p>
            <a:pPr marL="457200" indent="-457200" algn="just">
              <a:buFont typeface="Arial" panose="020B0604020202020204" pitchFamily="34" charset="0"/>
              <a:buChar char="•"/>
            </a:pPr>
            <a:r>
              <a:rPr lang="uk-UA" sz="2800" dirty="0" smtClean="0"/>
              <a:t>Розширені </a:t>
            </a:r>
            <a:r>
              <a:rPr lang="uk-UA" sz="2800" dirty="0"/>
              <a:t>яскраво-виражені пори та блиск на щоках і в Т-зоні вказують на жирну шкіру, блиск у Т-зоні та сухі щоки характерний для комбінованої шкіри. </a:t>
            </a:r>
            <a:endParaRPr lang="uk-UA" sz="2800" dirty="0" smtClean="0"/>
          </a:p>
          <a:p>
            <a:pPr marL="457200" indent="-457200" algn="just">
              <a:buFont typeface="Arial" panose="020B0604020202020204" pitchFamily="34" charset="0"/>
              <a:buChar char="•"/>
            </a:pPr>
            <a:r>
              <a:rPr lang="uk-UA" sz="2800" dirty="0" smtClean="0"/>
              <a:t>Здорова </a:t>
            </a:r>
            <a:r>
              <a:rPr lang="uk-UA" sz="2800" dirty="0"/>
              <a:t>нормальна шкіра радує сяйвом без жирного блиску, почервоніння та розширених пор. </a:t>
            </a:r>
            <a:endParaRPr lang="uk-UA" sz="2800" dirty="0" smtClean="0"/>
          </a:p>
          <a:p>
            <a:pPr marL="457200" indent="-457200" algn="just">
              <a:buFont typeface="Arial" panose="020B0604020202020204" pitchFamily="34" charset="0"/>
              <a:buChar char="•"/>
            </a:pPr>
            <a:r>
              <a:rPr lang="uk-UA" sz="2800" dirty="0" smtClean="0"/>
              <a:t>Торкаючись </a:t>
            </a:r>
            <a:r>
              <a:rPr lang="uk-UA" sz="2800" dirty="0"/>
              <a:t>до сухої шкіри, відчувається деяка шорсткість, помітні ознаки лущення та відсутність жирного блиску в Т-зоні.</a:t>
            </a:r>
          </a:p>
          <a:p>
            <a:pPr marL="457200" indent="-457200" algn="just">
              <a:buFont typeface="Arial" panose="020B0604020202020204" pitchFamily="34" charset="0"/>
              <a:buChar char="•"/>
            </a:pPr>
            <a:r>
              <a:rPr lang="uk-UA" sz="2800" dirty="0"/>
              <a:t>Кожен тип потребує особливого догляду, що підходить для сухої шкіри, може бути неефективним у випадку з надмірною </a:t>
            </a:r>
            <a:r>
              <a:rPr lang="uk-UA" sz="2800" dirty="0" smtClean="0"/>
              <a:t>жирністю.</a:t>
            </a:r>
          </a:p>
          <a:p>
            <a:pPr marL="457200" indent="-457200" algn="just">
              <a:buFont typeface="Arial" panose="020B0604020202020204" pitchFamily="34" charset="0"/>
              <a:buChar char="•"/>
            </a:pPr>
            <a:endParaRPr lang="uk-UA" sz="2800" dirty="0"/>
          </a:p>
          <a:p>
            <a:pPr indent="449263" algn="just"/>
            <a:r>
              <a:rPr lang="uk-UA" sz="2800" dirty="0" smtClean="0"/>
              <a:t>Тому </a:t>
            </a:r>
            <a:r>
              <a:rPr lang="uk-UA" sz="2800" dirty="0"/>
              <a:t>до вибору косметичних засобів необхідно підходити </a:t>
            </a:r>
            <a:r>
              <a:rPr lang="uk-UA" sz="2800" dirty="0" err="1"/>
              <a:t>грамотно</a:t>
            </a:r>
            <a:r>
              <a:rPr lang="uk-UA" sz="2800" dirty="0"/>
              <a:t>. Пропонуємо вам коротку інструкцію до кожного типу.</a:t>
            </a:r>
          </a:p>
          <a:p>
            <a:pPr algn="just"/>
            <a:r>
              <a:rPr lang="uk-UA" sz="2400" dirty="0"/>
              <a:t/>
            </a:r>
            <a:br>
              <a:rPr lang="uk-UA" sz="2400" dirty="0"/>
            </a:br>
            <a:endParaRPr lang="uk-UA" sz="2400" dirty="0"/>
          </a:p>
        </p:txBody>
      </p:sp>
    </p:spTree>
    <p:extLst>
      <p:ext uri="{BB962C8B-B14F-4D97-AF65-F5344CB8AC3E}">
        <p14:creationId xmlns:p14="http://schemas.microsoft.com/office/powerpoint/2010/main" val="4019196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w="13811">
            <a:solidFill>
              <a:srgbClr val="E5E0DF"/>
            </a:solidFill>
            <a:prstDash val="solid"/>
          </a:ln>
        </p:spPr>
      </p:sp>
      <p:sp>
        <p:nvSpPr>
          <p:cNvPr id="4" name="Text 1"/>
          <p:cNvSpPr/>
          <p:nvPr/>
        </p:nvSpPr>
        <p:spPr>
          <a:xfrm>
            <a:off x="5405307" y="2777490"/>
            <a:ext cx="4443889" cy="694373"/>
          </a:xfrm>
          <a:prstGeom prst="rect">
            <a:avLst/>
          </a:prstGeom>
          <a:noFill/>
          <a:ln/>
        </p:spPr>
        <p:txBody>
          <a:bodyPr wrap="none" rtlCol="0" anchor="t"/>
          <a:lstStyle/>
          <a:p>
            <a:pPr marL="0" indent="0">
              <a:lnSpc>
                <a:spcPts val="5468"/>
              </a:lnSpc>
              <a:buNone/>
            </a:pPr>
            <a:r>
              <a:rPr lang="uk-UA" sz="4374" dirty="0" smtClean="0">
                <a:solidFill>
                  <a:srgbClr val="0070C0"/>
                </a:solidFill>
                <a:latin typeface="Arial Black" panose="020B0A04020102020204" pitchFamily="34" charset="0"/>
                <a:ea typeface="Libre Baskerville" pitchFamily="34" charset="-122"/>
              </a:rPr>
              <a:t>ВИСНОВКИ:</a:t>
            </a:r>
            <a:endParaRPr lang="en-US" sz="4374" dirty="0">
              <a:solidFill>
                <a:srgbClr val="0070C0"/>
              </a:solidFill>
              <a:latin typeface="Arial Black" panose="020B0A04020102020204" pitchFamily="34" charset="0"/>
            </a:endParaRPr>
          </a:p>
        </p:txBody>
      </p:sp>
      <p:sp>
        <p:nvSpPr>
          <p:cNvPr id="5" name="Text 2"/>
          <p:cNvSpPr/>
          <p:nvPr/>
        </p:nvSpPr>
        <p:spPr>
          <a:xfrm>
            <a:off x="513993" y="3904237"/>
            <a:ext cx="13579378" cy="3048106"/>
          </a:xfrm>
          <a:prstGeom prst="rect">
            <a:avLst/>
          </a:prstGeom>
          <a:noFill/>
          <a:ln/>
        </p:spPr>
        <p:txBody>
          <a:bodyPr wrap="square" rtlCol="0" anchor="t"/>
          <a:lstStyle/>
          <a:p>
            <a:pPr marL="0" indent="0" algn="just">
              <a:lnSpc>
                <a:spcPts val="2799"/>
              </a:lnSpc>
              <a:buNone/>
            </a:pPr>
            <a:r>
              <a:rPr lang="en-US" sz="4000" dirty="0"/>
              <a:t>Шкірний догляд є важливим елементом всього процесу збереження здоров'я тіла. Використовуйте правильні інструменти та методи для догляду за вашим типом шкіри, щоб допомогти уникнути проблемного стану шкіри та утримувати її здоровою та гарною.</a:t>
            </a:r>
          </a:p>
        </p:txBody>
      </p:sp>
      <p:pic>
        <p:nvPicPr>
          <p:cNvPr id="6" name="Image 1" descr="preencoded.png"/>
          <p:cNvPicPr>
            <a:picLocks noChangeAspect="1"/>
          </p:cNvPicPr>
          <p:nvPr/>
        </p:nvPicPr>
        <p:blipFill>
          <a:blip r:embed="rId4"/>
          <a:stretch>
            <a:fillRect/>
          </a:stretch>
        </p:blipFill>
        <p:spPr>
          <a:xfrm>
            <a:off x="0" y="0"/>
            <a:ext cx="14630400" cy="277749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idx="1"/>
          </p:nvPr>
        </p:nvSpPr>
        <p:spPr/>
        <p:txBody>
          <a:bodyPr/>
          <a:lstStyle/>
          <a:p>
            <a:endParaRPr lang="uk-UA"/>
          </a:p>
        </p:txBody>
      </p:sp>
      <p:pic>
        <p:nvPicPr>
          <p:cNvPr id="4" name="Picture 2" descr="C:\Users\1\Desktop\faed767432.jpg"/>
          <p:cNvPicPr>
            <a:picLocks noChangeAspect="1" noChangeArrowheads="1"/>
          </p:cNvPicPr>
          <p:nvPr/>
        </p:nvPicPr>
        <p:blipFill>
          <a:blip r:embed="rId2" cstate="print"/>
          <a:srcRect l="12037"/>
          <a:stretch>
            <a:fillRect/>
          </a:stretch>
        </p:blipFill>
        <p:spPr bwMode="auto">
          <a:xfrm>
            <a:off x="0" y="1"/>
            <a:ext cx="14630400" cy="8229599"/>
          </a:xfrm>
          <a:prstGeom prst="rect">
            <a:avLst/>
          </a:prstGeom>
          <a:noFill/>
        </p:spPr>
      </p:pic>
      <p:sp>
        <p:nvSpPr>
          <p:cNvPr id="5" name="Заголовок 1"/>
          <p:cNvSpPr txBox="1">
            <a:spLocks/>
          </p:cNvSpPr>
          <p:nvPr/>
        </p:nvSpPr>
        <p:spPr>
          <a:xfrm>
            <a:off x="-345667" y="1071546"/>
            <a:ext cx="8229600" cy="1143000"/>
          </a:xfr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dirty="0" smtClean="0">
                <a:solidFill>
                  <a:srgbClr val="FF0000"/>
                </a:solidFill>
                <a:latin typeface="Arial Black" panose="020B0A04020102020204" pitchFamily="34" charset="0"/>
              </a:rPr>
              <a:t>Дякую за увагу!</a:t>
            </a:r>
            <a:endParaRPr lang="uk-UA"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675609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569</TotalTime>
  <Words>1501</Words>
  <Application>Microsoft Office PowerPoint</Application>
  <PresentationFormat>Произвольный</PresentationFormat>
  <Paragraphs>202</Paragraphs>
  <Slides>28</Slides>
  <Notes>11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28</vt:i4>
      </vt:variant>
    </vt:vector>
  </HeadingPairs>
  <TitlesOfParts>
    <vt:vector size="37" baseType="lpstr">
      <vt:lpstr>Arial</vt:lpstr>
      <vt:lpstr>Arial Black</vt:lpstr>
      <vt:lpstr>Calibri</vt:lpstr>
      <vt:lpstr>Calibri Light</vt:lpstr>
      <vt:lpstr>DM Sans</vt:lpstr>
      <vt:lpstr>Libre Baskerville</vt:lpstr>
      <vt:lpstr>Times New Roman</vt:lpstr>
      <vt:lpstr>Wingdings</vt:lpstr>
      <vt:lpstr>Office Theme</vt:lpstr>
      <vt:lpstr>Презентация PowerPoint</vt:lpstr>
      <vt:lpstr>МОРФОЛОГІЯ ШКІРИ </vt:lpstr>
      <vt:lpstr>Презентация PowerPoint</vt:lpstr>
      <vt:lpstr>Будова шкіри</vt:lpstr>
      <vt:lpstr>Епідерміс </vt:lpstr>
      <vt:lpstr>Презентация PowerPoint</vt:lpstr>
      <vt:lpstr> </vt:lpstr>
      <vt:lpstr>Презентация PowerPoint</vt:lpstr>
      <vt:lpstr>Потова залоза – похідна дерми</vt:lpstr>
      <vt:lpstr>Сальна залоза – похідна дерми</vt:lpstr>
      <vt:lpstr>Похідні шкіри</vt:lpstr>
      <vt:lpstr>Презентация PowerPoint</vt:lpstr>
      <vt:lpstr>Презентация PowerPoint</vt:lpstr>
      <vt:lpstr>Презентация PowerPoint</vt:lpstr>
      <vt:lpstr>Характеристика жирного типу шкіри </vt:lpstr>
      <vt:lpstr>Сухий тип шкіри </vt:lpstr>
      <vt:lpstr>Нормальний тип шкіри </vt:lpstr>
      <vt:lpstr>Комбінований тип шкіри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Юлія Олегівна Молодан</cp:lastModifiedBy>
  <cp:revision>22</cp:revision>
  <dcterms:created xsi:type="dcterms:W3CDTF">2023-10-02T20:14:55Z</dcterms:created>
  <dcterms:modified xsi:type="dcterms:W3CDTF">2023-10-03T07:02:20Z</dcterms:modified>
</cp:coreProperties>
</file>