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5" r:id="rId18"/>
    <p:sldId id="284" r:id="rId19"/>
    <p:sldId id="272" r:id="rId20"/>
    <p:sldId id="273" r:id="rId21"/>
    <p:sldId id="274" r:id="rId22"/>
    <p:sldId id="275" r:id="rId23"/>
    <p:sldId id="280" r:id="rId24"/>
    <p:sldId id="286" r:id="rId25"/>
    <p:sldId id="279" r:id="rId26"/>
    <p:sldId id="277" r:id="rId27"/>
    <p:sldId id="278" r:id="rId28"/>
    <p:sldId id="276" r:id="rId29"/>
    <p:sldId id="281" r:id="rId30"/>
    <p:sldId id="282" r:id="rId31"/>
    <p:sldId id="283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6" autoAdjust="0"/>
    <p:restoredTop sz="94640" autoAdjust="0"/>
  </p:normalViewPr>
  <p:slideViewPr>
    <p:cSldViewPr snapToGrid="0">
      <p:cViewPr>
        <p:scale>
          <a:sx n="102" d="100"/>
          <a:sy n="102" d="100"/>
        </p:scale>
        <p:origin x="-763" y="-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45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5125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31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7145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064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5384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780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535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484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8240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72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7400E11-6DE9-4911-9190-0DEECF4D754C}" type="datetimeFigureOut">
              <a:rPr lang="uk-UA" smtClean="0"/>
              <a:t>18.09.2023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51F359D-5060-4C54-A89A-BC42C1ADE90B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9355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1386840"/>
            <a:ext cx="9966960" cy="2421616"/>
          </a:xfrm>
        </p:spPr>
        <p:txBody>
          <a:bodyPr/>
          <a:lstStyle/>
          <a:p>
            <a:r>
              <a:rPr lang="uk-UA" dirty="0" smtClean="0">
                <a:solidFill>
                  <a:srgbClr val="C00000"/>
                </a:solidFill>
              </a:rPr>
              <a:t>КОСМЕТОЛОГІЧНА РЕЦЕПТУРА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2410" y="349195"/>
            <a:ext cx="8767860" cy="473766"/>
          </a:xfrm>
        </p:spPr>
        <p:txBody>
          <a:bodyPr>
            <a:normAutofit lnSpcReduction="10000"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Одеський Національний Медичний Університет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282940" y="441960"/>
            <a:ext cx="3429000" cy="792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ВИВЧАЄ ?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45920" y="1386840"/>
            <a:ext cx="9403080" cy="1493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ДИСЦИПЛІНА</a:t>
            </a:r>
            <a:br>
              <a:rPr lang="uk-UA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«КОСМЕТОЛОГІЧНА РЕЦЕПТУРА»</a:t>
            </a:r>
            <a:endParaRPr lang="uk-UA" sz="4000" dirty="0"/>
          </a:p>
        </p:txBody>
      </p:sp>
      <p:sp>
        <p:nvSpPr>
          <p:cNvPr id="7" name="Прямоугольник с одним усеченным и одним скругленным углом 6"/>
          <p:cNvSpPr/>
          <p:nvPr/>
        </p:nvSpPr>
        <p:spPr>
          <a:xfrm>
            <a:off x="594360" y="3032760"/>
            <a:ext cx="11231880" cy="3215640"/>
          </a:xfrm>
          <a:prstGeom prst="snip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 теоретичні і практичні аспекти створення, виробництва та контроль якості косметичних засобів, а також вплив умов зберігання та вид упаковки на  стабільність цих засобів.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8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720840" y="441960"/>
            <a:ext cx="4975860" cy="792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ВИВЧЕННЯ</a:t>
            </a:r>
            <a:endParaRPr lang="uk-UA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одним усеченным и одним скругленным углом 4"/>
          <p:cNvSpPr/>
          <p:nvPr/>
        </p:nvSpPr>
        <p:spPr>
          <a:xfrm>
            <a:off x="167640" y="1569720"/>
            <a:ext cx="11826240" cy="4511040"/>
          </a:xfrm>
          <a:prstGeom prst="snip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endParaRPr lang="uk-UA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uk-UA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uk-UA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uk-UA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теоретичних основ створення косметичних рецептур різних форм косметичних засобів, призначених для догляду за шкірою і волоссям, а також для лікування і профілактики вроджених та набутих вад і патологій шкіри та її придатків</a:t>
            </a:r>
            <a:r>
              <a:rPr lang="uk-U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 принципи виробництва лікарських косметичних засобів різного напрямку дії та різних форм випуску.</a:t>
            </a: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1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54480" y="472440"/>
            <a:ext cx="9403080" cy="1493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вивчення навчальної дисципліни є ознайомлення студентів з</a:t>
            </a:r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«КОСМЕТОЛОГІЧНА РЕЦЕПТУРА»</a:t>
            </a:r>
            <a:endParaRPr lang="uk-UA" sz="4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2460" y="2514600"/>
            <a:ext cx="11247120" cy="3535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 з косметичними засобами різного напрямку дії, найпоширенішими вадами та захворюваннями шкіри, її придатків та їх лікуванням, що сприятиме наданню кваліфікованої допомоги у виборі раціональних, ефективних і безпечних косметичних засобів для гігієнічного догляду та лікування різноманітних захворювань шкіри та волосся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59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0077" y="150614"/>
            <a:ext cx="72907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вивчення - ІІІ курс, </a:t>
            </a:r>
            <a:r>
              <a:rPr lang="en-US" sz="3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32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семестр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9696" y="724018"/>
            <a:ext cx="6515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i="0" dirty="0" smtClean="0">
                <a:solidFill>
                  <a:srgbClr val="66A3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вибіркової дисципліни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286" y="2277881"/>
            <a:ext cx="2530296" cy="40395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426" y="2427965"/>
            <a:ext cx="2496405" cy="373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036" y="2277881"/>
            <a:ext cx="2822699" cy="38937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49565" y="5231130"/>
            <a:ext cx="2638170" cy="58674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ЗАЛІК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19846" y="5166360"/>
            <a:ext cx="1951176" cy="716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94040" y="5004860"/>
            <a:ext cx="1951176" cy="716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</a:t>
            </a:r>
          </a:p>
          <a:p>
            <a:pPr algn="ctr"/>
            <a:endParaRPr lang="uk-UA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669628" y="1343950"/>
            <a:ext cx="7460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 обсяг 3 кредити - 90 годин, із них: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8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844" y="93245"/>
            <a:ext cx="1180117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навчальної дисципліни - надання студентам знань щодо</a:t>
            </a:r>
            <a:r>
              <a:rPr lang="ru-RU" sz="3000" b="1" dirty="0"/>
              <a:t>: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21863" y="1547317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етіологією, патогенезом, клінічними проявами захворювань шкіри;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21863" y="82296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 до якості та критеріїв безпечності застосування косметичних засобів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21863" y="2278837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	зі	складом	та	властивостями	компонентів	лікарських косметичних засобів;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321863" y="3098215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різновидами косметичних форм, особливостями їх дії;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21863" y="3917593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освоєння технологій різних форм косметичних засобів;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21863" y="4688582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принципами проведення косметичних процедур;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21863" y="5373468"/>
            <a:ext cx="10574160" cy="55580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 з принципами комплексного косметичного догляду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822960"/>
            <a:ext cx="476250" cy="523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610791"/>
            <a:ext cx="476250" cy="523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88" y="2398622"/>
            <a:ext cx="476250" cy="5238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3186453"/>
            <a:ext cx="476250" cy="5238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28" y="3895189"/>
            <a:ext cx="476250" cy="5238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28" y="4732928"/>
            <a:ext cx="476250" cy="52387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28" y="5470851"/>
            <a:ext cx="47625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69720" y="0"/>
            <a:ext cx="9403080" cy="822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 ДИСЦИПЛІНИ</a:t>
            </a:r>
            <a:b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«КОСМЕТОЛОГІЧНА РЕЦЕПТУРА»</a:t>
            </a:r>
            <a:endParaRPr lang="uk-UA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880" y="822960"/>
            <a:ext cx="11811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4922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1.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 складу, форм випуску, застосування та впливу на шкіру різних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груп косметичних засобів. Нормування виробництва та реалізації косметичних засобів</a:t>
            </a:r>
            <a:r>
              <a:rPr lang="ru-RU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 світі.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2400" algn="just" hangingPunct="0">
              <a:lnSpc>
                <a:spcPct val="10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2.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Токсиколого- гігієнічні показники і норми безпеки косметичної продукції.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Сертифікація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косметичної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продукції.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2400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Будова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придатків.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волосся,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Механізми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проникнення в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шкіру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різних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речовин.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4922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4.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Старіння шкіри. Вугрова хвороба, себорея, алергічних висипів, дерматити,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грибкові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інші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захворювання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Анатомо-фізіологічні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віковому аспекті. Сучасні теорії і механізми старіння шкіри. Вплив екзо- і ендогенних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чинників</a:t>
            </a:r>
            <a:r>
              <a:rPr lang="ru-RU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стан шкіри і волосся.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557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Інгредієнти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засобів.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Косметологічна,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технологічна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біофармацевтична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оцінка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окремих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груп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інгредієнтів.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684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6.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 для очищення шкіри, особливості складу, технології та застосування.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684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гігієни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ротової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порожнини,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складу,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технології та застосування.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48590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зволожувальної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дії,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складу,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технології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застосування.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зволоження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Номенклатура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зволожувачів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Високомолекулярні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сполуки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природного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синтетичного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походження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як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зволожувальних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кремів.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Денні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креми.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49860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9.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 для проведення косметичних процедур. Маски косметичні. Масажні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креми.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 для депіляції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шкіри. Салонні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побутові косметичні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процедури, їх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Маски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косметичні,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випуску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масок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 їх застосування.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Креми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масажу.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депіляції шкіри.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55575" algn="just" hangingPunct="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Тема 10.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Косметичні засоби для догляду за волоссям. Принципи вибору шампуней,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ополіскувачів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ішних косметичних засобів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залежно від типу</a:t>
            </a:r>
            <a:r>
              <a:rPr lang="ru-RU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волосся.</a:t>
            </a:r>
            <a:endParaRPr lang="uk-UA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69720" y="0"/>
            <a:ext cx="9403080" cy="518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контролю і критерії оцінювання результатів навчання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429" y="1835467"/>
            <a:ext cx="6497067" cy="31937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5260" y="645229"/>
            <a:ext cx="11742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0"/>
              </a:spcAft>
              <a:tabLst>
                <a:tab pos="270510" algn="l"/>
                <a:tab pos="3526790" algn="l"/>
              </a:tabLst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Поточний контроль: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усне опитування, тестування, оцінювання виконання практичних навичок, розв’язання тестових завдань, оцінювання активності на занятті.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20"/>
              </a:spcAft>
              <a:tabLst>
                <a:tab pos="270510" algn="l"/>
                <a:tab pos="3526790" algn="l"/>
              </a:tabLst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Підсумковий контроль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залік.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" y="1833086"/>
            <a:ext cx="5424169" cy="31984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6240" y="5029200"/>
            <a:ext cx="11700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  <a:tabLst>
                <a:tab pos="304800" algn="l"/>
              </a:tabLs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Залік.</a:t>
            </a: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Студенти, які в повному обсязі виконали навчальну програму з дисципліни, не мають академічної заборгованості, їх середній бал поточної успішності становить 3,00 та більше, на останньому занятті отримують залік, який виставляється як «зараховано» / «не зараховано». 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39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09600" y="746760"/>
            <a:ext cx="10927080" cy="1356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заняття 1</a:t>
            </a:r>
            <a:b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та лікарські косметичні засоби, їх характеристика. Особливості складу, застосування та впливу на шкіру різних груп косметичних засобів </a:t>
            </a:r>
            <a:endParaRPr lang="uk-UA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1520" y="2305571"/>
            <a:ext cx="1092708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знати визначення косметичного та лікувального косметичного засобу та відмінності між ними, класифікацію косметичних засобів, орієнтуватися у діючих та допоміжних речовинах, що входять до складу косметичних та лікувально-косметичних засобів, мати поняття про сучасні напрямки розвитку косметичної галузі та фармацевтичну опіку при відпуску засобів лікувальної косметики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поняття: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засоби лікувальної косметики, косметична продукція.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61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89560" y="0"/>
            <a:ext cx="11582400" cy="234696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засоби 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препарати, що відрізняються надзвичайним різноманіттям форм. Усі косметичні засоби можна класифікувати за їх фізикохімічним станом, або за їх споживчими властивостями і метою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uk-U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22" y="2346960"/>
            <a:ext cx="692467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4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840" y="633923"/>
            <a:ext cx="10774680" cy="535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Відповідно </a:t>
            </a:r>
            <a:r>
              <a:rPr lang="ru-RU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вимог ДСТУ 2472</a:t>
            </a:r>
            <a:r>
              <a:rPr lang="uk-UA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94 до косметичної продукції належать косметичні вироби або їх сукупність, що застосовуються для догляду за шкірою, волоссям, ротовою порожниною і виконують гігієнічні, профілактичні та естетичні функції. </a:t>
            </a:r>
            <a:endParaRPr lang="ru-RU" sz="23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Аналогічне </a:t>
            </a:r>
            <a:r>
              <a:rPr lang="ru-RU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косметичних засобів наведене у директивних документах ЄЕС та інших промисловорозвинених країн. Зокрема, згідно з Директивою щодо косметичних засобів 76/768 ЄЕС </a:t>
            </a:r>
            <a:r>
              <a:rPr lang="uk-UA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Косметичний засіб</a:t>
            </a:r>
            <a:r>
              <a:rPr lang="uk-UA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означає будь-яку речовину або засіб, призначений для контакту з різноманітними зовнішніми частинами тіла людини (шкірою, волоссям, нігтями, губами і зовнішніми статевими органами) або з зубами та слизовими оболонками порожнини рота, винятково або головним чином з метою їх очищення, надання запаху, зміни їх зовнішнього вигляду і поліпшення запаху або їх захисту та утримання у доброму </a:t>
            </a:r>
            <a:r>
              <a:rPr lang="ru-RU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стані«.</a:t>
            </a:r>
            <a:endParaRPr lang="uk-UA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95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Косметичні засоби: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3400" y="118872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Косметичні засоби призначені для покращення зовнішнього вигляду, підвищення привабливості та надання шкірі, волоссю і нігтям здорового та естетичного вигляду. Вони допомагають очищати, зволожувати, живити та підсилити природну красу.</a:t>
            </a:r>
            <a:endParaRPr lang="uk-UA" sz="24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Склад: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 косметичних засобів включає в себе різноманітні компоненти, такі як вода, емульгатори, олії, екстракти рослин, ароматизатори та багато інших речовин. Вони не містять активних фармацевтичних інгредієнтів, які призначені для лікування конкретних проблем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захворювань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2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 призначення косметичної продукції: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078284"/>
            <a:ext cx="11049000" cy="473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очищення шкіри, її придатків, зубів, слизової оболонки ротової порожнини та статевих органів від механічних, жирових, білкових і бактеріальних забруднень; 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захист шкіри та її придатків від несприятливої дії факторів навколишнього середовища (підвищеної інсоляції, зневоднення, бактеріального забруднення тощо);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підтримка (чи відновлення) функціонального стану шкіри та її придатків на рівні, 1 адекватному фізіологічним коливанням їх функціонального стану для певної вікової категорії; 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прикрашання та підвищення привабливості за рахунок використання засобів декоративної косметики, засобів для фіксації зачіски тощо; 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зміна зовнішнього вигляду без змін структури та функцій організму (депіляція, укладання волосся, фарбування волосся тощо).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28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сортиментні групи продукції косметичної промисловості:</a:t>
            </a:r>
            <a:endParaRPr lang="uk-UA" sz="20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9860" y="103632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косметичні для губ і очей (ДКПП 24.52.12)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09860" y="172212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манікюру та педикюру (ДКПП 24.52.13</a:t>
            </a:r>
            <a:r>
              <a:rPr lang="ru-RU" b="1" dirty="0"/>
              <a:t>)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9860" y="243078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Пудри, рум'яна, тональні креми (ДКПП 24.52.14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9860" y="325374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догляду за шкірою (ДКПП 24.52.15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860" y="405384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догляду за волоссям (ДКПП 24.52.16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860" y="480822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волосся (ДКПП 24.52.17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9860" y="556260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Паста зубна та засоби гігієни порожнини рота (ДКПП 24.52.18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860" y="6263640"/>
            <a:ext cx="10574160" cy="54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туалетні та гігієнічні інші (ДКПП 24.52.19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32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косметичні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засоби: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3400" y="118872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uk-UA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Лікувально-косметичні засоби </a:t>
            </a:r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препарати, що призначені для медичних і косметичних цілей. Їхня основна функція – </a:t>
            </a:r>
            <a:r>
              <a:rPr lang="uk-UA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лікування та профілактика шкірних захворювань</a:t>
            </a:r>
            <a:r>
              <a:rPr lang="uk-UA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оздоровлення та покращення зовнішнього вигляду шкіри. Це різноманітні бальзами, гелі, мазі, креми, спреї, що застосовуються місцево. Деякі з них є рецептурними, а деякі відпускаються без рецепта.</a:t>
            </a:r>
            <a:r>
              <a:rPr lang="uk-U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34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косметичні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засоби: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3400" y="118872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uk-UA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Призначення: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косметичні засоби мають медичну функцію і використовуються для лікування певних шкірних проблем, таких як акне, екзема, себорейний дерматит тощо. Вони мають активні фармацевтичні інгредієнти, які можуть лікувати або полегшити певні стани шкіри.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Склад: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косметичні засоби містять активні фармацевтичні інгредієнти, такі як саліцилова кислота, бензоїл пероксид, гідрокортизон та інші, які можуть лікувати або знімати запалення.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053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Лікарські косметичні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засоби:</a:t>
            </a:r>
            <a:endParaRPr lang="uk-UA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" y="1116330"/>
            <a:ext cx="4371975" cy="3467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4583430"/>
            <a:ext cx="4563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Циклокутан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лак для </a:t>
            </a:r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нігтів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</a:t>
            </a:r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протигрибковий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8%</a:t>
            </a:r>
            <a:endParaRPr lang="ru-RU" b="1" i="0" dirty="0">
              <a:solidFill>
                <a:srgbClr val="2E2D2D"/>
              </a:solidFill>
              <a:effectLst/>
              <a:latin typeface="geometri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162" y="952500"/>
            <a:ext cx="1971675" cy="4953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98520" y="595884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Демолан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форте (</a:t>
            </a:r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Demolan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</a:t>
            </a:r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forte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) мило при </a:t>
            </a:r>
            <a:r>
              <a:rPr lang="ru-RU" b="1" i="0" dirty="0" err="1" smtClean="0">
                <a:solidFill>
                  <a:srgbClr val="2E2D2D"/>
                </a:solidFill>
                <a:effectLst/>
                <a:latin typeface="geometria"/>
              </a:rPr>
              <a:t>демодекозах</a:t>
            </a:r>
            <a:r>
              <a:rPr lang="ru-RU" b="1" i="0" dirty="0" smtClean="0">
                <a:solidFill>
                  <a:srgbClr val="2E2D2D"/>
                </a:solidFill>
                <a:effectLst/>
                <a:latin typeface="geometria"/>
              </a:rPr>
              <a:t> та акне </a:t>
            </a:r>
            <a:endParaRPr lang="ru-RU" b="1" i="0" dirty="0">
              <a:solidFill>
                <a:srgbClr val="2E2D2D"/>
              </a:solidFill>
              <a:effectLst/>
              <a:latin typeface="geometria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705" y="969645"/>
            <a:ext cx="3500600" cy="37604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05253" y="4889123"/>
            <a:ext cx="3057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0" dirty="0" smtClean="0">
                <a:solidFill>
                  <a:srgbClr val="2E2D2D"/>
                </a:solidFill>
                <a:effectLst/>
                <a:latin typeface="geometria"/>
              </a:rPr>
              <a:t>Експрес-</a:t>
            </a:r>
            <a:r>
              <a:rPr lang="uk-UA" b="1" i="0" dirty="0" err="1" smtClean="0">
                <a:solidFill>
                  <a:srgbClr val="2E2D2D"/>
                </a:solidFill>
                <a:effectLst/>
                <a:latin typeface="geometria"/>
              </a:rPr>
              <a:t>Герпекс</a:t>
            </a:r>
            <a:r>
              <a:rPr lang="uk-UA" b="1" i="0" dirty="0" smtClean="0">
                <a:solidFill>
                  <a:srgbClr val="2E2D2D"/>
                </a:solidFill>
                <a:effectLst/>
                <a:latin typeface="geometria"/>
              </a:rPr>
              <a:t> крем 4 г</a:t>
            </a:r>
            <a:endParaRPr lang="uk-UA" b="1" i="0" dirty="0">
              <a:solidFill>
                <a:srgbClr val="2E2D2D"/>
              </a:solidFill>
              <a:effectLst/>
              <a:latin typeface="geometria"/>
            </a:endParaRPr>
          </a:p>
        </p:txBody>
      </p:sp>
    </p:spTree>
    <p:extLst>
      <p:ext uri="{BB962C8B-B14F-4D97-AF65-F5344CB8AC3E}">
        <p14:creationId xmlns:p14="http://schemas.microsoft.com/office/powerpoint/2010/main" val="1921759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65760" y="16764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застосовуються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лікувально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-косметичні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засоби:</a:t>
            </a:r>
            <a:endParaRPr lang="uk-UA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0" y="655320"/>
            <a:ext cx="115671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видалення бородавок, папілом і мозолів – ці продукти зазвичай містять саліцилову кислоту або інші </a:t>
            </a:r>
            <a:r>
              <a:rPr lang="uk-UA" sz="2000" b="0" i="0" dirty="0" err="1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кератолітичні</a:t>
            </a: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агенти, що допомагають пом’якшити та відлущити уражену шкіру, полегшуючи її видалення;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гінекологічні та урологічні продукти – є креми та гелі, що використовуються для лікування вагінальних дріжджових інфекцій, а також продукти, що призначено для лікування інфекцій сечовивідних шляхів;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 синців, забоїв та набряків – ці препарати зазвичай містять такі інгредієнти, як арніка, що відома своїми протизапальними властивостями та може допомогти зменшити набряк і біль;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полегшення симптомів захворювань опорно-рухового апарату – наприклад, знеболювальні креми та гелі з ментолом чи камфорою;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</a:t>
            </a:r>
            <a:r>
              <a:rPr lang="uk-UA" sz="2000" b="0" i="0" dirty="0" err="1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педикульозу</a:t>
            </a:r>
            <a:r>
              <a:rPr lang="uk-UA" sz="2000" b="0" i="0" dirty="0" smtClean="0">
                <a:solidFill>
                  <a:srgbClr val="2E2D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ці медично-косметичні продукти зазвичай містять інсектициди або інші засоби, що вбивають вошей та їхні яйця;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лікування та профілактики шкірних захворювань (акне, екземи, псоріазу тощо) – вони містять інгредієнти, що допомагають зменшити запалення та подразнення, а також запобігають зневодненню шкіри;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проктологічні засоби – використовуються для лікування проктологічних захворювань, таких як геморой і анальні тріщини;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 розацеа (хронічного захворювання шкіри, що спричиняє почервоніння, гіперемію та нерівності на обличчі, схожі на прищі);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медикаменти, що сприяють відновленню шкіри – за їх допомоги </a:t>
            </a:r>
            <a:r>
              <a:rPr lang="uk-UA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рани, опіки, рубці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будуть загоюватися легше та швидше.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uk-UA" b="0" i="0" dirty="0">
              <a:solidFill>
                <a:srgbClr val="2E2D2D"/>
              </a:solidFill>
              <a:effectLst/>
              <a:latin typeface="geometria"/>
            </a:endParaRPr>
          </a:p>
        </p:txBody>
      </p:sp>
    </p:spTree>
    <p:extLst>
      <p:ext uri="{BB962C8B-B14F-4D97-AF65-F5344CB8AC3E}">
        <p14:creationId xmlns:p14="http://schemas.microsoft.com/office/powerpoint/2010/main" val="2431758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400" y="411480"/>
            <a:ext cx="10927080" cy="487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 ліками та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косметикою:</a:t>
            </a:r>
            <a:endParaRPr lang="uk-UA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3400" y="115824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5125" algn="just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Кордонів між лікувальним та косметичним (лікувально-профілактичним) засобом, як мінімум,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5125" algn="just"/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кордон біологічний, природний: ї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розмитість принципово непереборна і визначається природою речей; </a:t>
            </a:r>
            <a:endParaRPr lang="uk-UA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5125" algn="just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межа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юридична: має бути чіткою і недвозначною, оскільки визначає зобов'язання виробників та споживачів цієї продукції, так само як і їхня відповідальність за результати своєї діяльності. </a:t>
            </a:r>
            <a:endParaRPr lang="uk-UA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 межі ніколи не збігаються!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міру появи нових знань, технологій та продуктів змінюються і наші уявлення про біологічні межі. </a:t>
            </a:r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фахівців у тому, щоб уточнювати межі юридичні</a:t>
            </a:r>
            <a:r>
              <a:rPr lang="uk-UA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69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0"/>
            <a:ext cx="1191768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ознаки та відмінності між косметичними та лікарськими засобами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3400" y="115824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5125" algn="just"/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риси між косметичними та лікарськими препаратами визначаються: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спільністю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 – і ті, та інші створюються для підтримки здорового способу життя;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спільністю об'єкта – і ті, та інші адресовані людині;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спільністю технології приготування – розчини, мазі та емульсії, що використовуються як готові лікарські форми, як і косметичні тоніки, лосьйони та креми, готуються за подібними технологіями, на подібному обладнанні, за дотримання стандартів і правил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GMP.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93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0"/>
            <a:ext cx="1191768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 ознаки між косметичними та лікарськими засобами – безпосередня дія на організм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3400" y="1158240"/>
            <a:ext cx="1124712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у складі БАВ;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допоміжної сировини фармакопейної або обмеженої за токсичними ознаками кваліфікації;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обов'язкові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 токсичності, </a:t>
            </a:r>
            <a:r>
              <a:rPr lang="uk-UA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переносимості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подразнюючої дії, а також специфічної дії в експерименті та в клініці (на добровольцях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подібність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технології, вимог до матеріалів, обладнання, умов виробництва (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GMP);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 придатності, регламентування упаковки, інструкція із застосування.</a:t>
            </a:r>
          </a:p>
        </p:txBody>
      </p:sp>
    </p:spTree>
    <p:extLst>
      <p:ext uri="{BB962C8B-B14F-4D97-AF65-F5344CB8AC3E}">
        <p14:creationId xmlns:p14="http://schemas.microsoft.com/office/powerpoint/2010/main" val="1938523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1036320"/>
            <a:ext cx="11780520" cy="5440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вираженої специфічної дії; відсутність серйозних протипоказань (крім індивідуальної непереносимості, можливої неефективності);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приємні 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споживчі та органолептичні властивості (що необов'язково чи навіть небажано для ліків);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складі БАВ у значно меншій кількості, ніж у ліках (у 5-10 разів нижче за терапевтичні дози);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 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 комплексів БАВ (екстрактів, настоянок, природних субстратів) неідентифікованого складу, часто без встановлення кореляції між конкретним БАВ та його фармакологічними властивостями; застосування на власний розсуд, без призначення лікаря (більшість ліків застосовується за призначенням або рекомендацією лікаря);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 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документація: у косметиці – ГОСТ, технічні умови, гігієнічний сертифікат; у ліках – Державна фармакопея (ГФ), фармакопейна стаття (ФС), фармакопейна стаття підприємства (ФСП);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4320" y="0"/>
            <a:ext cx="1191768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 між косметичними та лікарськими засобами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81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1036320"/>
            <a:ext cx="11780520" cy="5440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Косметичний лікувально-профілактичний засіб продукт, що використовується або призначений для застосування з метою очищення шкірного покриву від забруднень, його захисту від несприятливих факторів зовнішнього середовища, а також компенсації недостатності фізіологічних функцій шкірного покриву в інтересах приймаючого. (</a:t>
            </a:r>
            <a:r>
              <a:rPr lang="uk-UA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космецевтики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зводяться до трьох головних: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 шкірного покриву</a:t>
            </a: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 захист (від надмірної втрати вологи, бактеріальної </a:t>
            </a:r>
            <a:r>
              <a:rPr lang="uk-UA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обсімененості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УФ випромінювання, інших агресивних факторів зовнішнього середовища); </a:t>
            </a:r>
            <a:endParaRPr lang="uk-UA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" indent="-15875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місцеву </a:t>
            </a:r>
            <a:r>
              <a:rPr lang="uk-U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трофіку шкіри.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4320" y="0"/>
            <a:ext cx="1191768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 між косметичними та лікарськими засобами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04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3076" y="365760"/>
            <a:ext cx="7185659" cy="1428115"/>
          </a:xfrm>
          <a:custGeom>
            <a:avLst/>
            <a:gdLst/>
            <a:ahLst/>
            <a:cxnLst/>
            <a:rect l="l" t="t" r="r" b="b"/>
            <a:pathLst>
              <a:path w="7185659" h="1428114">
                <a:moveTo>
                  <a:pt x="7185659" y="0"/>
                </a:moveTo>
                <a:lnTo>
                  <a:pt x="0" y="0"/>
                </a:lnTo>
                <a:lnTo>
                  <a:pt x="0" y="1427988"/>
                </a:lnTo>
                <a:lnTo>
                  <a:pt x="7185659" y="1427988"/>
                </a:lnTo>
                <a:lnTo>
                  <a:pt x="7185659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2121" y="405765"/>
            <a:ext cx="6022975" cy="807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ts val="3080"/>
              </a:lnSpc>
              <a:spcBef>
                <a:spcPts val="100"/>
              </a:spcBef>
            </a:pPr>
            <a:r>
              <a:rPr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Що</a:t>
            </a:r>
            <a:r>
              <a:rPr sz="2700" spc="-1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є</a:t>
            </a:r>
            <a:r>
              <a:rPr sz="27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косметичний</a:t>
            </a:r>
            <a:r>
              <a:rPr sz="2700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препарат</a:t>
            </a:r>
            <a:endParaRPr sz="2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3025">
              <a:lnSpc>
                <a:spcPts val="3080"/>
              </a:lnSpc>
            </a:pPr>
            <a:r>
              <a:rPr sz="27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(засіб,</a:t>
            </a:r>
            <a:r>
              <a:rPr sz="27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продукт)…які</a:t>
            </a:r>
            <a:r>
              <a:rPr sz="2700" spc="-4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spc="-5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дії </a:t>
            </a:r>
            <a:r>
              <a:rPr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він</a:t>
            </a:r>
            <a:r>
              <a:rPr sz="2700" spc="-35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забезпечує</a:t>
            </a:r>
            <a:r>
              <a:rPr sz="2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9868" y="262127"/>
            <a:ext cx="1255776" cy="153162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513075" y="2537460"/>
            <a:ext cx="7908290" cy="1325880"/>
          </a:xfrm>
          <a:custGeom>
            <a:avLst/>
            <a:gdLst/>
            <a:ahLst/>
            <a:cxnLst/>
            <a:rect l="l" t="t" r="r" b="b"/>
            <a:pathLst>
              <a:path w="7908290" h="1325879">
                <a:moveTo>
                  <a:pt x="7908035" y="0"/>
                </a:moveTo>
                <a:lnTo>
                  <a:pt x="0" y="0"/>
                </a:lnTo>
                <a:lnTo>
                  <a:pt x="0" y="1325880"/>
                </a:lnTo>
                <a:lnTo>
                  <a:pt x="7908035" y="1325880"/>
                </a:lnTo>
                <a:lnTo>
                  <a:pt x="790803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13075" y="2537461"/>
            <a:ext cx="7908290" cy="1258037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167890" marR="335915" indent="-908685">
              <a:lnSpc>
                <a:spcPct val="72700"/>
              </a:lnSpc>
              <a:spcBef>
                <a:spcPts val="835"/>
              </a:spcBef>
            </a:pPr>
            <a:r>
              <a:rPr sz="2600" dirty="0">
                <a:solidFill>
                  <a:srgbClr val="843B0C"/>
                </a:solidFill>
                <a:latin typeface="Impact"/>
                <a:cs typeface="Impact"/>
              </a:rPr>
              <a:t>Чи 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правомірно косметичний засіб наділяти </a:t>
            </a:r>
            <a:r>
              <a:rPr sz="2600" spc="-44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лікувальною</a:t>
            </a:r>
            <a:r>
              <a:rPr sz="2600" spc="-20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функцією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…</a:t>
            </a:r>
            <a:endParaRPr sz="2600" dirty="0">
              <a:latin typeface="Impact"/>
              <a:cs typeface="Impact"/>
            </a:endParaRPr>
          </a:p>
          <a:p>
            <a:pPr marL="767080">
              <a:spcBef>
                <a:spcPts val="1250"/>
              </a:spcBef>
            </a:pPr>
            <a:r>
              <a:rPr sz="2600" dirty="0">
                <a:solidFill>
                  <a:srgbClr val="843B0C"/>
                </a:solidFill>
                <a:latin typeface="Impact"/>
                <a:cs typeface="Impact"/>
              </a:rPr>
              <a:t>«лікувальна</a:t>
            </a:r>
            <a:r>
              <a:rPr sz="2600" spc="-20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косметика»</a:t>
            </a:r>
            <a:r>
              <a:rPr sz="2600" spc="-4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600" dirty="0">
                <a:solidFill>
                  <a:srgbClr val="843B0C"/>
                </a:solidFill>
                <a:latin typeface="Impact"/>
                <a:cs typeface="Impact"/>
              </a:rPr>
              <a:t>або 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космецевтика</a:t>
            </a:r>
            <a:r>
              <a:rPr sz="2600" spc="-5" dirty="0">
                <a:solidFill>
                  <a:srgbClr val="843B0C"/>
                </a:solidFill>
                <a:latin typeface="Impact"/>
                <a:cs typeface="Impact"/>
              </a:rPr>
              <a:t>…</a:t>
            </a:r>
            <a:endParaRPr sz="2600" dirty="0">
              <a:latin typeface="Impact"/>
              <a:cs typeface="Impac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9656" y="2433827"/>
            <a:ext cx="1254252" cy="15331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9868" y="4980432"/>
            <a:ext cx="1255776" cy="15331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106168" y="4980433"/>
            <a:ext cx="6499860" cy="1008609"/>
          </a:xfrm>
          <a:prstGeom prst="rect">
            <a:avLst/>
          </a:prstGeom>
          <a:solidFill>
            <a:srgbClr val="5B9BD4"/>
          </a:solidFill>
          <a:ln w="12192">
            <a:solidFill>
              <a:srgbClr val="41709C"/>
            </a:solidFill>
          </a:ln>
        </p:spPr>
        <p:txBody>
          <a:bodyPr vert="horz" wrap="square" lIns="0" tIns="267335" rIns="0" bIns="0" rtlCol="0">
            <a:spAutoFit/>
          </a:bodyPr>
          <a:lstStyle/>
          <a:p>
            <a:pPr marL="2658110" marR="179070" indent="-2477135">
              <a:spcBef>
                <a:spcPts val="2105"/>
              </a:spcBef>
            </a:pPr>
            <a:r>
              <a:rPr sz="2400" spc="-5" dirty="0">
                <a:solidFill>
                  <a:srgbClr val="843B0C"/>
                </a:solidFill>
                <a:latin typeface="Impact"/>
                <a:cs typeface="Impact"/>
              </a:rPr>
              <a:t>Хто контролює якість та безпеку косметичних</a:t>
            </a:r>
            <a:r>
              <a:rPr sz="2400" spc="-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400" spc="-409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843B0C"/>
                </a:solidFill>
                <a:latin typeface="Impact"/>
                <a:cs typeface="Impact"/>
              </a:rPr>
              <a:t>засобів…</a:t>
            </a:r>
            <a:endParaRPr sz="24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0545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847" y="326926"/>
            <a:ext cx="8734171" cy="1402307"/>
          </a:xfrm>
          <a:prstGeom prst="rect">
            <a:avLst/>
          </a:prstGeom>
        </p:spPr>
        <p:txBody>
          <a:bodyPr vert="horz" wrap="square" lIns="0" tIns="67945" rIns="0" bIns="0" rtlCol="0" anchor="ctr">
            <a:spAutoFit/>
          </a:bodyPr>
          <a:lstStyle/>
          <a:p>
            <a:pPr marL="12065" marR="5080" algn="ctr">
              <a:lnSpc>
                <a:spcPts val="3460"/>
              </a:lnSpc>
              <a:spcBef>
                <a:spcPts val="535"/>
              </a:spcBef>
            </a:pPr>
            <a:r>
              <a:rPr dirty="0"/>
              <a:t>Державне </a:t>
            </a:r>
            <a:r>
              <a:rPr u="heavy" spc="-5" dirty="0">
                <a:uFill>
                  <a:solidFill>
                    <a:srgbClr val="843B0C"/>
                  </a:solidFill>
                </a:uFill>
              </a:rPr>
              <a:t>регулювання </a:t>
            </a:r>
            <a:r>
              <a:rPr u="heavy" dirty="0">
                <a:uFill>
                  <a:solidFill>
                    <a:srgbClr val="843B0C"/>
                  </a:solidFill>
                </a:uFill>
              </a:rPr>
              <a:t>статусу </a:t>
            </a:r>
            <a:r>
              <a:rPr spc="-550" dirty="0"/>
              <a:t> </a:t>
            </a:r>
            <a:r>
              <a:rPr spc="-5" dirty="0"/>
              <a:t>косметичних</a:t>
            </a:r>
            <a:r>
              <a:rPr dirty="0"/>
              <a:t> </a:t>
            </a:r>
            <a:r>
              <a:rPr spc="-5" dirty="0"/>
              <a:t>препаратів</a:t>
            </a:r>
          </a:p>
          <a:p>
            <a:pPr algn="ctr">
              <a:lnSpc>
                <a:spcPts val="3400"/>
              </a:lnSpc>
            </a:pPr>
            <a:r>
              <a:rPr dirty="0"/>
              <a:t>в</a:t>
            </a:r>
            <a:r>
              <a:rPr spc="-35" dirty="0"/>
              <a:t> </a:t>
            </a:r>
            <a:r>
              <a:rPr spc="-5" dirty="0"/>
              <a:t>Україні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2480" y="1729233"/>
            <a:ext cx="9640443" cy="350031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878205" indent="-701675" algn="just">
              <a:spcBef>
                <a:spcPts val="675"/>
              </a:spcBef>
              <a:buFont typeface="Tahoma"/>
              <a:buChar char="•"/>
              <a:tabLst>
                <a:tab pos="878840" algn="l"/>
              </a:tabLst>
            </a:pPr>
            <a:r>
              <a:rPr sz="2400" dirty="0">
                <a:solidFill>
                  <a:srgbClr val="C00000"/>
                </a:solidFill>
                <a:latin typeface="Impact"/>
                <a:cs typeface="Impact"/>
              </a:rPr>
              <a:t>Згідно</a:t>
            </a:r>
            <a:r>
              <a:rPr sz="2400" spc="-1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Закону</a:t>
            </a:r>
            <a:r>
              <a:rPr sz="2400"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C00000"/>
                </a:solidFill>
                <a:latin typeface="Impact"/>
                <a:cs typeface="Impact"/>
              </a:rPr>
              <a:t>України</a:t>
            </a:r>
            <a:r>
              <a:rPr sz="2400" spc="-2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«Про</a:t>
            </a:r>
            <a:r>
              <a:rPr sz="2400" spc="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лікарські</a:t>
            </a:r>
            <a:r>
              <a:rPr sz="240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засоби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»</a:t>
            </a:r>
            <a:endParaRPr sz="2400" dirty="0">
              <a:latin typeface="Impact"/>
              <a:cs typeface="Impact"/>
            </a:endParaRPr>
          </a:p>
          <a:p>
            <a:pPr marL="1835150" algn="just">
              <a:spcBef>
                <a:spcPts val="575"/>
              </a:spcBef>
            </a:pP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№123/96-ВР</a:t>
            </a:r>
            <a:r>
              <a:rPr sz="2400" spc="-2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від</a:t>
            </a:r>
            <a:r>
              <a:rPr sz="2400" spc="-1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C00000"/>
                </a:solidFill>
                <a:latin typeface="Impact"/>
                <a:cs typeface="Impact"/>
              </a:rPr>
              <a:t>04.04.96р.</a:t>
            </a:r>
            <a:endParaRPr sz="2400" dirty="0">
              <a:latin typeface="Impact"/>
              <a:cs typeface="Impact"/>
            </a:endParaRPr>
          </a:p>
          <a:p>
            <a:pPr marL="12700" marR="5080" algn="just">
              <a:lnSpc>
                <a:spcPct val="120000"/>
              </a:lnSpc>
              <a:spcBef>
                <a:spcPts val="65"/>
              </a:spcBef>
              <a:buSzPct val="95000"/>
              <a:buFont typeface="Tahoma"/>
              <a:buChar char="•"/>
              <a:tabLst>
                <a:tab pos="102870" algn="l"/>
              </a:tabLst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Лікарський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засіб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- будь 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яка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речовина або комбінація речовин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(одного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або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декількох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АФІ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та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допоміжних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речовин),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що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має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властивості 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та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призначення для лікування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або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профілактики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захворювань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у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людей,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чи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будь-яка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речовина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або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комбінація 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речовин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(одного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або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декількох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АФІ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та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допоміжних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речовин),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яка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може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бути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призначена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для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запобігання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вагітності,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відновлення,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корекції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чи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зміни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фізіологічних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функцій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у 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людини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шляхом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здійснення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фармакологічної,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 імуної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або </a:t>
            </a:r>
            <a:r>
              <a:rPr sz="2000" spc="-34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метаболічної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дії</a:t>
            </a:r>
            <a:r>
              <a:rPr sz="2000" spc="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або</a:t>
            </a:r>
            <a:r>
              <a:rPr sz="2000" spc="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для встановлення</a:t>
            </a:r>
            <a:r>
              <a:rPr sz="2000" spc="-2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медичного</a:t>
            </a:r>
            <a:r>
              <a:rPr sz="20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діагнозу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.</a:t>
            </a:r>
            <a:endParaRPr sz="2000" dirty="0">
              <a:latin typeface="Impact"/>
              <a:cs typeface="Impac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2923" y="4544568"/>
            <a:ext cx="1554480" cy="170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08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4952" y="221311"/>
            <a:ext cx="3551554" cy="4679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</a:t>
            </a:r>
            <a:r>
              <a:rPr sz="2900" b="1" spc="-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900" b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endParaRPr sz="29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15437" y="862712"/>
            <a:ext cx="697674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900" spc="-5" dirty="0">
                <a:solidFill>
                  <a:srgbClr val="843B0C"/>
                </a:solidFill>
                <a:latin typeface="Impact"/>
                <a:cs typeface="Impact"/>
              </a:rPr>
              <a:t>від</a:t>
            </a:r>
            <a:r>
              <a:rPr sz="2900" spc="-1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900" dirty="0">
                <a:solidFill>
                  <a:srgbClr val="843B0C"/>
                </a:solidFill>
                <a:latin typeface="Impact"/>
                <a:cs typeface="Impact"/>
              </a:rPr>
              <a:t>Директиви</a:t>
            </a:r>
            <a:r>
              <a:rPr sz="2900" spc="-1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900" dirty="0">
                <a:solidFill>
                  <a:srgbClr val="843B0C"/>
                </a:solidFill>
                <a:latin typeface="Impact"/>
                <a:cs typeface="Impact"/>
              </a:rPr>
              <a:t>768/76</a:t>
            </a:r>
            <a:r>
              <a:rPr sz="2900" spc="-15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900" spc="-5" dirty="0">
                <a:solidFill>
                  <a:srgbClr val="843B0C"/>
                </a:solidFill>
                <a:latin typeface="Impact"/>
                <a:cs typeface="Impact"/>
              </a:rPr>
              <a:t>до </a:t>
            </a:r>
            <a:r>
              <a:rPr sz="2900" dirty="0">
                <a:solidFill>
                  <a:srgbClr val="843B0C"/>
                </a:solidFill>
                <a:latin typeface="Impact"/>
                <a:cs typeface="Impact"/>
              </a:rPr>
              <a:t>Регламенту</a:t>
            </a:r>
            <a:r>
              <a:rPr sz="2900" spc="-10" dirty="0">
                <a:solidFill>
                  <a:srgbClr val="843B0C"/>
                </a:solidFill>
                <a:latin typeface="Impact"/>
                <a:cs typeface="Impact"/>
              </a:rPr>
              <a:t> </a:t>
            </a:r>
            <a:r>
              <a:rPr sz="2900" spc="-5" dirty="0">
                <a:solidFill>
                  <a:srgbClr val="843B0C"/>
                </a:solidFill>
                <a:latin typeface="Impact"/>
                <a:cs typeface="Impact"/>
              </a:rPr>
              <a:t>№1223</a:t>
            </a:r>
            <a:endParaRPr sz="2900" dirty="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1267" y="1391158"/>
            <a:ext cx="663892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Відповідно</a:t>
            </a:r>
            <a:r>
              <a:rPr sz="2600"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до</a:t>
            </a: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 Регламенту</a:t>
            </a:r>
            <a:r>
              <a:rPr sz="2600" spc="-3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ЄЕС</a:t>
            </a:r>
            <a:r>
              <a:rPr sz="2600"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№</a:t>
            </a:r>
            <a:r>
              <a:rPr sz="2600" spc="-1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1223/2009</a:t>
            </a:r>
            <a:r>
              <a:rPr sz="2600" spc="-2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на</a:t>
            </a:r>
            <a:endParaRPr sz="26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61635" y="1668527"/>
            <a:ext cx="348996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косметичну</a:t>
            </a:r>
            <a:r>
              <a:rPr sz="2600" spc="-5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продукцію</a:t>
            </a:r>
            <a:r>
              <a:rPr sz="2600" spc="-3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:</a:t>
            </a:r>
            <a:endParaRPr sz="260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25546" y="2022095"/>
            <a:ext cx="6734809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600" spc="-5" dirty="0">
                <a:solidFill>
                  <a:srgbClr val="1F3863"/>
                </a:solidFill>
                <a:latin typeface="Impact"/>
                <a:cs typeface="Impact"/>
              </a:rPr>
              <a:t>«...</a:t>
            </a:r>
            <a:r>
              <a:rPr sz="2600" spc="9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Impact"/>
                <a:cs typeface="Impact"/>
              </a:rPr>
              <a:t>під</a:t>
            </a:r>
            <a:r>
              <a:rPr sz="2400" spc="30" dirty="0">
                <a:solidFill>
                  <a:srgbClr val="FF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Impact"/>
                <a:cs typeface="Impact"/>
              </a:rPr>
              <a:t>косметичним</a:t>
            </a:r>
            <a:r>
              <a:rPr sz="2400" spc="15" dirty="0">
                <a:solidFill>
                  <a:srgbClr val="FF0000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Impact"/>
                <a:cs typeface="Impact"/>
              </a:rPr>
              <a:t>продуктом</a:t>
            </a:r>
            <a:r>
              <a:rPr sz="2400" spc="35" dirty="0">
                <a:solidFill>
                  <a:srgbClr val="FF0000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розуміється</a:t>
            </a:r>
            <a:r>
              <a:rPr sz="2400" spc="2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будь-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5545" y="2308605"/>
            <a:ext cx="6733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61670" algn="l"/>
                <a:tab pos="2118995" algn="l"/>
                <a:tab pos="2771140" algn="l"/>
                <a:tab pos="4241800" algn="l"/>
                <a:tab pos="6203950" algn="l"/>
              </a:tabLst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як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речо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и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	або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пре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п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ар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а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т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,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р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из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нач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е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ни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й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25546" y="2564334"/>
            <a:ext cx="67367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09725" algn="l"/>
                <a:tab pos="2105025" algn="l"/>
                <a:tab pos="2929255" algn="l"/>
                <a:tab pos="4312285" algn="l"/>
                <a:tab pos="5621655" algn="l"/>
              </a:tabLst>
            </a:pP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нанесення	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різні	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зовнішні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покриви	людини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5545" y="2821051"/>
            <a:ext cx="6733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37285" algn="l"/>
                <a:tab pos="2482850" algn="l"/>
                <a:tab pos="3300095" algn="l"/>
                <a:tab pos="4069715" algn="l"/>
                <a:tab pos="4351655" algn="l"/>
                <a:tab pos="5755640" algn="l"/>
              </a:tabLst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(шкір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у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,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,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ні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г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ті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,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губ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и	і	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з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овніш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і	с</a:t>
            </a:r>
            <a:r>
              <a:rPr sz="2400" spc="10" dirty="0">
                <a:solidFill>
                  <a:srgbClr val="1F3863"/>
                </a:solidFill>
                <a:latin typeface="Impact"/>
                <a:cs typeface="Impact"/>
              </a:rPr>
              <a:t>т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атеві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25545" y="3077083"/>
            <a:ext cx="6733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органи)</a:t>
            </a:r>
            <a:r>
              <a:rPr sz="2400" spc="35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або</a:t>
            </a:r>
            <a:r>
              <a:rPr sz="2400" spc="34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</a:t>
            </a:r>
            <a:r>
              <a:rPr sz="2400" spc="35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зуби</a:t>
            </a:r>
            <a:r>
              <a:rPr sz="2400" spc="35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400" spc="34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слизову</a:t>
            </a:r>
            <a:r>
              <a:rPr sz="2400" spc="34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порожнини</a:t>
            </a:r>
            <a:r>
              <a:rPr sz="2400" spc="34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рота,</a:t>
            </a:r>
            <a:r>
              <a:rPr sz="2400" spc="35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5546" y="3333115"/>
            <a:ext cx="5591175" cy="238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50"/>
              </a:lnSpc>
              <a:spcBef>
                <a:spcPts val="100"/>
              </a:spcBef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єдиною</a:t>
            </a:r>
            <a:r>
              <a:rPr sz="2400" spc="-3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або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основною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метою</a:t>
            </a:r>
            <a:r>
              <a:rPr sz="24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їх:</a:t>
            </a:r>
            <a:endParaRPr sz="2400">
              <a:latin typeface="Impact"/>
              <a:cs typeface="Impact"/>
            </a:endParaRPr>
          </a:p>
          <a:p>
            <a:pPr marL="405765" indent="-39370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405765" algn="l"/>
                <a:tab pos="406400" algn="l"/>
              </a:tabLst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очищення,</a:t>
            </a:r>
            <a:endParaRPr sz="2400">
              <a:latin typeface="Impact"/>
              <a:cs typeface="Impact"/>
            </a:endParaRPr>
          </a:p>
          <a:p>
            <a:pPr marL="352425" indent="-34036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додання</a:t>
            </a:r>
            <a:r>
              <a:rPr sz="2400" spc="-3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приємного</a:t>
            </a:r>
            <a:r>
              <a:rPr sz="24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запаху,</a:t>
            </a:r>
            <a:endParaRPr sz="2400">
              <a:latin typeface="Impact"/>
              <a:cs typeface="Impact"/>
            </a:endParaRPr>
          </a:p>
          <a:p>
            <a:pPr marL="352425" indent="-34036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/</a:t>
            </a:r>
            <a:r>
              <a:rPr sz="24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або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 виправлення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природного</a:t>
            </a:r>
            <a:r>
              <a:rPr sz="2400" spc="-3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запаху,</a:t>
            </a:r>
            <a:endParaRPr sz="2400">
              <a:latin typeface="Impact"/>
              <a:cs typeface="Impact"/>
            </a:endParaRPr>
          </a:p>
          <a:p>
            <a:pPr marL="352425" indent="-34036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зміни</a:t>
            </a:r>
            <a:r>
              <a:rPr sz="2400" spc="-2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зовнішнього</a:t>
            </a:r>
            <a:r>
              <a:rPr sz="24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вигляду,</a:t>
            </a:r>
            <a:endParaRPr sz="2400">
              <a:latin typeface="Impact"/>
              <a:cs typeface="Impact"/>
            </a:endParaRPr>
          </a:p>
          <a:p>
            <a:pPr marL="405765" indent="-39370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405765" algn="l"/>
                <a:tab pos="406400" algn="l"/>
              </a:tabLst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/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або</a:t>
            </a:r>
            <a:r>
              <a:rPr sz="2400" spc="-2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їх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захисту,</a:t>
            </a:r>
            <a:endParaRPr sz="2400">
              <a:latin typeface="Impact"/>
              <a:cs typeface="Impact"/>
            </a:endParaRPr>
          </a:p>
          <a:p>
            <a:pPr marL="352425" indent="-340360">
              <a:lnSpc>
                <a:spcPts val="2750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 підтримки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4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хорошому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стані.</a:t>
            </a:r>
            <a:endParaRPr sz="2400">
              <a:latin typeface="Impact"/>
              <a:cs typeface="Impac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395" y="2308605"/>
            <a:ext cx="1394460" cy="165506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590544" y="5844541"/>
            <a:ext cx="2772410" cy="691215"/>
          </a:xfrm>
          <a:prstGeom prst="rect">
            <a:avLst/>
          </a:prstGeom>
          <a:solidFill>
            <a:srgbClr val="5B9BD4"/>
          </a:solidFill>
          <a:ln w="57911">
            <a:solidFill>
              <a:srgbClr val="41709C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90805" marR="314325">
              <a:spcBef>
                <a:spcPts val="1070"/>
              </a:spcBef>
            </a:pP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Лікарський</a:t>
            </a:r>
            <a:r>
              <a:rPr spc="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засіб </a:t>
            </a:r>
            <a:r>
              <a:rPr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10" dirty="0">
                <a:solidFill>
                  <a:srgbClr val="C00000"/>
                </a:solidFill>
                <a:latin typeface="Impact"/>
                <a:cs typeface="Impact"/>
              </a:rPr>
              <a:t>(</a:t>
            </a:r>
            <a:r>
              <a:rPr sz="1600" spc="-10" dirty="0">
                <a:solidFill>
                  <a:srgbClr val="C00000"/>
                </a:solidFill>
                <a:latin typeface="Impact"/>
                <a:cs typeface="Impact"/>
              </a:rPr>
              <a:t>лікування/профілактика)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52716" y="5844540"/>
            <a:ext cx="3133725" cy="675826"/>
          </a:xfrm>
          <a:prstGeom prst="rect">
            <a:avLst/>
          </a:prstGeom>
          <a:solidFill>
            <a:srgbClr val="5B9BD4"/>
          </a:solidFill>
          <a:ln w="57911">
            <a:solidFill>
              <a:srgbClr val="41709C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R="26670" algn="ctr">
              <a:lnSpc>
                <a:spcPts val="2120"/>
              </a:lnSpc>
              <a:spcBef>
                <a:spcPts val="1070"/>
              </a:spcBef>
            </a:pP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Косметичний</a:t>
            </a:r>
            <a:r>
              <a:rPr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засіб</a:t>
            </a:r>
            <a:r>
              <a:rPr spc="-2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(продукт)</a:t>
            </a:r>
            <a:endParaRPr>
              <a:latin typeface="Impact"/>
              <a:cs typeface="Impact"/>
            </a:endParaRPr>
          </a:p>
          <a:p>
            <a:pPr algn="ctr">
              <a:lnSpc>
                <a:spcPts val="2120"/>
              </a:lnSpc>
            </a:pPr>
            <a:r>
              <a:rPr dirty="0">
                <a:solidFill>
                  <a:srgbClr val="C00000"/>
                </a:solidFill>
                <a:latin typeface="Impact"/>
                <a:cs typeface="Impact"/>
              </a:rPr>
              <a:t>?</a:t>
            </a:r>
            <a:endParaRPr>
              <a:latin typeface="Impact"/>
              <a:cs typeface="Impac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16624" y="5937504"/>
            <a:ext cx="582295" cy="546945"/>
          </a:xfrm>
          <a:prstGeom prst="rect">
            <a:avLst/>
          </a:prstGeom>
          <a:solidFill>
            <a:srgbClr val="5B9BD4"/>
          </a:solidFill>
          <a:ln w="12192">
            <a:solidFill>
              <a:srgbClr val="41709C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82245">
              <a:spcBef>
                <a:spcPts val="425"/>
              </a:spcBef>
            </a:pPr>
            <a:r>
              <a:rPr sz="3200" dirty="0">
                <a:solidFill>
                  <a:srgbClr val="C00000"/>
                </a:solidFill>
                <a:latin typeface="Impact"/>
                <a:cs typeface="Impact"/>
              </a:rPr>
              <a:t>≠</a:t>
            </a:r>
            <a:endParaRPr sz="320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172918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5965" y="183754"/>
            <a:ext cx="662559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Регламент</a:t>
            </a:r>
            <a:r>
              <a:rPr sz="2600" spc="-3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України</a:t>
            </a:r>
            <a:r>
              <a:rPr sz="2600"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на</a:t>
            </a:r>
            <a:r>
              <a:rPr sz="2600" spc="-1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косметичну</a:t>
            </a:r>
            <a:r>
              <a:rPr sz="2600" spc="-3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spc="-5" dirty="0">
                <a:solidFill>
                  <a:srgbClr val="C00000"/>
                </a:solidFill>
                <a:latin typeface="Impact"/>
                <a:cs typeface="Impact"/>
              </a:rPr>
              <a:t>продукцію</a:t>
            </a:r>
            <a:r>
              <a:rPr sz="2600" spc="-1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z="2600" dirty="0">
                <a:solidFill>
                  <a:srgbClr val="C00000"/>
                </a:solidFill>
                <a:latin typeface="Impact"/>
                <a:cs typeface="Impact"/>
              </a:rPr>
              <a:t>:</a:t>
            </a:r>
            <a:endParaRPr sz="2600">
              <a:latin typeface="Impact"/>
              <a:cs typeface="Impac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7826" y="523738"/>
            <a:ext cx="6735445" cy="422909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" dirty="0">
                <a:solidFill>
                  <a:srgbClr val="1F3863"/>
                </a:solidFill>
              </a:rPr>
              <a:t>«...</a:t>
            </a:r>
            <a:r>
              <a:rPr sz="2600" spc="100" dirty="0">
                <a:solidFill>
                  <a:srgbClr val="1F3863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під</a:t>
            </a:r>
            <a:r>
              <a:rPr sz="2400" spc="3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косметичним</a:t>
            </a:r>
            <a:r>
              <a:rPr sz="2400" spc="30" dirty="0">
                <a:solidFill>
                  <a:srgbClr val="FF0000"/>
                </a:solidFill>
              </a:rPr>
              <a:t> </a:t>
            </a:r>
            <a:r>
              <a:rPr sz="2400" spc="-5" dirty="0">
                <a:solidFill>
                  <a:srgbClr val="FF0000"/>
                </a:solidFill>
              </a:rPr>
              <a:t>продуктом</a:t>
            </a:r>
            <a:r>
              <a:rPr sz="2400" spc="20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розуміється</a:t>
            </a:r>
            <a:r>
              <a:rPr sz="2400" spc="30" dirty="0">
                <a:solidFill>
                  <a:srgbClr val="1F3863"/>
                </a:solidFill>
              </a:rPr>
              <a:t> </a:t>
            </a:r>
            <a:r>
              <a:rPr sz="2400" dirty="0">
                <a:solidFill>
                  <a:srgbClr val="1F3863"/>
                </a:solidFill>
              </a:rPr>
              <a:t>будь</a:t>
            </a:r>
            <a:r>
              <a:rPr sz="2400" dirty="0">
                <a:solidFill>
                  <a:srgbClr val="1F3863"/>
                </a:solidFill>
              </a:rPr>
              <a:t>-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2411730" y="895471"/>
            <a:ext cx="6733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61670" algn="l"/>
                <a:tab pos="2118995" algn="l"/>
                <a:tab pos="2771140" algn="l"/>
                <a:tab pos="4241800" algn="l"/>
                <a:tab pos="6203950" algn="l"/>
              </a:tabLst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як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речо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и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	або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препа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р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ат,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</a:t>
            </a:r>
            <a:r>
              <a:rPr sz="2400" spc="5" dirty="0">
                <a:solidFill>
                  <a:srgbClr val="1F3863"/>
                </a:solidFill>
                <a:latin typeface="Impact"/>
                <a:cs typeface="Impact"/>
              </a:rPr>
              <a:t>р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из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нач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е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ни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й	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endParaRPr sz="2400" dirty="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871335" y="1296347"/>
            <a:ext cx="9872871" cy="4385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50"/>
              </a:lnSpc>
              <a:spcBef>
                <a:spcPts val="100"/>
              </a:spcBef>
              <a:tabLst>
                <a:tab pos="1609725" algn="l"/>
                <a:tab pos="2105025" algn="l"/>
                <a:tab pos="2929890" algn="l"/>
                <a:tab pos="4312285" algn="l"/>
                <a:tab pos="5621655" algn="l"/>
              </a:tabLst>
            </a:pP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</a:t>
            </a:r>
            <a:r>
              <a:rPr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	на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	зовн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шні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дини</a:t>
            </a:r>
          </a:p>
          <a:p>
            <a:pPr marL="12700">
              <a:lnSpc>
                <a:spcPts val="2014"/>
              </a:lnSpc>
              <a:tabLst>
                <a:tab pos="1137285" algn="l"/>
                <a:tab pos="2482850" algn="l"/>
                <a:tab pos="3300095" algn="l"/>
                <a:tab pos="4069715" algn="l"/>
                <a:tab pos="4351655" algn="l"/>
                <a:tab pos="5755640" algn="l"/>
              </a:tabLst>
            </a:pP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(шкір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волосся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	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	і	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овніш</a:t>
            </a:r>
            <a:r>
              <a:rPr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	с</a:t>
            </a:r>
            <a:r>
              <a:rPr spc="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атеві</a:t>
            </a:r>
          </a:p>
          <a:p>
            <a:pPr marL="12700" marR="6985">
              <a:lnSpc>
                <a:spcPct val="70000"/>
              </a:lnSpc>
              <a:spcBef>
                <a:spcPts val="430"/>
              </a:spcBef>
            </a:pP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органи)</a:t>
            </a:r>
            <a:r>
              <a:rPr spc="3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spc="34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pc="34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зуби</a:t>
            </a:r>
            <a:r>
              <a:rPr spc="3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pc="34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слизову</a:t>
            </a:r>
            <a:r>
              <a:rPr spc="34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порожнини</a:t>
            </a:r>
            <a:r>
              <a:rPr spc="33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рота,</a:t>
            </a:r>
            <a:r>
              <a:rPr spc="35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spc="-409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єдиною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їх:</a:t>
            </a:r>
          </a:p>
          <a:p>
            <a:pPr marL="405765" indent="-393700">
              <a:lnSpc>
                <a:spcPts val="248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405765" algn="l"/>
                <a:tab pos="406400" algn="l"/>
              </a:tabLst>
            </a:pP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очищення,</a:t>
            </a:r>
          </a:p>
          <a:p>
            <a:pPr marL="352425" indent="-340360">
              <a:lnSpc>
                <a:spcPts val="2620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додання</a:t>
            </a:r>
            <a:r>
              <a:rPr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приємного</a:t>
            </a:r>
            <a:r>
              <a:rPr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запаху,</a:t>
            </a:r>
          </a:p>
          <a:p>
            <a:pPr marL="352425" indent="-34036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виправлення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природного</a:t>
            </a:r>
            <a:r>
              <a:rPr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запаху,</a:t>
            </a:r>
          </a:p>
          <a:p>
            <a:pPr marL="352425" indent="-34036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spc="-3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вигляду,</a:t>
            </a:r>
          </a:p>
          <a:p>
            <a:pPr marL="405765" indent="-393700">
              <a:lnSpc>
                <a:spcPts val="2615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405765" algn="l"/>
                <a:tab pos="406400" algn="l"/>
              </a:tabLst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spc="-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захисту,</a:t>
            </a:r>
          </a:p>
          <a:p>
            <a:pPr marL="352425" indent="-340360">
              <a:lnSpc>
                <a:spcPts val="2750"/>
              </a:lnSpc>
              <a:buClr>
                <a:srgbClr val="FFCC00"/>
              </a:buClr>
              <a:buSzPct val="79166"/>
              <a:buFont typeface="Tahoma"/>
              <a:buChar char="►"/>
              <a:tabLst>
                <a:tab pos="353060" algn="l"/>
              </a:tabLst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хорошому</a:t>
            </a:r>
            <a:r>
              <a:rPr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стані.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475" y="2057401"/>
            <a:ext cx="1394460" cy="165506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411730" y="5901500"/>
            <a:ext cx="2772410" cy="691215"/>
          </a:xfrm>
          <a:prstGeom prst="rect">
            <a:avLst/>
          </a:prstGeom>
          <a:solidFill>
            <a:srgbClr val="5B9BD4"/>
          </a:solidFill>
          <a:ln w="57911">
            <a:solidFill>
              <a:srgbClr val="41709C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90805" marR="314325">
              <a:spcBef>
                <a:spcPts val="1070"/>
              </a:spcBef>
            </a:pP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Лікарський</a:t>
            </a:r>
            <a:r>
              <a:rPr spc="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засіб </a:t>
            </a:r>
            <a:r>
              <a:rPr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10" dirty="0">
                <a:solidFill>
                  <a:srgbClr val="C00000"/>
                </a:solidFill>
                <a:latin typeface="Impact"/>
                <a:cs typeface="Impact"/>
              </a:rPr>
              <a:t>(</a:t>
            </a:r>
            <a:r>
              <a:rPr sz="1600" spc="-10" dirty="0">
                <a:solidFill>
                  <a:srgbClr val="C00000"/>
                </a:solidFill>
                <a:latin typeface="Impact"/>
                <a:cs typeface="Impact"/>
              </a:rPr>
              <a:t>лікування/профілактика</a:t>
            </a:r>
            <a:r>
              <a:rPr sz="1600" spc="-10" dirty="0">
                <a:solidFill>
                  <a:srgbClr val="C00000"/>
                </a:solidFill>
                <a:latin typeface="Impact"/>
                <a:cs typeface="Impact"/>
              </a:rPr>
              <a:t>)</a:t>
            </a:r>
            <a:endParaRPr sz="1600" dirty="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0419" y="5866880"/>
            <a:ext cx="3133725" cy="675826"/>
          </a:xfrm>
          <a:prstGeom prst="rect">
            <a:avLst/>
          </a:prstGeom>
          <a:solidFill>
            <a:srgbClr val="5B9BD4"/>
          </a:solidFill>
          <a:ln w="57911">
            <a:solidFill>
              <a:srgbClr val="41709C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R="26670" algn="ctr">
              <a:lnSpc>
                <a:spcPts val="2120"/>
              </a:lnSpc>
              <a:spcBef>
                <a:spcPts val="1070"/>
              </a:spcBef>
            </a:pP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Косметичний</a:t>
            </a:r>
            <a:r>
              <a:rPr spc="-15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засіб</a:t>
            </a:r>
            <a:r>
              <a:rPr spc="-20" dirty="0">
                <a:solidFill>
                  <a:srgbClr val="C00000"/>
                </a:solidFill>
                <a:latin typeface="Impact"/>
                <a:cs typeface="Impact"/>
              </a:rPr>
              <a:t> </a:t>
            </a:r>
            <a:r>
              <a:rPr spc="-5" dirty="0">
                <a:solidFill>
                  <a:srgbClr val="C00000"/>
                </a:solidFill>
                <a:latin typeface="Impact"/>
                <a:cs typeface="Impact"/>
              </a:rPr>
              <a:t>(продукт)</a:t>
            </a:r>
            <a:endParaRPr>
              <a:latin typeface="Impact"/>
              <a:cs typeface="Impact"/>
            </a:endParaRPr>
          </a:p>
          <a:p>
            <a:pPr algn="ctr">
              <a:lnSpc>
                <a:spcPts val="2120"/>
              </a:lnSpc>
            </a:pPr>
            <a:r>
              <a:rPr dirty="0">
                <a:solidFill>
                  <a:srgbClr val="C00000"/>
                </a:solidFill>
                <a:latin typeface="Impact"/>
                <a:cs typeface="Impact"/>
              </a:rPr>
              <a:t>?</a:t>
            </a:r>
            <a:endParaRPr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6132" y="5931321"/>
            <a:ext cx="582295" cy="546945"/>
          </a:xfrm>
          <a:prstGeom prst="rect">
            <a:avLst/>
          </a:prstGeom>
          <a:solidFill>
            <a:srgbClr val="5B9BD4"/>
          </a:solidFill>
          <a:ln w="12192">
            <a:solidFill>
              <a:srgbClr val="41709C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82245">
              <a:spcBef>
                <a:spcPts val="425"/>
              </a:spcBef>
            </a:pPr>
            <a:r>
              <a:rPr sz="3200" dirty="0">
                <a:solidFill>
                  <a:srgbClr val="C00000"/>
                </a:solidFill>
                <a:latin typeface="Impact"/>
                <a:cs typeface="Impact"/>
              </a:rPr>
              <a:t>≠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06661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4320" y="0"/>
            <a:ext cx="1191768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складу, застосування та впливу на шкіру різних груп косметичних засобів:</a:t>
            </a:r>
            <a:endParaRPr lang="uk-UA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120" y="1790999"/>
            <a:ext cx="11248079" cy="3025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Засоби для догляду за шкірою (креми, </a:t>
            </a:r>
            <a:r>
              <a:rPr lang="ru-RU" sz="28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лосьйони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олії</a:t>
            </a: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догляду за волоссям (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шампуні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кондиціонери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маски):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гігієни ротової порожнини (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зубні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пасти,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ополіскувачі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макіяжу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помади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пудри, туш для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тональні креми):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для догляду за нігтями (лаки для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нігтів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олії для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кутикули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uk-UA" sz="2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799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" y="340060"/>
            <a:ext cx="11658599" cy="554191"/>
          </a:xfrm>
          <a:prstGeom prst="rect">
            <a:avLst/>
          </a:prstGeom>
        </p:spPr>
        <p:txBody>
          <a:bodyPr vert="horz" wrap="square" lIns="0" tIns="67945" rIns="0" bIns="0" rtlCol="0" anchor="ctr">
            <a:spAutoFit/>
          </a:bodyPr>
          <a:lstStyle/>
          <a:p>
            <a:pPr marL="12700" marR="5080" algn="ctr">
              <a:lnSpc>
                <a:spcPts val="3460"/>
              </a:lnSpc>
              <a:spcBef>
                <a:spcPts val="535"/>
              </a:spcBef>
            </a:pPr>
            <a:r>
              <a:rPr spc="-5" dirty="0" err="1"/>
              <a:t>Класифікація</a:t>
            </a:r>
            <a:r>
              <a:rPr spc="-5" dirty="0"/>
              <a:t> </a:t>
            </a:r>
            <a:r>
              <a:rPr spc="-5" dirty="0" err="1" smtClean="0"/>
              <a:t>косметичних</a:t>
            </a:r>
            <a:r>
              <a:rPr dirty="0" smtClean="0"/>
              <a:t> </a:t>
            </a:r>
            <a:r>
              <a:rPr spc="-5" dirty="0"/>
              <a:t>препартів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89226" y="1396747"/>
            <a:ext cx="2575560" cy="1063753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476884" marR="473709" indent="1270" algn="ctr">
              <a:spcBef>
                <a:spcPts val="375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 рівнем 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про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ик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е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ня  (пенетрації)</a:t>
            </a:r>
            <a:endParaRPr sz="2200">
              <a:latin typeface="Impact"/>
              <a:cs typeface="Impac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31080" y="1700784"/>
            <a:ext cx="1207135" cy="497205"/>
            <a:chOff x="3307079" y="1700783"/>
            <a:chExt cx="1207135" cy="497205"/>
          </a:xfrm>
        </p:grpSpPr>
        <p:sp>
          <p:nvSpPr>
            <p:cNvPr id="5" name="object 5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952500" y="0"/>
                  </a:moveTo>
                  <a:lnTo>
                    <a:pt x="952500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952500" y="363474"/>
                  </a:lnTo>
                  <a:lnTo>
                    <a:pt x="952500" y="484632"/>
                  </a:lnTo>
                  <a:lnTo>
                    <a:pt x="1194815" y="242316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0" y="121158"/>
                  </a:moveTo>
                  <a:lnTo>
                    <a:pt x="952500" y="121158"/>
                  </a:lnTo>
                  <a:lnTo>
                    <a:pt x="952500" y="0"/>
                  </a:lnTo>
                  <a:lnTo>
                    <a:pt x="1194815" y="242316"/>
                  </a:lnTo>
                  <a:lnTo>
                    <a:pt x="952500" y="484632"/>
                  </a:lnTo>
                  <a:lnTo>
                    <a:pt x="952500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04383" y="1239774"/>
            <a:ext cx="3935095" cy="431528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1104265">
              <a:spcBef>
                <a:spcPts val="965"/>
              </a:spcBef>
            </a:pP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Епідермальний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4383" y="2113027"/>
            <a:ext cx="3935095" cy="432169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771525">
              <a:spcBef>
                <a:spcPts val="969"/>
              </a:spcBef>
            </a:pP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Трансепідермальний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6159" y="4584954"/>
            <a:ext cx="2577465" cy="718787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18110">
              <a:spcBef>
                <a:spcPts val="325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2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станом</a:t>
            </a:r>
            <a:r>
              <a:rPr sz="22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та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типом</a:t>
            </a:r>
            <a:endParaRPr sz="2200">
              <a:latin typeface="Impact"/>
              <a:cs typeface="Impact"/>
            </a:endParaRPr>
          </a:p>
          <a:p>
            <a:pPr marL="258445">
              <a:spcBef>
                <a:spcPts val="5"/>
              </a:spcBef>
            </a:pP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місця</a:t>
            </a:r>
            <a:r>
              <a:rPr sz="2200" spc="-2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нанесення</a:t>
            </a:r>
            <a:endParaRPr sz="2200">
              <a:latin typeface="Impact"/>
              <a:cs typeface="Impac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57928" y="4715256"/>
            <a:ext cx="1207135" cy="497205"/>
            <a:chOff x="3233927" y="4715255"/>
            <a:chExt cx="1207135" cy="497205"/>
          </a:xfrm>
        </p:grpSpPr>
        <p:sp>
          <p:nvSpPr>
            <p:cNvPr id="11" name="object 11"/>
            <p:cNvSpPr/>
            <p:nvPr/>
          </p:nvSpPr>
          <p:spPr>
            <a:xfrm>
              <a:off x="3240023" y="4721351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952500" y="0"/>
                  </a:moveTo>
                  <a:lnTo>
                    <a:pt x="952500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952500" y="363474"/>
                  </a:lnTo>
                  <a:lnTo>
                    <a:pt x="952500" y="484631"/>
                  </a:lnTo>
                  <a:lnTo>
                    <a:pt x="1194815" y="242316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40023" y="4721351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0" y="121158"/>
                  </a:moveTo>
                  <a:lnTo>
                    <a:pt x="952500" y="121158"/>
                  </a:lnTo>
                  <a:lnTo>
                    <a:pt x="952500" y="0"/>
                  </a:lnTo>
                  <a:lnTo>
                    <a:pt x="1194815" y="242316"/>
                  </a:lnTo>
                  <a:lnTo>
                    <a:pt x="952500" y="484631"/>
                  </a:lnTo>
                  <a:lnTo>
                    <a:pt x="952500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256783" y="3473959"/>
            <a:ext cx="3935095" cy="432169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897255">
              <a:spcBef>
                <a:spcPts val="969"/>
              </a:spcBef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r>
              <a:rPr sz="20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сухого</a:t>
            </a:r>
            <a:r>
              <a:rPr sz="20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6783" y="4205479"/>
            <a:ext cx="3935095" cy="432811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772160">
              <a:spcBef>
                <a:spcPts val="975"/>
              </a:spcBef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r>
              <a:rPr sz="20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жирного</a:t>
            </a:r>
            <a:r>
              <a:rPr sz="20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43066" y="5005578"/>
            <a:ext cx="3935095" cy="432170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3190" rIns="0" bIns="0" rtlCol="0">
            <a:spAutoFit/>
          </a:bodyPr>
          <a:lstStyle/>
          <a:p>
            <a:pPr marL="400050">
              <a:spcBef>
                <a:spcPts val="970"/>
              </a:spcBef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r>
              <a:rPr sz="20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пошкодженого</a:t>
            </a:r>
            <a:r>
              <a:rPr sz="20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26159" y="3300221"/>
            <a:ext cx="3935095" cy="431528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algn="ctr">
              <a:spcBef>
                <a:spcPts val="965"/>
              </a:spcBef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r>
              <a:rPr sz="20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нормального</a:t>
            </a:r>
            <a:r>
              <a:rPr sz="20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endParaRPr sz="2000">
              <a:latin typeface="Impact"/>
              <a:cs typeface="Impac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02152" y="3880104"/>
            <a:ext cx="497205" cy="711835"/>
            <a:chOff x="1978151" y="3880103"/>
            <a:chExt cx="497205" cy="711835"/>
          </a:xfrm>
        </p:grpSpPr>
        <p:sp>
          <p:nvSpPr>
            <p:cNvPr id="18" name="object 18"/>
            <p:cNvSpPr/>
            <p:nvPr/>
          </p:nvSpPr>
          <p:spPr>
            <a:xfrm>
              <a:off x="1984247" y="3886199"/>
              <a:ext cx="485140" cy="699770"/>
            </a:xfrm>
            <a:custGeom>
              <a:avLst/>
              <a:gdLst/>
              <a:ahLst/>
              <a:cxnLst/>
              <a:rect l="l" t="t" r="r" b="b"/>
              <a:pathLst>
                <a:path w="485139" h="699770">
                  <a:moveTo>
                    <a:pt x="242315" y="0"/>
                  </a:moveTo>
                  <a:lnTo>
                    <a:pt x="0" y="242316"/>
                  </a:lnTo>
                  <a:lnTo>
                    <a:pt x="121157" y="242316"/>
                  </a:lnTo>
                  <a:lnTo>
                    <a:pt x="121157" y="699516"/>
                  </a:lnTo>
                  <a:lnTo>
                    <a:pt x="363474" y="699516"/>
                  </a:lnTo>
                  <a:lnTo>
                    <a:pt x="363474" y="242316"/>
                  </a:lnTo>
                  <a:lnTo>
                    <a:pt x="484631" y="242316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84247" y="3886199"/>
              <a:ext cx="485140" cy="699770"/>
            </a:xfrm>
            <a:custGeom>
              <a:avLst/>
              <a:gdLst/>
              <a:ahLst/>
              <a:cxnLst/>
              <a:rect l="l" t="t" r="r" b="b"/>
              <a:pathLst>
                <a:path w="485139" h="699770">
                  <a:moveTo>
                    <a:pt x="121157" y="699516"/>
                  </a:moveTo>
                  <a:lnTo>
                    <a:pt x="121157" y="242316"/>
                  </a:lnTo>
                  <a:lnTo>
                    <a:pt x="0" y="242316"/>
                  </a:lnTo>
                  <a:lnTo>
                    <a:pt x="242315" y="0"/>
                  </a:lnTo>
                  <a:lnTo>
                    <a:pt x="484631" y="242316"/>
                  </a:lnTo>
                  <a:lnTo>
                    <a:pt x="363474" y="242316"/>
                  </a:lnTo>
                  <a:lnTo>
                    <a:pt x="363474" y="699516"/>
                  </a:lnTo>
                  <a:lnTo>
                    <a:pt x="121157" y="69951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502152" y="5335524"/>
            <a:ext cx="497205" cy="710565"/>
            <a:chOff x="1978151" y="5335523"/>
            <a:chExt cx="497205" cy="710565"/>
          </a:xfrm>
        </p:grpSpPr>
        <p:sp>
          <p:nvSpPr>
            <p:cNvPr id="21" name="object 21"/>
            <p:cNvSpPr/>
            <p:nvPr/>
          </p:nvSpPr>
          <p:spPr>
            <a:xfrm>
              <a:off x="1984247" y="5341619"/>
              <a:ext cx="485140" cy="698500"/>
            </a:xfrm>
            <a:custGeom>
              <a:avLst/>
              <a:gdLst/>
              <a:ahLst/>
              <a:cxnLst/>
              <a:rect l="l" t="t" r="r" b="b"/>
              <a:pathLst>
                <a:path w="485139" h="698500">
                  <a:moveTo>
                    <a:pt x="363474" y="0"/>
                  </a:moveTo>
                  <a:lnTo>
                    <a:pt x="121157" y="0"/>
                  </a:lnTo>
                  <a:lnTo>
                    <a:pt x="121157" y="455675"/>
                  </a:lnTo>
                  <a:lnTo>
                    <a:pt x="0" y="455675"/>
                  </a:lnTo>
                  <a:lnTo>
                    <a:pt x="242315" y="697991"/>
                  </a:lnTo>
                  <a:lnTo>
                    <a:pt x="484631" y="455675"/>
                  </a:lnTo>
                  <a:lnTo>
                    <a:pt x="363474" y="455675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84247" y="5341619"/>
              <a:ext cx="485140" cy="698500"/>
            </a:xfrm>
            <a:custGeom>
              <a:avLst/>
              <a:gdLst/>
              <a:ahLst/>
              <a:cxnLst/>
              <a:rect l="l" t="t" r="r" b="b"/>
              <a:pathLst>
                <a:path w="485139" h="698500">
                  <a:moveTo>
                    <a:pt x="363474" y="0"/>
                  </a:moveTo>
                  <a:lnTo>
                    <a:pt x="363474" y="455675"/>
                  </a:lnTo>
                  <a:lnTo>
                    <a:pt x="484631" y="455675"/>
                  </a:lnTo>
                  <a:lnTo>
                    <a:pt x="242315" y="697991"/>
                  </a:lnTo>
                  <a:lnTo>
                    <a:pt x="0" y="455675"/>
                  </a:lnTo>
                  <a:lnTo>
                    <a:pt x="121157" y="455675"/>
                  </a:lnTo>
                  <a:lnTo>
                    <a:pt x="121157" y="0"/>
                  </a:lnTo>
                  <a:lnTo>
                    <a:pt x="363474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026159" y="6029706"/>
            <a:ext cx="3935095" cy="432169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398780">
              <a:spcBef>
                <a:spcPts val="969"/>
              </a:spcBef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Для</a:t>
            </a:r>
            <a:r>
              <a:rPr sz="2000" spc="-2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«неслухняного»</a:t>
            </a:r>
            <a:r>
              <a:rPr sz="2000" spc="-5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волосся</a:t>
            </a:r>
            <a:endParaRPr sz="200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6448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1794" y="326516"/>
            <a:ext cx="2790190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Класифікація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18538" y="1396746"/>
            <a:ext cx="2746375" cy="924612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 algn="ctr">
              <a:spcBef>
                <a:spcPts val="1450"/>
              </a:spcBef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endParaRPr sz="2400">
              <a:latin typeface="Impact"/>
              <a:cs typeface="Impact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п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р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и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з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а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ч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е</a:t>
            </a:r>
            <a:r>
              <a:rPr sz="24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я</a:t>
            </a:r>
            <a:r>
              <a:rPr sz="24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м</a:t>
            </a:r>
            <a:endParaRPr sz="2400">
              <a:latin typeface="Impact"/>
              <a:cs typeface="Impac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31080" y="1700784"/>
            <a:ext cx="1207135" cy="497205"/>
            <a:chOff x="3307079" y="1700783"/>
            <a:chExt cx="1207135" cy="497205"/>
          </a:xfrm>
        </p:grpSpPr>
        <p:sp>
          <p:nvSpPr>
            <p:cNvPr id="5" name="object 5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952500" y="0"/>
                  </a:moveTo>
                  <a:lnTo>
                    <a:pt x="952500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952500" y="363474"/>
                  </a:lnTo>
                  <a:lnTo>
                    <a:pt x="952500" y="484632"/>
                  </a:lnTo>
                  <a:lnTo>
                    <a:pt x="1194815" y="242316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0" y="121158"/>
                  </a:moveTo>
                  <a:lnTo>
                    <a:pt x="952500" y="121158"/>
                  </a:lnTo>
                  <a:lnTo>
                    <a:pt x="952500" y="0"/>
                  </a:lnTo>
                  <a:lnTo>
                    <a:pt x="1194815" y="242316"/>
                  </a:lnTo>
                  <a:lnTo>
                    <a:pt x="952500" y="484632"/>
                  </a:lnTo>
                  <a:lnTo>
                    <a:pt x="952500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04383" y="1069086"/>
            <a:ext cx="3935095" cy="46230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1070610">
              <a:spcBef>
                <a:spcPts val="72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Г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r>
              <a:rPr sz="2400" spc="40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г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 є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ч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40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4383" y="1838705"/>
            <a:ext cx="3935095" cy="57964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208280" rIns="0" bIns="0" rtlCol="0">
            <a:spAutoFit/>
          </a:bodyPr>
          <a:lstStyle/>
          <a:p>
            <a:pPr algn="ctr">
              <a:spcBef>
                <a:spcPts val="1640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П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ф</a:t>
            </a:r>
            <a:r>
              <a:rPr sz="2400" spc="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л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а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к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т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ч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6735" y="4444746"/>
            <a:ext cx="2577465" cy="1218282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3100">
              <a:latin typeface="Times New Roman"/>
              <a:cs typeface="Times New Roman"/>
            </a:endParaRPr>
          </a:p>
          <a:p>
            <a:pPr marL="752475" marR="521970" indent="-224154"/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400" spc="-8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формою </a:t>
            </a:r>
            <a:r>
              <a:rPr sz="2400" spc="-409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випуску</a:t>
            </a:r>
            <a:endParaRPr sz="2400">
              <a:latin typeface="Impact"/>
              <a:cs typeface="Impac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097524" y="4975860"/>
            <a:ext cx="1207135" cy="497205"/>
            <a:chOff x="4573523" y="4975859"/>
            <a:chExt cx="1207135" cy="497205"/>
          </a:xfrm>
        </p:grpSpPr>
        <p:sp>
          <p:nvSpPr>
            <p:cNvPr id="11" name="object 11"/>
            <p:cNvSpPr/>
            <p:nvPr/>
          </p:nvSpPr>
          <p:spPr>
            <a:xfrm>
              <a:off x="4579619" y="4981955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242315" y="0"/>
                  </a:moveTo>
                  <a:lnTo>
                    <a:pt x="0" y="242316"/>
                  </a:lnTo>
                  <a:lnTo>
                    <a:pt x="242315" y="484632"/>
                  </a:lnTo>
                  <a:lnTo>
                    <a:pt x="242315" y="363474"/>
                  </a:lnTo>
                  <a:lnTo>
                    <a:pt x="1194815" y="363474"/>
                  </a:lnTo>
                  <a:lnTo>
                    <a:pt x="1194815" y="121158"/>
                  </a:lnTo>
                  <a:lnTo>
                    <a:pt x="242315" y="121158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9619" y="4981955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1194815" y="363474"/>
                  </a:moveTo>
                  <a:lnTo>
                    <a:pt x="242315" y="363474"/>
                  </a:lnTo>
                  <a:lnTo>
                    <a:pt x="242315" y="484632"/>
                  </a:lnTo>
                  <a:lnTo>
                    <a:pt x="0" y="242316"/>
                  </a:lnTo>
                  <a:lnTo>
                    <a:pt x="242315" y="0"/>
                  </a:lnTo>
                  <a:lnTo>
                    <a:pt x="242315" y="121158"/>
                  </a:lnTo>
                  <a:lnTo>
                    <a:pt x="1194815" y="121158"/>
                  </a:lnTo>
                  <a:lnTo>
                    <a:pt x="1194815" y="36347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60042" y="3269741"/>
            <a:ext cx="3935095" cy="46230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algn="ctr">
              <a:spcBef>
                <a:spcPts val="72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-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д</a:t>
            </a:r>
            <a:r>
              <a:rPr sz="2400" spc="-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к</a:t>
            </a:r>
            <a:r>
              <a:rPr sz="2400" spc="40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042" y="3998214"/>
            <a:ext cx="3935095" cy="46230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749300">
              <a:spcBef>
                <a:spcPts val="72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К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е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м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п</a:t>
            </a:r>
            <a:r>
              <a:rPr sz="2400" spc="-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д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б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0042" y="4667250"/>
            <a:ext cx="3935095" cy="463588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3345" rIns="0" bIns="0" rtlCol="0">
            <a:spAutoFit/>
          </a:bodyPr>
          <a:lstStyle/>
          <a:p>
            <a:pPr marL="786130">
              <a:spcBef>
                <a:spcPts val="73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Г</a:t>
            </a:r>
            <a:r>
              <a:rPr sz="2400" spc="40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е</a:t>
            </a:r>
            <a:r>
              <a:rPr sz="2400" spc="40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л</a:t>
            </a:r>
            <a:r>
              <a:rPr sz="2400" spc="4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е</a:t>
            </a:r>
            <a:r>
              <a:rPr sz="2400" spc="40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п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д і б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60042" y="5378959"/>
            <a:ext cx="3935095" cy="462947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algn="ctr">
              <a:spcBef>
                <a:spcPts val="730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П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ш к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п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д і б</a:t>
            </a:r>
            <a:r>
              <a:rPr sz="2400" spc="-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04383" y="2826257"/>
            <a:ext cx="3935095" cy="46230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855980">
              <a:spcBef>
                <a:spcPts val="72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Д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к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а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т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и</a:t>
            </a:r>
            <a:r>
              <a:rPr sz="2400" spc="-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в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60042" y="6049517"/>
            <a:ext cx="3935095" cy="462306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967105">
              <a:spcBef>
                <a:spcPts val="725"/>
              </a:spcBef>
            </a:pP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А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е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р</a:t>
            </a:r>
            <a:r>
              <a:rPr sz="2400" spc="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з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о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л</a:t>
            </a:r>
            <a:r>
              <a:rPr sz="24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ь</a:t>
            </a:r>
            <a:r>
              <a:rPr sz="24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н</a:t>
            </a:r>
            <a:r>
              <a:rPr sz="2400" spc="-2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400" dirty="0">
                <a:solidFill>
                  <a:srgbClr val="FFFFFF"/>
                </a:solidFill>
                <a:latin typeface="Impact"/>
                <a:cs typeface="Impact"/>
              </a:rPr>
              <a:t>і</a:t>
            </a:r>
            <a:endParaRPr sz="240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78973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2566" y="326516"/>
            <a:ext cx="2790190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Класифікація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189226" y="1396747"/>
            <a:ext cx="2575560" cy="895117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215900" rIns="0" bIns="0" rtlCol="0">
            <a:spAutoFit/>
          </a:bodyPr>
          <a:lstStyle/>
          <a:p>
            <a:pPr marL="397510" marR="389890" indent="271145">
              <a:spcBef>
                <a:spcPts val="1700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рівнем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пі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у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т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р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енн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я</a:t>
            </a:r>
            <a:endParaRPr sz="2200">
              <a:latin typeface="Impact"/>
              <a:cs typeface="Impac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31080" y="1700784"/>
            <a:ext cx="1207135" cy="497205"/>
            <a:chOff x="3307079" y="1700783"/>
            <a:chExt cx="1207135" cy="497205"/>
          </a:xfrm>
        </p:grpSpPr>
        <p:sp>
          <p:nvSpPr>
            <p:cNvPr id="5" name="object 5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952500" y="0"/>
                  </a:moveTo>
                  <a:lnTo>
                    <a:pt x="952500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952500" y="363474"/>
                  </a:lnTo>
                  <a:lnTo>
                    <a:pt x="952500" y="484632"/>
                  </a:lnTo>
                  <a:lnTo>
                    <a:pt x="1194815" y="242316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13175" y="1706879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0" y="121158"/>
                  </a:moveTo>
                  <a:lnTo>
                    <a:pt x="952500" y="121158"/>
                  </a:lnTo>
                  <a:lnTo>
                    <a:pt x="952500" y="0"/>
                  </a:lnTo>
                  <a:lnTo>
                    <a:pt x="1194815" y="242316"/>
                  </a:lnTo>
                  <a:lnTo>
                    <a:pt x="952500" y="484632"/>
                  </a:lnTo>
                  <a:lnTo>
                    <a:pt x="952500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32754" y="1072134"/>
            <a:ext cx="3935095" cy="461665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algn="ctr">
              <a:spcBef>
                <a:spcPts val="720"/>
              </a:spcBef>
            </a:pP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Високе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2754" y="1730502"/>
            <a:ext cx="3935095" cy="461665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algn="ctr">
              <a:spcBef>
                <a:spcPts val="720"/>
              </a:spcBef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Середнє</a:t>
            </a:r>
            <a:endParaRPr sz="2400">
              <a:latin typeface="Impact"/>
              <a:cs typeface="Impac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89226" y="2887218"/>
            <a:ext cx="2575560" cy="756285"/>
          </a:xfrm>
          <a:custGeom>
            <a:avLst/>
            <a:gdLst/>
            <a:ahLst/>
            <a:cxnLst/>
            <a:rect l="l" t="t" r="r" b="b"/>
            <a:pathLst>
              <a:path w="2575560" h="756285">
                <a:moveTo>
                  <a:pt x="0" y="755903"/>
                </a:moveTo>
                <a:lnTo>
                  <a:pt x="2575560" y="755903"/>
                </a:lnTo>
                <a:lnTo>
                  <a:pt x="2575560" y="0"/>
                </a:lnTo>
                <a:lnTo>
                  <a:pt x="0" y="0"/>
                </a:lnTo>
                <a:lnTo>
                  <a:pt x="0" y="755903"/>
                </a:lnTo>
                <a:close/>
              </a:path>
            </a:pathLst>
          </a:custGeom>
          <a:ln w="381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08276" y="2906268"/>
            <a:ext cx="2537460" cy="52899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88595" rIns="0" bIns="0" rtlCol="0">
            <a:spAutoFit/>
          </a:bodyPr>
          <a:lstStyle/>
          <a:p>
            <a:pPr marL="505459">
              <a:spcBef>
                <a:spcPts val="1485"/>
              </a:spcBef>
              <a:tabLst>
                <a:tab pos="941069" algn="l"/>
              </a:tabLst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	в</a:t>
            </a:r>
            <a:r>
              <a:rPr sz="2200" spc="36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200" spc="36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к</a:t>
            </a:r>
            <a:r>
              <a:rPr sz="2200" spc="37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200" spc="36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м</a:t>
            </a:r>
            <a:endParaRPr sz="2200">
              <a:latin typeface="Impact"/>
              <a:cs typeface="Impac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5802" y="5487162"/>
            <a:ext cx="2577465" cy="549509"/>
          </a:xfrm>
          <a:prstGeom prst="rect">
            <a:avLst/>
          </a:prstGeom>
          <a:solidFill>
            <a:srgbClr val="FFFFFF"/>
          </a:solidFill>
          <a:ln w="38100">
            <a:solidFill>
              <a:srgbClr val="41709C"/>
            </a:solidFill>
          </a:ln>
        </p:spPr>
        <p:txBody>
          <a:bodyPr vert="horz" wrap="square" lIns="0" tIns="208915" rIns="0" bIns="0" rtlCol="0">
            <a:spAutoFit/>
          </a:bodyPr>
          <a:lstStyle/>
          <a:p>
            <a:pPr marL="165735">
              <a:spcBef>
                <a:spcPts val="1645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200" spc="37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с е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20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с т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ю</a:t>
            </a:r>
            <a:endParaRPr sz="2200">
              <a:latin typeface="Impact"/>
              <a:cs typeface="Impac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18071" y="4286251"/>
            <a:ext cx="2577465" cy="756285"/>
          </a:xfrm>
          <a:custGeom>
            <a:avLst/>
            <a:gdLst/>
            <a:ahLst/>
            <a:cxnLst/>
            <a:rect l="l" t="t" r="r" b="b"/>
            <a:pathLst>
              <a:path w="2577465" h="756285">
                <a:moveTo>
                  <a:pt x="0" y="755904"/>
                </a:moveTo>
                <a:lnTo>
                  <a:pt x="2577083" y="755904"/>
                </a:lnTo>
                <a:lnTo>
                  <a:pt x="2577083" y="0"/>
                </a:lnTo>
                <a:lnTo>
                  <a:pt x="0" y="0"/>
                </a:lnTo>
                <a:lnTo>
                  <a:pt x="0" y="755904"/>
                </a:lnTo>
                <a:close/>
              </a:path>
            </a:pathLst>
          </a:custGeom>
          <a:ln w="381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437121" y="4305300"/>
            <a:ext cx="2539365" cy="52963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89230" rIns="0" bIns="0" rtlCol="0">
            <a:spAutoFit/>
          </a:bodyPr>
          <a:lstStyle/>
          <a:p>
            <a:pPr marL="721995">
              <a:spcBef>
                <a:spcPts val="1490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200" spc="-3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1F3863"/>
                </a:solidFill>
                <a:latin typeface="Impact"/>
                <a:cs typeface="Impact"/>
              </a:rPr>
              <a:t>часом</a:t>
            </a:r>
            <a:endParaRPr sz="2200">
              <a:latin typeface="Impact"/>
              <a:cs typeface="Impac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31080" y="5615941"/>
            <a:ext cx="1207135" cy="497205"/>
            <a:chOff x="3307079" y="5615940"/>
            <a:chExt cx="1207135" cy="497205"/>
          </a:xfrm>
        </p:grpSpPr>
        <p:sp>
          <p:nvSpPr>
            <p:cNvPr id="15" name="object 15"/>
            <p:cNvSpPr/>
            <p:nvPr/>
          </p:nvSpPr>
          <p:spPr>
            <a:xfrm>
              <a:off x="3313175" y="5622036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952500" y="0"/>
                  </a:moveTo>
                  <a:lnTo>
                    <a:pt x="952500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952500" y="363473"/>
                  </a:lnTo>
                  <a:lnTo>
                    <a:pt x="952500" y="484631"/>
                  </a:lnTo>
                  <a:lnTo>
                    <a:pt x="1194815" y="242315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13175" y="5622036"/>
              <a:ext cx="1195070" cy="485140"/>
            </a:xfrm>
            <a:custGeom>
              <a:avLst/>
              <a:gdLst/>
              <a:ahLst/>
              <a:cxnLst/>
              <a:rect l="l" t="t" r="r" b="b"/>
              <a:pathLst>
                <a:path w="1195070" h="485139">
                  <a:moveTo>
                    <a:pt x="0" y="121157"/>
                  </a:moveTo>
                  <a:lnTo>
                    <a:pt x="952500" y="121157"/>
                  </a:lnTo>
                  <a:lnTo>
                    <a:pt x="952500" y="0"/>
                  </a:lnTo>
                  <a:lnTo>
                    <a:pt x="1194815" y="242315"/>
                  </a:lnTo>
                  <a:lnTo>
                    <a:pt x="952500" y="484631"/>
                  </a:lnTo>
                  <a:lnTo>
                    <a:pt x="952500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103621" y="5199888"/>
            <a:ext cx="3935095" cy="433452"/>
          </a:xfrm>
          <a:prstGeom prst="rect">
            <a:avLst/>
          </a:prstGeom>
          <a:solidFill>
            <a:srgbClr val="5B9BD4"/>
          </a:solidFill>
          <a:ln w="12192">
            <a:solidFill>
              <a:srgbClr val="41709C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374650">
              <a:spcBef>
                <a:spcPts val="980"/>
              </a:spcBef>
              <a:tabLst>
                <a:tab pos="2806700" algn="l"/>
              </a:tabLst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е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с н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я</a:t>
            </a:r>
            <a:r>
              <a:rPr sz="20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–</a:t>
            </a:r>
            <a:r>
              <a:rPr sz="2000" spc="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л і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т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н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і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й	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період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3621" y="6074664"/>
            <a:ext cx="3935095" cy="433452"/>
          </a:xfrm>
          <a:prstGeom prst="rect">
            <a:avLst/>
          </a:prstGeom>
          <a:solidFill>
            <a:srgbClr val="5B9BD4"/>
          </a:solidFill>
          <a:ln w="12192">
            <a:solidFill>
              <a:srgbClr val="41709C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894715">
              <a:spcBef>
                <a:spcPts val="980"/>
              </a:spcBef>
              <a:tabLst>
                <a:tab pos="2286635" algn="l"/>
              </a:tabLst>
            </a:pP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З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и</a:t>
            </a:r>
            <a:r>
              <a:rPr sz="2000" spc="-10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м</a:t>
            </a:r>
            <a:r>
              <a:rPr sz="20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о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в</a:t>
            </a:r>
            <a:r>
              <a:rPr sz="2000" spc="-1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и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000" dirty="0">
                <a:solidFill>
                  <a:srgbClr val="1F3863"/>
                </a:solidFill>
                <a:latin typeface="Impact"/>
                <a:cs typeface="Impact"/>
              </a:rPr>
              <a:t>й	</a:t>
            </a:r>
            <a:r>
              <a:rPr sz="2000" spc="-5" dirty="0">
                <a:solidFill>
                  <a:srgbClr val="1F3863"/>
                </a:solidFill>
                <a:latin typeface="Impact"/>
                <a:cs typeface="Impact"/>
              </a:rPr>
              <a:t>період</a:t>
            </a:r>
            <a:endParaRPr sz="2000">
              <a:latin typeface="Impact"/>
              <a:cs typeface="Impac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02886" y="3615691"/>
            <a:ext cx="2577465" cy="757555"/>
          </a:xfrm>
          <a:custGeom>
            <a:avLst/>
            <a:gdLst/>
            <a:ahLst/>
            <a:cxnLst/>
            <a:rect l="l" t="t" r="r" b="b"/>
            <a:pathLst>
              <a:path w="2577465" h="757554">
                <a:moveTo>
                  <a:pt x="0" y="757428"/>
                </a:moveTo>
                <a:lnTo>
                  <a:pt x="2577084" y="757428"/>
                </a:lnTo>
                <a:lnTo>
                  <a:pt x="2577084" y="0"/>
                </a:lnTo>
                <a:lnTo>
                  <a:pt x="0" y="0"/>
                </a:lnTo>
                <a:lnTo>
                  <a:pt x="0" y="757428"/>
                </a:lnTo>
                <a:close/>
              </a:path>
            </a:pathLst>
          </a:custGeom>
          <a:ln w="381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821936" y="3648456"/>
            <a:ext cx="2539365" cy="51616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75895" rIns="0" bIns="0" rtlCol="0">
            <a:spAutoFit/>
          </a:bodyPr>
          <a:lstStyle/>
          <a:p>
            <a:pPr marL="709295">
              <a:spcBef>
                <a:spcPts val="1385"/>
              </a:spcBef>
            </a:pP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За</a:t>
            </a:r>
            <a:r>
              <a:rPr sz="22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200" spc="-5" dirty="0">
                <a:solidFill>
                  <a:srgbClr val="1F3863"/>
                </a:solidFill>
                <a:latin typeface="Impact"/>
                <a:cs typeface="Impact"/>
              </a:rPr>
              <a:t>полом</a:t>
            </a:r>
            <a:endParaRPr sz="22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32754" y="2416302"/>
            <a:ext cx="3935095" cy="461665"/>
          </a:xfrm>
          <a:prstGeom prst="rect">
            <a:avLst/>
          </a:prstGeom>
          <a:solidFill>
            <a:srgbClr val="5B9BD4"/>
          </a:solidFill>
          <a:ln w="38100">
            <a:solidFill>
              <a:srgbClr val="41709C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729615">
              <a:spcBef>
                <a:spcPts val="720"/>
              </a:spcBef>
            </a:pPr>
            <a:r>
              <a:rPr sz="2400" dirty="0">
                <a:solidFill>
                  <a:srgbClr val="1F3863"/>
                </a:solidFill>
                <a:latin typeface="Impact"/>
                <a:cs typeface="Impact"/>
              </a:rPr>
              <a:t>Без</a:t>
            </a:r>
            <a:r>
              <a:rPr sz="2400" spc="-35" dirty="0">
                <a:solidFill>
                  <a:srgbClr val="1F3863"/>
                </a:solidFill>
                <a:latin typeface="Impact"/>
                <a:cs typeface="Impact"/>
              </a:rPr>
              <a:t> </a:t>
            </a:r>
            <a:r>
              <a:rPr sz="2400" spc="-5" dirty="0">
                <a:solidFill>
                  <a:srgbClr val="1F3863"/>
                </a:solidFill>
                <a:latin typeface="Impact"/>
                <a:cs typeface="Impact"/>
              </a:rPr>
              <a:t>піноутворення</a:t>
            </a:r>
            <a:endParaRPr sz="240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864790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2920" y="588531"/>
            <a:ext cx="1139952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ru-RU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характеристику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термінам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косметичні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лікарські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косметичні засоби.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відмінності у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призначенні цих</a:t>
            </a:r>
            <a:r>
              <a:rPr lang="ru-RU" b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засобів.</a:t>
            </a:r>
            <a:r>
              <a:rPr lang="ru-RU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Заповнити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945320"/>
              </p:ext>
            </p:extLst>
          </p:nvPr>
        </p:nvGraphicFramePr>
        <p:xfrm>
          <a:off x="304800" y="1447800"/>
          <a:ext cx="11277600" cy="4892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33721">
                  <a:extLst>
                    <a:ext uri="{9D8B030D-6E8A-4147-A177-3AD203B41FA5}">
                      <a16:colId xmlns:a16="http://schemas.microsoft.com/office/drawing/2014/main" val="1371491837"/>
                    </a:ext>
                  </a:extLst>
                </a:gridCol>
                <a:gridCol w="3406668">
                  <a:extLst>
                    <a:ext uri="{9D8B030D-6E8A-4147-A177-3AD203B41FA5}">
                      <a16:colId xmlns:a16="http://schemas.microsoft.com/office/drawing/2014/main" val="2847984753"/>
                    </a:ext>
                  </a:extLst>
                </a:gridCol>
                <a:gridCol w="3737211">
                  <a:extLst>
                    <a:ext uri="{9D8B030D-6E8A-4147-A177-3AD203B41FA5}">
                      <a16:colId xmlns:a16="http://schemas.microsoft.com/office/drawing/2014/main" val="3050498310"/>
                    </a:ext>
                  </a:extLst>
                </a:gridCol>
              </a:tblGrid>
              <a:tr h="810487">
                <a:tc>
                  <a:txBody>
                    <a:bodyPr/>
                    <a:lstStyle/>
                    <a:p>
                      <a:pPr marL="336550" algn="l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Основні</a:t>
                      </a:r>
                      <a:r>
                        <a:rPr lang="uk-UA" sz="1600" spc="-1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відмінності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4480" algn="ctr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Косметичні</a:t>
                      </a:r>
                      <a:r>
                        <a:rPr lang="uk-UA" sz="1600" spc="-1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засоби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4625" marR="168275" indent="377825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Лікарські</a:t>
                      </a:r>
                      <a:r>
                        <a:rPr lang="uk-UA" sz="1600" spc="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косметичні</a:t>
                      </a:r>
                      <a:r>
                        <a:rPr lang="uk-UA" sz="1600" spc="-6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засоби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57394094"/>
                  </a:ext>
                </a:extLst>
              </a:tr>
              <a:tr h="588298">
                <a:tc>
                  <a:txBody>
                    <a:bodyPr/>
                    <a:lstStyle/>
                    <a:p>
                      <a:pPr marL="342900" algn="l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</a:t>
                      </a:r>
                      <a:r>
                        <a:rPr lang="uk-UA" sz="1600" spc="-1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51739628"/>
                  </a:ext>
                </a:extLst>
              </a:tr>
              <a:tr h="424180">
                <a:tc>
                  <a:txBody>
                    <a:bodyPr/>
                    <a:lstStyle/>
                    <a:p>
                      <a:pPr marL="517525" algn="l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Призначення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7529867"/>
                  </a:ext>
                </a:extLst>
              </a:tr>
              <a:tr h="520125">
                <a:tc>
                  <a:txBody>
                    <a:bodyPr/>
                    <a:lstStyle/>
                    <a:p>
                      <a:pPr marL="382270" algn="l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uk-UA" sz="1600" spc="-1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застосування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7657842"/>
                  </a:ext>
                </a:extLst>
              </a:tr>
              <a:tr h="517249">
                <a:tc>
                  <a:txBody>
                    <a:bodyPr/>
                    <a:lstStyle/>
                    <a:p>
                      <a:pPr marL="824230" marR="304800" indent="-50165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Наявність </a:t>
                      </a:r>
                      <a:r>
                        <a:rPr lang="uk-UA" sz="1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лікарських </a:t>
                      </a:r>
                      <a:r>
                        <a:rPr lang="uk-UA" sz="1600" spc="-34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97657451"/>
                  </a:ext>
                </a:extLst>
              </a:tr>
              <a:tr h="747801">
                <a:tc>
                  <a:txBody>
                    <a:bodyPr/>
                    <a:lstStyle/>
                    <a:p>
                      <a:pPr marL="330200" marR="323850" indent="-635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Наявність</a:t>
                      </a:r>
                      <a:r>
                        <a:rPr lang="uk-UA" sz="1600" spc="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фармакодинамічного</a:t>
                      </a:r>
                      <a:r>
                        <a:rPr lang="uk-UA" sz="1600" spc="-33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ефекту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93346053"/>
                  </a:ext>
                </a:extLst>
              </a:tr>
              <a:tr h="435541">
                <a:tc>
                  <a:txBody>
                    <a:bodyPr/>
                    <a:lstStyle/>
                    <a:p>
                      <a:pPr marL="762635" marR="756285" algn="l">
                        <a:lnSpc>
                          <a:spcPts val="156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  <a:r>
                        <a:rPr lang="uk-UA" sz="1600" spc="-2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дії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28262581"/>
                  </a:ext>
                </a:extLst>
              </a:tr>
              <a:tr h="848359">
                <a:tc>
                  <a:txBody>
                    <a:bodyPr/>
                    <a:lstStyle/>
                    <a:p>
                      <a:pPr marL="73025" algn="l"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Умови</a:t>
                      </a:r>
                      <a:r>
                        <a:rPr lang="uk-UA" sz="1600" spc="-1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роздрібної</a:t>
                      </a:r>
                      <a:r>
                        <a:rPr lang="uk-UA" sz="1600" spc="-25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реалізації</a:t>
                      </a:r>
                      <a:endParaRPr lang="uk-UA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8536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587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945" y="274320"/>
            <a:ext cx="11323320" cy="153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ru-RU" sz="19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Провести розбір лікувально-косметичного засобу для лікування (на вибір):</a:t>
            </a:r>
            <a:endParaRPr lang="uk-UA" sz="19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помади с асептичними властивостями</a:t>
            </a:r>
            <a:endParaRPr lang="uk-UA" sz="19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шампуню для лікування себорейного дерматиту</a:t>
            </a:r>
            <a:endParaRPr lang="uk-UA" sz="19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засобу для лікування акне </a:t>
            </a:r>
            <a:endParaRPr lang="uk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188" y="570774"/>
            <a:ext cx="2927984" cy="31453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02" y="1805508"/>
            <a:ext cx="2738662" cy="32032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1945" y="1996181"/>
            <a:ext cx="40843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i="0" dirty="0" smtClean="0">
                <a:effectLst/>
                <a:latin typeface="Manrope"/>
              </a:rPr>
              <a:t>Склад лікарського засобу:</a:t>
            </a:r>
            <a:endParaRPr lang="uk-UA" sz="1600" b="0" i="0" dirty="0" smtClean="0">
              <a:effectLst/>
              <a:latin typeface="Manrope"/>
            </a:endParaRPr>
          </a:p>
          <a:p>
            <a:r>
              <a:rPr lang="uk-UA" sz="1600" b="0" i="0" dirty="0" smtClean="0">
                <a:effectLst/>
                <a:latin typeface="Manrope"/>
              </a:rPr>
              <a:t>діюча речовина: </a:t>
            </a:r>
            <a:r>
              <a:rPr lang="en-US" sz="1600" b="0" i="0" dirty="0" smtClean="0">
                <a:solidFill>
                  <a:srgbClr val="FF0000"/>
                </a:solidFill>
                <a:effectLst/>
                <a:latin typeface="Manrope"/>
              </a:rPr>
              <a:t>ketoconazole</a:t>
            </a:r>
          </a:p>
          <a:p>
            <a:r>
              <a:rPr lang="en-US" sz="1600" b="0" i="0" dirty="0" smtClean="0">
                <a:effectLst/>
                <a:latin typeface="Manrope"/>
              </a:rPr>
              <a:t>1 </a:t>
            </a:r>
            <a:r>
              <a:rPr lang="uk-UA" sz="1600" b="0" i="0" dirty="0" smtClean="0">
                <a:effectLst/>
                <a:latin typeface="Manrope"/>
              </a:rPr>
              <a:t>г шампуню містить 20 мг </a:t>
            </a:r>
            <a:r>
              <a:rPr lang="uk-UA" sz="1600" b="0" i="0" dirty="0" err="1" smtClean="0">
                <a:effectLst/>
                <a:latin typeface="Manrope"/>
              </a:rPr>
              <a:t>кетоконазолу</a:t>
            </a:r>
            <a:endParaRPr lang="uk-UA" sz="1600" b="0" i="0" dirty="0" smtClean="0">
              <a:effectLst/>
              <a:latin typeface="Manrope"/>
            </a:endParaRPr>
          </a:p>
          <a:p>
            <a:pPr algn="just"/>
            <a:r>
              <a:rPr lang="uk-UA" sz="1600" b="0" i="0" dirty="0" smtClean="0">
                <a:effectLst/>
                <a:latin typeface="Manrope"/>
              </a:rPr>
              <a:t>допоміжні речовини: 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натрію </a:t>
            </a:r>
            <a:r>
              <a:rPr lang="uk-UA" sz="1600" b="0" i="0" dirty="0" err="1" smtClean="0">
                <a:effectLst/>
                <a:latin typeface="Manrope"/>
              </a:rPr>
              <a:t>лаурил</a:t>
            </a:r>
            <a:r>
              <a:rPr lang="uk-UA" sz="1600" b="0" i="0" dirty="0" smtClean="0">
                <a:effectLst/>
                <a:latin typeface="Manrope"/>
              </a:rPr>
              <a:t> ефір сульфат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err="1" smtClean="0">
                <a:effectLst/>
                <a:latin typeface="Manrope"/>
              </a:rPr>
              <a:t>динатрію</a:t>
            </a:r>
            <a:r>
              <a:rPr lang="uk-UA" sz="1600" b="0" i="0" dirty="0" smtClean="0">
                <a:effectLst/>
                <a:latin typeface="Manrope"/>
              </a:rPr>
              <a:t> </a:t>
            </a:r>
            <a:r>
              <a:rPr lang="uk-UA" sz="1600" b="0" i="0" dirty="0" err="1" smtClean="0">
                <a:effectLst/>
                <a:latin typeface="Manrope"/>
              </a:rPr>
              <a:t>монолаурил</a:t>
            </a:r>
            <a:r>
              <a:rPr lang="uk-UA" sz="1600" b="0" i="0" dirty="0" smtClean="0">
                <a:effectLst/>
                <a:latin typeface="Manrope"/>
              </a:rPr>
              <a:t> ефір </a:t>
            </a:r>
            <a:r>
              <a:rPr lang="uk-UA" sz="1600" b="0" i="0" dirty="0" err="1" smtClean="0">
                <a:effectLst/>
                <a:latin typeface="Manrope"/>
              </a:rPr>
              <a:t>сульфосукцинат</a:t>
            </a:r>
            <a:r>
              <a:rPr lang="uk-UA" sz="1600" b="0" i="0" dirty="0" smtClean="0">
                <a:effectLst/>
                <a:latin typeface="Manrope"/>
              </a:rPr>
              <a:t>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err="1" smtClean="0">
                <a:effectLst/>
                <a:latin typeface="Manrope"/>
              </a:rPr>
              <a:t>діетаноламід</a:t>
            </a:r>
            <a:r>
              <a:rPr lang="uk-UA" sz="1600" b="0" i="0" dirty="0" smtClean="0">
                <a:effectLst/>
                <a:latin typeface="Manrope"/>
              </a:rPr>
              <a:t> жирної кокосової кислоти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колаген тваринний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err="1" smtClean="0">
                <a:effectLst/>
                <a:latin typeface="Manrope"/>
              </a:rPr>
              <a:t>лауридимонієвий</a:t>
            </a:r>
            <a:r>
              <a:rPr lang="uk-UA" sz="1600" b="0" i="0" dirty="0" smtClean="0">
                <a:effectLst/>
                <a:latin typeface="Manrope"/>
              </a:rPr>
              <a:t> </a:t>
            </a:r>
            <a:r>
              <a:rPr lang="uk-UA" sz="1600" b="0" i="0" dirty="0" err="1" smtClean="0">
                <a:effectLst/>
                <a:latin typeface="Manrope"/>
              </a:rPr>
              <a:t>гідролізований</a:t>
            </a:r>
            <a:r>
              <a:rPr lang="uk-UA" sz="1600" b="0" i="0" dirty="0" smtClean="0">
                <a:effectLst/>
                <a:latin typeface="Manrope"/>
              </a:rPr>
              <a:t> </a:t>
            </a:r>
            <a:r>
              <a:rPr lang="uk-UA" sz="1600" b="0" i="0" dirty="0" err="1" smtClean="0">
                <a:effectLst/>
                <a:latin typeface="Manrope"/>
              </a:rPr>
              <a:t>макроголу</a:t>
            </a:r>
            <a:r>
              <a:rPr lang="uk-UA" sz="1600" b="0" i="0" dirty="0" smtClean="0">
                <a:effectLst/>
                <a:latin typeface="Manrope"/>
              </a:rPr>
              <a:t> 120-метилглюкози </a:t>
            </a:r>
            <a:r>
              <a:rPr lang="uk-UA" sz="1600" b="0" i="0" dirty="0" err="1" smtClean="0">
                <a:effectLst/>
                <a:latin typeface="Manrope"/>
              </a:rPr>
              <a:t>діолеат</a:t>
            </a:r>
            <a:endParaRPr lang="uk-UA" sz="1600" dirty="0">
              <a:latin typeface="Manrope"/>
            </a:endParaRP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натрію хлорид кислота хлористоводнева концентрована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err="1" smtClean="0">
                <a:effectLst/>
                <a:latin typeface="Manrope"/>
              </a:rPr>
              <a:t>імідосечовина</a:t>
            </a:r>
            <a:r>
              <a:rPr lang="uk-UA" sz="1600" b="0" i="0" dirty="0" smtClean="0">
                <a:effectLst/>
                <a:latin typeface="Manrope"/>
              </a:rPr>
              <a:t>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букет парфумний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натрію гідроксид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натрію </a:t>
            </a:r>
            <a:r>
              <a:rPr lang="uk-UA" sz="1600" b="0" i="0" dirty="0" err="1" smtClean="0">
                <a:effectLst/>
                <a:latin typeface="Manrope"/>
              </a:rPr>
              <a:t>еритрозин</a:t>
            </a:r>
            <a:r>
              <a:rPr lang="uk-UA" sz="1600" b="0" i="0" dirty="0" smtClean="0">
                <a:effectLst/>
                <a:latin typeface="Manrope"/>
              </a:rPr>
              <a:t> (Е 127) </a:t>
            </a:r>
          </a:p>
          <a:p>
            <a:pPr marL="12700" indent="-12700" algn="just">
              <a:buFont typeface="Arial" panose="020B0604020202020204" pitchFamily="34" charset="0"/>
              <a:buChar char="•"/>
            </a:pPr>
            <a:r>
              <a:rPr lang="uk-UA" sz="1600" b="0" i="0" dirty="0" smtClean="0">
                <a:effectLst/>
                <a:latin typeface="Manrope"/>
              </a:rPr>
              <a:t>вода очищена.</a:t>
            </a:r>
            <a:endParaRPr lang="uk-UA" sz="1600" b="0" i="0" dirty="0">
              <a:effectLst/>
              <a:latin typeface="Manrope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3716119"/>
            <a:ext cx="5105400" cy="183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3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945" y="274320"/>
            <a:ext cx="11323320" cy="153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авдання</a:t>
            </a:r>
            <a:r>
              <a:rPr lang="ru-RU" sz="19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Провести розбір лікувально-косметичного засобу для лікування (на вибір):</a:t>
            </a:r>
            <a:endParaRPr lang="uk-UA" sz="19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помади с асептичними властивостями</a:t>
            </a:r>
            <a:endParaRPr lang="uk-UA" sz="19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шампуню для лікування себорейного дерматиту</a:t>
            </a:r>
            <a:endParaRPr lang="uk-UA" sz="19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50"/>
              </a:spcBef>
              <a:spcAft>
                <a:spcPts val="600"/>
              </a:spcAft>
            </a:pPr>
            <a:r>
              <a:rPr lang="uk-UA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засобу для лікування акне </a:t>
            </a:r>
            <a:endParaRPr lang="uk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42" y="868680"/>
            <a:ext cx="2536428" cy="56588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366760" y="2247207"/>
            <a:ext cx="3581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0" dirty="0" smtClean="0">
                <a:solidFill>
                  <a:srgbClr val="101010"/>
                </a:solidFill>
                <a:effectLst/>
                <a:latin typeface="RobotoWeb"/>
              </a:rPr>
              <a:t>Склад</a:t>
            </a:r>
          </a:p>
          <a:p>
            <a:pPr algn="just"/>
            <a:r>
              <a:rPr lang="uk-UA" b="0" i="0" dirty="0" smtClean="0">
                <a:solidFill>
                  <a:srgbClr val="101010"/>
                </a:solidFill>
                <a:effectLst/>
                <a:latin typeface="RobotoWeb"/>
              </a:rPr>
              <a:t>Дьоготь березовий, саліцилова кислота, колоїдний розчин срібла, </a:t>
            </a:r>
            <a:r>
              <a:rPr lang="en-US" b="0" i="0" dirty="0" smtClean="0">
                <a:solidFill>
                  <a:srgbClr val="101010"/>
                </a:solidFill>
                <a:effectLst/>
                <a:latin typeface="RobotoWeb"/>
              </a:rPr>
              <a:t>D-</a:t>
            </a:r>
            <a:r>
              <a:rPr lang="uk-UA" b="0" i="0" dirty="0" err="1" smtClean="0">
                <a:solidFill>
                  <a:srgbClr val="101010"/>
                </a:solidFill>
                <a:effectLst/>
                <a:latin typeface="RobotoWeb"/>
              </a:rPr>
              <a:t>пантенол</a:t>
            </a:r>
            <a:r>
              <a:rPr lang="uk-UA" b="0" i="0" dirty="0" smtClean="0">
                <a:solidFill>
                  <a:srgbClr val="101010"/>
                </a:solidFill>
                <a:effectLst/>
                <a:latin typeface="RobotoWeb"/>
              </a:rPr>
              <a:t>, алантоїн, олія </a:t>
            </a:r>
            <a:r>
              <a:rPr lang="uk-UA" b="0" i="0" dirty="0" err="1" smtClean="0">
                <a:solidFill>
                  <a:srgbClr val="101010"/>
                </a:solidFill>
                <a:effectLst/>
                <a:latin typeface="RobotoWeb"/>
              </a:rPr>
              <a:t>жожоба</a:t>
            </a:r>
            <a:r>
              <a:rPr lang="uk-UA" b="0" i="0" dirty="0" smtClean="0">
                <a:solidFill>
                  <a:srgbClr val="101010"/>
                </a:solidFill>
                <a:effectLst/>
                <a:latin typeface="RobotoWeb"/>
              </a:rPr>
              <a:t>, рицинова олія, екстракти: алое, чистотілу та череди </a:t>
            </a:r>
            <a:r>
              <a:rPr lang="uk-UA" b="0" i="0" dirty="0" err="1" smtClean="0">
                <a:solidFill>
                  <a:srgbClr val="101010"/>
                </a:solidFill>
                <a:effectLst/>
                <a:latin typeface="RobotoWeb"/>
              </a:rPr>
              <a:t>трироздільної</a:t>
            </a:r>
            <a:r>
              <a:rPr lang="uk-UA" b="0" i="0" dirty="0" smtClean="0">
                <a:solidFill>
                  <a:srgbClr val="101010"/>
                </a:solidFill>
                <a:effectLst/>
                <a:latin typeface="RobotoWeb"/>
              </a:rPr>
              <a:t>.</a:t>
            </a:r>
            <a:endParaRPr lang="uk-UA" b="0" i="0" dirty="0">
              <a:solidFill>
                <a:srgbClr val="101010"/>
              </a:solidFill>
              <a:effectLst/>
              <a:latin typeface="RobotoWeb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1805507"/>
            <a:ext cx="2351802" cy="42146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9508" y="2897152"/>
            <a:ext cx="25956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 smtClean="0">
                <a:solidFill>
                  <a:srgbClr val="101010"/>
                </a:solidFill>
                <a:effectLst/>
                <a:latin typeface="RobotoWeb"/>
              </a:rPr>
              <a:t>Склад</a:t>
            </a:r>
          </a:p>
          <a:p>
            <a:pPr algn="just"/>
            <a:r>
              <a:rPr lang="ru-RU" b="0" i="0" dirty="0" err="1" smtClean="0">
                <a:solidFill>
                  <a:srgbClr val="101010"/>
                </a:solidFill>
                <a:effectLst/>
                <a:latin typeface="RobotoWeb"/>
              </a:rPr>
              <a:t>Октопірокс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RobotoWeb"/>
              </a:rPr>
              <a:t>, </a:t>
            </a:r>
            <a:r>
              <a:rPr lang="ru-RU" b="0" i="0" dirty="0" err="1" smtClean="0">
                <a:solidFill>
                  <a:srgbClr val="101010"/>
                </a:solidFill>
                <a:effectLst/>
                <a:latin typeface="RobotoWeb"/>
              </a:rPr>
              <a:t>гліколева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RobotoWeb"/>
              </a:rPr>
              <a:t> кислота, саліцилова кислота, Д-</a:t>
            </a:r>
            <a:r>
              <a:rPr lang="ru-RU" b="0" i="0" dirty="0" err="1" smtClean="0">
                <a:solidFill>
                  <a:srgbClr val="101010"/>
                </a:solidFill>
                <a:effectLst/>
                <a:latin typeface="RobotoWeb"/>
              </a:rPr>
              <a:t>пантенол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RobotoWeb"/>
              </a:rPr>
              <a:t>, екстракти календули і ромашки, масла </a:t>
            </a:r>
            <a:r>
              <a:rPr lang="ru-RU" b="0" i="0" dirty="0" err="1" smtClean="0">
                <a:solidFill>
                  <a:srgbClr val="101010"/>
                </a:solidFill>
                <a:effectLst/>
                <a:latin typeface="RobotoWeb"/>
              </a:rPr>
              <a:t>жожоба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RobotoWeb"/>
              </a:rPr>
              <a:t> і </a:t>
            </a:r>
            <a:r>
              <a:rPr lang="ru-RU" b="0" i="0" dirty="0" err="1" smtClean="0">
                <a:solidFill>
                  <a:srgbClr val="101010"/>
                </a:solidFill>
                <a:effectLst/>
                <a:latin typeface="RobotoWeb"/>
              </a:rPr>
              <a:t>лаванди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RobotoWeb"/>
              </a:rPr>
              <a:t>.</a:t>
            </a:r>
            <a:endParaRPr lang="ru-RU" b="0" i="0" dirty="0">
              <a:solidFill>
                <a:srgbClr val="101010"/>
              </a:solidFill>
              <a:effectLst/>
              <a:latin typeface="RobotoWeb"/>
            </a:endParaRPr>
          </a:p>
        </p:txBody>
      </p:sp>
    </p:spTree>
    <p:extLst>
      <p:ext uri="{BB962C8B-B14F-4D97-AF65-F5344CB8AC3E}">
        <p14:creationId xmlns:p14="http://schemas.microsoft.com/office/powerpoint/2010/main" val="2306534079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8E3CB2640C81744928279585D4A664A" ma:contentTypeVersion="11" ma:contentTypeDescription="Создание документа." ma:contentTypeScope="" ma:versionID="81dff796610ac083b549fb390b5962b3">
  <xsd:schema xmlns:xsd="http://www.w3.org/2001/XMLSchema" xmlns:xs="http://www.w3.org/2001/XMLSchema" xmlns:p="http://schemas.microsoft.com/office/2006/metadata/properties" xmlns:ns2="b8fe0a08-5d13-4527-b6da-45b036e56415" xmlns:ns3="30b7ca45-b60c-42e8-bffa-54e603c66290" targetNamespace="http://schemas.microsoft.com/office/2006/metadata/properties" ma:root="true" ma:fieldsID="5b7091ad997cbc3b22c611451be2ab19" ns2:_="" ns3:_="">
    <xsd:import namespace="b8fe0a08-5d13-4527-b6da-45b036e56415"/>
    <xsd:import namespace="30b7ca45-b60c-42e8-bffa-54e603c662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e0a08-5d13-4527-b6da-45b036e5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2d383cb7-02ab-44f4-98b4-f85048be3c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7ca45-b60c-42e8-bffa-54e603c6629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93968f-8ba3-4ba9-8338-3d5b0854055b}" ma:internalName="TaxCatchAll" ma:showField="CatchAllData" ma:web="30b7ca45-b60c-42e8-bffa-54e603c662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b7ca45-b60c-42e8-bffa-54e603c66290" xsi:nil="true"/>
    <lcf76f155ced4ddcb4097134ff3c332f xmlns="b8fe0a08-5d13-4527-b6da-45b036e564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1BB8F5-AF09-4165-A78B-BA027B7653F8}"/>
</file>

<file path=customXml/itemProps2.xml><?xml version="1.0" encoding="utf-8"?>
<ds:datastoreItem xmlns:ds="http://schemas.openxmlformats.org/officeDocument/2006/customXml" ds:itemID="{E5E65BEC-6BF6-4C23-BB0F-D9F9D9A33A19}"/>
</file>

<file path=customXml/itemProps3.xml><?xml version="1.0" encoding="utf-8"?>
<ds:datastoreItem xmlns:ds="http://schemas.openxmlformats.org/officeDocument/2006/customXml" ds:itemID="{406A7539-ABE6-4CB5-9062-3B56F27BC324}"/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1167</TotalTime>
  <Words>2585</Words>
  <Application>Microsoft Office PowerPoint</Application>
  <PresentationFormat>Широкоэкранный</PresentationFormat>
  <Paragraphs>251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4" baseType="lpstr">
      <vt:lpstr>Arial</vt:lpstr>
      <vt:lpstr>Calibri</vt:lpstr>
      <vt:lpstr>Corbel</vt:lpstr>
      <vt:lpstr>geometria</vt:lpstr>
      <vt:lpstr>Impact</vt:lpstr>
      <vt:lpstr>Manrope</vt:lpstr>
      <vt:lpstr>RobotoWeb</vt:lpstr>
      <vt:lpstr>Tahoma</vt:lpstr>
      <vt:lpstr>Times New Roman</vt:lpstr>
      <vt:lpstr>Базис</vt:lpstr>
      <vt:lpstr>КОСМЕТОЛОГІЧНА РЕЦЕПТУРА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Що є косметичний препарат (засіб, продукт)…які дії він забезпечує…</vt:lpstr>
      <vt:lpstr>Державне регулювання статусу  косметичних препаратів в Україні</vt:lpstr>
      <vt:lpstr>Європейський досвід</vt:lpstr>
      <vt:lpstr>«... під косметичним продуктом розуміється будь-</vt:lpstr>
      <vt:lpstr>Презентация PowerPoint</vt:lpstr>
      <vt:lpstr>Класифікація косметичних препартів</vt:lpstr>
      <vt:lpstr>Класифікація</vt:lpstr>
      <vt:lpstr>Класифікація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КОСМЕТОЛОГІЧНА РЕЦЕПТУРА</dc:title>
  <dc:creator>Юлія Олегівна Молодан</dc:creator>
  <cp:lastModifiedBy>Юлія Олегівна Молодан</cp:lastModifiedBy>
  <cp:revision>31</cp:revision>
  <dcterms:created xsi:type="dcterms:W3CDTF">2023-09-18T19:52:54Z</dcterms:created>
  <dcterms:modified xsi:type="dcterms:W3CDTF">2023-09-19T15:20:26Z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0x01010098E3CB2640C81744928279585D4A664A</vt:lpwstr>
  </property>
</Properties>
</file>