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73" r:id="rId2"/>
    <p:sldId id="274" r:id="rId3"/>
    <p:sldId id="276" r:id="rId4"/>
    <p:sldId id="275" r:id="rId5"/>
    <p:sldId id="257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7" r:id="rId16"/>
    <p:sldId id="278" r:id="rId17"/>
    <p:sldId id="279" r:id="rId18"/>
    <p:sldId id="280" r:id="rId19"/>
    <p:sldId id="271" r:id="rId20"/>
    <p:sldId id="272" r:id="rId21"/>
    <p:sldId id="281" r:id="rId22"/>
    <p:sldId id="282" r:id="rId23"/>
    <p:sldId id="283" r:id="rId24"/>
    <p:sldId id="284" r:id="rId25"/>
    <p:sldId id="285" r:id="rId26"/>
    <p:sldId id="28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4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455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7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941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24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69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1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7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27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52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578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13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7697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785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247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472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B5D47-658C-475D-BABF-027EEC21D8EF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DF4163-5A0D-492C-B421-1158B754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31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Шкірні хвороби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Шкіра є найбільшим органом людського тіла, і вона піддається різноманітним захворюванням та проблемам. </a:t>
            </a:r>
            <a:endParaRPr lang="uk-UA" dirty="0" smtClean="0"/>
          </a:p>
          <a:p>
            <a:r>
              <a:rPr lang="ru-RU" dirty="0" err="1" smtClean="0"/>
              <a:t>Шкірні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— </a:t>
            </a:r>
            <a:r>
              <a:rPr lang="ru-RU" dirty="0" err="1" smtClean="0"/>
              <a:t>захворювання</a:t>
            </a:r>
            <a:r>
              <a:rPr lang="ru-RU" dirty="0" smtClean="0"/>
              <a:t>, які </a:t>
            </a:r>
            <a:r>
              <a:rPr lang="ru-RU" dirty="0" err="1" smtClean="0"/>
              <a:t>виявляються</a:t>
            </a:r>
            <a:r>
              <a:rPr lang="ru-RU" dirty="0" smtClean="0"/>
              <a:t> в </a:t>
            </a:r>
            <a:r>
              <a:rPr lang="ru-RU" dirty="0" err="1" smtClean="0"/>
              <a:t>патологічних</a:t>
            </a:r>
            <a:r>
              <a:rPr lang="ru-RU" dirty="0" smtClean="0"/>
              <a:t> </a:t>
            </a:r>
            <a:r>
              <a:rPr lang="ru-RU" dirty="0" err="1" smtClean="0"/>
              <a:t>змінах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придатків</a:t>
            </a:r>
            <a:r>
              <a:rPr lang="ru-RU" dirty="0" smtClean="0"/>
              <a:t> (</a:t>
            </a:r>
            <a:r>
              <a:rPr lang="ru-RU" dirty="0" err="1" smtClean="0"/>
              <a:t>волосся</a:t>
            </a:r>
            <a:r>
              <a:rPr lang="ru-RU" dirty="0" smtClean="0"/>
              <a:t>, </a:t>
            </a:r>
            <a:r>
              <a:rPr lang="ru-RU" dirty="0" err="1" smtClean="0"/>
              <a:t>нігтів</a:t>
            </a:r>
            <a:r>
              <a:rPr lang="ru-RU" dirty="0" smtClean="0"/>
              <a:t>)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видимих</a:t>
            </a:r>
            <a:r>
              <a:rPr lang="ru-RU" dirty="0" smtClean="0"/>
              <a:t> </a:t>
            </a:r>
            <a:r>
              <a:rPr lang="ru-RU" dirty="0" err="1" smtClean="0"/>
              <a:t>слизових</a:t>
            </a:r>
            <a:r>
              <a:rPr lang="ru-RU" dirty="0" smtClean="0"/>
              <a:t> </a:t>
            </a:r>
            <a:r>
              <a:rPr lang="ru-RU" dirty="0" err="1" smtClean="0"/>
              <a:t>оболонок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Шкірні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вивчає</a:t>
            </a:r>
            <a:r>
              <a:rPr lang="ru-RU" dirty="0" smtClean="0"/>
              <a:t> </a:t>
            </a:r>
            <a:r>
              <a:rPr lang="ru-RU" dirty="0" err="1" smtClean="0"/>
              <a:t>дерматологія</a:t>
            </a:r>
            <a:r>
              <a:rPr lang="ru-RU" dirty="0" smtClean="0"/>
              <a:t>.</a:t>
            </a:r>
          </a:p>
          <a:p>
            <a:r>
              <a:rPr lang="uk-UA" dirty="0" smtClean="0"/>
              <a:t>Найпоширеніші </a:t>
            </a:r>
            <a:r>
              <a:rPr lang="uk-UA" dirty="0"/>
              <a:t>захворювання шкіри та її придатків, зокрема включає вугрову хворобу, себорею, алергічні висипання, дерматити, грибкові захворювання, а також розглянемо можливості створення індивідуальних рецептур косметичних і лікувальних засобів для проблемної шкіри обличчя.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5440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За </a:t>
            </a:r>
            <a:r>
              <a:rPr lang="ru-RU" dirty="0" err="1" smtClean="0"/>
              <a:t>етіологією</a:t>
            </a:r>
            <a:r>
              <a:rPr lang="ru-RU" dirty="0" smtClean="0"/>
              <a:t> (причинами </a:t>
            </a:r>
            <a:r>
              <a:rPr lang="ru-RU" dirty="0" err="1" smtClean="0"/>
              <a:t>виникнення</a:t>
            </a:r>
            <a:r>
              <a:rPr lang="ru-RU" dirty="0" smtClean="0"/>
              <a:t>) </a:t>
            </a:r>
            <a:r>
              <a:rPr lang="ru-RU" dirty="0" err="1" smtClean="0"/>
              <a:t>бувають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 err="1" smtClean="0"/>
              <a:t>вірусними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інфекційними</a:t>
            </a:r>
            <a:r>
              <a:rPr lang="ru-RU" dirty="0" smtClean="0"/>
              <a:t> (</a:t>
            </a:r>
            <a:r>
              <a:rPr lang="ru-RU" dirty="0" err="1" smtClean="0"/>
              <a:t>бактерії</a:t>
            </a:r>
            <a:r>
              <a:rPr lang="ru-RU" dirty="0" smtClean="0"/>
              <a:t>, </a:t>
            </a:r>
            <a:r>
              <a:rPr lang="ru-RU" dirty="0" err="1" smtClean="0"/>
              <a:t>мікроскопічні</a:t>
            </a:r>
            <a:r>
              <a:rPr lang="ru-RU" dirty="0" smtClean="0"/>
              <a:t> грибки),</a:t>
            </a:r>
          </a:p>
          <a:p>
            <a:r>
              <a:rPr lang="ru-RU" dirty="0" err="1" smtClean="0"/>
              <a:t>паразитарними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викликаними</a:t>
            </a:r>
            <a:r>
              <a:rPr lang="ru-RU" dirty="0" smtClean="0"/>
              <a:t> </a:t>
            </a:r>
            <a:r>
              <a:rPr lang="ru-RU" dirty="0" err="1" smtClean="0"/>
              <a:t>екзогенними</a:t>
            </a:r>
            <a:r>
              <a:rPr lang="ru-RU" dirty="0" smtClean="0"/>
              <a:t> (</a:t>
            </a:r>
            <a:r>
              <a:rPr lang="ru-RU" dirty="0" err="1" smtClean="0"/>
              <a:t>зовнішніми</a:t>
            </a:r>
            <a:r>
              <a:rPr lang="ru-RU" dirty="0" smtClean="0"/>
              <a:t>) факторами - </a:t>
            </a:r>
            <a:r>
              <a:rPr lang="ru-RU" dirty="0" err="1" smtClean="0"/>
              <a:t>хімічними</a:t>
            </a:r>
            <a:r>
              <a:rPr lang="ru-RU" dirty="0" smtClean="0"/>
              <a:t>, </a:t>
            </a:r>
            <a:r>
              <a:rPr lang="ru-RU" dirty="0" err="1" smtClean="0"/>
              <a:t>фізичними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викликаними</a:t>
            </a:r>
            <a:r>
              <a:rPr lang="ru-RU" dirty="0" smtClean="0"/>
              <a:t> </a:t>
            </a:r>
            <a:r>
              <a:rPr lang="ru-RU" dirty="0" err="1" smtClean="0"/>
              <a:t>ендогенними</a:t>
            </a:r>
            <a:r>
              <a:rPr lang="ru-RU" dirty="0" smtClean="0"/>
              <a:t> (</a:t>
            </a:r>
            <a:r>
              <a:rPr lang="ru-RU" dirty="0" err="1" smtClean="0"/>
              <a:t>внутрішніми</a:t>
            </a:r>
            <a:r>
              <a:rPr lang="ru-RU" dirty="0" smtClean="0"/>
              <a:t>) факторами - </a:t>
            </a:r>
            <a:r>
              <a:rPr lang="ru-RU" dirty="0" err="1" smtClean="0"/>
              <a:t>порушеннями</a:t>
            </a:r>
            <a:r>
              <a:rPr lang="ru-RU" dirty="0" smtClean="0"/>
              <a:t> </a:t>
            </a:r>
            <a:r>
              <a:rPr lang="ru-RU" dirty="0" err="1" smtClean="0"/>
              <a:t>метаболізму</a:t>
            </a:r>
            <a:r>
              <a:rPr lang="ru-RU" dirty="0" smtClean="0"/>
              <a:t>, </a:t>
            </a:r>
            <a:r>
              <a:rPr lang="ru-RU" dirty="0" err="1" smtClean="0"/>
              <a:t>розладами</a:t>
            </a:r>
            <a:r>
              <a:rPr lang="ru-RU" dirty="0" smtClean="0"/>
              <a:t> </a:t>
            </a:r>
            <a:r>
              <a:rPr lang="ru-RU" dirty="0" err="1" smtClean="0"/>
              <a:t>ендокринної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нервової</a:t>
            </a:r>
            <a:r>
              <a:rPr lang="ru-RU" dirty="0" smtClean="0"/>
              <a:t> систем,</a:t>
            </a:r>
          </a:p>
          <a:p>
            <a:r>
              <a:rPr lang="ru-RU" dirty="0" err="1" smtClean="0"/>
              <a:t>порушенням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ru-RU" dirty="0" err="1" smtClean="0"/>
              <a:t>недостатньої</a:t>
            </a:r>
            <a:r>
              <a:rPr lang="ru-RU" dirty="0" smtClean="0"/>
              <a:t> </a:t>
            </a:r>
            <a:r>
              <a:rPr lang="ru-RU" dirty="0" err="1" smtClean="0"/>
              <a:t>гігієни</a:t>
            </a:r>
            <a:r>
              <a:rPr lang="ru-RU" dirty="0" smtClean="0"/>
              <a:t> </a:t>
            </a:r>
            <a:r>
              <a:rPr lang="ru-RU" dirty="0" err="1" smtClean="0"/>
              <a:t>набувають</a:t>
            </a:r>
            <a:r>
              <a:rPr lang="ru-RU" dirty="0" smtClean="0"/>
              <a:t> особливого </a:t>
            </a:r>
            <a:r>
              <a:rPr lang="ru-RU" dirty="0" err="1" smtClean="0"/>
              <a:t>значення</a:t>
            </a:r>
            <a:r>
              <a:rPr lang="ru-RU" dirty="0" smtClean="0"/>
              <a:t> </a:t>
            </a:r>
            <a:r>
              <a:rPr lang="ru-RU" dirty="0" err="1" smtClean="0"/>
              <a:t>паразитарні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а в </a:t>
            </a:r>
            <a:r>
              <a:rPr lang="ru-RU" dirty="0" err="1" smtClean="0"/>
              <a:t>зв'язку</a:t>
            </a:r>
            <a:r>
              <a:rPr lang="ru-RU" dirty="0" smtClean="0"/>
              <a:t> з </a:t>
            </a:r>
            <a:r>
              <a:rPr lang="ru-RU" dirty="0" err="1" smtClean="0"/>
              <a:t>розвитком</a:t>
            </a:r>
            <a:r>
              <a:rPr lang="ru-RU" dirty="0" smtClean="0"/>
              <a:t> </a:t>
            </a:r>
            <a:r>
              <a:rPr lang="ru-RU" dirty="0" err="1" smtClean="0"/>
              <a:t>хімічної</a:t>
            </a:r>
            <a:r>
              <a:rPr lang="ru-RU" dirty="0" smtClean="0"/>
              <a:t> </a:t>
            </a:r>
            <a:r>
              <a:rPr lang="ru-RU" dirty="0" err="1" smtClean="0"/>
              <a:t>індустрії</a:t>
            </a:r>
            <a:r>
              <a:rPr lang="ru-RU" dirty="0" smtClean="0"/>
              <a:t> — </a:t>
            </a:r>
            <a:r>
              <a:rPr lang="ru-RU" dirty="0" err="1" smtClean="0"/>
              <a:t>професійні</a:t>
            </a:r>
            <a:r>
              <a:rPr lang="ru-RU" dirty="0" smtClean="0"/>
              <a:t> </a:t>
            </a:r>
            <a:r>
              <a:rPr lang="ru-RU" dirty="0" err="1" smtClean="0"/>
              <a:t>шкірні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298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65302" y="260684"/>
            <a:ext cx="10307498" cy="64168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err="1" smtClean="0"/>
              <a:t>Найпоширені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та </a:t>
            </a:r>
            <a:r>
              <a:rPr lang="ru-RU" dirty="0" err="1" smtClean="0"/>
              <a:t>придатків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9231" y="1126504"/>
            <a:ext cx="9805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Шкірні</a:t>
            </a:r>
            <a:r>
              <a:rPr lang="ru-RU" dirty="0"/>
              <a:t>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від того, на якому з </a:t>
            </a:r>
            <a:r>
              <a:rPr lang="ru-RU" dirty="0" err="1"/>
              <a:t>шарів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відхилення</a:t>
            </a:r>
            <a:r>
              <a:rPr lang="ru-RU" dirty="0"/>
              <a:t> від </a:t>
            </a:r>
            <a:r>
              <a:rPr lang="ru-RU" dirty="0" err="1"/>
              <a:t>норми</a:t>
            </a:r>
            <a:r>
              <a:rPr lang="ru-RU" dirty="0"/>
              <a:t>,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02" y="1772835"/>
            <a:ext cx="7633558" cy="5612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65" y="2334126"/>
            <a:ext cx="7731495" cy="204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53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Лікування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етіологічне</a:t>
            </a:r>
            <a:r>
              <a:rPr lang="ru-RU" dirty="0" smtClean="0"/>
              <a:t>, </a:t>
            </a:r>
            <a:r>
              <a:rPr lang="ru-RU" dirty="0" err="1" smtClean="0"/>
              <a:t>звернене</a:t>
            </a:r>
            <a:r>
              <a:rPr lang="ru-RU" dirty="0" smtClean="0"/>
              <a:t> </a:t>
            </a:r>
            <a:r>
              <a:rPr lang="ru-RU" dirty="0" err="1" smtClean="0"/>
              <a:t>проти</a:t>
            </a:r>
            <a:r>
              <a:rPr lang="ru-RU" dirty="0" smtClean="0"/>
              <a:t> причинного фактору,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відомий</a:t>
            </a:r>
            <a:r>
              <a:rPr lang="ru-RU" dirty="0" smtClean="0"/>
              <a:t>, в </a:t>
            </a:r>
            <a:r>
              <a:rPr lang="ru-RU" dirty="0" err="1" smtClean="0"/>
              <a:t>іншому</a:t>
            </a:r>
            <a:r>
              <a:rPr lang="ru-RU" dirty="0" smtClean="0"/>
              <a:t> </a:t>
            </a:r>
            <a:r>
              <a:rPr lang="ru-RU" dirty="0" err="1" smtClean="0"/>
              <a:t>випадку</a:t>
            </a:r>
            <a:r>
              <a:rPr lang="ru-RU" dirty="0" smtClean="0"/>
              <a:t> — </a:t>
            </a:r>
            <a:r>
              <a:rPr lang="ru-RU" dirty="0" err="1" smtClean="0"/>
              <a:t>симптоматичне</a:t>
            </a:r>
            <a:r>
              <a:rPr lang="ru-RU" dirty="0" smtClean="0"/>
              <a:t>.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дотримуватися</a:t>
            </a:r>
            <a:r>
              <a:rPr lang="ru-RU" dirty="0" smtClean="0"/>
              <a:t> </a:t>
            </a:r>
            <a:r>
              <a:rPr lang="ru-RU" dirty="0" err="1" smtClean="0"/>
              <a:t>гігієни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971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Дерматит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8229600" cy="4351338"/>
          </a:xfrm>
        </p:spPr>
        <p:txBody>
          <a:bodyPr/>
          <a:lstStyle/>
          <a:p>
            <a:r>
              <a:rPr lang="ru-RU" dirty="0" smtClean="0"/>
              <a:t>ДЕРМАТИТ - </a:t>
            </a:r>
            <a:r>
              <a:rPr lang="ru-RU" dirty="0" err="1" smtClean="0"/>
              <a:t>контактне</a:t>
            </a:r>
            <a:r>
              <a:rPr lang="ru-RU" dirty="0" smtClean="0"/>
              <a:t> </a:t>
            </a:r>
            <a:r>
              <a:rPr lang="ru-RU" dirty="0" err="1" smtClean="0"/>
              <a:t>гострозапальне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в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 на </a:t>
            </a:r>
            <a:r>
              <a:rPr lang="ru-RU" dirty="0" err="1" smtClean="0"/>
              <a:t>неї</a:t>
            </a:r>
            <a:r>
              <a:rPr lang="ru-RU" dirty="0" smtClean="0"/>
              <a:t> </a:t>
            </a:r>
            <a:r>
              <a:rPr lang="ru-RU" dirty="0" err="1" smtClean="0"/>
              <a:t>дратівливих</a:t>
            </a:r>
            <a:r>
              <a:rPr lang="ru-RU" dirty="0" smtClean="0"/>
              <a:t> </a:t>
            </a:r>
            <a:r>
              <a:rPr lang="ru-RU" dirty="0" err="1" smtClean="0"/>
              <a:t>чинників</a:t>
            </a:r>
            <a:r>
              <a:rPr lang="ru-RU" dirty="0" smtClean="0"/>
              <a:t> </a:t>
            </a:r>
            <a:r>
              <a:rPr lang="ru-RU" dirty="0" err="1" smtClean="0"/>
              <a:t>хімічної</a:t>
            </a:r>
            <a:r>
              <a:rPr lang="ru-RU" dirty="0" smtClean="0"/>
              <a:t>, </a:t>
            </a:r>
            <a:r>
              <a:rPr lang="ru-RU" dirty="0" err="1" smtClean="0"/>
              <a:t>фізичної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біологічної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. </a:t>
            </a:r>
            <a:r>
              <a:rPr lang="ru-RU" dirty="0" err="1" smtClean="0"/>
              <a:t>Відноситься</a:t>
            </a:r>
            <a:r>
              <a:rPr lang="ru-RU" dirty="0" smtClean="0"/>
              <a:t> до </a:t>
            </a:r>
            <a:r>
              <a:rPr lang="ru-RU" dirty="0" err="1" smtClean="0"/>
              <a:t>групи</a:t>
            </a:r>
            <a:r>
              <a:rPr lang="ru-RU" dirty="0" smtClean="0"/>
              <a:t> </a:t>
            </a:r>
            <a:r>
              <a:rPr lang="ru-RU" dirty="0" err="1" smtClean="0"/>
              <a:t>алергодерматозів</a:t>
            </a:r>
            <a:r>
              <a:rPr lang="ru-RU" dirty="0" smtClean="0"/>
              <a:t>. </a:t>
            </a:r>
            <a:r>
              <a:rPr lang="ru-RU" dirty="0" err="1" smtClean="0"/>
              <a:t>Класифікація</a:t>
            </a:r>
            <a:r>
              <a:rPr lang="ru-RU" dirty="0" smtClean="0"/>
              <a:t> : 1. </a:t>
            </a:r>
            <a:r>
              <a:rPr lang="ru-RU" dirty="0" err="1" smtClean="0"/>
              <a:t>Гостра</a:t>
            </a:r>
            <a:r>
              <a:rPr lang="ru-RU" dirty="0" smtClean="0"/>
              <a:t> форма - </a:t>
            </a:r>
            <a:r>
              <a:rPr lang="ru-RU" dirty="0" err="1" smtClean="0"/>
              <a:t>мікровезікульна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макровезікульна</a:t>
            </a:r>
            <a:r>
              <a:rPr lang="ru-RU" dirty="0" smtClean="0"/>
              <a:t> - </a:t>
            </a:r>
            <a:r>
              <a:rPr lang="ru-RU" dirty="0" err="1" smtClean="0"/>
              <a:t>виникає</a:t>
            </a:r>
            <a:r>
              <a:rPr lang="ru-RU" dirty="0" smtClean="0"/>
              <a:t> </a:t>
            </a:r>
            <a:r>
              <a:rPr lang="ru-RU" dirty="0" err="1" smtClean="0"/>
              <a:t>відразу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контакту з </a:t>
            </a:r>
            <a:r>
              <a:rPr lang="ru-RU" dirty="0" err="1" smtClean="0"/>
              <a:t>подразником</a:t>
            </a:r>
            <a:r>
              <a:rPr lang="ru-RU" dirty="0" smtClean="0"/>
              <a:t> і </a:t>
            </a:r>
            <a:r>
              <a:rPr lang="ru-RU" dirty="0" err="1" smtClean="0"/>
              <a:t>зникає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контакта. 2. </a:t>
            </a:r>
            <a:r>
              <a:rPr lang="ru-RU" dirty="0" err="1" smtClean="0"/>
              <a:t>Підгостра</a:t>
            </a:r>
            <a:r>
              <a:rPr lang="ru-RU" dirty="0" smtClean="0"/>
              <a:t> - </a:t>
            </a:r>
            <a:r>
              <a:rPr lang="ru-RU" dirty="0" err="1" smtClean="0"/>
              <a:t>коркова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луската</a:t>
            </a:r>
            <a:r>
              <a:rPr lang="ru-RU" dirty="0" smtClean="0"/>
              <a:t>. 3. </a:t>
            </a:r>
            <a:r>
              <a:rPr lang="ru-RU" dirty="0" err="1" smtClean="0"/>
              <a:t>Хронічна</a:t>
            </a:r>
            <a:r>
              <a:rPr lang="ru-RU" dirty="0" smtClean="0"/>
              <a:t> - </a:t>
            </a:r>
            <a:r>
              <a:rPr lang="ru-RU" dirty="0" err="1" smtClean="0"/>
              <a:t>аконтотична</a:t>
            </a:r>
            <a:r>
              <a:rPr lang="ru-RU" dirty="0" smtClean="0"/>
              <a:t> - </a:t>
            </a:r>
            <a:r>
              <a:rPr lang="ru-RU" dirty="0" err="1" smtClean="0"/>
              <a:t>виникає</a:t>
            </a:r>
            <a:r>
              <a:rPr lang="ru-RU" dirty="0" smtClean="0"/>
              <a:t> при </a:t>
            </a:r>
            <a:r>
              <a:rPr lang="ru-RU" dirty="0" err="1" smtClean="0"/>
              <a:t>періодичних</a:t>
            </a:r>
            <a:r>
              <a:rPr lang="ru-RU" dirty="0" smtClean="0"/>
              <a:t> контактах з </a:t>
            </a:r>
            <a:r>
              <a:rPr lang="ru-RU" dirty="0" err="1" smtClean="0"/>
              <a:t>подразником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тривалого</a:t>
            </a:r>
            <a:r>
              <a:rPr lang="ru-RU" dirty="0" smtClean="0"/>
              <a:t> часу.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700" y="265906"/>
            <a:ext cx="2647950" cy="152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2838450"/>
            <a:ext cx="25146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90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</a:t>
            </a:r>
            <a:r>
              <a:rPr lang="uk-UA" dirty="0" smtClean="0"/>
              <a:t>          </a:t>
            </a:r>
            <a:r>
              <a:rPr lang="uk-UA" dirty="0" err="1" smtClean="0"/>
              <a:t>Вітиліго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ВІТИЛІГО -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пігментації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виражається</a:t>
            </a:r>
            <a:r>
              <a:rPr lang="ru-RU" dirty="0" smtClean="0"/>
              <a:t> в </a:t>
            </a:r>
            <a:r>
              <a:rPr lang="ru-RU" dirty="0" err="1" smtClean="0"/>
              <a:t>зникненні</a:t>
            </a:r>
            <a:r>
              <a:rPr lang="ru-RU" dirty="0" smtClean="0"/>
              <a:t> </a:t>
            </a:r>
            <a:r>
              <a:rPr lang="ru-RU" dirty="0" err="1" smtClean="0"/>
              <a:t>пігменту</a:t>
            </a:r>
            <a:r>
              <a:rPr lang="ru-RU" dirty="0" smtClean="0"/>
              <a:t> </a:t>
            </a:r>
            <a:r>
              <a:rPr lang="ru-RU" dirty="0" err="1" smtClean="0"/>
              <a:t>меланіну</a:t>
            </a:r>
            <a:r>
              <a:rPr lang="ru-RU" dirty="0" smtClean="0"/>
              <a:t> на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ділянках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. </a:t>
            </a:r>
            <a:r>
              <a:rPr lang="ru-RU" dirty="0" err="1" smtClean="0"/>
              <a:t>Велике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у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вітиліго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стресові</a:t>
            </a:r>
            <a:r>
              <a:rPr lang="ru-RU" dirty="0" smtClean="0"/>
              <a:t> </a:t>
            </a:r>
            <a:r>
              <a:rPr lang="ru-RU" dirty="0" err="1" smtClean="0"/>
              <a:t>стани</a:t>
            </a:r>
            <a:r>
              <a:rPr lang="ru-RU" dirty="0" smtClean="0"/>
              <a:t>, </a:t>
            </a:r>
            <a:r>
              <a:rPr lang="ru-RU" dirty="0" err="1" smtClean="0"/>
              <a:t>хронічні</a:t>
            </a:r>
            <a:r>
              <a:rPr lang="ru-RU" dirty="0" smtClean="0"/>
              <a:t> </a:t>
            </a:r>
            <a:r>
              <a:rPr lang="ru-RU" dirty="0" err="1" smtClean="0"/>
              <a:t>хвороби</a:t>
            </a:r>
            <a:r>
              <a:rPr lang="ru-RU" dirty="0" smtClean="0"/>
              <a:t> </a:t>
            </a:r>
            <a:r>
              <a:rPr lang="ru-RU" dirty="0" err="1" smtClean="0"/>
              <a:t>внутрішніх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, </a:t>
            </a:r>
            <a:r>
              <a:rPr lang="ru-RU" dirty="0" err="1" smtClean="0"/>
              <a:t>інтоксикації</a:t>
            </a:r>
            <a:r>
              <a:rPr lang="ru-RU" dirty="0" smtClean="0"/>
              <a:t>, контакту - </a:t>
            </a:r>
            <a:r>
              <a:rPr lang="ru-RU" dirty="0" err="1" smtClean="0"/>
              <a:t>вання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з </a:t>
            </a:r>
            <a:r>
              <a:rPr lang="ru-RU" dirty="0" err="1" smtClean="0"/>
              <a:t>деякими</a:t>
            </a:r>
            <a:r>
              <a:rPr lang="ru-RU" dirty="0" smtClean="0"/>
              <a:t> </a:t>
            </a:r>
            <a:r>
              <a:rPr lang="ru-RU" dirty="0" err="1" smtClean="0"/>
              <a:t>синте</a:t>
            </a:r>
            <a:r>
              <a:rPr lang="ru-RU" dirty="0" smtClean="0"/>
              <a:t> - </a:t>
            </a:r>
            <a:r>
              <a:rPr lang="ru-RU" dirty="0" err="1" smtClean="0"/>
              <a:t>тичними</a:t>
            </a:r>
            <a:r>
              <a:rPr lang="ru-RU" dirty="0" smtClean="0"/>
              <a:t> тканинами, </a:t>
            </a:r>
            <a:r>
              <a:rPr lang="ru-RU" dirty="0" err="1" smtClean="0"/>
              <a:t>фізична</a:t>
            </a:r>
            <a:r>
              <a:rPr lang="ru-RU" dirty="0" smtClean="0"/>
              <a:t> травма ( </a:t>
            </a:r>
            <a:r>
              <a:rPr lang="ru-RU" dirty="0" err="1" smtClean="0"/>
              <a:t>реакція</a:t>
            </a:r>
            <a:r>
              <a:rPr lang="ru-RU" dirty="0" smtClean="0"/>
              <a:t> </a:t>
            </a:r>
            <a:r>
              <a:rPr lang="ru-RU" dirty="0" err="1" smtClean="0"/>
              <a:t>Кебнера</a:t>
            </a:r>
            <a:r>
              <a:rPr lang="ru-RU" dirty="0" smtClean="0"/>
              <a:t> )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4329113"/>
            <a:ext cx="3024188" cy="1847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4" y="4329113"/>
            <a:ext cx="309562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37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ПЕДИКУЛЬОЗ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ПЕДИКУЛЬОЗ ( </a:t>
            </a:r>
            <a:r>
              <a:rPr lang="ru-RU" dirty="0" err="1" smtClean="0"/>
              <a:t>вошивість</a:t>
            </a:r>
            <a:r>
              <a:rPr lang="ru-RU" dirty="0" smtClean="0"/>
              <a:t> ) - </a:t>
            </a:r>
            <a:r>
              <a:rPr lang="ru-RU" dirty="0" err="1" smtClean="0"/>
              <a:t>паразитичне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викликане</a:t>
            </a:r>
            <a:r>
              <a:rPr lang="ru-RU" dirty="0" smtClean="0"/>
              <a:t> </a:t>
            </a:r>
            <a:r>
              <a:rPr lang="ru-RU" dirty="0" err="1" smtClean="0"/>
              <a:t>наявністю</a:t>
            </a:r>
            <a:r>
              <a:rPr lang="ru-RU" dirty="0" smtClean="0"/>
              <a:t> на </a:t>
            </a:r>
            <a:r>
              <a:rPr lang="ru-RU" dirty="0" err="1" smtClean="0"/>
              <a:t>волоссі</a:t>
            </a:r>
            <a:r>
              <a:rPr lang="ru-RU" dirty="0" smtClean="0"/>
              <a:t> </a:t>
            </a:r>
            <a:r>
              <a:rPr lang="ru-RU" dirty="0" err="1" smtClean="0"/>
              <a:t>вошей</a:t>
            </a:r>
            <a:r>
              <a:rPr lang="ru-RU" dirty="0" smtClean="0"/>
              <a:t>. </a:t>
            </a:r>
            <a:r>
              <a:rPr lang="ru-RU" dirty="0" err="1" smtClean="0"/>
              <a:t>Симптоми</a:t>
            </a:r>
            <a:r>
              <a:rPr lang="ru-RU" dirty="0" smtClean="0"/>
              <a:t> </a:t>
            </a:r>
            <a:r>
              <a:rPr lang="ru-RU" dirty="0" err="1" smtClean="0"/>
              <a:t>вошивості</a:t>
            </a:r>
            <a:r>
              <a:rPr lang="ru-RU" dirty="0" smtClean="0"/>
              <a:t> : - </a:t>
            </a:r>
            <a:r>
              <a:rPr lang="ru-RU" dirty="0" err="1" smtClean="0"/>
              <a:t>шкірний</a:t>
            </a:r>
            <a:r>
              <a:rPr lang="ru-RU" dirty="0" smtClean="0"/>
              <a:t> </a:t>
            </a:r>
            <a:r>
              <a:rPr lang="ru-RU" dirty="0" err="1" smtClean="0"/>
              <a:t>свербіж</a:t>
            </a:r>
            <a:r>
              <a:rPr lang="ru-RU" dirty="0" smtClean="0"/>
              <a:t> в </a:t>
            </a:r>
            <a:r>
              <a:rPr lang="ru-RU" dirty="0" err="1" smtClean="0"/>
              <a:t>місці</a:t>
            </a:r>
            <a:r>
              <a:rPr lang="ru-RU" dirty="0" smtClean="0"/>
              <a:t> укусу </a:t>
            </a:r>
            <a:r>
              <a:rPr lang="ru-RU" dirty="0" err="1" smtClean="0"/>
              <a:t>воші</a:t>
            </a:r>
            <a:r>
              <a:rPr lang="ru-RU" dirty="0" smtClean="0"/>
              <a:t> ; - </a:t>
            </a:r>
            <a:r>
              <a:rPr lang="ru-RU" dirty="0" err="1" smtClean="0"/>
              <a:t>дрібні</a:t>
            </a:r>
            <a:r>
              <a:rPr lang="ru-RU" dirty="0" smtClean="0"/>
              <a:t> </a:t>
            </a:r>
            <a:r>
              <a:rPr lang="ru-RU" dirty="0" err="1" smtClean="0"/>
              <a:t>сірувато</a:t>
            </a:r>
            <a:r>
              <a:rPr lang="ru-RU" dirty="0" smtClean="0"/>
              <a:t> - </a:t>
            </a:r>
            <a:r>
              <a:rPr lang="ru-RU" dirty="0" err="1" smtClean="0"/>
              <a:t>блакитні</a:t>
            </a:r>
            <a:r>
              <a:rPr lang="ru-RU" dirty="0" smtClean="0"/>
              <a:t> </a:t>
            </a:r>
            <a:r>
              <a:rPr lang="ru-RU" dirty="0" err="1" smtClean="0"/>
              <a:t>плями</a:t>
            </a:r>
            <a:r>
              <a:rPr lang="ru-RU" dirty="0" smtClean="0"/>
              <a:t> на </a:t>
            </a:r>
            <a:r>
              <a:rPr lang="ru-RU" dirty="0" err="1" smtClean="0"/>
              <a:t>шкірі</a:t>
            </a:r>
            <a:r>
              <a:rPr lang="ru-RU" dirty="0" smtClean="0"/>
              <a:t> ; - </a:t>
            </a:r>
            <a:r>
              <a:rPr lang="ru-RU" dirty="0" err="1" smtClean="0"/>
              <a:t>розчухи</a:t>
            </a:r>
            <a:r>
              <a:rPr lang="ru-RU" dirty="0" smtClean="0"/>
              <a:t> ( </a:t>
            </a:r>
            <a:r>
              <a:rPr lang="ru-RU" dirty="0" err="1" smtClean="0"/>
              <a:t>екскоріації</a:t>
            </a:r>
            <a:r>
              <a:rPr lang="ru-RU" dirty="0" smtClean="0"/>
              <a:t> ); - </a:t>
            </a:r>
            <a:r>
              <a:rPr lang="ru-RU" dirty="0" err="1" smtClean="0"/>
              <a:t>наявність</a:t>
            </a:r>
            <a:r>
              <a:rPr lang="ru-RU" dirty="0" smtClean="0"/>
              <a:t> гнид у </a:t>
            </a:r>
            <a:r>
              <a:rPr lang="ru-RU" dirty="0" err="1" smtClean="0"/>
              <a:t>волоссі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857624"/>
            <a:ext cx="4362450" cy="2454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62" y="3857624"/>
            <a:ext cx="2909888" cy="245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8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КОРОСТА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КОРОСТА - </a:t>
            </a:r>
            <a:r>
              <a:rPr lang="ru-RU" dirty="0" err="1" smtClean="0"/>
              <a:t>інфекційне</a:t>
            </a:r>
            <a:r>
              <a:rPr lang="ru-RU" dirty="0" smtClean="0"/>
              <a:t> </a:t>
            </a:r>
            <a:r>
              <a:rPr lang="ru-RU" dirty="0" err="1" smtClean="0"/>
              <a:t>паразитарне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яке </a:t>
            </a:r>
            <a:r>
              <a:rPr lang="ru-RU" dirty="0" err="1" smtClean="0"/>
              <a:t>супроводжується</a:t>
            </a:r>
            <a:r>
              <a:rPr lang="ru-RU" dirty="0" smtClean="0"/>
              <a:t> </a:t>
            </a:r>
            <a:r>
              <a:rPr lang="ru-RU" dirty="0" err="1" smtClean="0"/>
              <a:t>свербінням</a:t>
            </a:r>
            <a:r>
              <a:rPr lang="ru-RU" dirty="0" smtClean="0"/>
              <a:t> та </a:t>
            </a:r>
            <a:r>
              <a:rPr lang="ru-RU" dirty="0" err="1" smtClean="0"/>
              <a:t>розчухами</a:t>
            </a:r>
            <a:r>
              <a:rPr lang="ru-RU" dirty="0" smtClean="0"/>
              <a:t>. </a:t>
            </a:r>
            <a:r>
              <a:rPr lang="ru-RU" dirty="0" err="1" smtClean="0"/>
              <a:t>Щороку</a:t>
            </a:r>
            <a:r>
              <a:rPr lang="ru-RU" dirty="0" smtClean="0"/>
              <a:t> в </a:t>
            </a:r>
            <a:r>
              <a:rPr lang="ru-RU" dirty="0" err="1" smtClean="0"/>
              <a:t>світі</a:t>
            </a:r>
            <a:r>
              <a:rPr lang="ru-RU" dirty="0" smtClean="0"/>
              <a:t> </a:t>
            </a:r>
            <a:r>
              <a:rPr lang="ru-RU" dirty="0" err="1" smtClean="0"/>
              <a:t>реєструється</a:t>
            </a:r>
            <a:r>
              <a:rPr lang="ru-RU" dirty="0" smtClean="0"/>
              <a:t> до 300 млн </a:t>
            </a:r>
            <a:r>
              <a:rPr lang="ru-RU" dirty="0" err="1" smtClean="0"/>
              <a:t>випадків</a:t>
            </a:r>
            <a:r>
              <a:rPr lang="ru-RU" dirty="0" smtClean="0"/>
              <a:t> </a:t>
            </a:r>
            <a:r>
              <a:rPr lang="ru-RU" dirty="0" err="1" smtClean="0"/>
              <a:t>корости</a:t>
            </a:r>
            <a:r>
              <a:rPr lang="ru-RU" dirty="0" smtClean="0"/>
              <a:t>. </a:t>
            </a:r>
            <a:r>
              <a:rPr lang="ru-RU" dirty="0" err="1" smtClean="0"/>
              <a:t>Збудник</a:t>
            </a:r>
            <a:r>
              <a:rPr lang="ru-RU" dirty="0" smtClean="0"/>
              <a:t> </a:t>
            </a:r>
            <a:r>
              <a:rPr lang="ru-RU" dirty="0" err="1" smtClean="0"/>
              <a:t>корости</a:t>
            </a:r>
            <a:r>
              <a:rPr lang="ru-RU" dirty="0" smtClean="0"/>
              <a:t> – </a:t>
            </a:r>
            <a:r>
              <a:rPr lang="ru-RU" dirty="0" err="1" smtClean="0"/>
              <a:t>кліщ</a:t>
            </a:r>
            <a:r>
              <a:rPr lang="ru-RU" dirty="0" smtClean="0"/>
              <a:t> </a:t>
            </a:r>
            <a:r>
              <a:rPr lang="ru-RU" dirty="0" err="1" smtClean="0"/>
              <a:t>коростяний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коростяний</a:t>
            </a:r>
            <a:r>
              <a:rPr lang="ru-RU" dirty="0" smtClean="0"/>
              <a:t> </a:t>
            </a:r>
            <a:r>
              <a:rPr lang="ru-RU" dirty="0" err="1" smtClean="0"/>
              <a:t>свербун</a:t>
            </a:r>
            <a:r>
              <a:rPr lang="ru-RU" dirty="0" smtClean="0"/>
              <a:t>. </a:t>
            </a:r>
          </a:p>
          <a:p>
            <a:endParaRPr lang="uk-UA" dirty="0"/>
          </a:p>
          <a:p>
            <a:endParaRPr lang="uk-UA" dirty="0" smtClean="0"/>
          </a:p>
          <a:p>
            <a:r>
              <a:rPr lang="uk-UA" dirty="0"/>
              <a:t> </a:t>
            </a:r>
            <a:r>
              <a:rPr lang="uk-UA" dirty="0" smtClean="0"/>
              <a:t>                                          Коростяний кліщ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62" y="3776662"/>
            <a:ext cx="2719388" cy="216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2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СЕБОРЕЯ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СЕБОРЕЯ - </a:t>
            </a:r>
            <a:r>
              <a:rPr lang="ru-RU" dirty="0" err="1" smtClean="0"/>
              <a:t>патологічний</a:t>
            </a:r>
            <a:r>
              <a:rPr lang="ru-RU" dirty="0" smtClean="0"/>
              <a:t> стан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обумовлений</a:t>
            </a:r>
            <a:r>
              <a:rPr lang="ru-RU" dirty="0" smtClean="0"/>
              <a:t> </a:t>
            </a:r>
            <a:r>
              <a:rPr lang="ru-RU" dirty="0" err="1" smtClean="0"/>
              <a:t>порушенням</a:t>
            </a:r>
            <a:r>
              <a:rPr lang="ru-RU" dirty="0" smtClean="0"/>
              <a:t> </a:t>
            </a:r>
            <a:r>
              <a:rPr lang="ru-RU" dirty="0" err="1" smtClean="0"/>
              <a:t>функцій</a:t>
            </a:r>
            <a:r>
              <a:rPr lang="ru-RU" dirty="0" smtClean="0"/>
              <a:t> </a:t>
            </a:r>
            <a:r>
              <a:rPr lang="ru-RU" dirty="0" err="1" smtClean="0"/>
              <a:t>сальних</a:t>
            </a:r>
            <a:r>
              <a:rPr lang="ru-RU" dirty="0" smtClean="0"/>
              <a:t> </a:t>
            </a:r>
            <a:r>
              <a:rPr lang="ru-RU" dirty="0" err="1" smtClean="0"/>
              <a:t>залоз</a:t>
            </a:r>
            <a:r>
              <a:rPr lang="ru-RU" dirty="0" smtClean="0"/>
              <a:t>, </a:t>
            </a:r>
            <a:r>
              <a:rPr lang="ru-RU" dirty="0" err="1" smtClean="0"/>
              <a:t>зміною</a:t>
            </a:r>
            <a:r>
              <a:rPr lang="ru-RU" dirty="0" smtClean="0"/>
              <a:t> складу </a:t>
            </a:r>
            <a:r>
              <a:rPr lang="ru-RU" dirty="0" err="1" smtClean="0"/>
              <a:t>їх</a:t>
            </a:r>
            <a:r>
              <a:rPr lang="ru-RU" dirty="0" smtClean="0"/>
              <a:t> секрета. </a:t>
            </a:r>
            <a:r>
              <a:rPr lang="ru-RU" dirty="0" err="1" smtClean="0"/>
              <a:t>Форми</a:t>
            </a:r>
            <a:r>
              <a:rPr lang="ru-RU" dirty="0" smtClean="0"/>
              <a:t> : жирна, густа і суха. Причини : - </a:t>
            </a:r>
            <a:r>
              <a:rPr lang="ru-RU" dirty="0" err="1" smtClean="0"/>
              <a:t>спадкова</a:t>
            </a:r>
            <a:r>
              <a:rPr lang="ru-RU" dirty="0" smtClean="0"/>
              <a:t> </a:t>
            </a:r>
            <a:r>
              <a:rPr lang="ru-RU" dirty="0" err="1" smtClean="0"/>
              <a:t>схильність</a:t>
            </a:r>
            <a:r>
              <a:rPr lang="ru-RU" dirty="0" smtClean="0"/>
              <a:t> ; - </a:t>
            </a:r>
            <a:r>
              <a:rPr lang="ru-RU" dirty="0" err="1" smtClean="0"/>
              <a:t>порушення</a:t>
            </a:r>
            <a:r>
              <a:rPr lang="ru-RU" dirty="0" smtClean="0"/>
              <a:t> гормонального статусу </a:t>
            </a:r>
            <a:r>
              <a:rPr lang="ru-RU" dirty="0" err="1" smtClean="0"/>
              <a:t>організму</a:t>
            </a:r>
            <a:r>
              <a:rPr lang="ru-RU" dirty="0" smtClean="0"/>
              <a:t> ; - </a:t>
            </a:r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негативних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 </a:t>
            </a:r>
            <a:r>
              <a:rPr lang="ru-RU" dirty="0" err="1" smtClean="0"/>
              <a:t>зовнішнього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; - </a:t>
            </a:r>
            <a:r>
              <a:rPr lang="ru-RU" dirty="0" err="1" smtClean="0"/>
              <a:t>пухлина</a:t>
            </a:r>
            <a:r>
              <a:rPr lang="ru-RU" dirty="0" smtClean="0"/>
              <a:t> </a:t>
            </a:r>
            <a:r>
              <a:rPr lang="ru-RU" dirty="0" err="1" smtClean="0"/>
              <a:t>яєчок</a:t>
            </a:r>
            <a:r>
              <a:rPr lang="ru-RU" dirty="0" smtClean="0"/>
              <a:t> у </a:t>
            </a:r>
            <a:r>
              <a:rPr lang="ru-RU" dirty="0" err="1" smtClean="0"/>
              <a:t>чоловіків</a:t>
            </a:r>
            <a:r>
              <a:rPr lang="ru-RU" dirty="0" smtClean="0"/>
              <a:t>,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яєчників</a:t>
            </a:r>
            <a:r>
              <a:rPr lang="ru-RU" dirty="0" smtClean="0"/>
              <a:t> у </a:t>
            </a:r>
            <a:r>
              <a:rPr lang="ru-RU" dirty="0" err="1" smtClean="0"/>
              <a:t>жінок</a:t>
            </a:r>
            <a:r>
              <a:rPr lang="ru-RU" dirty="0" smtClean="0"/>
              <a:t> ; - </a:t>
            </a:r>
            <a:r>
              <a:rPr lang="ru-RU" dirty="0" err="1" smtClean="0"/>
              <a:t>психічні</a:t>
            </a:r>
            <a:r>
              <a:rPr lang="ru-RU" dirty="0" smtClean="0"/>
              <a:t> і </a:t>
            </a:r>
            <a:r>
              <a:rPr lang="ru-RU" dirty="0" err="1" smtClean="0"/>
              <a:t>неврологічні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450" y="4305299"/>
            <a:ext cx="3162300" cy="18716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4578350"/>
            <a:ext cx="26479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745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АЛОПЕЦІЯ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277100" cy="4351338"/>
          </a:xfrm>
        </p:spPr>
        <p:txBody>
          <a:bodyPr/>
          <a:lstStyle/>
          <a:p>
            <a:r>
              <a:rPr lang="ru-RU" dirty="0" smtClean="0"/>
              <a:t>АЛОПЕЦІЯ - </a:t>
            </a:r>
            <a:r>
              <a:rPr lang="ru-RU" dirty="0" err="1" smtClean="0"/>
              <a:t>патологічне</a:t>
            </a:r>
            <a:r>
              <a:rPr lang="ru-RU" dirty="0" smtClean="0"/>
              <a:t> </a:t>
            </a:r>
            <a:r>
              <a:rPr lang="ru-RU" dirty="0" err="1" smtClean="0"/>
              <a:t>випадання</a:t>
            </a:r>
            <a:r>
              <a:rPr lang="ru-RU" dirty="0" smtClean="0"/>
              <a:t> </a:t>
            </a:r>
            <a:r>
              <a:rPr lang="ru-RU" dirty="0" err="1" smtClean="0"/>
              <a:t>волосся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приводить до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порідіння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повного</a:t>
            </a:r>
            <a:r>
              <a:rPr lang="ru-RU" dirty="0" smtClean="0"/>
              <a:t> </a:t>
            </a:r>
            <a:r>
              <a:rPr lang="ru-RU" dirty="0" err="1" smtClean="0"/>
              <a:t>зникнення</a:t>
            </a:r>
            <a:r>
              <a:rPr lang="ru-RU" dirty="0" smtClean="0"/>
              <a:t> в </a:t>
            </a:r>
            <a:r>
              <a:rPr lang="ru-RU" dirty="0" err="1" smtClean="0"/>
              <a:t>певних</a:t>
            </a:r>
            <a:r>
              <a:rPr lang="ru-RU" dirty="0" smtClean="0"/>
              <a:t> </a:t>
            </a:r>
            <a:r>
              <a:rPr lang="ru-RU" dirty="0" err="1" smtClean="0"/>
              <a:t>ділянках</a:t>
            </a:r>
            <a:r>
              <a:rPr lang="ru-RU" dirty="0" smtClean="0"/>
              <a:t> </a:t>
            </a:r>
            <a:r>
              <a:rPr lang="ru-RU" dirty="0" err="1" smtClean="0"/>
              <a:t>голови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тулуба</a:t>
            </a:r>
            <a:r>
              <a:rPr lang="ru-RU" dirty="0" smtClean="0"/>
              <a:t>. Причини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алопеції</a:t>
            </a:r>
            <a:r>
              <a:rPr lang="ru-RU" dirty="0" smtClean="0"/>
              <a:t> лежать на генному </a:t>
            </a:r>
            <a:r>
              <a:rPr lang="ru-RU" dirty="0" err="1" smtClean="0"/>
              <a:t>рівні</a:t>
            </a:r>
            <a:r>
              <a:rPr lang="ru-RU" dirty="0" smtClean="0"/>
              <a:t> і </a:t>
            </a:r>
            <a:r>
              <a:rPr lang="ru-RU" dirty="0" err="1" smtClean="0"/>
              <a:t>полягають</a:t>
            </a:r>
            <a:r>
              <a:rPr lang="ru-RU" dirty="0" smtClean="0"/>
              <a:t> в </a:t>
            </a:r>
            <a:r>
              <a:rPr lang="ru-RU" dirty="0" err="1" smtClean="0"/>
              <a:t>ушкоджувальному</a:t>
            </a:r>
            <a:r>
              <a:rPr lang="ru-RU" dirty="0" smtClean="0"/>
              <a:t> </a:t>
            </a:r>
            <a:r>
              <a:rPr lang="ru-RU" dirty="0" err="1" smtClean="0"/>
              <a:t>впливі</a:t>
            </a:r>
            <a:r>
              <a:rPr lang="ru-RU" dirty="0" smtClean="0"/>
              <a:t> на </a:t>
            </a:r>
            <a:r>
              <a:rPr lang="ru-RU" dirty="0" err="1" smtClean="0"/>
              <a:t>волосяні</a:t>
            </a:r>
            <a:r>
              <a:rPr lang="ru-RU" dirty="0" smtClean="0"/>
              <a:t> </a:t>
            </a:r>
            <a:r>
              <a:rPr lang="ru-RU" dirty="0" err="1" smtClean="0"/>
              <a:t>фолікули</a:t>
            </a:r>
            <a:r>
              <a:rPr lang="ru-RU" dirty="0" smtClean="0"/>
              <a:t> </a:t>
            </a:r>
            <a:r>
              <a:rPr lang="ru-RU" dirty="0" err="1" smtClean="0"/>
              <a:t>активної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</a:t>
            </a:r>
            <a:r>
              <a:rPr lang="ru-RU" dirty="0" err="1" smtClean="0"/>
              <a:t>чоловічого</a:t>
            </a:r>
            <a:r>
              <a:rPr lang="ru-RU" dirty="0" smtClean="0"/>
              <a:t> </a:t>
            </a:r>
            <a:r>
              <a:rPr lang="ru-RU" dirty="0" err="1" smtClean="0"/>
              <a:t>статевого</a:t>
            </a:r>
            <a:r>
              <a:rPr lang="ru-RU" dirty="0" smtClean="0"/>
              <a:t> гормону тестостерону - </a:t>
            </a:r>
            <a:r>
              <a:rPr lang="ru-RU" dirty="0" err="1" smtClean="0"/>
              <a:t>дигідротестостерону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знаходиться</a:t>
            </a:r>
            <a:r>
              <a:rPr lang="ru-RU" dirty="0" smtClean="0"/>
              <a:t> у </a:t>
            </a:r>
            <a:r>
              <a:rPr lang="ru-RU" dirty="0" err="1" smtClean="0"/>
              <a:t>волосяних</a:t>
            </a:r>
            <a:r>
              <a:rPr lang="ru-RU" dirty="0" smtClean="0"/>
              <a:t> </a:t>
            </a:r>
            <a:r>
              <a:rPr lang="ru-RU" dirty="0" err="1" smtClean="0"/>
              <a:t>фолікулах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412" y="1315244"/>
            <a:ext cx="2338388" cy="420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84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Вугрова хвороба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ВУГРОВА ХВОРОБА - </a:t>
            </a:r>
            <a:r>
              <a:rPr lang="ru-RU" dirty="0" err="1" smtClean="0"/>
              <a:t>хронічне</a:t>
            </a:r>
            <a:r>
              <a:rPr lang="ru-RU" dirty="0" smtClean="0"/>
              <a:t> </a:t>
            </a:r>
            <a:r>
              <a:rPr lang="ru-RU" dirty="0" err="1" smtClean="0"/>
              <a:t>рецидивуюче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сальних</a:t>
            </a:r>
            <a:r>
              <a:rPr lang="ru-RU" dirty="0" smtClean="0"/>
              <a:t> </a:t>
            </a:r>
            <a:r>
              <a:rPr lang="ru-RU" dirty="0" err="1" smtClean="0"/>
              <a:t>залоз</a:t>
            </a:r>
            <a:r>
              <a:rPr lang="ru-RU" dirty="0" smtClean="0"/>
              <a:t> і </a:t>
            </a:r>
            <a:r>
              <a:rPr lang="ru-RU" dirty="0" err="1" smtClean="0"/>
              <a:t>волосяних</a:t>
            </a:r>
            <a:r>
              <a:rPr lang="ru-RU" dirty="0" smtClean="0"/>
              <a:t> </a:t>
            </a:r>
            <a:r>
              <a:rPr lang="ru-RU" dirty="0" err="1" smtClean="0"/>
              <a:t>фоллікулів</a:t>
            </a:r>
            <a:r>
              <a:rPr lang="ru-RU" dirty="0" smtClean="0"/>
              <a:t>.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виявляється</a:t>
            </a:r>
            <a:r>
              <a:rPr lang="ru-RU" dirty="0" smtClean="0"/>
              <a:t> в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статевого</a:t>
            </a:r>
            <a:r>
              <a:rPr lang="ru-RU" dirty="0" smtClean="0"/>
              <a:t> </a:t>
            </a:r>
            <a:r>
              <a:rPr lang="ru-RU" dirty="0" err="1" smtClean="0"/>
              <a:t>дозрівання</a:t>
            </a:r>
            <a:r>
              <a:rPr lang="ru-RU" dirty="0" smtClean="0"/>
              <a:t>. </a:t>
            </a:r>
            <a:r>
              <a:rPr lang="ru-RU" dirty="0" err="1" smtClean="0"/>
              <a:t>Класифікація</a:t>
            </a:r>
            <a:r>
              <a:rPr lang="ru-RU" dirty="0" smtClean="0"/>
              <a:t> : - </a:t>
            </a:r>
            <a:r>
              <a:rPr lang="ru-RU" dirty="0" err="1" smtClean="0"/>
              <a:t>неонатальні</a:t>
            </a:r>
            <a:r>
              <a:rPr lang="ru-RU" dirty="0" smtClean="0"/>
              <a:t> ; - </a:t>
            </a:r>
            <a:r>
              <a:rPr lang="ru-RU" dirty="0" err="1" smtClean="0"/>
              <a:t>дитячі</a:t>
            </a:r>
            <a:r>
              <a:rPr lang="ru-RU" dirty="0" smtClean="0"/>
              <a:t> ; - </a:t>
            </a:r>
            <a:r>
              <a:rPr lang="ru-RU" dirty="0" err="1" smtClean="0"/>
              <a:t>юнацькі</a:t>
            </a:r>
            <a:r>
              <a:rPr lang="ru-RU" dirty="0" smtClean="0"/>
              <a:t> ( </a:t>
            </a:r>
            <a:r>
              <a:rPr lang="ru-RU" dirty="0" err="1" smtClean="0"/>
              <a:t>звичайні</a:t>
            </a:r>
            <a:r>
              <a:rPr lang="ru-RU" dirty="0" smtClean="0"/>
              <a:t> ); - </a:t>
            </a:r>
            <a:r>
              <a:rPr lang="ru-RU" dirty="0" err="1" smtClean="0"/>
              <a:t>вугри</a:t>
            </a:r>
            <a:r>
              <a:rPr lang="ru-RU" dirty="0" smtClean="0"/>
              <a:t> </a:t>
            </a:r>
            <a:r>
              <a:rPr lang="ru-RU" dirty="0" err="1" smtClean="0"/>
              <a:t>дорослих</a:t>
            </a:r>
            <a:r>
              <a:rPr lang="ru-RU" dirty="0" smtClean="0"/>
              <a:t> ; - </a:t>
            </a:r>
            <a:r>
              <a:rPr lang="ru-RU" dirty="0" err="1" smtClean="0"/>
              <a:t>контактні</a:t>
            </a:r>
            <a:r>
              <a:rPr lang="ru-RU" dirty="0" smtClean="0"/>
              <a:t> ; - </a:t>
            </a:r>
            <a:r>
              <a:rPr lang="ru-RU" dirty="0" err="1" smtClean="0"/>
              <a:t>комедональні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412" y="3795712"/>
            <a:ext cx="2947988" cy="23812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325" y="4081462"/>
            <a:ext cx="25336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08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ВАСКУЛІТИ ШКІРИ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ВАСКУЛІТИ ШКІРИ - </a:t>
            </a:r>
            <a:r>
              <a:rPr lang="ru-RU" dirty="0" err="1" smtClean="0"/>
              <a:t>група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при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ведучою</a:t>
            </a:r>
            <a:r>
              <a:rPr lang="ru-RU" dirty="0" smtClean="0"/>
              <a:t> і характерною </a:t>
            </a:r>
            <a:r>
              <a:rPr lang="ru-RU" dirty="0" err="1" smtClean="0"/>
              <a:t>ознакою</a:t>
            </a:r>
            <a:r>
              <a:rPr lang="ru-RU" dirty="0" smtClean="0"/>
              <a:t> є </a:t>
            </a:r>
            <a:r>
              <a:rPr lang="ru-RU" dirty="0" err="1" smtClean="0"/>
              <a:t>запальне</a:t>
            </a:r>
            <a:r>
              <a:rPr lang="ru-RU" dirty="0" smtClean="0"/>
              <a:t> </a:t>
            </a:r>
            <a:r>
              <a:rPr lang="ru-RU" dirty="0" err="1" smtClean="0"/>
              <a:t>ураження</a:t>
            </a:r>
            <a:r>
              <a:rPr lang="ru-RU" dirty="0" smtClean="0"/>
              <a:t> </a:t>
            </a:r>
            <a:r>
              <a:rPr lang="ru-RU" dirty="0" err="1" smtClean="0"/>
              <a:t>стінки</a:t>
            </a:r>
            <a:r>
              <a:rPr lang="ru-RU" dirty="0" smtClean="0"/>
              <a:t> </a:t>
            </a:r>
            <a:r>
              <a:rPr lang="ru-RU" dirty="0" err="1" smtClean="0"/>
              <a:t>кровоносних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 </a:t>
            </a:r>
            <a:r>
              <a:rPr lang="ru-RU" dirty="0" err="1" smtClean="0"/>
              <a:t>дерми</a:t>
            </a:r>
            <a:r>
              <a:rPr lang="ru-RU" dirty="0" smtClean="0"/>
              <a:t> та </a:t>
            </a:r>
            <a:r>
              <a:rPr lang="ru-RU" dirty="0" err="1" smtClean="0"/>
              <a:t>підшкірної</a:t>
            </a:r>
            <a:r>
              <a:rPr lang="ru-RU" dirty="0" smtClean="0"/>
              <a:t> </a:t>
            </a:r>
            <a:r>
              <a:rPr lang="ru-RU" dirty="0" err="1" smtClean="0"/>
              <a:t>основи</a:t>
            </a:r>
            <a:r>
              <a:rPr lang="ru-RU" dirty="0" smtClean="0"/>
              <a:t>,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алергічного</a:t>
            </a:r>
            <a:r>
              <a:rPr lang="ru-RU" dirty="0" smtClean="0"/>
              <a:t> типу.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3319463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2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ЕКЗЕМА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ЕКЗЕМА - </a:t>
            </a:r>
            <a:r>
              <a:rPr lang="ru-RU" dirty="0" err="1" smtClean="0"/>
              <a:t>гостре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хронічне</a:t>
            </a:r>
            <a:r>
              <a:rPr lang="ru-RU" dirty="0" smtClean="0"/>
              <a:t> </a:t>
            </a:r>
            <a:r>
              <a:rPr lang="ru-RU" dirty="0" err="1" smtClean="0"/>
              <a:t>незаразливе</a:t>
            </a:r>
            <a:r>
              <a:rPr lang="ru-RU" dirty="0" smtClean="0"/>
              <a:t> </a:t>
            </a:r>
            <a:r>
              <a:rPr lang="ru-RU" dirty="0" err="1" smtClean="0"/>
              <a:t>запальне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нервово</a:t>
            </a:r>
            <a:r>
              <a:rPr lang="ru-RU" dirty="0" smtClean="0"/>
              <a:t> - </a:t>
            </a:r>
            <a:r>
              <a:rPr lang="ru-RU" dirty="0" err="1" smtClean="0"/>
              <a:t>алергічну</a:t>
            </a:r>
            <a:r>
              <a:rPr lang="ru-RU" dirty="0" smtClean="0"/>
              <a:t> природу та </a:t>
            </a:r>
            <a:r>
              <a:rPr lang="ru-RU" dirty="0" err="1" smtClean="0"/>
              <a:t>характеризується</a:t>
            </a:r>
            <a:r>
              <a:rPr lang="ru-RU" dirty="0" smtClean="0"/>
              <a:t> </a:t>
            </a:r>
            <a:r>
              <a:rPr lang="ru-RU" dirty="0" err="1" smtClean="0"/>
              <a:t>різноманітними</a:t>
            </a:r>
            <a:r>
              <a:rPr lang="ru-RU" dirty="0" smtClean="0"/>
              <a:t> </a:t>
            </a:r>
            <a:r>
              <a:rPr lang="ru-RU" dirty="0" err="1" smtClean="0"/>
              <a:t>висипами</a:t>
            </a:r>
            <a:r>
              <a:rPr lang="ru-RU" dirty="0" smtClean="0"/>
              <a:t>, </a:t>
            </a:r>
            <a:r>
              <a:rPr lang="ru-RU" dirty="0" err="1" smtClean="0"/>
              <a:t>почуттям</a:t>
            </a:r>
            <a:r>
              <a:rPr lang="ru-RU" dirty="0" smtClean="0"/>
              <a:t> </a:t>
            </a:r>
            <a:r>
              <a:rPr lang="ru-RU" dirty="0" err="1" smtClean="0"/>
              <a:t>печіння</a:t>
            </a:r>
            <a:r>
              <a:rPr lang="ru-RU" dirty="0" smtClean="0"/>
              <a:t>, </a:t>
            </a:r>
            <a:r>
              <a:rPr lang="ru-RU" dirty="0" err="1" smtClean="0"/>
              <a:t>свербінням</a:t>
            </a:r>
            <a:r>
              <a:rPr lang="ru-RU" dirty="0" smtClean="0"/>
              <a:t> і </a:t>
            </a:r>
            <a:r>
              <a:rPr lang="ru-RU" dirty="0" err="1" smtClean="0"/>
              <a:t>схильністю</a:t>
            </a:r>
            <a:r>
              <a:rPr lang="ru-RU" dirty="0" smtClean="0"/>
              <a:t> до </a:t>
            </a:r>
            <a:r>
              <a:rPr lang="ru-RU" dirty="0" err="1" smtClean="0"/>
              <a:t>рецидивів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237" y="3805237"/>
            <a:ext cx="3281363" cy="237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24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МІКОЗ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582" y="1137904"/>
            <a:ext cx="8596668" cy="3880773"/>
          </a:xfrm>
        </p:spPr>
        <p:txBody>
          <a:bodyPr/>
          <a:lstStyle/>
          <a:p>
            <a:r>
              <a:rPr lang="ru-RU" dirty="0" smtClean="0"/>
              <a:t>МІКОЗ ( грибок ) – хвороба </a:t>
            </a:r>
            <a:r>
              <a:rPr lang="ru-RU" dirty="0" err="1" smtClean="0"/>
              <a:t>викликана</a:t>
            </a:r>
            <a:r>
              <a:rPr lang="ru-RU" dirty="0" smtClean="0"/>
              <a:t> </a:t>
            </a:r>
            <a:r>
              <a:rPr lang="ru-RU" dirty="0" err="1" smtClean="0"/>
              <a:t>паразитуючими</a:t>
            </a:r>
            <a:r>
              <a:rPr lang="ru-RU" dirty="0" smtClean="0"/>
              <a:t> грибами. </a:t>
            </a:r>
            <a:r>
              <a:rPr lang="ru-RU" dirty="0" err="1" smtClean="0"/>
              <a:t>Види</a:t>
            </a:r>
            <a:r>
              <a:rPr lang="ru-RU" dirty="0" smtClean="0"/>
              <a:t> </a:t>
            </a:r>
            <a:r>
              <a:rPr lang="ru-RU" dirty="0" err="1" smtClean="0"/>
              <a:t>мікозу</a:t>
            </a:r>
            <a:r>
              <a:rPr lang="ru-RU" dirty="0" smtClean="0"/>
              <a:t> : - </a:t>
            </a:r>
            <a:r>
              <a:rPr lang="ru-RU" dirty="0" err="1" smtClean="0"/>
              <a:t>дерматомікози</a:t>
            </a:r>
            <a:r>
              <a:rPr lang="ru-RU" dirty="0" smtClean="0"/>
              <a:t> - </a:t>
            </a:r>
            <a:r>
              <a:rPr lang="ru-RU" dirty="0" err="1" smtClean="0"/>
              <a:t>нігтів</a:t>
            </a:r>
            <a:r>
              <a:rPr lang="ru-RU" dirty="0" smtClean="0"/>
              <a:t> та </a:t>
            </a:r>
            <a:r>
              <a:rPr lang="ru-RU" dirty="0" err="1" smtClean="0"/>
              <a:t>шкіри</a:t>
            </a:r>
            <a:r>
              <a:rPr lang="ru-RU" dirty="0" smtClean="0"/>
              <a:t> ; - </a:t>
            </a:r>
            <a:r>
              <a:rPr lang="ru-RU" dirty="0" err="1" smtClean="0"/>
              <a:t>внутрішніх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631" y="1768892"/>
            <a:ext cx="3905250" cy="2824163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677334" y="2160589"/>
            <a:ext cx="6866466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Види грибкових захворювань : - кандидоз - викликається </a:t>
            </a:r>
            <a:r>
              <a:rPr lang="en-US" smtClean="0"/>
              <a:t>Candida albicans. - </a:t>
            </a:r>
            <a:r>
              <a:rPr lang="ru-RU" smtClean="0"/>
              <a:t>оніхомікоз - грибкове захворювання нігтів. - строкатий ( висівковий, різнокольоровий ) лишай - характеризується утворенням лусочок.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552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32" y="119092"/>
            <a:ext cx="9697453" cy="673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72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37" y="0"/>
            <a:ext cx="9553073" cy="667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68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72" y="144379"/>
            <a:ext cx="6108010" cy="31938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895" y="2947202"/>
            <a:ext cx="5507956" cy="391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68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60" y="3325570"/>
            <a:ext cx="4753587" cy="31513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116" y="19459"/>
            <a:ext cx="4293289" cy="31568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405" y="0"/>
            <a:ext cx="3981374" cy="31763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760" y="3176337"/>
            <a:ext cx="4293289" cy="344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01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Профілактика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7750" y="1844675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 err="1" smtClean="0"/>
              <a:t>Важливе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 у </a:t>
            </a:r>
            <a:r>
              <a:rPr lang="ru-RU" dirty="0" err="1" smtClean="0"/>
              <a:t>профілактиці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елементарних</a:t>
            </a:r>
            <a:r>
              <a:rPr lang="ru-RU" dirty="0" smtClean="0"/>
              <a:t> правил </a:t>
            </a:r>
            <a:r>
              <a:rPr lang="ru-RU" dirty="0" err="1" smtClean="0"/>
              <a:t>гігієни</a:t>
            </a:r>
            <a:r>
              <a:rPr lang="ru-RU" dirty="0" smtClean="0"/>
              <a:t> </a:t>
            </a:r>
            <a:r>
              <a:rPr lang="ru-RU" dirty="0" err="1" smtClean="0"/>
              <a:t>людини</a:t>
            </a:r>
            <a:r>
              <a:rPr lang="ru-RU" dirty="0" smtClean="0"/>
              <a:t>. </a:t>
            </a:r>
            <a:r>
              <a:rPr lang="ru-RU" dirty="0" err="1" smtClean="0"/>
              <a:t>Насам­перед</a:t>
            </a:r>
            <a:r>
              <a:rPr lang="ru-RU" dirty="0" smtClean="0"/>
              <a:t> </a:t>
            </a:r>
            <a:r>
              <a:rPr lang="ru-RU" dirty="0" err="1" smtClean="0"/>
              <a:t>слід</a:t>
            </a:r>
            <a:r>
              <a:rPr lang="ru-RU" dirty="0" smtClean="0"/>
              <a:t> регулярно і </a:t>
            </a:r>
            <a:r>
              <a:rPr lang="ru-RU" dirty="0" err="1" smtClean="0"/>
              <a:t>своєчасно</a:t>
            </a:r>
            <a:r>
              <a:rPr lang="ru-RU" dirty="0" smtClean="0"/>
              <a:t> </a:t>
            </a:r>
            <a:r>
              <a:rPr lang="ru-RU" dirty="0" err="1" smtClean="0"/>
              <a:t>обмивати</a:t>
            </a:r>
            <a:r>
              <a:rPr lang="ru-RU" dirty="0" smtClean="0"/>
              <a:t> все </a:t>
            </a:r>
            <a:r>
              <a:rPr lang="ru-RU" dirty="0" err="1" smtClean="0"/>
              <a:t>тіло</a:t>
            </a:r>
            <a:r>
              <a:rPr lang="ru-RU" dirty="0" smtClean="0"/>
              <a:t> водою 8 милом (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шкіра</a:t>
            </a:r>
            <a:r>
              <a:rPr lang="ru-RU" dirty="0" smtClean="0"/>
              <a:t> нормальна — не </a:t>
            </a:r>
            <a:r>
              <a:rPr lang="ru-RU" dirty="0" err="1" smtClean="0"/>
              <a:t>менше</a:t>
            </a:r>
            <a:r>
              <a:rPr lang="ru-RU" dirty="0" smtClean="0"/>
              <a:t> одного разу на </a:t>
            </a:r>
            <a:r>
              <a:rPr lang="ru-RU" dirty="0" err="1" smtClean="0"/>
              <a:t>тиждень</a:t>
            </a:r>
            <a:r>
              <a:rPr lang="ru-RU" dirty="0" smtClean="0"/>
              <a:t>, при </a:t>
            </a:r>
            <a:r>
              <a:rPr lang="ru-RU" dirty="0" err="1" smtClean="0"/>
              <a:t>жирній</a:t>
            </a:r>
            <a:r>
              <a:rPr lang="ru-RU" dirty="0" smtClean="0"/>
              <a:t> — </a:t>
            </a:r>
            <a:r>
              <a:rPr lang="ru-RU" dirty="0" err="1" smtClean="0"/>
              <a:t>частіше</a:t>
            </a:r>
            <a:r>
              <a:rPr lang="ru-RU" dirty="0" smtClean="0"/>
              <a:t>, при </a:t>
            </a:r>
            <a:r>
              <a:rPr lang="ru-RU" dirty="0" err="1" smtClean="0"/>
              <a:t>сухій</a:t>
            </a:r>
            <a:r>
              <a:rPr lang="ru-RU" dirty="0" smtClean="0"/>
              <a:t> — </a:t>
            </a:r>
            <a:r>
              <a:rPr lang="ru-RU" dirty="0" err="1" smtClean="0"/>
              <a:t>рідше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err="1" smtClean="0"/>
              <a:t>Обличчя</a:t>
            </a:r>
            <a:r>
              <a:rPr lang="ru-RU" dirty="0" smtClean="0"/>
              <a:t>, </a:t>
            </a:r>
            <a:r>
              <a:rPr lang="ru-RU" dirty="0" err="1" smtClean="0"/>
              <a:t>кисті</a:t>
            </a:r>
            <a:r>
              <a:rPr lang="ru-RU" dirty="0" smtClean="0"/>
              <a:t>, стопи, </a:t>
            </a:r>
            <a:r>
              <a:rPr lang="ru-RU" dirty="0" err="1" smtClean="0"/>
              <a:t>великі</a:t>
            </a:r>
            <a:r>
              <a:rPr lang="ru-RU" dirty="0" smtClean="0"/>
              <a:t> складки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мити</a:t>
            </a:r>
            <a:r>
              <a:rPr lang="ru-RU" dirty="0" smtClean="0"/>
              <a:t> </a:t>
            </a:r>
            <a:r>
              <a:rPr lang="ru-RU" dirty="0" err="1" smtClean="0"/>
              <a:t>щодня</a:t>
            </a:r>
            <a:r>
              <a:rPr lang="ru-RU" dirty="0" smtClean="0"/>
              <a:t>, а, </a:t>
            </a:r>
            <a:r>
              <a:rPr lang="ru-RU" dirty="0" err="1" smtClean="0"/>
              <a:t>можливо</a:t>
            </a:r>
            <a:r>
              <a:rPr lang="ru-RU" dirty="0" smtClean="0"/>
              <a:t>, і </a:t>
            </a:r>
            <a:r>
              <a:rPr lang="ru-RU" dirty="0" err="1" smtClean="0"/>
              <a:t>декілька</a:t>
            </a:r>
            <a:r>
              <a:rPr lang="ru-RU" dirty="0" smtClean="0"/>
              <a:t> </a:t>
            </a:r>
            <a:r>
              <a:rPr lang="ru-RU" dirty="0" err="1" smtClean="0"/>
              <a:t>разів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доби</a:t>
            </a:r>
            <a:r>
              <a:rPr lang="ru-RU" dirty="0" smtClean="0"/>
              <a:t> — </a:t>
            </a:r>
            <a:r>
              <a:rPr lang="ru-RU" dirty="0" err="1" smtClean="0"/>
              <a:t>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умов </a:t>
            </a:r>
            <a:r>
              <a:rPr lang="ru-RU" dirty="0" err="1" smtClean="0"/>
              <a:t>праці</a:t>
            </a:r>
            <a:r>
              <a:rPr lang="ru-RU" dirty="0" smtClean="0"/>
              <a:t> і </a:t>
            </a:r>
            <a:r>
              <a:rPr lang="ru-RU" dirty="0" err="1" smtClean="0"/>
              <a:t>навколишнього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Значно</a:t>
            </a:r>
            <a:r>
              <a:rPr lang="ru-RU" dirty="0" smtClean="0"/>
              <a:t> </a:t>
            </a:r>
            <a:r>
              <a:rPr lang="ru-RU" dirty="0" err="1" smtClean="0"/>
              <a:t>підвищую­ться</a:t>
            </a:r>
            <a:r>
              <a:rPr lang="ru-RU" dirty="0" smtClean="0"/>
              <a:t> </a:t>
            </a:r>
            <a:r>
              <a:rPr lang="ru-RU" dirty="0" err="1" smtClean="0"/>
              <a:t>стійкість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і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позитивні</a:t>
            </a:r>
            <a:r>
              <a:rPr lang="ru-RU" dirty="0" smtClean="0"/>
              <a:t> </a:t>
            </a:r>
            <a:r>
              <a:rPr lang="ru-RU" dirty="0" err="1" smtClean="0"/>
              <a:t>властивості</a:t>
            </a:r>
            <a:r>
              <a:rPr lang="ru-RU" dirty="0" smtClean="0"/>
              <a:t> при </a:t>
            </a:r>
            <a:r>
              <a:rPr lang="ru-RU" dirty="0" err="1" smtClean="0"/>
              <a:t>вмілому</a:t>
            </a:r>
            <a:r>
              <a:rPr lang="ru-RU" dirty="0" smtClean="0"/>
              <a:t> і </a:t>
            </a:r>
            <a:r>
              <a:rPr lang="ru-RU" dirty="0" err="1" smtClean="0"/>
              <a:t>розумному</a:t>
            </a:r>
            <a:r>
              <a:rPr lang="ru-RU" dirty="0" smtClean="0"/>
              <a:t> </a:t>
            </a:r>
            <a:r>
              <a:rPr lang="ru-RU" dirty="0" err="1" smtClean="0"/>
              <a:t>використанні</a:t>
            </a:r>
            <a:r>
              <a:rPr lang="ru-RU" dirty="0" smtClean="0"/>
              <a:t> з метою </a:t>
            </a:r>
            <a:r>
              <a:rPr lang="ru-RU" dirty="0" err="1" smtClean="0"/>
              <a:t>загартування</a:t>
            </a:r>
            <a:r>
              <a:rPr lang="ru-RU" dirty="0" smtClean="0"/>
              <a:t> таких </a:t>
            </a:r>
            <a:r>
              <a:rPr lang="ru-RU" dirty="0" err="1" smtClean="0"/>
              <a:t>при­родних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, як </a:t>
            </a:r>
            <a:r>
              <a:rPr lang="ru-RU" dirty="0" err="1" smtClean="0"/>
              <a:t>сонячне</a:t>
            </a:r>
            <a:r>
              <a:rPr lang="ru-RU" dirty="0" smtClean="0"/>
              <a:t> </a:t>
            </a:r>
            <a:r>
              <a:rPr lang="ru-RU" dirty="0" err="1" smtClean="0"/>
              <a:t>опромінення</a:t>
            </a:r>
            <a:r>
              <a:rPr lang="ru-RU" dirty="0" smtClean="0"/>
              <a:t>, </a:t>
            </a:r>
            <a:r>
              <a:rPr lang="ru-RU" dirty="0" err="1" smtClean="0"/>
              <a:t>повітряні</a:t>
            </a:r>
            <a:r>
              <a:rPr lang="ru-RU" dirty="0" smtClean="0"/>
              <a:t> </a:t>
            </a:r>
            <a:r>
              <a:rPr lang="ru-RU" dirty="0" err="1" smtClean="0"/>
              <a:t>вапни</a:t>
            </a:r>
            <a:r>
              <a:rPr lang="ru-RU" dirty="0" smtClean="0"/>
              <a:t> і </a:t>
            </a:r>
            <a:r>
              <a:rPr lang="ru-RU" dirty="0" err="1" smtClean="0"/>
              <a:t>купання</a:t>
            </a:r>
            <a:r>
              <a:rPr lang="ru-RU" dirty="0" smtClean="0"/>
              <a:t> у </a:t>
            </a:r>
            <a:r>
              <a:rPr lang="ru-RU" dirty="0" err="1" smtClean="0"/>
              <a:t>водоймищах</a:t>
            </a:r>
            <a:r>
              <a:rPr lang="ru-RU" dirty="0" smtClean="0"/>
              <a:t>.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 широко </a:t>
            </a:r>
            <a:r>
              <a:rPr lang="ru-RU" dirty="0" err="1" smtClean="0"/>
              <a:t>застосовують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хронічних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 (</a:t>
            </a:r>
            <a:r>
              <a:rPr lang="ru-RU" dirty="0" err="1" smtClean="0"/>
              <a:t>псо­ріазу</a:t>
            </a:r>
            <a:r>
              <a:rPr lang="ru-RU" dirty="0" smtClean="0"/>
              <a:t>, </a:t>
            </a:r>
            <a:r>
              <a:rPr lang="ru-RU" dirty="0" err="1" smtClean="0"/>
              <a:t>іхтіозу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 і </a:t>
            </a:r>
            <a:r>
              <a:rPr lang="ru-RU" dirty="0" err="1" smtClean="0"/>
              <a:t>нерідко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ефективно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946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Профілактика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Головним</a:t>
            </a:r>
            <a:r>
              <a:rPr lang="ru-RU" dirty="0" smtClean="0"/>
              <a:t> у </a:t>
            </a:r>
            <a:r>
              <a:rPr lang="ru-RU" dirty="0" err="1" smtClean="0"/>
              <a:t>збереженні</a:t>
            </a:r>
            <a:r>
              <a:rPr lang="ru-RU" dirty="0" smtClean="0"/>
              <a:t> </a:t>
            </a:r>
            <a:r>
              <a:rPr lang="ru-RU" dirty="0" err="1" smtClean="0"/>
              <a:t>здоров’я</a:t>
            </a:r>
            <a:r>
              <a:rPr lang="ru-RU" dirty="0" smtClean="0"/>
              <a:t> і </a:t>
            </a:r>
            <a:r>
              <a:rPr lang="ru-RU" dirty="0" err="1" smtClean="0"/>
              <a:t>запобіганні</a:t>
            </a:r>
            <a:r>
              <a:rPr lang="ru-RU" dirty="0" smtClean="0"/>
              <a:t> </a:t>
            </a:r>
            <a:r>
              <a:rPr lang="ru-RU" dirty="0" err="1" smtClean="0"/>
              <a:t>захворю­ванням</a:t>
            </a:r>
            <a:r>
              <a:rPr lang="ru-RU" dirty="0" smtClean="0"/>
              <a:t> є </a:t>
            </a:r>
            <a:r>
              <a:rPr lang="ru-RU" dirty="0" err="1" smtClean="0"/>
              <a:t>систематичні</a:t>
            </a:r>
            <a:r>
              <a:rPr lang="ru-RU" dirty="0" smtClean="0"/>
              <a:t> </a:t>
            </a:r>
            <a:r>
              <a:rPr lang="ru-RU" dirty="0" err="1" smtClean="0"/>
              <a:t>заняття</a:t>
            </a:r>
            <a:r>
              <a:rPr lang="ru-RU" dirty="0" smtClean="0"/>
              <a:t>, </a:t>
            </a:r>
            <a:r>
              <a:rPr lang="ru-RU" dirty="0" err="1" smtClean="0"/>
              <a:t>відповідно</a:t>
            </a:r>
            <a:r>
              <a:rPr lang="ru-RU" dirty="0" smtClean="0"/>
              <a:t> до </a:t>
            </a:r>
            <a:r>
              <a:rPr lang="ru-RU" dirty="0" err="1" smtClean="0"/>
              <a:t>віку</a:t>
            </a:r>
            <a:r>
              <a:rPr lang="ru-RU" dirty="0" smtClean="0"/>
              <a:t>, </a:t>
            </a:r>
            <a:r>
              <a:rPr lang="ru-RU" dirty="0" err="1" smtClean="0"/>
              <a:t>фізичного</a:t>
            </a:r>
            <a:r>
              <a:rPr lang="ru-RU" dirty="0" smtClean="0"/>
              <a:t> культурою, яка </a:t>
            </a:r>
            <a:r>
              <a:rPr lang="ru-RU" dirty="0" err="1" smtClean="0"/>
              <a:t>збільшує</a:t>
            </a:r>
            <a:r>
              <a:rPr lang="ru-RU" dirty="0" smtClean="0"/>
              <a:t> </a:t>
            </a:r>
            <a:r>
              <a:rPr lang="ru-RU" dirty="0" err="1" smtClean="0"/>
              <a:t>витривалість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</a:t>
            </a:r>
            <a:r>
              <a:rPr lang="ru-RU" dirty="0" err="1" smtClean="0"/>
              <a:t>підвищує</a:t>
            </a:r>
            <a:r>
              <a:rPr lang="ru-RU" dirty="0" smtClean="0"/>
              <a:t> тонус </a:t>
            </a:r>
            <a:r>
              <a:rPr lang="ru-RU" dirty="0" err="1" smtClean="0"/>
              <a:t>нервової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,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оптимальній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</a:t>
            </a:r>
            <a:r>
              <a:rPr lang="ru-RU" dirty="0" err="1" smtClean="0"/>
              <a:t>внут­рішніх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, </a:t>
            </a:r>
            <a:r>
              <a:rPr lang="ru-RU" dirty="0" err="1" smtClean="0"/>
              <a:t>поліпшує</a:t>
            </a:r>
            <a:r>
              <a:rPr lang="ru-RU" dirty="0" smtClean="0"/>
              <a:t> </a:t>
            </a:r>
            <a:r>
              <a:rPr lang="ru-RU" dirty="0" err="1" smtClean="0"/>
              <a:t>функціональний</a:t>
            </a:r>
            <a:r>
              <a:rPr lang="ru-RU" dirty="0" smtClean="0"/>
              <a:t> стан </a:t>
            </a:r>
            <a:r>
              <a:rPr lang="ru-RU" dirty="0" err="1" smtClean="0"/>
              <a:t>шкіри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фізичних</a:t>
            </a:r>
            <a:r>
              <a:rPr lang="ru-RU" dirty="0" smtClean="0"/>
              <a:t> </a:t>
            </a:r>
            <a:r>
              <a:rPr lang="ru-RU" dirty="0" err="1" smtClean="0"/>
              <a:t>вправ</a:t>
            </a:r>
            <a:r>
              <a:rPr lang="ru-RU" dirty="0" smtClean="0"/>
              <a:t> </a:t>
            </a:r>
            <a:r>
              <a:rPr lang="ru-RU" dirty="0" err="1" smtClean="0"/>
              <a:t>корисні</a:t>
            </a:r>
            <a:r>
              <a:rPr lang="ru-RU" dirty="0" smtClean="0"/>
              <a:t> </a:t>
            </a:r>
            <a:r>
              <a:rPr lang="ru-RU" dirty="0" err="1" smtClean="0"/>
              <a:t>обмивання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водою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обтирання</a:t>
            </a:r>
            <a:r>
              <a:rPr lang="ru-RU" dirty="0" smtClean="0"/>
              <a:t> </a:t>
            </a:r>
            <a:r>
              <a:rPr lang="ru-RU" dirty="0" err="1" smtClean="0"/>
              <a:t>вологим</a:t>
            </a:r>
            <a:r>
              <a:rPr lang="ru-RU" dirty="0" smtClean="0"/>
              <a:t> </a:t>
            </a:r>
            <a:r>
              <a:rPr lang="ru-RU" dirty="0" err="1" smtClean="0"/>
              <a:t>цупким</a:t>
            </a:r>
            <a:r>
              <a:rPr lang="ru-RU" dirty="0" smtClean="0"/>
              <a:t> рушником. </a:t>
            </a:r>
            <a:r>
              <a:rPr lang="ru-RU" dirty="0" err="1" smtClean="0"/>
              <a:t>Порушення</a:t>
            </a:r>
            <a:r>
              <a:rPr lang="ru-RU" dirty="0" smtClean="0"/>
              <a:t> ж </a:t>
            </a:r>
            <a:r>
              <a:rPr lang="ru-RU" dirty="0" err="1" smtClean="0"/>
              <a:t>гігієнічних</a:t>
            </a:r>
            <a:r>
              <a:rPr lang="ru-RU" dirty="0" smtClean="0"/>
              <a:t> пра­вил негативно </a:t>
            </a:r>
            <a:r>
              <a:rPr lang="ru-RU" dirty="0" err="1" smtClean="0"/>
              <a:t>впливає</a:t>
            </a:r>
            <a:r>
              <a:rPr lang="ru-RU" dirty="0" smtClean="0"/>
              <a:t> на </a:t>
            </a:r>
            <a:r>
              <a:rPr lang="ru-RU" dirty="0" err="1" smtClean="0"/>
              <a:t>захисні</a:t>
            </a:r>
            <a:r>
              <a:rPr lang="ru-RU" dirty="0" smtClean="0"/>
              <a:t> </a:t>
            </a:r>
            <a:r>
              <a:rPr lang="ru-RU" dirty="0" err="1" smtClean="0"/>
              <a:t>сили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, </a:t>
            </a:r>
            <a:r>
              <a:rPr lang="ru-RU" dirty="0" err="1" smtClean="0"/>
              <a:t>зокрема</a:t>
            </a:r>
            <a:r>
              <a:rPr lang="ru-RU" dirty="0" smtClean="0"/>
              <a:t> </a:t>
            </a:r>
            <a:r>
              <a:rPr lang="ru-RU" dirty="0" err="1" smtClean="0"/>
              <a:t>шкіри</a:t>
            </a:r>
            <a:r>
              <a:rPr lang="ru-RU" dirty="0" smtClean="0"/>
              <a:t>, через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створюються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для </a:t>
            </a:r>
            <a:r>
              <a:rPr lang="ru-RU" dirty="0" err="1" smtClean="0"/>
              <a:t>виникнення</a:t>
            </a:r>
            <a:r>
              <a:rPr lang="ru-RU" dirty="0" smtClean="0"/>
              <a:t> і </a:t>
            </a:r>
            <a:r>
              <a:rPr lang="ru-RU" dirty="0" err="1" smtClean="0"/>
              <a:t>роз­витку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, а </a:t>
            </a:r>
            <a:r>
              <a:rPr lang="ru-RU" dirty="0" err="1" smtClean="0"/>
              <a:t>інколи</a:t>
            </a:r>
            <a:r>
              <a:rPr lang="ru-RU" dirty="0" smtClean="0"/>
              <a:t> й для </a:t>
            </a:r>
            <a:r>
              <a:rPr lang="ru-RU" dirty="0" err="1" smtClean="0"/>
              <a:t>зараження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оточують</a:t>
            </a:r>
            <a:r>
              <a:rPr lang="ru-RU" dirty="0" smtClean="0"/>
              <a:t> хворого.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803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9338"/>
            <a:ext cx="5782087" cy="20293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570" y="229352"/>
            <a:ext cx="5899035" cy="2309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5" y="2977565"/>
            <a:ext cx="5924550" cy="15525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319" y="4457950"/>
            <a:ext cx="735330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13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535" y="409073"/>
            <a:ext cx="1118936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0"/>
              </a:spcBef>
              <a:spcAft>
                <a:spcPts val="60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авдання</a:t>
            </a:r>
            <a:r>
              <a:rPr lang="ru-RU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Заповніть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вказавши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характер, симптоми і причини.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571247"/>
              </p:ext>
            </p:extLst>
          </p:nvPr>
        </p:nvGraphicFramePr>
        <p:xfrm>
          <a:off x="493294" y="1227221"/>
          <a:ext cx="10900609" cy="501716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30067">
                  <a:extLst>
                    <a:ext uri="{9D8B030D-6E8A-4147-A177-3AD203B41FA5}">
                      <a16:colId xmlns:a16="http://schemas.microsoft.com/office/drawing/2014/main" val="853292253"/>
                    </a:ext>
                  </a:extLst>
                </a:gridCol>
                <a:gridCol w="2091972">
                  <a:extLst>
                    <a:ext uri="{9D8B030D-6E8A-4147-A177-3AD203B41FA5}">
                      <a16:colId xmlns:a16="http://schemas.microsoft.com/office/drawing/2014/main" val="164638248"/>
                    </a:ext>
                  </a:extLst>
                </a:gridCol>
                <a:gridCol w="2093027">
                  <a:extLst>
                    <a:ext uri="{9D8B030D-6E8A-4147-A177-3AD203B41FA5}">
                      <a16:colId xmlns:a16="http://schemas.microsoft.com/office/drawing/2014/main" val="22498113"/>
                    </a:ext>
                  </a:extLst>
                </a:gridCol>
                <a:gridCol w="1943298">
                  <a:extLst>
                    <a:ext uri="{9D8B030D-6E8A-4147-A177-3AD203B41FA5}">
                      <a16:colId xmlns:a16="http://schemas.microsoft.com/office/drawing/2014/main" val="3420558769"/>
                    </a:ext>
                  </a:extLst>
                </a:gridCol>
                <a:gridCol w="1942245">
                  <a:extLst>
                    <a:ext uri="{9D8B030D-6E8A-4147-A177-3AD203B41FA5}">
                      <a16:colId xmlns:a16="http://schemas.microsoft.com/office/drawing/2014/main" val="3341474267"/>
                    </a:ext>
                  </a:extLst>
                </a:gridCol>
              </a:tblGrid>
              <a:tr h="1191903">
                <a:tc>
                  <a:txBody>
                    <a:bodyPr/>
                    <a:lstStyle/>
                    <a:p>
                      <a:pPr marL="8636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захворювання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448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4625" marR="168275" indent="3175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Лікарські</a:t>
                      </a:r>
                      <a:r>
                        <a:rPr lang="uk-UA" sz="1800" b="0" spc="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косметичні</a:t>
                      </a:r>
                      <a:r>
                        <a:rPr lang="uk-UA" sz="1800" b="0" spc="-6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засоби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marR="168275" indent="3175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Симптоми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4625" marR="168275" indent="254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Причини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64821846"/>
                  </a:ext>
                </a:extLst>
              </a:tr>
              <a:tr h="578569">
                <a:tc>
                  <a:txBody>
                    <a:bodyPr/>
                    <a:lstStyle/>
                    <a:p>
                      <a:pPr marL="86360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Акне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8094467"/>
                  </a:ext>
                </a:extLst>
              </a:tr>
              <a:tr h="417167">
                <a:tc>
                  <a:txBody>
                    <a:bodyPr/>
                    <a:lstStyle/>
                    <a:p>
                      <a:pPr marL="86360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Себорея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70147693"/>
                  </a:ext>
                </a:extLst>
              </a:tr>
              <a:tr h="834332">
                <a:tc>
                  <a:txBody>
                    <a:bodyPr/>
                    <a:lstStyle/>
                    <a:p>
                      <a:pPr marL="86360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Алергічні висипання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20090353"/>
                  </a:ext>
                </a:extLst>
              </a:tr>
              <a:tr h="797085">
                <a:tc>
                  <a:txBody>
                    <a:bodyPr/>
                    <a:lstStyle/>
                    <a:p>
                      <a:pPr marL="86360" marR="30480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Дерматити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2949389"/>
                  </a:ext>
                </a:extLst>
              </a:tr>
              <a:tr h="1198111">
                <a:tc>
                  <a:txBody>
                    <a:bodyPr/>
                    <a:lstStyle/>
                    <a:p>
                      <a:pPr marL="86360" marR="178435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Грибкові захворювання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69974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114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05" y="204538"/>
            <a:ext cx="1162250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50"/>
              </a:spcBef>
              <a:spcAft>
                <a:spcPts val="600"/>
              </a:spcAft>
            </a:pPr>
            <a:r>
              <a:rPr lang="ru-RU" i="1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i="1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Проаналізуйте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рецепти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засобів для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проблемної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Визначте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рецептурі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які властивості мають ці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які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очікувати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dirty="0" err="1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105" y="1252517"/>
            <a:ext cx="1162250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50"/>
              </a:spcBef>
              <a:spcAft>
                <a:spcPts val="60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авдання</a:t>
            </a: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Охарактеризуйте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видів захворювань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Вкажіть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симптоми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ричини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Наведіть приклад рецептури лікувально-косметичного засобу для зменшення прояву або профілактики захворювання. Охарактеризуйте основні компоненти, що входять до складу, основну дію засобу, спосіб приготування та застосування.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" y="2586462"/>
            <a:ext cx="12043611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авдання</a:t>
            </a: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Чоловік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середнього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проханням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порекомендувати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засіб для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себореї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звернувся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вас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супроводжує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сильн</a:t>
            </a:r>
            <a:r>
              <a:rPr lang="uk-UA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луп</a:t>
            </a:r>
            <a:r>
              <a:rPr lang="uk-UA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подразнення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шкірі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голови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Які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733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790" y="432826"/>
            <a:ext cx="11754852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захворювань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різних шарах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класифікувати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характером, а не 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поширенням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розрізняти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себорею від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захворювань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Які симптоми 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екземи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відрізняють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захворювань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Що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грибкове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 які симптоми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Як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герпес на шкірі, і 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якщо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належним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чином?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розпізнавання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кератозу, і які фактори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Що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знаєте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псоріаз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 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особливості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себореї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Які з цих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мають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протизапальну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Які з цих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мають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себорегулюючу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дерматитів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Які з цих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мають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протизапальну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Які з цих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мають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регенеруючу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Які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використовувати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захворювань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ахворювань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4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695" y="0"/>
            <a:ext cx="5414210" cy="704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Які основні види гнійничкових захворювань шкіри існують?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Поверхнева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глибока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піодермія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Інфекційна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неінфекційна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Грибкові 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бактеріальні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Рожевий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плоский.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Що є причиною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гнійників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шкірі?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Психічна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травма.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охолодження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Грибкові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паразити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Страх.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Які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шкірних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поширеними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Вугри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гнійники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Грибкові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себорея.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Лишаї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акне.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Педикульоз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короста.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Які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провокують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появу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свербіжу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почервоніння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набряклості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алергічних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реакціях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текстом?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Грибки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Медіатори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алергії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гістамін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Як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виражається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дегрануляції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тучних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дерматиті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Збільшення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шкірі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Вивільнення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медіаторів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алергії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секреції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себуму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Підвищення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імунітету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6096000" cy="62706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Яке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є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інфекційним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Грибкове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Папілома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Герпес 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Дерматит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Які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акне?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Антисептики та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фунгіциди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Глюкокортикоїди та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антигістамінні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ретиноїди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саліцилова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кислота,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чай, екстракт алое.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Клотримазол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кетоконазол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миконазол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ітраконазол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Які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себореї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Антисептики, глюкокортикоїди, алантоїн.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фунгіциди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екстракт ромашки.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Хлоргексидин, цинк,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саліцилова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кислота.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Гідрокортизон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преднізолон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дифенгідрамін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Які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грибкових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захворювань?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Глюкокортикоїди, екстракт алое,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пантенол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Клотримазол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кетоконазол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миконазол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ітраконазол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Гідрокортизон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преднізолон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дифенгідрамін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Антисептики,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саліцилова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кислота,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чай.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Які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дерматитів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Глюкокортикоїди, екстракт ромашки,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вітаміни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 і Е.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Антибіотики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фунгіциди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саліцилова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кислота.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Антисептики,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фунгіциди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чай.</a:t>
            </a:r>
            <a:endParaRPr lang="uk-UA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Ітраконазол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антисептики,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антигістамінні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48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95332" y="2727158"/>
            <a:ext cx="8596668" cy="13208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916425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</TotalTime>
  <Words>1674</Words>
  <Application>Microsoft Office PowerPoint</Application>
  <PresentationFormat>Широкоэкранный</PresentationFormat>
  <Paragraphs>150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Times New Roman</vt:lpstr>
      <vt:lpstr>Trebuchet MS</vt:lpstr>
      <vt:lpstr>Wingdings 3</vt:lpstr>
      <vt:lpstr>Аспект</vt:lpstr>
      <vt:lpstr>Шкірні хвороби </vt:lpstr>
      <vt:lpstr>Причини</vt:lpstr>
      <vt:lpstr>Презентация PowerPoint</vt:lpstr>
      <vt:lpstr>Лікування</vt:lpstr>
      <vt:lpstr>         Дерматит</vt:lpstr>
      <vt:lpstr>           Вітиліго</vt:lpstr>
      <vt:lpstr>               ПЕДИКУЛЬОЗ</vt:lpstr>
      <vt:lpstr>          КОРОСТА   </vt:lpstr>
      <vt:lpstr>СЕБОРЕЯ</vt:lpstr>
      <vt:lpstr> АЛОПЕЦІЯ</vt:lpstr>
      <vt:lpstr>Вугрова хвороба </vt:lpstr>
      <vt:lpstr>ВАСКУЛІТИ ШКІРИ</vt:lpstr>
      <vt:lpstr>ЕКЗЕМА </vt:lpstr>
      <vt:lpstr>МІКОЗ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Профілактика</vt:lpstr>
      <vt:lpstr>Профілактика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Захворювання шкіри та їх профілактика</dc:title>
  <dc:creator>Пользователь Windows</dc:creator>
  <cp:lastModifiedBy>Юлія Олегівна Молодан</cp:lastModifiedBy>
  <cp:revision>9</cp:revision>
  <dcterms:created xsi:type="dcterms:W3CDTF">2017-04-02T17:01:31Z</dcterms:created>
  <dcterms:modified xsi:type="dcterms:W3CDTF">2023-10-09T21:13:25Z</dcterms:modified>
</cp:coreProperties>
</file>