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256" r:id="rId5"/>
    <p:sldId id="260" r:id="rId6"/>
    <p:sldId id="263" r:id="rId7"/>
    <p:sldId id="261" r:id="rId8"/>
    <p:sldId id="257" r:id="rId9"/>
    <p:sldId id="266" r:id="rId10"/>
    <p:sldId id="267" r:id="rId11"/>
    <p:sldId id="262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64" r:id="rId24"/>
    <p:sldId id="283" r:id="rId25"/>
    <p:sldId id="284" r:id="rId26"/>
    <p:sldId id="288" r:id="rId27"/>
    <p:sldId id="285" r:id="rId28"/>
    <p:sldId id="289" r:id="rId29"/>
    <p:sldId id="280" r:id="rId30"/>
    <p:sldId id="286" r:id="rId31"/>
    <p:sldId id="287" r:id="rId32"/>
    <p:sldId id="281" r:id="rId33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339EB4-B7C1-4AEE-87FA-D3C5A3B5E5E8}" v="1890" dt="2023-09-26T15:25:20.452"/>
    <p1510:client id="{5DCC1C67-D23E-4A17-A35D-D60C309D9119}" v="2" dt="2023-09-26T10:12:08.606"/>
    <p1510:client id="{61065028-AFC4-4E1C-8593-A933DA431CE8}" v="1" dt="2023-09-26T08:26:42.500"/>
    <p1510:client id="{AE4CDEE7-5D6C-455F-80A9-1556FE7D3B1F}" v="1" dt="2023-10-03T08:51:46.183"/>
    <p1510:client id="{B7632C86-CB22-4927-87C9-094B9CB96E33}" v="20" dt="2023-09-26T09:02:51.671"/>
    <p1510:client id="{CCD4BC86-A1A0-4281-BB7F-DD73AE744C5E}" v="1" dt="2023-09-26T08:32:07.372"/>
    <p1510:client id="{D6CA8445-7B09-4477-9492-FA385443E235}" v="1" dt="2023-09-26T08:22:22.8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тамат Станіслав Віталійович" userId="S::s281202ss@onmedu.edu.ua::d89b5f53-886b-4228-a0f7-aa023108bda9" providerId="AD" clId="Web-{B7632C86-CB22-4927-87C9-094B9CB96E33}"/>
    <pc:docChg chg="modSld sldOrd">
      <pc:chgData name="Стамат Станіслав Віталійович" userId="S::s281202ss@onmedu.edu.ua::d89b5f53-886b-4228-a0f7-aa023108bda9" providerId="AD" clId="Web-{B7632C86-CB22-4927-87C9-094B9CB96E33}" dt="2023-09-26T09:02:51.671" v="4"/>
      <pc:docMkLst>
        <pc:docMk/>
      </pc:docMkLst>
      <pc:sldChg chg="modSp">
        <pc:chgData name="Стамат Станіслав Віталійович" userId="S::s281202ss@onmedu.edu.ua::d89b5f53-886b-4228-a0f7-aa023108bda9" providerId="AD" clId="Web-{B7632C86-CB22-4927-87C9-094B9CB96E33}" dt="2023-09-26T08:35:56.067" v="3"/>
        <pc:sldMkLst>
          <pc:docMk/>
          <pc:sldMk cId="1314931352" sldId="284"/>
        </pc:sldMkLst>
        <pc:graphicFrameChg chg="mod modGraphic">
          <ac:chgData name="Стамат Станіслав Віталійович" userId="S::s281202ss@onmedu.edu.ua::d89b5f53-886b-4228-a0f7-aa023108bda9" providerId="AD" clId="Web-{B7632C86-CB22-4927-87C9-094B9CB96E33}" dt="2023-09-26T08:35:56.067" v="3"/>
          <ac:graphicFrameMkLst>
            <pc:docMk/>
            <pc:sldMk cId="1314931352" sldId="284"/>
            <ac:graphicFrameMk id="3" creationId="{00000000-0000-0000-0000-000000000000}"/>
          </ac:graphicFrameMkLst>
        </pc:graphicFrameChg>
      </pc:sldChg>
      <pc:sldChg chg="ord">
        <pc:chgData name="Стамат Станіслав Віталійович" userId="S::s281202ss@onmedu.edu.ua::d89b5f53-886b-4228-a0f7-aa023108bda9" providerId="AD" clId="Web-{B7632C86-CB22-4927-87C9-094B9CB96E33}" dt="2023-09-26T09:02:51.671" v="4"/>
        <pc:sldMkLst>
          <pc:docMk/>
          <pc:sldMk cId="2316705109" sldId="285"/>
        </pc:sldMkLst>
      </pc:sldChg>
    </pc:docChg>
  </pc:docChgLst>
  <pc:docChgLst>
    <pc:chgData name="Ахмад Діана Гандіївна" userId="S::s150704adg@onmedu.edu.ua::57c124d0-ba6e-4626-9819-20dfe273bb73" providerId="AD" clId="Web-{5DCC1C67-D23E-4A17-A35D-D60C309D9119}"/>
    <pc:docChg chg="modSld">
      <pc:chgData name="Ахмад Діана Гандіївна" userId="S::s150704adg@onmedu.edu.ua::57c124d0-ba6e-4626-9819-20dfe273bb73" providerId="AD" clId="Web-{5DCC1C67-D23E-4A17-A35D-D60C309D9119}" dt="2023-09-26T10:12:08.606" v="1" actId="1076"/>
      <pc:docMkLst>
        <pc:docMk/>
      </pc:docMkLst>
      <pc:sldChg chg="modSp">
        <pc:chgData name="Ахмад Діана Гандіївна" userId="S::s150704adg@onmedu.edu.ua::57c124d0-ba6e-4626-9819-20dfe273bb73" providerId="AD" clId="Web-{5DCC1C67-D23E-4A17-A35D-D60C309D9119}" dt="2023-09-26T10:12:08.606" v="1" actId="1076"/>
        <pc:sldMkLst>
          <pc:docMk/>
          <pc:sldMk cId="793953234" sldId="267"/>
        </pc:sldMkLst>
        <pc:spChg chg="mod">
          <ac:chgData name="Ахмад Діана Гандіївна" userId="S::s150704adg@onmedu.edu.ua::57c124d0-ba6e-4626-9819-20dfe273bb73" providerId="AD" clId="Web-{5DCC1C67-D23E-4A17-A35D-D60C309D9119}" dt="2023-09-26T10:12:08.606" v="1" actId="1076"/>
          <ac:spMkLst>
            <pc:docMk/>
            <pc:sldMk cId="793953234" sldId="267"/>
            <ac:spMk id="8" creationId="{00000000-0000-0000-0000-000000000000}"/>
          </ac:spMkLst>
        </pc:spChg>
      </pc:sldChg>
    </pc:docChg>
  </pc:docChgLst>
  <pc:docChgLst>
    <pc:chgData name="Маньковська Олексія Олексіївна" userId="S::s031004moo@onmedu.edu.ua::ad485691-fe5a-4341-a148-2a667682bfab" providerId="AD" clId="Web-{AE4CDEE7-5D6C-455F-80A9-1556FE7D3B1F}"/>
    <pc:docChg chg="sldOrd">
      <pc:chgData name="Маньковська Олексія Олексіївна" userId="S::s031004moo@onmedu.edu.ua::ad485691-fe5a-4341-a148-2a667682bfab" providerId="AD" clId="Web-{AE4CDEE7-5D6C-455F-80A9-1556FE7D3B1F}" dt="2023-10-03T08:51:46.183" v="0"/>
      <pc:docMkLst>
        <pc:docMk/>
      </pc:docMkLst>
      <pc:sldChg chg="ord">
        <pc:chgData name="Маньковська Олексія Олексіївна" userId="S::s031004moo@onmedu.edu.ua::ad485691-fe5a-4341-a148-2a667682bfab" providerId="AD" clId="Web-{AE4CDEE7-5D6C-455F-80A9-1556FE7D3B1F}" dt="2023-10-03T08:51:46.183" v="0"/>
        <pc:sldMkLst>
          <pc:docMk/>
          <pc:sldMk cId="2292778469" sldId="270"/>
        </pc:sldMkLst>
      </pc:sldChg>
    </pc:docChg>
  </pc:docChgLst>
  <pc:docChgLst>
    <pc:chgData name="Ахмад Діана Гандіївна" userId="S::s150704adg@onmedu.edu.ua::57c124d0-ba6e-4626-9819-20dfe273bb73" providerId="AD" clId="Web-{61065028-AFC4-4E1C-8593-A933DA431CE8}"/>
    <pc:docChg chg="modSld">
      <pc:chgData name="Ахмад Діана Гандіївна" userId="S::s150704adg@onmedu.edu.ua::57c124d0-ba6e-4626-9819-20dfe273bb73" providerId="AD" clId="Web-{61065028-AFC4-4E1C-8593-A933DA431CE8}" dt="2023-09-26T08:26:42.500" v="0" actId="14100"/>
      <pc:docMkLst>
        <pc:docMk/>
      </pc:docMkLst>
      <pc:sldChg chg="modSp">
        <pc:chgData name="Ахмад Діана Гандіївна" userId="S::s150704adg@onmedu.edu.ua::57c124d0-ba6e-4626-9819-20dfe273bb73" providerId="AD" clId="Web-{61065028-AFC4-4E1C-8593-A933DA431CE8}" dt="2023-09-26T08:26:42.500" v="0" actId="14100"/>
        <pc:sldMkLst>
          <pc:docMk/>
          <pc:sldMk cId="678888132" sldId="283"/>
        </pc:sldMkLst>
        <pc:spChg chg="mod">
          <ac:chgData name="Ахмад Діана Гандіївна" userId="S::s150704adg@onmedu.edu.ua::57c124d0-ba6e-4626-9819-20dfe273bb73" providerId="AD" clId="Web-{61065028-AFC4-4E1C-8593-A933DA431CE8}" dt="2023-09-26T08:26:42.500" v="0" actId="14100"/>
          <ac:spMkLst>
            <pc:docMk/>
            <pc:sldMk cId="678888132" sldId="283"/>
            <ac:spMk id="4" creationId="{00000000-0000-0000-0000-000000000000}"/>
          </ac:spMkLst>
        </pc:spChg>
      </pc:sldChg>
    </pc:docChg>
  </pc:docChgLst>
  <pc:docChgLst>
    <pc:chgData name="Корейша Марія Костянтинівна" userId="S::s220904kmk@onmedu.edu.ua::b62544b3-7a58-4fa9-b3ff-8096569d8b0e" providerId="AD" clId="Web-{D6CA8445-7B09-4477-9492-FA385443E235}"/>
    <pc:docChg chg="sldOrd">
      <pc:chgData name="Корейша Марія Костянтинівна" userId="S::s220904kmk@onmedu.edu.ua::b62544b3-7a58-4fa9-b3ff-8096569d8b0e" providerId="AD" clId="Web-{D6CA8445-7B09-4477-9492-FA385443E235}" dt="2023-09-26T08:22:22.836" v="0"/>
      <pc:docMkLst>
        <pc:docMk/>
      </pc:docMkLst>
      <pc:sldChg chg="ord">
        <pc:chgData name="Корейша Марія Костянтинівна" userId="S::s220904kmk@onmedu.edu.ua::b62544b3-7a58-4fa9-b3ff-8096569d8b0e" providerId="AD" clId="Web-{D6CA8445-7B09-4477-9492-FA385443E235}" dt="2023-09-26T08:22:22.836" v="0"/>
        <pc:sldMkLst>
          <pc:docMk/>
          <pc:sldMk cId="1093369961" sldId="264"/>
        </pc:sldMkLst>
      </pc:sldChg>
    </pc:docChg>
  </pc:docChgLst>
  <pc:docChgLst>
    <pc:chgData name="Васильвенко Дарина Олексіївна" userId="S::s070604vdo@onmedu.edu.ua::8735dbca-ad6c-488f-9934-6054807feb20" providerId="AD" clId="Web-{4A339EB4-B7C1-4AEE-87FA-D3C5A3B5E5E8}"/>
    <pc:docChg chg="modSld">
      <pc:chgData name="Васильвенко Дарина Олексіївна" userId="S::s070604vdo@onmedu.edu.ua::8735dbca-ad6c-488f-9934-6054807feb20" providerId="AD" clId="Web-{4A339EB4-B7C1-4AEE-87FA-D3C5A3B5E5E8}" dt="2023-09-26T15:24:34.044" v="1771"/>
      <pc:docMkLst>
        <pc:docMk/>
      </pc:docMkLst>
      <pc:sldChg chg="modSp">
        <pc:chgData name="Васильвенко Дарина Олексіївна" userId="S::s070604vdo@onmedu.edu.ua::8735dbca-ad6c-488f-9934-6054807feb20" providerId="AD" clId="Web-{4A339EB4-B7C1-4AEE-87FA-D3C5A3B5E5E8}" dt="2023-09-26T15:06:58.611" v="473"/>
        <pc:sldMkLst>
          <pc:docMk/>
          <pc:sldMk cId="678888132" sldId="283"/>
        </pc:sldMkLst>
        <pc:graphicFrameChg chg="mod modGraphic">
          <ac:chgData name="Васильвенко Дарина Олексіївна" userId="S::s070604vdo@onmedu.edu.ua::8735dbca-ad6c-488f-9934-6054807feb20" providerId="AD" clId="Web-{4A339EB4-B7C1-4AEE-87FA-D3C5A3B5E5E8}" dt="2023-09-26T15:06:58.611" v="473"/>
          <ac:graphicFrameMkLst>
            <pc:docMk/>
            <pc:sldMk cId="678888132" sldId="283"/>
            <ac:graphicFrameMk id="2" creationId="{00000000-0000-0000-0000-000000000000}"/>
          </ac:graphicFrameMkLst>
        </pc:graphicFrameChg>
      </pc:sldChg>
      <pc:sldChg chg="addSp delSp modSp mod setBg">
        <pc:chgData name="Васильвенко Дарина Олексіївна" userId="S::s070604vdo@onmedu.edu.ua::8735dbca-ad6c-488f-9934-6054807feb20" providerId="AD" clId="Web-{4A339EB4-B7C1-4AEE-87FA-D3C5A3B5E5E8}" dt="2023-09-26T15:16:18.672" v="1101" actId="1076"/>
        <pc:sldMkLst>
          <pc:docMk/>
          <pc:sldMk cId="1314931352" sldId="284"/>
        </pc:sldMkLst>
        <pc:spChg chg="mod">
          <ac:chgData name="Васильвенко Дарина Олексіївна" userId="S::s070604vdo@onmedu.edu.ua::8735dbca-ad6c-488f-9934-6054807feb20" providerId="AD" clId="Web-{4A339EB4-B7C1-4AEE-87FA-D3C5A3B5E5E8}" dt="2023-09-26T15:16:18.672" v="1101" actId="1076"/>
          <ac:spMkLst>
            <pc:docMk/>
            <pc:sldMk cId="1314931352" sldId="284"/>
            <ac:spMk id="4" creationId="{00000000-0000-0000-0000-000000000000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08:56.895" v="495"/>
          <ac:spMkLst>
            <pc:docMk/>
            <pc:sldMk cId="1314931352" sldId="284"/>
            <ac:spMk id="9" creationId="{2550BE34-C2B8-49B8-8519-67A8CAD51AE9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08:56.895" v="495"/>
          <ac:spMkLst>
            <pc:docMk/>
            <pc:sldMk cId="1314931352" sldId="284"/>
            <ac:spMk id="11" creationId="{A7457DD9-5A45-400A-AB4B-4B4EDECA25F1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08:56.895" v="495"/>
          <ac:spMkLst>
            <pc:docMk/>
            <pc:sldMk cId="1314931352" sldId="284"/>
            <ac:spMk id="13" creationId="{441CF7D6-A660-431A-B0BB-140A0D5556B6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08:56.895" v="495"/>
          <ac:spMkLst>
            <pc:docMk/>
            <pc:sldMk cId="1314931352" sldId="284"/>
            <ac:spMk id="15" creationId="{0570A85B-3810-4F95-97B0-CBF4CCDB381C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10:00.522" v="525"/>
          <ac:spMkLst>
            <pc:docMk/>
            <pc:sldMk cId="1314931352" sldId="284"/>
            <ac:spMk id="17" creationId="{1A95671B-3CC6-4792-9114-B74FAEA224E6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09:58.006" v="522"/>
          <ac:spMkLst>
            <pc:docMk/>
            <pc:sldMk cId="1314931352" sldId="284"/>
            <ac:spMk id="22" creationId="{1A95671B-3CC6-4792-9114-B74FAEA224E6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10:00.460" v="524"/>
          <ac:spMkLst>
            <pc:docMk/>
            <pc:sldMk cId="1314931352" sldId="284"/>
            <ac:spMk id="24" creationId="{1A95671B-3CC6-4792-9114-B74FAEA224E6}"/>
          </ac:spMkLst>
        </pc:spChg>
        <pc:spChg chg="add del">
          <ac:chgData name="Васильвенко Дарина Олексіївна" userId="S::s070604vdo@onmedu.edu.ua::8735dbca-ad6c-488f-9934-6054807feb20" providerId="AD" clId="Web-{4A339EB4-B7C1-4AEE-87FA-D3C5A3B5E5E8}" dt="2023-09-26T15:10:22.960" v="540"/>
          <ac:spMkLst>
            <pc:docMk/>
            <pc:sldMk cId="1314931352" sldId="284"/>
            <ac:spMk id="26" creationId="{1A95671B-3CC6-4792-9114-B74FAEA224E6}"/>
          </ac:spMkLst>
        </pc:spChg>
        <pc:spChg chg="add">
          <ac:chgData name="Васильвенко Дарина Олексіївна" userId="S::s070604vdo@onmedu.edu.ua::8735dbca-ad6c-488f-9934-6054807feb20" providerId="AD" clId="Web-{4A339EB4-B7C1-4AEE-87FA-D3C5A3B5E5E8}" dt="2023-09-26T15:10:22.960" v="540"/>
          <ac:spMkLst>
            <pc:docMk/>
            <pc:sldMk cId="1314931352" sldId="284"/>
            <ac:spMk id="31" creationId="{1A95671B-3CC6-4792-9114-B74FAEA224E6}"/>
          </ac:spMkLst>
        </pc:spChg>
        <pc:graphicFrameChg chg="mod modGraphic">
          <ac:chgData name="Васильвенко Дарина Олексіївна" userId="S::s070604vdo@onmedu.edu.ua::8735dbca-ad6c-488f-9934-6054807feb20" providerId="AD" clId="Web-{4A339EB4-B7C1-4AEE-87FA-D3C5A3B5E5E8}" dt="2023-09-26T15:15:47.156" v="1066" actId="1076"/>
          <ac:graphicFrameMkLst>
            <pc:docMk/>
            <pc:sldMk cId="1314931352" sldId="284"/>
            <ac:graphicFrameMk id="3" creationId="{00000000-0000-0000-0000-000000000000}"/>
          </ac:graphicFrameMkLst>
        </pc:graphicFrameChg>
      </pc:sldChg>
      <pc:sldChg chg="modSp">
        <pc:chgData name="Васильвенко Дарина Олексіївна" userId="S::s070604vdo@onmedu.edu.ua::8735dbca-ad6c-488f-9934-6054807feb20" providerId="AD" clId="Web-{4A339EB4-B7C1-4AEE-87FA-D3C5A3B5E5E8}" dt="2023-09-26T15:24:34.044" v="1771"/>
        <pc:sldMkLst>
          <pc:docMk/>
          <pc:sldMk cId="2316705109" sldId="285"/>
        </pc:sldMkLst>
        <pc:graphicFrameChg chg="mod modGraphic">
          <ac:chgData name="Васильвенко Дарина Олексіївна" userId="S::s070604vdo@onmedu.edu.ua::8735dbca-ad6c-488f-9934-6054807feb20" providerId="AD" clId="Web-{4A339EB4-B7C1-4AEE-87FA-D3C5A3B5E5E8}" dt="2023-09-26T15:24:34.044" v="1771"/>
          <ac:graphicFrameMkLst>
            <pc:docMk/>
            <pc:sldMk cId="2316705109" sldId="285"/>
            <ac:graphicFrameMk id="2" creationId="{00000000-0000-0000-0000-000000000000}"/>
          </ac:graphicFrameMkLst>
        </pc:graphicFrameChg>
      </pc:sldChg>
    </pc:docChg>
  </pc:docChgLst>
  <pc:docChgLst>
    <pc:chgData name="Братан Вікторія Сергіївна" userId="S::s081203bvs@onmedu.edu.ua::523d8be6-129b-4271-b304-fa48136bc39c" providerId="AD" clId="Web-{CCD4BC86-A1A0-4281-BB7F-DD73AE744C5E}"/>
    <pc:docChg chg="modSld">
      <pc:chgData name="Братан Вікторія Сергіївна" userId="S::s081203bvs@onmedu.edu.ua::523d8be6-129b-4271-b304-fa48136bc39c" providerId="AD" clId="Web-{CCD4BC86-A1A0-4281-BB7F-DD73AE744C5E}" dt="2023-09-26T08:32:07.372" v="0"/>
      <pc:docMkLst>
        <pc:docMk/>
      </pc:docMkLst>
      <pc:sldChg chg="modSp">
        <pc:chgData name="Братан Вікторія Сергіївна" userId="S::s081203bvs@onmedu.edu.ua::523d8be6-129b-4271-b304-fa48136bc39c" providerId="AD" clId="Web-{CCD4BC86-A1A0-4281-BB7F-DD73AE744C5E}" dt="2023-09-26T08:32:07.372" v="0"/>
        <pc:sldMkLst>
          <pc:docMk/>
          <pc:sldMk cId="678888132" sldId="283"/>
        </pc:sldMkLst>
        <pc:graphicFrameChg chg="modGraphic">
          <ac:chgData name="Братан Вікторія Сергіївна" userId="S::s081203bvs@onmedu.edu.ua::523d8be6-129b-4271-b304-fa48136bc39c" providerId="AD" clId="Web-{CCD4BC86-A1A0-4281-BB7F-DD73AE744C5E}" dt="2023-09-26T08:32:07.372" v="0"/>
          <ac:graphicFrameMkLst>
            <pc:docMk/>
            <pc:sldMk cId="678888132" sldId="283"/>
            <ac:graphicFrameMk id="2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66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71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01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59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06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66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13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652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77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50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72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54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82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40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39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40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23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13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6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03.10.2023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602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3923" y="2620108"/>
            <a:ext cx="11423277" cy="17253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en-US" sz="5249" b="1" kern="0" spc="-105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Санітарно-гігієнічна експертиза косметичних засобів</a:t>
            </a:r>
            <a:endParaRPr lang="en-US" sz="5249"/>
          </a:p>
        </p:txBody>
      </p:sp>
      <p:sp>
        <p:nvSpPr>
          <p:cNvPr id="6" name="Shape 3"/>
          <p:cNvSpPr/>
          <p:nvPr/>
        </p:nvSpPr>
        <p:spPr>
          <a:xfrm>
            <a:off x="6319599" y="6011466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369518" y="311528"/>
            <a:ext cx="8767860" cy="4737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546884" y="-853916"/>
            <a:ext cx="3550855" cy="146161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319599" y="6011466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369518" y="311528"/>
            <a:ext cx="8767860" cy="4737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8" name="Text 2"/>
          <p:cNvSpPr/>
          <p:nvPr/>
        </p:nvSpPr>
        <p:spPr>
          <a:xfrm>
            <a:off x="275847" y="1128821"/>
            <a:ext cx="13633584" cy="3179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6213" algn="just">
              <a:lnSpc>
                <a:spcPct val="150000"/>
              </a:lnSpc>
              <a:buFont typeface="+mj-lt"/>
              <a:buAutoNum type="arabicPeriod"/>
            </a:pPr>
            <a:r>
              <a:rPr lang="uk-UA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 процедуру експертизи та важливість її проведення для дослідження безпеки косметичних засобів.</a:t>
            </a:r>
            <a:endParaRPr lang="uk-UA" sz="24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Дізнаємося про індикатори безпеки косметичних засобів та їх вплив на здоров'я</a:t>
            </a:r>
            <a:r>
              <a:rPr lang="uk-UA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6213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Дізнаємося про стандарти, які вимагаються для забезпечення безпеки косметичних засобів.</a:t>
            </a:r>
            <a:endParaRPr lang="uk-UA" sz="24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Дізнаємося про процес сертифікації та важливість отримання сертифікату якості.</a:t>
            </a:r>
            <a:endParaRPr lang="uk-UA" sz="24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kern="0" spc="-35">
                <a:solidFill>
                  <a:srgbClr val="7030A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Відповідальність виробника за якість продукції та способи контролю якості виробництва.</a:t>
            </a:r>
            <a:endParaRPr lang="uk-UA" sz="2400" kern="0" spc="-35">
              <a:solidFill>
                <a:srgbClr val="7030A0"/>
              </a:solidFill>
              <a:latin typeface="Times New Roman" panose="02020603050405020304" pitchFamily="18" charset="0"/>
              <a:ea typeface="Source Sans Pro" pitchFamily="34" charset="-122"/>
              <a:cs typeface="Times New Roman" panose="02020603050405020304" pitchFamily="18" charset="0"/>
            </a:endParaRPr>
          </a:p>
          <a:p>
            <a:pPr marL="176213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kern="0" spc="-35">
                <a:solidFill>
                  <a:srgbClr val="7030A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Розглянемо питання відповідальності виробника за якість косметичних засобів та права споживачів.</a:t>
            </a:r>
            <a:endParaRPr lang="en-US" sz="24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/>
          </a:p>
          <a:p>
            <a:endParaRPr lang="uk-UA"/>
          </a:p>
          <a:p>
            <a:endParaRPr lang="uk-UA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 з основними принципами санітарної-гігієнічної експертизи косметичних засобів;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 з токсиколого- гігієнічними показниками і нормами безпеки косметичної продукції;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 з процедурою сертифікації косметичної продукції.</a:t>
            </a:r>
          </a:p>
          <a:p>
            <a:pPr marL="176213" algn="just">
              <a:lnSpc>
                <a:spcPts val="2799"/>
              </a:lnSpc>
              <a:buFont typeface="+mj-lt"/>
              <a:buAutoNum type="arabicPeriod"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">
              <a:lnSpc>
                <a:spcPts val="2799"/>
              </a:lnSpc>
              <a:buFont typeface="+mj-lt"/>
              <a:buAutoNum type="arabicPeriod"/>
            </a:pPr>
            <a:endParaRPr lang="en-US" sz="2400"/>
          </a:p>
          <a:p>
            <a:pPr marL="176213" algn="just">
              <a:lnSpc>
                <a:spcPts val="2799"/>
              </a:lnSpc>
              <a:buFont typeface="+mj-lt"/>
              <a:buAutoNum type="arabicPeriod"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369518" y="5200168"/>
            <a:ext cx="8767860" cy="4737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</a:p>
        </p:txBody>
      </p:sp>
    </p:spTree>
    <p:extLst>
      <p:ext uri="{BB962C8B-B14F-4D97-AF65-F5344CB8AC3E}">
        <p14:creationId xmlns:p14="http://schemas.microsoft.com/office/powerpoint/2010/main" val="138476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319599" y="6011466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369518" y="311528"/>
            <a:ext cx="8767860" cy="4737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</a:p>
          <a:p>
            <a:pPr marL="0" indent="0" algn="ctr">
              <a:buNone/>
            </a:pPr>
            <a:endParaRPr lang="uk-UA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275847" y="1128821"/>
            <a:ext cx="13598416" cy="6151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95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Косметичні засоби стали невід'ємною частиною нашого повсякденного життя, допомагаючи нам доглядати за собою, покращувати зовнішній вигляд і відчувати себе впевнено. Проте, насамперед, вони повинні бути безпечними для нашого здоров'я і не завдавати шкоди. Тому санітарно-гігієнічна експертиза, токсиколого-гігієнічні показники і норми безпеки косметичної продукції стають актуальними питаннями, які вимагають належного розгляду та регулювання.</a:t>
            </a:r>
          </a:p>
          <a:p>
            <a:pPr marL="342900" indent="95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нашій презентації ми розглянемо ключові аспекти, пов'язані з санітарно-гігієнічною експертизою косметичних засобів, включаючи токсиколого-гігієнічні показники та норми безпеки. </a:t>
            </a:r>
          </a:p>
          <a:p>
            <a:pPr marL="342900" indent="95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також дослідимо процес сертифікації косметичної продукції, який гарантує її відповідність вимогам та стандартам</a:t>
            </a:r>
            <a:r>
              <a:rPr lang="uk-UA" sz="2400" b="1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>
              <a:solidFill>
                <a:srgbClr val="FF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">
              <a:lnSpc>
                <a:spcPts val="2799"/>
              </a:lnSpc>
              <a:buFont typeface="+mj-lt"/>
              <a:buAutoNum type="arabicPeriod"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">
              <a:lnSpc>
                <a:spcPts val="2799"/>
              </a:lnSpc>
              <a:buFont typeface="+mj-lt"/>
              <a:buAutoNum type="arabicPeriod"/>
            </a:pPr>
            <a:endParaRPr lang="en-US" sz="2400"/>
          </a:p>
          <a:p>
            <a:pPr marL="176213" algn="just">
              <a:lnSpc>
                <a:spcPts val="2799"/>
              </a:lnSpc>
              <a:buFont typeface="+mj-lt"/>
              <a:buAutoNum type="arabicPeriod"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73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3576399" y="1027508"/>
            <a:ext cx="10280278" cy="50567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71500" indent="-571500">
              <a:lnSpc>
                <a:spcPts val="5468"/>
              </a:lnSpc>
              <a:buFont typeface="Arial" panose="020B0604020202020204" pitchFamily="34" charset="0"/>
              <a:buChar char="•"/>
            </a:pPr>
            <a:r>
              <a:rPr lang="uk-UA" sz="2800" b="1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Косметичні засоби</a:t>
            </a:r>
          </a:p>
          <a:p>
            <a:pPr marL="571500" indent="-571500">
              <a:lnSpc>
                <a:spcPts val="5468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 косметичних засобів</a:t>
            </a:r>
            <a:endParaRPr lang="uk-UA" sz="2800" b="1">
              <a:solidFill>
                <a:srgbClr val="FF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ts val="5468"/>
              </a:lnSpc>
              <a:buFont typeface="Arial" panose="020B0604020202020204" pitchFamily="34" charset="0"/>
              <a:buChar char="•"/>
            </a:pPr>
            <a:r>
              <a:rPr lang="uk-UA" sz="2800" b="1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косметичних засобів</a:t>
            </a:r>
          </a:p>
          <a:p>
            <a:pPr marL="571500" indent="-571500">
              <a:lnSpc>
                <a:spcPts val="5468"/>
              </a:lnSpc>
              <a:buFont typeface="Arial" panose="020B0604020202020204" pitchFamily="34" charset="0"/>
              <a:buChar char="•"/>
            </a:pPr>
            <a:r>
              <a:rPr lang="ru-RU" sz="2800" b="1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 косметичної продукції</a:t>
            </a:r>
            <a:r>
              <a:rPr lang="ru-RU" sz="2800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71500" indent="-571500">
              <a:lnSpc>
                <a:spcPts val="5468"/>
              </a:lnSpc>
              <a:buFont typeface="Arial" panose="020B0604020202020204" pitchFamily="34" charset="0"/>
              <a:buChar char="•"/>
            </a:pPr>
            <a:r>
              <a:rPr lang="ru-RU" sz="2800" b="1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Токсиколого- гігієнічні показники і норми безпеки косметичної продукції</a:t>
            </a:r>
            <a:r>
              <a:rPr lang="ru-RU" sz="2800">
                <a:solidFill>
                  <a:srgbClr val="FF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>
              <a:solidFill>
                <a:srgbClr val="FF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376246" cy="807133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213579" y="112312"/>
            <a:ext cx="8767860" cy="4737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поняття</a:t>
            </a:r>
          </a:p>
        </p:txBody>
      </p:sp>
    </p:spTree>
    <p:extLst>
      <p:ext uri="{BB962C8B-B14F-4D97-AF65-F5344CB8AC3E}">
        <p14:creationId xmlns:p14="http://schemas.microsoft.com/office/powerpoint/2010/main" val="1740683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12317" y="1238524"/>
            <a:ext cx="10249468" cy="54260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633413" algn="just"/>
            <a:endParaRPr lang="uk-UA"/>
          </a:p>
          <a:p>
            <a:pPr indent="633413" algn="just"/>
            <a:r>
              <a:rPr lang="uk-UA" sz="2400" b="1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Косметичні засоби </a:t>
            </a:r>
            <a:r>
              <a:rPr lang="uk-UA" sz="240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речовини або суміші, призначені для нанесення на зовнішні покриви тіла людини, включаючи шкіру, волосся, нігті, губи і зуби, а також для догляду за ними, а також для надання їм естетичного вигляду.</a:t>
            </a:r>
          </a:p>
          <a:p>
            <a:pPr indent="633413" algn="just"/>
            <a:r>
              <a:rPr lang="ru-RU" sz="2400" b="1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</a:t>
            </a:r>
            <a:r>
              <a:rPr lang="ru-RU" sz="240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(від фр. espertіse, лат. espertus – досліджений) – дослідження фахівцем-експертом будь-яких питань, вирішення яких потребує спеціальних знань в галузі науки, техніки, економіки, торгівлі та ін</a:t>
            </a:r>
            <a:r>
              <a:rPr lang="uk-UA" sz="240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633413" algn="just"/>
            <a:r>
              <a:rPr lang="uk-UA" sz="2400" b="1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косметичних засобів </a:t>
            </a:r>
            <a:r>
              <a:rPr lang="uk-UA" sz="240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обов'язковою процедурою, яка проводиться з метою забезпечення безпеки та якості косметичних засобів для здоров'я людини.</a:t>
            </a:r>
          </a:p>
          <a:p>
            <a:pPr indent="633413" algn="just"/>
            <a:r>
              <a:rPr lang="ru-RU" sz="2400" b="1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 косметичної продукції</a:t>
            </a:r>
            <a:r>
              <a:rPr lang="ru-RU" sz="240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це процедура, яка підтверджує відповідність косметичної продукції вимогам нормативних документів.</a:t>
            </a:r>
            <a:endParaRPr lang="uk-UA" sz="240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3413" algn="just"/>
            <a:r>
              <a:rPr lang="ru-RU" sz="2400" b="1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Токсиколого- гігієнічні показники і норми безпеки косметичної продукції</a:t>
            </a:r>
            <a:r>
              <a:rPr lang="ru-RU" sz="240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це характеристики, які характеризують безпечність косметичних засобів для здоров’я людини.</a:t>
            </a:r>
            <a:endParaRPr lang="uk-UA" sz="240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3413" algn="just"/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7122" y="112312"/>
            <a:ext cx="3376246" cy="8071338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2339262" y="382379"/>
            <a:ext cx="8767860" cy="4737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ПОНЯТЬ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-1" y="0"/>
            <a:ext cx="14489723" cy="8792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ru-RU" sz="32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косметичних засобів</a:t>
            </a:r>
            <a:endParaRPr lang="uk-UA" sz="3200" b="1" kern="0" spc="-44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6" name="Прямоугольник 5"/>
          <p:cNvSpPr/>
          <p:nvPr/>
        </p:nvSpPr>
        <p:spPr>
          <a:xfrm>
            <a:off x="263769" y="1213338"/>
            <a:ext cx="13997354" cy="5579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косметичних засобів в Україні проводиться в кілька етапів:</a:t>
            </a:r>
            <a:endParaRPr lang="uk-UA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3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Етап попередньої оцінки - проводиться для визначення необхідності проведення повної санітарно-гігієнічної експертизи.</a:t>
            </a:r>
            <a:endParaRPr lang="uk-UA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 повної санітарно-гігієнічної експертизи - проводиться для оцінки безпеки косметичних засобів на підставі даних, наданих виробником.</a:t>
            </a:r>
            <a:endParaRPr lang="uk-UA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 державної реєстрації - проводиться для отримання дозволу на введення косметичних засобів в обіг на території України.</a:t>
            </a:r>
            <a:endParaRPr lang="uk-UA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косметичних засобів в Україні здійснюється органами державної санітарно-епідеміологічної служби.</a:t>
            </a:r>
            <a:endParaRPr lang="uk-UA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результатами санітарно-гігієнічної експертизи косметичних засобів може бути прийнято наступне рішення:</a:t>
            </a:r>
            <a:endParaRPr lang="uk-UA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Косметичні засоби відповідають вимогам безпеки і можуть бути допущені до введення в обіг.</a:t>
            </a:r>
            <a:endParaRPr lang="uk-UA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Косметичні засоби не відповідають вимогам безпеки і не можуть бути допущені до введення в обіг.</a:t>
            </a:r>
            <a:endParaRPr lang="uk-UA" sz="24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41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24374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-1" y="0"/>
            <a:ext cx="14489723" cy="8792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косметичних засобів</a:t>
            </a:r>
            <a:endParaRPr lang="uk-UA" sz="3600" b="1" kern="0" spc="-44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 нормативно-правовими актами, які регулюють санітарно-гігієнічну експертизу косметичних засобів в Україні, є:</a:t>
            </a:r>
            <a:endParaRPr lang="uk-UA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52954" y="2760784"/>
            <a:ext cx="4316757" cy="353450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 санітарні правила і норми безпеки продукції парфумерно-косметичної промисловості (ДСанПіН 2782-99).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473462" y="2996072"/>
            <a:ext cx="4246987" cy="35696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Міжнародний стандарт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ISO 22716:2007 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Good Manufacturing Practice for Cosmetics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3953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-1" y="0"/>
            <a:ext cx="14489723" cy="8792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косметичних засобів</a:t>
            </a:r>
            <a:endParaRPr lang="uk-UA" sz="3600" b="1" kern="0" spc="-44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5992" y="1846384"/>
            <a:ext cx="4316757" cy="353450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 санітарні правила і норми безпеки продукції парфумерно-косметичної промисловості (ДСанПіН 2782-99).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5003087" y="1238869"/>
            <a:ext cx="948663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ДСанПіН 2.2.9.027-99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 строгі вимоги щодо складу та якості косметичних засобів з метою захисту здоров'я та безпеки споживачів. Це допомагає уникнути негативних наслідків, пов'язаних із застосуванням косметики, таких як алергічні реакції чи подразнення шкіри.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ДСанПіН 2.2.9.027-99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 перелік речовин, які заборонено використовувати у складі косметичних засобів. Це важливо для запобігання додаванню потенційно небезпечних компонентів до продуктів.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ДСанПіН 2.2.9.027-99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 процедури державної санітарно-гігієнічної експертизи та реєстрації косметичних засобів. Це означає, що всі виробники косметики зобов'язані пройти відповідну експертизу та отримати дозвіл на виробництво.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ДСанПіН 2.2.9.027-99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 вимоги до виробництва, маркування, зберігання та транспортування косметичних засобів. Це сприяє забезпеченню високої якості продукції та виключає можливість появи фальсифікованих або низькоякісних засобів на ринку.</a:t>
            </a:r>
          </a:p>
        </p:txBody>
      </p:sp>
    </p:spTree>
    <p:extLst>
      <p:ext uri="{BB962C8B-B14F-4D97-AF65-F5344CB8AC3E}">
        <p14:creationId xmlns:p14="http://schemas.microsoft.com/office/powerpoint/2010/main" val="1673475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" y="0"/>
            <a:ext cx="14630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0338" y="0"/>
            <a:ext cx="14489723" cy="8792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uk-UA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Санітарно-епідеміологічний (гігієнічний) сертифікат</a:t>
            </a:r>
            <a:r>
              <a:rPr lang="ru-RU" sz="3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3600" b="1" kern="0" spc="-44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4354" y="1077587"/>
            <a:ext cx="12274061" cy="221115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Санітарно-епідеміологічний (гігієнічний) сертифікат</a:t>
            </a:r>
            <a:r>
              <a:rPr lang="ru-RU" sz="22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200">
                <a:latin typeface="Times New Roman" panose="02020603050405020304" pitchFamily="18" charset="0"/>
                <a:cs typeface="Times New Roman" panose="02020603050405020304" pitchFamily="18" charset="0"/>
              </a:rPr>
              <a:t>– разовий документ, виданий органами державної санітарно-епідеміологічної служби, що підтверджує безпеку для здоров’я і життя людини окремих видів товарів широкого споживання (парфумерно-косметичних виробів, товарів дитячого асортименту, виробів побутового призначення тощо) на підставі результатів проведених санітарно-хімічних, токсикологічних, фізико-хімічних, радіологічних, мікробіологічних та інших досліджень.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3431" y="3791635"/>
            <a:ext cx="14647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Косметична продукція повинна відповідати вимогам безпеки для здоров'я людини, встановленим нормативно-правовими актами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 показники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Мікробіологічні показники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lvl="0" indent="-514350">
              <a:buFont typeface="+mj-lt"/>
              <a:buAutoNum type="arabicPeriod"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 показники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Маркування 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158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0338" y="0"/>
            <a:ext cx="14489723" cy="8792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uk-UA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отримання санітарного-епідеміологічного сертифіката</a:t>
            </a:r>
          </a:p>
          <a:p>
            <a:pPr algn="ctr"/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3600" b="1" kern="0" spc="-44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6" name="Прямоугольник 5"/>
          <p:cNvSpPr/>
          <p:nvPr/>
        </p:nvSpPr>
        <p:spPr>
          <a:xfrm>
            <a:off x="334107" y="1195754"/>
            <a:ext cx="13698415" cy="6276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32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отримання санітарного-епідеміологічного сертифіката виробник або імпортер косметичною продукції повинен звернутися до органу державної санітарно-епідеміологічної служби.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uk-UA" sz="32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цього необхідно надати наступні документи:</a:t>
            </a:r>
            <a:endParaRPr lang="uk-UA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+mj-lt"/>
              <a:buAutoNum type="arabicPeriod"/>
              <a:tabLst>
                <a:tab pos="270510" algn="l"/>
              </a:tabLst>
            </a:pPr>
            <a:r>
              <a:rPr lang="uk-UA" sz="32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Заяву.</a:t>
            </a:r>
            <a:endParaRPr lang="uk-UA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+mj-lt"/>
              <a:buAutoNum type="arabicPeriod"/>
              <a:tabLst>
                <a:tab pos="270510" algn="l"/>
              </a:tabLst>
            </a:pPr>
            <a:r>
              <a:rPr lang="uk-UA" sz="32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Довідку про реєстрацію підприємства-виробника або імпортера.</a:t>
            </a:r>
            <a:endParaRPr lang="uk-UA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+mj-lt"/>
              <a:buAutoNum type="arabicPeriod"/>
              <a:tabLst>
                <a:tab pos="270510" algn="l"/>
              </a:tabLst>
            </a:pPr>
            <a:r>
              <a:rPr lang="uk-UA" sz="32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Технічні умови (ТУ) або стандарт (ДСТУ) на косметична продукцію.</a:t>
            </a:r>
            <a:endParaRPr lang="uk-UA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+mj-lt"/>
              <a:buAutoNum type="arabicPeriod"/>
              <a:tabLst>
                <a:tab pos="270510" algn="l"/>
              </a:tabLst>
            </a:pPr>
            <a:r>
              <a:rPr lang="uk-UA" sz="32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Документацію на сировину і матеріали, що використовуються для виробництва косметичною продукції.</a:t>
            </a:r>
            <a:endParaRPr lang="uk-UA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+mj-lt"/>
              <a:buAutoNum type="arabicPeriod"/>
              <a:tabLst>
                <a:tab pos="270510" algn="l"/>
              </a:tabLst>
            </a:pPr>
            <a:r>
              <a:rPr lang="uk-UA" sz="320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 випробувань косметичною продукції на відповідність вимогам безпеки.</a:t>
            </a:r>
            <a:endParaRPr lang="uk-UA" sz="32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787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0338" y="0"/>
            <a:ext cx="14489723" cy="1195754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Токсиколого- гігієнічні показники і норми безпеки косметичної продукції</a:t>
            </a:r>
            <a:r>
              <a:rPr lang="ru-RU" sz="3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3600" b="1" kern="0" spc="-44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6" name="Прямоугольник 5"/>
          <p:cNvSpPr/>
          <p:nvPr/>
        </p:nvSpPr>
        <p:spPr>
          <a:xfrm>
            <a:off x="334107" y="1195754"/>
            <a:ext cx="11500339" cy="666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Токсиколого- гігієнічні показники і норми безпеки косметичної продукції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- це критерії, якими повинні відповідати косметичні засоби, щоб бути безпечними для здоров'я людини.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До таких показників відносяться:</a:t>
            </a:r>
          </a:p>
          <a:p>
            <a:pPr lvl="0">
              <a:buFont typeface="+mj-lt"/>
              <a:buAutoNum type="arabicPeriod"/>
              <a:tabLst>
                <a:tab pos="633413" algn="l"/>
              </a:tabLst>
            </a:pP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 токсичності -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 характеристика токсичності речовин, які входять до складу косметичних засобів. </a:t>
            </a:r>
          </a:p>
          <a:p>
            <a:pPr lvl="0">
              <a:buFont typeface="+mj-lt"/>
              <a:buAutoNum type="arabicPeriod"/>
              <a:tabLst>
                <a:tab pos="633413" algn="l"/>
              </a:tabLst>
            </a:pP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Гранично допустима концентрація (ГДК</a:t>
            </a:r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-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максимальна концентрація речовини в косметичних засобах, яка не становить небезпеки для здоров'я людини при нормальних або передбачуваних умовах використання. 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633413" algn="l"/>
              </a:tabLst>
            </a:pP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Гранично допустима доза (ГДД)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- максимальна доза косметичного засобу, яка не становить небезпеки для здоров'я людини при одноразовому або багаторазовому застосуванні.</a:t>
            </a:r>
          </a:p>
          <a:p>
            <a:pPr lvl="0">
              <a:buFont typeface="+mj-lt"/>
              <a:buAutoNum type="arabicPeriod"/>
              <a:tabLst>
                <a:tab pos="633413" algn="l"/>
              </a:tabLst>
            </a:pP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придатності.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buFont typeface="+mj-lt"/>
              <a:buAutoNum type="arabicPeriod"/>
              <a:tabLst>
                <a:tab pos="633413" algn="l"/>
              </a:tabLst>
            </a:pP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Інші показники, встановлені нормативно-правовими актами. </a:t>
            </a:r>
            <a:endParaRPr lang="uk-UA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4940" y="5549731"/>
            <a:ext cx="3088958" cy="19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359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0338" y="-123092"/>
            <a:ext cx="14630400" cy="8229600"/>
          </a:xfrm>
          <a:prstGeom prst="rect">
            <a:avLst/>
          </a:prstGeom>
          <a:solidFill>
            <a:srgbClr val="FFFFFF">
              <a:alpha val="75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0338" y="0"/>
            <a:ext cx="14489723" cy="1213338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uk-UA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Директива 76/768/</a:t>
            </a:r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EEC</a:t>
            </a:r>
            <a:r>
              <a:rPr lang="ru-RU" sz="3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«Безпека і якість парфюмерно-косметичної продукції» </a:t>
            </a:r>
            <a:endParaRPr lang="uk-UA" sz="3600" b="1" kern="0" spc="-44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 sz="360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5992" y="1846384"/>
            <a:ext cx="4316757" cy="353450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Директива 76/768/</a:t>
            </a: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EEC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«Безпека і якість парфюмерно-косметичної продукції» («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Cosmetic products directive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») оперує терміном косметична продукція.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83426" y="1380986"/>
            <a:ext cx="90736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Директива встановлює наступні основні вимоги до косметичної продукції:</a:t>
            </a:r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Косметична продукція повинна бути безпечною для здоров'я людини при нормальному або передбачуваному використанні.</a:t>
            </a:r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Косметична продукція повинна відповідати її призначенню.</a:t>
            </a:r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Косметична продукція повинна бути виготовлена відповідно до правил належної виробничої практики.</a:t>
            </a:r>
          </a:p>
          <a:p>
            <a:pPr marL="514350" indent="-514350" algn="just">
              <a:buFont typeface="Wingdings" panose="05000000000000000000" pitchFamily="2" charset="2"/>
              <a:buChar char="Ø"/>
            </a:pP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Косметична продукція повинна бути належним чином позначена.</a:t>
            </a:r>
          </a:p>
        </p:txBody>
      </p:sp>
    </p:spTree>
    <p:extLst>
      <p:ext uri="{BB962C8B-B14F-4D97-AF65-F5344CB8AC3E}">
        <p14:creationId xmlns:p14="http://schemas.microsoft.com/office/powerpoint/2010/main" val="2292778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0338" y="0"/>
            <a:ext cx="14489723" cy="8792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 і маркування</a:t>
            </a:r>
            <a:endParaRPr lang="uk-UA" sz="3600" b="1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6" name="Прямоугольник 5"/>
          <p:cNvSpPr/>
          <p:nvPr/>
        </p:nvSpPr>
        <p:spPr>
          <a:xfrm>
            <a:off x="334107" y="968818"/>
            <a:ext cx="13698415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Маркування повинне включати:</a:t>
            </a:r>
            <a:endParaRPr lang="uk-UA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назву продукту, торгову назву;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назву і адресу відповідальної особи за надання продукту на ринку;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найменування і місцезнаходження виробника;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інгредієнтів;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 продукту;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умови зберігання;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номінальну кількість;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партії, дату виробництва та інші дані для ідентифікації продукції;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придатності;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запобіжні заходи;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інструкцію з використання;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 про вміст шкідливих речовин і застереження із застосування;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відмітку про наявність у складі генетично модифікованих організмів;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 про необхідні дії після закінчення терміну придатності і про можливі наслідки у разі невиконання цих дій;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якщо застосовне: якщо косметична продукція може бути небезпечною для здоров’я чи майна споживача, або для навколишнього середовища – то інформацію про такі властивості і можливі наслідки.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635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0338" y="0"/>
            <a:ext cx="14489723" cy="1266092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/>
            <a:r>
              <a:rPr lang="ru-RU" sz="3600" b="1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санітарно-гігієнічної експертизи та </a:t>
            </a:r>
            <a:r>
              <a:rPr lang="ru-RU" sz="3600" b="1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сертифікації</a:t>
            </a:r>
            <a:r>
              <a:rPr lang="ru-RU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косметичних засобів</a:t>
            </a:r>
            <a:endParaRPr lang="uk-UA"/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6" name="Прямоугольник 5"/>
          <p:cNvSpPr/>
          <p:nvPr/>
        </p:nvSpPr>
        <p:spPr>
          <a:xfrm>
            <a:off x="334107" y="1562359"/>
            <a:ext cx="13698415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Санітарно-гігієнічна експертиза та </a:t>
            </a:r>
            <a:r>
              <a:rPr lang="ru-RU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косметичних засобів є </a:t>
            </a:r>
            <a:r>
              <a:rPr lang="ru-RU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процедурами, які </a:t>
            </a:r>
            <a:r>
              <a:rPr lang="ru-RU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безпеку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косметичних засобів для </a:t>
            </a:r>
            <a:r>
              <a:rPr lang="ru-RU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здоров'я </a:t>
            </a:r>
            <a:r>
              <a:rPr lang="ru-RU" sz="36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косметичних засобів. 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36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393518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70338" y="0"/>
            <a:ext cx="14489723" cy="6506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>
              <a:lnSpc>
                <a:spcPts val="2734"/>
              </a:lnSpc>
            </a:pPr>
            <a:r>
              <a:rPr lang="en-US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сертифікації</a:t>
            </a: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3" name="Прямоугольник 2"/>
          <p:cNvSpPr/>
          <p:nvPr/>
        </p:nvSpPr>
        <p:spPr>
          <a:xfrm>
            <a:off x="501739" y="1253169"/>
            <a:ext cx="135835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Попередня оцінка</a:t>
            </a:r>
            <a:r>
              <a:rPr lang="uk-UA" sz="240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та характеристик косметичного засобу. </a:t>
            </a:r>
          </a:p>
          <a:p>
            <a:r>
              <a:rPr lang="uk-UA" sz="240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Повна сертифікація -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встановлює, чи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косметичний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всім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вимогам і нормам безпеки.</a:t>
            </a:r>
          </a:p>
          <a:p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 і випробування -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визначити, чи є продукт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безпечним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та чи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встановленим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стандартам.</a:t>
            </a:r>
          </a:p>
          <a:p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Видача сертифіката -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є документом,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виробнику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 на ринку.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65217" y="3735340"/>
            <a:ext cx="104565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цих етапів для безпеки </a:t>
            </a:r>
            <a:r>
              <a:rPr lang="ru-RU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очевидне</a:t>
            </a: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7045" y="4166227"/>
            <a:ext cx="13858232" cy="437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98375" rIns="0" bIns="19837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Söhne"/>
            </a:endParaRP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 ризиків: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експертизи та випробувань допомагає виявити потенційні ризики, пов'язані з використанням косметичного засобу, і вжити заходів для їх зменшення або усунення.</a:t>
            </a: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якості та безпеки: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 гарантує, що косметичний засіб відповідає стандартам якості та безпеки, що важливо для захисту здоров'я та безпеки споживачів.</a:t>
            </a: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ризику алергій та подразнень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Дослідження на відповідність мікробіологічним та токсикологічним нормам сприяють запобіганню алергічним реакціям та подразненням шкіри.</a:t>
            </a: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Публічне </a:t>
            </a:r>
            <a:r>
              <a:rPr lang="uk-UA" altLang="uk-UA" sz="20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довіря</a:t>
            </a: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споживачів: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 безпеки є підтвердженням якості продукту і може збільшити довіру споживачів до бренду.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Усі ці етапи процедури сертифікації спрямовані на забезпечення безпеки та якості косметичних засобів і грають важливу роль у захисті прав та здоров'я споживачів.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024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70338" y="0"/>
            <a:ext cx="14489723" cy="6506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>
              <a:lnSpc>
                <a:spcPts val="2734"/>
              </a:lnSpc>
            </a:pPr>
            <a:r>
              <a:rPr lang="en-US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сертифікації</a:t>
            </a: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3" name="Прямоугольник 2"/>
          <p:cNvSpPr/>
          <p:nvPr/>
        </p:nvSpPr>
        <p:spPr>
          <a:xfrm>
            <a:off x="501739" y="1253169"/>
            <a:ext cx="135835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Попередня оцінка</a:t>
            </a:r>
            <a:r>
              <a:rPr lang="uk-UA" sz="240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та характеристик косметичного засобу. </a:t>
            </a:r>
          </a:p>
          <a:p>
            <a:r>
              <a:rPr lang="uk-UA" sz="240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Повна сертифікація -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 встановлює, чи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косметичний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засіб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всім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вимогам і нормам безпеки.</a:t>
            </a:r>
          </a:p>
          <a:p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 і випробування -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визначити, чи є продукт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безпечним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та чи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встановленим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стандартам.</a:t>
            </a:r>
          </a:p>
          <a:p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Видача сертифіката -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є документом,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виробнику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 на ринку.</a:t>
            </a:r>
            <a:endParaRPr lang="uk-UA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65217" y="3735340"/>
            <a:ext cx="104565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цих етапів для безпеки </a:t>
            </a:r>
            <a:r>
              <a:rPr lang="ru-RU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очевидне</a:t>
            </a: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7045" y="4166227"/>
            <a:ext cx="13858232" cy="437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98375" rIns="0" bIns="19837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Söhne"/>
            </a:endParaRP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 ризиків: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експертизи та випробувань допомагає виявити потенційні ризики, пов'язані з використанням косметичного засобу, і вжити заходів для їх зменшення або усунення.</a:t>
            </a: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якості та безпеки: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Сертифікація гарантує, що косметичний засіб відповідає стандартам якості та безпеки, що важливо для захисту здоров'я та безпеки споживачів.</a:t>
            </a: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 ризику алергій та подразнень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: Дослідження на відповідність мікробіологічним та токсикологічним нормам сприяють запобіганню алергічним реакціям та подразненням шкіри.</a:t>
            </a: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Публічне </a:t>
            </a:r>
            <a:r>
              <a:rPr lang="uk-UA" altLang="uk-UA" sz="20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довіря</a:t>
            </a:r>
            <a:r>
              <a:rPr lang="uk-UA" altLang="uk-UA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споживачів: </a:t>
            </a: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 безпеки є підтвердженням якості продукту і може збільшити довіру споживачів до бренду.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Усі ці етапи процедури сертифікації спрямовані на забезпечення безпеки та якості косметичних засобів і грають важливу роль у захисті прав та здоров'я споживачів.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uk-UA" altLang="uk-UA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94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70338" y="53925"/>
            <a:ext cx="14489723" cy="6506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>
              <a:lnSpc>
                <a:spcPts val="2734"/>
              </a:lnSpc>
            </a:pPr>
            <a:r>
              <a:rPr lang="en-US" sz="3600" b="1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якості </a:t>
            </a:r>
            <a:r>
              <a:rPr lang="en-US" sz="3600" b="1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косметичного</a:t>
            </a:r>
            <a:r>
              <a:rPr lang="en-US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виробництва</a:t>
            </a: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3" name="Прямоугольник 2"/>
          <p:cNvSpPr/>
          <p:nvPr/>
        </p:nvSpPr>
        <p:spPr>
          <a:xfrm>
            <a:off x="325893" y="691633"/>
            <a:ext cx="14234168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косметичному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критичним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процесом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та безпеки косметичних засобів.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сировини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Виробники повинні перевіряти і аналізувати сировину на предмет відповідності стандартам, наявність шкідливих речовин та мікробіологічну чистоту.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виробництва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Виробники повинні дотримуватися технологічних процедур та інструкцій, включаючи правильне </a:t>
            </a:r>
            <a:r>
              <a:rPr lang="uk-UA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сумішування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і обробку сировини, дотримання температурних режимів, стерильність обладнання тощо.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на якість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Це включає фізико-хімічні випробування, мікробіологічні аналізи, токсикологічні випробування тощо.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зберігання та транспортування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Косметичні засоби повинні зберігатися та транспортуватися в умовах, які гарантують їхню якість і безпеку. псування або деградації продукту.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управління якістю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Виробники косметичних засобів можуть впроваджувати системи управління якістю, такі як 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ISO 22716:2007 (GMP 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косметичної продукції), щоб забезпечити стабільність процесу виробництва та відповідність вимогам якості та безпеки.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після реалізації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Це включає в себе відстеження відгуків споживачів, виявлення можливих проблем та прийняття заходів щодо їх виправлення.</a:t>
            </a:r>
          </a:p>
        </p:txBody>
      </p:sp>
    </p:spTree>
    <p:extLst>
      <p:ext uri="{BB962C8B-B14F-4D97-AF65-F5344CB8AC3E}">
        <p14:creationId xmlns:p14="http://schemas.microsoft.com/office/powerpoint/2010/main" val="53041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70338" y="53925"/>
            <a:ext cx="14489723" cy="6506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>
              <a:lnSpc>
                <a:spcPts val="2734"/>
              </a:lnSpc>
            </a:pPr>
            <a:r>
              <a:rPr lang="en-US" sz="3600" b="1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якості </a:t>
            </a:r>
            <a:r>
              <a:rPr lang="en-US" sz="3600" b="1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косметичного</a:t>
            </a:r>
            <a:r>
              <a:rPr lang="en-US" sz="36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виробництва</a:t>
            </a:r>
          </a:p>
          <a:p>
            <a:pPr algn="ctr"/>
            <a:endParaRPr lang="uk-UA" sz="3600" b="1" kern="0" spc="-44">
              <a:solidFill>
                <a:srgbClr val="FF66CC"/>
              </a:solidFill>
              <a:latin typeface="Times New Roman" panose="02020603050405020304" pitchFamily="18" charset="0"/>
              <a:ea typeface="adonis-web" pitchFamily="34" charset="-122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2584371" y="2594372"/>
            <a:ext cx="269105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endParaRPr lang="en-US" sz="2187"/>
          </a:p>
        </p:txBody>
      </p:sp>
      <p:sp>
        <p:nvSpPr>
          <p:cNvPr id="3" name="Прямоугольник 2"/>
          <p:cNvSpPr/>
          <p:nvPr/>
        </p:nvSpPr>
        <p:spPr>
          <a:xfrm>
            <a:off x="325893" y="691633"/>
            <a:ext cx="14234168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косметичному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критичним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процесом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та безпеки косметичних засобів.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сировини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Виробники повинні перевіряти і аналізувати сировину на предмет відповідності стандартам, наявність шкідливих речовин та мікробіологічну чистоту.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виробництва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Виробники повинні дотримуватися технологічних процедур та інструкцій, включаючи правильне </a:t>
            </a:r>
            <a:r>
              <a:rPr lang="uk-UA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сумішування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і обробку сировини, дотримання температурних режимів, стерильність обладнання тощо.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на якість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Це включає фізико-хімічні випробування, мікробіологічні аналізи, токсикологічні випробування тощо.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зберігання та транспортування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Косметичні засоби повинні зберігатися та транспортуватися в умовах, які гарантують їхню якість і безпеку. псування або деградації продукту.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управління якістю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Виробники косметичних засобів можуть впроваджувати системи управління якістю, такі як 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ISO 22716:2007 (GMP 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косметичної продукції), щоб забезпечити стабільність процесу виробництва та відповідність вимогам якості та безпеки.</a:t>
            </a:r>
          </a:p>
          <a:p>
            <a:pPr algn="just"/>
            <a:r>
              <a:rPr lang="uk-UA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після реалізації</a:t>
            </a:r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Це включає в себе відстеження відгуків споживачів, виявлення можливих проблем та прийняття заходів щодо їх виправлення.</a:t>
            </a:r>
          </a:p>
        </p:txBody>
      </p:sp>
    </p:spTree>
    <p:extLst>
      <p:ext uri="{BB962C8B-B14F-4D97-AF65-F5344CB8AC3E}">
        <p14:creationId xmlns:p14="http://schemas.microsoft.com/office/powerpoint/2010/main" val="2172077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25"/>
            <a:ext cx="14630400" cy="8229600"/>
          </a:xfrm>
          <a:prstGeom prst="rect">
            <a:avLst/>
          </a:prstGeom>
        </p:spPr>
      </p:pic>
      <p:sp>
        <p:nvSpPr>
          <p:cNvPr id="13" name="Shape 1"/>
          <p:cNvSpPr/>
          <p:nvPr/>
        </p:nvSpPr>
        <p:spPr>
          <a:xfrm>
            <a:off x="70338" y="53925"/>
            <a:ext cx="14489723" cy="6506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>
              <a:lnSpc>
                <a:spcPts val="2734"/>
              </a:lnSpc>
            </a:pPr>
            <a:r>
              <a:rPr lang="en-US" sz="3600" b="1" kern="0" spc="-44" err="1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Норми</a:t>
            </a:r>
            <a:r>
              <a:rPr lang="en-US" sz="3600" b="1" kern="0" spc="-44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 безпеки </a:t>
            </a:r>
            <a:r>
              <a:rPr lang="en-US" sz="3600" b="1" kern="0" spc="-44" err="1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косметичної</a:t>
            </a:r>
            <a:r>
              <a:rPr lang="en-US" sz="3600" b="1" kern="0" spc="-44">
                <a:solidFill>
                  <a:srgbClr val="FF75D3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 продукції</a:t>
            </a:r>
            <a:endParaRPr lang="en-US" sz="3600"/>
          </a:p>
          <a:p>
            <a:pPr algn="ctr"/>
            <a:endParaRPr lang="uk-UA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246183" y="1742048"/>
            <a:ext cx="1413803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 санітарні правила і норми (ДСанПіН)</a:t>
            </a:r>
          </a:p>
          <a:p>
            <a:pPr algn="just">
              <a:buFont typeface="+mj-lt"/>
              <a:buAutoNum type="arabicPeriod"/>
            </a:pPr>
            <a:r>
              <a:rPr lang="uk-UA" sz="4000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Міжнародні стандарти 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ISO</a:t>
            </a:r>
            <a:endParaRPr lang="uk-UA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rabicPeriod"/>
            </a:pPr>
            <a:r>
              <a:rPr lang="uk-UA" sz="400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Директиви Європейського Союзу</a:t>
            </a:r>
          </a:p>
          <a:p>
            <a:pPr algn="just">
              <a:buFont typeface="+mj-lt"/>
              <a:buAutoNum type="arabicPeriod"/>
            </a:pPr>
            <a:r>
              <a:rPr lang="uk-UA" sz="4000">
                <a:latin typeface="Times New Roman" panose="02020603050405020304" pitchFamily="18" charset="0"/>
                <a:cs typeface="Times New Roman" panose="02020603050405020304" pitchFamily="18" charset="0"/>
              </a:rPr>
              <a:t>Норми щодо токсикологічних показників</a:t>
            </a:r>
          </a:p>
          <a:p>
            <a:pPr algn="just">
              <a:buFont typeface="+mj-lt"/>
              <a:buAutoNum type="arabicPeriod"/>
            </a:pPr>
            <a:r>
              <a:rPr lang="uk-UA" sz="4000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Безпека використання</a:t>
            </a:r>
          </a:p>
          <a:p>
            <a:pPr algn="just">
              <a:buFont typeface="+mj-lt"/>
              <a:buAutoNum type="arabicPeriod"/>
            </a:pPr>
            <a:r>
              <a:rPr lang="uk-UA" sz="400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заборонених речовин</a:t>
            </a:r>
          </a:p>
          <a:p>
            <a:pPr algn="just">
              <a:buFont typeface="+mj-lt"/>
              <a:buAutoNum type="arabicPeriod"/>
            </a:pPr>
            <a:r>
              <a:rPr lang="uk-UA" sz="4000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на тваринах</a:t>
            </a:r>
          </a:p>
        </p:txBody>
      </p:sp>
    </p:spTree>
    <p:extLst>
      <p:ext uri="{BB962C8B-B14F-4D97-AF65-F5344CB8AC3E}">
        <p14:creationId xmlns:p14="http://schemas.microsoft.com/office/powerpoint/2010/main" val="2084395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25"/>
            <a:ext cx="14630400" cy="8229600"/>
          </a:xfrm>
          <a:prstGeom prst="rect">
            <a:avLst/>
          </a:prstGeom>
        </p:spPr>
      </p:pic>
      <p:sp>
        <p:nvSpPr>
          <p:cNvPr id="13" name="Shape 1"/>
          <p:cNvSpPr/>
          <p:nvPr/>
        </p:nvSpPr>
        <p:spPr>
          <a:xfrm>
            <a:off x="70338" y="53925"/>
            <a:ext cx="14489723" cy="650631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>
              <a:lnSpc>
                <a:spcPts val="2734"/>
              </a:lnSpc>
            </a:pP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 виробника за якість продукції</a:t>
            </a:r>
          </a:p>
          <a:p>
            <a:pPr algn="ctr"/>
            <a:endParaRPr lang="uk-UA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70338" y="704556"/>
            <a:ext cx="1413803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 стандартів якості: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 косметичних засобів зобов'язані дотримуватися стандартів якості і безпеки, встановлених відповідними нормативами та законодавством. 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Документація і реєстрація: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 повинні вести документацію про виробництво та якість косметичних засобів, а також реєструвати їх відповідно до вимог законодавства.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Маркування і інструкції: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 зобов'язані надавати інформацію на маркуванні та в інструкціях до косметичних засобів, яка є точною і правдивою. 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якості: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 повинні вести моніторинг якості продукції на всіх етапах виробництва, зберігання і транспортування. Це включає в себе випробування, аналізи і відстеження показників якості.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 за продукцію: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 несуть відповідальність за якість і безпеку своєї продукції перед споживачами. У випадку виявлення дефектів чи проблем з продукцією, вони зобов'язані приймати заходи для їх виправлення, включаючи відкликання продукції з ринку.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 споживачів: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 мають право на якість і безпеку купленої продукції. У випадку виявлення проблем чи невідповідностей, вони мають право на повернення товару, обмін або компенсацію від виробника чи продавця.</a:t>
            </a:r>
          </a:p>
          <a:p>
            <a:pPr algn="just">
              <a:buFont typeface="+mj-lt"/>
              <a:buAutoNum type="arabicPeriod"/>
            </a:pPr>
            <a:r>
              <a:rPr lang="uk-UA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Законодавство і контроль: </a:t>
            </a:r>
            <a:r>
              <a:rPr lang="uk-UA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 органи контролюють дотримання виробниками законодавства та вимог щодо якості та безпеки косметичних засобів. У випадку порушень, виробники можуть бути позбавлені ліцензій чи понесені відповідальність за порушення законодавства.</a:t>
            </a:r>
          </a:p>
        </p:txBody>
      </p:sp>
    </p:spTree>
    <p:extLst>
      <p:ext uri="{BB962C8B-B14F-4D97-AF65-F5344CB8AC3E}">
        <p14:creationId xmlns:p14="http://schemas.microsoft.com/office/powerpoint/2010/main" val="1093369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3504" y="706238"/>
            <a:ext cx="13679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1.</a:t>
            </a:r>
            <a:r>
              <a:rPr lang="uk-UA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Проведіть аналіз складу косметичного крему за умовною назвою «Нічна ніжність» на відповідність вимогам нормативно-правових актів. При цьому перевірте, чи не містяться в складі косметичного засобу речовини, які заборонені або обмежені в використанні.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378815"/>
              </p:ext>
            </p:extLst>
          </p:nvPr>
        </p:nvGraphicFramePr>
        <p:xfrm>
          <a:off x="603505" y="1629568"/>
          <a:ext cx="12876521" cy="61326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387100">
                  <a:extLst>
                    <a:ext uri="{9D8B030D-6E8A-4147-A177-3AD203B41FA5}">
                      <a16:colId xmlns:a16="http://schemas.microsoft.com/office/drawing/2014/main" val="1118805517"/>
                    </a:ext>
                  </a:extLst>
                </a:gridCol>
                <a:gridCol w="4048310">
                  <a:extLst>
                    <a:ext uri="{9D8B030D-6E8A-4147-A177-3AD203B41FA5}">
                      <a16:colId xmlns:a16="http://schemas.microsoft.com/office/drawing/2014/main" val="1403820113"/>
                    </a:ext>
                  </a:extLst>
                </a:gridCol>
                <a:gridCol w="4441111">
                  <a:extLst>
                    <a:ext uri="{9D8B030D-6E8A-4147-A177-3AD203B41FA5}">
                      <a16:colId xmlns:a16="http://schemas.microsoft.com/office/drawing/2014/main" val="853481404"/>
                    </a:ext>
                  </a:extLst>
                </a:gridCol>
              </a:tblGrid>
              <a:tr h="1042037">
                <a:tc>
                  <a:txBody>
                    <a:bodyPr/>
                    <a:lstStyle/>
                    <a:p>
                      <a:pPr marL="336550" algn="ctr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Речовина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4480" algn="ctr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Застосування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4625" marR="168275" indent="377825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Нормативна база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98203307"/>
                  </a:ext>
                </a:extLst>
              </a:tr>
              <a:tr h="846161">
                <a:tc>
                  <a:txBody>
                    <a:bodyPr/>
                    <a:lstStyle/>
                    <a:p>
                      <a:pPr marL="88265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Вода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розчинник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 </a:t>
                      </a: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Дсту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2470 , </a:t>
                      </a: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ДСанПін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83861052"/>
                  </a:ext>
                </a:extLst>
              </a:tr>
              <a:tr h="545364">
                <a:tc>
                  <a:txBody>
                    <a:bodyPr/>
                    <a:lstStyle/>
                    <a:p>
                      <a:pPr marL="88265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Гліцерин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Пом'якшення шкіри (для рук і іншого), зволоження шкіри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endParaRPr lang="uk-UA" sz="18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15427026"/>
                  </a:ext>
                </a:extLst>
              </a:tr>
              <a:tr h="668721">
                <a:tc>
                  <a:txBody>
                    <a:bodyPr/>
                    <a:lstStyle/>
                    <a:p>
                      <a:pPr marL="88265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Цетеариловий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спирт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Емолент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(створює плівку і таким чином захищає шкіру)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endParaRPr lang="uk-UA" sz="18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69138362"/>
                  </a:ext>
                </a:extLst>
              </a:tr>
              <a:tr h="715792">
                <a:tc>
                  <a:txBody>
                    <a:bodyPr/>
                    <a:lstStyle/>
                    <a:p>
                      <a:pPr marL="88265" marR="32385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Парафін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Забеспечує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гладкість і пружність шкіри 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endParaRPr lang="uk-UA" sz="18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19722771"/>
                  </a:ext>
                </a:extLst>
              </a:tr>
              <a:tr h="559974">
                <a:tc>
                  <a:txBody>
                    <a:bodyPr/>
                    <a:lstStyle/>
                    <a:p>
                      <a:pPr marL="88265" marR="756285">
                        <a:lnSpc>
                          <a:spcPts val="156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Ланолін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Зволожує і захищає шкіряний бар'єр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endParaRPr lang="uk-UA" sz="18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6496460"/>
                  </a:ext>
                </a:extLst>
              </a:tr>
              <a:tr h="1090730">
                <a:tc>
                  <a:txBody>
                    <a:bodyPr/>
                    <a:lstStyle/>
                    <a:p>
                      <a:pPr marL="88265" algn="just"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Парфюмерна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композиція (аромат </a:t>
                      </a: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жасміну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Ароматизатор- покращення запаху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endParaRPr lang="uk-UA" sz="18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71603661"/>
                  </a:ext>
                </a:extLst>
              </a:tr>
              <a:tr h="660606">
                <a:tc>
                  <a:txBody>
                    <a:bodyPr/>
                    <a:lstStyle/>
                    <a:p>
                      <a:pPr marL="88265"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Бензойна кислота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Консервант -  антимікробна </a:t>
                      </a: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антибактеріланьна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uk-UA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реч</a:t>
                      </a: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endParaRPr lang="uk-UA" sz="18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58464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888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626742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-298940" y="-351232"/>
            <a:ext cx="6419556" cy="108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 err="1"/>
              <a:t>Завдання</a:t>
            </a:r>
            <a:r>
              <a:rPr lang="en-US" sz="2000" i="1" dirty="0"/>
              <a:t> 2.</a:t>
            </a:r>
            <a:r>
              <a:rPr lang="en-US" sz="2000" b="1" dirty="0"/>
              <a:t> </a:t>
            </a:r>
            <a:endParaRPr lang="en-US" sz="2000">
              <a:ea typeface="Calibri"/>
              <a:cs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843257"/>
              </p:ext>
            </p:extLst>
          </p:nvPr>
        </p:nvGraphicFramePr>
        <p:xfrm>
          <a:off x="-533400" y="548640"/>
          <a:ext cx="15412319" cy="86804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18956">
                  <a:extLst>
                    <a:ext uri="{9D8B030D-6E8A-4147-A177-3AD203B41FA5}">
                      <a16:colId xmlns:a16="http://schemas.microsoft.com/office/drawing/2014/main" val="1608758441"/>
                    </a:ext>
                  </a:extLst>
                </a:gridCol>
                <a:gridCol w="4021155">
                  <a:extLst>
                    <a:ext uri="{9D8B030D-6E8A-4147-A177-3AD203B41FA5}">
                      <a16:colId xmlns:a16="http://schemas.microsoft.com/office/drawing/2014/main" val="2461816313"/>
                    </a:ext>
                  </a:extLst>
                </a:gridCol>
                <a:gridCol w="5872208">
                  <a:extLst>
                    <a:ext uri="{9D8B030D-6E8A-4147-A177-3AD203B41FA5}">
                      <a16:colId xmlns:a16="http://schemas.microsoft.com/office/drawing/2014/main" val="3452638165"/>
                    </a:ext>
                  </a:extLst>
                </a:gridCol>
              </a:tblGrid>
              <a:tr h="367112">
                <a:tc>
                  <a:txBody>
                    <a:bodyPr/>
                    <a:lstStyle/>
                    <a:p>
                      <a:pPr marL="3365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Речовина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448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Застосування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4625" marR="168275" indent="377825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Нормативна база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69568009"/>
                  </a:ext>
                </a:extLst>
              </a:tr>
              <a:tr h="367112">
                <a:tc>
                  <a:txBody>
                    <a:bodyPr/>
                    <a:lstStyle/>
                    <a:p>
                      <a:pPr marL="88265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Вода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Розчиннк</a:t>
                      </a: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uk-UA" sz="31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31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31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31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ru-RU" sz="3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86524572"/>
                  </a:ext>
                </a:extLst>
              </a:tr>
              <a:tr h="10279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Натрій</a:t>
                      </a:r>
                      <a:r>
                        <a:rPr lang="en-US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лаурет</a:t>
                      </a:r>
                      <a:r>
                        <a:rPr lang="en-US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сульфат</a:t>
                      </a:r>
                      <a:endParaRPr lang="uk-UA" sz="31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Поверхнево -активна </a:t>
                      </a:r>
                      <a:r>
                        <a:rPr lang="uk-UA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реч</a:t>
                      </a: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lang="uk-UA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Забеспечує</a:t>
                      </a: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пініть</a:t>
                      </a:r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uk-UA" sz="19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9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9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19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ru-RU" sz="19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40423426"/>
                  </a:ext>
                </a:extLst>
              </a:tr>
              <a:tr h="2055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Кокамідопропіл</a:t>
                      </a:r>
                      <a:r>
                        <a:rPr lang="en-US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бетаїн</a:t>
                      </a:r>
                      <a:endParaRPr lang="uk-UA" sz="31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Поверхнево-активна </a:t>
                      </a:r>
                      <a:r>
                        <a:rPr lang="uk-UA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реч</a:t>
                      </a: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. Додають для </a:t>
                      </a:r>
                      <a:r>
                        <a:rPr lang="uk-UA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помякшення</a:t>
                      </a: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</a:t>
                      </a:r>
                      <a:r>
                        <a:rPr lang="uk-UA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діі</a:t>
                      </a: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 натрій лауреат сульфат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  </a:t>
                      </a:r>
                      <a:r>
                        <a:rPr lang="uk-UA" sz="19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9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9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19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4743793"/>
                  </a:ext>
                </a:extLst>
              </a:tr>
              <a:tr h="6852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1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Диметикон</a:t>
                      </a:r>
                      <a:endParaRPr lang="uk-UA" sz="310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Блиск і гладкість волосся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  </a:t>
                      </a:r>
                      <a:r>
                        <a:rPr lang="uk-UA" sz="19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9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9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19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22614764"/>
                  </a:ext>
                </a:extLst>
              </a:tr>
              <a:tr h="4160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1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Гліцерин</a:t>
                      </a:r>
                      <a:endParaRPr lang="uk-UA" sz="310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Волога у волоссі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 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30513534"/>
                  </a:ext>
                </a:extLst>
              </a:tr>
              <a:tr h="6852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1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Алантоїн</a:t>
                      </a:r>
                      <a:endParaRPr lang="uk-UA" sz="310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Заспокоює шкіру голови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uk-UA" sz="3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82330624"/>
                  </a:ext>
                </a:extLst>
              </a:tr>
              <a:tr h="10279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Олія </a:t>
                      </a:r>
                      <a:r>
                        <a:rPr lang="uk-UA" sz="3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жожоба</a:t>
                      </a:r>
                      <a:endParaRPr lang="uk-UA" sz="31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Зволожувач зміцніє і живить волосся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3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42910588"/>
                  </a:ext>
                </a:extLst>
              </a:tr>
              <a:tr h="11747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7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Бензілпарабен</a:t>
                      </a:r>
                      <a:endParaRPr lang="uk-UA" sz="270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uk-UA" sz="2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Консервант - антимікробна антибактеріальна </a:t>
                      </a:r>
                      <a:r>
                        <a:rPr lang="uk-UA" sz="2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реч</a:t>
                      </a:r>
                      <a:endParaRPr lang="ru-RU" dirty="0" err="1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uk-UA" sz="1900" dirty="0">
                          <a:effectLst/>
                          <a:latin typeface="Times New Roman"/>
                          <a:ea typeface="Times New Roman" panose="02020603050405020304" pitchFamily="18" charset="0"/>
                          <a:cs typeface="Times New Roman"/>
                        </a:rPr>
                        <a:t> 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Дсту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2470 , </a:t>
                      </a:r>
                      <a:r>
                        <a:rPr lang="uk-UA" sz="1800" b="1" i="0" u="none" strike="noStrike" noProof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ДСанПін</a:t>
                      </a:r>
                      <a:r>
                        <a:rPr lang="uk-UA" sz="1800" b="1" i="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endParaRPr lang="uk-UA" sz="1900" dirty="0"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4132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31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86" y="332992"/>
            <a:ext cx="13705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1F1F1F"/>
                </a:solidFill>
                <a:latin typeface="Google Sans"/>
              </a:rPr>
              <a:t>Завдання 4. Установіть відповідність між етапами санітарно-гігієнічної експертизи косметичних засобів в Україні та їхніми характеристиками.</a:t>
            </a:r>
          </a:p>
          <a:p>
            <a:endParaRPr lang="uk-UA">
              <a:solidFill>
                <a:srgbClr val="1F1F1F"/>
              </a:solidFill>
              <a:latin typeface="Google Sans"/>
            </a:endParaRPr>
          </a:p>
          <a:p>
            <a:endParaRPr lang="uk-UA">
              <a:solidFill>
                <a:srgbClr val="1F1F1F"/>
              </a:solidFill>
              <a:latin typeface="Google Sans"/>
            </a:endParaRPr>
          </a:p>
          <a:p>
            <a:endParaRPr lang="uk-UA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150352"/>
              </p:ext>
            </p:extLst>
          </p:nvPr>
        </p:nvGraphicFramePr>
        <p:xfrm>
          <a:off x="844062" y="1635368"/>
          <a:ext cx="12942276" cy="3886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70206">
                  <a:extLst>
                    <a:ext uri="{9D8B030D-6E8A-4147-A177-3AD203B41FA5}">
                      <a16:colId xmlns:a16="http://schemas.microsoft.com/office/drawing/2014/main" val="2522855496"/>
                    </a:ext>
                  </a:extLst>
                </a:gridCol>
                <a:gridCol w="6472070">
                  <a:extLst>
                    <a:ext uri="{9D8B030D-6E8A-4147-A177-3AD203B41FA5}">
                      <a16:colId xmlns:a16="http://schemas.microsoft.com/office/drawing/2014/main" val="3638965162"/>
                    </a:ext>
                  </a:extLst>
                </a:gridCol>
              </a:tblGrid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Етап </a:t>
                      </a:r>
                      <a:endParaRPr lang="uk-UA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 </a:t>
                      </a:r>
                      <a:endParaRPr lang="uk-UA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2298796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uk-UA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Державна реєстрація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Визначається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необхідність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проведення повної санітарно-гігієнічної експертизи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8583676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Повна санітарно-гігієнічна експертиза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Оцінюється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безпека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косметичних засобів на підставі даних, наданих виробником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2353864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Попередня оцінка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Отримується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дозвіл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введення косметичних засобів в обіг на території України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8529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551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3504" y="249038"/>
            <a:ext cx="13679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авдання</a:t>
            </a:r>
            <a:r>
              <a:rPr 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i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розбір косметичного засобу: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099182"/>
              </p:ext>
            </p:extLst>
          </p:nvPr>
        </p:nvGraphicFramePr>
        <p:xfrm>
          <a:off x="353132" y="803429"/>
          <a:ext cx="11251039" cy="73032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895268">
                  <a:extLst>
                    <a:ext uri="{9D8B030D-6E8A-4147-A177-3AD203B41FA5}">
                      <a16:colId xmlns:a16="http://schemas.microsoft.com/office/drawing/2014/main" val="3323554278"/>
                    </a:ext>
                  </a:extLst>
                </a:gridCol>
                <a:gridCol w="5355771">
                  <a:extLst>
                    <a:ext uri="{9D8B030D-6E8A-4147-A177-3AD203B41FA5}">
                      <a16:colId xmlns:a16="http://schemas.microsoft.com/office/drawing/2014/main" val="313179737"/>
                    </a:ext>
                  </a:extLst>
                </a:gridCol>
              </a:tblGrid>
              <a:tr h="430782">
                <a:tc>
                  <a:txBody>
                    <a:bodyPr/>
                    <a:lstStyle/>
                    <a:p>
                      <a:pPr marL="33655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Речовина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4480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Застосування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39045417"/>
                  </a:ext>
                </a:extLst>
              </a:tr>
              <a:tr h="327700">
                <a:tc>
                  <a:txBody>
                    <a:bodyPr/>
                    <a:lstStyle/>
                    <a:p>
                      <a:pPr marL="88265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Вода очищена (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Aqua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розчинник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41363650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лія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оливкова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(Olive Oil)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Живить ,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помякшує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зволожує шкіру утримуючи в ній вологу на тривалий час при цьому не забиваючи пори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19854064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лія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мінеральна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(Mineral Oil)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Утримує вологу шкірі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помякшує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і розгладжує її 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17659761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зопропілмірістат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(Isopropyl myristate)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Зволожує і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помякшує</a:t>
                      </a:r>
                      <a:endParaRPr lang="uk-UA" sz="17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7162227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ліцерина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моностеарат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(Glyceryl Stearate)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Емульгатором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загущувачем</a:t>
                      </a:r>
                      <a:endParaRPr lang="uk-UA" sz="17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25367253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ліцерин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(Glycerin)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Зволоження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помякшення</a:t>
                      </a:r>
                      <a:endParaRPr lang="uk-UA" sz="17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69770011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теаринова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кислота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(Stearic Acid)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Емолент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і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загущувач</a:t>
                      </a:r>
                      <a:endParaRPr lang="uk-UA" sz="17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18238483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ітамін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Е (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Tocopheryl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Acetate)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Антиоксидант від пошкоджень 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69669946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кстракт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огірка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(Cucumis Sativus Extract)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Зволожувач і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помякшувач</a:t>
                      </a:r>
                      <a:endParaRPr lang="uk-UA" sz="17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18086067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етеарет-20 (Ceteareth-20)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Емульгатор 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50466697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етеарет-12 (Ceteareth-12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загущувач</a:t>
                      </a:r>
                      <a:endParaRPr lang="uk-UA" sz="17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8161054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етеариловий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спирт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Cetearyl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Alcohol)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загущувач</a:t>
                      </a:r>
                      <a:endParaRPr lang="uk-UA" sz="1700" dirty="0" err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18472474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анолін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(Lanolin)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Зволожує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помякшує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20952681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атрію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гідроокис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(Sodium Hydroxide)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Регулятор </a:t>
                      </a:r>
                      <a:r>
                        <a:rPr lang="uk-UA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рН</a:t>
                      </a: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40697798"/>
                  </a:ext>
                </a:extLst>
              </a:tr>
              <a:tr h="376856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еноксиетанол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(Phenoxyethanol)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Консервант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75600188"/>
                  </a:ext>
                </a:extLst>
              </a:tr>
              <a:tr h="500030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тилгексилгицерин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lang="en-US" sz="1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Ethylhexylglycerin</a:t>
                      </a:r>
                      <a:r>
                        <a:rPr lang="en-US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Консервант </a:t>
                      </a:r>
                      <a:endParaRPr lang="uk-UA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01013490"/>
                  </a:ext>
                </a:extLst>
              </a:tr>
              <a:tr h="250015">
                <a:tc>
                  <a:txBody>
                    <a:bodyPr/>
                    <a:lstStyle/>
                    <a:p>
                      <a:pPr marL="8826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en-US" sz="16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іддушка</a:t>
                      </a:r>
                      <a:r>
                        <a:rPr 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 (Parfum).</a:t>
                      </a:r>
                      <a:endParaRPr lang="uk-UA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ароматизатор</a:t>
                      </a:r>
                      <a:endParaRPr lang="uk-UA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0918153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7942" y="2451826"/>
            <a:ext cx="1491344" cy="342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05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86" y="332992"/>
            <a:ext cx="13705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1F1F1F"/>
                </a:solidFill>
                <a:latin typeface="Google Sans"/>
              </a:rPr>
              <a:t>Завдання 4. Установіть відповідність між етапами санітарно-гігієнічної експертизи косметичних засобів в Україні та їхніми характеристиками.</a:t>
            </a:r>
          </a:p>
          <a:p>
            <a:endParaRPr lang="uk-UA">
              <a:solidFill>
                <a:srgbClr val="1F1F1F"/>
              </a:solidFill>
              <a:latin typeface="Google Sans"/>
            </a:endParaRPr>
          </a:p>
          <a:p>
            <a:endParaRPr lang="uk-UA">
              <a:solidFill>
                <a:srgbClr val="1F1F1F"/>
              </a:solidFill>
              <a:latin typeface="Google Sans"/>
            </a:endParaRPr>
          </a:p>
          <a:p>
            <a:endParaRPr lang="uk-UA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976812"/>
              </p:ext>
            </p:extLst>
          </p:nvPr>
        </p:nvGraphicFramePr>
        <p:xfrm>
          <a:off x="844062" y="1635368"/>
          <a:ext cx="12942276" cy="3886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70206">
                  <a:extLst>
                    <a:ext uri="{9D8B030D-6E8A-4147-A177-3AD203B41FA5}">
                      <a16:colId xmlns:a16="http://schemas.microsoft.com/office/drawing/2014/main" val="2522855496"/>
                    </a:ext>
                  </a:extLst>
                </a:gridCol>
                <a:gridCol w="6472070">
                  <a:extLst>
                    <a:ext uri="{9D8B030D-6E8A-4147-A177-3AD203B41FA5}">
                      <a16:colId xmlns:a16="http://schemas.microsoft.com/office/drawing/2014/main" val="3638965162"/>
                    </a:ext>
                  </a:extLst>
                </a:gridCol>
              </a:tblGrid>
              <a:tr h="971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Етап </a:t>
                      </a:r>
                      <a:endParaRPr lang="uk-UA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 </a:t>
                      </a:r>
                      <a:endParaRPr lang="uk-UA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2298796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uk-UA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Державна реєстрація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Визначається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необхідність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проведення повної санітарно-гігієнічної експертизи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8583676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Повна санітарно-гігієнічна експертиза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Оцінюється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безпека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косметичних засобів на підставі даних, наданих виробником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2353864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Попередня оцінка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Отримується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дозвіл</a:t>
                      </a:r>
                      <a:r>
                        <a:rPr lang="ru-RU" sz="2400" b="0" i="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введення косметичних засобів в обіг на території України</a:t>
                      </a:r>
                      <a:r>
                        <a:rPr lang="uk-UA" sz="2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24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852913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1886" y="6177613"/>
            <a:ext cx="133944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Які нормативно-</a:t>
            </a:r>
            <a:r>
              <a:rPr lang="ru-RU" sz="200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sz="20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ru-RU" sz="20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регулюють санітарно-гігієнічну експертизу косметичних засобів в Україні?</a:t>
            </a:r>
          </a:p>
          <a:p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6. Яке рішення може бути прийнято за результатами санітарно-гігієнічної експертизи косметичних засобів?</a:t>
            </a:r>
          </a:p>
          <a:p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7.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 санітарно-гігієнічну експертизу косметичних засобів в Україні?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343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3143" y="86774"/>
            <a:ext cx="13541828" cy="678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Тести для самоконтролю.</a:t>
            </a:r>
            <a:r>
              <a:rPr lang="uk-UA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uk-UA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Що включає в себе санітарно-гігієнічна експертиза косметичних засобів? </a:t>
            </a:r>
            <a:endParaRPr lang="uk-UA" sz="1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Тільки оцінку безпеки на етапі виробництва.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Оцінку безпеки на всіх етапах життєвого циклу.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Тільки оцінку безпеки на етапі реалізації.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Оцінку безпеки тільки для популярних косметичних засобів.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uk-UA" sz="1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140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попередньої оцінки в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санітарно-гігієнічній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експертизі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косметичних засобів? </a:t>
            </a:r>
            <a:endParaRPr lang="uk-UA" sz="1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Для оцінки безпеки косметичних засобів.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Для визначення необхідності проведення повної експертизи.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Для реєстрації косметичних засобів на території України.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Для виробництва косметичних засобів.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Які рішення можуть бути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прийняті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результатами санітарно-гігієнічної експертизи косметичних засобів?</a:t>
            </a:r>
            <a:endParaRPr lang="uk-UA" sz="1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допущення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введення в обіг.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відмова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допуску до введення в обіг.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Як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допущення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введення в обіг, так і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відмова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відмова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реєстрації косметичних засобів.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Які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санітарно-гігієнічну експертизу косметичних засобів в Україні? </a:t>
            </a:r>
            <a:endParaRPr lang="uk-UA" sz="1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державного контролю.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державної санітарно-епідеміологічної служби.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Приватні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14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косметичних засобів.</a:t>
            </a:r>
            <a:endParaRPr lang="uk-UA" sz="14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225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3143" y="86774"/>
            <a:ext cx="13541828" cy="6909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 sz="200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Тести для самоконтролю.</a:t>
            </a:r>
            <a:r>
              <a:rPr lang="uk-UA" sz="20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uk-UA" sz="20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регулює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та обіг косметичної продукції в Україні?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a) Міжнародний стандарт ISO 22716:2007.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b) Державні санітарні правила та норми (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ДержСанПіН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2.2.9.027-99.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d) Закон про косметику.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6. Які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виробництва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 ISO 22716:2007?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косметичної продукції.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виробництва косметичної продукції,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закупівлю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упаковку, зберігання 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упаковку косметичної продукції.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7. Які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для отримання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санітарного-епідеміологічного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сертифіката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радіологічні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інші.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c) Лише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8. Що підтверджує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санітарно-епідеміологічний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гігієнічний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продукції.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широкого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для здоров'я 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людини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видів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широкого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d) Строк придатності продукції.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06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3143" y="86774"/>
            <a:ext cx="13541828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uk-UA" sz="200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Тести для самоконтролю.</a:t>
            </a:r>
            <a:r>
              <a:rPr lang="uk-UA" sz="20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9. Які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для отримання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санітарно-епідеміологічного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сертифіката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довідку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-виробника.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довідку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реєстрацію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умови та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випробувань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c) Лише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умови 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випробувань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документацію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10. Які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в Україні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косметичних засобів?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a) Місцеві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здоров'я України.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економіки України. 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200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правопорядку.</a:t>
            </a:r>
            <a:endParaRPr lang="uk-UA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200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2672862" y="3060894"/>
            <a:ext cx="10410092" cy="1053906"/>
          </a:xfrm>
          <a:prstGeom prst="roundRect">
            <a:avLst>
              <a:gd name="adj" fmla="val 3161"/>
            </a:avLst>
          </a:prstGeom>
          <a:solidFill>
            <a:srgbClr val="EBD0FB"/>
          </a:solidFill>
          <a:ln w="13811">
            <a:solidFill>
              <a:srgbClr val="D7A1F7"/>
            </a:solidFill>
            <a:prstDash val="solid"/>
          </a:ln>
        </p:spPr>
        <p:txBody>
          <a:bodyPr/>
          <a:lstStyle/>
          <a:p>
            <a:pPr algn="ctr">
              <a:lnSpc>
                <a:spcPts val="2734"/>
              </a:lnSpc>
            </a:pPr>
            <a:endParaRPr lang="uk-UA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734"/>
              </a:lnSpc>
            </a:pPr>
            <a:r>
              <a:rPr lang="uk-UA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en-US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980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12" ma:contentTypeDescription="Создание документа." ma:contentTypeScope="" ma:versionID="2181c0e2815c31cf4e40869d129ccc3f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1b744c6d66d24f6c8c6a7e6f37c2ae69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d93968f-8ba3-4ba9-8338-3d5b0854055b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b7ca45-b60c-42e8-bffa-54e603c66290" xsi:nil="true"/>
    <lcf76f155ced4ddcb4097134ff3c332f xmlns="b8fe0a08-5d13-4527-b6da-45b036e564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26E1E79-2AE2-473C-866A-D371ADC87B2F}"/>
</file>

<file path=customXml/itemProps2.xml><?xml version="1.0" encoding="utf-8"?>
<ds:datastoreItem xmlns:ds="http://schemas.openxmlformats.org/officeDocument/2006/customXml" ds:itemID="{7C11E8C4-51EB-48B4-8170-6BE8AE86A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F65806-3B76-480F-9D00-5D70B4398330}">
  <ds:schemaRefs>
    <ds:schemaRef ds:uri="http://schemas.microsoft.com/office/2006/metadata/properties"/>
    <ds:schemaRef ds:uri="http://schemas.microsoft.com/office/infopath/2007/PartnerControls"/>
    <ds:schemaRef ds:uri="30b7ca45-b60c-42e8-bffa-54e603c66290"/>
    <ds:schemaRef ds:uri="b8fe0a08-5d13-4527-b6da-45b036e564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Произвольный</PresentationFormat>
  <Slides>29</Slides>
  <Notes>20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147</cp:revision>
  <dcterms:created xsi:type="dcterms:W3CDTF">2023-09-25T21:57:22Z</dcterms:created>
  <dcterms:modified xsi:type="dcterms:W3CDTF">2023-10-03T08:51:46Z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  <property fmtid="{D5CDD505-2E9C-101B-9397-08002B2CF9AE}" pid="3" name="MediaServiceImageTags">
    <vt:lpwstr/>
  </property>
</Properties>
</file>