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87" r:id="rId3"/>
    <p:sldId id="257" r:id="rId4"/>
    <p:sldId id="289" r:id="rId5"/>
    <p:sldId id="284" r:id="rId6"/>
    <p:sldId id="285" r:id="rId7"/>
    <p:sldId id="272" r:id="rId8"/>
    <p:sldId id="261" r:id="rId9"/>
    <p:sldId id="278" r:id="rId10"/>
    <p:sldId id="280" r:id="rId11"/>
    <p:sldId id="290" r:id="rId12"/>
    <p:sldId id="266" r:id="rId13"/>
    <p:sldId id="294" r:id="rId14"/>
    <p:sldId id="295" r:id="rId15"/>
    <p:sldId id="296" r:id="rId16"/>
    <p:sldId id="267" r:id="rId17"/>
    <p:sldId id="297" r:id="rId18"/>
    <p:sldId id="291" r:id="rId19"/>
    <p:sldId id="282" r:id="rId20"/>
    <p:sldId id="298" r:id="rId21"/>
    <p:sldId id="286" r:id="rId22"/>
    <p:sldId id="269" r:id="rId23"/>
    <p:sldId id="299" r:id="rId24"/>
    <p:sldId id="300" r:id="rId25"/>
    <p:sldId id="288" r:id="rId26"/>
    <p:sldId id="301" r:id="rId27"/>
    <p:sldId id="302" r:id="rId28"/>
    <p:sldId id="270" r:id="rId29"/>
    <p:sldId id="271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01" autoAdjust="0"/>
    <p:restoredTop sz="94660"/>
  </p:normalViewPr>
  <p:slideViewPr>
    <p:cSldViewPr>
      <p:cViewPr varScale="1">
        <p:scale>
          <a:sx n="79" d="100"/>
          <a:sy n="79" d="100"/>
        </p:scale>
        <p:origin x="346" y="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CC7F3-92DA-4AEA-B051-04C3EACBA29A}" type="datetimeFigureOut">
              <a:rPr lang="ru-RU" smtClean="0"/>
              <a:pPr/>
              <a:t>27.02.2024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90F2B-CFF4-440E-9807-5B8675FCB02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CC7F3-92DA-4AEA-B051-04C3EACBA29A}" type="datetimeFigureOut">
              <a:rPr lang="ru-RU" smtClean="0"/>
              <a:pPr/>
              <a:t>27.02.2024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90F2B-CFF4-440E-9807-5B8675FCB02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CC7F3-92DA-4AEA-B051-04C3EACBA29A}" type="datetimeFigureOut">
              <a:rPr lang="ru-RU" smtClean="0"/>
              <a:pPr/>
              <a:t>27.02.2024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90F2B-CFF4-440E-9807-5B8675FCB0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CC7F3-92DA-4AEA-B051-04C3EACBA29A}" type="datetimeFigureOut">
              <a:rPr lang="ru-RU" smtClean="0"/>
              <a:pPr/>
              <a:t>27.02.2024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90F2B-CFF4-440E-9807-5B8675FCB02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CC7F3-92DA-4AEA-B051-04C3EACBA29A}" type="datetimeFigureOut">
              <a:rPr lang="ru-RU" smtClean="0"/>
              <a:pPr/>
              <a:t>27.02.2024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90F2B-CFF4-440E-9807-5B8675FCB02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CC7F3-92DA-4AEA-B051-04C3EACBA29A}" type="datetimeFigureOut">
              <a:rPr lang="ru-RU" smtClean="0"/>
              <a:pPr/>
              <a:t>27.02.2024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90F2B-CFF4-440E-9807-5B8675FCB0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CC7F3-92DA-4AEA-B051-04C3EACBA29A}" type="datetimeFigureOut">
              <a:rPr lang="ru-RU" smtClean="0"/>
              <a:pPr/>
              <a:t>27.02.2024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90F2B-CFF4-440E-9807-5B8675FCB0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CC7F3-92DA-4AEA-B051-04C3EACBA29A}" type="datetimeFigureOut">
              <a:rPr lang="ru-RU" smtClean="0"/>
              <a:pPr/>
              <a:t>27.02.2024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90F2B-CFF4-440E-9807-5B8675FCB0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CC7F3-92DA-4AEA-B051-04C3EACBA29A}" type="datetimeFigureOut">
              <a:rPr lang="ru-RU" smtClean="0"/>
              <a:pPr/>
              <a:t>27.02.2024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90F2B-CFF4-440E-9807-5B8675FCB02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CC7F3-92DA-4AEA-B051-04C3EACBA29A}" type="datetimeFigureOut">
              <a:rPr lang="ru-RU" smtClean="0"/>
              <a:pPr/>
              <a:t>27.02.2024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90F2B-CFF4-440E-9807-5B8675FCB0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CC7F3-92DA-4AEA-B051-04C3EACBA29A}" type="datetimeFigureOut">
              <a:rPr lang="ru-RU" smtClean="0"/>
              <a:pPr/>
              <a:t>27.02.2024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90F2B-CFF4-440E-9807-5B8675FCB0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43CC7F3-92DA-4AEA-B051-04C3EACBA29A}" type="datetimeFigureOut">
              <a:rPr lang="ru-RU" smtClean="0"/>
              <a:pPr/>
              <a:t>27.02.2024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3E90F2B-CFF4-440E-9807-5B8675FCB02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1772816"/>
            <a:ext cx="7776864" cy="4536504"/>
          </a:xfrm>
        </p:spPr>
        <p:txBody>
          <a:bodyPr>
            <a:normAutofit/>
          </a:bodyPr>
          <a:lstStyle/>
          <a:p>
            <a:pPr algn="ctr"/>
            <a:endParaRPr lang="en-US" sz="3200" b="1" dirty="0" smtClean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Практичне</a:t>
            </a:r>
            <a:r>
              <a:rPr lang="ru-RU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заняття1:</a:t>
            </a:r>
          </a:p>
          <a:p>
            <a:pPr algn="ctr"/>
            <a:r>
              <a:rPr lang="ru-RU" sz="2800" dirty="0" smtClean="0"/>
              <a:t>«Допоміжні </a:t>
            </a:r>
            <a:r>
              <a:rPr lang="ru-RU" sz="2800" dirty="0"/>
              <a:t>операції при виготовленні ЛЗ. </a:t>
            </a:r>
            <a:r>
              <a:rPr lang="ru-RU" sz="2800" dirty="0" err="1"/>
              <a:t>Виготовлення</a:t>
            </a:r>
            <a:r>
              <a:rPr lang="ru-RU" sz="2800" dirty="0"/>
              <a:t> твердих ЛЗ (</a:t>
            </a:r>
            <a:r>
              <a:rPr lang="ru-RU" sz="2800" dirty="0" err="1"/>
              <a:t>порошків</a:t>
            </a:r>
            <a:r>
              <a:rPr lang="ru-RU" sz="2800" dirty="0" smtClean="0"/>
              <a:t>)». </a:t>
            </a:r>
            <a:endParaRPr lang="en-US" sz="2800" b="1" cap="all" dirty="0" smtClean="0"/>
          </a:p>
          <a:p>
            <a:pPr algn="ctr"/>
            <a:endParaRPr lang="ru-RU" sz="28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ru-RU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r>
              <a:rPr lang="ru-RU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Одеса </a:t>
            </a:r>
            <a:r>
              <a:rPr lang="ru-RU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202</a:t>
            </a:r>
            <a:r>
              <a:rPr lang="uk-UA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</a:t>
            </a:r>
            <a:endParaRPr lang="en-US" sz="2800" b="1" cap="all" dirty="0" smtClean="0"/>
          </a:p>
          <a:p>
            <a:pPr algn="ctr"/>
            <a:endParaRPr lang="ru-RU" sz="2800" dirty="0"/>
          </a:p>
          <a:p>
            <a:endParaRPr lang="ru-RU" dirty="0">
              <a:latin typeface="Comic Sans MS" panose="030F0702030302020204" pitchFamily="66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548680"/>
            <a:ext cx="7175351" cy="1793167"/>
          </a:xfrm>
        </p:spPr>
        <p:txBody>
          <a:bodyPr/>
          <a:lstStyle/>
          <a:p>
            <a:pPr marL="182880" indent="0" algn="ctr">
              <a:spcBef>
                <a:spcPts val="580"/>
              </a:spcBef>
              <a:buNone/>
              <a:defRPr/>
            </a:pPr>
            <a:r>
              <a:rPr lang="ru-RU" sz="20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ОДЕСЬКИЙ НАЦІОНАЛЬНИЙ МЕДИЧНИЙ УНІВЕРСИТЕТ</a:t>
            </a:r>
            <a:r>
              <a:rPr lang="ru-RU" sz="2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фармацевтичної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хімії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технології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ліків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0924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260648"/>
            <a:ext cx="8820471" cy="6408712"/>
          </a:xfrm>
        </p:spPr>
        <p:txBody>
          <a:bodyPr/>
          <a:lstStyle/>
          <a:p>
            <a:pPr marL="0" indent="0" algn="ctr">
              <a:buNone/>
            </a:pPr>
            <a:r>
              <a:rPr lang="ru-RU" smtClean="0"/>
              <a:t>План </a:t>
            </a:r>
            <a:r>
              <a:rPr lang="ru-RU" smtClean="0"/>
              <a:t>заняття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1844824"/>
            <a:ext cx="8568952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AutoNum type="arabicPeriod"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порошків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лікарської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(ЛФ).</a:t>
            </a:r>
          </a:p>
          <a:p>
            <a:pPr marL="457200" indent="-457200" algn="just">
              <a:buAutoNum type="arabicPeriod"/>
            </a:pP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Класифікація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порошків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 algn="just">
              <a:buAutoNum type="arabicPeriod"/>
            </a:pP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недоліки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порошків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ЛФ.</a:t>
            </a:r>
          </a:p>
          <a:p>
            <a:pPr marL="457200" indent="-457200" algn="just">
              <a:buAutoNum type="arabicPeriod"/>
            </a:pP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Технологічні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операції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приготування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порошків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промислових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 algn="just">
              <a:buAutoNum type="arabicPeriod"/>
            </a:pP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Обладнання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виробництва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порошків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0787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00034" y="2500306"/>
            <a:ext cx="3242070" cy="4536504"/>
          </a:xfrm>
        </p:spPr>
        <p:txBody>
          <a:bodyPr/>
          <a:lstStyle/>
          <a:p>
            <a:pPr marL="45720" indent="0">
              <a:buNone/>
            </a:pPr>
            <a:r>
              <a:rPr lang="ru-RU" b="1" dirty="0"/>
              <a:t>Порошок - тверда </a:t>
            </a:r>
            <a:r>
              <a:rPr lang="ru-RU" b="1" dirty="0" err="1"/>
              <a:t>лікарська</a:t>
            </a:r>
            <a:r>
              <a:rPr lang="ru-RU" b="1" dirty="0"/>
              <a:t> форма для </a:t>
            </a:r>
            <a:r>
              <a:rPr lang="ru-RU" b="1" dirty="0" err="1"/>
              <a:t>внутрішнього</a:t>
            </a:r>
            <a:r>
              <a:rPr lang="ru-RU" b="1" dirty="0"/>
              <a:t> і </a:t>
            </a:r>
            <a:r>
              <a:rPr lang="ru-RU" b="1" dirty="0" err="1"/>
              <a:t>зовнішнього</a:t>
            </a:r>
            <a:r>
              <a:rPr lang="ru-RU" b="1" dirty="0"/>
              <a:t> </a:t>
            </a:r>
            <a:r>
              <a:rPr lang="ru-RU" b="1" dirty="0" err="1"/>
              <a:t>застосування</a:t>
            </a:r>
            <a:r>
              <a:rPr lang="ru-RU" b="1" dirty="0"/>
              <a:t>, </a:t>
            </a:r>
            <a:r>
              <a:rPr lang="ru-RU" b="1" dirty="0" err="1"/>
              <a:t>що</a:t>
            </a:r>
            <a:r>
              <a:rPr lang="ru-RU" b="1" dirty="0"/>
              <a:t> </a:t>
            </a:r>
            <a:r>
              <a:rPr lang="ru-RU" b="1" dirty="0" err="1"/>
              <a:t>складається</a:t>
            </a:r>
            <a:r>
              <a:rPr lang="ru-RU" b="1" dirty="0"/>
              <a:t> з одного або </a:t>
            </a:r>
            <a:r>
              <a:rPr lang="ru-RU" b="1" dirty="0" err="1"/>
              <a:t>декількох</a:t>
            </a:r>
            <a:r>
              <a:rPr lang="ru-RU" b="1" dirty="0"/>
              <a:t> </a:t>
            </a:r>
            <a:r>
              <a:rPr lang="ru-RU" b="1" dirty="0" err="1"/>
              <a:t>подрібнених</a:t>
            </a:r>
            <a:r>
              <a:rPr lang="ru-RU" b="1" dirty="0"/>
              <a:t> речовин і </a:t>
            </a:r>
            <a:r>
              <a:rPr lang="ru-RU" b="1" dirty="0" err="1"/>
              <a:t>володіє</a:t>
            </a:r>
            <a:r>
              <a:rPr lang="ru-RU" b="1" dirty="0"/>
              <a:t> </a:t>
            </a:r>
            <a:r>
              <a:rPr lang="ru-RU" b="1" dirty="0" err="1"/>
              <a:t>властивістю</a:t>
            </a:r>
            <a:r>
              <a:rPr lang="ru-RU" b="1" dirty="0"/>
              <a:t> </a:t>
            </a:r>
            <a:r>
              <a:rPr lang="ru-RU" b="1" dirty="0" err="1"/>
              <a:t>сипучості</a:t>
            </a:r>
            <a:r>
              <a:rPr lang="ru-RU" b="1" dirty="0"/>
              <a:t>.</a:t>
            </a:r>
            <a:endParaRPr lang="ru-RU" dirty="0"/>
          </a:p>
        </p:txBody>
      </p:sp>
      <p:pic>
        <p:nvPicPr>
          <p:cNvPr id="5" name="Рисунок 4" descr="lekarstv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20" y="3143248"/>
            <a:ext cx="4704762" cy="3209524"/>
          </a:xfrm>
          <a:prstGeom prst="rect">
            <a:avLst/>
          </a:prstGeom>
        </p:spPr>
      </p:pic>
      <p:pic>
        <p:nvPicPr>
          <p:cNvPr id="8" name="Рисунок 7" descr="109936731_imag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2910" y="285728"/>
            <a:ext cx="2857520" cy="2068534"/>
          </a:xfrm>
          <a:prstGeom prst="rect">
            <a:avLst/>
          </a:prstGeom>
        </p:spPr>
      </p:pic>
      <p:pic>
        <p:nvPicPr>
          <p:cNvPr id="10" name="Рисунок 9" descr="Рисунок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1934" y="214290"/>
            <a:ext cx="4267799" cy="2714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055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0528" y="499536"/>
            <a:ext cx="9458760" cy="5015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1327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Рисунок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7267" y="4149080"/>
            <a:ext cx="3577026" cy="2490879"/>
          </a:xfrm>
          <a:prstGeom prst="rect">
            <a:avLst/>
          </a:prstGeom>
        </p:spPr>
      </p:pic>
      <p:sp>
        <p:nvSpPr>
          <p:cNvPr id="1032" name="AutoShape 8" descr="http://proxy.whoisaaronbrown.com/proxy/http:/pensionerochka.ru/wp-content/uploads/2012/05/gorkaya-anglijskaya-sol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4" name="AutoShape 10" descr="http://proxy.whoisaaronbrown.com/proxy/http:/pensionerochka.ru/wp-content/uploads/2012/05/gorkaya-anglijskaya-sol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6" name="AutoShape 12" descr="http://proxy.whoisaaronbrown.com/proxy/http:/pensionerochka.ru/wp-content/uploads/2012/05/gorkaya-anglijskaya-sol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0" y="908720"/>
            <a:ext cx="5566974" cy="5731239"/>
          </a:xfrm>
        </p:spPr>
        <p:txBody>
          <a:bodyPr>
            <a:norm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ru-RU" sz="1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Універсальність</a:t>
            </a: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складу, так як вони </a:t>
            </a:r>
            <a:r>
              <a:rPr lang="ru-RU" sz="1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містити</a:t>
            </a: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речовини </a:t>
            </a:r>
            <a:r>
              <a:rPr lang="ru-RU" sz="1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органічної</a:t>
            </a: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неорганічної</a:t>
            </a: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природи</a:t>
            </a: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тваринного</a:t>
            </a: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рослинного</a:t>
            </a: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походження</a:t>
            </a: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невеликі</a:t>
            </a: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рідких</a:t>
            </a: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речовин.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Відносна</a:t>
            </a: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простота </a:t>
            </a:r>
            <a:r>
              <a:rPr lang="ru-RU" sz="1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технологічного</a:t>
            </a: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</a:t>
            </a: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Досить</a:t>
            </a: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висока</a:t>
            </a: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фармакологічна</a:t>
            </a: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активність</a:t>
            </a: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завдяки</a:t>
            </a: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високій</a:t>
            </a: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дисперсності</a:t>
            </a: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лікарських</a:t>
            </a: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речовин.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Можливість </a:t>
            </a:r>
            <a:r>
              <a:rPr lang="ru-RU" sz="1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1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місцевого</a:t>
            </a: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так і </a:t>
            </a:r>
            <a:r>
              <a:rPr lang="ru-RU" sz="1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загального</a:t>
            </a: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впливу</a:t>
            </a: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</a:t>
            </a: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Точність</a:t>
            </a: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дозування</a:t>
            </a: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Портативність</a:t>
            </a: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Велика </a:t>
            </a:r>
            <a:r>
              <a:rPr lang="ru-RU" sz="1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стійкість</a:t>
            </a: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1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зберіганні</a:t>
            </a: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рідких</a:t>
            </a: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лікарських</a:t>
            </a: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формах.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Можливість </a:t>
            </a:r>
            <a:r>
              <a:rPr lang="ru-RU" sz="1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внутріаптечної</a:t>
            </a: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заготовки та </a:t>
            </a:r>
            <a:r>
              <a:rPr lang="ru-RU" sz="1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напівфабрикатів</a:t>
            </a: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технологічному</a:t>
            </a: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60376" y="160338"/>
            <a:ext cx="83600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</a:t>
            </a:r>
            <a:r>
              <a:rPr lang="ru-RU" b="1" dirty="0" smtClean="0"/>
              <a:t> </a:t>
            </a: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7267" y="683558"/>
            <a:ext cx="3354433" cy="24329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22336" y="328933"/>
            <a:ext cx="3952625" cy="2956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Рисунок 2" descr="gorkaya-anglijskaya-so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4850" y="3861048"/>
            <a:ext cx="3411991" cy="263653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56138"/>
            <a:ext cx="4716016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  <a:cs typeface="Segoe UI Semibold" pitchFamily="34" charset="0"/>
              </a:rPr>
              <a:t>Недоліки</a:t>
            </a: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  <a:cs typeface="Segoe UI Semibold" pitchFamily="34" charset="0"/>
              </a:rPr>
              <a:t>: </a:t>
            </a:r>
          </a:p>
          <a:p>
            <a:pPr algn="just"/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Більш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повільне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порівнянні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розчинами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наступ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фармакологічного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властивостей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деяких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речовин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впливом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навколишнього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втрата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кристалізаційної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води,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поглинання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водяної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пари,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діоксиду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вуглецю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окислення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хімічні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зволоженні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порошків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Подразнюючу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дію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слизові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Незручність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порошків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речовинами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гіркого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смаку,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ароматними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фарбувальними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інгредієнтами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487000438366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4867" y="908720"/>
            <a:ext cx="2412354" cy="2272224"/>
          </a:xfrm>
          <a:prstGeom prst="rect">
            <a:avLst/>
          </a:prstGeom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89077" y="0"/>
            <a:ext cx="3878144" cy="961474"/>
          </a:xfrm>
        </p:spPr>
        <p:txBody>
          <a:bodyPr/>
          <a:lstStyle/>
          <a:p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  <a:cs typeface="Segoe UI Semibold" pitchFamily="34" charset="0"/>
              </a:rPr>
              <a:t>прості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  <a:cs typeface="Segoe UI Semibold" pitchFamily="34" charset="0"/>
              </a:rPr>
              <a:t>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  <a:cs typeface="Segoe UI Semibold" pitchFamily="34" charset="0"/>
              </a:rPr>
              <a:t>порошки </a:t>
            </a:r>
          </a:p>
          <a:p>
            <a:endParaRPr lang="ru-RU" dirty="0"/>
          </a:p>
        </p:txBody>
      </p:sp>
      <p:pic>
        <p:nvPicPr>
          <p:cNvPr id="6" name="Содержимое 5" descr="gidrokarbonat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0" y="1147333"/>
            <a:ext cx="2037948" cy="2037948"/>
          </a:xfrm>
        </p:spPr>
      </p:pic>
      <p:sp>
        <p:nvSpPr>
          <p:cNvPr id="4" name="Текст 3"/>
          <p:cNvSpPr>
            <a:spLocks noGrp="1"/>
          </p:cNvSpPr>
          <p:nvPr>
            <p:ph type="body" sz="quarter" idx="3"/>
          </p:nvPr>
        </p:nvSpPr>
        <p:spPr>
          <a:xfrm>
            <a:off x="4355976" y="188640"/>
            <a:ext cx="4573742" cy="864096"/>
          </a:xfrm>
        </p:spPr>
        <p:txBody>
          <a:bodyPr/>
          <a:lstStyle/>
          <a:p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  <a:cs typeface="Segoe UI Semibold" pitchFamily="34" charset="0"/>
              </a:rPr>
              <a:t>складні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  <a:cs typeface="Segoe UI Semibold" pitchFamily="34" charset="0"/>
              </a:rPr>
              <a:t> порошки</a:t>
            </a:r>
            <a:endParaRPr lang="ru-RU" dirty="0"/>
          </a:p>
        </p:txBody>
      </p:sp>
      <p:pic>
        <p:nvPicPr>
          <p:cNvPr id="7" name="Рисунок 6" descr="image06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584" y="3645024"/>
            <a:ext cx="3143272" cy="2357455"/>
          </a:xfrm>
          <a:prstGeom prst="rect">
            <a:avLst/>
          </a:prstGeom>
        </p:spPr>
      </p:pic>
      <p:pic>
        <p:nvPicPr>
          <p:cNvPr id="13" name="Объект 12" descr="951455.jpg"/>
          <p:cNvPicPr>
            <a:picLocks noGrp="1" noChangeAspect="1"/>
          </p:cNvPicPr>
          <p:nvPr>
            <p:ph sz="quarter" idx="4"/>
          </p:nvPr>
        </p:nvPicPr>
        <p:blipFill>
          <a:blip r:embed="rId5"/>
          <a:stretch>
            <a:fillRect/>
          </a:stretch>
        </p:blipFill>
        <p:spPr>
          <a:xfrm>
            <a:off x="4644008" y="1100544"/>
            <a:ext cx="2953004" cy="2743200"/>
          </a:xfrm>
          <a:prstGeom prst="rect">
            <a:avLst/>
          </a:prstGeom>
        </p:spPr>
      </p:pic>
      <p:pic>
        <p:nvPicPr>
          <p:cNvPr id="14" name="Рисунок 13" descr="drayver_dlya_ustanovki_routera_tp_link_wr841n_14973_100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92080" y="3849533"/>
            <a:ext cx="3773125" cy="30021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841" y="848691"/>
            <a:ext cx="3148880" cy="2361660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" y="3617640"/>
            <a:ext cx="3983885" cy="32403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7504" y="0"/>
            <a:ext cx="47525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Порошок для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внутрішнього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застосування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54697" y="-1"/>
            <a:ext cx="40679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Порошок для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зовнішнього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застосування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</p:txBody>
      </p:sp>
      <p:pic>
        <p:nvPicPr>
          <p:cNvPr id="8" name="Рисунок 7" descr="3b902fa4d13c090633eb03855a6d529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6249" y="773230"/>
            <a:ext cx="2844410" cy="284441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988" y="3429000"/>
            <a:ext cx="2702642" cy="3281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720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otorinolaringo27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35" y="1071545"/>
            <a:ext cx="4641063" cy="2789503"/>
          </a:xfrm>
          <a:prstGeom prst="rect">
            <a:avLst/>
          </a:prstGeom>
        </p:spPr>
      </p:pic>
      <p:pic>
        <p:nvPicPr>
          <p:cNvPr id="4" name="Рисунок 3" descr="bornaja-kislot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1720" y="3919809"/>
            <a:ext cx="2952328" cy="29523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0"/>
            <a:ext cx="44862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  <a:cs typeface="Segoe UI Semibold" pitchFamily="34" charset="0"/>
              </a:rPr>
              <a:t>Порошок для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  <a:cs typeface="Segoe UI Semibold" pitchFamily="34" charset="0"/>
              </a:rPr>
              <a:t>вдування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Semibold" pitchFamily="34" charset="0"/>
              <a:cs typeface="Segoe UI Semibold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716017" y="153888"/>
            <a:ext cx="37444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  <a:cs typeface="Segoe UI Semibold" pitchFamily="34" charset="0"/>
              </a:rPr>
              <a:t>зубні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  <a:cs typeface="Segoe UI Semibold" pitchFamily="34" charset="0"/>
              </a:rPr>
              <a:t> порошки</a:t>
            </a:r>
          </a:p>
        </p:txBody>
      </p:sp>
      <p:pic>
        <p:nvPicPr>
          <p:cNvPr id="7" name="Рисунок 6" descr="-gZ55jr_Wc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7826" y="3919809"/>
            <a:ext cx="3914249" cy="2935687"/>
          </a:xfrm>
          <a:prstGeom prst="rect">
            <a:avLst/>
          </a:prstGeom>
        </p:spPr>
      </p:pic>
      <p:pic>
        <p:nvPicPr>
          <p:cNvPr id="8" name="Рисунок 7" descr="wK7yENcBhgI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1835" y="681140"/>
            <a:ext cx="2862165" cy="27508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_2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10" y="1785926"/>
            <a:ext cx="3900494" cy="4394923"/>
          </a:xfrm>
          <a:prstGeom prst="rect">
            <a:avLst/>
          </a:prstGeom>
        </p:spPr>
      </p:pic>
      <p:pic>
        <p:nvPicPr>
          <p:cNvPr id="4" name="Рисунок 3" descr="regidron-pri-beremennosti-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3438" y="2000240"/>
            <a:ext cx="3952886" cy="366827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28662" y="0"/>
            <a:ext cx="764386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  <a:cs typeface="Segoe UI Semibold" pitchFamily="34" charset="0"/>
              </a:rPr>
              <a:t>Порошок для </a:t>
            </a:r>
            <a:r>
              <a:rPr lang="ru-RU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  <a:cs typeface="Segoe UI Semibold" pitchFamily="34" charset="0"/>
              </a:rPr>
              <a:t>приготування</a:t>
            </a:r>
            <a:r>
              <a:rPr 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  <a:cs typeface="Segoe UI Semibold" pitchFamily="34" charset="0"/>
              </a:rPr>
              <a:t> </a:t>
            </a:r>
            <a:r>
              <a:rPr lang="ru-RU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  <a:cs typeface="Segoe UI Semibold" pitchFamily="34" charset="0"/>
              </a:rPr>
              <a:t>розчинів</a:t>
            </a:r>
            <a:endParaRPr lang="ru-RU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Semibold" pitchFamily="34" charset="0"/>
              <a:cs typeface="Segoe UI Semi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260648"/>
            <a:ext cx="8712968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більшої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послідовності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зручності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розгляду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технологічні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стадії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застосовувані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приготуванні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порошків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розділити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два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етапи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Перетворення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грубодисперсних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речовин в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порошкоподібний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 і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одержання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однорідної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суміші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складається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частинок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більш-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менш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однакового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розміру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Для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застосовують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технологічні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стадії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подрібнення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просіювання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(в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аптеки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застосовують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рідко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і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змішування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порошкової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суміші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окремих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оформлених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доз.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Стадії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дозування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упаковка і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Приготування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порошків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складається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наступних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технологічних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операцій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Розрахунок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інгредієнтів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порошків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Відважування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порошків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Подрібнення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змішування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Дозування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Упаковка та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відпуску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паспорта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письмового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контролю.</a:t>
            </a:r>
          </a:p>
          <a:p>
            <a:pPr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порошку.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94237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32048"/>
            <a:ext cx="6512511" cy="648072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ru-RU" sz="4000" b="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  <a:cs typeface="Segoe UI Semibold" pitchFamily="34" charset="0"/>
              </a:rPr>
              <a:t>подрібнення</a:t>
            </a:r>
            <a:r>
              <a:rPr lang="ru-RU" sz="4900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  <a:cs typeface="Segoe UI Semibold" pitchFamily="34" charset="0"/>
              </a:rPr>
              <a:t/>
            </a:r>
            <a:br>
              <a:rPr lang="ru-RU" sz="4900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  <a:cs typeface="Segoe UI Semibold" pitchFamily="34" charset="0"/>
              </a:rPr>
            </a:br>
            <a:r>
              <a:rPr lang="ru-RU" sz="4900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  <a:cs typeface="Segoe UI Semibold" pitchFamily="34" charset="0"/>
              </a:rPr>
              <a:t/>
            </a:r>
            <a:br>
              <a:rPr lang="ru-RU" sz="4900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  <a:cs typeface="Segoe UI Semibold" pitchFamily="34" charset="0"/>
              </a:rPr>
            </a:br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97260" y="692696"/>
            <a:ext cx="8946740" cy="5760640"/>
          </a:xfrm>
          <a:noFill/>
        </p:spPr>
        <p:txBody>
          <a:bodyPr>
            <a:normAutofit fontScale="25000" lnSpcReduction="20000"/>
          </a:bodyPr>
          <a:lstStyle/>
          <a:p>
            <a:pPr marL="45720" indent="0" algn="just">
              <a:buNone/>
            </a:pP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Подрібнення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зменшення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розмірів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частинок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твердих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лікарських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пристосувань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" indent="0" algn="just">
              <a:buNone/>
            </a:pP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стадії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подрібнення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важливим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правильний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вибір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подрібнюючих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машин: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враховуються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фізико-хімічні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властивості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матеріалу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розмір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вихідного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матеріалу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кінцевого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продукту,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загальна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матеріалу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підлягає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подрібненню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" indent="0" algn="just">
              <a:buNone/>
            </a:pP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проведенні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подрібнення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керуються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вимогами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НТД до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величини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частинок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подрібненого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матеріалу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вибір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машин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визначається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заданим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ступенем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подрібнення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властивостями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матеріалу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подрібнюється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" indent="0" algn="just">
              <a:buNone/>
            </a:pP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Подрібнюючі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машини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класифіковані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різними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ознаками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45720" indent="0" algn="just">
              <a:buNone/>
            </a:pP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за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призначенням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попереднього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остаточного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подрібнення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45720" indent="0" algn="just">
              <a:buNone/>
            </a:pP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за способом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подрібнення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матеріалу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ріжуть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траворізки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коренерізки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розчавлює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стирається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(валки,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бігуни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жорна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Ексцельсиор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ударно-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відцентрові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млини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молоткові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крестобойние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дезинтегратор,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дисмембратор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ударно-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стирається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кульові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стрижневі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млини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машини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надтонкого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подрібнення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Вибро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колоїдні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струменеві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млини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45720" indent="0" algn="just">
              <a:buNone/>
            </a:pP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за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ступенем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подрібнення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матеріалу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дробарки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крупного,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середнього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дрібного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дроблення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млини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тонкого і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колоїдного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подрібнення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45720" indent="0" algn="just">
              <a:buNone/>
            </a:pP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за характером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робочого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інструмента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машини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дискові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кульові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ножові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роторні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8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</a:t>
            </a: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.).</a:t>
            </a:r>
            <a:endParaRPr lang="ru-RU" sz="5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endParaRPr lang="ru-RU" sz="3600" dirty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ru-RU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37214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442581" y="-719813"/>
            <a:ext cx="5882758" cy="7843680"/>
          </a:xfrm>
        </p:spPr>
      </p:pic>
    </p:spTree>
    <p:extLst>
      <p:ext uri="{BB962C8B-B14F-4D97-AF65-F5344CB8AC3E}">
        <p14:creationId xmlns:p14="http://schemas.microsoft.com/office/powerpoint/2010/main" val="36776967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0"/>
            <a:ext cx="7704856" cy="6730681"/>
          </a:xfrm>
        </p:spPr>
      </p:pic>
    </p:spTree>
    <p:extLst>
      <p:ext uri="{BB962C8B-B14F-4D97-AF65-F5344CB8AC3E}">
        <p14:creationId xmlns:p14="http://schemas.microsoft.com/office/powerpoint/2010/main" val="19733439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5582" y="161426"/>
            <a:ext cx="7540873" cy="6696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4400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697" y="908720"/>
            <a:ext cx="4248472" cy="50405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0" y="0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  <a:cs typeface="Segoe UI Semibold" pitchFamily="34" charset="0"/>
              </a:rPr>
              <a:t>просіювання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Semibold" pitchFamily="34" charset="0"/>
              <a:cs typeface="Segoe UI Semibold" pitchFamily="34" charset="0"/>
            </a:endParaRPr>
          </a:p>
          <a:p>
            <a:pPr algn="ctr"/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  <a:cs typeface="Segoe UI Semibold" pitchFamily="34" charset="0"/>
              </a:rPr>
              <a:t>Сито для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  <a:cs typeface="Segoe UI Semibold" pitchFamily="34" charset="0"/>
              </a:rPr>
              <a:t>просіювання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  <a:cs typeface="Segoe UI Semibold" pitchFamily="34" charset="0"/>
              </a:rPr>
              <a:t>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  <a:cs typeface="Segoe UI Semibold" pitchFamily="34" charset="0"/>
              </a:rPr>
              <a:t>порошків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Semibold" pitchFamily="34" charset="0"/>
              <a:cs typeface="Segoe UI Semibold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232775" y="1094692"/>
            <a:ext cx="4805717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При </a:t>
            </a:r>
            <a:r>
              <a:rPr lang="ru-RU" dirty="0" err="1"/>
              <a:t>отриманні</a:t>
            </a:r>
            <a:r>
              <a:rPr lang="ru-RU" dirty="0"/>
              <a:t> </a:t>
            </a:r>
            <a:r>
              <a:rPr lang="ru-RU" dirty="0" err="1"/>
              <a:t>складних</a:t>
            </a:r>
            <a:r>
              <a:rPr lang="ru-RU" dirty="0"/>
              <a:t> </a:t>
            </a:r>
            <a:r>
              <a:rPr lang="ru-RU" dirty="0" err="1"/>
              <a:t>порошків</a:t>
            </a:r>
            <a:r>
              <a:rPr lang="ru-RU" dirty="0"/>
              <a:t> в </a:t>
            </a:r>
            <a:r>
              <a:rPr lang="ru-RU" dirty="0" err="1"/>
              <a:t>промислових</a:t>
            </a:r>
            <a:r>
              <a:rPr lang="ru-RU" dirty="0"/>
              <a:t> </a:t>
            </a:r>
            <a:r>
              <a:rPr lang="ru-RU" dirty="0" err="1"/>
              <a:t>умовах</a:t>
            </a:r>
            <a:r>
              <a:rPr lang="ru-RU" dirty="0"/>
              <a:t> </a:t>
            </a:r>
            <a:r>
              <a:rPr lang="ru-RU" dirty="0" err="1"/>
              <a:t>кожна</a:t>
            </a:r>
            <a:r>
              <a:rPr lang="ru-RU" dirty="0"/>
              <a:t> </a:t>
            </a:r>
            <a:r>
              <a:rPr lang="ru-RU" dirty="0" err="1"/>
              <a:t>речовина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входить до складу </a:t>
            </a:r>
            <a:r>
              <a:rPr lang="ru-RU" dirty="0" err="1"/>
              <a:t>суміші</a:t>
            </a:r>
            <a:r>
              <a:rPr lang="ru-RU" dirty="0"/>
              <a:t>, </a:t>
            </a:r>
            <a:r>
              <a:rPr lang="ru-RU" dirty="0" err="1"/>
              <a:t>подрібнюють</a:t>
            </a:r>
            <a:r>
              <a:rPr lang="ru-RU" dirty="0"/>
              <a:t> </a:t>
            </a:r>
            <a:r>
              <a:rPr lang="ru-RU" dirty="0" err="1"/>
              <a:t>окремо</a:t>
            </a:r>
            <a:r>
              <a:rPr lang="ru-RU" dirty="0"/>
              <a:t> і </a:t>
            </a:r>
            <a:r>
              <a:rPr lang="ru-RU" dirty="0" err="1"/>
              <a:t>просівають</a:t>
            </a:r>
            <a:r>
              <a:rPr lang="ru-RU" dirty="0"/>
              <a:t> </a:t>
            </a:r>
            <a:r>
              <a:rPr lang="ru-RU" dirty="0" err="1"/>
              <a:t>крізь</a:t>
            </a:r>
            <a:r>
              <a:rPr lang="ru-RU" dirty="0"/>
              <a:t> </a:t>
            </a:r>
            <a:r>
              <a:rPr lang="ru-RU" dirty="0" err="1"/>
              <a:t>відповідне</a:t>
            </a:r>
            <a:r>
              <a:rPr lang="ru-RU" dirty="0"/>
              <a:t> сито.</a:t>
            </a:r>
          </a:p>
          <a:p>
            <a:pPr algn="just"/>
            <a:r>
              <a:rPr lang="ru-RU" dirty="0"/>
              <a:t>У </a:t>
            </a:r>
            <a:r>
              <a:rPr lang="ru-RU" dirty="0" err="1"/>
              <a:t>промислових</a:t>
            </a:r>
            <a:r>
              <a:rPr lang="ru-RU" dirty="0"/>
              <a:t> </a:t>
            </a:r>
            <a:r>
              <a:rPr lang="ru-RU" dirty="0" err="1"/>
              <a:t>умовах</a:t>
            </a:r>
            <a:r>
              <a:rPr lang="ru-RU" dirty="0"/>
              <a:t> </a:t>
            </a:r>
            <a:r>
              <a:rPr lang="ru-RU" dirty="0" err="1"/>
              <a:t>використовують</a:t>
            </a:r>
            <a:r>
              <a:rPr lang="ru-RU" dirty="0"/>
              <a:t> </a:t>
            </a:r>
            <a:r>
              <a:rPr lang="ru-RU" dirty="0" err="1"/>
              <a:t>механічні</a:t>
            </a:r>
            <a:r>
              <a:rPr lang="ru-RU" dirty="0"/>
              <a:t> </a:t>
            </a:r>
            <a:r>
              <a:rPr lang="ru-RU" dirty="0" err="1"/>
              <a:t>конструкції</a:t>
            </a:r>
            <a:r>
              <a:rPr lang="ru-RU" dirty="0"/>
              <a:t> сит: </a:t>
            </a:r>
            <a:r>
              <a:rPr lang="ru-RU" dirty="0" err="1"/>
              <a:t>обертові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коливаються</a:t>
            </a:r>
            <a:r>
              <a:rPr lang="ru-RU" dirty="0"/>
              <a:t>, </a:t>
            </a:r>
            <a:r>
              <a:rPr lang="ru-RU" dirty="0" err="1"/>
              <a:t>вібраційні</a:t>
            </a:r>
            <a:r>
              <a:rPr lang="ru-RU" dirty="0"/>
              <a:t>. За </a:t>
            </a:r>
            <a:r>
              <a:rPr lang="ru-RU" dirty="0" err="1"/>
              <a:t>конструкцією</a:t>
            </a:r>
            <a:r>
              <a:rPr lang="ru-RU" dirty="0"/>
              <a:t> </a:t>
            </a:r>
            <a:r>
              <a:rPr lang="ru-RU" dirty="0" err="1"/>
              <a:t>віброустройства</a:t>
            </a:r>
            <a:r>
              <a:rPr lang="ru-RU" dirty="0"/>
              <a:t> </a:t>
            </a:r>
            <a:r>
              <a:rPr lang="ru-RU" dirty="0" err="1"/>
              <a:t>розрізняють</a:t>
            </a:r>
            <a:r>
              <a:rPr lang="ru-RU" dirty="0"/>
              <a:t> 3 </a:t>
            </a:r>
            <a:r>
              <a:rPr lang="ru-RU" dirty="0" err="1"/>
              <a:t>види</a:t>
            </a:r>
            <a:r>
              <a:rPr lang="ru-RU" dirty="0"/>
              <a:t> </a:t>
            </a:r>
            <a:r>
              <a:rPr lang="ru-RU" dirty="0" err="1"/>
              <a:t>вібраційних</a:t>
            </a:r>
            <a:r>
              <a:rPr lang="ru-RU" dirty="0"/>
              <a:t> сит: </a:t>
            </a:r>
            <a:r>
              <a:rPr lang="ru-RU" dirty="0" err="1"/>
              <a:t>електромагнітні</a:t>
            </a:r>
            <a:r>
              <a:rPr lang="ru-RU" dirty="0"/>
              <a:t>, </a:t>
            </a:r>
            <a:r>
              <a:rPr lang="ru-RU" dirty="0" err="1"/>
              <a:t>гіраціонние</a:t>
            </a:r>
            <a:r>
              <a:rPr lang="ru-RU" dirty="0"/>
              <a:t>, </a:t>
            </a:r>
            <a:r>
              <a:rPr lang="ru-RU" dirty="0" err="1"/>
              <a:t>інерційні</a:t>
            </a:r>
            <a:r>
              <a:rPr lang="ru-RU" dirty="0"/>
              <a:t>.</a:t>
            </a:r>
          </a:p>
          <a:p>
            <a:pPr algn="just"/>
            <a:r>
              <a:rPr lang="ru-RU" dirty="0" err="1"/>
              <a:t>Просіювання</a:t>
            </a:r>
            <a:r>
              <a:rPr lang="ru-RU" dirty="0"/>
              <a:t> </a:t>
            </a:r>
            <a:r>
              <a:rPr lang="ru-RU" dirty="0" err="1"/>
              <a:t>подрібненої</a:t>
            </a:r>
            <a:r>
              <a:rPr lang="ru-RU" dirty="0"/>
              <a:t> </a:t>
            </a:r>
            <a:r>
              <a:rPr lang="ru-RU" dirty="0" err="1"/>
              <a:t>матеріалу</a:t>
            </a:r>
            <a:r>
              <a:rPr lang="ru-RU" dirty="0"/>
              <a:t> </a:t>
            </a:r>
            <a:r>
              <a:rPr lang="ru-RU" dirty="0" err="1"/>
              <a:t>проводять</a:t>
            </a:r>
            <a:r>
              <a:rPr lang="ru-RU" dirty="0"/>
              <a:t> за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ru-RU" dirty="0" err="1"/>
              <a:t>ситових</a:t>
            </a:r>
            <a:r>
              <a:rPr lang="ru-RU" dirty="0"/>
              <a:t> </a:t>
            </a:r>
            <a:r>
              <a:rPr lang="ru-RU" dirty="0" err="1"/>
              <a:t>механізмів</a:t>
            </a:r>
            <a:r>
              <a:rPr lang="ru-RU" dirty="0"/>
              <a:t> </a:t>
            </a:r>
            <a:r>
              <a:rPr lang="ru-RU" dirty="0" err="1"/>
              <a:t>різної</a:t>
            </a:r>
            <a:r>
              <a:rPr lang="ru-RU" dirty="0"/>
              <a:t> </a:t>
            </a:r>
            <a:r>
              <a:rPr lang="ru-RU" dirty="0" err="1"/>
              <a:t>конструкції</a:t>
            </a:r>
            <a:r>
              <a:rPr lang="ru-RU" dirty="0"/>
              <a:t>: </a:t>
            </a:r>
            <a:r>
              <a:rPr lang="ru-RU" dirty="0" err="1"/>
              <a:t>обертові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коливаються</a:t>
            </a:r>
            <a:r>
              <a:rPr lang="ru-RU" dirty="0"/>
              <a:t> і </a:t>
            </a:r>
            <a:r>
              <a:rPr lang="ru-RU" dirty="0" err="1"/>
              <a:t>вібраційні</a:t>
            </a:r>
            <a:r>
              <a:rPr lang="ru-RU" dirty="0"/>
              <a:t>. На </a:t>
            </a:r>
            <a:r>
              <a:rPr lang="ru-RU" dirty="0" err="1"/>
              <a:t>вібраційних</a:t>
            </a:r>
            <a:r>
              <a:rPr lang="ru-RU" dirty="0"/>
              <a:t> ситах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просіяти</a:t>
            </a:r>
            <a:r>
              <a:rPr lang="ru-RU" dirty="0"/>
              <a:t> </a:t>
            </a:r>
            <a:r>
              <a:rPr lang="ru-RU" dirty="0" err="1"/>
              <a:t>вологий</a:t>
            </a:r>
            <a:r>
              <a:rPr lang="ru-RU" dirty="0"/>
              <a:t> </a:t>
            </a:r>
            <a:r>
              <a:rPr lang="ru-RU" dirty="0" err="1"/>
              <a:t>матеріал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34088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244" y="0"/>
            <a:ext cx="5950396" cy="155105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6831" y="1340767"/>
            <a:ext cx="5908969" cy="5452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9978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692696"/>
            <a:ext cx="9036496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Змішування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якого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досягається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однакове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співвідношення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складових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частинок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будь-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якій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одержуваної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суміші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Змішування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порошкоподібних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продуктів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здійснюють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спеціальних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змішувачах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класифікують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за характером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змішування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(конвективного або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дифузного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за конструктивною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ознакою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барабанні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змішувачі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обертовим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корпусом і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обертовими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лопатями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за способами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суміш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гравітаційні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відцентрові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за характером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перебігу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змішування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періодичне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або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безперервне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та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іншими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ознаками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Якісною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характеристикою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змішування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однорідність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складу будь-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якої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проб,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взятої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зон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змішувача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простим і легким способом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змішування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такий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якому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інгредієнти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входять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складу порошку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приблизно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рівних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кількостях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частинками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однакових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розмірів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близькими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щільності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засипають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змішувач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перемішують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отримання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однорідної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суміші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зазначених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рівних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питома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порошків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змішуються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тоді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тривалість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перемішування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збільшується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0"/>
            <a:ext cx="87129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  <a:cs typeface="Segoe UI Semibold" pitchFamily="34" charset="0"/>
              </a:rPr>
              <a:t>сучасні</a:t>
            </a:r>
            <a:r>
              <a:rPr lang="ru-RU" sz="28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  <a:cs typeface="Segoe UI Semibold" pitchFamily="34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  <a:cs typeface="Segoe UI Semibold" pitchFamily="34" charset="0"/>
              </a:rPr>
              <a:t>Млини</a:t>
            </a:r>
            <a:endParaRPr lang="ru-RU" sz="28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Semibold" pitchFamily="34" charset="0"/>
              <a:cs typeface="Segoe UI Semi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8246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310-10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71546"/>
            <a:ext cx="4643470" cy="4643470"/>
          </a:xfrm>
          <a:prstGeom prst="rect">
            <a:avLst/>
          </a:prstGeom>
        </p:spPr>
      </p:pic>
      <p:pic>
        <p:nvPicPr>
          <p:cNvPr id="4" name="Рисунок 3" descr="1310-100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9092" y="1071546"/>
            <a:ext cx="4714908" cy="471490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42976" y="0"/>
            <a:ext cx="7215238" cy="76944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  <a:cs typeface="Segoe UI Semibold" pitchFamily="34" charset="0"/>
              </a:rPr>
              <a:t>сучасні</a:t>
            </a:r>
            <a:r>
              <a:rPr 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  <a:cs typeface="Segoe UI Semibold" pitchFamily="34" charset="0"/>
              </a:rPr>
              <a:t> </a:t>
            </a:r>
            <a:r>
              <a:rPr lang="ru-RU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  <a:cs typeface="Segoe UI Semibold" pitchFamily="34" charset="0"/>
              </a:rPr>
              <a:t>млини</a:t>
            </a:r>
            <a:endParaRPr lang="ru-RU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Semibold" pitchFamily="34" charset="0"/>
              <a:cs typeface="Segoe UI Semi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514379" cy="147050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8788" y="1772816"/>
            <a:ext cx="7005117" cy="3960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4210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71736" y="0"/>
            <a:ext cx="42862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  <a:cs typeface="Segoe UI Semibold" pitchFamily="34" charset="0"/>
              </a:rPr>
              <a:t>дозування</a:t>
            </a:r>
            <a:endParaRPr lang="ru-RU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Semibold" pitchFamily="34" charset="0"/>
              <a:cs typeface="Segoe UI Semibold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1472" y="1071546"/>
            <a:ext cx="307183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1) По </a:t>
            </a:r>
            <a:r>
              <a:rPr lang="ru-RU" sz="3200" dirty="0" err="1"/>
              <a:t>масі</a:t>
            </a:r>
            <a:endParaRPr lang="ru-RU" sz="3200" dirty="0"/>
          </a:p>
          <a:p>
            <a:endParaRPr lang="ru-RU" sz="3200" dirty="0"/>
          </a:p>
          <a:p>
            <a:r>
              <a:rPr lang="ru-RU" sz="3200" dirty="0"/>
              <a:t>  </a:t>
            </a:r>
            <a:r>
              <a:rPr lang="ru-RU" sz="3200" dirty="0" err="1"/>
              <a:t>точніше</a:t>
            </a:r>
            <a:endParaRPr lang="ru-RU" sz="3200" dirty="0"/>
          </a:p>
          <a:p>
            <a:endParaRPr lang="ru-RU" sz="3200" dirty="0"/>
          </a:p>
          <a:p>
            <a:r>
              <a:rPr lang="ru-RU" sz="3200" dirty="0"/>
              <a:t>  За </a:t>
            </a:r>
            <a:r>
              <a:rPr lang="ru-RU" sz="3200" dirty="0" err="1"/>
              <a:t>допомогою</a:t>
            </a:r>
            <a:r>
              <a:rPr lang="ru-RU" sz="3200" dirty="0"/>
              <a:t> </a:t>
            </a:r>
            <a:r>
              <a:rPr lang="ru-RU" sz="3200" dirty="0" err="1"/>
              <a:t>ручних</a:t>
            </a:r>
            <a:r>
              <a:rPr lang="ru-RU" sz="3200" dirty="0"/>
              <a:t> ваг</a:t>
            </a:r>
          </a:p>
        </p:txBody>
      </p:sp>
      <p:pic>
        <p:nvPicPr>
          <p:cNvPr id="33796" name="Picture 4" descr="http://vmede.org/sait/content/Farm_texnologiya_bzg_ls_gavrilov_2010/img/2253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9124" y="1000108"/>
            <a:ext cx="4126882" cy="5214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72" y="3786190"/>
            <a:ext cx="4453666" cy="2622724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2132" y="357166"/>
            <a:ext cx="3043605" cy="52565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8596" y="428604"/>
            <a:ext cx="500066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2) За </a:t>
            </a:r>
            <a:r>
              <a:rPr lang="ru-RU" sz="3200" dirty="0" err="1"/>
              <a:t>обсягом</a:t>
            </a:r>
            <a:endParaRPr lang="ru-RU" sz="3200" dirty="0"/>
          </a:p>
          <a:p>
            <a:endParaRPr lang="ru-RU" sz="3200" dirty="0"/>
          </a:p>
          <a:p>
            <a:r>
              <a:rPr lang="ru-RU" sz="3200" dirty="0"/>
              <a:t>  </a:t>
            </a:r>
            <a:r>
              <a:rPr lang="ru-RU" sz="3200" dirty="0" err="1"/>
              <a:t>Менш</a:t>
            </a:r>
            <a:r>
              <a:rPr lang="ru-RU" sz="3200" dirty="0"/>
              <a:t> </a:t>
            </a:r>
            <a:r>
              <a:rPr lang="ru-RU" sz="3200" dirty="0" err="1"/>
              <a:t>точний</a:t>
            </a:r>
            <a:r>
              <a:rPr lang="ru-RU" sz="3200" dirty="0"/>
              <a:t>, але більш </a:t>
            </a:r>
            <a:r>
              <a:rPr lang="ru-RU" sz="3200" dirty="0" err="1"/>
              <a:t>продуктивне</a:t>
            </a:r>
            <a:endParaRPr lang="ru-RU" sz="3200" dirty="0"/>
          </a:p>
          <a:p>
            <a:endParaRPr lang="ru-RU" sz="3200" dirty="0"/>
          </a:p>
          <a:p>
            <a:r>
              <a:rPr lang="ru-RU" sz="3200" dirty="0"/>
              <a:t>  За </a:t>
            </a:r>
            <a:r>
              <a:rPr lang="ru-RU" sz="3200" dirty="0" err="1"/>
              <a:t>допомогою</a:t>
            </a:r>
            <a:r>
              <a:rPr lang="ru-RU" sz="3200" dirty="0"/>
              <a:t> </a:t>
            </a:r>
            <a:r>
              <a:rPr lang="ru-RU" sz="3200" dirty="0" err="1"/>
              <a:t>дозаторів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914665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88679"/>
            <a:ext cx="6867525" cy="28003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8528" y="2842288"/>
            <a:ext cx="6143753" cy="3998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9907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88640"/>
            <a:ext cx="7766248" cy="6474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8565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04664"/>
            <a:ext cx="8856983" cy="6192688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В </a:t>
            </a:r>
            <a:r>
              <a:rPr lang="ru-RU" dirty="0" err="1" smtClean="0"/>
              <a:t>аптечних</a:t>
            </a:r>
            <a:r>
              <a:rPr lang="ru-RU" dirty="0" smtClean="0"/>
              <a:t> </a:t>
            </a:r>
            <a:r>
              <a:rPr lang="ru-RU" dirty="0" err="1" smtClean="0"/>
              <a:t>умовах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012" y="1916832"/>
            <a:ext cx="9649072" cy="3471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935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562800"/>
            <a:ext cx="8712968" cy="511102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786662" y="423546"/>
            <a:ext cx="53776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/>
              <a:t>В </a:t>
            </a:r>
            <a:r>
              <a:rPr lang="ru-RU" sz="3600" dirty="0" err="1" smtClean="0"/>
              <a:t>промислових</a:t>
            </a:r>
            <a:r>
              <a:rPr lang="ru-RU" sz="3600" dirty="0" smtClean="0"/>
              <a:t> </a:t>
            </a:r>
            <a:r>
              <a:rPr lang="ru-RU" sz="3600" dirty="0" err="1" smtClean="0"/>
              <a:t>умовах</a:t>
            </a:r>
            <a:endParaRPr lang="uk-UA" sz="3600" dirty="0"/>
          </a:p>
        </p:txBody>
      </p:sp>
    </p:spTree>
    <p:extLst>
      <p:ext uri="{BB962C8B-B14F-4D97-AF65-F5344CB8AC3E}">
        <p14:creationId xmlns:p14="http://schemas.microsoft.com/office/powerpoint/2010/main" val="29440871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612024" y="-697895"/>
            <a:ext cx="5751257" cy="7668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0402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080"/>
            <a:ext cx="9144000" cy="687015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0034" y="428604"/>
            <a:ext cx="2643206" cy="76944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  <a:cs typeface="Segoe UI Semibold" pitchFamily="34" charset="0"/>
              </a:rPr>
              <a:t>Упаковка</a:t>
            </a:r>
            <a:endParaRPr lang="ru-RU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Semibold" pitchFamily="34" charset="0"/>
              <a:cs typeface="Segoe UI Semi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2233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143108" y="0"/>
            <a:ext cx="43577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  <a:cs typeface="Segoe UI Semibold" pitchFamily="34" charset="0"/>
              </a:rPr>
              <a:t>Оформлення</a:t>
            </a:r>
            <a:endParaRPr lang="ru-RU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Semibold" pitchFamily="34" charset="0"/>
              <a:cs typeface="Segoe UI Semibold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5630" y="2420888"/>
            <a:ext cx="3770211" cy="389682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2647203"/>
            <a:ext cx="1666875" cy="375285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6387" y="769441"/>
            <a:ext cx="3695700" cy="400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167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1162</TotalTime>
  <Words>842</Words>
  <Application>Microsoft Office PowerPoint</Application>
  <PresentationFormat>Экран (4:3)</PresentationFormat>
  <Paragraphs>89</Paragraphs>
  <Slides>29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7" baseType="lpstr">
      <vt:lpstr>Arial</vt:lpstr>
      <vt:lpstr>Comic Sans MS</vt:lpstr>
      <vt:lpstr>Georgia</vt:lpstr>
      <vt:lpstr>PMingLiU</vt:lpstr>
      <vt:lpstr>Segoe UI Semibold</vt:lpstr>
      <vt:lpstr>Times New Roman</vt:lpstr>
      <vt:lpstr>Trebuchet MS</vt:lpstr>
      <vt:lpstr>Воздушный поток</vt:lpstr>
      <vt:lpstr>ОДЕСЬКИЙ НАЦІОНАЛЬНИЙ МЕДИЧНИЙ УНІВЕРСИТЕТ Кафедра фармацевтичної хімії та технології ліків</vt:lpstr>
      <vt:lpstr>План заняття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подрібнення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 аптечних умовах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Порошки</dc:title>
  <dc:creator>Кристина</dc:creator>
  <cp:lastModifiedBy>Олексій Володимирович Нікітін</cp:lastModifiedBy>
  <cp:revision>72</cp:revision>
  <dcterms:created xsi:type="dcterms:W3CDTF">2016-12-05T12:44:57Z</dcterms:created>
  <dcterms:modified xsi:type="dcterms:W3CDTF">2024-02-27T15:46:08Z</dcterms:modified>
</cp:coreProperties>
</file>