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78" r:id="rId3"/>
    <p:sldId id="257" r:id="rId4"/>
    <p:sldId id="259" r:id="rId5"/>
    <p:sldId id="261" r:id="rId6"/>
    <p:sldId id="262" r:id="rId7"/>
    <p:sldId id="263" r:id="rId8"/>
    <p:sldId id="264" r:id="rId9"/>
    <p:sldId id="312" r:id="rId10"/>
    <p:sldId id="266" r:id="rId11"/>
    <p:sldId id="313" r:id="rId12"/>
    <p:sldId id="271" r:id="rId13"/>
    <p:sldId id="272" r:id="rId14"/>
    <p:sldId id="274" r:id="rId15"/>
    <p:sldId id="275" r:id="rId16"/>
    <p:sldId id="276" r:id="rId17"/>
    <p:sldId id="296" r:id="rId18"/>
    <p:sldId id="297" r:id="rId19"/>
    <p:sldId id="292" r:id="rId20"/>
    <p:sldId id="298" r:id="rId21"/>
    <p:sldId id="294" r:id="rId22"/>
    <p:sldId id="302" r:id="rId23"/>
    <p:sldId id="299" r:id="rId24"/>
    <p:sldId id="303" r:id="rId25"/>
    <p:sldId id="304" r:id="rId26"/>
    <p:sldId id="305" r:id="rId27"/>
    <p:sldId id="306" r:id="rId28"/>
    <p:sldId id="293" r:id="rId29"/>
    <p:sldId id="295" r:id="rId30"/>
    <p:sldId id="309" r:id="rId31"/>
    <p:sldId id="310" r:id="rId32"/>
    <p:sldId id="311" r:id="rId33"/>
    <p:sldId id="307"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771D4162-5A8A-44DE-A279-296C10FB3275}">
          <p14:sldIdLst>
            <p14:sldId id="256"/>
            <p14:sldId id="278"/>
            <p14:sldId id="257"/>
            <p14:sldId id="259"/>
            <p14:sldId id="261"/>
            <p14:sldId id="262"/>
            <p14:sldId id="263"/>
            <p14:sldId id="264"/>
            <p14:sldId id="312"/>
            <p14:sldId id="266"/>
            <p14:sldId id="313"/>
            <p14:sldId id="271"/>
            <p14:sldId id="272"/>
            <p14:sldId id="274"/>
            <p14:sldId id="275"/>
            <p14:sldId id="276"/>
          </p14:sldIdLst>
        </p14:section>
        <p14:section name="Раздел без заголовка" id="{D606160B-9AAA-4153-AA1C-5D9163C69AC6}">
          <p14:sldIdLst>
            <p14:sldId id="296"/>
            <p14:sldId id="297"/>
            <p14:sldId id="292"/>
            <p14:sldId id="298"/>
            <p14:sldId id="294"/>
            <p14:sldId id="302"/>
            <p14:sldId id="299"/>
            <p14:sldId id="303"/>
            <p14:sldId id="304"/>
            <p14:sldId id="305"/>
            <p14:sldId id="306"/>
            <p14:sldId id="293"/>
            <p14:sldId id="295"/>
            <p14:sldId id="309"/>
            <p14:sldId id="310"/>
            <p14:sldId id="311"/>
            <p14:sldId id="30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79" d="100"/>
          <a:sy n="79" d="100"/>
        </p:scale>
        <p:origin x="355"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A1C464-5B53-446E-9ABC-3AD68A3C110B}" type="datetimeFigureOut">
              <a:rPr lang="uk-UA" smtClean="0"/>
              <a:t>27.02.2024</a:t>
            </a:fld>
            <a:endParaRPr lang="uk-UA"/>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4525B0-442E-43E6-B478-F51A1C50D44E}" type="slidenum">
              <a:rPr lang="uk-UA" smtClean="0"/>
              <a:t>‹#›</a:t>
            </a:fld>
            <a:endParaRPr lang="uk-UA"/>
          </a:p>
        </p:txBody>
      </p:sp>
    </p:spTree>
    <p:extLst>
      <p:ext uri="{BB962C8B-B14F-4D97-AF65-F5344CB8AC3E}">
        <p14:creationId xmlns:p14="http://schemas.microsoft.com/office/powerpoint/2010/main" val="1347823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4B50C884-F412-4202-B7BB-A03453107B08}" type="slidenum">
              <a:rPr lang="uk-UA" smtClean="0"/>
              <a:t>20</a:t>
            </a:fld>
            <a:endParaRPr lang="uk-UA"/>
          </a:p>
        </p:txBody>
      </p:sp>
    </p:spTree>
    <p:extLst>
      <p:ext uri="{BB962C8B-B14F-4D97-AF65-F5344CB8AC3E}">
        <p14:creationId xmlns:p14="http://schemas.microsoft.com/office/powerpoint/2010/main" val="3188533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4266C1-69D4-4EA0-8F59-5C5DB36108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video" Target="file:///D:\&#1058;&#1072;&#1073;&#1083;&#1077;&#1090;&#1082;&#1072;.%20&#1050;&#1072;&#1082;%20&#1101;&#1090;&#1086;%20&#1089;&#1076;&#1077;&#1083;&#1072;&#1085;&#1086;%20(&#1076;&#1086;&#1082;&#1091;&#1084;&#1077;&#1085;&#1090;&#1072;&#1083;&#1100;&#1085;&#1099;&#1081;%20&#1092;&#1080;&#1083;&#1100;&#1084;)%20(online-video-cutter.com).mp4" TargetMode="Externa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32.jpe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Админ\Desktop\022.jpg"/>
          <p:cNvPicPr>
            <a:picLocks noChangeAspect="1" noChangeArrowheads="1"/>
          </p:cNvPicPr>
          <p:nvPr/>
        </p:nvPicPr>
        <p:blipFill>
          <a:blip r:embed="rId2" cstate="print"/>
          <a:srcRect/>
          <a:stretch>
            <a:fillRect/>
          </a:stretch>
        </p:blipFill>
        <p:spPr bwMode="auto">
          <a:xfrm>
            <a:off x="0" y="0"/>
            <a:ext cx="9216008" cy="6858000"/>
          </a:xfrm>
          <a:prstGeom prst="rect">
            <a:avLst/>
          </a:prstGeom>
          <a:noFill/>
        </p:spPr>
      </p:pic>
      <p:sp>
        <p:nvSpPr>
          <p:cNvPr id="2" name="Заголовок 1"/>
          <p:cNvSpPr>
            <a:spLocks noGrp="1"/>
          </p:cNvSpPr>
          <p:nvPr>
            <p:ph type="ctrTitle"/>
          </p:nvPr>
        </p:nvSpPr>
        <p:spPr>
          <a:xfrm>
            <a:off x="755576" y="1988840"/>
            <a:ext cx="7772400" cy="396044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4900" dirty="0" smtClean="0"/>
              <a:t/>
            </a:r>
            <a:br>
              <a:rPr lang="ru-RU" sz="4900" dirty="0" smtClean="0"/>
            </a:br>
            <a:r>
              <a:rPr lang="ru-RU" sz="4900" dirty="0"/>
              <a:t/>
            </a:r>
            <a:br>
              <a:rPr lang="ru-RU" sz="4900" dirty="0"/>
            </a:br>
            <a:r>
              <a:rPr lang="ru-RU" sz="4900" dirty="0" smtClean="0"/>
              <a:t/>
            </a:r>
            <a:br>
              <a:rPr lang="ru-RU" sz="4900" dirty="0" smtClean="0"/>
            </a:br>
            <a:r>
              <a:rPr lang="ru-RU" sz="4900" dirty="0" smtClean="0"/>
              <a:t/>
            </a:r>
            <a:br>
              <a:rPr lang="ru-RU" sz="4900" dirty="0" smtClean="0"/>
            </a:br>
            <a:r>
              <a:rPr lang="ru-RU" sz="5400" b="1" dirty="0" err="1" smtClean="0">
                <a:solidFill>
                  <a:schemeClr val="bg2">
                    <a:lumMod val="10000"/>
                  </a:schemeClr>
                </a:solidFill>
                <a:effectLst>
                  <a:outerShdw blurRad="38100" dist="38100" dir="2700000" algn="tl">
                    <a:srgbClr val="000000">
                      <a:alpha val="43137"/>
                    </a:srgbClr>
                  </a:outerShdw>
                </a:effectLst>
              </a:rPr>
              <a:t>Практичне</a:t>
            </a:r>
            <a:r>
              <a:rPr lang="ru-RU" sz="5400" b="1" dirty="0" smtClean="0">
                <a:solidFill>
                  <a:schemeClr val="bg2">
                    <a:lumMod val="10000"/>
                  </a:schemeClr>
                </a:solidFill>
                <a:effectLst>
                  <a:outerShdw blurRad="38100" dist="38100" dir="2700000" algn="tl">
                    <a:srgbClr val="000000">
                      <a:alpha val="43137"/>
                    </a:srgbClr>
                  </a:outerShdw>
                </a:effectLst>
              </a:rPr>
              <a:t> </a:t>
            </a:r>
            <a:r>
              <a:rPr lang="ru-RU" sz="5400" b="1" dirty="0" err="1" smtClean="0">
                <a:solidFill>
                  <a:schemeClr val="bg2">
                    <a:lumMod val="10000"/>
                  </a:schemeClr>
                </a:solidFill>
                <a:effectLst>
                  <a:outerShdw blurRad="38100" dist="38100" dir="2700000" algn="tl">
                    <a:srgbClr val="000000">
                      <a:alpha val="43137"/>
                    </a:srgbClr>
                  </a:outerShdw>
                </a:effectLst>
              </a:rPr>
              <a:t>заняття</a:t>
            </a:r>
            <a:r>
              <a:rPr lang="ru-RU" sz="5400" b="1" dirty="0" smtClean="0">
                <a:solidFill>
                  <a:schemeClr val="bg2">
                    <a:lumMod val="10000"/>
                  </a:schemeClr>
                </a:solidFill>
                <a:effectLst>
                  <a:outerShdw blurRad="38100" dist="38100" dir="2700000" algn="tl">
                    <a:srgbClr val="000000">
                      <a:alpha val="43137"/>
                    </a:srgbClr>
                  </a:outerShdw>
                </a:effectLst>
              </a:rPr>
              <a:t>:</a:t>
            </a:r>
            <a:r>
              <a:rPr lang="ru-RU" sz="5400" b="1" dirty="0">
                <a:solidFill>
                  <a:schemeClr val="bg2">
                    <a:lumMod val="10000"/>
                  </a:schemeClr>
                </a:solidFill>
                <a:effectLst>
                  <a:outerShdw blurRad="38100" dist="38100" dir="2700000" algn="tl">
                    <a:srgbClr val="000000">
                      <a:alpha val="43137"/>
                    </a:srgbClr>
                  </a:outerShdw>
                </a:effectLst>
              </a:rPr>
              <a:t/>
            </a:r>
            <a:br>
              <a:rPr lang="ru-RU" sz="5400" b="1" dirty="0">
                <a:solidFill>
                  <a:schemeClr val="bg2">
                    <a:lumMod val="10000"/>
                  </a:schemeClr>
                </a:solidFill>
                <a:effectLst>
                  <a:outerShdw blurRad="38100" dist="38100" dir="2700000" algn="tl">
                    <a:srgbClr val="000000">
                      <a:alpha val="43137"/>
                    </a:srgbClr>
                  </a:outerShdw>
                </a:effectLst>
              </a:rPr>
            </a:br>
            <a:r>
              <a:rPr lang="ru-RU" sz="4900" b="1" dirty="0" smtClean="0">
                <a:solidFill>
                  <a:srgbClr val="0070C0"/>
                </a:solidFill>
              </a:rPr>
              <a:t>«</a:t>
            </a:r>
            <a:r>
              <a:rPr lang="ru-RU" sz="4800" dirty="0"/>
              <a:t>Технологія </a:t>
            </a:r>
            <a:r>
              <a:rPr lang="ru-RU" sz="4800" dirty="0" err="1"/>
              <a:t>виготовлення</a:t>
            </a:r>
            <a:r>
              <a:rPr lang="ru-RU" sz="4800" dirty="0"/>
              <a:t> твердих </a:t>
            </a:r>
            <a:r>
              <a:rPr lang="ru-RU" sz="4800" dirty="0" err="1"/>
              <a:t>лікарських</a:t>
            </a:r>
            <a:r>
              <a:rPr lang="ru-RU" sz="4800" dirty="0"/>
              <a:t> </a:t>
            </a:r>
            <a:r>
              <a:rPr lang="ru-RU" sz="4800" dirty="0" smtClean="0"/>
              <a:t>форм</a:t>
            </a:r>
            <a:r>
              <a:rPr lang="ru-RU" sz="4900" b="1" dirty="0" smtClean="0">
                <a:solidFill>
                  <a:srgbClr val="0070C0"/>
                </a:solidFill>
              </a:rPr>
              <a:t>»</a:t>
            </a:r>
            <a:br>
              <a:rPr lang="ru-RU" sz="4900" b="1" dirty="0" smtClean="0">
                <a:solidFill>
                  <a:srgbClr val="0070C0"/>
                </a:solidFill>
              </a:rPr>
            </a:br>
            <a:r>
              <a:rPr lang="ru-RU" sz="4900" b="1" dirty="0">
                <a:solidFill>
                  <a:srgbClr val="0070C0"/>
                </a:solidFill>
              </a:rPr>
              <a:t/>
            </a:r>
            <a:br>
              <a:rPr lang="ru-RU" sz="4900" b="1" dirty="0">
                <a:solidFill>
                  <a:srgbClr val="0070C0"/>
                </a:solidFill>
              </a:rPr>
            </a:br>
            <a:r>
              <a:rPr lang="ru-RU" sz="4900" dirty="0" smtClean="0"/>
              <a:t/>
            </a:r>
            <a:br>
              <a:rPr lang="ru-RU" sz="4900" dirty="0" smtClean="0"/>
            </a:br>
            <a:r>
              <a:rPr lang="ru-RU" sz="3100" dirty="0" smtClean="0"/>
              <a:t>Одеса 2023 </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Подзаголовок 2"/>
          <p:cNvSpPr>
            <a:spLocks noGrp="1"/>
          </p:cNvSpPr>
          <p:nvPr>
            <p:ph type="subTitle" idx="1"/>
          </p:nvPr>
        </p:nvSpPr>
        <p:spPr>
          <a:xfrm>
            <a:off x="1403648" y="620688"/>
            <a:ext cx="7016824" cy="1440160"/>
          </a:xfrm>
        </p:spPr>
        <p:txBody>
          <a:bodyPr>
            <a:normAutofit/>
          </a:bodyPr>
          <a:lstStyle/>
          <a:p>
            <a:r>
              <a:rPr lang="ru-RU"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ОДЕСЬКИЙ НАЦІОНАЛЬНИЙ </a:t>
            </a:r>
            <a:r>
              <a:rPr lang="ru-RU"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МЕДИЧНИЙ УНІВЕРСИТЕТ</a:t>
            </a:r>
            <a:r>
              <a:rPr lang="ru-RU"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r>
            <a:br>
              <a:rPr lang="ru-RU"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Кафедра </a:t>
            </a:r>
            <a:r>
              <a:rPr lang="ru-RU" sz="2400" dirty="0" err="1">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фармацевтичної</a:t>
            </a:r>
            <a:r>
              <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ru-RU" sz="2400" dirty="0" err="1">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хімії</a:t>
            </a:r>
            <a:r>
              <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ru-RU" sz="2400" dirty="0" smtClean="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та </a:t>
            </a:r>
            <a:r>
              <a:rPr lang="ru-RU" sz="2400" dirty="0" err="1">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технології</a:t>
            </a:r>
            <a:r>
              <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ru-RU" sz="2400" dirty="0" err="1">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ліків</a:t>
            </a:r>
            <a:endParaRPr lang="ru-RU" sz="2000" b="1" cap="all" dirty="0" smtClean="0">
              <a:solidFill>
                <a:schemeClr val="accent3">
                  <a:lumMod val="75000"/>
                </a:schemeClr>
              </a:solidFill>
            </a:endParaRPr>
          </a:p>
          <a:p>
            <a:endParaRPr lang="ru-RU" sz="2000"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0400"/>
            <a:ext cx="8229600" cy="704304"/>
          </a:xfrm>
        </p:spPr>
        <p:txBody>
          <a:bodyPr>
            <a:normAutofit fontScale="90000"/>
          </a:bodyPr>
          <a:lstStyle/>
          <a:p>
            <a:r>
              <a:rPr lang="ru-RU" dirty="0"/>
              <a:t>План </a:t>
            </a:r>
            <a:r>
              <a:rPr lang="ru-RU" dirty="0" err="1" smtClean="0"/>
              <a:t>заняття</a:t>
            </a:r>
            <a:endParaRPr lang="uk-UA" dirty="0"/>
          </a:p>
        </p:txBody>
      </p:sp>
      <p:graphicFrame>
        <p:nvGraphicFramePr>
          <p:cNvPr id="4" name="Місце для вмісту 3"/>
          <p:cNvGraphicFramePr>
            <a:graphicFrameLocks noGrp="1"/>
          </p:cNvGraphicFramePr>
          <p:nvPr>
            <p:ph idx="1"/>
            <p:extLst>
              <p:ext uri="{D42A27DB-BD31-4B8C-83A1-F6EECF244321}">
                <p14:modId xmlns:p14="http://schemas.microsoft.com/office/powerpoint/2010/main" val="3991422417"/>
              </p:ext>
            </p:extLst>
          </p:nvPr>
        </p:nvGraphicFramePr>
        <p:xfrm>
          <a:off x="107504" y="785622"/>
          <a:ext cx="8677472" cy="6160008"/>
        </p:xfrm>
        <a:graphic>
          <a:graphicData uri="http://schemas.openxmlformats.org/drawingml/2006/table">
            <a:tbl>
              <a:tblPr firstRow="1" firstCol="1" bandRow="1">
                <a:tableStyleId>{2D5ABB26-0587-4C30-8999-92F81FD0307C}</a:tableStyleId>
              </a:tblPr>
              <a:tblGrid>
                <a:gridCol w="8677472">
                  <a:extLst>
                    <a:ext uri="{9D8B030D-6E8A-4147-A177-3AD203B41FA5}">
                      <a16:colId xmlns:a16="http://schemas.microsoft.com/office/drawing/2014/main" val="842669981"/>
                    </a:ext>
                  </a:extLst>
                </a:gridCol>
              </a:tblGrid>
              <a:tr h="5107706">
                <a:tc>
                  <a:txBody>
                    <a:bodyPr/>
                    <a:lstStyle/>
                    <a:p>
                      <a:pPr algn="just">
                        <a:lnSpc>
                          <a:spcPct val="115000"/>
                        </a:lnSpc>
                        <a:spcAft>
                          <a:spcPts val="1000"/>
                        </a:spcAft>
                      </a:pPr>
                      <a:r>
                        <a:rPr lang="ru-RU" sz="2800" dirty="0" smtClean="0">
                          <a:effectLst/>
                        </a:rPr>
                        <a:t>1. Характеристика таблеток, як одного з </a:t>
                      </a:r>
                      <a:r>
                        <a:rPr lang="ru-RU" sz="2800" dirty="0" err="1" smtClean="0">
                          <a:effectLst/>
                        </a:rPr>
                        <a:t>видів</a:t>
                      </a:r>
                      <a:r>
                        <a:rPr lang="ru-RU" sz="2800" dirty="0" smtClean="0">
                          <a:effectLst/>
                        </a:rPr>
                        <a:t> </a:t>
                      </a:r>
                      <a:r>
                        <a:rPr lang="ru-RU" sz="2800" dirty="0" err="1" smtClean="0">
                          <a:effectLst/>
                        </a:rPr>
                        <a:t>твердої</a:t>
                      </a:r>
                      <a:r>
                        <a:rPr lang="ru-RU" sz="2800" dirty="0" smtClean="0">
                          <a:effectLst/>
                        </a:rPr>
                        <a:t> </a:t>
                      </a:r>
                      <a:r>
                        <a:rPr lang="ru-RU" sz="2800" dirty="0" err="1" smtClean="0">
                          <a:effectLst/>
                        </a:rPr>
                        <a:t>лікарської</a:t>
                      </a:r>
                      <a:r>
                        <a:rPr lang="ru-RU" sz="2800" dirty="0" smtClean="0">
                          <a:effectLst/>
                        </a:rPr>
                        <a:t> </a:t>
                      </a:r>
                      <a:r>
                        <a:rPr lang="ru-RU" sz="2800" dirty="0" err="1" smtClean="0">
                          <a:effectLst/>
                        </a:rPr>
                        <a:t>форми</a:t>
                      </a:r>
                      <a:r>
                        <a:rPr lang="ru-RU" sz="2800" dirty="0" smtClean="0">
                          <a:effectLst/>
                        </a:rPr>
                        <a:t>.</a:t>
                      </a:r>
                    </a:p>
                    <a:p>
                      <a:pPr algn="just">
                        <a:lnSpc>
                          <a:spcPct val="115000"/>
                        </a:lnSpc>
                        <a:spcAft>
                          <a:spcPts val="1000"/>
                        </a:spcAft>
                      </a:pPr>
                      <a:r>
                        <a:rPr lang="ru-RU" sz="2800" dirty="0" smtClean="0">
                          <a:effectLst/>
                        </a:rPr>
                        <a:t>2. Характеристика </a:t>
                      </a:r>
                      <a:r>
                        <a:rPr lang="ru-RU" sz="2800" dirty="0" err="1" smtClean="0">
                          <a:effectLst/>
                        </a:rPr>
                        <a:t>сучасних</a:t>
                      </a:r>
                      <a:r>
                        <a:rPr lang="ru-RU" sz="2800" dirty="0" smtClean="0">
                          <a:effectLst/>
                        </a:rPr>
                        <a:t> </a:t>
                      </a:r>
                      <a:r>
                        <a:rPr lang="ru-RU" sz="2800" dirty="0" err="1" smtClean="0">
                          <a:effectLst/>
                        </a:rPr>
                        <a:t>видів</a:t>
                      </a:r>
                      <a:r>
                        <a:rPr lang="ru-RU" sz="2800" dirty="0" smtClean="0">
                          <a:effectLst/>
                        </a:rPr>
                        <a:t> </a:t>
                      </a:r>
                      <a:r>
                        <a:rPr lang="ru-RU" sz="2800" dirty="0" err="1" smtClean="0">
                          <a:effectLst/>
                        </a:rPr>
                        <a:t>грануляції</a:t>
                      </a:r>
                      <a:r>
                        <a:rPr lang="ru-RU" sz="2800" dirty="0" smtClean="0">
                          <a:effectLst/>
                        </a:rPr>
                        <a:t>.</a:t>
                      </a:r>
                    </a:p>
                    <a:p>
                      <a:pPr algn="just">
                        <a:lnSpc>
                          <a:spcPct val="115000"/>
                        </a:lnSpc>
                        <a:spcAft>
                          <a:spcPts val="1000"/>
                        </a:spcAft>
                      </a:pPr>
                      <a:r>
                        <a:rPr lang="ru-RU" sz="2800" dirty="0" smtClean="0">
                          <a:effectLst/>
                        </a:rPr>
                        <a:t>3. </a:t>
                      </a:r>
                      <a:r>
                        <a:rPr lang="ru-RU" sz="2800" dirty="0" err="1" smtClean="0">
                          <a:effectLst/>
                        </a:rPr>
                        <a:t>Процес</a:t>
                      </a:r>
                      <a:r>
                        <a:rPr lang="ru-RU" sz="2800" dirty="0" smtClean="0">
                          <a:effectLst/>
                        </a:rPr>
                        <a:t> і </a:t>
                      </a:r>
                      <a:r>
                        <a:rPr lang="ru-RU" sz="2800" dirty="0" err="1" smtClean="0">
                          <a:effectLst/>
                        </a:rPr>
                        <a:t>стадії</a:t>
                      </a:r>
                      <a:r>
                        <a:rPr lang="ru-RU" sz="2800" dirty="0" smtClean="0">
                          <a:effectLst/>
                        </a:rPr>
                        <a:t> </a:t>
                      </a:r>
                      <a:r>
                        <a:rPr lang="ru-RU" sz="2800" dirty="0" err="1" smtClean="0">
                          <a:effectLst/>
                        </a:rPr>
                        <a:t>структурної</a:t>
                      </a:r>
                      <a:r>
                        <a:rPr lang="ru-RU" sz="2800" dirty="0" smtClean="0">
                          <a:effectLst/>
                        </a:rPr>
                        <a:t> </a:t>
                      </a:r>
                      <a:r>
                        <a:rPr lang="ru-RU" sz="2800" dirty="0" err="1" smtClean="0">
                          <a:effectLst/>
                        </a:rPr>
                        <a:t>грануляції</a:t>
                      </a:r>
                      <a:r>
                        <a:rPr lang="ru-RU" sz="2800" dirty="0" smtClean="0">
                          <a:effectLst/>
                        </a:rPr>
                        <a:t>.</a:t>
                      </a:r>
                    </a:p>
                    <a:p>
                      <a:pPr algn="just">
                        <a:lnSpc>
                          <a:spcPct val="115000"/>
                        </a:lnSpc>
                        <a:spcAft>
                          <a:spcPts val="1000"/>
                        </a:spcAft>
                      </a:pPr>
                      <a:r>
                        <a:rPr lang="ru-RU" sz="2800" dirty="0" smtClean="0">
                          <a:effectLst/>
                        </a:rPr>
                        <a:t>4. </a:t>
                      </a:r>
                      <a:r>
                        <a:rPr lang="ru-RU" sz="2800" dirty="0" err="1" smtClean="0">
                          <a:effectLst/>
                        </a:rPr>
                        <a:t>Основні</a:t>
                      </a:r>
                      <a:r>
                        <a:rPr lang="ru-RU" sz="2800" dirty="0" smtClean="0">
                          <a:effectLst/>
                        </a:rPr>
                        <a:t> </a:t>
                      </a:r>
                      <a:r>
                        <a:rPr lang="ru-RU" sz="2800" dirty="0" err="1" smtClean="0">
                          <a:effectLst/>
                        </a:rPr>
                        <a:t>групи</a:t>
                      </a:r>
                      <a:r>
                        <a:rPr lang="ru-RU" sz="2800" dirty="0" smtClean="0">
                          <a:effectLst/>
                        </a:rPr>
                        <a:t> </a:t>
                      </a:r>
                      <a:r>
                        <a:rPr lang="ru-RU" sz="2800" dirty="0" err="1" smtClean="0">
                          <a:effectLst/>
                        </a:rPr>
                        <a:t>допоміжних</a:t>
                      </a:r>
                      <a:r>
                        <a:rPr lang="ru-RU" sz="2800" dirty="0" smtClean="0">
                          <a:effectLst/>
                        </a:rPr>
                        <a:t> речовин у </a:t>
                      </a:r>
                      <a:r>
                        <a:rPr lang="ru-RU" sz="2800" dirty="0" err="1" smtClean="0">
                          <a:effectLst/>
                        </a:rPr>
                        <a:t>виробництві</a:t>
                      </a:r>
                      <a:r>
                        <a:rPr lang="ru-RU" sz="2800" dirty="0" smtClean="0">
                          <a:effectLst/>
                        </a:rPr>
                        <a:t> таблеток.</a:t>
                      </a:r>
                    </a:p>
                    <a:p>
                      <a:pPr algn="just">
                        <a:lnSpc>
                          <a:spcPct val="115000"/>
                        </a:lnSpc>
                        <a:spcAft>
                          <a:spcPts val="1000"/>
                        </a:spcAft>
                      </a:pPr>
                      <a:r>
                        <a:rPr lang="ru-RU" sz="2800" dirty="0" smtClean="0">
                          <a:effectLst/>
                        </a:rPr>
                        <a:t>5. </a:t>
                      </a:r>
                      <a:r>
                        <a:rPr lang="ru-RU" sz="2800" dirty="0" err="1" smtClean="0">
                          <a:effectLst/>
                        </a:rPr>
                        <a:t>Наповнювачі</a:t>
                      </a:r>
                      <a:r>
                        <a:rPr lang="ru-RU" sz="2800" dirty="0" smtClean="0">
                          <a:effectLst/>
                        </a:rPr>
                        <a:t> у </a:t>
                      </a:r>
                      <a:r>
                        <a:rPr lang="ru-RU" sz="2800" dirty="0" err="1" smtClean="0">
                          <a:effectLst/>
                        </a:rPr>
                        <a:t>виробництві</a:t>
                      </a:r>
                      <a:r>
                        <a:rPr lang="ru-RU" sz="2800" dirty="0" smtClean="0">
                          <a:effectLst/>
                        </a:rPr>
                        <a:t> таблеток. </a:t>
                      </a:r>
                      <a:r>
                        <a:rPr lang="ru-RU" sz="2800" dirty="0" err="1" smtClean="0">
                          <a:effectLst/>
                        </a:rPr>
                        <a:t>Асортимент</a:t>
                      </a:r>
                      <a:r>
                        <a:rPr lang="ru-RU" sz="2800" dirty="0" smtClean="0">
                          <a:effectLst/>
                        </a:rPr>
                        <a:t>, </a:t>
                      </a:r>
                      <a:r>
                        <a:rPr lang="ru-RU" sz="2800" dirty="0" err="1" smtClean="0">
                          <a:effectLst/>
                        </a:rPr>
                        <a:t>властивості</a:t>
                      </a:r>
                      <a:r>
                        <a:rPr lang="ru-RU" sz="2800" dirty="0" smtClean="0">
                          <a:effectLst/>
                        </a:rPr>
                        <a:t> і </a:t>
                      </a:r>
                      <a:r>
                        <a:rPr lang="ru-RU" sz="2800" dirty="0" err="1" smtClean="0">
                          <a:effectLst/>
                        </a:rPr>
                        <a:t>застосування</a:t>
                      </a:r>
                      <a:r>
                        <a:rPr lang="ru-RU" sz="2800" dirty="0" smtClean="0">
                          <a:effectLst/>
                        </a:rPr>
                        <a:t>.</a:t>
                      </a:r>
                    </a:p>
                    <a:p>
                      <a:pPr algn="just">
                        <a:lnSpc>
                          <a:spcPct val="115000"/>
                        </a:lnSpc>
                        <a:spcAft>
                          <a:spcPts val="1000"/>
                        </a:spcAft>
                      </a:pPr>
                      <a:r>
                        <a:rPr lang="ru-RU" sz="2800" dirty="0" smtClean="0">
                          <a:effectLst/>
                        </a:rPr>
                        <a:t>6. </a:t>
                      </a:r>
                      <a:r>
                        <a:rPr lang="ru-RU" sz="2800" dirty="0" err="1" smtClean="0">
                          <a:effectLst/>
                        </a:rPr>
                        <a:t>Сучасні</a:t>
                      </a:r>
                      <a:r>
                        <a:rPr lang="ru-RU" sz="2800" dirty="0" smtClean="0">
                          <a:effectLst/>
                        </a:rPr>
                        <a:t> </a:t>
                      </a:r>
                      <a:r>
                        <a:rPr lang="ru-RU" sz="2800" dirty="0" err="1" smtClean="0">
                          <a:effectLst/>
                        </a:rPr>
                        <a:t>сполучні</a:t>
                      </a:r>
                      <a:r>
                        <a:rPr lang="ru-RU" sz="2800" dirty="0" smtClean="0">
                          <a:effectLst/>
                        </a:rPr>
                        <a:t> речовини при </a:t>
                      </a:r>
                      <a:r>
                        <a:rPr lang="ru-RU" sz="2800" dirty="0" err="1" smtClean="0">
                          <a:effectLst/>
                        </a:rPr>
                        <a:t>виробництві</a:t>
                      </a:r>
                      <a:r>
                        <a:rPr lang="ru-RU" sz="2800" dirty="0" smtClean="0">
                          <a:effectLst/>
                        </a:rPr>
                        <a:t> таблеток.</a:t>
                      </a:r>
                    </a:p>
                    <a:p>
                      <a:pPr algn="just">
                        <a:lnSpc>
                          <a:spcPct val="115000"/>
                        </a:lnSpc>
                        <a:spcAft>
                          <a:spcPts val="1000"/>
                        </a:spcAft>
                      </a:pPr>
                      <a:r>
                        <a:rPr lang="ru-RU" sz="2800" dirty="0" smtClean="0">
                          <a:effectLst/>
                        </a:rPr>
                        <a:t>7. </a:t>
                      </a:r>
                      <a:r>
                        <a:rPr lang="ru-RU" sz="2800" dirty="0" err="1" smtClean="0">
                          <a:effectLst/>
                        </a:rPr>
                        <a:t>Види</a:t>
                      </a:r>
                      <a:r>
                        <a:rPr lang="ru-RU" sz="2800" dirty="0" smtClean="0">
                          <a:effectLst/>
                        </a:rPr>
                        <a:t> і </a:t>
                      </a:r>
                      <a:r>
                        <a:rPr lang="ru-RU" sz="2800" dirty="0" err="1" smtClean="0">
                          <a:effectLst/>
                        </a:rPr>
                        <a:t>застосування</a:t>
                      </a:r>
                      <a:r>
                        <a:rPr lang="ru-RU" sz="2800" dirty="0" smtClean="0">
                          <a:effectLst/>
                        </a:rPr>
                        <a:t> </a:t>
                      </a:r>
                      <a:r>
                        <a:rPr lang="ru-RU" sz="2800" dirty="0" err="1" smtClean="0">
                          <a:effectLst/>
                        </a:rPr>
                        <a:t>коригувальних</a:t>
                      </a:r>
                      <a:r>
                        <a:rPr lang="ru-RU" sz="2800" dirty="0" smtClean="0">
                          <a:effectLst/>
                        </a:rPr>
                        <a:t> речовин при </a:t>
                      </a:r>
                      <a:r>
                        <a:rPr lang="ru-RU" sz="2800" dirty="0" err="1" smtClean="0">
                          <a:effectLst/>
                        </a:rPr>
                        <a:t>виробництві</a:t>
                      </a:r>
                      <a:r>
                        <a:rPr lang="ru-RU" sz="2800" dirty="0" smtClean="0">
                          <a:effectLst/>
                        </a:rPr>
                        <a:t> таблеток.</a:t>
                      </a:r>
                      <a:endParaRPr lang="uk-UA" sz="2500" dirty="0">
                        <a:solidFill>
                          <a:schemeClr val="tx1"/>
                        </a:solidFill>
                        <a:effectLst/>
                      </a:endParaRPr>
                    </a:p>
                  </a:txBody>
                  <a:tcPr marL="24148" marR="24148" marT="0" marB="0"/>
                </a:tc>
                <a:extLst>
                  <a:ext uri="{0D108BD9-81ED-4DB2-BD59-A6C34878D82A}">
                    <a16:rowId xmlns:a16="http://schemas.microsoft.com/office/drawing/2014/main" val="3454266368"/>
                  </a:ext>
                </a:extLst>
              </a:tr>
            </a:tbl>
          </a:graphicData>
        </a:graphic>
      </p:graphicFrame>
    </p:spTree>
    <p:extLst>
      <p:ext uri="{BB962C8B-B14F-4D97-AF65-F5344CB8AC3E}">
        <p14:creationId xmlns:p14="http://schemas.microsoft.com/office/powerpoint/2010/main" val="2839660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188640"/>
            <a:ext cx="8229600" cy="1143000"/>
          </a:xfrm>
        </p:spPr>
        <p:txBody>
          <a:bodyPr>
            <a:noAutofit/>
          </a:bodyPr>
          <a:lstStyle/>
          <a:p>
            <a:pPr algn="just"/>
            <a:r>
              <a:rPr lang="ru-RU" sz="3200" dirty="0"/>
              <a:t/>
            </a:r>
            <a:br>
              <a:rPr lang="ru-RU" sz="3200" dirty="0"/>
            </a:br>
            <a:r>
              <a:rPr lang="ru-RU" sz="3200" dirty="0" smtClean="0"/>
              <a:t/>
            </a:r>
            <a:br>
              <a:rPr lang="ru-RU" sz="3200" dirty="0" smtClean="0"/>
            </a:br>
            <a:r>
              <a:rPr lang="ru-RU" sz="3200" dirty="0"/>
              <a:t/>
            </a:r>
            <a:br>
              <a:rPr lang="ru-RU" sz="3200" dirty="0"/>
            </a:br>
            <a:r>
              <a:rPr lang="ru-RU" sz="3200" dirty="0" smtClean="0"/>
              <a:t/>
            </a:r>
            <a:br>
              <a:rPr lang="ru-RU" sz="3200" dirty="0" smtClean="0"/>
            </a:br>
            <a:r>
              <a:rPr lang="ru-RU" sz="3200" dirty="0"/>
              <a:t/>
            </a:r>
            <a:br>
              <a:rPr lang="ru-RU" sz="3200" dirty="0"/>
            </a:br>
            <a:r>
              <a:rPr lang="ru-RU" sz="2400" dirty="0"/>
              <a:t>До твердих </a:t>
            </a:r>
            <a:r>
              <a:rPr lang="ru-RU" sz="2400" dirty="0" err="1"/>
              <a:t>лікарських</a:t>
            </a:r>
            <a:r>
              <a:rPr lang="ru-RU" sz="2400" dirty="0"/>
              <a:t> форм </a:t>
            </a:r>
            <a:r>
              <a:rPr lang="ru-RU" sz="2400" dirty="0" err="1"/>
              <a:t>відносяться</a:t>
            </a:r>
            <a:r>
              <a:rPr lang="ru-RU" sz="2400" dirty="0"/>
              <a:t> порошки, таблетки, </a:t>
            </a:r>
            <a:r>
              <a:rPr lang="ru-RU" sz="2400" dirty="0" err="1"/>
              <a:t>капсули</a:t>
            </a:r>
            <a:r>
              <a:rPr lang="ru-RU" sz="2400" dirty="0"/>
              <a:t>, драже, </a:t>
            </a:r>
            <a:r>
              <a:rPr lang="ru-RU" sz="2400" dirty="0" err="1"/>
              <a:t>гранули</a:t>
            </a:r>
            <a:r>
              <a:rPr lang="ru-RU" sz="2400" dirty="0"/>
              <a:t>, пастилки, </a:t>
            </a:r>
            <a:r>
              <a:rPr lang="ru-RU" sz="2400" dirty="0" err="1"/>
              <a:t>карамелі</a:t>
            </a:r>
            <a:r>
              <a:rPr lang="ru-RU" sz="2400" dirty="0"/>
              <a:t>, </a:t>
            </a:r>
            <a:r>
              <a:rPr lang="ru-RU" sz="2400" dirty="0" err="1"/>
              <a:t>олівці</a:t>
            </a:r>
            <a:r>
              <a:rPr lang="ru-RU" sz="2400" dirty="0"/>
              <a:t>, </a:t>
            </a:r>
            <a:r>
              <a:rPr lang="ru-RU" sz="2400" dirty="0" err="1"/>
              <a:t>полімерні</a:t>
            </a:r>
            <a:r>
              <a:rPr lang="ru-RU" sz="2400" dirty="0"/>
              <a:t> пластинки.</a:t>
            </a:r>
            <a:r>
              <a:rPr lang="ru-RU" sz="2400" dirty="0" smtClean="0"/>
              <a:t/>
            </a:r>
            <a:br>
              <a:rPr lang="ru-RU" sz="2400" dirty="0" smtClean="0"/>
            </a:br>
            <a:r>
              <a:rPr lang="ru-RU" sz="3200" dirty="0"/>
              <a:t/>
            </a:r>
            <a:br>
              <a:rPr lang="ru-RU" sz="3200" dirty="0"/>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t>
            </a:r>
            <a:r>
              <a:rPr lang="ru-RU" sz="3200" b="1" dirty="0">
                <a:latin typeface="Times New Roman" pitchFamily="18" charset="0"/>
                <a:cs typeface="Times New Roman" pitchFamily="18" charset="0"/>
              </a:rPr>
              <a:t/>
            </a:r>
            <a:br>
              <a:rPr lang="ru-RU" sz="3200" b="1" dirty="0">
                <a:latin typeface="Times New Roman" pitchFamily="18" charset="0"/>
                <a:cs typeface="Times New Roman" pitchFamily="18" charset="0"/>
              </a:rPr>
            </a:br>
            <a:r>
              <a:rPr lang="ru-RU" sz="3200" dirty="0"/>
              <a:t/>
            </a:r>
            <a:br>
              <a:rPr lang="ru-RU" sz="3200" dirty="0"/>
            </a:br>
            <a:endParaRPr lang="ru-RU" sz="3200" dirty="0"/>
          </a:p>
        </p:txBody>
      </p:sp>
      <p:sp>
        <p:nvSpPr>
          <p:cNvPr id="3" name="Содержимое 2"/>
          <p:cNvSpPr>
            <a:spLocks noGrp="1"/>
          </p:cNvSpPr>
          <p:nvPr>
            <p:ph sz="half" idx="1"/>
          </p:nvPr>
        </p:nvSpPr>
        <p:spPr>
          <a:effectLst>
            <a:outerShdw blurRad="50800" dist="38100" dir="2700000" algn="tl" rotWithShape="0">
              <a:prstClr val="black">
                <a:alpha val="40000"/>
              </a:prstClr>
            </a:outerShdw>
          </a:effectLst>
          <a:scene3d>
            <a:camera prst="perspectiveLeft"/>
            <a:lightRig rig="threePt" dir="t"/>
          </a:scene3d>
        </p:spPr>
        <p:txBody>
          <a:bodyPr>
            <a:normAutofit fontScale="92500" lnSpcReduction="10000"/>
          </a:bodyPr>
          <a:lstStyle/>
          <a:p>
            <a:pPr>
              <a:buNone/>
            </a:pPr>
            <a:r>
              <a:rPr lang="ru-RU" sz="4000" dirty="0" smtClean="0"/>
              <a:t>.</a:t>
            </a:r>
            <a:endParaRPr lang="ru-RU" sz="4000" dirty="0"/>
          </a:p>
        </p:txBody>
      </p:sp>
      <p:sp>
        <p:nvSpPr>
          <p:cNvPr id="6" name="Объект 5"/>
          <p:cNvSpPr>
            <a:spLocks noGrp="1"/>
          </p:cNvSpPr>
          <p:nvPr>
            <p:ph sz="half" idx="2"/>
          </p:nvPr>
        </p:nvSpPr>
        <p:spPr>
          <a:xfrm>
            <a:off x="3779912" y="1600200"/>
            <a:ext cx="4906888" cy="4525963"/>
          </a:xfrm>
        </p:spPr>
        <p:txBody>
          <a:bodyPr>
            <a:normAutofit fontScale="92500" lnSpcReduction="10000"/>
          </a:bodyPr>
          <a:lstStyle/>
          <a:p>
            <a:pPr algn="just"/>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Таблетки - тверда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дозуюча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форма,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що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отримується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пресуванням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суміші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і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допоміжних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або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формуванням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мас</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і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призначена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для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внутрішнього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сублингвального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зовнішнього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або парентерального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застосування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endParaRPr lang="ru-RU" dirty="0"/>
          </a:p>
        </p:txBody>
      </p:sp>
      <p:pic>
        <p:nvPicPr>
          <p:cNvPr id="9" name="Picture 2" descr="C:\Users\Админ\Desktop\apteka.jpg"/>
          <p:cNvPicPr>
            <a:picLocks noChangeAspect="1" noChangeArrowheads="1"/>
          </p:cNvPicPr>
          <p:nvPr/>
        </p:nvPicPr>
        <p:blipFill>
          <a:blip r:embed="rId2" cstate="print"/>
          <a:srcRect/>
          <a:stretch>
            <a:fillRect/>
          </a:stretch>
        </p:blipFill>
        <p:spPr bwMode="auto">
          <a:xfrm>
            <a:off x="179512" y="1796094"/>
            <a:ext cx="3957252" cy="3865154"/>
          </a:xfrm>
          <a:prstGeom prst="rect">
            <a:avLst/>
          </a:prstGeom>
          <a:noFill/>
          <a:effectLst>
            <a:softEdge rad="317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Админ\Desktop\medicine_059.jpg"/>
          <p:cNvPicPr>
            <a:picLocks noChangeAspect="1" noChangeArrowheads="1"/>
          </p:cNvPicPr>
          <p:nvPr/>
        </p:nvPicPr>
        <p:blipFill>
          <a:blip r:embed="rId2" cstate="print"/>
          <a:srcRect t="32186"/>
          <a:stretch>
            <a:fillRect/>
          </a:stretch>
        </p:blipFill>
        <p:spPr bwMode="auto">
          <a:xfrm>
            <a:off x="6228184" y="4005064"/>
            <a:ext cx="2748949" cy="2636912"/>
          </a:xfrm>
          <a:prstGeom prst="rect">
            <a:avLst/>
          </a:prstGeom>
          <a:noFill/>
          <a:effectLst>
            <a:softEdge rad="317500"/>
          </a:effectLst>
        </p:spPr>
      </p:pic>
      <p:sp>
        <p:nvSpPr>
          <p:cNvPr id="2" name="Заголовок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sz="half" idx="1"/>
          </p:nvPr>
        </p:nvSpPr>
        <p:spPr>
          <a:xfrm>
            <a:off x="179512" y="548680"/>
            <a:ext cx="4316288" cy="5577483"/>
          </a:xfrm>
        </p:spPr>
        <p:txBody>
          <a:bodyPr>
            <a:normAutofit fontScale="62500" lnSpcReduction="20000"/>
          </a:bodyPr>
          <a:lstStyle/>
          <a:p>
            <a:pPr marL="0" indent="0">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позитивних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якостей</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відносяться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зручність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застосування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пацієнтом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зручність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транспортування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зручність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зберігання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(по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порівняння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з порошками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менше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схильні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до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дії</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вологи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повітря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і світла);</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точність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дозування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вводяться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в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в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умовах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масового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виробництва</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можливість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призначення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в таблетках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руйнівно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діють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на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зубну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емаль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регулювання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послідовного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всмоктування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окремих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 з таблетки складного складу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багатошарові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таблетки);</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пролонговану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дію</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a:t>
            </a:r>
          </a:p>
          <a:p>
            <a:pPr marL="0" indent="0">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малий</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обсяг</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портативність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marL="0" indent="0">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менший</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дискомфорт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від</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гіркого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або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неприємного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смаку або запаху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лікарської</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речовини.</a:t>
            </a:r>
            <a:endParaRPr lang="ru-RU" dirty="0"/>
          </a:p>
        </p:txBody>
      </p:sp>
      <p:sp>
        <p:nvSpPr>
          <p:cNvPr id="4" name="Объект 3"/>
          <p:cNvSpPr>
            <a:spLocks noGrp="1"/>
          </p:cNvSpPr>
          <p:nvPr>
            <p:ph sz="half" idx="2"/>
          </p:nvPr>
        </p:nvSpPr>
        <p:spPr>
          <a:xfrm>
            <a:off x="4499992" y="692696"/>
            <a:ext cx="4186808" cy="5433467"/>
          </a:xfrm>
        </p:spPr>
        <p:txBody>
          <a:bodyPr>
            <a:normAutofit fontScale="62500" lnSpcReduction="20000"/>
          </a:bodyPr>
          <a:lstStyle/>
          <a:p>
            <a:pPr marL="0" indent="0" algn="just">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Поряд</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з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цим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мають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і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деякі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недоліки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indent="0" algn="just">
              <a:buNone/>
            </a:pP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лікарські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засоби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у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формі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таблеток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починають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діяти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повільніше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ніж</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лікарські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засоби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у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формі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порошків</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оскільки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повинні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спочатку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розпастися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лише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потім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лікарські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речовини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починають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розчинятися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і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всмоктуватися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в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організмі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indent="0" algn="just">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тривалому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зберіганні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таблеток в них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можуть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відбуватися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хімічні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зміни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indent="0" algn="just">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деяких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випадках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втрачають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здатність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розпадатися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в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шлунково-кишковому</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тракті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marL="0" indent="0" algn="just">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таблетки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можуть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викликати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механічне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або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хімічне</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подразнення</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слизової</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оболонки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органів</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травного тракту;</a:t>
            </a:r>
          </a:p>
          <a:p>
            <a:pPr marL="0" indent="0" algn="just">
              <a:buNone/>
            </a:pP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таблетки не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можуть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бути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виписані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дітям</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і людям,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які</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не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вміють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їх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ковтати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або таким,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що</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втратив</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цю</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здатність</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в силу тих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чи</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ru-RU"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інших</a:t>
            </a: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причин.</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2474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ru-RU" sz="1800" dirty="0" err="1"/>
              <a:t>Серед</a:t>
            </a:r>
            <a:r>
              <a:rPr lang="ru-RU" sz="1800" dirty="0"/>
              <a:t> таблеток </a:t>
            </a:r>
            <a:r>
              <a:rPr lang="ru-RU" sz="1800" dirty="0" err="1"/>
              <a:t>розрізняють</a:t>
            </a:r>
            <a:r>
              <a:rPr lang="ru-RU" sz="1800" dirty="0"/>
              <a:t> </a:t>
            </a:r>
            <a:r>
              <a:rPr lang="ru-RU" sz="1800" dirty="0" err="1"/>
              <a:t>шлунково-резистентні</a:t>
            </a:r>
            <a:r>
              <a:rPr lang="ru-RU" sz="1800" dirty="0"/>
              <a:t>, </a:t>
            </a:r>
            <a:r>
              <a:rPr lang="ru-RU" sz="1800" dirty="0" err="1"/>
              <a:t>непокриті</a:t>
            </a:r>
            <a:r>
              <a:rPr lang="ru-RU" sz="1800" dirty="0"/>
              <a:t>, </a:t>
            </a:r>
            <a:r>
              <a:rPr lang="ru-RU" sz="1800" dirty="0" err="1"/>
              <a:t>покриті</a:t>
            </a:r>
            <a:r>
              <a:rPr lang="ru-RU" sz="1800" dirty="0"/>
              <a:t>, </a:t>
            </a:r>
            <a:r>
              <a:rPr lang="ru-RU" sz="1800" dirty="0" err="1"/>
              <a:t>шипучі</a:t>
            </a:r>
            <a:r>
              <a:rPr lang="ru-RU" sz="1800" dirty="0"/>
              <a:t>, для </a:t>
            </a:r>
            <a:r>
              <a:rPr lang="ru-RU" sz="1800" dirty="0" err="1"/>
              <a:t>використання</a:t>
            </a:r>
            <a:r>
              <a:rPr lang="ru-RU" sz="1800" dirty="0"/>
              <a:t> в </a:t>
            </a:r>
            <a:r>
              <a:rPr lang="ru-RU" sz="1800" dirty="0" err="1"/>
              <a:t>порожнині</a:t>
            </a:r>
            <a:r>
              <a:rPr lang="ru-RU" sz="1800" dirty="0"/>
              <a:t> рота, з </a:t>
            </a:r>
            <a:r>
              <a:rPr lang="ru-RU" sz="1800" dirty="0" err="1"/>
              <a:t>модифікованим</a:t>
            </a:r>
            <a:r>
              <a:rPr lang="ru-RU" sz="1800" dirty="0"/>
              <a:t> </a:t>
            </a:r>
            <a:r>
              <a:rPr lang="ru-RU" sz="1800" dirty="0" err="1"/>
              <a:t>вивільненням</a:t>
            </a:r>
            <a:r>
              <a:rPr lang="ru-RU" sz="1800" dirty="0"/>
              <a:t>.</a:t>
            </a: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179512" y="1052736"/>
            <a:ext cx="8229600" cy="5184576"/>
          </a:xfrm>
        </p:spPr>
        <p:txBody>
          <a:bodyPr>
            <a:normAutofit fontScale="92500" lnSpcReduction="10000"/>
          </a:bodyPr>
          <a:lstStyle/>
          <a:p>
            <a:pPr marL="4763" indent="-4763" algn="just">
              <a:buNone/>
            </a:pPr>
            <a:r>
              <a:rPr lang="ru-RU" dirty="0" smtClean="0">
                <a:latin typeface="Times New Roman" pitchFamily="18" charset="0"/>
                <a:cs typeface="Times New Roman" pitchFamily="18" charset="0"/>
              </a:rPr>
              <a:t>   </a:t>
            </a:r>
            <a:r>
              <a:rPr lang="ru-RU" sz="1800" dirty="0" err="1"/>
              <a:t>Серед</a:t>
            </a:r>
            <a:r>
              <a:rPr lang="ru-RU" sz="1800" dirty="0"/>
              <a:t> таблеток </a:t>
            </a:r>
            <a:r>
              <a:rPr lang="ru-RU" sz="1800" dirty="0" err="1"/>
              <a:t>розрізняють</a:t>
            </a:r>
            <a:r>
              <a:rPr lang="ru-RU" sz="1800" dirty="0"/>
              <a:t> </a:t>
            </a:r>
            <a:r>
              <a:rPr lang="ru-RU" sz="1800" dirty="0" err="1"/>
              <a:t>шлунково-резистентні</a:t>
            </a:r>
            <a:r>
              <a:rPr lang="ru-RU" sz="1800" dirty="0"/>
              <a:t>, </a:t>
            </a:r>
            <a:r>
              <a:rPr lang="ru-RU" sz="1800" dirty="0" err="1"/>
              <a:t>непокриті</a:t>
            </a:r>
            <a:r>
              <a:rPr lang="ru-RU" sz="1800" dirty="0"/>
              <a:t>, </a:t>
            </a:r>
            <a:r>
              <a:rPr lang="ru-RU" sz="1800" dirty="0" err="1"/>
              <a:t>покриті</a:t>
            </a:r>
            <a:r>
              <a:rPr lang="ru-RU" sz="1800" dirty="0"/>
              <a:t>, </a:t>
            </a:r>
            <a:r>
              <a:rPr lang="ru-RU" sz="1800" dirty="0" err="1"/>
              <a:t>шипучі</a:t>
            </a:r>
            <a:r>
              <a:rPr lang="ru-RU" sz="1800" dirty="0"/>
              <a:t>, для </a:t>
            </a:r>
            <a:r>
              <a:rPr lang="ru-RU" sz="1800" dirty="0" err="1"/>
              <a:t>використання</a:t>
            </a:r>
            <a:r>
              <a:rPr lang="ru-RU" sz="1800" dirty="0"/>
              <a:t> в </a:t>
            </a:r>
            <a:r>
              <a:rPr lang="ru-RU" sz="1800" dirty="0" err="1"/>
              <a:t>порожнині</a:t>
            </a:r>
            <a:r>
              <a:rPr lang="ru-RU" sz="1800" dirty="0"/>
              <a:t> рота, з </a:t>
            </a:r>
            <a:r>
              <a:rPr lang="ru-RU" sz="1800" dirty="0" err="1"/>
              <a:t>модифікованим</a:t>
            </a:r>
            <a:r>
              <a:rPr lang="ru-RU" sz="1800" dirty="0"/>
              <a:t> </a:t>
            </a:r>
            <a:r>
              <a:rPr lang="ru-RU" sz="1800" dirty="0" err="1"/>
              <a:t>вивільненням</a:t>
            </a:r>
            <a:r>
              <a:rPr lang="ru-RU" sz="1800" dirty="0"/>
              <a:t>.</a:t>
            </a:r>
          </a:p>
          <a:p>
            <a:pPr marL="4763" indent="-4763" algn="just">
              <a:buNone/>
            </a:pPr>
            <a:r>
              <a:rPr lang="ru-RU" sz="1800" dirty="0" err="1"/>
              <a:t>Шлунково-резистентні</a:t>
            </a:r>
            <a:r>
              <a:rPr lang="ru-RU" sz="1800" dirty="0"/>
              <a:t> - таблетки, </a:t>
            </a:r>
            <a:r>
              <a:rPr lang="ru-RU" sz="1800" dirty="0" err="1"/>
              <a:t>стійкі</a:t>
            </a:r>
            <a:r>
              <a:rPr lang="ru-RU" sz="1800" dirty="0"/>
              <a:t> в </a:t>
            </a:r>
            <a:r>
              <a:rPr lang="ru-RU" sz="1800" dirty="0" err="1"/>
              <a:t>шлунковому</a:t>
            </a:r>
            <a:r>
              <a:rPr lang="ru-RU" sz="1800" dirty="0"/>
              <a:t> соку і </a:t>
            </a:r>
            <a:r>
              <a:rPr lang="ru-RU" sz="1800" dirty="0" err="1"/>
              <a:t>вивільняють</a:t>
            </a:r>
            <a:r>
              <a:rPr lang="ru-RU" sz="1800" dirty="0"/>
              <a:t> </a:t>
            </a:r>
            <a:r>
              <a:rPr lang="ru-RU" sz="1800" dirty="0" err="1"/>
              <a:t>лікарську</a:t>
            </a:r>
            <a:r>
              <a:rPr lang="ru-RU" sz="1800" dirty="0"/>
              <a:t> </a:t>
            </a:r>
            <a:r>
              <a:rPr lang="ru-RU" sz="1800" dirty="0" err="1"/>
              <a:t>речовину</a:t>
            </a:r>
            <a:r>
              <a:rPr lang="ru-RU" sz="1800" dirty="0"/>
              <a:t> або речовини в </a:t>
            </a:r>
            <a:r>
              <a:rPr lang="ru-RU" sz="1800" dirty="0" err="1"/>
              <a:t>кишковому</a:t>
            </a:r>
            <a:r>
              <a:rPr lang="ru-RU" sz="1800" dirty="0"/>
              <a:t> соку.</a:t>
            </a:r>
          </a:p>
          <a:p>
            <a:pPr marL="4763" indent="-4763" algn="just">
              <a:buNone/>
            </a:pPr>
            <a:r>
              <a:rPr lang="ru-RU" sz="1800" dirty="0" err="1"/>
              <a:t>Непокриті</a:t>
            </a:r>
            <a:r>
              <a:rPr lang="ru-RU" sz="1800" dirty="0"/>
              <a:t> - </a:t>
            </a:r>
            <a:r>
              <a:rPr lang="ru-RU" sz="1800" dirty="0" err="1"/>
              <a:t>одношарові</a:t>
            </a:r>
            <a:r>
              <a:rPr lang="ru-RU" sz="1800" dirty="0"/>
              <a:t> або </a:t>
            </a:r>
            <a:r>
              <a:rPr lang="ru-RU" sz="1800" dirty="0" err="1"/>
              <a:t>багатошарові</a:t>
            </a:r>
            <a:r>
              <a:rPr lang="ru-RU" sz="1800" dirty="0"/>
              <a:t> таблетки, </a:t>
            </a:r>
            <a:r>
              <a:rPr lang="ru-RU" sz="1800" dirty="0" err="1"/>
              <a:t>одержувані</a:t>
            </a:r>
            <a:r>
              <a:rPr lang="ru-RU" sz="1800" dirty="0"/>
              <a:t> </a:t>
            </a:r>
            <a:r>
              <a:rPr lang="ru-RU" sz="1800" dirty="0" err="1"/>
              <a:t>одноразовим</a:t>
            </a:r>
            <a:r>
              <a:rPr lang="ru-RU" sz="1800" dirty="0"/>
              <a:t> або </a:t>
            </a:r>
            <a:r>
              <a:rPr lang="ru-RU" sz="1800" dirty="0" err="1"/>
              <a:t>багаторазовим</a:t>
            </a:r>
            <a:r>
              <a:rPr lang="ru-RU" sz="1800" dirty="0"/>
              <a:t> </a:t>
            </a:r>
            <a:r>
              <a:rPr lang="ru-RU" sz="1800" dirty="0" err="1"/>
              <a:t>пресуванням</a:t>
            </a:r>
            <a:r>
              <a:rPr lang="ru-RU" sz="1800" dirty="0"/>
              <a:t>.</a:t>
            </a:r>
          </a:p>
          <a:p>
            <a:pPr marL="4763" indent="-4763" algn="just">
              <a:buNone/>
            </a:pPr>
            <a:r>
              <a:rPr lang="ru-RU" sz="1800" dirty="0" err="1"/>
              <a:t>Покриті</a:t>
            </a:r>
            <a:r>
              <a:rPr lang="ru-RU" sz="1800" dirty="0"/>
              <a:t> - таблетки, </a:t>
            </a:r>
            <a:r>
              <a:rPr lang="ru-RU" sz="1800" dirty="0" err="1"/>
              <a:t>вкриті</a:t>
            </a:r>
            <a:r>
              <a:rPr lang="ru-RU" sz="1800" dirty="0"/>
              <a:t> одним або </a:t>
            </a:r>
            <a:r>
              <a:rPr lang="ru-RU" sz="1800" dirty="0" err="1"/>
              <a:t>більше</a:t>
            </a:r>
            <a:r>
              <a:rPr lang="ru-RU" sz="1800" dirty="0"/>
              <a:t> шарами </a:t>
            </a:r>
            <a:r>
              <a:rPr lang="ru-RU" sz="1800" dirty="0" err="1"/>
              <a:t>різних</a:t>
            </a:r>
            <a:r>
              <a:rPr lang="ru-RU" sz="1800" dirty="0"/>
              <a:t> речовин, таких як </a:t>
            </a:r>
            <a:r>
              <a:rPr lang="ru-RU" sz="1800" dirty="0" err="1"/>
              <a:t>природні</a:t>
            </a:r>
            <a:r>
              <a:rPr lang="ru-RU" sz="1800" dirty="0"/>
              <a:t> і </a:t>
            </a:r>
            <a:r>
              <a:rPr lang="ru-RU" sz="1800" dirty="0" err="1"/>
              <a:t>синтетичні</a:t>
            </a:r>
            <a:r>
              <a:rPr lang="ru-RU" sz="1800" dirty="0"/>
              <a:t> </a:t>
            </a:r>
            <a:r>
              <a:rPr lang="ru-RU" sz="1800" dirty="0" err="1"/>
              <a:t>матеріали</a:t>
            </a:r>
            <a:r>
              <a:rPr lang="ru-RU" sz="1800" dirty="0"/>
              <a:t>, </a:t>
            </a:r>
            <a:r>
              <a:rPr lang="ru-RU" sz="1800" dirty="0" err="1"/>
              <a:t>вуглеводи</a:t>
            </a:r>
            <a:r>
              <a:rPr lang="ru-RU" sz="1800" dirty="0"/>
              <a:t>, </a:t>
            </a:r>
            <a:r>
              <a:rPr lang="ru-RU" sz="1800" dirty="0" err="1"/>
              <a:t>можливо</a:t>
            </a:r>
            <a:r>
              <a:rPr lang="ru-RU" sz="1800" dirty="0"/>
              <a:t>, з </a:t>
            </a:r>
            <a:r>
              <a:rPr lang="ru-RU" sz="1800" dirty="0" err="1"/>
              <a:t>додаванням</a:t>
            </a:r>
            <a:r>
              <a:rPr lang="ru-RU" sz="1800" dirty="0"/>
              <a:t> </a:t>
            </a:r>
            <a:r>
              <a:rPr lang="ru-RU" sz="1800" dirty="0" err="1"/>
              <a:t>поверхнево</a:t>
            </a:r>
            <a:r>
              <a:rPr lang="ru-RU" sz="1800" dirty="0"/>
              <a:t>-активних речовин.</a:t>
            </a:r>
          </a:p>
          <a:p>
            <a:pPr marL="4763" indent="-4763" algn="just">
              <a:buNone/>
            </a:pPr>
            <a:r>
              <a:rPr lang="ru-RU" sz="1800" dirty="0" err="1"/>
              <a:t>Шипучі</a:t>
            </a:r>
            <a:r>
              <a:rPr lang="ru-RU" sz="1800" dirty="0"/>
              <a:t> - </a:t>
            </a:r>
            <a:r>
              <a:rPr lang="ru-RU" sz="1800" dirty="0" err="1"/>
              <a:t>непокриті</a:t>
            </a:r>
            <a:r>
              <a:rPr lang="ru-RU" sz="1800" dirty="0"/>
              <a:t> таблетки, </a:t>
            </a:r>
            <a:r>
              <a:rPr lang="ru-RU" sz="1800" dirty="0" err="1"/>
              <a:t>зазвичай</a:t>
            </a:r>
            <a:r>
              <a:rPr lang="ru-RU" sz="1800" dirty="0"/>
              <a:t> </a:t>
            </a:r>
            <a:r>
              <a:rPr lang="ru-RU" sz="1800" dirty="0" err="1"/>
              <a:t>містять</a:t>
            </a:r>
            <a:r>
              <a:rPr lang="ru-RU" sz="1800" dirty="0"/>
              <a:t> </a:t>
            </a:r>
            <a:r>
              <a:rPr lang="ru-RU" sz="1800" dirty="0" err="1"/>
              <a:t>кислотні</a:t>
            </a:r>
            <a:r>
              <a:rPr lang="ru-RU" sz="1800" dirty="0"/>
              <a:t> речовини і </a:t>
            </a:r>
            <a:r>
              <a:rPr lang="ru-RU" sz="1800" dirty="0" err="1"/>
              <a:t>карбонати</a:t>
            </a:r>
            <a:r>
              <a:rPr lang="ru-RU" sz="1800" dirty="0"/>
              <a:t> або </a:t>
            </a:r>
            <a:r>
              <a:rPr lang="ru-RU" sz="1800" dirty="0" err="1"/>
              <a:t>гідрокарбонати</a:t>
            </a:r>
            <a:r>
              <a:rPr lang="ru-RU" sz="1800" dirty="0"/>
              <a:t>, </a:t>
            </a:r>
            <a:r>
              <a:rPr lang="ru-RU" sz="1800" dirty="0" err="1"/>
              <a:t>які</a:t>
            </a:r>
            <a:r>
              <a:rPr lang="ru-RU" sz="1800" dirty="0"/>
              <a:t> </a:t>
            </a:r>
            <a:r>
              <a:rPr lang="ru-RU" sz="1800" dirty="0" err="1"/>
              <a:t>швидко</a:t>
            </a:r>
            <a:r>
              <a:rPr lang="ru-RU" sz="1800" dirty="0"/>
              <a:t> </a:t>
            </a:r>
            <a:r>
              <a:rPr lang="ru-RU" sz="1800" dirty="0" err="1"/>
              <a:t>реагують</a:t>
            </a:r>
            <a:r>
              <a:rPr lang="ru-RU" sz="1800" dirty="0"/>
              <a:t> в </a:t>
            </a:r>
            <a:r>
              <a:rPr lang="ru-RU" sz="1800" dirty="0" err="1"/>
              <a:t>воді</a:t>
            </a:r>
            <a:r>
              <a:rPr lang="ru-RU" sz="1800" dirty="0"/>
              <a:t> з </a:t>
            </a:r>
            <a:r>
              <a:rPr lang="ru-RU" sz="1800" dirty="0" err="1"/>
              <a:t>виділенням</a:t>
            </a:r>
            <a:r>
              <a:rPr lang="ru-RU" sz="1800" dirty="0"/>
              <a:t> </a:t>
            </a:r>
            <a:r>
              <a:rPr lang="ru-RU" sz="1800" dirty="0" err="1"/>
              <a:t>діоксиду</a:t>
            </a:r>
            <a:r>
              <a:rPr lang="ru-RU" sz="1800" dirty="0"/>
              <a:t> </a:t>
            </a:r>
            <a:r>
              <a:rPr lang="ru-RU" sz="1800" dirty="0" err="1"/>
              <a:t>вуглецю</a:t>
            </a:r>
            <a:r>
              <a:rPr lang="ru-RU" sz="1800" dirty="0"/>
              <a:t>.</a:t>
            </a:r>
          </a:p>
          <a:p>
            <a:pPr marL="4763" indent="-4763" algn="just">
              <a:buNone/>
            </a:pPr>
            <a:r>
              <a:rPr lang="ru-RU" sz="1800" dirty="0"/>
              <a:t>Для </a:t>
            </a:r>
            <a:r>
              <a:rPr lang="ru-RU" sz="1800" dirty="0" err="1"/>
              <a:t>використання</a:t>
            </a:r>
            <a:r>
              <a:rPr lang="ru-RU" sz="1800" dirty="0"/>
              <a:t> в </a:t>
            </a:r>
            <a:r>
              <a:rPr lang="ru-RU" sz="1800" dirty="0" err="1"/>
              <a:t>порожнині</a:t>
            </a:r>
            <a:r>
              <a:rPr lang="ru-RU" sz="1800" dirty="0"/>
              <a:t> рота - </a:t>
            </a:r>
            <a:r>
              <a:rPr lang="ru-RU" sz="1800" dirty="0" err="1"/>
              <a:t>зазвичай</a:t>
            </a:r>
            <a:r>
              <a:rPr lang="ru-RU" sz="1800" dirty="0"/>
              <a:t> </a:t>
            </a:r>
            <a:r>
              <a:rPr lang="ru-RU" sz="1800" dirty="0" err="1"/>
              <a:t>непокриті</a:t>
            </a:r>
            <a:r>
              <a:rPr lang="ru-RU" sz="1800" dirty="0"/>
              <a:t> таблетки, </a:t>
            </a:r>
            <a:r>
              <a:rPr lang="ru-RU" sz="1800" dirty="0" err="1"/>
              <a:t>отримані</a:t>
            </a:r>
            <a:r>
              <a:rPr lang="ru-RU" sz="1800" dirty="0"/>
              <a:t> за </a:t>
            </a:r>
            <a:r>
              <a:rPr lang="ru-RU" sz="1800" dirty="0" err="1"/>
              <a:t>спеціальною</a:t>
            </a:r>
            <a:r>
              <a:rPr lang="ru-RU" sz="1800" dirty="0"/>
              <a:t> </a:t>
            </a:r>
            <a:r>
              <a:rPr lang="ru-RU" sz="1800" dirty="0" err="1"/>
              <a:t>технологією</a:t>
            </a:r>
            <a:r>
              <a:rPr lang="ru-RU" sz="1800" dirty="0"/>
              <a:t> з метою </a:t>
            </a:r>
            <a:r>
              <a:rPr lang="ru-RU" sz="1800" dirty="0" err="1"/>
              <a:t>вивільнення</a:t>
            </a:r>
            <a:r>
              <a:rPr lang="ru-RU" sz="1800" dirty="0"/>
              <a:t> </a:t>
            </a:r>
            <a:r>
              <a:rPr lang="ru-RU" sz="1800" dirty="0" err="1"/>
              <a:t>лікарської</a:t>
            </a:r>
            <a:r>
              <a:rPr lang="ru-RU" sz="1800" dirty="0"/>
              <a:t> речовини або речовин в </a:t>
            </a:r>
            <a:r>
              <a:rPr lang="ru-RU" sz="1800" dirty="0" err="1"/>
              <a:t>порожнині</a:t>
            </a:r>
            <a:r>
              <a:rPr lang="ru-RU" sz="1800" dirty="0"/>
              <a:t> рота і </a:t>
            </a:r>
            <a:r>
              <a:rPr lang="ru-RU" sz="1800" dirty="0" err="1"/>
              <a:t>забезпечення</a:t>
            </a:r>
            <a:r>
              <a:rPr lang="ru-RU" sz="1800" dirty="0"/>
              <a:t> </a:t>
            </a:r>
            <a:r>
              <a:rPr lang="ru-RU" sz="1800" dirty="0" err="1"/>
              <a:t>місцевого</a:t>
            </a:r>
            <a:r>
              <a:rPr lang="ru-RU" sz="1800" dirty="0"/>
              <a:t> або </a:t>
            </a:r>
            <a:r>
              <a:rPr lang="ru-RU" sz="1800" dirty="0" err="1"/>
              <a:t>общерезорбтивного</a:t>
            </a:r>
            <a:r>
              <a:rPr lang="ru-RU" sz="1800" dirty="0"/>
              <a:t> </a:t>
            </a:r>
            <a:r>
              <a:rPr lang="ru-RU" sz="1800" dirty="0" err="1"/>
              <a:t>дії</a:t>
            </a:r>
            <a:r>
              <a:rPr lang="ru-RU" sz="1800" dirty="0"/>
              <a:t> (таблетки </a:t>
            </a:r>
            <a:r>
              <a:rPr lang="ru-RU" sz="1800" dirty="0" err="1"/>
              <a:t>защічні</a:t>
            </a:r>
            <a:r>
              <a:rPr lang="ru-RU" sz="1800" dirty="0"/>
              <a:t>, </a:t>
            </a:r>
            <a:r>
              <a:rPr lang="ru-RU" sz="1800" dirty="0" err="1"/>
              <a:t>сублінгвальниє</a:t>
            </a:r>
            <a:r>
              <a:rPr lang="ru-RU" sz="1800" dirty="0"/>
              <a:t> і </a:t>
            </a:r>
            <a:r>
              <a:rPr lang="ru-RU" sz="1800" dirty="0" err="1"/>
              <a:t>ін</a:t>
            </a:r>
            <a:r>
              <a:rPr lang="ru-RU" sz="1800" dirty="0"/>
              <a:t>.).</a:t>
            </a:r>
          </a:p>
          <a:p>
            <a:pPr marL="4763" indent="-4763" algn="just">
              <a:buNone/>
            </a:pPr>
            <a:r>
              <a:rPr lang="ru-RU" sz="1800" dirty="0"/>
              <a:t>З </a:t>
            </a:r>
            <a:r>
              <a:rPr lang="ru-RU" sz="1800" dirty="0" err="1"/>
              <a:t>модифікованим</a:t>
            </a:r>
            <a:r>
              <a:rPr lang="ru-RU" sz="1800" dirty="0"/>
              <a:t> </a:t>
            </a:r>
            <a:r>
              <a:rPr lang="ru-RU" sz="1800" dirty="0" err="1"/>
              <a:t>вивільненням</a:t>
            </a:r>
            <a:r>
              <a:rPr lang="ru-RU" sz="1800" dirty="0"/>
              <a:t> - </a:t>
            </a:r>
            <a:r>
              <a:rPr lang="ru-RU" sz="1800" dirty="0" err="1"/>
              <a:t>покриті</a:t>
            </a:r>
            <a:r>
              <a:rPr lang="ru-RU" sz="1800" dirty="0"/>
              <a:t> або </a:t>
            </a:r>
            <a:r>
              <a:rPr lang="ru-RU" sz="1800" dirty="0" err="1"/>
              <a:t>непокриті</a:t>
            </a:r>
            <a:r>
              <a:rPr lang="ru-RU" sz="1800" dirty="0"/>
              <a:t> таблетки, </a:t>
            </a:r>
            <a:r>
              <a:rPr lang="ru-RU" sz="1800" dirty="0" err="1"/>
              <a:t>що</a:t>
            </a:r>
            <a:r>
              <a:rPr lang="ru-RU" sz="1800" dirty="0"/>
              <a:t> </a:t>
            </a:r>
            <a:r>
              <a:rPr lang="ru-RU" sz="1800" dirty="0" err="1"/>
              <a:t>містять</a:t>
            </a:r>
            <a:r>
              <a:rPr lang="ru-RU" sz="1800" dirty="0"/>
              <a:t> </a:t>
            </a:r>
            <a:r>
              <a:rPr lang="ru-RU" sz="1800" dirty="0" err="1"/>
              <a:t>спеціальні</a:t>
            </a:r>
            <a:r>
              <a:rPr lang="ru-RU" sz="1800" dirty="0"/>
              <a:t> </a:t>
            </a:r>
            <a:r>
              <a:rPr lang="ru-RU" sz="1800" dirty="0" err="1"/>
              <a:t>допоміжні</a:t>
            </a:r>
            <a:r>
              <a:rPr lang="ru-RU" sz="1800" dirty="0"/>
              <a:t> речовини або </a:t>
            </a:r>
            <a:r>
              <a:rPr lang="ru-RU" sz="1800" dirty="0" err="1"/>
              <a:t>отримані</a:t>
            </a:r>
            <a:r>
              <a:rPr lang="ru-RU" sz="1800" dirty="0"/>
              <a:t> за особливою </a:t>
            </a:r>
            <a:r>
              <a:rPr lang="ru-RU" sz="1800" dirty="0" err="1"/>
              <a:t>технологією</a:t>
            </a:r>
            <a:r>
              <a:rPr lang="ru-RU" sz="1800" dirty="0"/>
              <a:t>, </a:t>
            </a:r>
            <a:r>
              <a:rPr lang="ru-RU" sz="1800" dirty="0" err="1"/>
              <a:t>що</a:t>
            </a:r>
            <a:r>
              <a:rPr lang="ru-RU" sz="1800" dirty="0"/>
              <a:t> </a:t>
            </a:r>
            <a:r>
              <a:rPr lang="ru-RU" sz="1800" dirty="0" err="1"/>
              <a:t>дозволяє</a:t>
            </a:r>
            <a:r>
              <a:rPr lang="ru-RU" sz="1800" dirty="0"/>
              <a:t> </a:t>
            </a:r>
            <a:r>
              <a:rPr lang="ru-RU" sz="1800" dirty="0" err="1"/>
              <a:t>програмувати</a:t>
            </a:r>
            <a:r>
              <a:rPr lang="ru-RU" sz="1800" dirty="0"/>
              <a:t> </a:t>
            </a:r>
            <a:r>
              <a:rPr lang="ru-RU" sz="1800" dirty="0" err="1"/>
              <a:t>швидкість</a:t>
            </a:r>
            <a:r>
              <a:rPr lang="ru-RU" sz="1800" dirty="0"/>
              <a:t> або </a:t>
            </a:r>
            <a:r>
              <a:rPr lang="ru-RU" sz="1800" dirty="0" err="1"/>
              <a:t>місце</a:t>
            </a:r>
            <a:r>
              <a:rPr lang="ru-RU" sz="1800" dirty="0"/>
              <a:t> </a:t>
            </a:r>
            <a:r>
              <a:rPr lang="ru-RU" sz="1800" dirty="0" err="1"/>
              <a:t>вивільнення</a:t>
            </a:r>
            <a:r>
              <a:rPr lang="ru-RU" sz="1800" dirty="0"/>
              <a:t> </a:t>
            </a:r>
            <a:r>
              <a:rPr lang="ru-RU" sz="1800" dirty="0" err="1"/>
              <a:t>лікарської</a:t>
            </a:r>
            <a:r>
              <a:rPr lang="ru-RU" sz="1800" dirty="0"/>
              <a:t> речовини.</a:t>
            </a:r>
          </a:p>
          <a:p>
            <a:pPr marL="4763" indent="-4763" algn="just">
              <a:buNone/>
            </a:pP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just"/>
            <a:r>
              <a:rPr lang="ru-RU" sz="2200" dirty="0" smtClean="0">
                <a:solidFill>
                  <a:srgbClr val="7030A0"/>
                </a:solidFill>
              </a:rPr>
              <a:t/>
            </a:r>
            <a:br>
              <a:rPr lang="ru-RU" sz="2200" dirty="0" smtClean="0">
                <a:solidFill>
                  <a:srgbClr val="7030A0"/>
                </a:solidFill>
              </a:rPr>
            </a:br>
            <a:r>
              <a:rPr lang="ru-RU" sz="2200" dirty="0">
                <a:solidFill>
                  <a:srgbClr val="7030A0"/>
                </a:solidFill>
              </a:rPr>
              <a:t/>
            </a:r>
            <a:br>
              <a:rPr lang="ru-RU" sz="2200" dirty="0">
                <a:solidFill>
                  <a:srgbClr val="7030A0"/>
                </a:solidFill>
              </a:rPr>
            </a:br>
            <a:r>
              <a:rPr lang="ru-RU" sz="2200" dirty="0">
                <a:solidFill>
                  <a:srgbClr val="7030A0"/>
                </a:solidFill>
              </a:rPr>
              <a:t>До </a:t>
            </a:r>
            <a:r>
              <a:rPr lang="ru-RU" sz="2200" dirty="0" err="1">
                <a:solidFill>
                  <a:srgbClr val="7030A0"/>
                </a:solidFill>
              </a:rPr>
              <a:t>субстанцій</a:t>
            </a:r>
            <a:r>
              <a:rPr lang="ru-RU" sz="2200" dirty="0">
                <a:solidFill>
                  <a:srgbClr val="7030A0"/>
                </a:solidFill>
              </a:rPr>
              <a:t>, </a:t>
            </a:r>
            <a:r>
              <a:rPr lang="ru-RU" sz="2200" dirty="0" err="1">
                <a:solidFill>
                  <a:srgbClr val="7030A0"/>
                </a:solidFill>
              </a:rPr>
              <a:t>що</a:t>
            </a:r>
            <a:r>
              <a:rPr lang="ru-RU" sz="2200" dirty="0">
                <a:solidFill>
                  <a:srgbClr val="7030A0"/>
                </a:solidFill>
              </a:rPr>
              <a:t> </a:t>
            </a:r>
            <a:r>
              <a:rPr lang="ru-RU" sz="2200" dirty="0" err="1">
                <a:solidFill>
                  <a:srgbClr val="7030A0"/>
                </a:solidFill>
              </a:rPr>
              <a:t>використовуються</a:t>
            </a:r>
            <a:r>
              <a:rPr lang="ru-RU" sz="2200" dirty="0">
                <a:solidFill>
                  <a:srgbClr val="7030A0"/>
                </a:solidFill>
              </a:rPr>
              <a:t> у </a:t>
            </a:r>
            <a:r>
              <a:rPr lang="ru-RU" sz="2200" dirty="0" err="1">
                <a:solidFill>
                  <a:srgbClr val="7030A0"/>
                </a:solidFill>
              </a:rPr>
              <a:t>виробництві</a:t>
            </a:r>
            <a:r>
              <a:rPr lang="ru-RU" sz="2200" dirty="0">
                <a:solidFill>
                  <a:srgbClr val="7030A0"/>
                </a:solidFill>
              </a:rPr>
              <a:t> таблеток, </a:t>
            </a:r>
            <a:r>
              <a:rPr lang="ru-RU" sz="2200" dirty="0" err="1">
                <a:solidFill>
                  <a:srgbClr val="7030A0"/>
                </a:solidFill>
              </a:rPr>
              <a:t>пред'являються</a:t>
            </a:r>
            <a:r>
              <a:rPr lang="ru-RU" sz="2200" dirty="0">
                <a:solidFill>
                  <a:srgbClr val="7030A0"/>
                </a:solidFill>
              </a:rPr>
              <a:t> </a:t>
            </a:r>
            <a:r>
              <a:rPr lang="ru-RU" sz="2200" dirty="0" err="1">
                <a:solidFill>
                  <a:srgbClr val="7030A0"/>
                </a:solidFill>
              </a:rPr>
              <a:t>певні</a:t>
            </a:r>
            <a:r>
              <a:rPr lang="ru-RU" sz="2200" dirty="0">
                <a:solidFill>
                  <a:srgbClr val="7030A0"/>
                </a:solidFill>
              </a:rPr>
              <a:t> </a:t>
            </a:r>
            <a:r>
              <a:rPr lang="ru-RU" sz="2200" dirty="0" err="1">
                <a:solidFill>
                  <a:srgbClr val="7030A0"/>
                </a:solidFill>
              </a:rPr>
              <a:t>вимоги</a:t>
            </a:r>
            <a:r>
              <a:rPr lang="ru-RU" sz="2200" dirty="0">
                <a:solidFill>
                  <a:srgbClr val="7030A0"/>
                </a:solidFill>
              </a:rPr>
              <a:t>, </a:t>
            </a:r>
            <a:r>
              <a:rPr lang="ru-RU" sz="2200" dirty="0" err="1">
                <a:solidFill>
                  <a:srgbClr val="7030A0"/>
                </a:solidFill>
              </a:rPr>
              <a:t>які</a:t>
            </a:r>
            <a:r>
              <a:rPr lang="ru-RU" sz="2200" dirty="0">
                <a:solidFill>
                  <a:srgbClr val="7030A0"/>
                </a:solidFill>
              </a:rPr>
              <a:t>, як правило, </a:t>
            </a:r>
            <a:r>
              <a:rPr lang="ru-RU" sz="2200" dirty="0" err="1">
                <a:solidFill>
                  <a:srgbClr val="7030A0"/>
                </a:solidFill>
              </a:rPr>
              <a:t>укладаються</a:t>
            </a:r>
            <a:r>
              <a:rPr lang="ru-RU" sz="2200" dirty="0">
                <a:solidFill>
                  <a:srgbClr val="7030A0"/>
                </a:solidFill>
              </a:rPr>
              <a:t> </a:t>
            </a:r>
            <a:r>
              <a:rPr lang="ru-RU" sz="2200" dirty="0" err="1">
                <a:solidFill>
                  <a:srgbClr val="7030A0"/>
                </a:solidFill>
              </a:rPr>
              <a:t>відповідно</a:t>
            </a:r>
            <a:r>
              <a:rPr lang="ru-RU" sz="2200" dirty="0">
                <a:solidFill>
                  <a:srgbClr val="7030A0"/>
                </a:solidFill>
              </a:rPr>
              <a:t> до строго </a:t>
            </a:r>
            <a:r>
              <a:rPr lang="ru-RU" sz="2200" dirty="0" err="1">
                <a:solidFill>
                  <a:srgbClr val="7030A0"/>
                </a:solidFill>
              </a:rPr>
              <a:t>певні</a:t>
            </a:r>
            <a:r>
              <a:rPr lang="ru-RU" sz="2200" dirty="0">
                <a:solidFill>
                  <a:srgbClr val="7030A0"/>
                </a:solidFill>
              </a:rPr>
              <a:t> </a:t>
            </a:r>
            <a:r>
              <a:rPr lang="ru-RU" sz="2200" dirty="0" err="1">
                <a:solidFill>
                  <a:srgbClr val="7030A0"/>
                </a:solidFill>
              </a:rPr>
              <a:t>властивості</a:t>
            </a:r>
            <a:r>
              <a:rPr lang="ru-RU" sz="2200" dirty="0">
                <a:solidFill>
                  <a:srgbClr val="7030A0"/>
                </a:solidFill>
              </a:rPr>
              <a:t>:</a:t>
            </a:r>
            <a:endParaRPr lang="ru-RU" dirty="0"/>
          </a:p>
        </p:txBody>
      </p:sp>
      <p:sp>
        <p:nvSpPr>
          <p:cNvPr id="3" name="Содержимое 2"/>
          <p:cNvSpPr>
            <a:spLocks noGrp="1"/>
          </p:cNvSpPr>
          <p:nvPr>
            <p:ph idx="1"/>
          </p:nvPr>
        </p:nvSpPr>
        <p:spPr/>
        <p:txBody>
          <a:bodyPr>
            <a:normAutofit fontScale="85000" lnSpcReduction="20000"/>
          </a:bodyPr>
          <a:lstStyle/>
          <a:p>
            <a:pPr algn="just"/>
            <a:r>
              <a:rPr lang="ru-RU" dirty="0" err="1"/>
              <a:t>фізичні</a:t>
            </a:r>
            <a:r>
              <a:rPr lang="ru-RU" dirty="0"/>
              <a:t> - </a:t>
            </a:r>
            <a:r>
              <a:rPr lang="ru-RU" dirty="0" err="1"/>
              <a:t>щільність</a:t>
            </a:r>
            <a:r>
              <a:rPr lang="ru-RU" dirty="0"/>
              <a:t>, форма, </a:t>
            </a:r>
            <a:r>
              <a:rPr lang="ru-RU" dirty="0" err="1"/>
              <a:t>розмір</a:t>
            </a:r>
            <a:r>
              <a:rPr lang="ru-RU" dirty="0"/>
              <a:t>, характер </a:t>
            </a:r>
            <a:r>
              <a:rPr lang="ru-RU" dirty="0" err="1"/>
              <a:t>поверхні</a:t>
            </a:r>
            <a:r>
              <a:rPr lang="ru-RU" dirty="0"/>
              <a:t> </a:t>
            </a:r>
            <a:r>
              <a:rPr lang="ru-RU" dirty="0" err="1"/>
              <a:t>частинок</a:t>
            </a:r>
            <a:r>
              <a:rPr lang="ru-RU" dirty="0"/>
              <a:t>, </a:t>
            </a:r>
            <a:r>
              <a:rPr lang="ru-RU" dirty="0" err="1"/>
              <a:t>питома</a:t>
            </a:r>
            <a:r>
              <a:rPr lang="ru-RU" dirty="0"/>
              <a:t> </a:t>
            </a:r>
            <a:r>
              <a:rPr lang="ru-RU" dirty="0" err="1"/>
              <a:t>поверхня</a:t>
            </a:r>
            <a:r>
              <a:rPr lang="ru-RU" dirty="0"/>
              <a:t> </a:t>
            </a:r>
            <a:r>
              <a:rPr lang="ru-RU" dirty="0" err="1"/>
              <a:t>частинок</a:t>
            </a:r>
            <a:r>
              <a:rPr lang="ru-RU" dirty="0"/>
              <a:t>, </a:t>
            </a:r>
            <a:r>
              <a:rPr lang="ru-RU" dirty="0" err="1"/>
              <a:t>сили</a:t>
            </a:r>
            <a:r>
              <a:rPr lang="ru-RU" dirty="0"/>
              <a:t> </a:t>
            </a:r>
            <a:r>
              <a:rPr lang="ru-RU" dirty="0" err="1"/>
              <a:t>адгезії</a:t>
            </a:r>
            <a:r>
              <a:rPr lang="ru-RU" dirty="0"/>
              <a:t> (</a:t>
            </a:r>
            <a:r>
              <a:rPr lang="ru-RU" dirty="0" err="1"/>
              <a:t>злипання</a:t>
            </a:r>
            <a:r>
              <a:rPr lang="ru-RU" dirty="0"/>
              <a:t> на </a:t>
            </a:r>
            <a:r>
              <a:rPr lang="ru-RU" dirty="0" err="1"/>
              <a:t>поверхні</a:t>
            </a:r>
            <a:r>
              <a:rPr lang="ru-RU" dirty="0"/>
              <a:t>) і </a:t>
            </a:r>
            <a:r>
              <a:rPr lang="ru-RU" dirty="0" err="1"/>
              <a:t>когезії</a:t>
            </a:r>
            <a:r>
              <a:rPr lang="ru-RU" dirty="0"/>
              <a:t> (</a:t>
            </a:r>
            <a:r>
              <a:rPr lang="ru-RU" dirty="0" err="1"/>
              <a:t>злипання</a:t>
            </a:r>
            <a:r>
              <a:rPr lang="ru-RU" dirty="0"/>
              <a:t> </a:t>
            </a:r>
            <a:r>
              <a:rPr lang="ru-RU" dirty="0" err="1"/>
              <a:t>частинок</a:t>
            </a:r>
            <a:r>
              <a:rPr lang="ru-RU" dirty="0"/>
              <a:t> </a:t>
            </a:r>
            <a:r>
              <a:rPr lang="ru-RU" dirty="0" err="1"/>
              <a:t>усередині</a:t>
            </a:r>
            <a:r>
              <a:rPr lang="ru-RU" dirty="0"/>
              <a:t> </a:t>
            </a:r>
            <a:r>
              <a:rPr lang="ru-RU" dirty="0" err="1"/>
              <a:t>тіла</a:t>
            </a:r>
            <a:r>
              <a:rPr lang="ru-RU" dirty="0"/>
              <a:t>), </a:t>
            </a:r>
            <a:r>
              <a:rPr lang="ru-RU" dirty="0" err="1"/>
              <a:t>поверхнева</a:t>
            </a:r>
            <a:r>
              <a:rPr lang="ru-RU" dirty="0"/>
              <a:t> </a:t>
            </a:r>
            <a:r>
              <a:rPr lang="ru-RU" dirty="0" err="1"/>
              <a:t>активність</a:t>
            </a:r>
            <a:r>
              <a:rPr lang="ru-RU" dirty="0"/>
              <a:t>, температура </a:t>
            </a:r>
            <a:r>
              <a:rPr lang="ru-RU" dirty="0" err="1"/>
              <a:t>плавлення</a:t>
            </a:r>
            <a:r>
              <a:rPr lang="ru-RU" dirty="0"/>
              <a:t> та </a:t>
            </a:r>
            <a:r>
              <a:rPr lang="ru-RU" dirty="0" err="1"/>
              <a:t>ін</a:t>
            </a:r>
            <a:r>
              <a:rPr lang="ru-RU" dirty="0"/>
              <a:t> .;</a:t>
            </a:r>
          </a:p>
          <a:p>
            <a:pPr algn="just"/>
            <a:r>
              <a:rPr lang="ru-RU" dirty="0" err="1"/>
              <a:t>хімічні</a:t>
            </a:r>
            <a:r>
              <a:rPr lang="ru-RU" dirty="0"/>
              <a:t> - </a:t>
            </a:r>
            <a:r>
              <a:rPr lang="ru-RU" dirty="0" err="1"/>
              <a:t>розчинність</a:t>
            </a:r>
            <a:r>
              <a:rPr lang="ru-RU" dirty="0"/>
              <a:t>, </a:t>
            </a:r>
            <a:r>
              <a:rPr lang="ru-RU" dirty="0" err="1"/>
              <a:t>реакційна</a:t>
            </a:r>
            <a:r>
              <a:rPr lang="ru-RU" dirty="0"/>
              <a:t> </a:t>
            </a:r>
            <a:r>
              <a:rPr lang="ru-RU" dirty="0" err="1"/>
              <a:t>здатність</a:t>
            </a:r>
            <a:r>
              <a:rPr lang="ru-RU" dirty="0"/>
              <a:t> та </a:t>
            </a:r>
            <a:r>
              <a:rPr lang="ru-RU" dirty="0" err="1"/>
              <a:t>ін</a:t>
            </a:r>
            <a:r>
              <a:rPr lang="ru-RU" dirty="0"/>
              <a:t> .;</a:t>
            </a:r>
          </a:p>
          <a:p>
            <a:pPr algn="just"/>
            <a:r>
              <a:rPr lang="ru-RU" dirty="0" err="1"/>
              <a:t>технологічні</a:t>
            </a:r>
            <a:r>
              <a:rPr lang="ru-RU" dirty="0"/>
              <a:t> - </a:t>
            </a:r>
            <a:r>
              <a:rPr lang="ru-RU" dirty="0" err="1"/>
              <a:t>об'ємна</a:t>
            </a:r>
            <a:r>
              <a:rPr lang="ru-RU" dirty="0"/>
              <a:t> </a:t>
            </a:r>
            <a:r>
              <a:rPr lang="ru-RU" dirty="0" err="1"/>
              <a:t>щільність</a:t>
            </a:r>
            <a:r>
              <a:rPr lang="ru-RU" dirty="0"/>
              <a:t>, </a:t>
            </a:r>
            <a:r>
              <a:rPr lang="ru-RU" dirty="0" err="1"/>
              <a:t>сипучість</a:t>
            </a:r>
            <a:r>
              <a:rPr lang="ru-RU" dirty="0"/>
              <a:t>, </a:t>
            </a:r>
            <a:r>
              <a:rPr lang="ru-RU" dirty="0" err="1"/>
              <a:t>вологість</a:t>
            </a:r>
            <a:r>
              <a:rPr lang="ru-RU" dirty="0"/>
              <a:t>, </a:t>
            </a:r>
            <a:r>
              <a:rPr lang="ru-RU" dirty="0" err="1"/>
              <a:t>ступінь</a:t>
            </a:r>
            <a:r>
              <a:rPr lang="ru-RU" dirty="0"/>
              <a:t> </a:t>
            </a:r>
            <a:r>
              <a:rPr lang="ru-RU" dirty="0" err="1"/>
              <a:t>ущільнення</a:t>
            </a:r>
            <a:r>
              <a:rPr lang="ru-RU" dirty="0"/>
              <a:t>, </a:t>
            </a:r>
            <a:r>
              <a:rPr lang="ru-RU" dirty="0" err="1"/>
              <a:t>фракційний</a:t>
            </a:r>
            <a:r>
              <a:rPr lang="ru-RU" dirty="0"/>
              <a:t> склад, </a:t>
            </a:r>
            <a:r>
              <a:rPr lang="ru-RU" dirty="0" err="1"/>
              <a:t>дисперсність</a:t>
            </a:r>
            <a:r>
              <a:rPr lang="ru-RU" dirty="0"/>
              <a:t>, </a:t>
            </a:r>
            <a:r>
              <a:rPr lang="ru-RU" dirty="0" err="1"/>
              <a:t>пористість</a:t>
            </a:r>
            <a:r>
              <a:rPr lang="ru-RU" dirty="0"/>
              <a:t>, </a:t>
            </a:r>
            <a:r>
              <a:rPr lang="ru-RU" dirty="0" err="1"/>
              <a:t>здатність</a:t>
            </a:r>
            <a:r>
              <a:rPr lang="ru-RU" dirty="0"/>
              <a:t> до </a:t>
            </a:r>
            <a:r>
              <a:rPr lang="ru-RU" dirty="0" err="1"/>
              <a:t>пресування</a:t>
            </a:r>
            <a:r>
              <a:rPr lang="ru-RU" dirty="0"/>
              <a:t> і </a:t>
            </a:r>
            <a:r>
              <a:rPr lang="ru-RU" dirty="0" err="1"/>
              <a:t>ін</a:t>
            </a:r>
            <a:r>
              <a:rPr lang="ru-RU" dirty="0"/>
              <a:t> .;</a:t>
            </a:r>
          </a:p>
          <a:p>
            <a:pPr algn="just"/>
            <a:r>
              <a:rPr lang="ru-RU" dirty="0"/>
              <a:t>структурно-</a:t>
            </a:r>
            <a:r>
              <a:rPr lang="ru-RU" dirty="0" err="1"/>
              <a:t>механічні</a:t>
            </a:r>
            <a:r>
              <a:rPr lang="ru-RU" dirty="0"/>
              <a:t> - </a:t>
            </a:r>
            <a:r>
              <a:rPr lang="ru-RU" dirty="0" err="1"/>
              <a:t>пластичність</a:t>
            </a:r>
            <a:r>
              <a:rPr lang="ru-RU" dirty="0"/>
              <a:t>, </a:t>
            </a:r>
            <a:r>
              <a:rPr lang="ru-RU" dirty="0" err="1"/>
              <a:t>міцність</a:t>
            </a:r>
            <a:r>
              <a:rPr lang="ru-RU" dirty="0"/>
              <a:t>, </a:t>
            </a:r>
            <a:r>
              <a:rPr lang="ru-RU" dirty="0" err="1"/>
              <a:t>в'язкість</a:t>
            </a:r>
            <a:r>
              <a:rPr lang="ru-RU" dirty="0"/>
              <a:t> </a:t>
            </a:r>
            <a:r>
              <a:rPr lang="ru-RU" dirty="0" err="1"/>
              <a:t>кришталевих</a:t>
            </a:r>
            <a:r>
              <a:rPr lang="ru-RU" dirty="0"/>
              <a:t> </a:t>
            </a:r>
            <a:r>
              <a:rPr lang="ru-RU" dirty="0" err="1"/>
              <a:t>решіток</a:t>
            </a:r>
            <a:r>
              <a:rPr lang="ru-RU" dirty="0"/>
              <a:t> та </a:t>
            </a:r>
            <a:r>
              <a:rPr lang="ru-RU" dirty="0" err="1"/>
              <a:t>ін</a:t>
            </a:r>
            <a:r>
              <a:rPr lang="ru-RU" dirty="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25760"/>
            <a:ext cx="8795320" cy="11430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ru-RU" sz="2200" dirty="0">
                <a:latin typeface="Times New Roman" panose="02020603050405020304" pitchFamily="18" charset="0"/>
                <a:cs typeface="Times New Roman" panose="02020603050405020304" pitchFamily="18" charset="0"/>
              </a:rPr>
              <a:t>При </a:t>
            </a:r>
            <a:r>
              <a:rPr lang="ru-RU" sz="2200" dirty="0" err="1">
                <a:latin typeface="Times New Roman" panose="02020603050405020304" pitchFamily="18" charset="0"/>
                <a:cs typeface="Times New Roman" panose="02020603050405020304" pitchFamily="18" charset="0"/>
              </a:rPr>
              <a:t>незадовільних</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технологічних</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властивостях</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порошкоподібних</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мас</a:t>
            </a:r>
            <a:r>
              <a:rPr lang="ru-RU" sz="2200" dirty="0">
                <a:latin typeface="Times New Roman" panose="02020603050405020304" pitchFamily="18" charset="0"/>
                <a:cs typeface="Times New Roman" panose="02020603050405020304" pitchFamily="18" charset="0"/>
              </a:rPr>
              <a:t>, а </a:t>
            </a:r>
            <a:r>
              <a:rPr lang="ru-RU" sz="2200" dirty="0" err="1">
                <a:latin typeface="Times New Roman" panose="02020603050405020304" pitchFamily="18" charset="0"/>
                <a:cs typeface="Times New Roman" panose="02020603050405020304" pitchFamily="18" charset="0"/>
              </a:rPr>
              <a:t>саме</a:t>
            </a:r>
            <a:r>
              <a:rPr lang="ru-RU" sz="2200" dirty="0">
                <a:latin typeface="Times New Roman" panose="02020603050405020304" pitchFamily="18" charset="0"/>
                <a:cs typeface="Times New Roman" panose="02020603050405020304" pitchFamily="18" charset="0"/>
              </a:rPr>
              <a:t> – </a:t>
            </a:r>
            <a:r>
              <a:rPr lang="ru-RU" sz="2200" dirty="0" err="1">
                <a:latin typeface="Times New Roman" panose="02020603050405020304" pitchFamily="18" charset="0"/>
                <a:cs typeface="Times New Roman" panose="02020603050405020304" pitchFamily="18" charset="0"/>
              </a:rPr>
              <a:t>поганої</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пресованості</a:t>
            </a:r>
            <a:r>
              <a:rPr lang="ru-RU" sz="2200" dirty="0">
                <a:latin typeface="Times New Roman" panose="02020603050405020304" pitchFamily="18" charset="0"/>
                <a:cs typeface="Times New Roman" panose="02020603050405020304" pitchFamily="18" charset="0"/>
              </a:rPr>
              <a:t> та </a:t>
            </a:r>
            <a:r>
              <a:rPr lang="ru-RU" sz="2200" dirty="0" err="1">
                <a:latin typeface="Times New Roman" panose="02020603050405020304" pitchFamily="18" charset="0"/>
                <a:cs typeface="Times New Roman" panose="02020603050405020304" pitchFamily="18" charset="0"/>
              </a:rPr>
              <a:t>сипучості</a:t>
            </a:r>
            <a:r>
              <a:rPr lang="ru-RU" sz="2200" dirty="0">
                <a:latin typeface="Times New Roman" panose="02020603050405020304" pitchFamily="18" charset="0"/>
                <a:cs typeface="Times New Roman" panose="02020603050405020304" pitchFamily="18" charset="0"/>
              </a:rPr>
              <a:t>, для </a:t>
            </a:r>
            <a:r>
              <a:rPr lang="ru-RU" sz="2200" dirty="0" err="1">
                <a:latin typeface="Times New Roman" panose="02020603050405020304" pitchFamily="18" charset="0"/>
                <a:cs typeface="Times New Roman" panose="02020603050405020304" pitchFamily="18" charset="0"/>
              </a:rPr>
              <a:t>забезпечення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необхідної</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якості</a:t>
            </a:r>
            <a:r>
              <a:rPr lang="ru-RU" sz="2200" dirty="0">
                <a:latin typeface="Times New Roman" panose="02020603050405020304" pitchFamily="18" charset="0"/>
                <a:cs typeface="Times New Roman" panose="02020603050405020304" pitchFamily="18" charset="0"/>
              </a:rPr>
              <a:t> таблеток необхідно </a:t>
            </a:r>
            <a:r>
              <a:rPr lang="ru-RU" sz="2200" dirty="0" err="1">
                <a:latin typeface="Times New Roman" panose="02020603050405020304" pitchFamily="18" charset="0"/>
                <a:cs typeface="Times New Roman" panose="02020603050405020304" pitchFamily="18" charset="0"/>
              </a:rPr>
              <a:t>заздалегідь</a:t>
            </a:r>
            <a:r>
              <a:rPr lang="ru-RU" sz="2200" dirty="0">
                <a:latin typeface="Times New Roman" panose="02020603050405020304" pitchFamily="18" charset="0"/>
                <a:cs typeface="Times New Roman" panose="02020603050405020304" pitchFamily="18" charset="0"/>
              </a:rPr>
              <a:t> провести </a:t>
            </a:r>
            <a:r>
              <a:rPr lang="ru-RU" sz="2200" dirty="0" err="1">
                <a:latin typeface="Times New Roman" panose="02020603050405020304" pitchFamily="18" charset="0"/>
                <a:cs typeface="Times New Roman" panose="02020603050405020304" pitchFamily="18" charset="0"/>
              </a:rPr>
              <a:t>грануляцію</a:t>
            </a:r>
            <a:r>
              <a:rPr lang="ru-RU" sz="2200" dirty="0">
                <a:latin typeface="Times New Roman" panose="02020603050405020304" pitchFamily="18" charset="0"/>
                <a:cs typeface="Times New Roman" panose="02020603050405020304" pitchFamily="18" charset="0"/>
              </a:rPr>
              <a:t>.</a:t>
            </a:r>
            <a:endParaRPr lang="ru-RU"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sz="half" idx="1"/>
          </p:nvPr>
        </p:nvSpPr>
        <p:spPr>
          <a:xfrm>
            <a:off x="107504" y="1556792"/>
            <a:ext cx="4248472" cy="4929411"/>
          </a:xfrm>
        </p:spPr>
        <p:txBody>
          <a:bodyPr>
            <a:normAutofit fontScale="62500" lnSpcReduction="20000"/>
          </a:bodyPr>
          <a:lstStyle/>
          <a:p>
            <a:pPr marL="0" indent="87313" algn="just">
              <a:buNone/>
            </a:pPr>
            <a:r>
              <a:rPr lang="ru-RU" dirty="0"/>
              <a:t> </a:t>
            </a:r>
            <a:r>
              <a:rPr lang="uk-UA" sz="2500" dirty="0">
                <a:latin typeface="Times New Roman" panose="02020603050405020304" pitchFamily="18" charset="0"/>
                <a:cs typeface="Times New Roman" panose="02020603050405020304" pitchFamily="18" charset="0"/>
              </a:rPr>
              <a:t>Грануляція являє собою спрямоване укрупнення частинок, тобто це процес перетворення порошкоподібного матеріалу на зерна певної величини, що необхідно для: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поліпшення </a:t>
            </a:r>
            <a:r>
              <a:rPr lang="uk-UA" sz="2500" dirty="0">
                <a:latin typeface="Times New Roman" panose="02020603050405020304" pitchFamily="18" charset="0"/>
                <a:cs typeface="Times New Roman" panose="02020603050405020304" pitchFamily="18" charset="0"/>
              </a:rPr>
              <a:t>сипкості </a:t>
            </a:r>
            <a:r>
              <a:rPr lang="uk-UA" sz="2500" dirty="0" err="1">
                <a:latin typeface="Times New Roman" panose="02020603050405020304" pitchFamily="18" charset="0"/>
                <a:cs typeface="Times New Roman" panose="02020603050405020304" pitchFamily="18" charset="0"/>
              </a:rPr>
              <a:t>таблетованої</a:t>
            </a:r>
            <a:r>
              <a:rPr lang="uk-UA" sz="2500" dirty="0">
                <a:latin typeface="Times New Roman" panose="02020603050405020304" pitchFamily="18" charset="0"/>
                <a:cs typeface="Times New Roman" panose="02020603050405020304" pitchFamily="18" charset="0"/>
              </a:rPr>
              <a:t> суміші;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поліпшення </a:t>
            </a:r>
            <a:r>
              <a:rPr lang="uk-UA" sz="2500" dirty="0" err="1">
                <a:latin typeface="Times New Roman" panose="02020603050405020304" pitchFamily="18" charset="0"/>
                <a:cs typeface="Times New Roman" panose="02020603050405020304" pitchFamily="18" charset="0"/>
              </a:rPr>
              <a:t>пресованості</a:t>
            </a:r>
            <a:r>
              <a:rPr lang="uk-UA" sz="2500" dirty="0">
                <a:latin typeface="Times New Roman" panose="02020603050405020304" pitchFamily="18" charset="0"/>
                <a:cs typeface="Times New Roman" panose="02020603050405020304" pitchFamily="18" charset="0"/>
              </a:rPr>
              <a:t>;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запобігання </a:t>
            </a:r>
            <a:r>
              <a:rPr lang="uk-UA" sz="2500" dirty="0">
                <a:latin typeface="Times New Roman" panose="02020603050405020304" pitchFamily="18" charset="0"/>
                <a:cs typeface="Times New Roman" panose="02020603050405020304" pitchFamily="18" charset="0"/>
              </a:rPr>
              <a:t>розшарування;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забезпечення </a:t>
            </a:r>
            <a:r>
              <a:rPr lang="uk-UA" sz="2500" dirty="0">
                <a:latin typeface="Times New Roman" panose="02020603050405020304" pitchFamily="18" charset="0"/>
                <a:cs typeface="Times New Roman" panose="02020603050405020304" pitchFamily="18" charset="0"/>
              </a:rPr>
              <a:t>точності дозування;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зменшення </a:t>
            </a:r>
            <a:r>
              <a:rPr lang="uk-UA" sz="2500" dirty="0">
                <a:latin typeface="Times New Roman" panose="02020603050405020304" pitchFamily="18" charset="0"/>
                <a:cs typeface="Times New Roman" panose="02020603050405020304" pitchFamily="18" charset="0"/>
              </a:rPr>
              <a:t>запиленості робочих приміщень. </a:t>
            </a:r>
            <a:endParaRPr lang="uk-UA" sz="2500" dirty="0" smtClean="0">
              <a:latin typeface="Times New Roman" panose="02020603050405020304" pitchFamily="18" charset="0"/>
              <a:cs typeface="Times New Roman" panose="02020603050405020304" pitchFamily="18" charset="0"/>
            </a:endParaRPr>
          </a:p>
          <a:p>
            <a:pPr marL="0" indent="0" algn="just">
              <a:buNone/>
            </a:pPr>
            <a:r>
              <a:rPr lang="uk-UA" sz="2500" dirty="0" smtClean="0">
                <a:latin typeface="Times New Roman" panose="02020603050405020304" pitchFamily="18" charset="0"/>
                <a:cs typeface="Times New Roman" panose="02020603050405020304" pitchFamily="18" charset="0"/>
              </a:rPr>
              <a:t>Існуючі </a:t>
            </a:r>
            <a:r>
              <a:rPr lang="uk-UA" sz="2500" dirty="0">
                <a:latin typeface="Times New Roman" panose="02020603050405020304" pitchFamily="18" charset="0"/>
                <a:cs typeface="Times New Roman" panose="02020603050405020304" pitchFamily="18" charset="0"/>
              </a:rPr>
              <a:t>на сьогодні способи грануляції поділяються на такі основні типи: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суха </a:t>
            </a:r>
            <a:r>
              <a:rPr lang="uk-UA" sz="2500" dirty="0">
                <a:latin typeface="Times New Roman" panose="02020603050405020304" pitchFamily="18" charset="0"/>
                <a:cs typeface="Times New Roman" panose="02020603050405020304" pitchFamily="18" charset="0"/>
              </a:rPr>
              <a:t>грануляція або гранулювання подрібненням;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волога </a:t>
            </a:r>
            <a:r>
              <a:rPr lang="uk-UA" sz="2500" dirty="0">
                <a:latin typeface="Times New Roman" panose="02020603050405020304" pitchFamily="18" charset="0"/>
                <a:cs typeface="Times New Roman" panose="02020603050405020304" pitchFamily="18" charset="0"/>
              </a:rPr>
              <a:t>грануляція, або гранулювання продавлювання;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структурна </a:t>
            </a:r>
            <a:r>
              <a:rPr lang="uk-UA" sz="2500" dirty="0">
                <a:latin typeface="Times New Roman" panose="02020603050405020304" pitchFamily="18" charset="0"/>
                <a:cs typeface="Times New Roman" panose="02020603050405020304" pitchFamily="18" charset="0"/>
              </a:rPr>
              <a:t>грануляція; </a:t>
            </a:r>
            <a:endParaRPr lang="uk-UA" sz="2500" dirty="0" smtClean="0">
              <a:latin typeface="Times New Roman" panose="02020603050405020304" pitchFamily="18" charset="0"/>
              <a:cs typeface="Times New Roman" panose="02020603050405020304" pitchFamily="18" charset="0"/>
            </a:endParaRPr>
          </a:p>
          <a:p>
            <a:pPr marL="514350" indent="-514350" algn="just">
              <a:buAutoNum type="arabicParenR"/>
            </a:pPr>
            <a:r>
              <a:rPr lang="uk-UA" sz="2500" dirty="0" smtClean="0">
                <a:latin typeface="Times New Roman" panose="02020603050405020304" pitchFamily="18" charset="0"/>
                <a:cs typeface="Times New Roman" panose="02020603050405020304" pitchFamily="18" charset="0"/>
              </a:rPr>
              <a:t>змішана </a:t>
            </a:r>
            <a:r>
              <a:rPr lang="uk-UA" sz="2500" dirty="0">
                <a:latin typeface="Times New Roman" panose="02020603050405020304" pitchFamily="18" charset="0"/>
                <a:cs typeface="Times New Roman" panose="02020603050405020304" pitchFamily="18" charset="0"/>
              </a:rPr>
              <a:t>грануляція.</a:t>
            </a:r>
            <a:endParaRPr lang="ru-RU" sz="2500" dirty="0" smtClean="0">
              <a:latin typeface="Times New Roman" panose="02020603050405020304" pitchFamily="18" charset="0"/>
              <a:cs typeface="Times New Roman" panose="02020603050405020304" pitchFamily="18" charset="0"/>
            </a:endParaRPr>
          </a:p>
          <a:p>
            <a:pPr marL="0" indent="87313" algn="just">
              <a:buNone/>
            </a:pPr>
            <a:r>
              <a:rPr lang="ru-RU" sz="2500" dirty="0">
                <a:latin typeface="Times New Roman" panose="02020603050405020304" pitchFamily="18" charset="0"/>
                <a:cs typeface="Times New Roman" panose="02020603050405020304" pitchFamily="18" charset="0"/>
              </a:rPr>
              <a:t/>
            </a:r>
            <a:br>
              <a:rPr lang="ru-RU" sz="2500" dirty="0">
                <a:latin typeface="Times New Roman" panose="02020603050405020304" pitchFamily="18" charset="0"/>
                <a:cs typeface="Times New Roman" panose="02020603050405020304" pitchFamily="18" charset="0"/>
              </a:rPr>
            </a:br>
            <a:endParaRPr lang="ru-RU" sz="2500" dirty="0">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a:blip r:embed="rId2"/>
          <a:stretch>
            <a:fillRect/>
          </a:stretch>
        </p:blipFill>
        <p:spPr>
          <a:xfrm>
            <a:off x="4771417" y="1585677"/>
            <a:ext cx="4244876" cy="391458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8132440" cy="576064"/>
          </a:xfrm>
        </p:spPr>
        <p:txBody>
          <a:bodyPr>
            <a:normAutofit fontScale="90000"/>
          </a:bodyPr>
          <a:lstStyle/>
          <a:p>
            <a:r>
              <a:rPr lang="ru-RU" sz="2800" i="1" u="sng" dirty="0">
                <a:solidFill>
                  <a:schemeClr val="accent2">
                    <a:lumMod val="50000"/>
                  </a:schemeClr>
                </a:solidFill>
              </a:rPr>
              <a:t>Метод сухого </a:t>
            </a:r>
            <a:r>
              <a:rPr lang="ru-RU" sz="2800" i="1" u="sng" dirty="0" err="1">
                <a:solidFill>
                  <a:schemeClr val="accent2">
                    <a:lumMod val="50000"/>
                  </a:schemeClr>
                </a:solidFill>
              </a:rPr>
              <a:t>гранулювання</a:t>
            </a:r>
            <a:r>
              <a:rPr lang="ru-RU" sz="2800" i="1" u="sng" dirty="0">
                <a:solidFill>
                  <a:schemeClr val="accent2">
                    <a:lumMod val="50000"/>
                  </a:schemeClr>
                </a:solidFill>
              </a:rPr>
              <a:t> (</a:t>
            </a:r>
            <a:r>
              <a:rPr lang="ru-RU" sz="2800" i="1" u="sng" dirty="0" err="1">
                <a:solidFill>
                  <a:schemeClr val="accent2">
                    <a:lumMod val="50000"/>
                  </a:schemeClr>
                </a:solidFill>
              </a:rPr>
              <a:t>грануляція</a:t>
            </a:r>
            <a:r>
              <a:rPr lang="ru-RU" sz="2800" i="1" u="sng" dirty="0">
                <a:solidFill>
                  <a:schemeClr val="accent2">
                    <a:lumMod val="50000"/>
                  </a:schemeClr>
                </a:solidFill>
              </a:rPr>
              <a:t> </a:t>
            </a:r>
            <a:r>
              <a:rPr lang="ru-RU" sz="2800" i="1" u="sng" dirty="0" err="1">
                <a:solidFill>
                  <a:schemeClr val="accent2">
                    <a:lumMod val="50000"/>
                  </a:schemeClr>
                </a:solidFill>
              </a:rPr>
              <a:t>розломом</a:t>
            </a:r>
            <a:r>
              <a:rPr lang="ru-RU" sz="2800" i="1" u="sng" dirty="0">
                <a:solidFill>
                  <a:schemeClr val="accent2">
                    <a:lumMod val="50000"/>
                  </a:schemeClr>
                </a:solidFill>
              </a:rPr>
              <a:t>)</a:t>
            </a:r>
          </a:p>
        </p:txBody>
      </p:sp>
      <p:sp>
        <p:nvSpPr>
          <p:cNvPr id="3" name="Содержимое 2"/>
          <p:cNvSpPr>
            <a:spLocks noGrp="1"/>
          </p:cNvSpPr>
          <p:nvPr>
            <p:ph type="subTitle" idx="1"/>
          </p:nvPr>
        </p:nvSpPr>
        <p:spPr>
          <a:xfrm>
            <a:off x="251520" y="496857"/>
            <a:ext cx="9073008" cy="5760640"/>
          </a:xfrm>
        </p:spPr>
        <p:txBody>
          <a:bodyPr>
            <a:normAutofit/>
          </a:bodyPr>
          <a:lstStyle/>
          <a:p>
            <a:pPr algn="just"/>
            <a:r>
              <a:rPr lang="ru-RU" sz="2000" b="1" i="1" dirty="0" err="1">
                <a:solidFill>
                  <a:schemeClr val="tx1"/>
                </a:solidFill>
              </a:rPr>
              <a:t>Застосовуються</a:t>
            </a:r>
            <a:r>
              <a:rPr lang="ru-RU" sz="2000" b="1" i="1" dirty="0">
                <a:solidFill>
                  <a:schemeClr val="tx1"/>
                </a:solidFill>
              </a:rPr>
              <a:t> 2 методу: </a:t>
            </a:r>
            <a:endParaRPr lang="ru-RU" sz="2000" b="1" i="1" dirty="0" smtClean="0">
              <a:solidFill>
                <a:schemeClr val="tx1"/>
              </a:solidFill>
            </a:endParaRPr>
          </a:p>
          <a:p>
            <a:pPr algn="just"/>
            <a:r>
              <a:rPr lang="ru-RU" sz="2000" b="1" i="1" dirty="0" smtClean="0">
                <a:solidFill>
                  <a:schemeClr val="tx1"/>
                </a:solidFill>
              </a:rPr>
              <a:t>1.грануляція </a:t>
            </a:r>
            <a:r>
              <a:rPr lang="ru-RU" sz="2000" b="1" i="1" dirty="0" err="1">
                <a:solidFill>
                  <a:schemeClr val="tx1"/>
                </a:solidFill>
              </a:rPr>
              <a:t>пресуванням</a:t>
            </a:r>
            <a:r>
              <a:rPr lang="ru-RU" sz="2000" b="1" i="1" dirty="0">
                <a:solidFill>
                  <a:schemeClr val="tx1"/>
                </a:solidFill>
              </a:rPr>
              <a:t>; </a:t>
            </a:r>
            <a:endParaRPr lang="ru-RU" sz="2000" b="1" i="1" dirty="0" smtClean="0">
              <a:solidFill>
                <a:schemeClr val="tx1"/>
              </a:solidFill>
            </a:endParaRPr>
          </a:p>
          <a:p>
            <a:pPr algn="just"/>
            <a:r>
              <a:rPr lang="ru-RU" sz="2000" b="1" i="1" dirty="0" smtClean="0">
                <a:solidFill>
                  <a:schemeClr val="tx1"/>
                </a:solidFill>
              </a:rPr>
              <a:t>2</a:t>
            </a:r>
            <a:r>
              <a:rPr lang="ru-RU" sz="2000" b="1" i="1" dirty="0">
                <a:solidFill>
                  <a:schemeClr val="tx1"/>
                </a:solidFill>
              </a:rPr>
              <a:t>. </a:t>
            </a:r>
            <a:r>
              <a:rPr lang="ru-RU" sz="2000" b="1" i="1" dirty="0" err="1">
                <a:solidFill>
                  <a:schemeClr val="tx1"/>
                </a:solidFill>
              </a:rPr>
              <a:t>грануляція</a:t>
            </a:r>
            <a:r>
              <a:rPr lang="ru-RU" sz="2000" b="1" i="1" dirty="0">
                <a:solidFill>
                  <a:schemeClr val="tx1"/>
                </a:solidFill>
              </a:rPr>
              <a:t> </a:t>
            </a:r>
            <a:r>
              <a:rPr lang="ru-RU" sz="2000" b="1" i="1" dirty="0" err="1">
                <a:solidFill>
                  <a:schemeClr val="tx1"/>
                </a:solidFill>
              </a:rPr>
              <a:t>вальцюванням</a:t>
            </a:r>
            <a:r>
              <a:rPr lang="ru-RU" sz="2000" b="1" i="1" dirty="0">
                <a:solidFill>
                  <a:schemeClr val="tx1"/>
                </a:solidFill>
              </a:rPr>
              <a:t>.</a:t>
            </a:r>
          </a:p>
          <a:p>
            <a:pPr algn="just"/>
            <a:r>
              <a:rPr lang="ru-RU" sz="2000" b="1" i="1" dirty="0" err="1">
                <a:solidFill>
                  <a:srgbClr val="FF0000"/>
                </a:solidFill>
              </a:rPr>
              <a:t>Грануляція</a:t>
            </a:r>
            <a:r>
              <a:rPr lang="ru-RU" sz="2000" b="1" i="1" dirty="0">
                <a:solidFill>
                  <a:srgbClr val="FF0000"/>
                </a:solidFill>
              </a:rPr>
              <a:t> </a:t>
            </a:r>
            <a:r>
              <a:rPr lang="ru-RU" sz="2000" b="1" i="1" dirty="0" err="1">
                <a:solidFill>
                  <a:srgbClr val="FF0000"/>
                </a:solidFill>
              </a:rPr>
              <a:t>пресуванням</a:t>
            </a:r>
            <a:r>
              <a:rPr lang="ru-RU" sz="2000" b="1" i="1" dirty="0">
                <a:solidFill>
                  <a:srgbClr val="FF0000"/>
                </a:solidFill>
              </a:rPr>
              <a:t> (</a:t>
            </a:r>
            <a:r>
              <a:rPr lang="ru-RU" sz="2000" b="1" i="1" dirty="0" err="1">
                <a:solidFill>
                  <a:srgbClr val="FF0000"/>
                </a:solidFill>
              </a:rPr>
              <a:t>агрегування</a:t>
            </a:r>
            <a:r>
              <a:rPr lang="ru-RU" sz="2000" b="1" i="1" dirty="0">
                <a:solidFill>
                  <a:srgbClr val="FF0000"/>
                </a:solidFill>
              </a:rPr>
              <a:t>) </a:t>
            </a:r>
            <a:r>
              <a:rPr lang="ru-RU" sz="2000" b="1" i="1" dirty="0">
                <a:solidFill>
                  <a:schemeClr val="tx1"/>
                </a:solidFill>
              </a:rPr>
              <a:t>- </a:t>
            </a:r>
            <a:r>
              <a:rPr lang="ru-RU" sz="2000" b="1" i="1" dirty="0" err="1">
                <a:solidFill>
                  <a:schemeClr val="tx1"/>
                </a:solidFill>
              </a:rPr>
              <a:t>суміш</a:t>
            </a:r>
            <a:r>
              <a:rPr lang="ru-RU" sz="2000" b="1" i="1" dirty="0">
                <a:solidFill>
                  <a:schemeClr val="tx1"/>
                </a:solidFill>
              </a:rPr>
              <a:t> </a:t>
            </a:r>
            <a:r>
              <a:rPr lang="ru-RU" sz="2000" b="1" i="1" dirty="0" err="1">
                <a:solidFill>
                  <a:schemeClr val="tx1"/>
                </a:solidFill>
              </a:rPr>
              <a:t>порошків</a:t>
            </a:r>
            <a:r>
              <a:rPr lang="ru-RU" sz="2000" b="1" i="1" dirty="0">
                <a:solidFill>
                  <a:schemeClr val="tx1"/>
                </a:solidFill>
              </a:rPr>
              <a:t> </a:t>
            </a:r>
            <a:r>
              <a:rPr lang="ru-RU" sz="2000" b="1" i="1" dirty="0" err="1">
                <a:solidFill>
                  <a:schemeClr val="tx1"/>
                </a:solidFill>
              </a:rPr>
              <a:t>засипають</a:t>
            </a:r>
            <a:r>
              <a:rPr lang="ru-RU" sz="2000" b="1" i="1" dirty="0">
                <a:solidFill>
                  <a:schemeClr val="tx1"/>
                </a:solidFill>
              </a:rPr>
              <a:t> в </a:t>
            </a:r>
            <a:r>
              <a:rPr lang="ru-RU" sz="2000" b="1" i="1" dirty="0" err="1">
                <a:solidFill>
                  <a:schemeClr val="tx1"/>
                </a:solidFill>
              </a:rPr>
              <a:t>прес</a:t>
            </a:r>
            <a:r>
              <a:rPr lang="ru-RU" sz="2000" b="1" i="1" dirty="0">
                <a:solidFill>
                  <a:schemeClr val="tx1"/>
                </a:solidFill>
              </a:rPr>
              <a:t> форм і </a:t>
            </a:r>
            <a:r>
              <a:rPr lang="ru-RU" sz="2000" b="1" i="1" dirty="0" err="1">
                <a:solidFill>
                  <a:schemeClr val="tx1"/>
                </a:solidFill>
              </a:rPr>
              <a:t>під</a:t>
            </a:r>
            <a:r>
              <a:rPr lang="ru-RU" sz="2000" b="1" i="1" dirty="0">
                <a:solidFill>
                  <a:schemeClr val="tx1"/>
                </a:solidFill>
              </a:rPr>
              <a:t> </a:t>
            </a:r>
            <a:r>
              <a:rPr lang="ru-RU" sz="2000" b="1" i="1" dirty="0" err="1">
                <a:solidFill>
                  <a:schemeClr val="tx1"/>
                </a:solidFill>
              </a:rPr>
              <a:t>дією</a:t>
            </a:r>
            <a:r>
              <a:rPr lang="ru-RU" sz="2000" b="1" i="1" dirty="0">
                <a:solidFill>
                  <a:schemeClr val="tx1"/>
                </a:solidFill>
              </a:rPr>
              <a:t> </a:t>
            </a:r>
            <a:r>
              <a:rPr lang="ru-RU" sz="2000" b="1" i="1" dirty="0" err="1">
                <a:solidFill>
                  <a:schemeClr val="tx1"/>
                </a:solidFill>
              </a:rPr>
              <a:t>преса</a:t>
            </a:r>
            <a:r>
              <a:rPr lang="ru-RU" sz="2000" b="1" i="1" dirty="0">
                <a:solidFill>
                  <a:schemeClr val="tx1"/>
                </a:solidFill>
              </a:rPr>
              <a:t>, </a:t>
            </a:r>
            <a:r>
              <a:rPr lang="ru-RU" sz="2000" b="1" i="1" dirty="0" err="1">
                <a:solidFill>
                  <a:schemeClr val="tx1"/>
                </a:solidFill>
              </a:rPr>
              <a:t>формує</a:t>
            </a:r>
            <a:r>
              <a:rPr lang="ru-RU" sz="2000" b="1" i="1" dirty="0">
                <a:solidFill>
                  <a:schemeClr val="tx1"/>
                </a:solidFill>
              </a:rPr>
              <a:t> </a:t>
            </a:r>
            <a:r>
              <a:rPr lang="ru-RU" sz="2000" b="1" i="1" dirty="0" err="1">
                <a:solidFill>
                  <a:schemeClr val="tx1"/>
                </a:solidFill>
              </a:rPr>
              <a:t>пластини</a:t>
            </a:r>
            <a:r>
              <a:rPr lang="ru-RU" sz="2000" b="1" i="1" dirty="0">
                <a:solidFill>
                  <a:schemeClr val="tx1"/>
                </a:solidFill>
              </a:rPr>
              <a:t>, </a:t>
            </a:r>
            <a:r>
              <a:rPr lang="ru-RU" sz="2000" b="1" i="1" dirty="0" err="1">
                <a:solidFill>
                  <a:schemeClr val="tx1"/>
                </a:solidFill>
              </a:rPr>
              <a:t>стискаються</a:t>
            </a:r>
            <a:r>
              <a:rPr lang="ru-RU" sz="2000" b="1" i="1" dirty="0">
                <a:solidFill>
                  <a:schemeClr val="tx1"/>
                </a:solidFill>
              </a:rPr>
              <a:t> в </a:t>
            </a:r>
            <a:r>
              <a:rPr lang="ru-RU" sz="2000" b="1" i="1" dirty="0" err="1">
                <a:solidFill>
                  <a:schemeClr val="tx1"/>
                </a:solidFill>
              </a:rPr>
              <a:t>компакти</a:t>
            </a:r>
            <a:r>
              <a:rPr lang="ru-RU" sz="2000" b="1" i="1" dirty="0">
                <a:solidFill>
                  <a:schemeClr val="tx1"/>
                </a:solidFill>
              </a:rPr>
              <a:t>. </a:t>
            </a:r>
            <a:r>
              <a:rPr lang="ru-RU" sz="2000" b="1" i="1" dirty="0" err="1">
                <a:solidFill>
                  <a:schemeClr val="tx1"/>
                </a:solidFill>
              </a:rPr>
              <a:t>Спресована</a:t>
            </a:r>
            <a:r>
              <a:rPr lang="ru-RU" sz="2000" b="1" i="1" dirty="0">
                <a:solidFill>
                  <a:schemeClr val="tx1"/>
                </a:solidFill>
              </a:rPr>
              <a:t> </a:t>
            </a:r>
            <a:r>
              <a:rPr lang="ru-RU" sz="2000" b="1" i="1" dirty="0" err="1">
                <a:solidFill>
                  <a:schemeClr val="tx1"/>
                </a:solidFill>
              </a:rPr>
              <a:t>маса</a:t>
            </a:r>
            <a:r>
              <a:rPr lang="ru-RU" sz="2000" b="1" i="1" dirty="0">
                <a:solidFill>
                  <a:schemeClr val="tx1"/>
                </a:solidFill>
              </a:rPr>
              <a:t> </a:t>
            </a:r>
            <a:r>
              <a:rPr lang="ru-RU" sz="2000" b="1" i="1" dirty="0" err="1">
                <a:solidFill>
                  <a:schemeClr val="tx1"/>
                </a:solidFill>
              </a:rPr>
              <a:t>називається</a:t>
            </a:r>
            <a:r>
              <a:rPr lang="ru-RU" sz="2000" b="1" i="1" dirty="0">
                <a:solidFill>
                  <a:schemeClr val="tx1"/>
                </a:solidFill>
              </a:rPr>
              <a:t> «заготовка». </a:t>
            </a:r>
            <a:r>
              <a:rPr lang="ru-RU" sz="2000" b="1" i="1" dirty="0" err="1">
                <a:solidFill>
                  <a:schemeClr val="tx1"/>
                </a:solidFill>
              </a:rPr>
              <a:t>Гранулювання</a:t>
            </a:r>
            <a:r>
              <a:rPr lang="ru-RU" sz="2000" b="1" i="1" dirty="0">
                <a:solidFill>
                  <a:schemeClr val="tx1"/>
                </a:solidFill>
              </a:rPr>
              <a:t> здійснюється з </a:t>
            </a:r>
            <a:r>
              <a:rPr lang="ru-RU" sz="2000" b="1" i="1" dirty="0" err="1">
                <a:solidFill>
                  <a:schemeClr val="tx1"/>
                </a:solidFill>
              </a:rPr>
              <a:t>використанням</a:t>
            </a:r>
            <a:r>
              <a:rPr lang="ru-RU" sz="2000" b="1" i="1" dirty="0">
                <a:solidFill>
                  <a:schemeClr val="tx1"/>
                </a:solidFill>
              </a:rPr>
              <a:t> таблетки-</a:t>
            </a:r>
            <a:r>
              <a:rPr lang="ru-RU" sz="2000" b="1" i="1" dirty="0" err="1">
                <a:solidFill>
                  <a:schemeClr val="tx1"/>
                </a:solidFill>
              </a:rPr>
              <a:t>пресів</a:t>
            </a:r>
            <a:r>
              <a:rPr lang="ru-RU" sz="2000" b="1" i="1" dirty="0">
                <a:solidFill>
                  <a:schemeClr val="tx1"/>
                </a:solidFill>
              </a:rPr>
              <a:t> або </a:t>
            </a:r>
            <a:r>
              <a:rPr lang="ru-RU" sz="2000" b="1" i="1" dirty="0" err="1">
                <a:solidFill>
                  <a:schemeClr val="tx1"/>
                </a:solidFill>
              </a:rPr>
              <a:t>спеціальних</a:t>
            </a:r>
            <a:r>
              <a:rPr lang="ru-RU" sz="2000" b="1" i="1" dirty="0">
                <a:solidFill>
                  <a:schemeClr val="tx1"/>
                </a:solidFill>
              </a:rPr>
              <a:t> </a:t>
            </a:r>
            <a:r>
              <a:rPr lang="ru-RU" sz="2000" b="1" i="1" dirty="0" err="1">
                <a:solidFill>
                  <a:schemeClr val="tx1"/>
                </a:solidFill>
              </a:rPr>
              <a:t>брикетувальних</a:t>
            </a:r>
            <a:r>
              <a:rPr lang="ru-RU" sz="2000" b="1" i="1" dirty="0">
                <a:solidFill>
                  <a:schemeClr val="tx1"/>
                </a:solidFill>
              </a:rPr>
              <a:t> </a:t>
            </a:r>
            <a:r>
              <a:rPr lang="ru-RU" sz="2000" b="1" i="1" dirty="0" err="1">
                <a:solidFill>
                  <a:schemeClr val="tx1"/>
                </a:solidFill>
              </a:rPr>
              <a:t>пресів</a:t>
            </a:r>
            <a:r>
              <a:rPr lang="ru-RU" sz="2000" b="1" i="1" dirty="0">
                <a:solidFill>
                  <a:schemeClr val="tx1"/>
                </a:solidFill>
              </a:rPr>
              <a:t> з </a:t>
            </a:r>
            <a:r>
              <a:rPr lang="ru-RU" sz="2000" b="1" i="1" dirty="0" err="1">
                <a:solidFill>
                  <a:schemeClr val="tx1"/>
                </a:solidFill>
              </a:rPr>
              <a:t>матрицями</a:t>
            </a:r>
            <a:r>
              <a:rPr lang="ru-RU" sz="2000" b="1" i="1" dirty="0">
                <a:solidFill>
                  <a:schemeClr val="tx1"/>
                </a:solidFill>
              </a:rPr>
              <a:t> великого </a:t>
            </a:r>
            <a:r>
              <a:rPr lang="ru-RU" sz="2000" b="1" i="1" dirty="0" err="1">
                <a:solidFill>
                  <a:schemeClr val="tx1"/>
                </a:solidFill>
              </a:rPr>
              <a:t>розміру</a:t>
            </a:r>
            <a:r>
              <a:rPr lang="ru-RU" sz="2000" b="1" i="1" dirty="0">
                <a:solidFill>
                  <a:schemeClr val="tx1"/>
                </a:solidFill>
              </a:rPr>
              <a:t>.</a:t>
            </a:r>
          </a:p>
          <a:p>
            <a:pPr algn="just"/>
            <a:r>
              <a:rPr lang="ru-RU" sz="2000" b="1" i="1" dirty="0" err="1">
                <a:solidFill>
                  <a:srgbClr val="FF0000"/>
                </a:solidFill>
              </a:rPr>
              <a:t>Грануляція</a:t>
            </a:r>
            <a:r>
              <a:rPr lang="ru-RU" sz="2000" b="1" i="1" dirty="0">
                <a:solidFill>
                  <a:srgbClr val="FF0000"/>
                </a:solidFill>
              </a:rPr>
              <a:t> </a:t>
            </a:r>
            <a:r>
              <a:rPr lang="ru-RU" sz="2000" b="1" i="1" dirty="0" err="1">
                <a:solidFill>
                  <a:srgbClr val="FF0000"/>
                </a:solidFill>
              </a:rPr>
              <a:t>вальцюванням</a:t>
            </a:r>
            <a:r>
              <a:rPr lang="ru-RU" sz="2000" b="1" i="1" dirty="0">
                <a:solidFill>
                  <a:srgbClr val="FF0000"/>
                </a:solidFill>
              </a:rPr>
              <a:t> </a:t>
            </a:r>
            <a:r>
              <a:rPr lang="ru-RU" sz="2000" b="1" i="1" dirty="0">
                <a:solidFill>
                  <a:schemeClr val="tx1"/>
                </a:solidFill>
              </a:rPr>
              <a:t>- </a:t>
            </a:r>
            <a:r>
              <a:rPr lang="ru-RU" sz="2000" b="1" i="1" dirty="0" err="1">
                <a:solidFill>
                  <a:schemeClr val="tx1"/>
                </a:solidFill>
              </a:rPr>
              <a:t>видавлювання</a:t>
            </a:r>
            <a:r>
              <a:rPr lang="ru-RU" sz="2000" b="1" i="1" dirty="0">
                <a:solidFill>
                  <a:schemeClr val="tx1"/>
                </a:solidFill>
              </a:rPr>
              <a:t> </a:t>
            </a:r>
            <a:r>
              <a:rPr lang="ru-RU" sz="2000" b="1" i="1" dirty="0" err="1">
                <a:solidFill>
                  <a:schemeClr val="tx1"/>
                </a:solidFill>
              </a:rPr>
              <a:t>порошкової</a:t>
            </a:r>
            <a:r>
              <a:rPr lang="ru-RU" sz="2000" b="1" i="1" dirty="0">
                <a:solidFill>
                  <a:schemeClr val="tx1"/>
                </a:solidFill>
              </a:rPr>
              <a:t> </a:t>
            </a:r>
            <a:r>
              <a:rPr lang="ru-RU" sz="2000" b="1" i="1" dirty="0" err="1">
                <a:solidFill>
                  <a:schemeClr val="tx1"/>
                </a:solidFill>
              </a:rPr>
              <a:t>суміші</a:t>
            </a:r>
            <a:r>
              <a:rPr lang="ru-RU" sz="2000" b="1" i="1" dirty="0">
                <a:solidFill>
                  <a:schemeClr val="tx1"/>
                </a:solidFill>
              </a:rPr>
              <a:t> </a:t>
            </a:r>
            <a:r>
              <a:rPr lang="ru-RU" sz="2000" b="1" i="1" dirty="0" err="1">
                <a:solidFill>
                  <a:schemeClr val="tx1"/>
                </a:solidFill>
              </a:rPr>
              <a:t>обертовими</a:t>
            </a:r>
            <a:r>
              <a:rPr lang="ru-RU" sz="2000" b="1" i="1" dirty="0">
                <a:solidFill>
                  <a:schemeClr val="tx1"/>
                </a:solidFill>
              </a:rPr>
              <a:t> </a:t>
            </a:r>
            <a:r>
              <a:rPr lang="ru-RU" sz="2000" b="1" i="1" dirty="0" err="1">
                <a:solidFill>
                  <a:schemeClr val="tx1"/>
                </a:solidFill>
              </a:rPr>
              <a:t>циліндрами</a:t>
            </a:r>
            <a:r>
              <a:rPr lang="ru-RU" sz="2000" b="1" i="1" dirty="0">
                <a:solidFill>
                  <a:schemeClr val="tx1"/>
                </a:solidFill>
              </a:rPr>
              <a:t> в </a:t>
            </a:r>
            <a:r>
              <a:rPr lang="ru-RU" sz="2000" b="1" i="1" dirty="0" err="1">
                <a:solidFill>
                  <a:schemeClr val="tx1"/>
                </a:solidFill>
              </a:rPr>
              <a:t>тверді</a:t>
            </a:r>
            <a:r>
              <a:rPr lang="ru-RU" sz="2000" b="1" i="1" dirty="0">
                <a:solidFill>
                  <a:schemeClr val="tx1"/>
                </a:solidFill>
              </a:rPr>
              <a:t> порошки. Заготовки або </a:t>
            </a:r>
            <a:r>
              <a:rPr lang="ru-RU" sz="2000" b="1" i="1" dirty="0" err="1">
                <a:solidFill>
                  <a:schemeClr val="tx1"/>
                </a:solidFill>
              </a:rPr>
              <a:t>вальцеві</a:t>
            </a:r>
            <a:r>
              <a:rPr lang="ru-RU" sz="2000" b="1" i="1" dirty="0">
                <a:solidFill>
                  <a:schemeClr val="tx1"/>
                </a:solidFill>
              </a:rPr>
              <a:t> </a:t>
            </a:r>
            <a:r>
              <a:rPr lang="ru-RU" sz="2000" b="1" i="1" dirty="0" err="1">
                <a:solidFill>
                  <a:schemeClr val="tx1"/>
                </a:solidFill>
              </a:rPr>
              <a:t>компакти</a:t>
            </a:r>
            <a:r>
              <a:rPr lang="ru-RU" sz="2000" b="1" i="1" dirty="0">
                <a:solidFill>
                  <a:schemeClr val="tx1"/>
                </a:solidFill>
              </a:rPr>
              <a:t> </a:t>
            </a:r>
            <a:r>
              <a:rPr lang="ru-RU" sz="2000" b="1" i="1" dirty="0" err="1">
                <a:solidFill>
                  <a:schemeClr val="tx1"/>
                </a:solidFill>
              </a:rPr>
              <a:t>потім</a:t>
            </a:r>
            <a:r>
              <a:rPr lang="ru-RU" sz="2000" b="1" i="1" dirty="0">
                <a:solidFill>
                  <a:schemeClr val="tx1"/>
                </a:solidFill>
              </a:rPr>
              <a:t> </a:t>
            </a:r>
            <a:r>
              <a:rPr lang="ru-RU" sz="2000" b="1" i="1" dirty="0" err="1">
                <a:solidFill>
                  <a:schemeClr val="tx1"/>
                </a:solidFill>
              </a:rPr>
              <a:t>подрібнюються</a:t>
            </a:r>
            <a:r>
              <a:rPr lang="ru-RU" sz="2000" b="1" i="1" dirty="0">
                <a:solidFill>
                  <a:schemeClr val="tx1"/>
                </a:solidFill>
              </a:rPr>
              <a:t>, </a:t>
            </a:r>
            <a:r>
              <a:rPr lang="ru-RU" sz="2000" b="1" i="1" dirty="0" err="1">
                <a:solidFill>
                  <a:schemeClr val="tx1"/>
                </a:solidFill>
              </a:rPr>
              <a:t>просівають</a:t>
            </a:r>
            <a:r>
              <a:rPr lang="ru-RU" sz="2000" b="1" i="1" dirty="0">
                <a:solidFill>
                  <a:schemeClr val="tx1"/>
                </a:solidFill>
              </a:rPr>
              <a:t>, </a:t>
            </a:r>
            <a:r>
              <a:rPr lang="ru-RU" sz="2000" b="1" i="1" dirty="0" err="1">
                <a:solidFill>
                  <a:schemeClr val="tx1"/>
                </a:solidFill>
              </a:rPr>
              <a:t>щоб</a:t>
            </a:r>
            <a:r>
              <a:rPr lang="ru-RU" sz="2000" b="1" i="1" dirty="0">
                <a:solidFill>
                  <a:schemeClr val="tx1"/>
                </a:solidFill>
              </a:rPr>
              <a:t> </a:t>
            </a:r>
            <a:r>
              <a:rPr lang="ru-RU" sz="2000" b="1" i="1" dirty="0" err="1">
                <a:solidFill>
                  <a:schemeClr val="tx1"/>
                </a:solidFill>
              </a:rPr>
              <a:t>отримати</a:t>
            </a:r>
            <a:r>
              <a:rPr lang="ru-RU" sz="2000" b="1" i="1" dirty="0">
                <a:solidFill>
                  <a:schemeClr val="tx1"/>
                </a:solidFill>
              </a:rPr>
              <a:t> </a:t>
            </a:r>
            <a:r>
              <a:rPr lang="ru-RU" sz="2000" b="1" i="1" dirty="0" err="1">
                <a:solidFill>
                  <a:schemeClr val="tx1"/>
                </a:solidFill>
              </a:rPr>
              <a:t>гранули</a:t>
            </a:r>
            <a:r>
              <a:rPr lang="ru-RU" sz="2000" b="1" i="1" dirty="0">
                <a:solidFill>
                  <a:schemeClr val="tx1"/>
                </a:solidFill>
              </a:rPr>
              <a:t>. Для </a:t>
            </a:r>
            <a:r>
              <a:rPr lang="ru-RU" sz="2000" b="1" i="1" dirty="0" err="1">
                <a:solidFill>
                  <a:schemeClr val="tx1"/>
                </a:solidFill>
              </a:rPr>
              <a:t>отримання</a:t>
            </a:r>
            <a:r>
              <a:rPr lang="ru-RU" sz="2000" b="1" i="1" dirty="0">
                <a:solidFill>
                  <a:schemeClr val="tx1"/>
                </a:solidFill>
              </a:rPr>
              <a:t> </a:t>
            </a:r>
            <a:r>
              <a:rPr lang="ru-RU" sz="2000" b="1" i="1" dirty="0" err="1" smtClean="0">
                <a:solidFill>
                  <a:schemeClr val="tx1"/>
                </a:solidFill>
              </a:rPr>
              <a:t>компактів</a:t>
            </a:r>
            <a:r>
              <a:rPr lang="ru-RU" sz="2000" b="1" i="1" dirty="0" smtClean="0">
                <a:solidFill>
                  <a:schemeClr val="tx1"/>
                </a:solidFill>
              </a:rPr>
              <a:t> </a:t>
            </a:r>
            <a:r>
              <a:rPr lang="ru-RU" sz="2000" b="1" i="1" dirty="0" err="1" smtClean="0">
                <a:solidFill>
                  <a:schemeClr val="tx1"/>
                </a:solidFill>
              </a:rPr>
              <a:t>використовують</a:t>
            </a:r>
            <a:r>
              <a:rPr lang="ru-RU" sz="2000" b="1" i="1" dirty="0" smtClean="0">
                <a:solidFill>
                  <a:schemeClr val="tx1"/>
                </a:solidFill>
              </a:rPr>
              <a:t>  </a:t>
            </a:r>
            <a:r>
              <a:rPr lang="ru-RU" sz="2000" b="1" i="1" dirty="0" err="1" smtClean="0">
                <a:solidFill>
                  <a:schemeClr val="tx1"/>
                </a:solidFill>
              </a:rPr>
              <a:t>ролерні</a:t>
            </a:r>
            <a:r>
              <a:rPr lang="ru-RU" sz="2000" b="1" i="1" dirty="0" smtClean="0">
                <a:solidFill>
                  <a:schemeClr val="tx1"/>
                </a:solidFill>
              </a:rPr>
              <a:t> </a:t>
            </a:r>
            <a:r>
              <a:rPr lang="ru-RU" sz="2000" b="1" i="1" dirty="0">
                <a:solidFill>
                  <a:schemeClr val="tx1"/>
                </a:solidFill>
              </a:rPr>
              <a:t>установки.</a:t>
            </a:r>
            <a:endParaRPr lang="ru-RU" sz="1900" dirty="0" smtClean="0">
              <a:solidFill>
                <a:schemeClr val="tx1"/>
              </a:solidFill>
            </a:endParaRPr>
          </a:p>
          <a:p>
            <a:pPr algn="just"/>
            <a:endParaRPr lang="ru-RU" sz="1900" dirty="0">
              <a:solidFill>
                <a:schemeClr val="tx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513" y="4437111"/>
            <a:ext cx="3743290" cy="2069456"/>
          </a:xfrm>
          <a:prstGeom prst="rect">
            <a:avLst/>
          </a:prstGeom>
        </p:spPr>
      </p:pic>
      <p:sp>
        <p:nvSpPr>
          <p:cNvPr id="6" name="Прямоугольник 5"/>
          <p:cNvSpPr/>
          <p:nvPr/>
        </p:nvSpPr>
        <p:spPr>
          <a:xfrm>
            <a:off x="1691680" y="6239651"/>
            <a:ext cx="4320480" cy="466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Схема ролерної установки для отримання </a:t>
            </a:r>
            <a:r>
              <a:rPr lang="uk-UA" dirty="0" err="1" smtClean="0"/>
              <a:t>компактів</a:t>
            </a:r>
            <a:r>
              <a:rPr lang="uk-UA" dirty="0" smtClean="0"/>
              <a:t> </a:t>
            </a:r>
            <a:endParaRPr lang="uk-U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131330" y="28367"/>
            <a:ext cx="9016046" cy="6292449"/>
          </a:xfrm>
          <a:prstGeom prst="rect">
            <a:avLst/>
          </a:prstGeom>
        </p:spPr>
      </p:pic>
    </p:spTree>
    <p:extLst>
      <p:ext uri="{BB962C8B-B14F-4D97-AF65-F5344CB8AC3E}">
        <p14:creationId xmlns:p14="http://schemas.microsoft.com/office/powerpoint/2010/main" val="1800704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274638"/>
            <a:ext cx="8229600" cy="490066"/>
          </a:xfrm>
        </p:spPr>
        <p:txBody>
          <a:bodyPr>
            <a:normAutofit fontScale="90000"/>
          </a:bodyPr>
          <a:lstStyle/>
          <a:p>
            <a:r>
              <a:rPr lang="ru-RU" dirty="0" err="1" smtClean="0"/>
              <a:t>Волога</a:t>
            </a:r>
            <a:r>
              <a:rPr lang="ru-RU" dirty="0" smtClean="0"/>
              <a:t> </a:t>
            </a:r>
            <a:r>
              <a:rPr lang="ru-RU" dirty="0" err="1" smtClean="0"/>
              <a:t>грануляція</a:t>
            </a:r>
            <a:r>
              <a:rPr lang="ru-RU" dirty="0" smtClean="0"/>
              <a:t>.</a:t>
            </a:r>
            <a:endParaRPr lang="ru-RU" dirty="0"/>
          </a:p>
        </p:txBody>
      </p:sp>
      <p:sp>
        <p:nvSpPr>
          <p:cNvPr id="2" name="Прямоугольник 1"/>
          <p:cNvSpPr/>
          <p:nvPr/>
        </p:nvSpPr>
        <p:spPr>
          <a:xfrm>
            <a:off x="33654" y="908720"/>
            <a:ext cx="9110346" cy="4247317"/>
          </a:xfrm>
          <a:prstGeom prst="rect">
            <a:avLst/>
          </a:prstGeom>
        </p:spPr>
        <p:txBody>
          <a:bodyPr wrap="square">
            <a:spAutoFit/>
          </a:bodyPr>
          <a:lstStyle/>
          <a:p>
            <a:pPr indent="355600" algn="just"/>
            <a:r>
              <a:rPr lang="uk-UA" dirty="0">
                <a:solidFill>
                  <a:schemeClr val="tx1">
                    <a:lumMod val="95000"/>
                    <a:lumOff val="5000"/>
                  </a:schemeClr>
                </a:solidFill>
                <a:latin typeface="Times New Roman" panose="02020603050405020304" pitchFamily="18" charset="0"/>
                <a:cs typeface="Times New Roman" panose="02020603050405020304" pitchFamily="18" charset="0"/>
              </a:rPr>
              <a:t>Вологою грануляцією є процес, при якому утворення гранул здійснюється шляхом додавання </a:t>
            </a:r>
            <a:r>
              <a:rPr lang="uk-UA" dirty="0" err="1">
                <a:solidFill>
                  <a:schemeClr val="tx1">
                    <a:lumMod val="95000"/>
                    <a:lumOff val="5000"/>
                  </a:schemeClr>
                </a:solidFill>
                <a:latin typeface="Times New Roman" panose="02020603050405020304" pitchFamily="18" charset="0"/>
                <a:cs typeface="Times New Roman" panose="02020603050405020304" pitchFamily="18" charset="0"/>
              </a:rPr>
              <a:t>гранулюючої</a:t>
            </a:r>
            <a:r>
              <a:rPr lang="uk-UA" dirty="0">
                <a:solidFill>
                  <a:schemeClr val="tx1">
                    <a:lumMod val="95000"/>
                    <a:lumOff val="5000"/>
                  </a:schemeClr>
                </a:solidFill>
                <a:latin typeface="Times New Roman" panose="02020603050405020304" pitchFamily="18" charset="0"/>
                <a:cs typeface="Times New Roman" panose="02020603050405020304" pitchFamily="18" charset="0"/>
              </a:rPr>
              <a:t> рідини. Тут для гранулювання частинок порошку використовується </a:t>
            </a:r>
            <a:r>
              <a:rPr lang="uk-UA" dirty="0" err="1">
                <a:solidFill>
                  <a:schemeClr val="tx1">
                    <a:lumMod val="95000"/>
                    <a:lumOff val="5000"/>
                  </a:schemeClr>
                </a:solidFill>
                <a:latin typeface="Times New Roman" panose="02020603050405020304" pitchFamily="18" charset="0"/>
                <a:cs typeface="Times New Roman" panose="02020603050405020304" pitchFamily="18" charset="0"/>
              </a:rPr>
              <a:t>гранулююча</a:t>
            </a:r>
            <a:r>
              <a:rPr lang="uk-UA" dirty="0">
                <a:solidFill>
                  <a:schemeClr val="tx1">
                    <a:lumMod val="95000"/>
                    <a:lumOff val="5000"/>
                  </a:schemeClr>
                </a:solidFill>
                <a:latin typeface="Times New Roman" panose="02020603050405020304" pitchFamily="18" charset="0"/>
                <a:cs typeface="Times New Roman" panose="02020603050405020304" pitchFamily="18" charset="0"/>
              </a:rPr>
              <a:t> рідина. Однак рідина, що використовується тут, є, по суті, летючою і нетоксичною. Вона повинна бути летючою, тому що тільки летюча рідина може бути легко вилучена сушкою кінцевого продукту. Вона повинна бути нетоксичною, оскільки ця грануляція використовується у виробництві таблеток, які використовуються для лікування певних </a:t>
            </a:r>
            <a:r>
              <a:rPr lang="uk-UA" dirty="0" smtClean="0">
                <a:solidFill>
                  <a:schemeClr val="tx1">
                    <a:lumMod val="95000"/>
                    <a:lumOff val="5000"/>
                  </a:schemeClr>
                </a:solidFill>
                <a:latin typeface="Times New Roman" panose="02020603050405020304" pitchFamily="18" charset="0"/>
                <a:cs typeface="Times New Roman" panose="02020603050405020304" pitchFamily="18" charset="0"/>
              </a:rPr>
              <a:t>захворювань.</a:t>
            </a:r>
          </a:p>
          <a:p>
            <a:pPr indent="355600" algn="just" fontAlgn="base"/>
            <a:r>
              <a:rPr lang="uk-UA" dirty="0" smtClean="0">
                <a:solidFill>
                  <a:schemeClr val="tx1">
                    <a:lumMod val="95000"/>
                    <a:lumOff val="5000"/>
                  </a:schemeClr>
                </a:solidFill>
                <a:latin typeface="Times New Roman" panose="02020603050405020304" pitchFamily="18" charset="0"/>
                <a:cs typeface="Times New Roman" panose="02020603050405020304" pitchFamily="18" charset="0"/>
              </a:rPr>
              <a:t>Рідини</a:t>
            </a:r>
            <a:r>
              <a:rPr lang="uk-UA" dirty="0">
                <a:solidFill>
                  <a:schemeClr val="tx1">
                    <a:lumMod val="95000"/>
                    <a:lumOff val="5000"/>
                  </a:schemeClr>
                </a:solidFill>
                <a:latin typeface="Times New Roman" panose="02020603050405020304" pitchFamily="18" charset="0"/>
                <a:cs typeface="Times New Roman" panose="02020603050405020304" pitchFamily="18" charset="0"/>
              </a:rPr>
              <a:t>, які часто використовуються в якості </a:t>
            </a:r>
            <a:r>
              <a:rPr lang="uk-UA" dirty="0" err="1">
                <a:solidFill>
                  <a:schemeClr val="tx1">
                    <a:lumMod val="95000"/>
                    <a:lumOff val="5000"/>
                  </a:schemeClr>
                </a:solidFill>
                <a:latin typeface="Times New Roman" panose="02020603050405020304" pitchFamily="18" charset="0"/>
                <a:cs typeface="Times New Roman" panose="02020603050405020304" pitchFamily="18" charset="0"/>
              </a:rPr>
              <a:t>гранулюючої</a:t>
            </a:r>
            <a:r>
              <a:rPr lang="uk-UA" dirty="0">
                <a:solidFill>
                  <a:schemeClr val="tx1">
                    <a:lumMod val="95000"/>
                    <a:lumOff val="5000"/>
                  </a:schemeClr>
                </a:solidFill>
                <a:latin typeface="Times New Roman" panose="02020603050405020304" pitchFamily="18" charset="0"/>
                <a:cs typeface="Times New Roman" panose="02020603050405020304" pitchFamily="18" charset="0"/>
              </a:rPr>
              <a:t> рідини, включають воду, етанол і </a:t>
            </a:r>
            <a:r>
              <a:rPr lang="uk-UA" dirty="0" err="1">
                <a:solidFill>
                  <a:schemeClr val="tx1">
                    <a:lumMod val="95000"/>
                    <a:lumOff val="5000"/>
                  </a:schemeClr>
                </a:solidFill>
                <a:latin typeface="Times New Roman" panose="02020603050405020304" pitchFamily="18" charset="0"/>
                <a:cs typeface="Times New Roman" panose="02020603050405020304" pitchFamily="18" charset="0"/>
              </a:rPr>
              <a:t>ізопропанол</a:t>
            </a:r>
            <a:r>
              <a:rPr lang="uk-UA" dirty="0">
                <a:solidFill>
                  <a:schemeClr val="tx1">
                    <a:lumMod val="95000"/>
                    <a:lumOff val="5000"/>
                  </a:schemeClr>
                </a:solidFill>
                <a:latin typeface="Times New Roman" panose="02020603050405020304" pitchFamily="18" charset="0"/>
                <a:cs typeface="Times New Roman" panose="02020603050405020304" pitchFamily="18" charset="0"/>
              </a:rPr>
              <a:t>. Іноді ці рішення також використовуються в комбінації. Коли в цьому процесі використовується вода, воду можна змішувати з порошком, утворюючи зв'язки між частинками порошку. Але якщо гранула розпадається при висушуванні, вода не є придатною рідиною для гранулювання. Отже, разом з водою використовують і </a:t>
            </a:r>
            <a:r>
              <a:rPr lang="uk-UA" dirty="0" err="1">
                <a:solidFill>
                  <a:schemeClr val="tx1">
                    <a:lumMod val="95000"/>
                    <a:lumOff val="5000"/>
                  </a:schemeClr>
                </a:solidFill>
                <a:latin typeface="Times New Roman" panose="02020603050405020304" pitchFamily="18" charset="0"/>
                <a:cs typeface="Times New Roman" panose="02020603050405020304" pitchFamily="18" charset="0"/>
              </a:rPr>
              <a:t>бондер</a:t>
            </a:r>
            <a:r>
              <a:rPr lang="uk-UA" dirty="0">
                <a:solidFill>
                  <a:schemeClr val="tx1">
                    <a:lumMod val="95000"/>
                    <a:lumOff val="5000"/>
                  </a:schemeClr>
                </a:solidFill>
                <a:latin typeface="Times New Roman" panose="02020603050405020304" pitchFamily="18" charset="0"/>
                <a:cs typeface="Times New Roman" panose="02020603050405020304" pitchFamily="18" charset="0"/>
              </a:rPr>
              <a:t>.</a:t>
            </a:r>
          </a:p>
          <a:p>
            <a:pPr indent="355600"/>
            <a:r>
              <a:rPr lang="uk-UA" dirty="0">
                <a:solidFill>
                  <a:schemeClr val="tx1">
                    <a:lumMod val="95000"/>
                    <a:lumOff val="5000"/>
                  </a:schemeClr>
                </a:solidFill>
              </a:rPr>
              <a:t/>
            </a:r>
            <a:br>
              <a:rPr lang="uk-UA" dirty="0">
                <a:solidFill>
                  <a:schemeClr val="tx1">
                    <a:lumMod val="95000"/>
                    <a:lumOff val="5000"/>
                  </a:schemeClr>
                </a:solidFill>
              </a:rPr>
            </a:br>
            <a:endParaRPr lang="uk-UA" dirty="0" smtClean="0">
              <a:solidFill>
                <a:schemeClr val="tx1">
                  <a:lumMod val="95000"/>
                  <a:lumOff val="5000"/>
                </a:schemeClr>
              </a:solidFill>
              <a:latin typeface="Times New Roman" panose="02020603050405020304" pitchFamily="18" charset="0"/>
              <a:cs typeface="Times New Roman" panose="02020603050405020304" pitchFamily="18" charset="0"/>
            </a:endParaRPr>
          </a:p>
          <a:p>
            <a:pPr algn="just"/>
            <a:endParaRPr lang="uk-UA"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4644008" y="4517643"/>
            <a:ext cx="4380384" cy="2295743"/>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367382" y="1052736"/>
            <a:ext cx="8791473" cy="4968552"/>
          </a:xfrm>
          <a:prstGeom prst="rect">
            <a:avLst/>
          </a:prstGeom>
        </p:spPr>
      </p:pic>
      <p:sp>
        <p:nvSpPr>
          <p:cNvPr id="6" name="Заголовок 4"/>
          <p:cNvSpPr txBox="1">
            <a:spLocks/>
          </p:cNvSpPr>
          <p:nvPr/>
        </p:nvSpPr>
        <p:spPr>
          <a:xfrm>
            <a:off x="457200" y="274638"/>
            <a:ext cx="8229600" cy="562074"/>
          </a:xfrm>
          <a:prstGeom prst="rect">
            <a:avLst/>
          </a:prstGeom>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mtClean="0"/>
              <a:t>Схема виробництва:</a:t>
            </a:r>
            <a:endParaRPr lang="ru-RU" dirty="0"/>
          </a:p>
        </p:txBody>
      </p:sp>
    </p:spTree>
    <p:extLst>
      <p:ext uri="{BB962C8B-B14F-4D97-AF65-F5344CB8AC3E}">
        <p14:creationId xmlns:p14="http://schemas.microsoft.com/office/powerpoint/2010/main" val="284940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Рисунок 2"/>
          <p:cNvPicPr>
            <a:picLocks noChangeAspect="1"/>
          </p:cNvPicPr>
          <p:nvPr/>
        </p:nvPicPr>
        <p:blipFill>
          <a:blip r:embed="rId2"/>
          <a:stretch>
            <a:fillRect/>
          </a:stretch>
        </p:blipFill>
        <p:spPr>
          <a:xfrm>
            <a:off x="2267744" y="370183"/>
            <a:ext cx="5188216" cy="888704"/>
          </a:xfrm>
          <a:prstGeom prst="rect">
            <a:avLst/>
          </a:prstGeom>
        </p:spPr>
      </p:pic>
      <p:pic>
        <p:nvPicPr>
          <p:cNvPr id="4" name="Рисунок 3"/>
          <p:cNvPicPr>
            <a:picLocks noChangeAspect="1"/>
          </p:cNvPicPr>
          <p:nvPr/>
        </p:nvPicPr>
        <p:blipFill>
          <a:blip r:embed="rId3"/>
          <a:stretch>
            <a:fillRect/>
          </a:stretch>
        </p:blipFill>
        <p:spPr>
          <a:xfrm>
            <a:off x="1259632" y="1988840"/>
            <a:ext cx="7571184" cy="394668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1430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marL="0" indent="0">
              <a:buNone/>
            </a:pPr>
            <a:endParaRPr lang="ru-RU" dirty="0"/>
          </a:p>
          <a:p>
            <a:pPr>
              <a:buNone/>
            </a:pP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204787"/>
            <a:ext cx="4824561" cy="665321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Админ\Desktop\verbena_shupshuna-500x500.jpg"/>
          <p:cNvPicPr>
            <a:picLocks noChangeAspect="1" noChangeArrowheads="1"/>
          </p:cNvPicPr>
          <p:nvPr/>
        </p:nvPicPr>
        <p:blipFill>
          <a:blip r:embed="rId2" cstate="print"/>
          <a:srcRect l="9322" r="12055" b="5232"/>
          <a:stretch>
            <a:fillRect/>
          </a:stretch>
        </p:blipFill>
        <p:spPr bwMode="auto">
          <a:xfrm flipH="1" flipV="1">
            <a:off x="5436095" y="2727705"/>
            <a:ext cx="45719" cy="46315"/>
          </a:xfrm>
          <a:prstGeom prst="rect">
            <a:avLst/>
          </a:prstGeom>
          <a:noFill/>
          <a:effectLst>
            <a:softEdge rad="317500"/>
          </a:effectLst>
        </p:spPr>
      </p:pic>
      <p:sp>
        <p:nvSpPr>
          <p:cNvPr id="2" name="Заголовок 1"/>
          <p:cNvSpPr>
            <a:spLocks noGrp="1"/>
          </p:cNvSpPr>
          <p:nvPr>
            <p:ph type="title"/>
          </p:nvPr>
        </p:nvSpPr>
        <p:spPr>
          <a:xfrm>
            <a:off x="0" y="-111353"/>
            <a:ext cx="9144000" cy="1301006"/>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uk-UA" sz="1600" dirty="0">
                <a:latin typeface="Times New Roman" panose="02020603050405020304" pitchFamily="18" charset="0"/>
                <a:cs typeface="Times New Roman" panose="02020603050405020304" pitchFamily="18" charset="0"/>
              </a:rPr>
              <a:t>Останнім часом на виробництві став поширеним різновид - змішане гранулювання, яке здійснюють змішуванням лікарських та допоміжних речовин, зволоженням суміші розчином сполучного, розкладанням вологої маси тонким шаром з подальшим сушінням, здійсненням сухої грануляції отриманої маси, опудрювання сухих гранул.</a:t>
            </a:r>
            <a:endParaRPr lang="ru-RU"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sz="half" idx="1"/>
          </p:nvPr>
        </p:nvSpPr>
        <p:spPr/>
        <p:txBody>
          <a:bodyPr>
            <a:normAutofit/>
          </a:bodyPr>
          <a:lstStyle/>
          <a:p>
            <a:pPr>
              <a:buNone/>
            </a:pPr>
            <a:r>
              <a:rPr lang="ru-RU" dirty="0" smtClean="0"/>
              <a:t>     </a:t>
            </a:r>
            <a:endParaRPr lang="ru-RU" dirty="0"/>
          </a:p>
        </p:txBody>
      </p:sp>
      <p:pic>
        <p:nvPicPr>
          <p:cNvPr id="5" name="Рисунок 4"/>
          <p:cNvPicPr>
            <a:picLocks noChangeAspect="1"/>
          </p:cNvPicPr>
          <p:nvPr/>
        </p:nvPicPr>
        <p:blipFill>
          <a:blip r:embed="rId3"/>
          <a:stretch>
            <a:fillRect/>
          </a:stretch>
        </p:blipFill>
        <p:spPr>
          <a:xfrm>
            <a:off x="1" y="1078650"/>
            <a:ext cx="4644008" cy="1335063"/>
          </a:xfrm>
          <a:prstGeom prst="rect">
            <a:avLst/>
          </a:prstGeom>
        </p:spPr>
      </p:pic>
      <p:pic>
        <p:nvPicPr>
          <p:cNvPr id="8" name="Рисунок 7"/>
          <p:cNvPicPr>
            <a:picLocks noChangeAspect="1"/>
          </p:cNvPicPr>
          <p:nvPr/>
        </p:nvPicPr>
        <p:blipFill>
          <a:blip r:embed="rId4"/>
          <a:stretch>
            <a:fillRect/>
          </a:stretch>
        </p:blipFill>
        <p:spPr>
          <a:xfrm>
            <a:off x="0" y="2379656"/>
            <a:ext cx="4644009" cy="4555290"/>
          </a:xfrm>
          <a:prstGeom prst="rect">
            <a:avLst/>
          </a:prstGeom>
        </p:spPr>
      </p:pic>
      <p:pic>
        <p:nvPicPr>
          <p:cNvPr id="9" name="Рисунок 8"/>
          <p:cNvPicPr>
            <a:picLocks noChangeAspect="1"/>
          </p:cNvPicPr>
          <p:nvPr/>
        </p:nvPicPr>
        <p:blipFill>
          <a:blip r:embed="rId5"/>
          <a:stretch>
            <a:fillRect/>
          </a:stretch>
        </p:blipFill>
        <p:spPr>
          <a:xfrm>
            <a:off x="4705652" y="2058476"/>
            <a:ext cx="4340296" cy="1431088"/>
          </a:xfrm>
          <a:prstGeom prst="rect">
            <a:avLst/>
          </a:prstGeom>
        </p:spPr>
      </p:pic>
      <p:pic>
        <p:nvPicPr>
          <p:cNvPr id="10" name="Рисунок 9"/>
          <p:cNvPicPr>
            <a:picLocks noChangeAspect="1"/>
          </p:cNvPicPr>
          <p:nvPr/>
        </p:nvPicPr>
        <p:blipFill>
          <a:blip r:embed="rId6"/>
          <a:stretch>
            <a:fillRect/>
          </a:stretch>
        </p:blipFill>
        <p:spPr>
          <a:xfrm>
            <a:off x="4705652" y="3489564"/>
            <a:ext cx="4361425" cy="46512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type="body" idx="4294967295"/>
          </p:nvPr>
        </p:nvSpPr>
        <p:spPr>
          <a:xfrm>
            <a:off x="1371600" y="2906713"/>
            <a:ext cx="7772400" cy="1500187"/>
          </a:xfrm>
        </p:spPr>
        <p:txBody>
          <a:bodyPr/>
          <a:lstStyle/>
          <a:p>
            <a:r>
              <a:rPr lang="ru-RU" dirty="0" smtClean="0"/>
              <a:t>     </a:t>
            </a:r>
            <a:br>
              <a:rPr lang="ru-RU" dirty="0" smtClean="0"/>
            </a:br>
            <a:endParaRPr lang="ru-RU" dirty="0"/>
          </a:p>
        </p:txBody>
      </p:sp>
      <p:sp>
        <p:nvSpPr>
          <p:cNvPr id="5" name="Заголовок 4"/>
          <p:cNvSpPr>
            <a:spLocks noGrp="1"/>
          </p:cNvSpPr>
          <p:nvPr>
            <p:ph type="title" idx="4294967295"/>
          </p:nvPr>
        </p:nvSpPr>
        <p:spPr>
          <a:xfrm>
            <a:off x="107504" y="332656"/>
            <a:ext cx="8640960" cy="5436319"/>
          </a:xfrm>
        </p:spPr>
        <p:txBody>
          <a:bodyPr>
            <a:normAutofit/>
          </a:bodyPr>
          <a:lstStyle/>
          <a:p>
            <a:r>
              <a:rPr lang="ru-RU" sz="1800" dirty="0"/>
              <a:t> </a:t>
            </a:r>
            <a:endParaRPr lang="ru-RU" sz="2000" b="0" dirty="0">
              <a:latin typeface="+mn-lt"/>
            </a:endParaRPr>
          </a:p>
        </p:txBody>
      </p:sp>
      <p:sp>
        <p:nvSpPr>
          <p:cNvPr id="6" name="Прямоугольник 5"/>
          <p:cNvSpPr/>
          <p:nvPr/>
        </p:nvSpPr>
        <p:spPr>
          <a:xfrm>
            <a:off x="179512" y="116632"/>
            <a:ext cx="8856984" cy="7709803"/>
          </a:xfrm>
          <a:prstGeom prst="rect">
            <a:avLst/>
          </a:prstGeom>
        </p:spPr>
        <p:txBody>
          <a:bodyPr wrap="square">
            <a:spAutoFit/>
          </a:bodyPr>
          <a:lstStyle/>
          <a:p>
            <a:pPr algn="just"/>
            <a:r>
              <a:rPr lang="ru-RU" dirty="0"/>
              <a:t> </a:t>
            </a:r>
            <a:r>
              <a:rPr lang="uk-UA" b="1" dirty="0"/>
              <a:t>Наповнювачі - допоміжні речовини або матеріали, які входять до складу </a:t>
            </a:r>
            <a:r>
              <a:rPr lang="uk-UA" sz="1700" b="1" dirty="0"/>
              <a:t>фармацевтичних композицій з метою модифікації їх властивостей, полегшення виробництва (переробки), зниження їх вартості, а також отримання необхідного обсягу при використанні АФІ в незначній кількості (0,01-0,001 г).</a:t>
            </a:r>
          </a:p>
          <a:p>
            <a:pPr algn="just"/>
            <a:r>
              <a:rPr lang="uk-UA" sz="1700" b="1" dirty="0"/>
              <a:t>Коригувальні речовини додають до складу таблеток з метою поліпшення їх смаку, кольору і запаху. Як коригувальних речовин в даний час запропоновані до застосування природні і синтетичні речовини у вигляді розчинів, сиропів, екстрактів, есенцій. Серед сиропів особливо найпоширеніший цукровий, вишневий, малиновий; з </a:t>
            </a:r>
            <a:r>
              <a:rPr lang="uk-UA" sz="1700" b="1" dirty="0" err="1"/>
              <a:t>підсолоджувальних</a:t>
            </a:r>
            <a:r>
              <a:rPr lang="uk-UA" sz="1700" b="1" dirty="0"/>
              <a:t> речовин - сахароза, лактоза, фруктоза, сорбіт, сахарин. Також для виправлення смаку використовують різні ВМС, макромолекули яких обволікають молекули </a:t>
            </a:r>
            <a:r>
              <a:rPr lang="uk-UA" sz="1700" b="1" dirty="0" err="1"/>
              <a:t>лекарсвенного</a:t>
            </a:r>
            <a:r>
              <a:rPr lang="uk-UA" sz="1700" b="1" dirty="0"/>
              <a:t> речовини і смакові рецептори язика. До них відносяться агар-агар, альгінати, МЦ і пектини.</a:t>
            </a:r>
          </a:p>
          <a:p>
            <a:pPr algn="just"/>
            <a:r>
              <a:rPr lang="uk-UA" sz="1700" b="1" dirty="0"/>
              <a:t>Барвники додають для поліпшення зовнішнього вигляду таблеток, а також для позначення терапевтичної групи лікарських речовин, наприклад снодійних, отруйних.</a:t>
            </a:r>
          </a:p>
          <a:p>
            <a:pPr algn="just"/>
            <a:r>
              <a:rPr lang="uk-UA" sz="1700" b="1" dirty="0"/>
              <a:t>• мінеральні пігменти (титану </a:t>
            </a:r>
            <a:r>
              <a:rPr lang="uk-UA" sz="1700" b="1" dirty="0" err="1"/>
              <a:t>діоксид</a:t>
            </a:r>
            <a:r>
              <a:rPr lang="uk-UA" sz="1700" b="1" dirty="0"/>
              <a:t> - білий пігмент, залізо оксид), які використовуються у вигляді тонкоподрібнених порошків;</a:t>
            </a:r>
          </a:p>
          <a:p>
            <a:pPr algn="just"/>
            <a:r>
              <a:rPr lang="uk-UA" sz="1700" b="1" dirty="0"/>
              <a:t>• барвники природного походження (хлорофіл, каротиноїди), хоча вони мають такі недоліки: низька фарбується здатність; невисока стійкість до впливу променів світла, </a:t>
            </a:r>
            <a:r>
              <a:rPr lang="uk-UA" sz="1700" b="1" dirty="0" err="1"/>
              <a:t>окислювачів</a:t>
            </a:r>
            <a:r>
              <a:rPr lang="uk-UA" sz="1700" b="1" dirty="0"/>
              <a:t>, відновників, зміни </a:t>
            </a:r>
            <a:r>
              <a:rPr lang="uk-UA" sz="1700" b="1" dirty="0" err="1"/>
              <a:t>рН</a:t>
            </a:r>
            <a:r>
              <a:rPr lang="uk-UA" sz="1700" b="1" dirty="0"/>
              <a:t> і температурних змін;</a:t>
            </a:r>
          </a:p>
          <a:p>
            <a:pPr algn="just"/>
            <a:r>
              <a:rPr lang="uk-UA" sz="1700" b="1" dirty="0"/>
              <a:t>• синтетичні барвники: індиго (синього кольору), </a:t>
            </a:r>
            <a:r>
              <a:rPr lang="uk-UA" sz="1700" b="1" dirty="0" err="1"/>
              <a:t>тартразин</a:t>
            </a:r>
            <a:r>
              <a:rPr lang="uk-UA" sz="1700" b="1" dirty="0"/>
              <a:t> (жовтий), кислотний червоний 2С, </a:t>
            </a:r>
            <a:r>
              <a:rPr lang="uk-UA" sz="1700" b="1" dirty="0" err="1"/>
              <a:t>тропеолін</a:t>
            </a:r>
            <a:r>
              <a:rPr lang="uk-UA" sz="1700" b="1" dirty="0"/>
              <a:t>, еозин. Іноді застосовують суміш індиго і </a:t>
            </a:r>
            <a:r>
              <a:rPr lang="uk-UA" sz="1700" b="1" dirty="0" err="1"/>
              <a:t>тартразин</a:t>
            </a:r>
            <a:r>
              <a:rPr lang="uk-UA" sz="1700" b="1" dirty="0"/>
              <a:t>, яка має зелений колір.</a:t>
            </a:r>
          </a:p>
          <a:p>
            <a:pPr algn="just"/>
            <a:r>
              <a:rPr lang="uk-UA" sz="1700" b="1" dirty="0"/>
              <a:t>Особливого значення набувають сполучні речовини при пресуванні складних порошків, які в процесі роботи таблеткової машини можуть розшаровуватися, і це призводить до отримання таблеток з неоднаковим вмістом вхідних інгредієнтів. Застосування певного виду в'яжучих речовин, їх кількість залежить від фізико-хімічних властивостей речовин, які пресуються. Застосовують воду очищену, спирт етиловий, розчини </a:t>
            </a:r>
            <a:r>
              <a:rPr lang="en-US" sz="1700" b="1" dirty="0"/>
              <a:t>BMC, </a:t>
            </a:r>
            <a:r>
              <a:rPr lang="uk-UA" sz="1700" b="1" dirty="0" err="1"/>
              <a:t>полівінілпіролідон</a:t>
            </a:r>
            <a:r>
              <a:rPr lang="uk-UA" sz="1700" b="1" dirty="0"/>
              <a:t> (ПВП) і т.д.</a:t>
            </a:r>
            <a:r>
              <a:rPr lang="uk-UA" sz="1700" dirty="0" smtClean="0"/>
              <a:t> </a:t>
            </a:r>
            <a:endParaRPr lang="ru-RU" sz="1700" dirty="0"/>
          </a:p>
          <a:p>
            <a:endParaRPr lang="ru-RU" sz="1600" dirty="0"/>
          </a:p>
          <a:p>
            <a:endParaRPr lang="ru-RU" dirty="0" smtClean="0"/>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uk-UA" sz="1800" smtClean="0"/>
              <a:t>Покриття </a:t>
            </a:r>
            <a:r>
              <a:rPr lang="uk-UA" sz="1800" dirty="0"/>
              <a:t>таблеток</a:t>
            </a: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normAutofit/>
          </a:bodyPr>
          <a:lstStyle/>
          <a:p>
            <a:pPr>
              <a:buNone/>
            </a:pPr>
            <a:r>
              <a:rPr lang="ru-RU" dirty="0"/>
              <a:t/>
            </a:r>
            <a:br>
              <a:rPr lang="ru-RU" dirty="0"/>
            </a:br>
            <a:endParaRPr lang="ru-RU" dirty="0"/>
          </a:p>
        </p:txBody>
      </p:sp>
      <p:sp>
        <p:nvSpPr>
          <p:cNvPr id="4" name="Прямоугольник 3"/>
          <p:cNvSpPr/>
          <p:nvPr/>
        </p:nvSpPr>
        <p:spPr>
          <a:xfrm>
            <a:off x="179512" y="692696"/>
            <a:ext cx="8784976" cy="2800767"/>
          </a:xfrm>
          <a:prstGeom prst="rect">
            <a:avLst/>
          </a:prstGeom>
        </p:spPr>
        <p:txBody>
          <a:bodyPr wrap="square">
            <a:spAutoFit/>
          </a:bodyPr>
          <a:lstStyle/>
          <a:p>
            <a:pPr algn="just"/>
            <a:r>
              <a:rPr lang="uk-UA" sz="1600" dirty="0"/>
              <a:t>Для захисту лікарських речовин від впливу зовнішніх несприятливих факторів, зменшення їх дратівної дії при прийомі, маскування неприємних органолептичних властивостей препаратів, створення ефекту пролонгації, локалізації фармакологічної дії тверді форми лікарських речовин покривають спеціальними оболонками.</a:t>
            </a:r>
          </a:p>
          <a:p>
            <a:pPr algn="just"/>
            <a:r>
              <a:rPr lang="uk-UA" sz="1600" dirty="0"/>
              <a:t>Покриття таблеток в залежності від їх складу і способу нанесення ділять на три групи:</a:t>
            </a:r>
          </a:p>
          <a:p>
            <a:pPr algn="just"/>
            <a:r>
              <a:rPr lang="uk-UA" sz="1600" dirty="0"/>
              <a:t>1. </a:t>
            </a:r>
            <a:r>
              <a:rPr lang="uk-UA" sz="1600" dirty="0" err="1"/>
              <a:t>дражировані</a:t>
            </a:r>
            <a:r>
              <a:rPr lang="uk-UA" sz="1600" dirty="0"/>
              <a:t> покриття;</a:t>
            </a:r>
          </a:p>
          <a:p>
            <a:pPr algn="just"/>
            <a:r>
              <a:rPr lang="uk-UA" sz="1600" dirty="0"/>
              <a:t>2. плівкові покриття;</a:t>
            </a:r>
          </a:p>
          <a:p>
            <a:pPr algn="just"/>
            <a:r>
              <a:rPr lang="uk-UA" sz="1600" dirty="0"/>
              <a:t>3. пресовані покриття.</a:t>
            </a:r>
          </a:p>
          <a:p>
            <a:pPr algn="just"/>
            <a:r>
              <a:rPr lang="uk-UA" sz="1600" dirty="0"/>
              <a:t>Покриття таблеток оболонками забезпечує не тільки захисну, але і багато інших функцій. З усіх існуючих в даний час видів покриттів найбільш затребуваними є плівкові покриття, що мають цілий ряд переваг. Все більшої популярності набувають дисперсні плівкові покриття.</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94_ls.1525479213.jpg"/>
          <p:cNvPicPr>
            <a:picLocks noChangeAspect="1"/>
          </p:cNvPicPr>
          <p:nvPr/>
        </p:nvPicPr>
        <p:blipFill>
          <a:blip r:embed="rId2" cstate="print"/>
          <a:stretch>
            <a:fillRect/>
          </a:stretch>
        </p:blipFill>
        <p:spPr>
          <a:xfrm>
            <a:off x="2210863" y="992809"/>
            <a:ext cx="2975372" cy="1986633"/>
          </a:xfrm>
          <a:prstGeom prst="rect">
            <a:avLst/>
          </a:prstGeom>
          <a:ln>
            <a:noFill/>
          </a:ln>
          <a:effectLst>
            <a:softEdge rad="112500"/>
          </a:effectLst>
        </p:spPr>
      </p:pic>
      <p:pic>
        <p:nvPicPr>
          <p:cNvPr id="4" name="Рисунок 3" descr="drazge_v_farmakologii_2.gif"/>
          <p:cNvPicPr>
            <a:picLocks noChangeAspect="1"/>
          </p:cNvPicPr>
          <p:nvPr/>
        </p:nvPicPr>
        <p:blipFill>
          <a:blip r:embed="rId3" cstate="print"/>
          <a:stretch>
            <a:fillRect/>
          </a:stretch>
        </p:blipFill>
        <p:spPr>
          <a:xfrm>
            <a:off x="6006277" y="71710"/>
            <a:ext cx="3147395" cy="2248139"/>
          </a:xfrm>
          <a:prstGeom prst="rect">
            <a:avLst/>
          </a:prstGeom>
          <a:ln>
            <a:noFill/>
          </a:ln>
          <a:effectLst>
            <a:softEdge rad="112500"/>
          </a:effectLst>
        </p:spPr>
      </p:pic>
      <p:sp>
        <p:nvSpPr>
          <p:cNvPr id="6" name="Прямоугольник 5"/>
          <p:cNvSpPr/>
          <p:nvPr/>
        </p:nvSpPr>
        <p:spPr>
          <a:xfrm>
            <a:off x="-22250" y="-2356"/>
            <a:ext cx="6624736" cy="5016758"/>
          </a:xfrm>
          <a:prstGeom prst="rect">
            <a:avLst/>
          </a:prstGeom>
        </p:spPr>
        <p:txBody>
          <a:bodyPr wrap="square">
            <a:spAutoFit/>
          </a:bodyPr>
          <a:lstStyle/>
          <a:p>
            <a:r>
              <a:rPr lang="ru-RU" sz="3200" b="1" dirty="0" smtClean="0"/>
              <a:t>До </a:t>
            </a:r>
            <a:r>
              <a:rPr lang="ru-RU" sz="3200" b="1" dirty="0" err="1" smtClean="0"/>
              <a:t>твердих</a:t>
            </a:r>
            <a:r>
              <a:rPr lang="ru-RU" sz="3200" b="1" dirty="0" smtClean="0"/>
              <a:t> </a:t>
            </a:r>
            <a:r>
              <a:rPr lang="ru-RU" sz="3200" b="1" dirty="0" err="1" smtClean="0"/>
              <a:t>лікарських</a:t>
            </a:r>
            <a:r>
              <a:rPr lang="ru-RU" sz="3200" b="1" dirty="0" smtClean="0"/>
              <a:t> форм </a:t>
            </a:r>
            <a:r>
              <a:rPr lang="ru-RU" sz="3200" b="1" dirty="0" err="1" smtClean="0"/>
              <a:t>відносяться</a:t>
            </a:r>
            <a:r>
              <a:rPr lang="ru-RU" sz="3200" b="1" dirty="0" smtClean="0"/>
              <a:t> : </a:t>
            </a:r>
          </a:p>
          <a:p>
            <a:pPr>
              <a:buFont typeface="Wingdings" pitchFamily="2" charset="2"/>
              <a:buChar char="v"/>
            </a:pPr>
            <a:r>
              <a:rPr lang="ru-RU" sz="3200" dirty="0" smtClean="0"/>
              <a:t>таблетки</a:t>
            </a:r>
          </a:p>
          <a:p>
            <a:pPr>
              <a:buFont typeface="Wingdings" pitchFamily="2" charset="2"/>
              <a:buChar char="v"/>
            </a:pPr>
            <a:r>
              <a:rPr lang="ru-RU" sz="3200" dirty="0" smtClean="0"/>
              <a:t>драже</a:t>
            </a:r>
          </a:p>
          <a:p>
            <a:pPr>
              <a:buFont typeface="Wingdings" pitchFamily="2" charset="2"/>
              <a:buChar char="v"/>
            </a:pPr>
            <a:r>
              <a:rPr lang="ru-RU" sz="3200" dirty="0" err="1"/>
              <a:t>пігулки</a:t>
            </a:r>
            <a:r>
              <a:rPr lang="ru-RU" sz="3200" dirty="0" smtClean="0"/>
              <a:t> </a:t>
            </a:r>
          </a:p>
          <a:p>
            <a:pPr>
              <a:buFont typeface="Wingdings" pitchFamily="2" charset="2"/>
              <a:buChar char="v"/>
            </a:pPr>
            <a:r>
              <a:rPr lang="ru-RU" sz="3200" dirty="0" err="1" smtClean="0"/>
              <a:t>гранули</a:t>
            </a:r>
            <a:r>
              <a:rPr lang="ru-RU" sz="3200" dirty="0" smtClean="0"/>
              <a:t> </a:t>
            </a:r>
          </a:p>
          <a:p>
            <a:pPr>
              <a:buFont typeface="Wingdings" pitchFamily="2" charset="2"/>
              <a:buChar char="v"/>
            </a:pPr>
            <a:r>
              <a:rPr lang="ru-RU" sz="3200" dirty="0" smtClean="0"/>
              <a:t>порошки </a:t>
            </a:r>
          </a:p>
          <a:p>
            <a:pPr>
              <a:buFont typeface="Wingdings" pitchFamily="2" charset="2"/>
              <a:buChar char="v"/>
            </a:pPr>
            <a:r>
              <a:rPr lang="ru-RU" sz="3200" dirty="0" err="1" smtClean="0"/>
              <a:t>капсули</a:t>
            </a:r>
            <a:endParaRPr lang="ru-RU" sz="3200" dirty="0" smtClean="0"/>
          </a:p>
          <a:p>
            <a:pPr>
              <a:buFont typeface="Wingdings" pitchFamily="2" charset="2"/>
              <a:buChar char="v"/>
            </a:pPr>
            <a:r>
              <a:rPr lang="ru-RU" sz="3200" dirty="0" smtClean="0"/>
              <a:t> </a:t>
            </a:r>
            <a:r>
              <a:rPr lang="ru-RU" sz="3200" dirty="0" err="1" smtClean="0"/>
              <a:t>карамелі</a:t>
            </a:r>
            <a:endParaRPr lang="ru-RU" sz="3200" dirty="0" smtClean="0"/>
          </a:p>
          <a:p>
            <a:pPr>
              <a:buFont typeface="Wingdings" pitchFamily="2" charset="2"/>
              <a:buChar char="v"/>
            </a:pPr>
            <a:r>
              <a:rPr lang="ru-RU" sz="3200" dirty="0" smtClean="0"/>
              <a:t> </a:t>
            </a:r>
            <a:r>
              <a:rPr lang="ru-RU" sz="3200" dirty="0" err="1" smtClean="0"/>
              <a:t>олівці</a:t>
            </a:r>
            <a:endParaRPr lang="ru-RU" sz="3200" dirty="0" smtClean="0"/>
          </a:p>
        </p:txBody>
      </p:sp>
      <p:pic>
        <p:nvPicPr>
          <p:cNvPr id="1028" name="Picture 4" descr="Порошки от простуды Leda №6 : инструкция + цена в аптеках | Tabletki.u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8553" y="1968414"/>
            <a:ext cx="2687866" cy="26878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Апіс/беладона кум меркурі гранули гомеоп. по 20 г у флак. : інструкція +  ціна в аптеках | Tabletki.u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5185" y="3153807"/>
            <a:ext cx="2715729" cy="27363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Ундевит драже №50 - инструкция, цена, состав. Купить в Аптека Доброго Дня |  аналоги, отзывы на Add.u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3276" y="4057914"/>
            <a:ext cx="2918420" cy="2918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806100"/>
      </p:ext>
    </p:extLst>
  </p:cSld>
  <p:clrMapOvr>
    <a:masterClrMapping/>
  </p:clrMapOvr>
  <p:transition>
    <p:zoom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14290"/>
            <a:ext cx="9144000" cy="1400383"/>
          </a:xfrm>
          <a:prstGeom prst="rect">
            <a:avLst/>
          </a:prstGeom>
        </p:spPr>
        <p:txBody>
          <a:bodyPr wrap="square">
            <a:spAutoFit/>
          </a:bodyPr>
          <a:lstStyle/>
          <a:p>
            <a:pPr algn="just"/>
            <a:r>
              <a:rPr lang="ru-RU" sz="1700" b="1" dirty="0" smtClean="0">
                <a:latin typeface="Times New Roman" pitchFamily="18" charset="0"/>
                <a:cs typeface="Times New Roman" pitchFamily="18" charset="0"/>
              </a:rPr>
              <a:t>ГРАНУЛИ (</a:t>
            </a:r>
            <a:r>
              <a:rPr lang="en-US" sz="1700" b="1" dirty="0" err="1" smtClean="0">
                <a:latin typeface="Times New Roman" pitchFamily="18" charset="0"/>
                <a:cs typeface="Times New Roman" pitchFamily="18" charset="0"/>
              </a:rPr>
              <a:t>Granula</a:t>
            </a:r>
            <a:r>
              <a:rPr lang="en-US" sz="1700" b="1" dirty="0" smtClean="0">
                <a:latin typeface="Times New Roman" pitchFamily="18" charset="0"/>
                <a:cs typeface="Times New Roman" pitchFamily="18" charset="0"/>
              </a:rPr>
              <a:t>) </a:t>
            </a:r>
            <a:r>
              <a:rPr lang="en-US" sz="1700" dirty="0" smtClean="0">
                <a:latin typeface="Times New Roman" pitchFamily="18" charset="0"/>
                <a:cs typeface="Times New Roman" pitchFamily="18" charset="0"/>
              </a:rPr>
              <a:t>- </a:t>
            </a:r>
            <a:r>
              <a:rPr lang="ru-RU" sz="1700" dirty="0" smtClean="0">
                <a:latin typeface="Times New Roman" pitchFamily="18" charset="0"/>
                <a:cs typeface="Times New Roman" pitchFamily="18" charset="0"/>
              </a:rPr>
              <a:t>тверда </a:t>
            </a:r>
            <a:r>
              <a:rPr lang="ru-RU" sz="1700" dirty="0" err="1" smtClean="0">
                <a:latin typeface="Times New Roman" pitchFamily="18" charset="0"/>
                <a:cs typeface="Times New Roman" pitchFamily="18" charset="0"/>
              </a:rPr>
              <a:t>лікарська</a:t>
            </a:r>
            <a:r>
              <a:rPr lang="ru-RU" sz="1700" dirty="0" smtClean="0">
                <a:latin typeface="Times New Roman" pitchFamily="18" charset="0"/>
                <a:cs typeface="Times New Roman" pitchFamily="18" charset="0"/>
              </a:rPr>
              <a:t> форма, яка </a:t>
            </a:r>
            <a:r>
              <a:rPr lang="ru-RU" sz="1700" dirty="0" err="1" smtClean="0">
                <a:latin typeface="Times New Roman" pitchFamily="18" charset="0"/>
                <a:cs typeface="Times New Roman" pitchFamily="18" charset="0"/>
              </a:rPr>
              <a:t>складається</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з</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твердих</a:t>
            </a:r>
            <a:r>
              <a:rPr lang="ru-RU" sz="1700" dirty="0" smtClean="0">
                <a:latin typeface="Times New Roman" pitchFamily="18" charset="0"/>
                <a:cs typeface="Times New Roman" pitchFamily="18" charset="0"/>
              </a:rPr>
              <a:t> сухих, </a:t>
            </a:r>
            <a:r>
              <a:rPr lang="ru-RU" sz="1700" dirty="0" err="1" smtClean="0">
                <a:latin typeface="Times New Roman" pitchFamily="18" charset="0"/>
                <a:cs typeface="Times New Roman" pitchFamily="18" charset="0"/>
              </a:rPr>
              <a:t>досить</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міцних</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агрегатів</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частинок</a:t>
            </a:r>
            <a:r>
              <a:rPr lang="ru-RU" sz="1700" dirty="0" smtClean="0">
                <a:latin typeface="Times New Roman" pitchFamily="18" charset="0"/>
                <a:cs typeface="Times New Roman" pitchFamily="18" charset="0"/>
              </a:rPr>
              <a:t> порошку. </a:t>
            </a:r>
            <a:r>
              <a:rPr lang="ru-RU" sz="1700" dirty="0" err="1" smtClean="0">
                <a:latin typeface="Times New Roman" pitchFamily="18" charset="0"/>
                <a:cs typeface="Times New Roman" pitchFamily="18" charset="0"/>
              </a:rPr>
              <a:t>Гранули</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мають</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вигляд</a:t>
            </a:r>
            <a:r>
              <a:rPr lang="ru-RU" sz="1700" dirty="0" smtClean="0">
                <a:latin typeface="Times New Roman" pitchFamily="18" charset="0"/>
                <a:cs typeface="Times New Roman" pitchFamily="18" charset="0"/>
              </a:rPr>
              <a:t> крупинок (</a:t>
            </a:r>
            <a:r>
              <a:rPr lang="ru-RU" sz="1700" dirty="0" err="1" smtClean="0">
                <a:latin typeface="Times New Roman" pitchFamily="18" charset="0"/>
                <a:cs typeface="Times New Roman" pitchFamily="18" charset="0"/>
              </a:rPr>
              <a:t>зерняток</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круглої</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циліндричної</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або</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неправильної</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форми</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призначені</a:t>
            </a:r>
            <a:r>
              <a:rPr lang="ru-RU" sz="1700" dirty="0" smtClean="0">
                <a:latin typeface="Times New Roman" pitchFamily="18" charset="0"/>
                <a:cs typeface="Times New Roman" pitchFamily="18" charset="0"/>
              </a:rPr>
              <a:t> для </a:t>
            </a:r>
            <a:r>
              <a:rPr lang="ru-RU" sz="1700" dirty="0" err="1" smtClean="0">
                <a:latin typeface="Times New Roman" pitchFamily="18" charset="0"/>
                <a:cs typeface="Times New Roman" pitchFamily="18" charset="0"/>
              </a:rPr>
              <a:t>внутрішнього</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застосування</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для</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проковтування</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розжовування</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розчинення</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диспергування</a:t>
            </a:r>
            <a:r>
              <a:rPr lang="ru-RU" sz="1700" dirty="0" smtClean="0">
                <a:latin typeface="Times New Roman" pitchFamily="18" charset="0"/>
                <a:cs typeface="Times New Roman" pitchFamily="18" charset="0"/>
              </a:rPr>
              <a:t> у </a:t>
            </a:r>
            <a:r>
              <a:rPr lang="ru-RU" sz="1700" dirty="0" err="1" smtClean="0">
                <a:latin typeface="Times New Roman" pitchFamily="18" charset="0"/>
                <a:cs typeface="Times New Roman" pitchFamily="18" charset="0"/>
              </a:rPr>
              <a:t>воді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або</a:t>
            </a:r>
            <a:r>
              <a:rPr lang="ru-RU" sz="1700" dirty="0" smtClean="0">
                <a:latin typeface="Times New Roman" pitchFamily="18" charset="0"/>
                <a:cs typeface="Times New Roman" pitchFamily="18" charset="0"/>
              </a:rPr>
              <a:t> в </a:t>
            </a:r>
            <a:r>
              <a:rPr lang="ru-RU" sz="1700" dirty="0" err="1" smtClean="0">
                <a:latin typeface="Times New Roman" pitchFamily="18" charset="0"/>
                <a:cs typeface="Times New Roman" pitchFamily="18" charset="0"/>
              </a:rPr>
              <a:t>іншій</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відповідній</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рідини</a:t>
            </a:r>
            <a:r>
              <a:rPr lang="ru-RU" sz="1700" dirty="0" smtClean="0">
                <a:latin typeface="Times New Roman" pitchFamily="18" charset="0"/>
                <a:cs typeface="Times New Roman" pitchFamily="18" charset="0"/>
              </a:rPr>
              <a:t> перед </a:t>
            </a:r>
            <a:r>
              <a:rPr lang="ru-RU" sz="1700" dirty="0" err="1" smtClean="0">
                <a:latin typeface="Times New Roman" pitchFamily="18" charset="0"/>
                <a:cs typeface="Times New Roman" pitchFamily="18" charset="0"/>
              </a:rPr>
              <a:t>прийомом</a:t>
            </a:r>
            <a:r>
              <a:rPr lang="ru-RU" sz="1700" dirty="0" smtClean="0">
                <a:latin typeface="Times New Roman" pitchFamily="18" charset="0"/>
                <a:cs typeface="Times New Roman" pitchFamily="18" charset="0"/>
              </a:rPr>
              <a:t>.</a:t>
            </a:r>
          </a:p>
        </p:txBody>
      </p:sp>
      <p:sp>
        <p:nvSpPr>
          <p:cNvPr id="4" name="Прямоугольник 3"/>
          <p:cNvSpPr/>
          <p:nvPr/>
        </p:nvSpPr>
        <p:spPr>
          <a:xfrm>
            <a:off x="142844" y="5000636"/>
            <a:ext cx="8858312" cy="1661993"/>
          </a:xfrm>
          <a:prstGeom prst="rect">
            <a:avLst/>
          </a:prstGeom>
        </p:spPr>
        <p:txBody>
          <a:bodyPr wrap="square">
            <a:spAutoFit/>
          </a:bodyPr>
          <a:lstStyle/>
          <a:p>
            <a:pPr algn="just"/>
            <a:r>
              <a:rPr lang="ru-RU" sz="1700" dirty="0" err="1" smtClean="0">
                <a:latin typeface="Times New Roman" pitchFamily="18" charset="0"/>
                <a:cs typeface="Times New Roman" pitchFamily="18" charset="0"/>
              </a:rPr>
              <a:t>Гранули</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містять</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лікарські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крім</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сильнодіючих</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допоміжні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речовини</a:t>
            </a:r>
            <a:r>
              <a:rPr lang="ru-RU" sz="1700" dirty="0" smtClean="0">
                <a:latin typeface="Times New Roman" pitchFamily="18" charset="0"/>
                <a:cs typeface="Times New Roman" pitchFamily="18" charset="0"/>
              </a:rPr>
              <a:t>. В </a:t>
            </a:r>
            <a:r>
              <a:rPr lang="ru-RU" sz="1700" dirty="0" err="1" smtClean="0">
                <a:latin typeface="Times New Roman" pitchFamily="18" charset="0"/>
                <a:cs typeface="Times New Roman" pitchFamily="18" charset="0"/>
              </a:rPr>
              <a:t>якості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останніх</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застосовують</a:t>
            </a:r>
            <a:r>
              <a:rPr lang="ru-RU" sz="1700" dirty="0" smtClean="0">
                <a:latin typeface="Times New Roman" pitchFamily="18" charset="0"/>
                <a:cs typeface="Times New Roman" pitchFamily="18" charset="0"/>
              </a:rPr>
              <a:t> сахарозу, лактоза, </a:t>
            </a:r>
            <a:r>
              <a:rPr lang="ru-RU" sz="1700" dirty="0" err="1" smtClean="0">
                <a:latin typeface="Times New Roman" pitchFamily="18" charset="0"/>
                <a:cs typeface="Times New Roman" pitchFamily="18" charset="0"/>
              </a:rPr>
              <a:t>натрію</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гідрокарбонат</a:t>
            </a:r>
            <a:r>
              <a:rPr lang="ru-RU" sz="1700" dirty="0" smtClean="0">
                <a:latin typeface="Times New Roman" pitchFamily="18" charset="0"/>
                <a:cs typeface="Times New Roman" pitchFamily="18" charset="0"/>
              </a:rPr>
              <a:t>, кислоту </a:t>
            </a:r>
            <a:r>
              <a:rPr lang="ru-RU" sz="1700" dirty="0" err="1" smtClean="0">
                <a:latin typeface="Times New Roman" pitchFamily="18" charset="0"/>
                <a:cs typeface="Times New Roman" pitchFamily="18" charset="0"/>
              </a:rPr>
              <a:t>лимонну</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безводну</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кислоту</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винну</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кальцію</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дифосфат</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двозаміщений</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крохмаль</a:t>
            </a:r>
            <a:r>
              <a:rPr lang="ru-RU" sz="1700" dirty="0" smtClean="0">
                <a:latin typeface="Times New Roman" pitchFamily="18" charset="0"/>
                <a:cs typeface="Times New Roman" pitchFamily="18" charset="0"/>
              </a:rPr>
              <a:t>, декстрин, </a:t>
            </a:r>
            <a:r>
              <a:rPr lang="ru-RU" sz="1700" dirty="0" err="1" smtClean="0">
                <a:latin typeface="Times New Roman" pitchFamily="18" charset="0"/>
                <a:cs typeface="Times New Roman" pitchFamily="18" charset="0"/>
              </a:rPr>
              <a:t>мальтодекстрин</a:t>
            </a:r>
            <a:r>
              <a:rPr lang="ru-RU" sz="1700" dirty="0" smtClean="0">
                <a:latin typeface="Times New Roman" pitchFamily="18" charset="0"/>
                <a:cs typeface="Times New Roman" pitchFamily="18" charset="0"/>
              </a:rPr>
              <a:t>, глюкозу, </a:t>
            </a:r>
            <a:r>
              <a:rPr lang="ru-RU" sz="1700" dirty="0" err="1" smtClean="0">
                <a:latin typeface="Times New Roman" pitchFamily="18" charset="0"/>
                <a:cs typeface="Times New Roman" pitchFamily="18" charset="0"/>
              </a:rPr>
              <a:t>кетомакрогол</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тисяча</a:t>
            </a:r>
            <a:r>
              <a:rPr lang="ru-RU" sz="1700" dirty="0" smtClean="0">
                <a:latin typeface="Times New Roman" pitchFamily="18" charset="0"/>
                <a:cs typeface="Times New Roman" pitchFamily="18" charset="0"/>
              </a:rPr>
              <a:t>, тальк, сироп </a:t>
            </a:r>
            <a:r>
              <a:rPr lang="ru-RU" sz="1700" dirty="0" err="1" smtClean="0">
                <a:latin typeface="Times New Roman" pitchFamily="18" charset="0"/>
                <a:cs typeface="Times New Roman" pitchFamily="18" charset="0"/>
              </a:rPr>
              <a:t>цукровий</a:t>
            </a:r>
            <a:r>
              <a:rPr lang="ru-RU" sz="1700" dirty="0" smtClean="0">
                <a:latin typeface="Times New Roman" pitchFamily="18" charset="0"/>
                <a:cs typeface="Times New Roman" pitchFamily="18" charset="0"/>
              </a:rPr>
              <a:t>, спирт, воду, </a:t>
            </a:r>
            <a:r>
              <a:rPr lang="ru-RU" sz="1700" dirty="0" err="1" smtClean="0">
                <a:latin typeface="Times New Roman" pitchFamily="18" charset="0"/>
                <a:cs typeface="Times New Roman" pitchFamily="18" charset="0"/>
              </a:rPr>
              <a:t>харчові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барвники</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ароматизатори</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коригенти</a:t>
            </a:r>
            <a:r>
              <a:rPr lang="ru-RU" sz="1700" dirty="0" smtClean="0">
                <a:latin typeface="Times New Roman" pitchFamily="18" charset="0"/>
                <a:cs typeface="Times New Roman" pitchFamily="18" charset="0"/>
              </a:rPr>
              <a:t> смаку, </a:t>
            </a:r>
            <a:r>
              <a:rPr lang="ru-RU" sz="1700" dirty="0" err="1" smtClean="0">
                <a:latin typeface="Times New Roman" pitchFamily="18" charset="0"/>
                <a:cs typeface="Times New Roman" pitchFamily="18" charset="0"/>
              </a:rPr>
              <a:t>консерванти</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і</a:t>
            </a:r>
            <a:r>
              <a:rPr lang="ru-RU" sz="1700" dirty="0" smtClean="0">
                <a:latin typeface="Times New Roman" pitchFamily="18" charset="0"/>
                <a:cs typeface="Times New Roman" pitchFamily="18" charset="0"/>
              </a:rPr>
              <a:t> т.д. </a:t>
            </a:r>
            <a:r>
              <a:rPr lang="ru-RU" sz="1700" dirty="0" err="1" smtClean="0">
                <a:latin typeface="Times New Roman" pitchFamily="18" charset="0"/>
                <a:cs typeface="Times New Roman" pitchFamily="18" charset="0"/>
              </a:rPr>
              <a:t>Гранули</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можуть</a:t>
            </a:r>
            <a:r>
              <a:rPr lang="ru-RU" sz="1700" dirty="0" smtClean="0">
                <a:latin typeface="Times New Roman" pitchFamily="18" charset="0"/>
                <a:cs typeface="Times New Roman" pitchFamily="18" charset="0"/>
              </a:rPr>
              <a:t> бути «</a:t>
            </a:r>
            <a:r>
              <a:rPr lang="ru-RU" sz="1700" dirty="0" err="1" smtClean="0">
                <a:latin typeface="Times New Roman" pitchFamily="18" charset="0"/>
                <a:cs typeface="Times New Roman" pitchFamily="18" charset="0"/>
              </a:rPr>
              <a:t>шипучі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вкриті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оболонкою</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кишково-розчинні</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або</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з</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модифікованим</a:t>
            </a:r>
            <a:r>
              <a:rPr lang="ru-RU" sz="1700" dirty="0" smtClean="0">
                <a:latin typeface="Times New Roman" pitchFamily="18" charset="0"/>
                <a:cs typeface="Times New Roman" pitchFamily="18" charset="0"/>
              </a:rPr>
              <a:t> </a:t>
            </a:r>
            <a:r>
              <a:rPr lang="ru-RU" sz="1700" dirty="0" err="1" smtClean="0">
                <a:latin typeface="Times New Roman" pitchFamily="18" charset="0"/>
                <a:cs typeface="Times New Roman" pitchFamily="18" charset="0"/>
              </a:rPr>
              <a:t>вивільненням</a:t>
            </a:r>
            <a:r>
              <a:rPr lang="ru-RU" sz="1700" dirty="0" smtClean="0">
                <a:latin typeface="Times New Roman" pitchFamily="18" charset="0"/>
                <a:cs typeface="Times New Roman" pitchFamily="18" charset="0"/>
              </a:rPr>
              <a:t>.</a:t>
            </a:r>
          </a:p>
        </p:txBody>
      </p:sp>
      <p:pic>
        <p:nvPicPr>
          <p:cNvPr id="1026" name="Picture 2" descr="Кальций кверкус глобули велати гран. гомеопат. фл. 20 г - заказать с  доставкой, цена, инструкция, отзыв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304291"/>
            <a:ext cx="3696345" cy="36963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КВЕРЦЕТИН гранулы, 0,04 г/1 г по 2 г в пак. • Цены • Купить в Киеве,  Харькове, Черкассах • Доставка по Украине • Аптека Lif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1417351"/>
            <a:ext cx="3583285" cy="358328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46478072"/>
      </p:ext>
    </p:extLst>
  </p:cSld>
  <p:clrMapOvr>
    <a:masterClrMapping/>
  </p:clrMapOvr>
  <p:transition advTm="5984">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871" y="0"/>
            <a:ext cx="9029625" cy="5509200"/>
          </a:xfrm>
          <a:prstGeom prst="rect">
            <a:avLst/>
          </a:prstGeom>
        </p:spPr>
        <p:txBody>
          <a:bodyPr wrap="square">
            <a:spAutoFit/>
          </a:bodyPr>
          <a:lstStyle/>
          <a:p>
            <a:pPr algn="ctr"/>
            <a:r>
              <a:rPr lang="uk-UA" sz="2400" b="1" dirty="0">
                <a:solidFill>
                  <a:srgbClr val="000000"/>
                </a:solidFill>
                <a:latin typeface="Times New Roman" panose="02020603050405020304" pitchFamily="18" charset="0"/>
                <a:cs typeface="Times New Roman" panose="02020603050405020304" pitchFamily="18" charset="0"/>
              </a:rPr>
              <a:t>Гранулювання </a:t>
            </a:r>
            <a:endParaRPr lang="uk-UA" sz="2400" b="1" dirty="0" smtClean="0">
              <a:solidFill>
                <a:srgbClr val="000000"/>
              </a:solidFill>
              <a:latin typeface="Times New Roman" panose="02020603050405020304" pitchFamily="18" charset="0"/>
              <a:cs typeface="Times New Roman" panose="02020603050405020304" pitchFamily="18" charset="0"/>
            </a:endParaRPr>
          </a:p>
          <a:p>
            <a:pPr algn="just"/>
            <a:r>
              <a:rPr lang="uk-UA" dirty="0" smtClean="0">
                <a:solidFill>
                  <a:srgbClr val="000000"/>
                </a:solidFill>
                <a:latin typeface="Times New Roman" panose="02020603050405020304" pitchFamily="18" charset="0"/>
                <a:cs typeface="Times New Roman" panose="02020603050405020304" pitchFamily="18" charset="0"/>
              </a:rPr>
              <a:t>Гранулювання </a:t>
            </a:r>
            <a:r>
              <a:rPr lang="uk-UA" dirty="0">
                <a:solidFill>
                  <a:srgbClr val="000000"/>
                </a:solidFill>
                <a:latin typeface="Times New Roman" panose="02020603050405020304" pitchFamily="18" charset="0"/>
                <a:cs typeface="Times New Roman" panose="02020603050405020304" pitchFamily="18" charset="0"/>
              </a:rPr>
              <a:t>- спрямоване укрупнення частинок, </a:t>
            </a:r>
            <a:r>
              <a:rPr lang="uk-UA" dirty="0" smtClean="0">
                <a:solidFill>
                  <a:srgbClr val="000000"/>
                </a:solidFill>
                <a:latin typeface="Times New Roman" panose="02020603050405020304" pitchFamily="18" charset="0"/>
                <a:cs typeface="Times New Roman" panose="02020603050405020304" pitchFamily="18" charset="0"/>
              </a:rPr>
              <a:t>тобто </a:t>
            </a:r>
            <a:r>
              <a:rPr lang="uk-UA" dirty="0">
                <a:solidFill>
                  <a:srgbClr val="000000"/>
                </a:solidFill>
                <a:latin typeface="Times New Roman" panose="02020603050405020304" pitchFamily="18" charset="0"/>
                <a:cs typeface="Times New Roman" panose="02020603050405020304" pitchFamily="18" charset="0"/>
              </a:rPr>
              <a:t>– це процес перетворення порошкоподібного матеріалу на зерна певної величини. </a:t>
            </a:r>
            <a:endParaRPr lang="uk-UA" dirty="0" smtClean="0">
              <a:solidFill>
                <a:srgbClr val="000000"/>
              </a:solidFill>
              <a:latin typeface="Times New Roman" panose="02020603050405020304" pitchFamily="18" charset="0"/>
              <a:cs typeface="Times New Roman" panose="02020603050405020304" pitchFamily="18" charset="0"/>
            </a:endParaRPr>
          </a:p>
          <a:p>
            <a:pPr algn="just"/>
            <a:r>
              <a:rPr lang="uk-UA" dirty="0" smtClean="0">
                <a:solidFill>
                  <a:srgbClr val="000000"/>
                </a:solidFill>
                <a:latin typeface="Times New Roman" panose="02020603050405020304" pitchFamily="18" charset="0"/>
                <a:cs typeface="Times New Roman" panose="02020603050405020304" pitchFamily="18" charset="0"/>
              </a:rPr>
              <a:t>Грануляція. </a:t>
            </a:r>
            <a:r>
              <a:rPr lang="uk-UA" dirty="0">
                <a:solidFill>
                  <a:srgbClr val="000000"/>
                </a:solidFill>
                <a:latin typeface="Times New Roman" panose="02020603050405020304" pitchFamily="18" charset="0"/>
                <a:cs typeface="Times New Roman" panose="02020603050405020304" pitchFamily="18" charset="0"/>
              </a:rPr>
              <a:t>Грануляція необхідна для поліпшення сипучості маси, що </a:t>
            </a:r>
            <a:r>
              <a:rPr lang="uk-UA" dirty="0" err="1">
                <a:solidFill>
                  <a:srgbClr val="000000"/>
                </a:solidFill>
                <a:latin typeface="Times New Roman" panose="02020603050405020304" pitchFamily="18" charset="0"/>
                <a:cs typeface="Times New Roman" panose="02020603050405020304" pitchFamily="18" charset="0"/>
              </a:rPr>
              <a:t>таблетується</a:t>
            </a:r>
            <a:r>
              <a:rPr lang="uk-UA" dirty="0">
                <a:solidFill>
                  <a:srgbClr val="000000"/>
                </a:solidFill>
                <a:latin typeface="Times New Roman" panose="02020603050405020304" pitchFamily="18" charset="0"/>
                <a:cs typeface="Times New Roman" panose="02020603050405020304" pitchFamily="18" charset="0"/>
              </a:rPr>
              <a:t>, що відбувається в результаті значного зменшення сумарної поверхні частинок при їх злипанні в гранули і, отже, відповідного зменшення тертя, що виникає між цими частинками при русі. </a:t>
            </a:r>
            <a:endParaRPr lang="uk-UA" dirty="0" smtClean="0">
              <a:solidFill>
                <a:srgbClr val="000000"/>
              </a:solidFill>
              <a:latin typeface="Times New Roman" panose="02020603050405020304" pitchFamily="18" charset="0"/>
              <a:cs typeface="Times New Roman" panose="02020603050405020304" pitchFamily="18" charset="0"/>
            </a:endParaRPr>
          </a:p>
          <a:p>
            <a:pPr algn="just"/>
            <a:r>
              <a:rPr lang="uk-UA" dirty="0" smtClean="0">
                <a:solidFill>
                  <a:srgbClr val="000000"/>
                </a:solidFill>
                <a:latin typeface="Times New Roman" panose="02020603050405020304" pitchFamily="18" charset="0"/>
                <a:cs typeface="Times New Roman" panose="02020603050405020304" pitchFamily="18" charset="0"/>
              </a:rPr>
              <a:t>Розшарування </a:t>
            </a:r>
            <a:r>
              <a:rPr lang="uk-UA" dirty="0">
                <a:solidFill>
                  <a:srgbClr val="000000"/>
                </a:solidFill>
                <a:latin typeface="Times New Roman" panose="02020603050405020304" pitchFamily="18" charset="0"/>
                <a:cs typeface="Times New Roman" panose="02020603050405020304" pitchFamily="18" charset="0"/>
              </a:rPr>
              <a:t>багатокомпонентної порошкоподібної суміші зазвичай відбувається за рахунок різниці в розмірах частинок і значеннях питомої густини входять до її складу лікарських та допоміжних компонентів. Таке розшарування можливе при різноманітних вібраціях таблеткової машини або її вирви. </a:t>
            </a:r>
            <a:endParaRPr lang="uk-UA" dirty="0" smtClean="0">
              <a:solidFill>
                <a:srgbClr val="000000"/>
              </a:solidFill>
              <a:latin typeface="Times New Roman" panose="02020603050405020304" pitchFamily="18" charset="0"/>
              <a:cs typeface="Times New Roman" panose="02020603050405020304" pitchFamily="18" charset="0"/>
            </a:endParaRPr>
          </a:p>
          <a:p>
            <a:pPr algn="just"/>
            <a:r>
              <a:rPr lang="uk-UA" dirty="0" smtClean="0">
                <a:solidFill>
                  <a:srgbClr val="000000"/>
                </a:solidFill>
                <a:latin typeface="Times New Roman" panose="02020603050405020304" pitchFamily="18" charset="0"/>
                <a:cs typeface="Times New Roman" panose="02020603050405020304" pitchFamily="18" charset="0"/>
              </a:rPr>
              <a:t>Розшарування </a:t>
            </a:r>
            <a:r>
              <a:rPr lang="uk-UA" dirty="0" err="1">
                <a:solidFill>
                  <a:srgbClr val="000000"/>
                </a:solidFill>
                <a:latin typeface="Times New Roman" panose="02020603050405020304" pitchFamily="18" charset="0"/>
                <a:cs typeface="Times New Roman" panose="02020603050405020304" pitchFamily="18" charset="0"/>
              </a:rPr>
              <a:t>таблетованої</a:t>
            </a:r>
            <a:r>
              <a:rPr lang="uk-UA" dirty="0">
                <a:solidFill>
                  <a:srgbClr val="000000"/>
                </a:solidFill>
                <a:latin typeface="Times New Roman" panose="02020603050405020304" pitchFamily="18" charset="0"/>
                <a:cs typeface="Times New Roman" panose="02020603050405020304" pitchFamily="18" charset="0"/>
              </a:rPr>
              <a:t> маси - це небезпечний і неприпустимий процес, що викликає в ряді випадків майже повне виділення компонента з найбільшою питомою щільністю із суміші та порушення її дозування. </a:t>
            </a:r>
            <a:endParaRPr lang="uk-UA" dirty="0" smtClean="0">
              <a:solidFill>
                <a:srgbClr val="000000"/>
              </a:solidFill>
              <a:latin typeface="Times New Roman" panose="02020603050405020304" pitchFamily="18" charset="0"/>
              <a:cs typeface="Times New Roman" panose="02020603050405020304" pitchFamily="18" charset="0"/>
            </a:endParaRPr>
          </a:p>
          <a:p>
            <a:pPr algn="just"/>
            <a:r>
              <a:rPr lang="uk-UA" dirty="0" smtClean="0">
                <a:solidFill>
                  <a:srgbClr val="000000"/>
                </a:solidFill>
                <a:latin typeface="Times New Roman" panose="02020603050405020304" pitchFamily="18" charset="0"/>
                <a:cs typeface="Times New Roman" panose="02020603050405020304" pitchFamily="18" charset="0"/>
              </a:rPr>
              <a:t>Грануляція </a:t>
            </a:r>
            <a:r>
              <a:rPr lang="uk-UA" dirty="0">
                <a:solidFill>
                  <a:srgbClr val="000000"/>
                </a:solidFill>
                <a:latin typeface="Times New Roman" panose="02020603050405020304" pitchFamily="18" charset="0"/>
                <a:cs typeface="Times New Roman" panose="02020603050405020304" pitchFamily="18" charset="0"/>
              </a:rPr>
              <a:t>запобігає цій небезпеці, оскільки в її процесі відбувається злипання часток різної величини та питомої щільності. </a:t>
            </a:r>
            <a:r>
              <a:rPr lang="uk-UA" dirty="0" err="1">
                <a:solidFill>
                  <a:srgbClr val="000000"/>
                </a:solidFill>
                <a:latin typeface="Times New Roman" panose="02020603050405020304" pitchFamily="18" charset="0"/>
                <a:cs typeface="Times New Roman" panose="02020603050405020304" pitchFamily="18" charset="0"/>
              </a:rPr>
              <a:t>Гранулят</a:t>
            </a:r>
            <a:r>
              <a:rPr lang="uk-UA" dirty="0">
                <a:solidFill>
                  <a:srgbClr val="000000"/>
                </a:solidFill>
                <a:latin typeface="Times New Roman" panose="02020603050405020304" pitchFamily="18" charset="0"/>
                <a:cs typeface="Times New Roman" panose="02020603050405020304" pitchFamily="18" charset="0"/>
              </a:rPr>
              <a:t>, що утворюється при цьому, за умови рівності розмірів одержуваних гранул, набуває досить постійну насипну масу. Велику роль відіграє також міцність гранул: міцні гранули менше схильні до стирання і володіють кращою сипкістю.</a:t>
            </a:r>
            <a:endParaRPr lang="uk-UA" dirty="0">
              <a:latin typeface="Times New Roman" panose="02020603050405020304" pitchFamily="18" charset="0"/>
              <a:cs typeface="Times New Roman" panose="02020603050405020304" pitchFamily="18" charset="0"/>
            </a:endParaRPr>
          </a:p>
        </p:txBody>
      </p:sp>
      <p:pic>
        <p:nvPicPr>
          <p:cNvPr id="6" name="Таблетка. Как это сделано (документальный фильм) (online-video-cutter.com).mp4">
            <a:hlinkClick r:id="" action="ppaction://media"/>
          </p:cNvPr>
          <p:cNvPicPr>
            <a:picLocks noRot="1" noChangeAspect="1"/>
          </p:cNvPicPr>
          <p:nvPr>
            <a:videoFile r:link="rId1"/>
          </p:nvPr>
        </p:nvPicPr>
        <p:blipFill>
          <a:blip r:embed="rId3" cstate="print"/>
          <a:stretch>
            <a:fillRect/>
          </a:stretch>
        </p:blipFill>
        <p:spPr>
          <a:xfrm>
            <a:off x="6012160" y="5085184"/>
            <a:ext cx="3131840" cy="1761660"/>
          </a:xfrm>
          <a:prstGeom prst="rect">
            <a:avLst/>
          </a:prstGeom>
        </p:spPr>
      </p:pic>
      <p:pic>
        <p:nvPicPr>
          <p:cNvPr id="7" name="Рисунок 6"/>
          <p:cNvPicPr>
            <a:picLocks noChangeAspect="1"/>
          </p:cNvPicPr>
          <p:nvPr/>
        </p:nvPicPr>
        <p:blipFill>
          <a:blip r:embed="rId4"/>
          <a:stretch>
            <a:fillRect/>
          </a:stretch>
        </p:blipFill>
        <p:spPr>
          <a:xfrm rot="646237">
            <a:off x="8043505" y="5790883"/>
            <a:ext cx="169317" cy="177782"/>
          </a:xfrm>
          <a:prstGeom prst="rect">
            <a:avLst/>
          </a:prstGeom>
        </p:spPr>
      </p:pic>
    </p:spTree>
    <p:extLst>
      <p:ext uri="{BB962C8B-B14F-4D97-AF65-F5344CB8AC3E}">
        <p14:creationId xmlns:p14="http://schemas.microsoft.com/office/powerpoint/2010/main" val="424477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74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88640"/>
            <a:ext cx="9144000" cy="6855723"/>
          </a:xfrm>
          <a:prstGeom prst="rect">
            <a:avLst/>
          </a:prstGeom>
        </p:spPr>
        <p:txBody>
          <a:bodyPr wrap="square">
            <a:spAutoFit/>
          </a:bodyPr>
          <a:lstStyle/>
          <a:p>
            <a:pPr algn="just"/>
            <a:r>
              <a:rPr lang="uk-UA" dirty="0">
                <a:solidFill>
                  <a:srgbClr val="000000"/>
                </a:solidFill>
                <a:latin typeface="Times New Roman" panose="02020603050405020304" pitchFamily="18" charset="0"/>
                <a:cs typeface="Times New Roman" panose="02020603050405020304" pitchFamily="18" charset="0"/>
              </a:rPr>
              <a:t>Існуючі в даний час способи грануляції поділяються на такі основні типи: </a:t>
            </a:r>
          </a:p>
          <a:p>
            <a:pPr algn="just"/>
            <a:r>
              <a:rPr lang="uk-UA" dirty="0">
                <a:solidFill>
                  <a:srgbClr val="000000"/>
                </a:solidFill>
                <a:latin typeface="Times New Roman" panose="02020603050405020304" pitchFamily="18" charset="0"/>
                <a:cs typeface="Times New Roman" panose="02020603050405020304" pitchFamily="18" charset="0"/>
              </a:rPr>
              <a:t>- суха грануляція; </a:t>
            </a:r>
          </a:p>
          <a:p>
            <a:pPr algn="just"/>
            <a:r>
              <a:rPr lang="uk-UA" dirty="0">
                <a:solidFill>
                  <a:srgbClr val="000000"/>
                </a:solidFill>
                <a:latin typeface="Times New Roman" panose="02020603050405020304" pitchFamily="18" charset="0"/>
                <a:cs typeface="Times New Roman" panose="02020603050405020304" pitchFamily="18" charset="0"/>
              </a:rPr>
              <a:t>- грануляція волога або гранулювання продавлюванням; </a:t>
            </a:r>
          </a:p>
          <a:p>
            <a:pPr marL="342900" indent="-342900" algn="just">
              <a:buFontTx/>
              <a:buChar char="-"/>
            </a:pPr>
            <a:r>
              <a:rPr lang="uk-UA" dirty="0">
                <a:solidFill>
                  <a:srgbClr val="000000"/>
                </a:solidFill>
                <a:latin typeface="Times New Roman" panose="02020603050405020304" pitchFamily="18" charset="0"/>
                <a:cs typeface="Times New Roman" panose="02020603050405020304" pitchFamily="18" charset="0"/>
              </a:rPr>
              <a:t>структурна грануляція. </a:t>
            </a:r>
            <a:endParaRPr lang="uk-UA" sz="1750" b="1" dirty="0" smtClean="0">
              <a:latin typeface="Times New Roman" pitchFamily="18" charset="0"/>
              <a:cs typeface="Times New Roman" pitchFamily="18" charset="0"/>
            </a:endParaRPr>
          </a:p>
          <a:p>
            <a:pPr algn="ctr">
              <a:buFont typeface="Arial" pitchFamily="34" charset="0"/>
              <a:buChar char="•"/>
            </a:pPr>
            <a:r>
              <a:rPr lang="uk-UA" sz="1750" b="1" dirty="0" smtClean="0">
                <a:latin typeface="Times New Roman" pitchFamily="18" charset="0"/>
                <a:cs typeface="Times New Roman" pitchFamily="18" charset="0"/>
              </a:rPr>
              <a:t>Вологе</a:t>
            </a:r>
            <a:r>
              <a:rPr lang="ru-RU" sz="1750" b="1" dirty="0" smtClean="0">
                <a:latin typeface="Times New Roman" pitchFamily="18" charset="0"/>
                <a:cs typeface="Times New Roman" pitchFamily="18" charset="0"/>
              </a:rPr>
              <a:t> </a:t>
            </a:r>
            <a:r>
              <a:rPr lang="ru-RU" sz="1750" b="1" dirty="0" err="1" smtClean="0">
                <a:latin typeface="Times New Roman" pitchFamily="18" charset="0"/>
                <a:cs typeface="Times New Roman" pitchFamily="18" charset="0"/>
              </a:rPr>
              <a:t>гранулювання</a:t>
            </a:r>
            <a:r>
              <a:rPr lang="ru-RU" sz="1750" b="1" dirty="0" smtClean="0">
                <a:latin typeface="Times New Roman" pitchFamily="18" charset="0"/>
                <a:cs typeface="Times New Roman" pitchFamily="18" charset="0"/>
              </a:rPr>
              <a:t> </a:t>
            </a:r>
            <a:r>
              <a:rPr lang="ru-RU" sz="1750" b="1" dirty="0" err="1" smtClean="0">
                <a:latin typeface="Times New Roman" pitchFamily="18" charset="0"/>
                <a:cs typeface="Times New Roman" pitchFamily="18" charset="0"/>
              </a:rPr>
              <a:t>складається</a:t>
            </a:r>
            <a:r>
              <a:rPr lang="ru-RU" sz="1750" b="1" dirty="0" smtClean="0">
                <a:latin typeface="Times New Roman" pitchFamily="18" charset="0"/>
                <a:cs typeface="Times New Roman" pitchFamily="18" charset="0"/>
              </a:rPr>
              <a:t> з </a:t>
            </a:r>
            <a:r>
              <a:rPr lang="ru-RU" sz="1750" b="1" dirty="0" err="1" smtClean="0">
                <a:latin typeface="Times New Roman" pitchFamily="18" charset="0"/>
                <a:cs typeface="Times New Roman" pitchFamily="18" charset="0"/>
              </a:rPr>
              <a:t>слідуючих</a:t>
            </a:r>
            <a:r>
              <a:rPr lang="ru-RU" sz="1750" b="1" dirty="0" smtClean="0">
                <a:latin typeface="Times New Roman" pitchFamily="18" charset="0"/>
                <a:cs typeface="Times New Roman" pitchFamily="18" charset="0"/>
              </a:rPr>
              <a:t> </a:t>
            </a:r>
            <a:r>
              <a:rPr lang="ru-RU" sz="1750" b="1" dirty="0" err="1" smtClean="0">
                <a:latin typeface="Times New Roman" pitchFamily="18" charset="0"/>
                <a:cs typeface="Times New Roman" pitchFamily="18" charset="0"/>
              </a:rPr>
              <a:t>операцій</a:t>
            </a:r>
            <a:r>
              <a:rPr lang="ru-RU" sz="1750" b="1" dirty="0" smtClean="0">
                <a:latin typeface="Times New Roman" pitchFamily="18" charset="0"/>
                <a:cs typeface="Times New Roman" pitchFamily="18" charset="0"/>
              </a:rPr>
              <a:t>:</a:t>
            </a:r>
          </a:p>
          <a:p>
            <a:pPr algn="just">
              <a:buFont typeface="Arial" pitchFamily="34" charset="0"/>
              <a:buChar char="•"/>
            </a:pPr>
            <a:r>
              <a:rPr lang="ru-RU" sz="1750" b="1" i="1" dirty="0" err="1" smtClean="0">
                <a:latin typeface="Times New Roman" pitchFamily="18" charset="0"/>
                <a:cs typeface="Times New Roman" pitchFamily="18" charset="0"/>
              </a:rPr>
              <a:t>Подрібнення</a:t>
            </a:r>
            <a:r>
              <a:rPr lang="ru-RU" sz="1750" b="1" i="1"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Цю</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операцію</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зазвичай</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проводять</a:t>
            </a:r>
            <a:r>
              <a:rPr lang="ru-RU" sz="1750" dirty="0" smtClean="0">
                <a:latin typeface="Times New Roman" pitchFamily="18" charset="0"/>
                <a:cs typeface="Times New Roman" pitchFamily="18" charset="0"/>
              </a:rPr>
              <a:t> в </a:t>
            </a:r>
            <a:r>
              <a:rPr lang="ru-RU" sz="1750" dirty="0" err="1" smtClean="0">
                <a:latin typeface="Times New Roman" pitchFamily="18" charset="0"/>
                <a:cs typeface="Times New Roman" pitchFamily="18" charset="0"/>
              </a:rPr>
              <a:t>кульових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млинах</a:t>
            </a:r>
            <a:r>
              <a:rPr lang="ru-RU" sz="1750" dirty="0" smtClean="0">
                <a:latin typeface="Times New Roman" pitchFamily="18" charset="0"/>
                <a:cs typeface="Times New Roman" pitchFamily="18" charset="0"/>
              </a:rPr>
              <a:t>. Порошок </a:t>
            </a:r>
            <a:r>
              <a:rPr lang="ru-RU" sz="1750" dirty="0" err="1" smtClean="0">
                <a:latin typeface="Times New Roman" pitchFamily="18" charset="0"/>
                <a:cs typeface="Times New Roman" pitchFamily="18" charset="0"/>
              </a:rPr>
              <a:t>просіюють</a:t>
            </a:r>
            <a:r>
              <a:rPr lang="ru-RU" sz="1750" dirty="0" smtClean="0">
                <a:latin typeface="Times New Roman" pitchFamily="18" charset="0"/>
                <a:cs typeface="Times New Roman" pitchFamily="18" charset="0"/>
              </a:rPr>
              <a:t> через сито.</a:t>
            </a:r>
          </a:p>
          <a:p>
            <a:pPr algn="just">
              <a:buFont typeface="Arial" pitchFamily="34" charset="0"/>
              <a:buChar char="•"/>
            </a:pPr>
            <a:r>
              <a:rPr lang="ru-RU" sz="1750" b="1" i="1" dirty="0" err="1" smtClean="0">
                <a:latin typeface="Times New Roman" pitchFamily="18" charset="0"/>
                <a:cs typeface="Times New Roman" pitchFamily="18" charset="0"/>
              </a:rPr>
              <a:t>Зволоження</a:t>
            </a:r>
            <a:r>
              <a:rPr lang="ru-RU" sz="1750" b="1" i="1" dirty="0">
                <a:latin typeface="Times New Roman" pitchFamily="18" charset="0"/>
                <a:cs typeface="Times New Roman" pitchFamily="18" charset="0"/>
              </a:rPr>
              <a:t>. </a:t>
            </a:r>
            <a:r>
              <a:rPr lang="ru-RU" sz="1750" dirty="0" smtClean="0">
                <a:latin typeface="Times New Roman" pitchFamily="18" charset="0"/>
                <a:cs typeface="Times New Roman" pitchFamily="18" charset="0"/>
              </a:rPr>
              <a:t>Як </a:t>
            </a:r>
            <a:r>
              <a:rPr lang="ru-RU" sz="1750" dirty="0" err="1" smtClean="0">
                <a:latin typeface="Times New Roman" pitchFamily="18" charset="0"/>
                <a:cs typeface="Times New Roman" pitchFamily="18" charset="0"/>
              </a:rPr>
              <a:t>в'яжучих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речовин</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рекомендують</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застосовувати</a:t>
            </a:r>
            <a:r>
              <a:rPr lang="ru-RU" sz="1750" dirty="0" smtClean="0">
                <a:latin typeface="Times New Roman" pitchFamily="18" charset="0"/>
                <a:cs typeface="Times New Roman" pitchFamily="18" charset="0"/>
              </a:rPr>
              <a:t> воду, спирт, </a:t>
            </a:r>
            <a:r>
              <a:rPr lang="ru-RU" sz="1750" dirty="0" err="1" smtClean="0">
                <a:latin typeface="Times New Roman" pitchFamily="18" charset="0"/>
                <a:cs typeface="Times New Roman" pitchFamily="18" charset="0"/>
              </a:rPr>
              <a:t>цукровий</a:t>
            </a:r>
            <a:r>
              <a:rPr lang="ru-RU" sz="1750" dirty="0" smtClean="0">
                <a:latin typeface="Times New Roman" pitchFamily="18" charset="0"/>
                <a:cs typeface="Times New Roman" pitchFamily="18" charset="0"/>
              </a:rPr>
              <a:t> сироп, </a:t>
            </a:r>
            <a:r>
              <a:rPr lang="ru-RU" sz="1750" dirty="0" err="1" smtClean="0">
                <a:latin typeface="Times New Roman" pitchFamily="18" charset="0"/>
                <a:cs typeface="Times New Roman" pitchFamily="18" charset="0"/>
              </a:rPr>
              <a:t>розчин</a:t>
            </a:r>
            <a:r>
              <a:rPr lang="ru-RU" sz="1750" dirty="0" smtClean="0">
                <a:latin typeface="Times New Roman" pitchFamily="18" charset="0"/>
                <a:cs typeface="Times New Roman" pitchFamily="18" charset="0"/>
              </a:rPr>
              <a:t> желатину </a:t>
            </a:r>
            <a:r>
              <a:rPr lang="ru-RU" sz="1750" dirty="0" err="1" smtClean="0">
                <a:latin typeface="Times New Roman" pitchFamily="18" charset="0"/>
                <a:cs typeface="Times New Roman" pitchFamily="18" charset="0"/>
              </a:rPr>
              <a:t>і</a:t>
            </a:r>
            <a:r>
              <a:rPr lang="ru-RU" sz="1750" dirty="0" smtClean="0">
                <a:latin typeface="Times New Roman" pitchFamily="18" charset="0"/>
                <a:cs typeface="Times New Roman" pitchFamily="18" charset="0"/>
              </a:rPr>
              <a:t> 5% </a:t>
            </a:r>
            <a:r>
              <a:rPr lang="ru-RU" sz="1750" dirty="0" err="1" smtClean="0">
                <a:latin typeface="Times New Roman" pitchFamily="18" charset="0"/>
                <a:cs typeface="Times New Roman" pitchFamily="18" charset="0"/>
              </a:rPr>
              <a:t>крохмальний</a:t>
            </a:r>
            <a:r>
              <a:rPr lang="ru-RU" sz="1750" dirty="0" smtClean="0">
                <a:latin typeface="Times New Roman" pitchFamily="18" charset="0"/>
                <a:cs typeface="Times New Roman" pitchFamily="18" charset="0"/>
              </a:rPr>
              <a:t> клейстер. </a:t>
            </a:r>
            <a:r>
              <a:rPr lang="ru-RU" sz="1750" dirty="0" err="1" smtClean="0">
                <a:latin typeface="Times New Roman" pitchFamily="18" charset="0"/>
                <a:cs typeface="Times New Roman" pitchFamily="18" charset="0"/>
              </a:rPr>
              <a:t>Необхідна</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кількість</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в'яжучих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речовин</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встановлюють</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дослідним</a:t>
            </a:r>
            <a:r>
              <a:rPr lang="ru-RU" sz="1750" dirty="0" smtClean="0">
                <a:latin typeface="Times New Roman" pitchFamily="18" charset="0"/>
                <a:cs typeface="Times New Roman" pitchFamily="18" charset="0"/>
              </a:rPr>
              <a:t> шляхом для </a:t>
            </a:r>
            <a:r>
              <a:rPr lang="ru-RU" sz="1750" dirty="0" err="1" smtClean="0">
                <a:latin typeface="Times New Roman" pitchFamily="18" charset="0"/>
                <a:cs typeface="Times New Roman" pitchFamily="18" charset="0"/>
              </a:rPr>
              <a:t>кожної</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таблетіруемой</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маси</a:t>
            </a:r>
            <a:r>
              <a:rPr lang="ru-RU" sz="1750" dirty="0" smtClean="0">
                <a:latin typeface="Times New Roman" pitchFamily="18" charset="0"/>
                <a:cs typeface="Times New Roman" pitchFamily="18" charset="0"/>
              </a:rPr>
              <a:t>. Для </a:t>
            </a:r>
            <a:r>
              <a:rPr lang="ru-RU" sz="1750" dirty="0" err="1" smtClean="0">
                <a:latin typeface="Times New Roman" pitchFamily="18" charset="0"/>
                <a:cs typeface="Times New Roman" pitchFamily="18" charset="0"/>
              </a:rPr>
              <a:t>цього</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щоб</a:t>
            </a:r>
            <a:r>
              <a:rPr lang="ru-RU" sz="1750" dirty="0" smtClean="0">
                <a:latin typeface="Times New Roman" pitchFamily="18" charset="0"/>
                <a:cs typeface="Times New Roman" pitchFamily="18" charset="0"/>
              </a:rPr>
              <a:t> порошок </a:t>
            </a:r>
            <a:r>
              <a:rPr lang="ru-RU" sz="1750" dirty="0" err="1" smtClean="0">
                <a:latin typeface="Times New Roman" pitchFamily="18" charset="0"/>
                <a:cs typeface="Times New Roman" pitchFamily="18" charset="0"/>
              </a:rPr>
              <a:t>взагалі</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гранульований</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він</a:t>
            </a:r>
            <a:r>
              <a:rPr lang="ru-RU" sz="1750" dirty="0" smtClean="0">
                <a:latin typeface="Times New Roman" pitchFamily="18" charset="0"/>
                <a:cs typeface="Times New Roman" pitchFamily="18" charset="0"/>
              </a:rPr>
              <a:t> повинен бути </a:t>
            </a:r>
            <a:r>
              <a:rPr lang="ru-RU" sz="1750" dirty="0" err="1" smtClean="0">
                <a:latin typeface="Times New Roman" pitchFamily="18" charset="0"/>
                <a:cs typeface="Times New Roman" pitchFamily="18" charset="0"/>
              </a:rPr>
              <a:t>зволожений</a:t>
            </a:r>
            <a:r>
              <a:rPr lang="ru-RU" sz="1750" dirty="0" smtClean="0">
                <a:latin typeface="Times New Roman" pitchFamily="18" charset="0"/>
                <a:cs typeface="Times New Roman" pitchFamily="18" charset="0"/>
              </a:rPr>
              <a:t> до </a:t>
            </a:r>
            <a:r>
              <a:rPr lang="ru-RU" sz="1750" dirty="0" err="1" smtClean="0">
                <a:latin typeface="Times New Roman" pitchFamily="18" charset="0"/>
                <a:cs typeface="Times New Roman" pitchFamily="18" charset="0"/>
              </a:rPr>
              <a:t>певної</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міри</a:t>
            </a:r>
            <a:r>
              <a:rPr lang="ru-RU" sz="1750" dirty="0" smtClean="0">
                <a:latin typeface="Times New Roman" pitchFamily="18" charset="0"/>
                <a:cs typeface="Times New Roman" pitchFamily="18" charset="0"/>
              </a:rPr>
              <a:t>. </a:t>
            </a:r>
            <a:r>
              <a:rPr lang="ru-RU" sz="1750" dirty="0" err="1">
                <a:latin typeface="Times New Roman" pitchFamily="18" charset="0"/>
                <a:cs typeface="Times New Roman" pitchFamily="18" charset="0"/>
              </a:rPr>
              <a:t>Зволоження</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проводять</a:t>
            </a:r>
            <a:r>
              <a:rPr lang="ru-RU" sz="1750" dirty="0" smtClean="0">
                <a:latin typeface="Times New Roman" pitchFamily="18" charset="0"/>
                <a:cs typeface="Times New Roman" pitchFamily="18" charset="0"/>
              </a:rPr>
              <a:t> в </a:t>
            </a:r>
            <a:r>
              <a:rPr lang="ru-RU" sz="1750" dirty="0" err="1" smtClean="0">
                <a:latin typeface="Times New Roman" pitchFamily="18" charset="0"/>
                <a:cs typeface="Times New Roman" pitchFamily="18" charset="0"/>
              </a:rPr>
              <a:t>змішувачі</a:t>
            </a:r>
            <a:r>
              <a:rPr lang="ru-RU" sz="1750" dirty="0" smtClean="0">
                <a:latin typeface="Times New Roman" pitchFamily="18" charset="0"/>
                <a:cs typeface="Times New Roman" pitchFamily="18" charset="0"/>
              </a:rPr>
              <a:t> з </a:t>
            </a:r>
            <a:r>
              <a:rPr lang="en-US" sz="1750" dirty="0" smtClean="0">
                <a:latin typeface="Times New Roman" pitchFamily="18" charset="0"/>
                <a:cs typeface="Times New Roman" pitchFamily="18" charset="0"/>
              </a:rPr>
              <a:t>S (</a:t>
            </a:r>
            <a:r>
              <a:rPr lang="ru-RU" sz="1750" dirty="0" smtClean="0">
                <a:latin typeface="Times New Roman" pitchFamily="18" charset="0"/>
                <a:cs typeface="Times New Roman" pitchFamily="18" charset="0"/>
              </a:rPr>
              <a:t>сигма) - </a:t>
            </a:r>
            <a:r>
              <a:rPr lang="ru-RU" sz="1750" dirty="0" err="1" smtClean="0">
                <a:latin typeface="Times New Roman" pitchFamily="18" charset="0"/>
                <a:cs typeface="Times New Roman" pitchFamily="18" charset="0"/>
              </a:rPr>
              <a:t>образними</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лопатями</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які</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обертаються</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з</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різною</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швидкістю</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передня</a:t>
            </a:r>
            <a:r>
              <a:rPr lang="ru-RU" sz="1750" dirty="0" smtClean="0">
                <a:latin typeface="Times New Roman" pitchFamily="18" charset="0"/>
                <a:cs typeface="Times New Roman" pitchFamily="18" charset="0"/>
              </a:rPr>
              <a:t> - </a:t>
            </a:r>
            <a:r>
              <a:rPr lang="ru-RU" sz="1750" dirty="0" err="1" smtClean="0">
                <a:latin typeface="Times New Roman" pitchFamily="18" charset="0"/>
                <a:cs typeface="Times New Roman" pitchFamily="18" charset="0"/>
              </a:rPr>
              <a:t>зі</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швидкістю</a:t>
            </a:r>
            <a:r>
              <a:rPr lang="ru-RU" sz="1750" dirty="0" smtClean="0">
                <a:latin typeface="Times New Roman" pitchFamily="18" charset="0"/>
                <a:cs typeface="Times New Roman" pitchFamily="18" charset="0"/>
              </a:rPr>
              <a:t> 17 - 24об / </a:t>
            </a:r>
            <a:r>
              <a:rPr lang="ru-RU" sz="1750" dirty="0" err="1" smtClean="0">
                <a:latin typeface="Times New Roman" pitchFamily="18" charset="0"/>
                <a:cs typeface="Times New Roman" pitchFamily="18" charset="0"/>
              </a:rPr>
              <a:t>хв</a:t>
            </a:r>
            <a:r>
              <a:rPr lang="ru-RU" sz="1750" dirty="0" smtClean="0">
                <a:latin typeface="Times New Roman" pitchFamily="18" charset="0"/>
                <a:cs typeface="Times New Roman" pitchFamily="18" charset="0"/>
              </a:rPr>
              <a:t>, а </a:t>
            </a:r>
            <a:r>
              <a:rPr lang="ru-RU" sz="1750" dirty="0" err="1" smtClean="0">
                <a:latin typeface="Times New Roman" pitchFamily="18" charset="0"/>
                <a:cs typeface="Times New Roman" pitchFamily="18" charset="0"/>
              </a:rPr>
              <a:t>задня</a:t>
            </a:r>
            <a:r>
              <a:rPr lang="ru-RU" sz="1750" dirty="0" smtClean="0">
                <a:latin typeface="Times New Roman" pitchFamily="18" charset="0"/>
                <a:cs typeface="Times New Roman" pitchFamily="18" charset="0"/>
              </a:rPr>
              <a:t> - 8 - 11об / </a:t>
            </a:r>
            <a:r>
              <a:rPr lang="ru-RU" sz="1750" dirty="0" err="1" smtClean="0">
                <a:latin typeface="Times New Roman" pitchFamily="18" charset="0"/>
                <a:cs typeface="Times New Roman" pitchFamily="18" charset="0"/>
              </a:rPr>
              <a:t>хв</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лопаті</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можуть</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обертатися</a:t>
            </a:r>
            <a:r>
              <a:rPr lang="ru-RU" sz="1750" dirty="0" smtClean="0">
                <a:latin typeface="Times New Roman" pitchFamily="18" charset="0"/>
                <a:cs typeface="Times New Roman" pitchFamily="18" charset="0"/>
              </a:rPr>
              <a:t> у </a:t>
            </a:r>
            <a:r>
              <a:rPr lang="ru-RU" sz="1750" dirty="0" err="1" smtClean="0">
                <a:latin typeface="Times New Roman" pitchFamily="18" charset="0"/>
                <a:cs typeface="Times New Roman" pitchFamily="18" charset="0"/>
              </a:rPr>
              <a:t>зворотний</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бік</a:t>
            </a:r>
            <a:r>
              <a:rPr lang="ru-RU" sz="1750" dirty="0" smtClean="0">
                <a:latin typeface="Times New Roman" pitchFamily="18" charset="0"/>
                <a:cs typeface="Times New Roman" pitchFamily="18" charset="0"/>
              </a:rPr>
              <a:t>. Для </a:t>
            </a:r>
            <a:r>
              <a:rPr lang="ru-RU" sz="1750" dirty="0" err="1" smtClean="0">
                <a:latin typeface="Times New Roman" pitchFamily="18" charset="0"/>
                <a:cs typeface="Times New Roman" pitchFamily="18" charset="0"/>
              </a:rPr>
              <a:t>спорожнення</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змішувача</a:t>
            </a:r>
            <a:r>
              <a:rPr lang="ru-RU" sz="1750" dirty="0" smtClean="0">
                <a:latin typeface="Times New Roman" pitchFamily="18" charset="0"/>
                <a:cs typeface="Times New Roman" pitchFamily="18" charset="0"/>
              </a:rPr>
              <a:t> корпус </a:t>
            </a:r>
            <a:r>
              <a:rPr lang="ru-RU" sz="1750" dirty="0" err="1" smtClean="0">
                <a:latin typeface="Times New Roman" pitchFamily="18" charset="0"/>
                <a:cs typeface="Times New Roman" pitchFamily="18" charset="0"/>
              </a:rPr>
              <a:t>його</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перекидають</a:t>
            </a:r>
            <a:r>
              <a:rPr lang="ru-RU" sz="1750" dirty="0" smtClean="0">
                <a:latin typeface="Times New Roman" pitchFamily="18" charset="0"/>
                <a:cs typeface="Times New Roman" pitchFamily="18" charset="0"/>
              </a:rPr>
              <a:t> і </a:t>
            </a:r>
            <a:r>
              <a:rPr lang="ru-RU" sz="1750" dirty="0" err="1" smtClean="0">
                <a:latin typeface="Times New Roman" pitchFamily="18" charset="0"/>
                <a:cs typeface="Times New Roman" pitchFamily="18" charset="0"/>
              </a:rPr>
              <a:t>масу</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виштовхують</a:t>
            </a:r>
            <a:r>
              <a:rPr lang="ru-RU" sz="1750" dirty="0" smtClean="0">
                <a:latin typeface="Times New Roman" pitchFamily="18" charset="0"/>
                <a:cs typeface="Times New Roman" pitchFamily="18" charset="0"/>
              </a:rPr>
              <a:t> за </a:t>
            </a:r>
            <a:r>
              <a:rPr lang="ru-RU" sz="1750" dirty="0" err="1" smtClean="0">
                <a:latin typeface="Times New Roman" pitchFamily="18" charset="0"/>
                <a:cs typeface="Times New Roman" pitchFamily="18" charset="0"/>
              </a:rPr>
              <a:t>допомогою</a:t>
            </a:r>
            <a:r>
              <a:rPr lang="ru-RU" sz="1750" dirty="0" smtClean="0">
                <a:latin typeface="Times New Roman" pitchFamily="18" charset="0"/>
                <a:cs typeface="Times New Roman" pitchFamily="18" charset="0"/>
              </a:rPr>
              <a:t> лопат.</a:t>
            </a:r>
            <a:r>
              <a:rPr lang="ru-RU" sz="1750" b="1" i="1" dirty="0" smtClean="0">
                <a:latin typeface="Times New Roman" pitchFamily="18" charset="0"/>
                <a:cs typeface="Times New Roman" pitchFamily="18" charset="0"/>
              </a:rPr>
              <a:t> </a:t>
            </a:r>
          </a:p>
          <a:p>
            <a:pPr algn="just">
              <a:buFont typeface="Arial" pitchFamily="34" charset="0"/>
              <a:buChar char="•"/>
            </a:pPr>
            <a:r>
              <a:rPr lang="ru-RU" sz="1750" b="1" i="1" dirty="0" err="1" smtClean="0">
                <a:latin typeface="Times New Roman" pitchFamily="18" charset="0"/>
                <a:cs typeface="Times New Roman" pitchFamily="18" charset="0"/>
              </a:rPr>
              <a:t>Протирання</a:t>
            </a:r>
            <a:r>
              <a:rPr lang="ru-RU" sz="1750" b="1" i="1" dirty="0" smtClean="0">
                <a:latin typeface="Times New Roman" pitchFamily="18" charset="0"/>
                <a:cs typeface="Times New Roman" pitchFamily="18" charset="0"/>
              </a:rPr>
              <a:t> (</a:t>
            </a:r>
            <a:r>
              <a:rPr lang="ru-RU" sz="1750" b="1" i="1" dirty="0" err="1" smtClean="0">
                <a:latin typeface="Times New Roman" pitchFamily="18" charset="0"/>
                <a:cs typeface="Times New Roman" pitchFamily="18" charset="0"/>
              </a:rPr>
              <a:t>власне</a:t>
            </a:r>
            <a:r>
              <a:rPr lang="ru-RU" sz="1750" b="1" i="1" dirty="0" smtClean="0">
                <a:latin typeface="Times New Roman" pitchFamily="18" charset="0"/>
                <a:cs typeface="Times New Roman" pitchFamily="18" charset="0"/>
              </a:rPr>
              <a:t> </a:t>
            </a:r>
            <a:r>
              <a:rPr lang="ru-RU" sz="1750" b="1" i="1" dirty="0" err="1" smtClean="0">
                <a:latin typeface="Times New Roman" pitchFamily="18" charset="0"/>
                <a:cs typeface="Times New Roman" pitchFamily="18" charset="0"/>
              </a:rPr>
              <a:t>гранулювання</a:t>
            </a:r>
            <a:r>
              <a:rPr lang="ru-RU" sz="1750" b="1" i="1"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Гранулювання</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виробляють</a:t>
            </a:r>
            <a:r>
              <a:rPr lang="ru-RU" sz="1750" dirty="0" smtClean="0">
                <a:latin typeface="Times New Roman" pitchFamily="18" charset="0"/>
                <a:cs typeface="Times New Roman" pitchFamily="18" charset="0"/>
              </a:rPr>
              <a:t> шляхом </a:t>
            </a:r>
            <a:r>
              <a:rPr lang="ru-RU" sz="1750" dirty="0" err="1" smtClean="0">
                <a:latin typeface="Times New Roman" pitchFamily="18" charset="0"/>
                <a:cs typeface="Times New Roman" pitchFamily="18" charset="0"/>
              </a:rPr>
              <a:t>протирання</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одержаної</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маси</a:t>
            </a:r>
            <a:r>
              <a:rPr lang="ru-RU" sz="1750" dirty="0" smtClean="0">
                <a:latin typeface="Times New Roman" pitchFamily="18" charset="0"/>
                <a:cs typeface="Times New Roman" pitchFamily="18" charset="0"/>
              </a:rPr>
              <a:t> через сито 3 - 5мм (№ 20, 40 </a:t>
            </a:r>
            <a:r>
              <a:rPr lang="ru-RU" sz="1750" dirty="0" err="1" smtClean="0">
                <a:latin typeface="Times New Roman" pitchFamily="18" charset="0"/>
                <a:cs typeface="Times New Roman" pitchFamily="18" charset="0"/>
              </a:rPr>
              <a:t>і</a:t>
            </a:r>
            <a:r>
              <a:rPr lang="ru-RU" sz="1750" dirty="0" smtClean="0">
                <a:latin typeface="Times New Roman" pitchFamily="18" charset="0"/>
                <a:cs typeface="Times New Roman" pitchFamily="18" charset="0"/>
              </a:rPr>
              <a:t> 50) </a:t>
            </a:r>
            <a:r>
              <a:rPr lang="ru-RU" sz="1750" dirty="0" err="1" smtClean="0">
                <a:latin typeface="Times New Roman" pitchFamily="18" charset="0"/>
                <a:cs typeface="Times New Roman" pitchFamily="18" charset="0"/>
              </a:rPr>
              <a:t>Застосовують</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пробивні</a:t>
            </a:r>
            <a:r>
              <a:rPr lang="ru-RU" sz="1750" dirty="0" smtClean="0">
                <a:latin typeface="Times New Roman" pitchFamily="18" charset="0"/>
                <a:cs typeface="Times New Roman" pitchFamily="18" charset="0"/>
              </a:rPr>
              <a:t> сита </a:t>
            </a:r>
            <a:r>
              <a:rPr lang="ru-RU" sz="1750" dirty="0" err="1" smtClean="0">
                <a:latin typeface="Times New Roman" pitchFamily="18" charset="0"/>
                <a:cs typeface="Times New Roman" pitchFamily="18" charset="0"/>
              </a:rPr>
              <a:t>з</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нержавіючої</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сталі</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латуні</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або</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бронзи</a:t>
            </a:r>
            <a:r>
              <a:rPr lang="ru-RU" sz="1750" dirty="0" smtClean="0">
                <a:latin typeface="Times New Roman" pitchFamily="18" charset="0"/>
                <a:cs typeface="Times New Roman" pitchFamily="18" charset="0"/>
              </a:rPr>
              <a:t>. Не </a:t>
            </a:r>
            <a:r>
              <a:rPr lang="ru-RU" sz="1750" dirty="0" err="1" smtClean="0">
                <a:latin typeface="Times New Roman" pitchFamily="18" charset="0"/>
                <a:cs typeface="Times New Roman" pitchFamily="18" charset="0"/>
              </a:rPr>
              <a:t>допускається</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вживання</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тканинних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дротяних</a:t>
            </a:r>
            <a:r>
              <a:rPr lang="ru-RU" sz="1750" dirty="0" smtClean="0">
                <a:latin typeface="Times New Roman" pitchFamily="18" charset="0"/>
                <a:cs typeface="Times New Roman" pitchFamily="18" charset="0"/>
              </a:rPr>
              <a:t> сит </a:t>
            </a:r>
            <a:r>
              <a:rPr lang="ru-RU" sz="1750" dirty="0" err="1" smtClean="0">
                <a:latin typeface="Times New Roman" pitchFamily="18" charset="0"/>
                <a:cs typeface="Times New Roman" pitchFamily="18" charset="0"/>
              </a:rPr>
              <a:t>щоб</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уникнути</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попадання</a:t>
            </a:r>
            <a:r>
              <a:rPr lang="ru-RU" sz="1750" dirty="0" smtClean="0">
                <a:latin typeface="Times New Roman" pitchFamily="18" charset="0"/>
                <a:cs typeface="Times New Roman" pitchFamily="18" charset="0"/>
              </a:rPr>
              <a:t> в </a:t>
            </a:r>
            <a:r>
              <a:rPr lang="ru-RU" sz="1750" dirty="0" err="1" smtClean="0">
                <a:latin typeface="Times New Roman" pitchFamily="18" charset="0"/>
                <a:cs typeface="Times New Roman" pitchFamily="18" charset="0"/>
              </a:rPr>
              <a:t>таблеткового</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масу</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обривків</a:t>
            </a:r>
            <a:r>
              <a:rPr lang="ru-RU" sz="1750" dirty="0" smtClean="0">
                <a:latin typeface="Times New Roman" pitchFamily="18" charset="0"/>
                <a:cs typeface="Times New Roman" pitchFamily="18" charset="0"/>
              </a:rPr>
              <a:t> дроту. </a:t>
            </a:r>
            <a:r>
              <a:rPr lang="ru-RU" sz="1750" dirty="0" err="1" smtClean="0">
                <a:latin typeface="Times New Roman" pitchFamily="18" charset="0"/>
                <a:cs typeface="Times New Roman" pitchFamily="18" charset="0"/>
              </a:rPr>
              <a:t>Протирання</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проводять</a:t>
            </a:r>
            <a:r>
              <a:rPr lang="ru-RU" sz="1750" dirty="0" smtClean="0">
                <a:latin typeface="Times New Roman" pitchFamily="18" charset="0"/>
                <a:cs typeface="Times New Roman" pitchFamily="18" charset="0"/>
              </a:rPr>
              <a:t> за </a:t>
            </a:r>
            <a:r>
              <a:rPr lang="ru-RU" sz="1750" dirty="0" err="1" smtClean="0">
                <a:latin typeface="Times New Roman" pitchFamily="18" charset="0"/>
                <a:cs typeface="Times New Roman" pitchFamily="18" charset="0"/>
              </a:rPr>
              <a:t>допомогою</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спеціальних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протиральних</a:t>
            </a:r>
            <a:r>
              <a:rPr lang="ru-RU" sz="1750" dirty="0" smtClean="0">
                <a:latin typeface="Times New Roman" pitchFamily="18" charset="0"/>
                <a:cs typeface="Times New Roman" pitchFamily="18" charset="0"/>
              </a:rPr>
              <a:t> машин - </a:t>
            </a:r>
            <a:r>
              <a:rPr lang="ru-RU" sz="1750" dirty="0" err="1" smtClean="0">
                <a:latin typeface="Times New Roman" pitchFamily="18" charset="0"/>
                <a:cs typeface="Times New Roman" pitchFamily="18" charset="0"/>
              </a:rPr>
              <a:t>грануляторів</a:t>
            </a:r>
            <a:r>
              <a:rPr lang="ru-RU" sz="1750" dirty="0" smtClean="0">
                <a:latin typeface="Times New Roman" pitchFamily="18" charset="0"/>
                <a:cs typeface="Times New Roman" pitchFamily="18" charset="0"/>
              </a:rPr>
              <a:t>. В </a:t>
            </a:r>
            <a:r>
              <a:rPr lang="ru-RU" sz="1750" dirty="0" err="1" smtClean="0">
                <a:latin typeface="Times New Roman" pitchFamily="18" charset="0"/>
                <a:cs typeface="Times New Roman" pitchFamily="18" charset="0"/>
              </a:rPr>
              <a:t>вертикальний</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перфорований</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циліндр</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насипають</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гранулюєму</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масу</a:t>
            </a:r>
            <a:r>
              <a:rPr lang="ru-RU" sz="1750" dirty="0" smtClean="0">
                <a:latin typeface="Times New Roman" pitchFamily="18" charset="0"/>
                <a:cs typeface="Times New Roman" pitchFamily="18" charset="0"/>
              </a:rPr>
              <a:t> і </a:t>
            </a:r>
            <a:r>
              <a:rPr lang="ru-RU" sz="1750" dirty="0" err="1" smtClean="0">
                <a:latin typeface="Times New Roman" pitchFamily="18" charset="0"/>
                <a:cs typeface="Times New Roman" pitchFamily="18" charset="0"/>
              </a:rPr>
              <a:t>протирають</a:t>
            </a:r>
            <a:r>
              <a:rPr lang="ru-RU" sz="1750" dirty="0" smtClean="0">
                <a:latin typeface="Times New Roman" pitchFamily="18" charset="0"/>
                <a:cs typeface="Times New Roman" pitchFamily="18" charset="0"/>
              </a:rPr>
              <a:t> через отвори за </a:t>
            </a:r>
            <a:r>
              <a:rPr lang="ru-RU" sz="1750" dirty="0" err="1" smtClean="0">
                <a:latin typeface="Times New Roman" pitchFamily="18" charset="0"/>
                <a:cs typeface="Times New Roman" pitchFamily="18" charset="0"/>
              </a:rPr>
              <a:t>допомогою</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пружних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лопатей</a:t>
            </a:r>
            <a:r>
              <a:rPr lang="ru-RU" sz="1750" dirty="0" smtClean="0">
                <a:latin typeface="Times New Roman" pitchFamily="18" charset="0"/>
                <a:cs typeface="Times New Roman" pitchFamily="18" charset="0"/>
              </a:rPr>
              <a:t>.</a:t>
            </a:r>
          </a:p>
          <a:p>
            <a:pPr algn="just">
              <a:buFont typeface="Arial" pitchFamily="34" charset="0"/>
              <a:buChar char="•"/>
            </a:pPr>
            <a:r>
              <a:rPr lang="ru-RU" sz="1750" b="1" i="1" dirty="0" err="1" smtClean="0">
                <a:latin typeface="Times New Roman" pitchFamily="18" charset="0"/>
                <a:cs typeface="Times New Roman" pitchFamily="18" charset="0"/>
              </a:rPr>
              <a:t>Висушування</a:t>
            </a:r>
            <a:r>
              <a:rPr lang="ru-RU" sz="1750" b="1" i="1" dirty="0" smtClean="0">
                <a:latin typeface="Times New Roman" pitchFamily="18" charset="0"/>
                <a:cs typeface="Times New Roman" pitchFamily="18" charset="0"/>
              </a:rPr>
              <a:t> </a:t>
            </a:r>
            <a:r>
              <a:rPr lang="ru-RU" sz="1750" b="1" i="1" dirty="0" err="1" smtClean="0">
                <a:latin typeface="Times New Roman" pitchFamily="18" charset="0"/>
                <a:cs typeface="Times New Roman" pitchFamily="18" charset="0"/>
              </a:rPr>
              <a:t>і</a:t>
            </a:r>
            <a:r>
              <a:rPr lang="ru-RU" sz="1750" b="1" i="1" dirty="0" smtClean="0">
                <a:latin typeface="Times New Roman" pitchFamily="18" charset="0"/>
                <a:cs typeface="Times New Roman" pitchFamily="18" charset="0"/>
              </a:rPr>
              <a:t> </a:t>
            </a:r>
            <a:r>
              <a:rPr lang="ru-RU" sz="1750" b="1" i="1" dirty="0" err="1" smtClean="0">
                <a:latin typeface="Times New Roman" pitchFamily="18" charset="0"/>
                <a:cs typeface="Times New Roman" pitchFamily="18" charset="0"/>
              </a:rPr>
              <a:t>обробка</a:t>
            </a:r>
            <a:r>
              <a:rPr lang="ru-RU" sz="1750" b="1" i="1" dirty="0" smtClean="0">
                <a:latin typeface="Times New Roman" pitchFamily="18" charset="0"/>
                <a:cs typeface="Times New Roman" pitchFamily="18" charset="0"/>
              </a:rPr>
              <a:t> гранул. </a:t>
            </a:r>
            <a:r>
              <a:rPr lang="ru-RU" sz="1750" dirty="0" err="1" smtClean="0">
                <a:latin typeface="Times New Roman" pitchFamily="18" charset="0"/>
                <a:cs typeface="Times New Roman" pitchFamily="18" charset="0"/>
              </a:rPr>
              <a:t>Отримані</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гранули</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розсипають</a:t>
            </a:r>
            <a:r>
              <a:rPr lang="ru-RU" sz="1750" dirty="0" smtClean="0">
                <a:latin typeface="Times New Roman" pitchFamily="18" charset="0"/>
                <a:cs typeface="Times New Roman" pitchFamily="18" charset="0"/>
              </a:rPr>
              <a:t> тонким шаром на </a:t>
            </a:r>
            <a:r>
              <a:rPr lang="ru-RU" sz="1750" dirty="0" err="1" smtClean="0">
                <a:latin typeface="Times New Roman" pitchFamily="18" charset="0"/>
                <a:cs typeface="Times New Roman" pitchFamily="18" charset="0"/>
              </a:rPr>
              <a:t>піддонах</a:t>
            </a:r>
            <a:r>
              <a:rPr lang="ru-RU" sz="1750" dirty="0" smtClean="0">
                <a:latin typeface="Times New Roman" pitchFamily="18" charset="0"/>
                <a:cs typeface="Times New Roman" pitchFamily="18" charset="0"/>
              </a:rPr>
              <a:t> і </a:t>
            </a:r>
            <a:r>
              <a:rPr lang="ru-RU" sz="1750" dirty="0" err="1" smtClean="0">
                <a:latin typeface="Times New Roman" pitchFamily="18" charset="0"/>
                <a:cs typeface="Times New Roman" pitchFamily="18" charset="0"/>
              </a:rPr>
              <a:t>підсушують</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іноді</a:t>
            </a:r>
            <a:r>
              <a:rPr lang="ru-RU" sz="1750" dirty="0" smtClean="0">
                <a:latin typeface="Times New Roman" pitchFamily="18" charset="0"/>
                <a:cs typeface="Times New Roman" pitchFamily="18" charset="0"/>
              </a:rPr>
              <a:t> на </a:t>
            </a:r>
            <a:r>
              <a:rPr lang="ru-RU" sz="1750" dirty="0" err="1" smtClean="0">
                <a:latin typeface="Times New Roman" pitchFamily="18" charset="0"/>
                <a:cs typeface="Times New Roman" pitchFamily="18" charset="0"/>
              </a:rPr>
              <a:t>повітрі</a:t>
            </a:r>
            <a:r>
              <a:rPr lang="ru-RU" sz="1750" dirty="0" smtClean="0">
                <a:latin typeface="Times New Roman" pitchFamily="18" charset="0"/>
                <a:cs typeface="Times New Roman" pitchFamily="18" charset="0"/>
              </a:rPr>
              <a:t> при </a:t>
            </a:r>
            <a:r>
              <a:rPr lang="ru-RU" sz="1750" dirty="0" err="1" smtClean="0">
                <a:latin typeface="Times New Roman" pitchFamily="18" charset="0"/>
                <a:cs typeface="Times New Roman" pitchFamily="18" charset="0"/>
              </a:rPr>
              <a:t>кімнатній</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температурі</a:t>
            </a:r>
            <a:r>
              <a:rPr lang="ru-RU" sz="1750" dirty="0" smtClean="0">
                <a:latin typeface="Times New Roman" pitchFamily="18" charset="0"/>
                <a:cs typeface="Times New Roman" pitchFamily="18" charset="0"/>
              </a:rPr>
              <a:t>, але </a:t>
            </a:r>
            <a:r>
              <a:rPr lang="ru-RU" sz="1750" dirty="0" err="1" smtClean="0">
                <a:latin typeface="Times New Roman" pitchFamily="18" charset="0"/>
                <a:cs typeface="Times New Roman" pitchFamily="18" charset="0"/>
              </a:rPr>
              <a:t>частіше</a:t>
            </a:r>
            <a:r>
              <a:rPr lang="ru-RU" sz="1750" dirty="0" smtClean="0">
                <a:latin typeface="Times New Roman" pitchFamily="18" charset="0"/>
                <a:cs typeface="Times New Roman" pitchFamily="18" charset="0"/>
              </a:rPr>
              <a:t> при температуре30 - 40 гр.</a:t>
            </a:r>
            <a:r>
              <a:rPr lang="en-US" sz="1750" dirty="0" smtClean="0">
                <a:latin typeface="Times New Roman" pitchFamily="18" charset="0"/>
                <a:cs typeface="Times New Roman" pitchFamily="18" charset="0"/>
              </a:rPr>
              <a:t>C </a:t>
            </a:r>
            <a:r>
              <a:rPr lang="ru-RU" sz="1750" dirty="0" smtClean="0">
                <a:latin typeface="Times New Roman" pitchFamily="18" charset="0"/>
                <a:cs typeface="Times New Roman" pitchFamily="18" charset="0"/>
              </a:rPr>
              <a:t>в </a:t>
            </a:r>
            <a:r>
              <a:rPr lang="ru-RU" sz="1750" dirty="0" err="1" smtClean="0">
                <a:latin typeface="Times New Roman" pitchFamily="18" charset="0"/>
                <a:cs typeface="Times New Roman" pitchFamily="18" charset="0"/>
              </a:rPr>
              <a:t>сушильних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шафах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або</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сушильних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приміщеннях</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Залишкова</a:t>
            </a:r>
            <a:r>
              <a:rPr lang="ru-RU" sz="1750" dirty="0" smtClean="0">
                <a:latin typeface="Times New Roman" pitchFamily="18" charset="0"/>
                <a:cs typeface="Times New Roman" pitchFamily="18" charset="0"/>
              </a:rPr>
              <a:t> </a:t>
            </a:r>
            <a:r>
              <a:rPr lang="ru-RU" sz="1750" dirty="0" err="1" smtClean="0">
                <a:latin typeface="Times New Roman" pitchFamily="18" charset="0"/>
                <a:cs typeface="Times New Roman" pitchFamily="18" charset="0"/>
              </a:rPr>
              <a:t>вологість</a:t>
            </a:r>
            <a:r>
              <a:rPr lang="ru-RU" sz="1750" dirty="0" smtClean="0">
                <a:latin typeface="Times New Roman" pitchFamily="18" charset="0"/>
                <a:cs typeface="Times New Roman" pitchFamily="18" charset="0"/>
              </a:rPr>
              <a:t> в гранулах не повинна </a:t>
            </a:r>
            <a:r>
              <a:rPr lang="ru-RU" sz="1750" dirty="0" err="1" smtClean="0">
                <a:latin typeface="Times New Roman" pitchFamily="18" charset="0"/>
                <a:cs typeface="Times New Roman" pitchFamily="18" charset="0"/>
              </a:rPr>
              <a:t>перевищувати</a:t>
            </a:r>
            <a:r>
              <a:rPr lang="ru-RU" sz="1750" dirty="0" smtClean="0">
                <a:latin typeface="Times New Roman" pitchFamily="18" charset="0"/>
                <a:cs typeface="Times New Roman" pitchFamily="18" charset="0"/>
              </a:rPr>
              <a:t> 2%.</a:t>
            </a:r>
            <a:endParaRPr lang="ru-RU" sz="1750" dirty="0">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13070421"/>
      </p:ext>
    </p:extLst>
  </p:cSld>
  <p:clrMapOvr>
    <a:masterClrMapping/>
  </p:clrMapOvr>
  <p:transition advTm="8500">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5364088" cy="7017306"/>
          </a:xfrm>
          <a:prstGeom prst="rect">
            <a:avLst/>
          </a:prstGeom>
        </p:spPr>
        <p:txBody>
          <a:bodyPr wrap="square">
            <a:spAutoFit/>
          </a:bodyPr>
          <a:lstStyle/>
          <a:p>
            <a:pPr algn="just"/>
            <a:r>
              <a:rPr lang="uk-UA" b="1" dirty="0" smtClean="0">
                <a:solidFill>
                  <a:srgbClr val="000000"/>
                </a:solidFill>
                <a:latin typeface="Times New Roman" panose="02020603050405020304" pitchFamily="18" charset="0"/>
                <a:cs typeface="Times New Roman" panose="02020603050405020304" pitchFamily="18" charset="0"/>
              </a:rPr>
              <a:t>Метод сухого гранулювання </a:t>
            </a:r>
            <a:r>
              <a:rPr lang="uk-UA" dirty="0" smtClean="0">
                <a:solidFill>
                  <a:srgbClr val="000000"/>
                </a:solidFill>
                <a:latin typeface="Times New Roman" panose="02020603050405020304" pitchFamily="18" charset="0"/>
                <a:cs typeface="Times New Roman" panose="02020603050405020304" pitchFamily="18" charset="0"/>
              </a:rPr>
              <a:t>полягає </a:t>
            </a:r>
            <a:r>
              <a:rPr lang="uk-UA" dirty="0">
                <a:solidFill>
                  <a:srgbClr val="000000"/>
                </a:solidFill>
                <a:latin typeface="Times New Roman" panose="02020603050405020304" pitchFamily="18" charset="0"/>
                <a:cs typeface="Times New Roman" panose="02020603050405020304" pitchFamily="18" charset="0"/>
              </a:rPr>
              <a:t>в перемішуванні порошків та їх зволоженні розчинами </a:t>
            </a:r>
            <a:r>
              <a:rPr lang="uk-UA" dirty="0" err="1">
                <a:solidFill>
                  <a:srgbClr val="000000"/>
                </a:solidFill>
                <a:latin typeface="Times New Roman" panose="02020603050405020304" pitchFamily="18" charset="0"/>
                <a:cs typeface="Times New Roman" panose="02020603050405020304" pitchFamily="18" charset="0"/>
              </a:rPr>
              <a:t>склеювальних</a:t>
            </a:r>
            <a:r>
              <a:rPr lang="uk-UA" dirty="0">
                <a:solidFill>
                  <a:srgbClr val="000000"/>
                </a:solidFill>
                <a:latin typeface="Times New Roman" panose="02020603050405020304" pitchFamily="18" charset="0"/>
                <a:cs typeface="Times New Roman" panose="02020603050405020304" pitchFamily="18" charset="0"/>
              </a:rPr>
              <a:t> речовин в емальованих змішувачах з подальшим висушуванням їх до </a:t>
            </a:r>
            <a:r>
              <a:rPr lang="uk-UA" dirty="0" err="1">
                <a:solidFill>
                  <a:srgbClr val="000000"/>
                </a:solidFill>
                <a:latin typeface="Times New Roman" panose="02020603050405020304" pitchFamily="18" charset="0"/>
                <a:cs typeface="Times New Roman" panose="02020603050405020304" pitchFamily="18" charset="0"/>
              </a:rPr>
              <a:t>комкуватої</a:t>
            </a:r>
            <a:r>
              <a:rPr lang="uk-UA" dirty="0">
                <a:solidFill>
                  <a:srgbClr val="000000"/>
                </a:solidFill>
                <a:latin typeface="Times New Roman" panose="02020603050405020304" pitchFamily="18" charset="0"/>
                <a:cs typeface="Times New Roman" panose="02020603050405020304" pitchFamily="18" charset="0"/>
              </a:rPr>
              <a:t> маси. Потім масу за допомогою вальців або млина «</a:t>
            </a:r>
            <a:r>
              <a:rPr lang="uk-UA" dirty="0" err="1">
                <a:solidFill>
                  <a:srgbClr val="000000"/>
                </a:solidFill>
                <a:latin typeface="Times New Roman" panose="02020603050405020304" pitchFamily="18" charset="0"/>
                <a:cs typeface="Times New Roman" panose="02020603050405020304" pitchFamily="18" charset="0"/>
              </a:rPr>
              <a:t>Ексцельсіор</a:t>
            </a:r>
            <a:r>
              <a:rPr lang="uk-UA" dirty="0">
                <a:solidFill>
                  <a:srgbClr val="000000"/>
                </a:solidFill>
                <a:latin typeface="Times New Roman" panose="02020603050405020304" pitchFamily="18" charset="0"/>
                <a:cs typeface="Times New Roman" panose="02020603050405020304" pitchFamily="18" charset="0"/>
              </a:rPr>
              <a:t>» перетворюють на великий порошок. </a:t>
            </a:r>
            <a:endParaRPr lang="uk-UA" dirty="0" smtClean="0">
              <a:solidFill>
                <a:srgbClr val="000000"/>
              </a:solidFill>
              <a:latin typeface="Times New Roman" panose="02020603050405020304" pitchFamily="18" charset="0"/>
              <a:cs typeface="Times New Roman" panose="02020603050405020304" pitchFamily="18" charset="0"/>
            </a:endParaRPr>
          </a:p>
          <a:p>
            <a:pPr algn="just"/>
            <a:r>
              <a:rPr lang="uk-UA" dirty="0" smtClean="0">
                <a:solidFill>
                  <a:srgbClr val="000000"/>
                </a:solidFill>
                <a:latin typeface="Times New Roman" panose="02020603050405020304" pitchFamily="18" charset="0"/>
                <a:cs typeface="Times New Roman" panose="02020603050405020304" pitchFamily="18" charset="0"/>
              </a:rPr>
              <a:t>Грануляція </a:t>
            </a:r>
            <a:r>
              <a:rPr lang="uk-UA" dirty="0" err="1" smtClean="0">
                <a:solidFill>
                  <a:srgbClr val="000000"/>
                </a:solidFill>
                <a:latin typeface="Times New Roman" panose="02020603050405020304" pitchFamily="18" charset="0"/>
                <a:cs typeface="Times New Roman" panose="02020603050405020304" pitchFamily="18" charset="0"/>
              </a:rPr>
              <a:t>розмоломом</a:t>
            </a:r>
            <a:r>
              <a:rPr lang="uk-UA" dirty="0" smtClean="0">
                <a:solidFill>
                  <a:srgbClr val="000000"/>
                </a:solidFill>
                <a:latin typeface="Times New Roman" panose="02020603050405020304" pitchFamily="18" charset="0"/>
                <a:cs typeface="Times New Roman" panose="02020603050405020304" pitchFamily="18" charset="0"/>
              </a:rPr>
              <a:t> </a:t>
            </a:r>
            <a:r>
              <a:rPr lang="uk-UA" dirty="0">
                <a:solidFill>
                  <a:srgbClr val="000000"/>
                </a:solidFill>
                <a:latin typeface="Times New Roman" panose="02020603050405020304" pitchFamily="18" charset="0"/>
                <a:cs typeface="Times New Roman" panose="02020603050405020304" pitchFamily="18" charset="0"/>
              </a:rPr>
              <a:t>використовується в тих випадках, коли зволожений матеріал реагує з матеріалом під час протирання. З порошку пресують брикети на спеціальних пресах брикету з матрицями великого розміру (25-50 мм) під високим тиском. Отримані брикети подрібнюють на валках або млині «</a:t>
            </a:r>
            <a:r>
              <a:rPr lang="uk-UA" dirty="0" err="1">
                <a:solidFill>
                  <a:srgbClr val="000000"/>
                </a:solidFill>
                <a:latin typeface="Times New Roman" panose="02020603050405020304" pitchFamily="18" charset="0"/>
                <a:cs typeface="Times New Roman" panose="02020603050405020304" pitchFamily="18" charset="0"/>
              </a:rPr>
              <a:t>Ексцельсіор</a:t>
            </a:r>
            <a:r>
              <a:rPr lang="uk-UA" dirty="0">
                <a:solidFill>
                  <a:srgbClr val="000000"/>
                </a:solidFill>
                <a:latin typeface="Times New Roman" panose="02020603050405020304" pitchFamily="18" charset="0"/>
                <a:cs typeface="Times New Roman" panose="02020603050405020304" pitchFamily="18" charset="0"/>
              </a:rPr>
              <a:t>», фракціонують за допомогою сит та пресують на таблеткових машинах таблетки заданої маси та діаметру. </a:t>
            </a:r>
            <a:endParaRPr lang="uk-UA" dirty="0" smtClean="0">
              <a:solidFill>
                <a:srgbClr val="000000"/>
              </a:solidFill>
              <a:latin typeface="Times New Roman" panose="02020603050405020304" pitchFamily="18" charset="0"/>
              <a:cs typeface="Times New Roman" panose="02020603050405020304" pitchFamily="18" charset="0"/>
            </a:endParaRPr>
          </a:p>
          <a:p>
            <a:pPr algn="just"/>
            <a:r>
              <a:rPr lang="uk-UA" dirty="0" smtClean="0">
                <a:solidFill>
                  <a:srgbClr val="000000"/>
                </a:solidFill>
                <a:latin typeface="Times New Roman" panose="02020603050405020304" pitchFamily="18" charset="0"/>
                <a:cs typeface="Times New Roman" panose="02020603050405020304" pitchFamily="18" charset="0"/>
              </a:rPr>
              <a:t>Грануляцію </a:t>
            </a:r>
            <a:r>
              <a:rPr lang="uk-UA" dirty="0">
                <a:solidFill>
                  <a:srgbClr val="000000"/>
                </a:solidFill>
                <a:latin typeface="Times New Roman" panose="02020603050405020304" pitchFamily="18" charset="0"/>
                <a:cs typeface="Times New Roman" panose="02020603050405020304" pitchFamily="18" charset="0"/>
              </a:rPr>
              <a:t>брикетуванням можна використовувати також, коли лікарська речовина має хорошу </a:t>
            </a:r>
            <a:r>
              <a:rPr lang="uk-UA" dirty="0" err="1">
                <a:solidFill>
                  <a:srgbClr val="000000"/>
                </a:solidFill>
                <a:latin typeface="Times New Roman" panose="02020603050405020304" pitchFamily="18" charset="0"/>
                <a:cs typeface="Times New Roman" panose="02020603050405020304" pitchFamily="18" charset="0"/>
              </a:rPr>
              <a:t>пресуваність</a:t>
            </a:r>
            <a:r>
              <a:rPr lang="uk-UA" dirty="0">
                <a:solidFill>
                  <a:srgbClr val="000000"/>
                </a:solidFill>
                <a:latin typeface="Times New Roman" panose="02020603050405020304" pitchFamily="18" charset="0"/>
                <a:cs typeface="Times New Roman" panose="02020603050405020304" pitchFamily="18" charset="0"/>
              </a:rPr>
              <a:t> і для неї не потрібно додаткового зв'язування частинок </a:t>
            </a:r>
            <a:r>
              <a:rPr lang="uk-UA" dirty="0" err="1">
                <a:solidFill>
                  <a:srgbClr val="000000"/>
                </a:solidFill>
                <a:latin typeface="Times New Roman" panose="02020603050405020304" pitchFamily="18" charset="0"/>
                <a:cs typeface="Times New Roman" panose="02020603050405020304" pitchFamily="18" charset="0"/>
              </a:rPr>
              <a:t>склеювальними</a:t>
            </a:r>
            <a:r>
              <a:rPr lang="uk-UA" dirty="0">
                <a:solidFill>
                  <a:srgbClr val="000000"/>
                </a:solidFill>
                <a:latin typeface="Times New Roman" panose="02020603050405020304" pitchFamily="18" charset="0"/>
                <a:cs typeface="Times New Roman" panose="02020603050405020304" pitchFamily="18" charset="0"/>
              </a:rPr>
              <a:t> речовинами. </a:t>
            </a:r>
            <a:endParaRPr lang="uk-UA" dirty="0" smtClean="0">
              <a:solidFill>
                <a:srgbClr val="000000"/>
              </a:solidFill>
              <a:latin typeface="Times New Roman" panose="02020603050405020304" pitchFamily="18" charset="0"/>
              <a:cs typeface="Times New Roman" panose="02020603050405020304" pitchFamily="18" charset="0"/>
            </a:endParaRPr>
          </a:p>
          <a:p>
            <a:pPr algn="just"/>
            <a:r>
              <a:rPr lang="uk-UA" dirty="0" smtClean="0">
                <a:solidFill>
                  <a:srgbClr val="000000"/>
                </a:solidFill>
                <a:latin typeface="Times New Roman" panose="02020603050405020304" pitchFamily="18" charset="0"/>
                <a:cs typeface="Times New Roman" panose="02020603050405020304" pitchFamily="18" charset="0"/>
              </a:rPr>
              <a:t>На даний час при сухому гранулюванні в склад таблетуємої маси вводять сухі зв'язуючи речовини: мікрокристалічну </a:t>
            </a:r>
            <a:r>
              <a:rPr lang="uk-UA" dirty="0">
                <a:solidFill>
                  <a:srgbClr val="000000"/>
                </a:solidFill>
                <a:latin typeface="Times New Roman" panose="02020603050405020304" pitchFamily="18" charset="0"/>
                <a:cs typeface="Times New Roman" panose="02020603050405020304" pitchFamily="18" charset="0"/>
              </a:rPr>
              <a:t>целюлозу, </a:t>
            </a:r>
            <a:r>
              <a:rPr lang="uk-UA" dirty="0" err="1">
                <a:solidFill>
                  <a:srgbClr val="000000"/>
                </a:solidFill>
                <a:latin typeface="Times New Roman" panose="02020603050405020304" pitchFamily="18" charset="0"/>
                <a:cs typeface="Times New Roman" panose="02020603050405020304" pitchFamily="18" charset="0"/>
              </a:rPr>
              <a:t>поліетиленоксид</a:t>
            </a:r>
            <a:r>
              <a:rPr lang="uk-UA" dirty="0">
                <a:solidFill>
                  <a:srgbClr val="000000"/>
                </a:solidFill>
                <a:latin typeface="Times New Roman" panose="02020603050405020304" pitchFamily="18" charset="0"/>
                <a:cs typeface="Times New Roman" panose="02020603050405020304" pitchFamily="18" charset="0"/>
              </a:rPr>
              <a:t>), що забезпечують під тиском зчеплення частинок, як гідрофільних так і гідрофобних речовин.</a:t>
            </a:r>
            <a:endParaRPr lang="uk-UA"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5940152" y="1124744"/>
            <a:ext cx="2952750" cy="4591050"/>
          </a:xfrm>
          <a:prstGeom prst="rect">
            <a:avLst/>
          </a:prstGeom>
        </p:spPr>
      </p:pic>
    </p:spTree>
    <p:extLst>
      <p:ext uri="{BB962C8B-B14F-4D97-AF65-F5344CB8AC3E}">
        <p14:creationId xmlns:p14="http://schemas.microsoft.com/office/powerpoint/2010/main" val="31445497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7143784" cy="523220"/>
          </a:xfrm>
          <a:prstGeom prst="rect">
            <a:avLst/>
          </a:prstGeom>
        </p:spPr>
        <p:txBody>
          <a:bodyPr wrap="square">
            <a:spAutoFit/>
          </a:bodyPr>
          <a:lstStyle/>
          <a:p>
            <a:r>
              <a:rPr lang="ru-RU" sz="2800" dirty="0" err="1" smtClean="0">
                <a:latin typeface="Times New Roman" pitchFamily="18" charset="0"/>
                <a:cs typeface="Times New Roman" pitchFamily="18" charset="0"/>
              </a:rPr>
              <a:t>Вимоги</a:t>
            </a:r>
            <a:r>
              <a:rPr lang="ru-RU" sz="2800" dirty="0" smtClean="0">
                <a:latin typeface="Times New Roman" pitchFamily="18" charset="0"/>
                <a:cs typeface="Times New Roman" pitchFamily="18" charset="0"/>
              </a:rPr>
              <a:t> до гранул</a:t>
            </a:r>
            <a:endParaRPr lang="ru-RU" sz="2800" dirty="0">
              <a:latin typeface="Times New Roman" pitchFamily="18" charset="0"/>
              <a:cs typeface="Times New Roman" pitchFamily="18" charset="0"/>
            </a:endParaRPr>
          </a:p>
        </p:txBody>
      </p:sp>
      <p:sp>
        <p:nvSpPr>
          <p:cNvPr id="3" name="Прямоугольник 2"/>
          <p:cNvSpPr/>
          <p:nvPr/>
        </p:nvSpPr>
        <p:spPr>
          <a:xfrm>
            <a:off x="108520" y="1071546"/>
            <a:ext cx="9144000" cy="369332"/>
          </a:xfrm>
          <a:prstGeom prst="rect">
            <a:avLst/>
          </a:prstGeom>
        </p:spPr>
        <p:txBody>
          <a:bodyPr wrap="square">
            <a:spAutoFit/>
          </a:bodyPr>
          <a:lstStyle/>
          <a:p>
            <a:pPr algn="just"/>
            <a:r>
              <a:rPr lang="ru-RU" dirty="0" err="1" smtClean="0">
                <a:latin typeface="Times New Roman" pitchFamily="18" charset="0"/>
                <a:cs typeface="Times New Roman" pitchFamily="18" charset="0"/>
              </a:rPr>
              <a:t>Готові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гранули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повинні</a:t>
            </a:r>
            <a:r>
              <a:rPr lang="ru-RU" dirty="0" smtClean="0">
                <a:latin typeface="Times New Roman" pitchFamily="18" charset="0"/>
                <a:cs typeface="Times New Roman" pitchFamily="18" charset="0"/>
              </a:rPr>
              <a:t> бути </a:t>
            </a:r>
            <a:r>
              <a:rPr lang="ru-RU" dirty="0" err="1" smtClean="0">
                <a:latin typeface="Times New Roman" pitchFamily="18" charset="0"/>
                <a:cs typeface="Times New Roman" pitchFamily="18" charset="0"/>
              </a:rPr>
              <a:t>однорідні</a:t>
            </a:r>
            <a:r>
              <a:rPr lang="ru-RU" dirty="0" smtClean="0">
                <a:latin typeface="Times New Roman" pitchFamily="18" charset="0"/>
                <a:cs typeface="Times New Roman" pitchFamily="18" charset="0"/>
              </a:rPr>
              <a:t> за </a:t>
            </a:r>
            <a:r>
              <a:rPr lang="ru-RU" dirty="0" err="1" smtClean="0">
                <a:latin typeface="Times New Roman" pitchFamily="18" charset="0"/>
                <a:cs typeface="Times New Roman" pitchFamily="18" charset="0"/>
              </a:rPr>
              <a:t>забарвленням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досить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однорідні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розмірами</a:t>
            </a:r>
            <a:r>
              <a:rPr lang="ru-RU" dirty="0" smtClean="0">
                <a:latin typeface="Times New Roman" pitchFamily="18" charset="0"/>
                <a:cs typeface="Times New Roman" pitchFamily="18" charset="0"/>
              </a:rPr>
              <a:t>.</a:t>
            </a:r>
          </a:p>
        </p:txBody>
      </p:sp>
      <p:sp>
        <p:nvSpPr>
          <p:cNvPr id="4" name="Прямоугольник 3"/>
          <p:cNvSpPr/>
          <p:nvPr/>
        </p:nvSpPr>
        <p:spPr>
          <a:xfrm>
            <a:off x="108520" y="1500174"/>
            <a:ext cx="9144000" cy="369332"/>
          </a:xfrm>
          <a:prstGeom prst="rect">
            <a:avLst/>
          </a:prstGeom>
        </p:spPr>
        <p:txBody>
          <a:bodyPr wrap="square">
            <a:spAutoFit/>
          </a:bodyPr>
          <a:lstStyle/>
          <a:p>
            <a:r>
              <a:rPr lang="ru-RU" dirty="0" err="1" smtClean="0">
                <a:latin typeface="Times New Roman" pitchFamily="18" charset="0"/>
                <a:cs typeface="Times New Roman" pitchFamily="18" charset="0"/>
              </a:rPr>
              <a:t>Гранули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повинні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розпадатися</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більше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ніж</a:t>
            </a:r>
            <a:r>
              <a:rPr lang="ru-RU" dirty="0" smtClean="0">
                <a:latin typeface="Times New Roman" pitchFamily="18" charset="0"/>
                <a:cs typeface="Times New Roman" pitchFamily="18" charset="0"/>
              </a:rPr>
              <a:t> за 15 </a:t>
            </a:r>
            <a:r>
              <a:rPr lang="ru-RU" dirty="0" err="1" smtClean="0">
                <a:latin typeface="Times New Roman" pitchFamily="18" charset="0"/>
                <a:cs typeface="Times New Roman" pitchFamily="18" charset="0"/>
              </a:rPr>
              <a:t>хв</a:t>
            </a:r>
            <a:r>
              <a:rPr lang="ru-RU" dirty="0" smtClean="0">
                <a:latin typeface="Times New Roman" pitchFamily="18" charset="0"/>
                <a:cs typeface="Times New Roman" pitchFamily="18" charset="0"/>
              </a:rPr>
              <a:t>.</a:t>
            </a:r>
          </a:p>
        </p:txBody>
      </p:sp>
      <p:sp>
        <p:nvSpPr>
          <p:cNvPr id="5" name="Прямоугольник 4"/>
          <p:cNvSpPr/>
          <p:nvPr/>
        </p:nvSpPr>
        <p:spPr>
          <a:xfrm>
            <a:off x="107504" y="1928802"/>
            <a:ext cx="9036496" cy="646331"/>
          </a:xfrm>
          <a:prstGeom prst="rect">
            <a:avLst/>
          </a:prstGeom>
        </p:spPr>
        <p:txBody>
          <a:bodyPr wrap="square">
            <a:spAutoFit/>
          </a:bodyPr>
          <a:lstStyle/>
          <a:p>
            <a:pPr algn="just"/>
            <a:r>
              <a:rPr lang="ru-RU" dirty="0" err="1" smtClean="0">
                <a:latin typeface="Times New Roman" pitchFamily="18" charset="0"/>
                <a:cs typeface="Times New Roman" pitchFamily="18" charset="0"/>
              </a:rPr>
              <a:t>Допустимі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відхилення</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складі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лікарських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a:t>
            </a:r>
            <a:r>
              <a:rPr lang="ru-RU" dirty="0" smtClean="0">
                <a:latin typeface="Times New Roman" pitchFamily="18" charset="0"/>
                <a:cs typeface="Times New Roman" pitchFamily="18" charset="0"/>
              </a:rPr>
              <a:t> в гранулах не </a:t>
            </a:r>
            <a:r>
              <a:rPr lang="ru-RU" dirty="0" err="1" smtClean="0">
                <a:latin typeface="Times New Roman" pitchFamily="18" charset="0"/>
                <a:cs typeface="Times New Roman" pitchFamily="18" charset="0"/>
              </a:rPr>
              <a:t>повинні</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перевищувати</a:t>
            </a:r>
            <a:r>
              <a:rPr lang="ru-RU" dirty="0" smtClean="0">
                <a:latin typeface="Times New Roman" pitchFamily="18" charset="0"/>
                <a:cs typeface="Times New Roman" pitchFamily="18" charset="0"/>
              </a:rPr>
              <a:t> ± 10%.</a:t>
            </a:r>
            <a:endParaRPr lang="ru-RU" dirty="0">
              <a:latin typeface="Times New Roman" pitchFamily="18" charset="0"/>
              <a:cs typeface="Times New Roman" pitchFamily="18" charset="0"/>
            </a:endParaRPr>
          </a:p>
        </p:txBody>
      </p:sp>
      <p:sp>
        <p:nvSpPr>
          <p:cNvPr id="6" name="TextBox 5"/>
          <p:cNvSpPr txBox="1"/>
          <p:nvPr/>
        </p:nvSpPr>
        <p:spPr>
          <a:xfrm>
            <a:off x="57150" y="2643182"/>
            <a:ext cx="9086850" cy="523220"/>
          </a:xfrm>
          <a:prstGeom prst="rect">
            <a:avLst/>
          </a:prstGeom>
          <a:noFill/>
        </p:spPr>
        <p:txBody>
          <a:bodyPr wrap="square" rtlCol="0">
            <a:spAutoFit/>
          </a:bodyPr>
          <a:lstStyle/>
          <a:p>
            <a:r>
              <a:rPr lang="ru-RU" sz="2800" dirty="0" smtClean="0">
                <a:latin typeface="Times New Roman" pitchFamily="18" charset="0"/>
                <a:cs typeface="Times New Roman" pitchFamily="18" charset="0"/>
              </a:rPr>
              <a:t>Упаковка </a:t>
            </a:r>
            <a:r>
              <a:rPr lang="ru-RU" sz="2800" dirty="0" err="1" smtClean="0">
                <a:latin typeface="Times New Roman" pitchFamily="18" charset="0"/>
                <a:cs typeface="Times New Roman" pitchFamily="18" charset="0"/>
              </a:rPr>
              <a:t>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зберігання</a:t>
            </a:r>
            <a:r>
              <a:rPr lang="ru-RU" sz="2800" dirty="0" smtClean="0">
                <a:latin typeface="Times New Roman" pitchFamily="18" charset="0"/>
                <a:cs typeface="Times New Roman" pitchFamily="18" charset="0"/>
              </a:rPr>
              <a:t> гранул</a:t>
            </a:r>
            <a:endParaRPr lang="ru-RU" sz="2800" dirty="0">
              <a:latin typeface="Times New Roman" pitchFamily="18" charset="0"/>
              <a:cs typeface="Times New Roman" pitchFamily="18" charset="0"/>
            </a:endParaRPr>
          </a:p>
        </p:txBody>
      </p:sp>
      <p:sp>
        <p:nvSpPr>
          <p:cNvPr id="7" name="Прямоугольник 6"/>
          <p:cNvSpPr/>
          <p:nvPr/>
        </p:nvSpPr>
        <p:spPr>
          <a:xfrm>
            <a:off x="107504" y="3143248"/>
            <a:ext cx="9036496" cy="1754326"/>
          </a:xfrm>
          <a:prstGeom prst="rect">
            <a:avLst/>
          </a:prstGeom>
        </p:spPr>
        <p:txBody>
          <a:bodyPr wrap="square">
            <a:spAutoFit/>
          </a:bodyPr>
          <a:lstStyle/>
          <a:p>
            <a:pPr algn="just">
              <a:lnSpc>
                <a:spcPct val="150000"/>
              </a:lnSpc>
            </a:pPr>
            <a:r>
              <a:rPr lang="ru-RU" dirty="0" err="1" smtClean="0">
                <a:latin typeface="Times New Roman" pitchFamily="18" charset="0"/>
                <a:cs typeface="Times New Roman" pitchFamily="18" charset="0"/>
              </a:rPr>
              <a:t>Відповідно</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вимог</a:t>
            </a:r>
            <a:r>
              <a:rPr lang="ru-RU" dirty="0" smtClean="0">
                <a:latin typeface="Times New Roman" pitchFamily="18" charset="0"/>
                <a:cs typeface="Times New Roman" pitchFamily="18" charset="0"/>
              </a:rPr>
              <a:t> ОФС «</a:t>
            </a:r>
            <a:r>
              <a:rPr lang="ru-RU" dirty="0" err="1" smtClean="0">
                <a:latin typeface="Times New Roman" pitchFamily="18" charset="0"/>
                <a:cs typeface="Times New Roman" pitchFamily="18" charset="0"/>
              </a:rPr>
              <a:t>Лікарські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форми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Якщо</a:t>
            </a:r>
            <a:r>
              <a:rPr lang="ru-RU" dirty="0" smtClean="0">
                <a:latin typeface="Times New Roman" pitchFamily="18" charset="0"/>
                <a:cs typeface="Times New Roman" pitchFamily="18" charset="0"/>
              </a:rPr>
              <a:t> до складу гранул </a:t>
            </a:r>
            <a:r>
              <a:rPr lang="ru-RU" dirty="0" err="1" smtClean="0">
                <a:latin typeface="Times New Roman" pitchFamily="18" charset="0"/>
                <a:cs typeface="Times New Roman" pitchFamily="18" charset="0"/>
              </a:rPr>
              <a:t>входять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леткі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вимагають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захисту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впливу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повітря</a:t>
            </a:r>
            <a:r>
              <a:rPr lang="ru-RU" dirty="0" smtClean="0">
                <a:latin typeface="Times New Roman" pitchFamily="18" charset="0"/>
                <a:cs typeface="Times New Roman" pitchFamily="18" charset="0"/>
              </a:rPr>
              <a:t>, упаковка повинна бути </a:t>
            </a:r>
            <a:r>
              <a:rPr lang="ru-RU" dirty="0" err="1" smtClean="0">
                <a:latin typeface="Times New Roman" pitchFamily="18" charset="0"/>
                <a:cs typeface="Times New Roman" pitchFamily="18" charset="0"/>
              </a:rPr>
              <a:t>повітронепроникної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Шипучі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гранули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зберігають</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упаковці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забезпечує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захист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проникнення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вологи</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8" name="Прямоугольник 7"/>
          <p:cNvSpPr/>
          <p:nvPr/>
        </p:nvSpPr>
        <p:spPr>
          <a:xfrm>
            <a:off x="53752" y="4797152"/>
            <a:ext cx="9036496" cy="1754326"/>
          </a:xfrm>
          <a:prstGeom prst="rect">
            <a:avLst/>
          </a:prstGeom>
        </p:spPr>
        <p:txBody>
          <a:bodyPr wrap="square">
            <a:spAutoFit/>
          </a:bodyPr>
          <a:lstStyle/>
          <a:p>
            <a:pPr algn="just">
              <a:lnSpc>
                <a:spcPct val="150000"/>
              </a:lnSpc>
            </a:pPr>
            <a:r>
              <a:rPr lang="ru-RU" dirty="0" err="1" smtClean="0">
                <a:latin typeface="Times New Roman" pitchFamily="18" charset="0"/>
                <a:cs typeface="Times New Roman" pitchFamily="18" charset="0"/>
              </a:rPr>
              <a:t>Відповідно</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вимог</a:t>
            </a:r>
            <a:r>
              <a:rPr lang="ru-RU" dirty="0" smtClean="0">
                <a:latin typeface="Times New Roman" pitchFamily="18" charset="0"/>
                <a:cs typeface="Times New Roman" pitchFamily="18" charset="0"/>
              </a:rPr>
              <a:t> ОФС «</a:t>
            </a:r>
            <a:r>
              <a:rPr lang="ru-RU" dirty="0" err="1" smtClean="0">
                <a:latin typeface="Times New Roman" pitchFamily="18" charset="0"/>
                <a:cs typeface="Times New Roman" pitchFamily="18" charset="0"/>
              </a:rPr>
              <a:t>Зберігання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лікарських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засобів</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упаковці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забезпечує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стабільність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протягом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зазначеного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терміну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придатності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лікарського</a:t>
            </a:r>
            <a:r>
              <a:rPr lang="ru-RU" dirty="0" smtClean="0">
                <a:latin typeface="Times New Roman" pitchFamily="18" charset="0"/>
                <a:cs typeface="Times New Roman" pitchFamily="18" charset="0"/>
              </a:rPr>
              <a:t> препарату, в </a:t>
            </a:r>
            <a:r>
              <a:rPr lang="ru-RU" dirty="0" err="1" smtClean="0">
                <a:latin typeface="Times New Roman" pitchFamily="18" charset="0"/>
                <a:cs typeface="Times New Roman" pitchFamily="18" charset="0"/>
              </a:rPr>
              <a:t>захищеному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світла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місці</a:t>
            </a:r>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температурі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8 до 15 °С, </a:t>
            </a:r>
            <a:r>
              <a:rPr lang="ru-RU" dirty="0" err="1" smtClean="0">
                <a:latin typeface="Times New Roman" pitchFamily="18" charset="0"/>
                <a:cs typeface="Times New Roman" pitchFamily="18" charset="0"/>
              </a:rPr>
              <a:t>якщо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інших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вказівок</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фармакопейної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статті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нормативної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документації</a:t>
            </a:r>
            <a:r>
              <a:rPr lang="ru-RU" dirty="0" smtClean="0">
                <a:latin typeface="Times New Roman" pitchFamily="18" charset="0"/>
                <a:cs typeface="Times New Roman" pitchFamily="18" charset="0"/>
              </a:rPr>
              <a:t>.</a:t>
            </a:r>
          </a:p>
        </p:txBody>
      </p:sp>
    </p:spTree>
    <p:custDataLst>
      <p:tags r:id="rId1"/>
    </p:custDataLst>
    <p:extLst>
      <p:ext uri="{BB962C8B-B14F-4D97-AF65-F5344CB8AC3E}">
        <p14:creationId xmlns:p14="http://schemas.microsoft.com/office/powerpoint/2010/main" val="686729029"/>
      </p:ext>
    </p:extLst>
  </p:cSld>
  <p:clrMapOvr>
    <a:masterClrMapping/>
  </p:clrMapOvr>
  <p:transition advTm="11390">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691680" y="260648"/>
            <a:ext cx="5916510" cy="5874022"/>
          </a:xfrm>
          <a:prstGeom prst="rect">
            <a:avLst/>
          </a:prstGeom>
        </p:spPr>
      </p:pic>
      <p:sp>
        <p:nvSpPr>
          <p:cNvPr id="3" name="Прямоугольник 2"/>
          <p:cNvSpPr/>
          <p:nvPr/>
        </p:nvSpPr>
        <p:spPr>
          <a:xfrm>
            <a:off x="1553591" y="5013176"/>
            <a:ext cx="6192688" cy="143691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sz="1600" dirty="0" smtClean="0">
                <a:latin typeface="Times New Roman" panose="02020603050405020304" pitchFamily="18" charset="0"/>
                <a:cs typeface="Times New Roman" panose="02020603050405020304" pitchFamily="18" charset="0"/>
              </a:rPr>
              <a:t>Рис. Гранулятор вертикальний.</a:t>
            </a:r>
          </a:p>
          <a:p>
            <a:pPr algn="ctr"/>
            <a:r>
              <a:rPr lang="uk-UA" sz="1600" dirty="0" smtClean="0">
                <a:latin typeface="Times New Roman" panose="02020603050405020304" pitchFamily="18" charset="0"/>
                <a:cs typeface="Times New Roman" panose="02020603050405020304" pitchFamily="18" charset="0"/>
              </a:rPr>
              <a:t>1- циліндр з отвори</a:t>
            </a:r>
          </a:p>
          <a:p>
            <a:pPr algn="ctr"/>
            <a:r>
              <a:rPr lang="uk-UA" sz="1600" dirty="0" smtClean="0">
                <a:latin typeface="Times New Roman" panose="02020603050405020304" pitchFamily="18" charset="0"/>
                <a:cs typeface="Times New Roman" panose="02020603050405020304" pitchFamily="18" charset="0"/>
              </a:rPr>
              <a:t>2 - </a:t>
            </a:r>
            <a:r>
              <a:rPr lang="uk-UA" sz="1600" dirty="0" err="1" smtClean="0">
                <a:latin typeface="Times New Roman" panose="02020603050405020304" pitchFamily="18" charset="0"/>
                <a:cs typeface="Times New Roman" panose="02020603050405020304" pitchFamily="18" charset="0"/>
              </a:rPr>
              <a:t>лопасті</a:t>
            </a:r>
            <a:r>
              <a:rPr lang="uk-UA" sz="1600" dirty="0">
                <a:latin typeface="Times New Roman" panose="02020603050405020304" pitchFamily="18" charset="0"/>
                <a:cs typeface="Times New Roman" panose="02020603050405020304" pitchFamily="18" charset="0"/>
              </a:rPr>
              <a:t>, що </a:t>
            </a:r>
            <a:r>
              <a:rPr lang="uk-UA" sz="1600" dirty="0" smtClean="0">
                <a:latin typeface="Times New Roman" panose="02020603050405020304" pitchFamily="18" charset="0"/>
                <a:cs typeface="Times New Roman" panose="02020603050405020304" pitchFamily="18" charset="0"/>
              </a:rPr>
              <a:t>протирають</a:t>
            </a:r>
          </a:p>
          <a:p>
            <a:pPr algn="ctr"/>
            <a:r>
              <a:rPr lang="uk-UA" sz="1600" dirty="0" smtClean="0">
                <a:latin typeface="Times New Roman" panose="02020603050405020304" pitchFamily="18" charset="0"/>
                <a:cs typeface="Times New Roman" panose="02020603050405020304" pitchFamily="18" charset="0"/>
              </a:rPr>
              <a:t>3- електродвигун</a:t>
            </a:r>
          </a:p>
          <a:p>
            <a:pPr algn="ctr"/>
            <a:r>
              <a:rPr lang="uk-UA" sz="1600" dirty="0" smtClean="0">
                <a:latin typeface="Times New Roman" panose="02020603050405020304" pitchFamily="18" charset="0"/>
                <a:cs typeface="Times New Roman" panose="02020603050405020304" pitchFamily="18" charset="0"/>
              </a:rPr>
              <a:t>4 – конічна передача</a:t>
            </a:r>
          </a:p>
          <a:p>
            <a:pPr algn="ctr"/>
            <a:r>
              <a:rPr lang="uk-UA" sz="1600" dirty="0" smtClean="0">
                <a:latin typeface="Times New Roman" panose="02020603050405020304" pitchFamily="18" charset="0"/>
                <a:cs typeface="Times New Roman" panose="02020603050405020304" pitchFamily="18" charset="0"/>
              </a:rPr>
              <a:t>5 – приймач гранул</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6810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42852"/>
            <a:ext cx="9144000" cy="1200329"/>
          </a:xfrm>
          <a:prstGeom prst="rect">
            <a:avLst/>
          </a:prstGeom>
        </p:spPr>
        <p:txBody>
          <a:bodyPr wrap="square">
            <a:spAutoFit/>
          </a:bodyPr>
          <a:lstStyle/>
          <a:p>
            <a:pPr algn="just"/>
            <a:r>
              <a:rPr lang="ru-RU" b="1" dirty="0" smtClean="0">
                <a:latin typeface="Times New Roman" pitchFamily="18" charset="0"/>
                <a:cs typeface="Times New Roman" pitchFamily="18" charset="0"/>
              </a:rPr>
              <a:t>Драже (</a:t>
            </a:r>
            <a:r>
              <a:rPr lang="ru-RU" b="1" dirty="0" err="1" smtClean="0">
                <a:latin typeface="Times New Roman" pitchFamily="18" charset="0"/>
                <a:cs typeface="Times New Roman" pitchFamily="18" charset="0"/>
              </a:rPr>
              <a:t>Dragаe</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тверда </a:t>
            </a:r>
            <a:r>
              <a:rPr lang="ru-RU" dirty="0" err="1" smtClean="0">
                <a:latin typeface="Times New Roman" pitchFamily="18" charset="0"/>
                <a:cs typeface="Times New Roman" pitchFamily="18" charset="0"/>
              </a:rPr>
              <a:t>дозована</a:t>
            </a:r>
            <a:r>
              <a:rPr lang="ru-RU" dirty="0" smtClean="0">
                <a:latin typeface="Times New Roman" pitchFamily="18" charset="0"/>
                <a:cs typeface="Times New Roman" pitchFamily="18" charset="0"/>
              </a:rPr>
              <a:t> форма для </a:t>
            </a:r>
            <a:r>
              <a:rPr lang="ru-RU" dirty="0" err="1" smtClean="0">
                <a:latin typeface="Times New Roman" pitchFamily="18" charset="0"/>
                <a:cs typeface="Times New Roman" pitchFamily="18" charset="0"/>
              </a:rPr>
              <a:t>внутрішнього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застосування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отримується</a:t>
            </a:r>
            <a:r>
              <a:rPr lang="ru-RU" dirty="0" smtClean="0">
                <a:latin typeface="Times New Roman" pitchFamily="18" charset="0"/>
                <a:cs typeface="Times New Roman" pitchFamily="18" charset="0"/>
              </a:rPr>
              <a:t> шляхом </a:t>
            </a:r>
            <a:r>
              <a:rPr lang="ru-RU" dirty="0" err="1" smtClean="0">
                <a:latin typeface="Times New Roman" pitchFamily="18" charset="0"/>
                <a:cs typeface="Times New Roman" pitchFamily="18" charset="0"/>
              </a:rPr>
              <a:t>багаторазового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нашарування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дражування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лікарських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допоміжних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цукрові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гранули</a:t>
            </a:r>
            <a:r>
              <a:rPr lang="ru-RU" dirty="0" smtClean="0">
                <a:latin typeface="Times New Roman" pitchFamily="18" charset="0"/>
                <a:cs typeface="Times New Roman" pitchFamily="18" charset="0"/>
              </a:rPr>
              <a:t> (крупку). Таким чином, вся </a:t>
            </a:r>
            <a:r>
              <a:rPr lang="ru-RU" dirty="0" err="1" smtClean="0">
                <a:latin typeface="Times New Roman" pitchFamily="18" charset="0"/>
                <a:cs typeface="Times New Roman" pitchFamily="18" charset="0"/>
              </a:rPr>
              <a:t>маса</a:t>
            </a:r>
            <a:r>
              <a:rPr lang="ru-RU" dirty="0" smtClean="0">
                <a:latin typeface="Times New Roman" pitchFamily="18" charset="0"/>
                <a:cs typeface="Times New Roman" pitchFamily="18" charset="0"/>
              </a:rPr>
              <a:t> драже </a:t>
            </a:r>
            <a:r>
              <a:rPr lang="ru-RU" dirty="0" err="1" smtClean="0">
                <a:latin typeface="Times New Roman" pitchFamily="18" charset="0"/>
                <a:cs typeface="Times New Roman" pitchFamily="18" charset="0"/>
              </a:rPr>
              <a:t>утворюється</a:t>
            </a:r>
            <a:r>
              <a:rPr lang="ru-RU" dirty="0" smtClean="0">
                <a:latin typeface="Times New Roman" pitchFamily="18" charset="0"/>
                <a:cs typeface="Times New Roman" pitchFamily="18" charset="0"/>
              </a:rPr>
              <a:t> шляхом </a:t>
            </a:r>
            <a:r>
              <a:rPr lang="ru-RU" dirty="0" err="1" smtClean="0">
                <a:latin typeface="Times New Roman" pitchFamily="18" charset="0"/>
                <a:cs typeface="Times New Roman" pitchFamily="18" charset="0"/>
              </a:rPr>
              <a:t>нашарування</a:t>
            </a:r>
            <a:r>
              <a:rPr lang="ru-RU" dirty="0" smtClean="0">
                <a:latin typeface="Times New Roman" pitchFamily="18" charset="0"/>
                <a:cs typeface="Times New Roman" pitchFamily="18" charset="0"/>
              </a:rPr>
              <a:t>, в той час як у таблеток </a:t>
            </a:r>
            <a:r>
              <a:rPr lang="ru-RU" dirty="0" err="1" smtClean="0">
                <a:latin typeface="Times New Roman" pitchFamily="18" charset="0"/>
                <a:cs typeface="Times New Roman" pitchFamily="18" charset="0"/>
              </a:rPr>
              <a:t>нашаровується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лише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оболонка</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6" name="Прямоугольник 5"/>
          <p:cNvSpPr/>
          <p:nvPr/>
        </p:nvSpPr>
        <p:spPr>
          <a:xfrm>
            <a:off x="16619" y="1357494"/>
            <a:ext cx="9144000" cy="1200329"/>
          </a:xfrm>
          <a:prstGeom prst="rect">
            <a:avLst/>
          </a:prstGeom>
        </p:spPr>
        <p:txBody>
          <a:bodyPr wrap="square">
            <a:spAutoFit/>
          </a:bodyPr>
          <a:lstStyle/>
          <a:p>
            <a:pPr algn="just"/>
            <a:r>
              <a:rPr lang="ru-RU" dirty="0" smtClean="0">
                <a:latin typeface="Times New Roman" pitchFamily="18" charset="0"/>
                <a:cs typeface="Times New Roman" pitchFamily="18" charset="0"/>
              </a:rPr>
              <a:t>В </a:t>
            </a:r>
            <a:r>
              <a:rPr lang="ru-RU" dirty="0" err="1" smtClean="0">
                <a:latin typeface="Times New Roman" pitchFamily="18" charset="0"/>
                <a:cs typeface="Times New Roman" pitchFamily="18" charset="0"/>
              </a:rPr>
              <a:t>якості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допоміжних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застосовують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цукор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крохмаль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магнію</a:t>
            </a:r>
            <a:r>
              <a:rPr lang="ru-RU" dirty="0" smtClean="0">
                <a:latin typeface="Times New Roman" pitchFamily="18" charset="0"/>
                <a:cs typeface="Times New Roman" pitchFamily="18" charset="0"/>
              </a:rPr>
              <a:t> карбонат </a:t>
            </a:r>
            <a:r>
              <a:rPr lang="ru-RU" dirty="0" err="1" smtClean="0">
                <a:latin typeface="Times New Roman" pitchFamily="18" charset="0"/>
                <a:cs typeface="Times New Roman" pitchFamily="18" charset="0"/>
              </a:rPr>
              <a:t>основний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пшеничне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борошно</a:t>
            </a:r>
            <a:r>
              <a:rPr lang="ru-RU" dirty="0" smtClean="0">
                <a:latin typeface="Times New Roman" pitchFamily="18" charset="0"/>
                <a:cs typeface="Times New Roman" pitchFamily="18" charset="0"/>
              </a:rPr>
              <a:t>, тальк, </a:t>
            </a:r>
            <a:r>
              <a:rPr lang="ru-RU" dirty="0" err="1" smtClean="0">
                <a:latin typeface="Times New Roman" pitchFamily="18" charset="0"/>
                <a:cs typeface="Times New Roman" pitchFamily="18" charset="0"/>
              </a:rPr>
              <a:t>етилцелюлозу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ацетилцелюлозу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натрієву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сіль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карбоксіме-тілцеллюлози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гідрогенізовані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жири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стеаринову</a:t>
            </a:r>
            <a:r>
              <a:rPr lang="ru-RU" dirty="0" smtClean="0">
                <a:latin typeface="Times New Roman" pitchFamily="18" charset="0"/>
                <a:cs typeface="Times New Roman" pitchFamily="18" charset="0"/>
              </a:rPr>
              <a:t> кислоту, какао, шоколад, </a:t>
            </a:r>
            <a:r>
              <a:rPr lang="ru-RU" dirty="0" err="1" smtClean="0">
                <a:latin typeface="Times New Roman" pitchFamily="18" charset="0"/>
                <a:cs typeface="Times New Roman" pitchFamily="18" charset="0"/>
              </a:rPr>
              <a:t>харчовий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барвник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лаки. </a:t>
            </a:r>
            <a:r>
              <a:rPr lang="ru-RU" dirty="0" err="1" smtClean="0">
                <a:latin typeface="Times New Roman" pitchFamily="18" charset="0"/>
                <a:cs typeface="Times New Roman" pitchFamily="18" charset="0"/>
              </a:rPr>
              <a:t>Кількість</a:t>
            </a:r>
            <a:r>
              <a:rPr lang="ru-RU" dirty="0" smtClean="0">
                <a:latin typeface="Times New Roman" pitchFamily="18" charset="0"/>
                <a:cs typeface="Times New Roman" pitchFamily="18" charset="0"/>
              </a:rPr>
              <a:t> тальку повинно бути не </a:t>
            </a:r>
            <a:r>
              <a:rPr lang="ru-RU" dirty="0" err="1" smtClean="0">
                <a:latin typeface="Times New Roman" pitchFamily="18" charset="0"/>
                <a:cs typeface="Times New Roman" pitchFamily="18" charset="0"/>
              </a:rPr>
              <a:t>більше</a:t>
            </a:r>
            <a:r>
              <a:rPr lang="ru-RU" dirty="0" smtClean="0">
                <a:latin typeface="Times New Roman" pitchFamily="18" charset="0"/>
                <a:cs typeface="Times New Roman" pitchFamily="18" charset="0"/>
              </a:rPr>
              <a:t> 3%, </a:t>
            </a:r>
            <a:r>
              <a:rPr lang="ru-RU" dirty="0" err="1" smtClean="0">
                <a:latin typeface="Times New Roman" pitchFamily="18" charset="0"/>
                <a:cs typeface="Times New Roman" pitchFamily="18" charset="0"/>
              </a:rPr>
              <a:t>стеаринової</a:t>
            </a:r>
            <a:r>
              <a:rPr lang="ru-RU" dirty="0" smtClean="0">
                <a:latin typeface="Times New Roman" pitchFamily="18" charset="0"/>
                <a:cs typeface="Times New Roman" pitchFamily="18" charset="0"/>
              </a:rPr>
              <a:t> кислоти-1%.</a:t>
            </a:r>
            <a:endParaRPr lang="ru-RU" dirty="0">
              <a:latin typeface="Times New Roman" pitchFamily="18" charset="0"/>
              <a:cs typeface="Times New Roman" pitchFamily="18" charset="0"/>
            </a:endParaRPr>
          </a:p>
        </p:txBody>
      </p:sp>
      <p:pic>
        <p:nvPicPr>
          <p:cNvPr id="2050" name="Picture 2" descr="Ревит-КВЗ драже №80 цена, инструкция, отзывы, купить в аптеке Мед-Серви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468824"/>
            <a:ext cx="2661185" cy="399904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Инструкция по применению аскорбиновой кислоты в драже: описание препарата,  принцип действия, показания и противопоказания, правила прием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952" y="2996952"/>
            <a:ext cx="6177411" cy="3470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056696"/>
      </p:ext>
    </p:extLst>
  </p:cSld>
  <p:clrMapOvr>
    <a:masterClrMapping/>
  </p:clrMapOvr>
  <p:transition advTm="2562">
    <p:zoom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14356"/>
            <a:ext cx="9144000" cy="1200329"/>
          </a:xfrm>
          <a:prstGeom prst="rect">
            <a:avLst/>
          </a:prstGeom>
        </p:spPr>
        <p:txBody>
          <a:bodyPr wrap="square">
            <a:spAutoFit/>
          </a:bodyPr>
          <a:lstStyle/>
          <a:p>
            <a:pPr algn="just"/>
            <a:r>
              <a:rPr lang="ru-RU" dirty="0" smtClean="0">
                <a:latin typeface="Times New Roman" pitchFamily="18" charset="0"/>
                <a:cs typeface="Times New Roman" pitchFamily="18" charset="0"/>
              </a:rPr>
              <a:t>На заводах </a:t>
            </a:r>
            <a:r>
              <a:rPr lang="ru-RU" dirty="0" err="1" smtClean="0">
                <a:latin typeface="Times New Roman" pitchFamily="18" charset="0"/>
                <a:cs typeface="Times New Roman" pitchFamily="18" charset="0"/>
              </a:rPr>
              <a:t>процес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отримання</a:t>
            </a:r>
            <a:r>
              <a:rPr lang="ru-RU" dirty="0" smtClean="0">
                <a:latin typeface="Times New Roman" pitchFamily="18" charset="0"/>
                <a:cs typeface="Times New Roman" pitchFamily="18" charset="0"/>
              </a:rPr>
              <a:t> драже </a:t>
            </a:r>
            <a:r>
              <a:rPr lang="ru-RU" dirty="0" err="1" smtClean="0">
                <a:latin typeface="Times New Roman" pitchFamily="18" charset="0"/>
                <a:cs typeface="Times New Roman" pitchFamily="18" charset="0"/>
              </a:rPr>
              <a:t>полягає</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наступному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a:t>
            </a:r>
            <a:r>
              <a:rPr lang="ru-RU" dirty="0" smtClean="0">
                <a:latin typeface="Times New Roman" pitchFamily="18" charset="0"/>
                <a:cs typeface="Times New Roman" pitchFamily="18" charset="0"/>
              </a:rPr>
              <a:t> дражировочная котел </a:t>
            </a:r>
            <a:r>
              <a:rPr lang="ru-RU" dirty="0" err="1" smtClean="0">
                <a:latin typeface="Times New Roman" pitchFamily="18" charset="0"/>
                <a:cs typeface="Times New Roman" pitchFamily="18" charset="0"/>
              </a:rPr>
              <a:t>завантажують</a:t>
            </a:r>
            <a:r>
              <a:rPr lang="ru-RU" dirty="0" smtClean="0">
                <a:latin typeface="Times New Roman" pitchFamily="18" charset="0"/>
                <a:cs typeface="Times New Roman" pitchFamily="18" charset="0"/>
              </a:rPr>
              <a:t> крупнокристаллический </a:t>
            </a:r>
            <a:r>
              <a:rPr lang="ru-RU" dirty="0" err="1" smtClean="0">
                <a:latin typeface="Times New Roman" pitchFamily="18" charset="0"/>
                <a:cs typeface="Times New Roman" pitchFamily="18" charset="0"/>
              </a:rPr>
              <a:t>цукор</a:t>
            </a:r>
            <a:r>
              <a:rPr lang="ru-RU" dirty="0" smtClean="0">
                <a:latin typeface="Times New Roman" pitchFamily="18" charset="0"/>
                <a:cs typeface="Times New Roman" pitchFamily="18" charset="0"/>
              </a:rPr>
              <a:t>. При </a:t>
            </a:r>
            <a:r>
              <a:rPr lang="ru-RU" dirty="0" err="1" smtClean="0">
                <a:latin typeface="Times New Roman" pitchFamily="18" charset="0"/>
                <a:cs typeface="Times New Roman" pitchFamily="18" charset="0"/>
              </a:rPr>
              <a:t>обертанні</a:t>
            </a:r>
            <a:r>
              <a:rPr lang="ru-RU" dirty="0" smtClean="0">
                <a:latin typeface="Times New Roman" pitchFamily="18" charset="0"/>
                <a:cs typeface="Times New Roman" pitchFamily="18" charset="0"/>
              </a:rPr>
              <a:t> котла </a:t>
            </a:r>
            <a:r>
              <a:rPr lang="ru-RU" dirty="0" err="1" smtClean="0">
                <a:latin typeface="Times New Roman" pitchFamily="18" charset="0"/>
                <a:cs typeface="Times New Roman" pitchFamily="18" charset="0"/>
              </a:rPr>
              <a:t>останній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зволожують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цукровим</a:t>
            </a:r>
            <a:r>
              <a:rPr lang="ru-RU" dirty="0" smtClean="0">
                <a:latin typeface="Times New Roman" pitchFamily="18" charset="0"/>
                <a:cs typeface="Times New Roman" pitchFamily="18" charset="0"/>
              </a:rPr>
              <a:t> сиропом </a:t>
            </a:r>
            <a:r>
              <a:rPr lang="ru-RU" dirty="0" err="1" smtClean="0">
                <a:latin typeface="Times New Roman" pitchFamily="18" charset="0"/>
                <a:cs typeface="Times New Roman" pitchFamily="18" charset="0"/>
              </a:rPr>
              <a:t>певної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концентрації</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рівномірного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змочування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обсипають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цукровою</a:t>
            </a:r>
            <a:r>
              <a:rPr lang="ru-RU" dirty="0" smtClean="0">
                <a:latin typeface="Times New Roman" pitchFamily="18" charset="0"/>
                <a:cs typeface="Times New Roman" pitchFamily="18" charset="0"/>
              </a:rPr>
              <a:t> пудрою.</a:t>
            </a:r>
            <a:endParaRPr lang="ru-RU" dirty="0">
              <a:latin typeface="Times New Roman" pitchFamily="18" charset="0"/>
              <a:cs typeface="Times New Roman" pitchFamily="18" charset="0"/>
            </a:endParaRPr>
          </a:p>
        </p:txBody>
      </p:sp>
      <p:sp>
        <p:nvSpPr>
          <p:cNvPr id="3" name="TextBox 2"/>
          <p:cNvSpPr txBox="1"/>
          <p:nvPr/>
        </p:nvSpPr>
        <p:spPr>
          <a:xfrm>
            <a:off x="2411760" y="-85563"/>
            <a:ext cx="4714908" cy="461665"/>
          </a:xfrm>
          <a:prstGeom prst="rect">
            <a:avLst/>
          </a:prstGeom>
          <a:noFill/>
        </p:spPr>
        <p:txBody>
          <a:bodyPr wrap="square" rtlCol="0">
            <a:spAutoFit/>
          </a:bodyPr>
          <a:lstStyle/>
          <a:p>
            <a:pPr algn="ctr"/>
            <a:r>
              <a:rPr lang="uk-UA" sz="2400" b="1" dirty="0" smtClean="0">
                <a:latin typeface="Times New Roman" pitchFamily="18" charset="0"/>
                <a:cs typeface="Times New Roman" pitchFamily="18" charset="0"/>
              </a:rPr>
              <a:t>Виробництво драже</a:t>
            </a:r>
            <a:endParaRPr lang="ru-RU" sz="2400" b="1" dirty="0">
              <a:latin typeface="Times New Roman" pitchFamily="18" charset="0"/>
              <a:cs typeface="Times New Roman" pitchFamily="18" charset="0"/>
            </a:endParaRPr>
          </a:p>
        </p:txBody>
      </p:sp>
      <p:sp>
        <p:nvSpPr>
          <p:cNvPr id="4" name="TextBox 3"/>
          <p:cNvSpPr txBox="1"/>
          <p:nvPr/>
        </p:nvSpPr>
        <p:spPr>
          <a:xfrm>
            <a:off x="0" y="1857364"/>
            <a:ext cx="9144000" cy="1200329"/>
          </a:xfrm>
          <a:prstGeom prst="rect">
            <a:avLst/>
          </a:prstGeom>
          <a:noFill/>
        </p:spPr>
        <p:txBody>
          <a:bodyPr wrap="square" rtlCol="0">
            <a:spAutoFit/>
          </a:bodyPr>
          <a:lstStyle/>
          <a:p>
            <a:pPr algn="just"/>
            <a:r>
              <a:rPr lang="ru-RU" dirty="0" err="1" smtClean="0">
                <a:latin typeface="Times New Roman" pitchFamily="18" charset="0"/>
                <a:cs typeface="Times New Roman" pitchFamily="18" charset="0"/>
              </a:rPr>
              <a:t>Операції</a:t>
            </a:r>
            <a:r>
              <a:rPr lang="ru-RU" dirty="0" smtClean="0">
                <a:latin typeface="Times New Roman" pitchFamily="18" charset="0"/>
                <a:cs typeface="Times New Roman" pitchFamily="18" charset="0"/>
              </a:rPr>
              <a:t> поливу </a:t>
            </a:r>
            <a:r>
              <a:rPr lang="ru-RU" dirty="0" err="1" smtClean="0">
                <a:latin typeface="Times New Roman" pitchFamily="18" charset="0"/>
                <a:cs typeface="Times New Roman" pitchFamily="18" charset="0"/>
              </a:rPr>
              <a:t>цукровим</a:t>
            </a:r>
            <a:r>
              <a:rPr lang="ru-RU" dirty="0" smtClean="0">
                <a:latin typeface="Times New Roman" pitchFamily="18" charset="0"/>
                <a:cs typeface="Times New Roman" pitchFamily="18" charset="0"/>
              </a:rPr>
              <a:t> сиропом, </a:t>
            </a:r>
            <a:r>
              <a:rPr lang="ru-RU" dirty="0" err="1" smtClean="0">
                <a:latin typeface="Times New Roman" pitchFamily="18" charset="0"/>
                <a:cs typeface="Times New Roman" pitchFamily="18" charset="0"/>
              </a:rPr>
              <a:t>обсипання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цукровою</a:t>
            </a:r>
            <a:r>
              <a:rPr lang="ru-RU" dirty="0" smtClean="0">
                <a:latin typeface="Times New Roman" pitchFamily="18" charset="0"/>
                <a:cs typeface="Times New Roman" pitchFamily="18" charset="0"/>
              </a:rPr>
              <a:t> пудрою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сушки </a:t>
            </a:r>
            <a:r>
              <a:rPr lang="ru-RU" dirty="0" err="1" smtClean="0">
                <a:latin typeface="Times New Roman" pitchFamily="18" charset="0"/>
                <a:cs typeface="Times New Roman" pitchFamily="18" charset="0"/>
              </a:rPr>
              <a:t>повторюють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багаторазово</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формування</a:t>
            </a:r>
            <a:r>
              <a:rPr lang="ru-RU" dirty="0" smtClean="0">
                <a:latin typeface="Times New Roman" pitchFamily="18" charset="0"/>
                <a:cs typeface="Times New Roman" pitchFamily="18" charset="0"/>
              </a:rPr>
              <a:t> глобул (</a:t>
            </a:r>
            <a:r>
              <a:rPr lang="ru-RU" dirty="0" err="1" smtClean="0">
                <a:latin typeface="Times New Roman" pitchFamily="18" charset="0"/>
                <a:cs typeface="Times New Roman" pitchFamily="18" charset="0"/>
              </a:rPr>
              <a:t>кулястих</a:t>
            </a:r>
            <a:r>
              <a:rPr lang="ru-RU" dirty="0" smtClean="0">
                <a:latin typeface="Times New Roman" pitchFamily="18" charset="0"/>
                <a:cs typeface="Times New Roman" pitchFamily="18" charset="0"/>
              </a:rPr>
              <a:t> гранул). З метою </a:t>
            </a:r>
            <a:r>
              <a:rPr lang="ru-RU" dirty="0" err="1" smtClean="0">
                <a:latin typeface="Times New Roman" pitchFamily="18" charset="0"/>
                <a:cs typeface="Times New Roman" pitchFamily="18" charset="0"/>
              </a:rPr>
              <a:t>отримання</a:t>
            </a:r>
            <a:r>
              <a:rPr lang="ru-RU" dirty="0" smtClean="0">
                <a:latin typeface="Times New Roman" pitchFamily="18" charset="0"/>
                <a:cs typeface="Times New Roman" pitchFamily="18" charset="0"/>
              </a:rPr>
              <a:t> глобул </a:t>
            </a:r>
            <a:r>
              <a:rPr lang="ru-RU" dirty="0" err="1" smtClean="0">
                <a:latin typeface="Times New Roman" pitchFamily="18" charset="0"/>
                <a:cs typeface="Times New Roman" pitchFamily="18" charset="0"/>
              </a:rPr>
              <a:t>однакового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розміру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їх</a:t>
            </a:r>
            <a:r>
              <a:rPr lang="ru-RU" dirty="0" smtClean="0">
                <a:latin typeface="Times New Roman" pitchFamily="18" charset="0"/>
                <a:cs typeface="Times New Roman" pitchFamily="18" charset="0"/>
              </a:rPr>
              <a:t> фракционируют за </a:t>
            </a:r>
            <a:r>
              <a:rPr lang="ru-RU" dirty="0" err="1" smtClean="0">
                <a:latin typeface="Times New Roman" pitchFamily="18" charset="0"/>
                <a:cs typeface="Times New Roman" pitchFamily="18" charset="0"/>
              </a:rPr>
              <a:t>допомогою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барабанних</a:t>
            </a:r>
            <a:r>
              <a:rPr lang="ru-RU" dirty="0" smtClean="0">
                <a:latin typeface="Times New Roman" pitchFamily="18" charset="0"/>
                <a:cs typeface="Times New Roman" pitchFamily="18" charset="0"/>
              </a:rPr>
              <a:t> сит, </a:t>
            </a:r>
            <a:r>
              <a:rPr lang="ru-RU" dirty="0" err="1" smtClean="0">
                <a:latin typeface="Times New Roman" pitchFamily="18" charset="0"/>
                <a:cs typeface="Times New Roman" pitchFamily="18" charset="0"/>
              </a:rPr>
              <a:t>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розрахунком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щоб</a:t>
            </a:r>
            <a:r>
              <a:rPr lang="ru-RU" dirty="0" smtClean="0">
                <a:latin typeface="Times New Roman" pitchFamily="18" charset="0"/>
                <a:cs typeface="Times New Roman" pitchFamily="18" charset="0"/>
              </a:rPr>
              <a:t> в 1 г </a:t>
            </a:r>
            <a:r>
              <a:rPr lang="ru-RU" dirty="0" err="1" smtClean="0">
                <a:latin typeface="Times New Roman" pitchFamily="18" charset="0"/>
                <a:cs typeface="Times New Roman" pitchFamily="18" charset="0"/>
              </a:rPr>
              <a:t>містилося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близько</a:t>
            </a:r>
            <a:r>
              <a:rPr lang="ru-RU" dirty="0" smtClean="0">
                <a:latin typeface="Times New Roman" pitchFamily="18" charset="0"/>
                <a:cs typeface="Times New Roman" pitchFamily="18" charset="0"/>
              </a:rPr>
              <a:t> 40 гранул.</a:t>
            </a:r>
            <a:endParaRPr lang="ru-RU" dirty="0">
              <a:latin typeface="Times New Roman" pitchFamily="18" charset="0"/>
              <a:cs typeface="Times New Roman" pitchFamily="18" charset="0"/>
            </a:endParaRPr>
          </a:p>
        </p:txBody>
      </p:sp>
      <p:sp>
        <p:nvSpPr>
          <p:cNvPr id="5" name="TextBox 4"/>
          <p:cNvSpPr txBox="1"/>
          <p:nvPr/>
        </p:nvSpPr>
        <p:spPr>
          <a:xfrm>
            <a:off x="0" y="3000372"/>
            <a:ext cx="9144000" cy="1200329"/>
          </a:xfrm>
          <a:prstGeom prst="rect">
            <a:avLst/>
          </a:prstGeom>
          <a:noFill/>
        </p:spPr>
        <p:txBody>
          <a:bodyPr wrap="square" rtlCol="0">
            <a:spAutoFit/>
          </a:bodyPr>
          <a:lstStyle/>
          <a:p>
            <a:pPr algn="just"/>
            <a:r>
              <a:rPr lang="ru-RU" dirty="0" err="1" smtClean="0">
                <a:latin typeface="Times New Roman" pitchFamily="18" charset="0"/>
                <a:cs typeface="Times New Roman" pitchFamily="18" charset="0"/>
              </a:rPr>
              <a:t>Отриманий</a:t>
            </a:r>
            <a:r>
              <a:rPr lang="ru-RU" dirty="0" smtClean="0">
                <a:latin typeface="Times New Roman" pitchFamily="18" charset="0"/>
                <a:cs typeface="Times New Roman" pitchFamily="18" charset="0"/>
              </a:rPr>
              <a:t> таким чином </a:t>
            </a:r>
            <a:r>
              <a:rPr lang="ru-RU" dirty="0" err="1" smtClean="0">
                <a:latin typeface="Times New Roman" pitchFamily="18" charset="0"/>
                <a:cs typeface="Times New Roman" pitchFamily="18" charset="0"/>
              </a:rPr>
              <a:t>глобули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є</a:t>
            </a:r>
            <a:r>
              <a:rPr lang="ru-RU" dirty="0" smtClean="0">
                <a:latin typeface="Times New Roman" pitchFamily="18" charset="0"/>
                <a:cs typeface="Times New Roman" pitchFamily="18" charset="0"/>
              </a:rPr>
              <a:t> ядром, </a:t>
            </a:r>
            <a:r>
              <a:rPr lang="ru-RU" dirty="0" err="1" smtClean="0">
                <a:latin typeface="Times New Roman" pitchFamily="18" charset="0"/>
                <a:cs typeface="Times New Roman" pitchFamily="18" charset="0"/>
              </a:rPr>
              <a:t>тобто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серцевиною</a:t>
            </a:r>
            <a:r>
              <a:rPr lang="ru-RU" dirty="0" smtClean="0">
                <a:latin typeface="Times New Roman" pitchFamily="18" charset="0"/>
                <a:cs typeface="Times New Roman" pitchFamily="18" charset="0"/>
              </a:rPr>
              <a:t> для </a:t>
            </a:r>
            <a:r>
              <a:rPr lang="ru-RU" dirty="0" err="1" smtClean="0">
                <a:latin typeface="Times New Roman" pitchFamily="18" charset="0"/>
                <a:cs typeface="Times New Roman" pitchFamily="18" charset="0"/>
              </a:rPr>
              <a:t>подальшого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нарощування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лікарських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допоміжних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цією</a:t>
            </a:r>
            <a:r>
              <a:rPr lang="ru-RU" dirty="0" smtClean="0">
                <a:latin typeface="Times New Roman" pitchFamily="18" charset="0"/>
                <a:cs typeface="Times New Roman" pitchFamily="18" charset="0"/>
              </a:rPr>
              <a:t> метою в </a:t>
            </a:r>
            <a:r>
              <a:rPr lang="ru-RU" dirty="0" err="1" smtClean="0">
                <a:latin typeface="Times New Roman" pitchFamily="18" charset="0"/>
                <a:cs typeface="Times New Roman" pitchFamily="18" charset="0"/>
              </a:rPr>
              <a:t>обертовому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дражувальному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котлі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глобули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зволожують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цукровим</a:t>
            </a:r>
            <a:r>
              <a:rPr lang="ru-RU" dirty="0" smtClean="0">
                <a:latin typeface="Times New Roman" pitchFamily="18" charset="0"/>
                <a:cs typeface="Times New Roman" pitchFamily="18" charset="0"/>
              </a:rPr>
              <a:t> сиропом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обсипають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сумішшю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лікарських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допоміжних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6" name="TextBox 5"/>
          <p:cNvSpPr txBox="1"/>
          <p:nvPr/>
        </p:nvSpPr>
        <p:spPr>
          <a:xfrm>
            <a:off x="0" y="4214818"/>
            <a:ext cx="9144000" cy="1200329"/>
          </a:xfrm>
          <a:prstGeom prst="rect">
            <a:avLst/>
          </a:prstGeom>
          <a:noFill/>
        </p:spPr>
        <p:txBody>
          <a:bodyPr wrap="square" rtlCol="0">
            <a:spAutoFit/>
          </a:bodyPr>
          <a:lstStyle/>
          <a:p>
            <a:pPr algn="just"/>
            <a:r>
              <a:rPr lang="ru-RU" dirty="0" err="1" smtClean="0">
                <a:latin typeface="Times New Roman" pitchFamily="18" charset="0"/>
                <a:cs typeface="Times New Roman" pitchFamily="18" charset="0"/>
              </a:rPr>
              <a:t>Після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нашарування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проводять</a:t>
            </a:r>
            <a:r>
              <a:rPr lang="ru-RU" dirty="0" smtClean="0">
                <a:latin typeface="Times New Roman" pitchFamily="18" charset="0"/>
                <a:cs typeface="Times New Roman" pitchFamily="18" charset="0"/>
              </a:rPr>
              <a:t> сушку теплим </a:t>
            </a:r>
            <a:r>
              <a:rPr lang="ru-RU" dirty="0" err="1" smtClean="0">
                <a:latin typeface="Times New Roman" pitchFamily="18" charset="0"/>
                <a:cs typeface="Times New Roman" pitchFamily="18" charset="0"/>
              </a:rPr>
              <a:t>повітрям</a:t>
            </a:r>
            <a:r>
              <a:rPr lang="ru-RU" dirty="0" smtClean="0">
                <a:latin typeface="Times New Roman" pitchFamily="18" charset="0"/>
                <a:cs typeface="Times New Roman" pitchFamily="18" charset="0"/>
              </a:rPr>
              <a:t> (40-45 ºС). </a:t>
            </a:r>
            <a:r>
              <a:rPr lang="ru-RU" dirty="0" err="1" smtClean="0">
                <a:latin typeface="Times New Roman" pitchFamily="18" charset="0"/>
                <a:cs typeface="Times New Roman" pitchFamily="18" charset="0"/>
              </a:rPr>
              <a:t>Операції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зволоження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обсипання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сушки </a:t>
            </a:r>
            <a:r>
              <a:rPr lang="ru-RU" dirty="0" err="1" smtClean="0">
                <a:latin typeface="Times New Roman" pitchFamily="18" charset="0"/>
                <a:cs typeface="Times New Roman" pitchFamily="18" charset="0"/>
              </a:rPr>
              <a:t>повторюють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багаторазово</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отримання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певної</a:t>
            </a:r>
            <a:r>
              <a:rPr lang="ru-RU" dirty="0" smtClean="0">
                <a:latin typeface="Times New Roman" pitchFamily="18" charset="0"/>
                <a:cs typeface="Times New Roman" pitchFamily="18" charset="0"/>
              </a:rPr>
              <a:t> ваги драже, </a:t>
            </a:r>
            <a:r>
              <a:rPr lang="ru-RU" dirty="0" err="1" smtClean="0">
                <a:latin typeface="Times New Roman" pitchFamily="18" charset="0"/>
                <a:cs typeface="Times New Roman" pitchFamily="18" charset="0"/>
              </a:rPr>
              <a:t>тобто</a:t>
            </a:r>
            <a:r>
              <a:rPr lang="ru-RU" dirty="0" smtClean="0">
                <a:latin typeface="Times New Roman" pitchFamily="18" charset="0"/>
                <a:cs typeface="Times New Roman" pitchFamily="18" charset="0"/>
              </a:rPr>
              <a:t> до </a:t>
            </a:r>
            <a:r>
              <a:rPr lang="ru-RU" dirty="0" err="1" smtClean="0">
                <a:latin typeface="Times New Roman" pitchFamily="18" charset="0"/>
                <a:cs typeface="Times New Roman" pitchFamily="18" charset="0"/>
              </a:rPr>
              <a:t>нашарування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розрахованого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кількості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лікарських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Потім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проводять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згладжування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полірування</a:t>
            </a:r>
            <a:r>
              <a:rPr lang="ru-RU" dirty="0" smtClean="0">
                <a:latin typeface="Times New Roman" pitchFamily="18" charset="0"/>
                <a:cs typeface="Times New Roman" pitchFamily="18" charset="0"/>
              </a:rPr>
              <a:t> драже за </a:t>
            </a:r>
            <a:r>
              <a:rPr lang="ru-RU" dirty="0" err="1" smtClean="0">
                <a:latin typeface="Times New Roman" pitchFamily="18" charset="0"/>
                <a:cs typeface="Times New Roman" pitchFamily="18" charset="0"/>
              </a:rPr>
              <a:t>допомогою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цукрового</a:t>
            </a:r>
            <a:r>
              <a:rPr lang="ru-RU" dirty="0" smtClean="0">
                <a:latin typeface="Times New Roman" pitchFamily="18" charset="0"/>
                <a:cs typeface="Times New Roman" pitchFamily="18" charset="0"/>
              </a:rPr>
              <a:t> сиропу.</a:t>
            </a:r>
            <a:endParaRPr lang="ru-RU" dirty="0">
              <a:latin typeface="Times New Roman" pitchFamily="18" charset="0"/>
              <a:cs typeface="Times New Roman" pitchFamily="18" charset="0"/>
            </a:endParaRPr>
          </a:p>
        </p:txBody>
      </p:sp>
      <p:sp>
        <p:nvSpPr>
          <p:cNvPr id="7" name="TextBox 6"/>
          <p:cNvSpPr txBox="1"/>
          <p:nvPr/>
        </p:nvSpPr>
        <p:spPr>
          <a:xfrm>
            <a:off x="0" y="5500702"/>
            <a:ext cx="9144000" cy="923330"/>
          </a:xfrm>
          <a:prstGeom prst="rect">
            <a:avLst/>
          </a:prstGeom>
          <a:noFill/>
        </p:spPr>
        <p:txBody>
          <a:bodyPr wrap="square" rtlCol="0">
            <a:spAutoFit/>
          </a:bodyPr>
          <a:lstStyle/>
          <a:p>
            <a:pPr algn="just"/>
            <a:r>
              <a:rPr lang="ru-RU" dirty="0" smtClean="0">
                <a:latin typeface="Times New Roman" pitchFamily="18" charset="0"/>
                <a:cs typeface="Times New Roman" pitchFamily="18" charset="0"/>
              </a:rPr>
              <a:t>Для </a:t>
            </a:r>
            <a:r>
              <a:rPr lang="ru-RU" dirty="0" err="1" smtClean="0">
                <a:latin typeface="Times New Roman" pitchFamily="18" charset="0"/>
                <a:cs typeface="Times New Roman" pitchFamily="18" charset="0"/>
              </a:rPr>
              <a:t>фарбування</a:t>
            </a:r>
            <a:r>
              <a:rPr lang="ru-RU" dirty="0" smtClean="0">
                <a:latin typeface="Times New Roman" pitchFamily="18" charset="0"/>
                <a:cs typeface="Times New Roman" pitchFamily="18" charset="0"/>
              </a:rPr>
              <a:t> драже до складу </a:t>
            </a:r>
            <a:r>
              <a:rPr lang="ru-RU" dirty="0" err="1" smtClean="0">
                <a:latin typeface="Times New Roman" pitchFamily="18" charset="0"/>
                <a:cs typeface="Times New Roman" pitchFamily="18" charset="0"/>
              </a:rPr>
              <a:t>цукрового</a:t>
            </a:r>
            <a:r>
              <a:rPr lang="ru-RU" dirty="0" smtClean="0">
                <a:latin typeface="Times New Roman" pitchFamily="18" charset="0"/>
                <a:cs typeface="Times New Roman" pitchFamily="18" charset="0"/>
              </a:rPr>
              <a:t> сиропу </a:t>
            </a:r>
            <a:r>
              <a:rPr lang="ru-RU" dirty="0" err="1" smtClean="0">
                <a:latin typeface="Times New Roman" pitchFamily="18" charset="0"/>
                <a:cs typeface="Times New Roman" pitchFamily="18" charset="0"/>
              </a:rPr>
              <a:t>вводять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барвники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Після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здійснюють</a:t>
            </a:r>
            <a:r>
              <a:rPr lang="ru-RU" dirty="0" smtClean="0">
                <a:latin typeface="Times New Roman" pitchFamily="18" charset="0"/>
                <a:cs typeface="Times New Roman" pitchFamily="18" charset="0"/>
              </a:rPr>
              <a:t> глянцевание драже </a:t>
            </a:r>
            <a:r>
              <a:rPr lang="ru-RU" dirty="0" err="1" smtClean="0">
                <a:latin typeface="Times New Roman" pitchFamily="18" charset="0"/>
                <a:cs typeface="Times New Roman" pitchFamily="18" charset="0"/>
              </a:rPr>
              <a:t>подібно</a:t>
            </a:r>
            <a:r>
              <a:rPr lang="ru-RU" dirty="0" smtClean="0">
                <a:latin typeface="Times New Roman" pitchFamily="18" charset="0"/>
                <a:cs typeface="Times New Roman" pitchFamily="18" charset="0"/>
              </a:rPr>
              <a:t> таблеткам </a:t>
            </a:r>
            <a:r>
              <a:rPr lang="ru-RU" dirty="0" err="1" smtClean="0">
                <a:latin typeface="Times New Roman" pitchFamily="18" charset="0"/>
                <a:cs typeface="Times New Roman" pitchFamily="18" charset="0"/>
              </a:rPr>
              <a:t>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дражированная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оболонкою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описаним</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розділі</a:t>
            </a:r>
            <a:r>
              <a:rPr lang="ru-RU" dirty="0" smtClean="0">
                <a:latin typeface="Times New Roman" pitchFamily="18" charset="0"/>
                <a:cs typeface="Times New Roman" pitchFamily="18" charset="0"/>
              </a:rPr>
              <a:t> «Таблетки».</a:t>
            </a:r>
          </a:p>
        </p:txBody>
      </p:sp>
    </p:spTree>
    <p:extLst>
      <p:ext uri="{BB962C8B-B14F-4D97-AF65-F5344CB8AC3E}">
        <p14:creationId xmlns:p14="http://schemas.microsoft.com/office/powerpoint/2010/main" val="1962331036"/>
      </p:ext>
    </p:extLst>
  </p:cSld>
  <p:clrMapOvr>
    <a:masterClrMapping/>
  </p:clrMapOvr>
  <p:transition advTm="2328">
    <p:zoom dir="in"/>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ÐÐ¾ÑÐµÐ» Ð´Ð»Ñ Ð¸Ð·Ð³Ð¾ÑÐ¾Ð²Ð»ÐµÐ½Ð¸Ñ Ð´ÑÐ°Ð¶Ðµ Ð¸ÑÐ°Ð»ÑÑÐ½ÑÐºÐ¾Ð¹ ÑÐ¸ÑÐ¼Ñ Â«ÐÐµÐ»Ð»ÐµÐ³ÑÐ¸Ð½Ð¸Â»"/>
          <p:cNvPicPr>
            <a:picLocks noChangeAspect="1" noChangeArrowheads="1"/>
          </p:cNvPicPr>
          <p:nvPr/>
        </p:nvPicPr>
        <p:blipFill>
          <a:blip r:embed="rId3" cstate="print"/>
          <a:srcRect/>
          <a:stretch>
            <a:fillRect/>
          </a:stretch>
        </p:blipFill>
        <p:spPr bwMode="auto">
          <a:xfrm>
            <a:off x="428596" y="642918"/>
            <a:ext cx="3200400" cy="3429025"/>
          </a:xfrm>
          <a:prstGeom prst="rect">
            <a:avLst/>
          </a:prstGeom>
          <a:noFill/>
        </p:spPr>
      </p:pic>
      <p:sp>
        <p:nvSpPr>
          <p:cNvPr id="3" name="Прямоугольник 2"/>
          <p:cNvSpPr/>
          <p:nvPr/>
        </p:nvSpPr>
        <p:spPr>
          <a:xfrm>
            <a:off x="2500298" y="142852"/>
            <a:ext cx="4511876" cy="461665"/>
          </a:xfrm>
          <a:prstGeom prst="rect">
            <a:avLst/>
          </a:prstGeom>
        </p:spPr>
        <p:txBody>
          <a:bodyPr wrap="none">
            <a:spAutoFit/>
          </a:bodyPr>
          <a:lstStyle/>
          <a:p>
            <a:r>
              <a:rPr lang="ru-RU" sz="2400" b="1" dirty="0" err="1" smtClean="0">
                <a:solidFill>
                  <a:schemeClr val="bg1"/>
                </a:solidFill>
                <a:latin typeface="Times New Roman" pitchFamily="18" charset="0"/>
                <a:cs typeface="Times New Roman" pitchFamily="18" charset="0"/>
              </a:rPr>
              <a:t>Котли</a:t>
            </a:r>
            <a:r>
              <a:rPr lang="ru-RU" sz="2400" b="1" dirty="0" smtClean="0">
                <a:solidFill>
                  <a:schemeClr val="bg1"/>
                </a:solidFill>
                <a:latin typeface="Times New Roman" pitchFamily="18" charset="0"/>
                <a:cs typeface="Times New Roman" pitchFamily="18" charset="0"/>
              </a:rPr>
              <a:t> для </a:t>
            </a:r>
            <a:r>
              <a:rPr lang="ru-RU" sz="2400" b="1" dirty="0" err="1" smtClean="0">
                <a:solidFill>
                  <a:schemeClr val="bg1"/>
                </a:solidFill>
                <a:latin typeface="Times New Roman" pitchFamily="18" charset="0"/>
                <a:cs typeface="Times New Roman" pitchFamily="18" charset="0"/>
              </a:rPr>
              <a:t>виготовлення</a:t>
            </a:r>
            <a:r>
              <a:rPr lang="ru-RU" sz="2400" b="1" dirty="0" smtClean="0">
                <a:solidFill>
                  <a:schemeClr val="bg1"/>
                </a:solidFill>
                <a:latin typeface="Times New Roman" pitchFamily="18" charset="0"/>
                <a:cs typeface="Times New Roman" pitchFamily="18" charset="0"/>
              </a:rPr>
              <a:t> драже</a:t>
            </a:r>
            <a:endParaRPr lang="ru-RU" sz="2400" b="1" dirty="0">
              <a:solidFill>
                <a:schemeClr val="bg1"/>
              </a:solidFill>
              <a:latin typeface="Times New Roman" pitchFamily="18" charset="0"/>
              <a:cs typeface="Times New Roman" pitchFamily="18" charset="0"/>
            </a:endParaRPr>
          </a:p>
        </p:txBody>
      </p:sp>
      <p:pic>
        <p:nvPicPr>
          <p:cNvPr id="25604" name="Picture 4" descr="ÐÐ°ÑÑÐ¸Ð½ÐºÐ¸ Ð¿Ð¾ Ð·Ð°Ð¿ÑÐ¾ÑÑ Ð¼Ð°ÑÐ¸Ð½Ñ Ð´Ð»Ñ Ð¿ÑÐ¾Ð¸Ð·Ð²Ð¾Ð´ÑÑÐ²Ð° Ð»ÐµÐºÐ°ÑÑÑÐ²ÐµÐ½Ð½ÑÑ Ð´ÑÐ°Ð¶Ðµ"/>
          <p:cNvPicPr>
            <a:picLocks noChangeAspect="1" noChangeArrowheads="1"/>
          </p:cNvPicPr>
          <p:nvPr/>
        </p:nvPicPr>
        <p:blipFill>
          <a:blip r:embed="rId4" cstate="print"/>
          <a:srcRect l="8116" t="6749" r="19883" b="11500"/>
          <a:stretch>
            <a:fillRect/>
          </a:stretch>
        </p:blipFill>
        <p:spPr bwMode="auto">
          <a:xfrm>
            <a:off x="5214942" y="642918"/>
            <a:ext cx="3397544" cy="3429024"/>
          </a:xfrm>
          <a:prstGeom prst="rect">
            <a:avLst/>
          </a:prstGeom>
          <a:noFill/>
        </p:spPr>
      </p:pic>
      <p:pic>
        <p:nvPicPr>
          <p:cNvPr id="25606" name="Picture 6" descr="ÐÐ°ÑÑÐ¸Ð½ÐºÐ¸ Ð¿Ð¾ Ð·Ð°Ð¿ÑÐ¾ÑÑ Ð¼Ð°ÑÐ¸Ð½Ñ Ð´Ð»Ñ Ð¿ÑÐ¾Ð¸Ð·Ð²Ð¾Ð´ÑÑÐ²Ð° Ð»ÐµÐºÐ°ÑÑÑÐ²ÐµÐ½Ð½ÑÑ Ð´ÑÐ°Ð¶Ðµ"/>
          <p:cNvPicPr>
            <a:picLocks noChangeAspect="1" noChangeArrowheads="1"/>
          </p:cNvPicPr>
          <p:nvPr/>
        </p:nvPicPr>
        <p:blipFill>
          <a:blip r:embed="rId5" cstate="print"/>
          <a:srcRect t="18750" r="1133" b="31750"/>
          <a:stretch>
            <a:fillRect/>
          </a:stretch>
        </p:blipFill>
        <p:spPr bwMode="auto">
          <a:xfrm>
            <a:off x="1357290" y="4143380"/>
            <a:ext cx="6357982" cy="2714620"/>
          </a:xfrm>
          <a:prstGeom prst="rect">
            <a:avLst/>
          </a:prstGeom>
          <a:noFill/>
        </p:spPr>
      </p:pic>
    </p:spTree>
    <p:custDataLst>
      <p:tags r:id="rId1"/>
    </p:custDataLst>
    <p:extLst>
      <p:ext uri="{BB962C8B-B14F-4D97-AF65-F5344CB8AC3E}">
        <p14:creationId xmlns:p14="http://schemas.microsoft.com/office/powerpoint/2010/main" val="1467265958"/>
      </p:ext>
    </p:extLst>
  </p:cSld>
  <p:clrMapOvr>
    <a:masterClrMapping/>
  </p:clrMapOvr>
  <p:transition advTm="9672">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5602"/>
                                        </p:tgtEl>
                                        <p:attrNameLst>
                                          <p:attrName>style.visibility</p:attrName>
                                        </p:attrNameLst>
                                      </p:cBhvr>
                                      <p:to>
                                        <p:strVal val="visible"/>
                                      </p:to>
                                    </p:set>
                                    <p:animEffect transition="in" filter="blinds(horizontal)">
                                      <p:cBhvr>
                                        <p:cTn id="16" dur="500"/>
                                        <p:tgtEl>
                                          <p:spTgt spid="2560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5604"/>
                                        </p:tgtEl>
                                        <p:attrNameLst>
                                          <p:attrName>style.visibility</p:attrName>
                                        </p:attrNameLst>
                                      </p:cBhvr>
                                      <p:to>
                                        <p:strVal val="visible"/>
                                      </p:to>
                                    </p:set>
                                    <p:animEffect transition="in" filter="blinds(horizontal)">
                                      <p:cBhvr>
                                        <p:cTn id="21" dur="500"/>
                                        <p:tgtEl>
                                          <p:spTgt spid="2560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5606"/>
                                        </p:tgtEl>
                                        <p:attrNameLst>
                                          <p:attrName>style.visibility</p:attrName>
                                        </p:attrNameLst>
                                      </p:cBhvr>
                                      <p:to>
                                        <p:strVal val="visible"/>
                                      </p:to>
                                    </p:set>
                                    <p:animEffect transition="in" filter="blinds(horizontal)">
                                      <p:cBhvr>
                                        <p:cTn id="26" dur="500"/>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4290"/>
            <a:ext cx="6929454" cy="523220"/>
          </a:xfrm>
          <a:prstGeom prst="rect">
            <a:avLst/>
          </a:prstGeom>
          <a:noFill/>
        </p:spPr>
        <p:txBody>
          <a:bodyPr wrap="square" rtlCol="0">
            <a:spAutoFit/>
          </a:bodyPr>
          <a:lstStyle/>
          <a:p>
            <a:r>
              <a:rPr lang="ru-RU" sz="2800" dirty="0" err="1" smtClean="0">
                <a:latin typeface="Times New Roman" pitchFamily="18" charset="0"/>
                <a:cs typeface="Times New Roman" pitchFamily="18" charset="0"/>
              </a:rPr>
              <a:t>Вимоги</a:t>
            </a:r>
            <a:r>
              <a:rPr lang="ru-RU" sz="2800" dirty="0" smtClean="0">
                <a:latin typeface="Times New Roman" pitchFamily="18" charset="0"/>
                <a:cs typeface="Times New Roman" pitchFamily="18" charset="0"/>
              </a:rPr>
              <a:t> до драже</a:t>
            </a:r>
            <a:endParaRPr lang="ru-RU" sz="2800" dirty="0">
              <a:latin typeface="Times New Roman" pitchFamily="18" charset="0"/>
              <a:cs typeface="Times New Roman" pitchFamily="18" charset="0"/>
            </a:endParaRPr>
          </a:p>
        </p:txBody>
      </p:sp>
      <p:sp>
        <p:nvSpPr>
          <p:cNvPr id="4" name="TextBox 3"/>
          <p:cNvSpPr txBox="1"/>
          <p:nvPr/>
        </p:nvSpPr>
        <p:spPr>
          <a:xfrm>
            <a:off x="0" y="785794"/>
            <a:ext cx="9144000" cy="1200329"/>
          </a:xfrm>
          <a:prstGeom prst="rect">
            <a:avLst/>
          </a:prstGeom>
          <a:noFill/>
        </p:spPr>
        <p:txBody>
          <a:bodyPr wrap="square" rtlCol="0">
            <a:spAutoFit/>
          </a:bodyPr>
          <a:lstStyle/>
          <a:p>
            <a:pPr algn="just"/>
            <a:r>
              <a:rPr lang="ru-RU" dirty="0" err="1" smtClean="0">
                <a:latin typeface="Times New Roman" pitchFamily="18" charset="0"/>
                <a:cs typeface="Times New Roman" pitchFamily="18" charset="0"/>
              </a:rPr>
              <a:t>Оцінку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зовнішнього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вигляду</a:t>
            </a:r>
            <a:r>
              <a:rPr lang="ru-RU" dirty="0" smtClean="0">
                <a:latin typeface="Times New Roman" pitchFamily="18" charset="0"/>
                <a:cs typeface="Times New Roman" pitchFamily="18" charset="0"/>
              </a:rPr>
              <a:t> драже </a:t>
            </a:r>
            <a:r>
              <a:rPr lang="ru-RU" dirty="0" err="1" smtClean="0">
                <a:latin typeface="Times New Roman" pitchFamily="18" charset="0"/>
                <a:cs typeface="Times New Roman" pitchFamily="18" charset="0"/>
              </a:rPr>
              <a:t>виробляють</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підставі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огляду</a:t>
            </a:r>
            <a:r>
              <a:rPr lang="ru-RU" dirty="0" smtClean="0">
                <a:latin typeface="Times New Roman" pitchFamily="18" charset="0"/>
                <a:cs typeface="Times New Roman" pitchFamily="18" charset="0"/>
              </a:rPr>
              <a:t> 20 драже. Драже </a:t>
            </a:r>
            <a:r>
              <a:rPr lang="ru-RU" dirty="0" err="1" smtClean="0">
                <a:latin typeface="Times New Roman" pitchFamily="18" charset="0"/>
                <a:cs typeface="Times New Roman" pitchFamily="18" charset="0"/>
              </a:rPr>
              <a:t>повинні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мати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правильну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шарікообразную</a:t>
            </a:r>
            <a:r>
              <a:rPr lang="ru-RU" dirty="0" smtClean="0">
                <a:latin typeface="Times New Roman" pitchFamily="18" charset="0"/>
                <a:cs typeface="Times New Roman" pitchFamily="18" charset="0"/>
              </a:rPr>
              <a:t> форму. </a:t>
            </a:r>
            <a:r>
              <a:rPr lang="ru-RU" dirty="0" err="1" smtClean="0">
                <a:latin typeface="Times New Roman" pitchFamily="18" charset="0"/>
                <a:cs typeface="Times New Roman" pitchFamily="18" charset="0"/>
              </a:rPr>
              <a:t>Поверхня</a:t>
            </a:r>
            <a:r>
              <a:rPr lang="ru-RU" dirty="0" smtClean="0">
                <a:latin typeface="Times New Roman" pitchFamily="18" charset="0"/>
                <a:cs typeface="Times New Roman" pitchFamily="18" charset="0"/>
              </a:rPr>
              <a:t> повинна бути </a:t>
            </a:r>
            <a:r>
              <a:rPr lang="ru-RU" dirty="0" err="1" smtClean="0">
                <a:latin typeface="Times New Roman" pitchFamily="18" charset="0"/>
                <a:cs typeface="Times New Roman" pitchFamily="18" charset="0"/>
              </a:rPr>
              <a:t>рівною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гладкою, </a:t>
            </a:r>
            <a:r>
              <a:rPr lang="ru-RU" dirty="0" err="1" smtClean="0">
                <a:latin typeface="Times New Roman" pitchFamily="18" charset="0"/>
                <a:cs typeface="Times New Roman" pitchFamily="18" charset="0"/>
              </a:rPr>
              <a:t>однорідною</a:t>
            </a:r>
            <a:r>
              <a:rPr lang="ru-RU" dirty="0" smtClean="0">
                <a:latin typeface="Times New Roman" pitchFamily="18" charset="0"/>
                <a:cs typeface="Times New Roman" pitchFamily="18" charset="0"/>
              </a:rPr>
              <a:t> за </a:t>
            </a:r>
            <a:r>
              <a:rPr lang="ru-RU" dirty="0" err="1" smtClean="0">
                <a:latin typeface="Times New Roman" pitchFamily="18" charset="0"/>
                <a:cs typeface="Times New Roman" pitchFamily="18" charset="0"/>
              </a:rPr>
              <a:t>забарвленням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Маса</a:t>
            </a:r>
            <a:r>
              <a:rPr lang="ru-RU" dirty="0" smtClean="0">
                <a:latin typeface="Times New Roman" pitchFamily="18" charset="0"/>
                <a:cs typeface="Times New Roman" pitchFamily="18" charset="0"/>
              </a:rPr>
              <a:t> одного драже не повинна </a:t>
            </a:r>
            <a:r>
              <a:rPr lang="ru-RU" dirty="0" err="1" smtClean="0">
                <a:latin typeface="Times New Roman" pitchFamily="18" charset="0"/>
                <a:cs typeface="Times New Roman" pitchFamily="18" charset="0"/>
              </a:rPr>
              <a:t>перевищувати</a:t>
            </a:r>
            <a:r>
              <a:rPr lang="ru-RU" dirty="0" smtClean="0">
                <a:latin typeface="Times New Roman" pitchFamily="18" charset="0"/>
                <a:cs typeface="Times New Roman" pitchFamily="18" charset="0"/>
              </a:rPr>
              <a:t> ± 10% </a:t>
            </a:r>
            <a:r>
              <a:rPr lang="ru-RU" dirty="0" err="1" smtClean="0">
                <a:latin typeface="Times New Roman" pitchFamily="18" charset="0"/>
                <a:cs typeface="Times New Roman" pitchFamily="18" charset="0"/>
              </a:rPr>
              <a:t>середньої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маси</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5" name="Прямоугольник 4"/>
          <p:cNvSpPr/>
          <p:nvPr/>
        </p:nvSpPr>
        <p:spPr>
          <a:xfrm>
            <a:off x="0" y="2071678"/>
            <a:ext cx="9144000" cy="646331"/>
          </a:xfrm>
          <a:prstGeom prst="rect">
            <a:avLst/>
          </a:prstGeom>
        </p:spPr>
        <p:txBody>
          <a:bodyPr wrap="square">
            <a:spAutoFit/>
          </a:bodyPr>
          <a:lstStyle/>
          <a:p>
            <a:pPr algn="just"/>
            <a:r>
              <a:rPr lang="ru-RU" dirty="0" err="1" smtClean="0">
                <a:latin typeface="Times New Roman" pitchFamily="18" charset="0"/>
                <a:cs typeface="Times New Roman" pitchFamily="18" charset="0"/>
              </a:rPr>
              <a:t>Допустимі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відхилення</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змісті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лікарських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речовин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a:t>
            </a:r>
            <a:r>
              <a:rPr lang="ru-RU" dirty="0" smtClean="0">
                <a:latin typeface="Times New Roman" pitchFamily="18" charset="0"/>
                <a:cs typeface="Times New Roman" pitchFamily="18" charset="0"/>
              </a:rPr>
              <a:t> драже </a:t>
            </a:r>
            <a:r>
              <a:rPr lang="ru-RU" dirty="0" err="1" smtClean="0">
                <a:latin typeface="Times New Roman" pitchFamily="18" charset="0"/>
                <a:cs typeface="Times New Roman" pitchFamily="18" charset="0"/>
              </a:rPr>
              <a:t>ті</a:t>
            </a:r>
            <a:r>
              <a:rPr lang="ru-RU" dirty="0" smtClean="0">
                <a:latin typeface="Times New Roman" pitchFamily="18" charset="0"/>
                <a:cs typeface="Times New Roman" pitchFamily="18" charset="0"/>
              </a:rPr>
              <a:t> ж,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у таблеток. </a:t>
            </a:r>
            <a:r>
              <a:rPr lang="ru-RU" dirty="0" err="1" smtClean="0">
                <a:latin typeface="Times New Roman" pitchFamily="18" charset="0"/>
                <a:cs typeface="Times New Roman" pitchFamily="18" charset="0"/>
              </a:rPr>
              <a:t>Аналогічно</a:t>
            </a:r>
            <a:r>
              <a:rPr lang="ru-RU" dirty="0" smtClean="0">
                <a:latin typeface="Times New Roman" pitchFamily="18" charset="0"/>
                <a:cs typeface="Times New Roman" pitchFamily="18" charset="0"/>
              </a:rPr>
              <a:t> таблеткам </a:t>
            </a:r>
            <a:r>
              <a:rPr lang="ru-RU" dirty="0" err="1" smtClean="0">
                <a:latin typeface="Times New Roman" pitchFamily="18" charset="0"/>
                <a:cs typeface="Times New Roman" pitchFamily="18" charset="0"/>
              </a:rPr>
              <a:t>визначають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середню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масу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распадаємость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зміст</a:t>
            </a:r>
            <a:r>
              <a:rPr lang="ru-RU" dirty="0" smtClean="0">
                <a:latin typeface="Times New Roman" pitchFamily="18" charset="0"/>
                <a:cs typeface="Times New Roman" pitchFamily="18" charset="0"/>
              </a:rPr>
              <a:t> тальку в драже.</a:t>
            </a:r>
            <a:endParaRPr lang="ru-RU" dirty="0">
              <a:latin typeface="Times New Roman" pitchFamily="18" charset="0"/>
              <a:cs typeface="Times New Roman" pitchFamily="18" charset="0"/>
            </a:endParaRPr>
          </a:p>
        </p:txBody>
      </p:sp>
      <p:sp>
        <p:nvSpPr>
          <p:cNvPr id="6" name="Прямоугольник 5"/>
          <p:cNvSpPr/>
          <p:nvPr/>
        </p:nvSpPr>
        <p:spPr>
          <a:xfrm>
            <a:off x="0" y="2786058"/>
            <a:ext cx="9144000" cy="646331"/>
          </a:xfrm>
          <a:prstGeom prst="rect">
            <a:avLst/>
          </a:prstGeom>
        </p:spPr>
        <p:txBody>
          <a:bodyPr wrap="square">
            <a:spAutoFit/>
          </a:bodyPr>
          <a:lstStyle/>
          <a:p>
            <a:pPr algn="just"/>
            <a:r>
              <a:rPr lang="ru-RU" dirty="0" smtClean="0">
                <a:latin typeface="Times New Roman" pitchFamily="18" charset="0"/>
                <a:cs typeface="Times New Roman" pitchFamily="18" charset="0"/>
              </a:rPr>
              <a:t>Драже </a:t>
            </a:r>
            <a:r>
              <a:rPr lang="ru-RU" dirty="0" err="1" smtClean="0">
                <a:latin typeface="Times New Roman" pitchFamily="18" charset="0"/>
                <a:cs typeface="Times New Roman" pitchFamily="18" charset="0"/>
              </a:rPr>
              <a:t>повинні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розпадатися</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рідкому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середовищі</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більш</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ніж</a:t>
            </a:r>
            <a:r>
              <a:rPr lang="ru-RU" dirty="0" smtClean="0">
                <a:latin typeface="Times New Roman" pitchFamily="18" charset="0"/>
                <a:cs typeface="Times New Roman" pitchFamily="18" charset="0"/>
              </a:rPr>
              <a:t> за 30 </a:t>
            </a:r>
            <a:r>
              <a:rPr lang="ru-RU" dirty="0" err="1" smtClean="0">
                <a:latin typeface="Times New Roman" pitchFamily="18" charset="0"/>
                <a:cs typeface="Times New Roman" pitchFamily="18" charset="0"/>
              </a:rPr>
              <a:t>хвилин</a:t>
            </a:r>
            <a:r>
              <a:rPr lang="ru-RU" dirty="0" smtClean="0">
                <a:latin typeface="Times New Roman" pitchFamily="18" charset="0"/>
                <a:cs typeface="Times New Roman" pitchFamily="18" charset="0"/>
              </a:rPr>
              <a:t>, коли в </a:t>
            </a:r>
            <a:r>
              <a:rPr lang="ru-RU" dirty="0" err="1" smtClean="0">
                <a:latin typeface="Times New Roman" pitchFamily="18" charset="0"/>
                <a:cs typeface="Times New Roman" pitchFamily="18" charset="0"/>
              </a:rPr>
              <a:t>фармакопейної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статті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інших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вказівок</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7" name="TextBox 6"/>
          <p:cNvSpPr txBox="1"/>
          <p:nvPr/>
        </p:nvSpPr>
        <p:spPr>
          <a:xfrm>
            <a:off x="-107504" y="3432389"/>
            <a:ext cx="7500990" cy="523220"/>
          </a:xfrm>
          <a:prstGeom prst="rect">
            <a:avLst/>
          </a:prstGeom>
          <a:noFill/>
        </p:spPr>
        <p:txBody>
          <a:bodyPr wrap="square" rtlCol="0">
            <a:spAutoFit/>
          </a:bodyPr>
          <a:lstStyle/>
          <a:p>
            <a:r>
              <a:rPr lang="ru-RU" sz="2800" dirty="0" smtClean="0">
                <a:latin typeface="Times New Roman" pitchFamily="18" charset="0"/>
                <a:cs typeface="Times New Roman" pitchFamily="18" charset="0"/>
              </a:rPr>
              <a:t>Упаковка </a:t>
            </a:r>
            <a:r>
              <a:rPr lang="ru-RU" sz="2800" dirty="0" err="1" smtClean="0">
                <a:latin typeface="Times New Roman" pitchFamily="18" charset="0"/>
                <a:cs typeface="Times New Roman" pitchFamily="18" charset="0"/>
              </a:rPr>
              <a:t>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зберігання</a:t>
            </a:r>
            <a:r>
              <a:rPr lang="ru-RU" sz="2800" dirty="0" smtClean="0">
                <a:latin typeface="Times New Roman" pitchFamily="18" charset="0"/>
                <a:cs typeface="Times New Roman" pitchFamily="18" charset="0"/>
              </a:rPr>
              <a:t> драже</a:t>
            </a:r>
            <a:endParaRPr lang="ru-RU" sz="2800" dirty="0">
              <a:latin typeface="Times New Roman" pitchFamily="18" charset="0"/>
              <a:cs typeface="Times New Roman" pitchFamily="18" charset="0"/>
            </a:endParaRPr>
          </a:p>
        </p:txBody>
      </p:sp>
      <p:sp>
        <p:nvSpPr>
          <p:cNvPr id="8" name="Прямоугольник 7"/>
          <p:cNvSpPr/>
          <p:nvPr/>
        </p:nvSpPr>
        <p:spPr>
          <a:xfrm>
            <a:off x="36066" y="3924547"/>
            <a:ext cx="9144000" cy="1477328"/>
          </a:xfrm>
          <a:prstGeom prst="rect">
            <a:avLst/>
          </a:prstGeom>
        </p:spPr>
        <p:txBody>
          <a:bodyPr wrap="square">
            <a:spAutoFit/>
          </a:bodyPr>
          <a:lstStyle/>
          <a:p>
            <a:pPr algn="just"/>
            <a:r>
              <a:rPr lang="ru-RU" dirty="0" smtClean="0">
                <a:latin typeface="Times New Roman" pitchFamily="18" charset="0"/>
                <a:cs typeface="Times New Roman" pitchFamily="18" charset="0"/>
              </a:rPr>
              <a:t>Драже </a:t>
            </a:r>
            <a:r>
              <a:rPr lang="ru-RU" dirty="0" err="1" smtClean="0">
                <a:latin typeface="Times New Roman" pitchFamily="18" charset="0"/>
                <a:cs typeface="Times New Roman" pitchFamily="18" charset="0"/>
              </a:rPr>
              <a:t>випускають</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упаковці</a:t>
            </a:r>
            <a:r>
              <a:rPr lang="ru-RU" dirty="0" smtClean="0">
                <a:latin typeface="Times New Roman" pitchFamily="18" charset="0"/>
                <a:cs typeface="Times New Roman" pitchFamily="18" charset="0"/>
              </a:rPr>
              <a:t>, яка </a:t>
            </a:r>
            <a:r>
              <a:rPr lang="ru-RU" dirty="0" err="1" smtClean="0">
                <a:latin typeface="Times New Roman" pitchFamily="18" charset="0"/>
                <a:cs typeface="Times New Roman" pitchFamily="18" charset="0"/>
              </a:rPr>
              <a:t>захищає</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їх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зовнішніх</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впливів</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розрахованої</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безпосередній</a:t>
            </a:r>
            <a:r>
              <a:rPr lang="ru-RU" dirty="0" smtClean="0">
                <a:latin typeface="Times New Roman" pitchFamily="18" charset="0"/>
                <a:cs typeface="Times New Roman" pitchFamily="18" charset="0"/>
              </a:rPr>
              <a:t> (без </a:t>
            </a:r>
            <a:r>
              <a:rPr lang="ru-RU" dirty="0" err="1" smtClean="0">
                <a:latin typeface="Times New Roman" pitchFamily="18" charset="0"/>
                <a:cs typeface="Times New Roman" pitchFamily="18" charset="0"/>
              </a:rPr>
              <a:t>додаткової</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фасування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відпуск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окремим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хворим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лікувальним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установам</a:t>
            </a:r>
            <a:r>
              <a:rPr lang="ru-RU" dirty="0" smtClean="0">
                <a:latin typeface="Times New Roman" pitchFamily="18" charset="0"/>
                <a:cs typeface="Times New Roman" pitchFamily="18" charset="0"/>
              </a:rPr>
              <a:t>. В </a:t>
            </a:r>
            <a:r>
              <a:rPr lang="ru-RU" dirty="0" err="1" smtClean="0">
                <a:latin typeface="Times New Roman" pitchFamily="18" charset="0"/>
                <a:cs typeface="Times New Roman" pitchFamily="18" charset="0"/>
              </a:rPr>
              <a:t>якості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такої</a:t>
            </a:r>
            <a:r>
              <a:rPr lang="ru-RU" dirty="0" smtClean="0">
                <a:latin typeface="Times New Roman" pitchFamily="18" charset="0"/>
                <a:cs typeface="Times New Roman" pitchFamily="18" charset="0"/>
              </a:rPr>
              <a:t> упаковки </a:t>
            </a:r>
            <a:r>
              <a:rPr lang="ru-RU" dirty="0" err="1" smtClean="0">
                <a:latin typeface="Times New Roman" pitchFamily="18" charset="0"/>
                <a:cs typeface="Times New Roman" pitchFamily="18" charset="0"/>
              </a:rPr>
              <a:t>найчастіше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використовують</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широкогорлі</a:t>
            </a:r>
            <a:r>
              <a:rPr lang="ru-RU" dirty="0" smtClean="0">
                <a:latin typeface="Times New Roman" pitchFamily="18" charset="0"/>
                <a:cs typeface="Times New Roman" pitchFamily="18" charset="0"/>
              </a:rPr>
              <a:t> банки на 50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100 драже </a:t>
            </a:r>
            <a:r>
              <a:rPr lang="ru-RU" dirty="0" err="1" smtClean="0">
                <a:latin typeface="Times New Roman" pitchFamily="18" charset="0"/>
                <a:cs typeface="Times New Roman" pitchFamily="18" charset="0"/>
              </a:rPr>
              <a:t>з</a:t>
            </a:r>
            <a:r>
              <a:rPr lang="ru-RU" dirty="0" smtClean="0">
                <a:latin typeface="Times New Roman" pitchFamily="18" charset="0"/>
                <a:cs typeface="Times New Roman" pitchFamily="18" charset="0"/>
              </a:rPr>
              <a:t> навинчивающейся </a:t>
            </a:r>
            <a:r>
              <a:rPr lang="ru-RU" dirty="0" err="1" smtClean="0">
                <a:latin typeface="Times New Roman" pitchFamily="18" charset="0"/>
                <a:cs typeface="Times New Roman" pitchFamily="18" charset="0"/>
              </a:rPr>
              <a:t>пластмасовою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кришкою</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або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металеві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алюмінієві</a:t>
            </a:r>
            <a:r>
              <a:rPr lang="ru-RU" dirty="0" smtClean="0">
                <a:latin typeface="Times New Roman" pitchFamily="18" charset="0"/>
                <a:cs typeface="Times New Roman" pitchFamily="18" charset="0"/>
              </a:rPr>
              <a:t>) стаканчики.</a:t>
            </a:r>
            <a:endParaRPr lang="ru-RU" dirty="0">
              <a:latin typeface="Times New Roman" pitchFamily="18" charset="0"/>
              <a:cs typeface="Times New Roman" pitchFamily="18" charset="0"/>
            </a:endParaRPr>
          </a:p>
        </p:txBody>
      </p:sp>
      <p:sp>
        <p:nvSpPr>
          <p:cNvPr id="9" name="Прямоугольник 8"/>
          <p:cNvSpPr/>
          <p:nvPr/>
        </p:nvSpPr>
        <p:spPr>
          <a:xfrm>
            <a:off x="107504" y="5221728"/>
            <a:ext cx="9144000" cy="369332"/>
          </a:xfrm>
          <a:prstGeom prst="rect">
            <a:avLst/>
          </a:prstGeom>
        </p:spPr>
        <p:txBody>
          <a:bodyPr wrap="square">
            <a:spAutoFit/>
          </a:bodyPr>
          <a:lstStyle/>
          <a:p>
            <a:r>
              <a:rPr lang="ru-RU" dirty="0" err="1" smtClean="0">
                <a:latin typeface="Times New Roman" pitchFamily="18" charset="0"/>
                <a:cs typeface="Times New Roman" pitchFamily="18" charset="0"/>
              </a:rPr>
              <a:t>Зберігають</a:t>
            </a:r>
            <a:r>
              <a:rPr lang="ru-RU" dirty="0" smtClean="0">
                <a:latin typeface="Times New Roman" pitchFamily="18" charset="0"/>
                <a:cs typeface="Times New Roman" pitchFamily="18" charset="0"/>
              </a:rPr>
              <a:t> драже в сухому </a:t>
            </a:r>
            <a:r>
              <a:rPr lang="ru-RU" dirty="0" err="1"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якщо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необхідно</a:t>
            </a:r>
            <a:r>
              <a:rPr lang="ru-RU" dirty="0" smtClean="0">
                <a:latin typeface="Times New Roman" pitchFamily="18" charset="0"/>
                <a:cs typeface="Times New Roman" pitchFamily="18" charset="0"/>
              </a:rPr>
              <a:t>, у </a:t>
            </a:r>
            <a:r>
              <a:rPr lang="ru-RU" dirty="0" err="1" smtClean="0">
                <a:latin typeface="Times New Roman" pitchFamily="18" charset="0"/>
                <a:cs typeface="Times New Roman" pitchFamily="18" charset="0"/>
              </a:rPr>
              <a:t>захищеному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від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світла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місці</a:t>
            </a:r>
            <a:r>
              <a:rPr lang="ru-RU" dirty="0" smtClean="0">
                <a:latin typeface="Times New Roman" pitchFamily="18" charset="0"/>
                <a:cs typeface="Times New Roman" pitchFamily="18" charset="0"/>
              </a:rPr>
              <a:t>.</a:t>
            </a:r>
          </a:p>
        </p:txBody>
      </p:sp>
    </p:spTree>
    <p:custDataLst>
      <p:tags r:id="rId1"/>
    </p:custDataLst>
    <p:extLst>
      <p:ext uri="{BB962C8B-B14F-4D97-AF65-F5344CB8AC3E}">
        <p14:creationId xmlns:p14="http://schemas.microsoft.com/office/powerpoint/2010/main" val="3081693119"/>
      </p:ext>
    </p:extLst>
  </p:cSld>
  <p:clrMapOvr>
    <a:masterClrMapping/>
  </p:clrMapOvr>
  <p:transition advTm="21375">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anim calcmode="lin" valueType="num">
                                      <p:cBhvr>
                                        <p:cTn id="16" dur="2000" fill="hold"/>
                                        <p:tgtEl>
                                          <p:spTgt spid="4"/>
                                        </p:tgtEl>
                                        <p:attrNameLst>
                                          <p:attrName>style.rotation</p:attrName>
                                        </p:attrNameLst>
                                      </p:cBhvr>
                                      <p:tavLst>
                                        <p:tav tm="0">
                                          <p:val>
                                            <p:fltVal val="720"/>
                                          </p:val>
                                        </p:tav>
                                        <p:tav tm="100000">
                                          <p:val>
                                            <p:fltVal val="0"/>
                                          </p:val>
                                        </p:tav>
                                      </p:tavLst>
                                    </p:anim>
                                    <p:anim calcmode="lin" valueType="num">
                                      <p:cBhvr>
                                        <p:cTn id="17" dur="2000" fill="hold"/>
                                        <p:tgtEl>
                                          <p:spTgt spid="4"/>
                                        </p:tgtEl>
                                        <p:attrNameLst>
                                          <p:attrName>ppt_h</p:attrName>
                                        </p:attrNameLst>
                                      </p:cBhvr>
                                      <p:tavLst>
                                        <p:tav tm="0">
                                          <p:val>
                                            <p:fltVal val="0"/>
                                          </p:val>
                                        </p:tav>
                                        <p:tav tm="100000">
                                          <p:val>
                                            <p:strVal val="#ppt_h"/>
                                          </p:val>
                                        </p:tav>
                                      </p:tavLst>
                                    </p:anim>
                                    <p:anim calcmode="lin" valueType="num">
                                      <p:cBhvr>
                                        <p:cTn id="18"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anim calcmode="lin" valueType="num">
                                      <p:cBhvr>
                                        <p:cTn id="24" dur="2000" fill="hold"/>
                                        <p:tgtEl>
                                          <p:spTgt spid="5"/>
                                        </p:tgtEl>
                                        <p:attrNameLst>
                                          <p:attrName>style.rotation</p:attrName>
                                        </p:attrNameLst>
                                      </p:cBhvr>
                                      <p:tavLst>
                                        <p:tav tm="0">
                                          <p:val>
                                            <p:fltVal val="720"/>
                                          </p:val>
                                        </p:tav>
                                        <p:tav tm="100000">
                                          <p:val>
                                            <p:fltVal val="0"/>
                                          </p:val>
                                        </p:tav>
                                      </p:tavLst>
                                    </p:anim>
                                    <p:anim calcmode="lin" valueType="num">
                                      <p:cBhvr>
                                        <p:cTn id="25" dur="2000" fill="hold"/>
                                        <p:tgtEl>
                                          <p:spTgt spid="5"/>
                                        </p:tgtEl>
                                        <p:attrNameLst>
                                          <p:attrName>ppt_h</p:attrName>
                                        </p:attrNameLst>
                                      </p:cBhvr>
                                      <p:tavLst>
                                        <p:tav tm="0">
                                          <p:val>
                                            <p:fltVal val="0"/>
                                          </p:val>
                                        </p:tav>
                                        <p:tav tm="100000">
                                          <p:val>
                                            <p:strVal val="#ppt_h"/>
                                          </p:val>
                                        </p:tav>
                                      </p:tavLst>
                                    </p:anim>
                                    <p:anim calcmode="lin" valueType="num">
                                      <p:cBhvr>
                                        <p:cTn id="26"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000"/>
                                        <p:tgtEl>
                                          <p:spTgt spid="6"/>
                                        </p:tgtEl>
                                      </p:cBhvr>
                                    </p:animEffect>
                                    <p:anim calcmode="lin" valueType="num">
                                      <p:cBhvr>
                                        <p:cTn id="32" dur="2000" fill="hold"/>
                                        <p:tgtEl>
                                          <p:spTgt spid="6"/>
                                        </p:tgtEl>
                                        <p:attrNameLst>
                                          <p:attrName>style.rotation</p:attrName>
                                        </p:attrNameLst>
                                      </p:cBhvr>
                                      <p:tavLst>
                                        <p:tav tm="0">
                                          <p:val>
                                            <p:fltVal val="720"/>
                                          </p:val>
                                        </p:tav>
                                        <p:tav tm="100000">
                                          <p:val>
                                            <p:fltVal val="0"/>
                                          </p:val>
                                        </p:tav>
                                      </p:tavLst>
                                    </p:anim>
                                    <p:anim calcmode="lin" valueType="num">
                                      <p:cBhvr>
                                        <p:cTn id="33" dur="2000" fill="hold"/>
                                        <p:tgtEl>
                                          <p:spTgt spid="6"/>
                                        </p:tgtEl>
                                        <p:attrNameLst>
                                          <p:attrName>ppt_h</p:attrName>
                                        </p:attrNameLst>
                                      </p:cBhvr>
                                      <p:tavLst>
                                        <p:tav tm="0">
                                          <p:val>
                                            <p:fltVal val="0"/>
                                          </p:val>
                                        </p:tav>
                                        <p:tav tm="100000">
                                          <p:val>
                                            <p:strVal val="#ppt_h"/>
                                          </p:val>
                                        </p:tav>
                                      </p:tavLst>
                                    </p:anim>
                                    <p:anim calcmode="lin" valueType="num">
                                      <p:cBhvr>
                                        <p:cTn id="34"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800" decel="100000"/>
                                        <p:tgtEl>
                                          <p:spTgt spid="7"/>
                                        </p:tgtEl>
                                      </p:cBhvr>
                                    </p:animEffect>
                                    <p:anim calcmode="lin" valueType="num">
                                      <p:cBhvr>
                                        <p:cTn id="40" dur="800" decel="100000" fill="hold"/>
                                        <p:tgtEl>
                                          <p:spTgt spid="7"/>
                                        </p:tgtEl>
                                        <p:attrNameLst>
                                          <p:attrName>style.rotation</p:attrName>
                                        </p:attrNameLst>
                                      </p:cBhvr>
                                      <p:tavLst>
                                        <p:tav tm="0">
                                          <p:val>
                                            <p:fltVal val="-90"/>
                                          </p:val>
                                        </p:tav>
                                        <p:tav tm="100000">
                                          <p:val>
                                            <p:fltVal val="0"/>
                                          </p:val>
                                        </p:tav>
                                      </p:tavLst>
                                    </p:anim>
                                    <p:anim calcmode="lin" valueType="num">
                                      <p:cBhvr>
                                        <p:cTn id="41" dur="800" decel="100000" fill="hold"/>
                                        <p:tgtEl>
                                          <p:spTgt spid="7"/>
                                        </p:tgtEl>
                                        <p:attrNameLst>
                                          <p:attrName>ppt_x</p:attrName>
                                        </p:attrNameLst>
                                      </p:cBhvr>
                                      <p:tavLst>
                                        <p:tav tm="0">
                                          <p:val>
                                            <p:strVal val="#ppt_x+0.4"/>
                                          </p:val>
                                        </p:tav>
                                        <p:tav tm="100000">
                                          <p:val>
                                            <p:strVal val="#ppt_x-0.05"/>
                                          </p:val>
                                        </p:tav>
                                      </p:tavLst>
                                    </p:anim>
                                    <p:anim calcmode="lin" valueType="num">
                                      <p:cBhvr>
                                        <p:cTn id="42" dur="800" decel="100000" fill="hold"/>
                                        <p:tgtEl>
                                          <p:spTgt spid="7"/>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5"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2000"/>
                                        <p:tgtEl>
                                          <p:spTgt spid="8"/>
                                        </p:tgtEl>
                                      </p:cBhvr>
                                    </p:animEffect>
                                    <p:anim calcmode="lin" valueType="num">
                                      <p:cBhvr>
                                        <p:cTn id="50" dur="2000" fill="hold"/>
                                        <p:tgtEl>
                                          <p:spTgt spid="8"/>
                                        </p:tgtEl>
                                        <p:attrNameLst>
                                          <p:attrName>style.rotation</p:attrName>
                                        </p:attrNameLst>
                                      </p:cBhvr>
                                      <p:tavLst>
                                        <p:tav tm="0">
                                          <p:val>
                                            <p:fltVal val="720"/>
                                          </p:val>
                                        </p:tav>
                                        <p:tav tm="100000">
                                          <p:val>
                                            <p:fltVal val="0"/>
                                          </p:val>
                                        </p:tav>
                                      </p:tavLst>
                                    </p:anim>
                                    <p:anim calcmode="lin" valueType="num">
                                      <p:cBhvr>
                                        <p:cTn id="51" dur="2000" fill="hold"/>
                                        <p:tgtEl>
                                          <p:spTgt spid="8"/>
                                        </p:tgtEl>
                                        <p:attrNameLst>
                                          <p:attrName>ppt_h</p:attrName>
                                        </p:attrNameLst>
                                      </p:cBhvr>
                                      <p:tavLst>
                                        <p:tav tm="0">
                                          <p:val>
                                            <p:fltVal val="0"/>
                                          </p:val>
                                        </p:tav>
                                        <p:tav tm="100000">
                                          <p:val>
                                            <p:strVal val="#ppt_h"/>
                                          </p:val>
                                        </p:tav>
                                      </p:tavLst>
                                    </p:anim>
                                    <p:anim calcmode="lin" valueType="num">
                                      <p:cBhvr>
                                        <p:cTn id="52"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53" fill="hold">
                      <p:stCondLst>
                        <p:cond delay="indefinite"/>
                      </p:stCondLst>
                      <p:childTnLst>
                        <p:par>
                          <p:cTn id="54" fill="hold">
                            <p:stCondLst>
                              <p:cond delay="0"/>
                            </p:stCondLst>
                            <p:childTnLst>
                              <p:par>
                                <p:cTn id="55" presetID="35"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2000"/>
                                        <p:tgtEl>
                                          <p:spTgt spid="9"/>
                                        </p:tgtEl>
                                      </p:cBhvr>
                                    </p:animEffect>
                                    <p:anim calcmode="lin" valueType="num">
                                      <p:cBhvr>
                                        <p:cTn id="58" dur="2000" fill="hold"/>
                                        <p:tgtEl>
                                          <p:spTgt spid="9"/>
                                        </p:tgtEl>
                                        <p:attrNameLst>
                                          <p:attrName>style.rotation</p:attrName>
                                        </p:attrNameLst>
                                      </p:cBhvr>
                                      <p:tavLst>
                                        <p:tav tm="0">
                                          <p:val>
                                            <p:fltVal val="720"/>
                                          </p:val>
                                        </p:tav>
                                        <p:tav tm="100000">
                                          <p:val>
                                            <p:fltVal val="0"/>
                                          </p:val>
                                        </p:tav>
                                      </p:tavLst>
                                    </p:anim>
                                    <p:anim calcmode="lin" valueType="num">
                                      <p:cBhvr>
                                        <p:cTn id="59" dur="2000" fill="hold"/>
                                        <p:tgtEl>
                                          <p:spTgt spid="9"/>
                                        </p:tgtEl>
                                        <p:attrNameLst>
                                          <p:attrName>ppt_h</p:attrName>
                                        </p:attrNameLst>
                                      </p:cBhvr>
                                      <p:tavLst>
                                        <p:tav tm="0">
                                          <p:val>
                                            <p:fltVal val="0"/>
                                          </p:val>
                                        </p:tav>
                                        <p:tav tm="100000">
                                          <p:val>
                                            <p:strVal val="#ppt_h"/>
                                          </p:val>
                                        </p:tav>
                                      </p:tavLst>
                                    </p:anim>
                                    <p:anim calcmode="lin" valueType="num">
                                      <p:cBhvr>
                                        <p:cTn id="60"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467544" y="692696"/>
            <a:ext cx="8416679" cy="4242730"/>
          </a:xfrm>
          <a:prstGeom prst="rect">
            <a:avLst/>
          </a:prstGeom>
        </p:spPr>
      </p:pic>
      <p:sp>
        <p:nvSpPr>
          <p:cNvPr id="2" name="Прямоугольник 1"/>
          <p:cNvSpPr/>
          <p:nvPr/>
        </p:nvSpPr>
        <p:spPr>
          <a:xfrm>
            <a:off x="683568" y="4725144"/>
            <a:ext cx="7272808" cy="7258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Котел для виготовлення драже італійської фірми «Пелегріні». Загальний вигляд.</a:t>
            </a:r>
            <a:endParaRPr lang="uk-UA" dirty="0"/>
          </a:p>
        </p:txBody>
      </p:sp>
    </p:spTree>
    <p:extLst>
      <p:ext uri="{BB962C8B-B14F-4D97-AF65-F5344CB8AC3E}">
        <p14:creationId xmlns:p14="http://schemas.microsoft.com/office/powerpoint/2010/main" val="1087656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52" y="-12551"/>
            <a:ext cx="9036496" cy="4278094"/>
          </a:xfrm>
          <a:prstGeom prst="rect">
            <a:avLst/>
          </a:prstGeom>
        </p:spPr>
        <p:txBody>
          <a:bodyPr wrap="square">
            <a:spAutoFit/>
          </a:bodyPr>
          <a:lstStyle/>
          <a:p>
            <a:pPr algn="ctr"/>
            <a:r>
              <a:rPr lang="uk-UA" sz="2000" b="1" dirty="0" err="1">
                <a:solidFill>
                  <a:srgbClr val="000000"/>
                </a:solidFill>
                <a:latin typeface="Times New Roman" panose="02020603050405020304" pitchFamily="18" charset="0"/>
                <a:cs typeface="Times New Roman" panose="02020603050405020304" pitchFamily="18" charset="0"/>
              </a:rPr>
              <a:t>Мікродраже</a:t>
            </a:r>
            <a:r>
              <a:rPr lang="uk-UA" sz="2000" b="1" dirty="0">
                <a:solidFill>
                  <a:srgbClr val="000000"/>
                </a:solidFill>
                <a:latin typeface="Times New Roman" panose="02020603050405020304" pitchFamily="18" charset="0"/>
                <a:cs typeface="Times New Roman" panose="02020603050405020304" pitchFamily="18" charset="0"/>
              </a:rPr>
              <a:t>. </a:t>
            </a:r>
            <a:r>
              <a:rPr lang="uk-UA" sz="2000" b="1" dirty="0" err="1" smtClean="0">
                <a:solidFill>
                  <a:srgbClr val="000000"/>
                </a:solidFill>
                <a:latin typeface="Times New Roman" panose="02020603050405020304" pitchFamily="18" charset="0"/>
                <a:cs typeface="Times New Roman" panose="02020603050405020304" pitchFamily="18" charset="0"/>
              </a:rPr>
              <a:t>Спансули</a:t>
            </a:r>
            <a:r>
              <a:rPr lang="uk-UA" sz="2000" b="1" dirty="0">
                <a:solidFill>
                  <a:srgbClr val="000000"/>
                </a:solidFill>
                <a:latin typeface="Times New Roman" panose="02020603050405020304" pitchFamily="18" charset="0"/>
                <a:cs typeface="Times New Roman" panose="02020603050405020304" pitchFamily="18" charset="0"/>
              </a:rPr>
              <a:t>. </a:t>
            </a:r>
            <a:endParaRPr lang="uk-UA" sz="2000" b="1" dirty="0" smtClean="0">
              <a:solidFill>
                <a:srgbClr val="000000"/>
              </a:solidFill>
              <a:latin typeface="Times New Roman" panose="02020603050405020304" pitchFamily="18" charset="0"/>
              <a:cs typeface="Times New Roman" panose="02020603050405020304" pitchFamily="18" charset="0"/>
            </a:endParaRPr>
          </a:p>
          <a:p>
            <a:pPr indent="542925" algn="just"/>
            <a:r>
              <a:rPr lang="uk-UA" dirty="0" smtClean="0">
                <a:solidFill>
                  <a:srgbClr val="000000"/>
                </a:solidFill>
                <a:latin typeface="Times New Roman" panose="02020603050405020304" pitchFamily="18" charset="0"/>
                <a:cs typeface="Times New Roman" panose="02020603050405020304" pitchFamily="18" charset="0"/>
              </a:rPr>
              <a:t>З </a:t>
            </a:r>
            <a:r>
              <a:rPr lang="uk-UA" dirty="0">
                <a:solidFill>
                  <a:srgbClr val="000000"/>
                </a:solidFill>
                <a:latin typeface="Times New Roman" panose="02020603050405020304" pitchFamily="18" charset="0"/>
                <a:cs typeface="Times New Roman" panose="02020603050405020304" pitchFamily="18" charset="0"/>
              </a:rPr>
              <a:t>метою </a:t>
            </a:r>
            <a:r>
              <a:rPr lang="uk-UA" dirty="0" err="1">
                <a:solidFill>
                  <a:srgbClr val="000000"/>
                </a:solidFill>
                <a:latin typeface="Times New Roman" panose="02020603050405020304" pitchFamily="18" charset="0"/>
                <a:cs typeface="Times New Roman" panose="02020603050405020304" pitchFamily="18" charset="0"/>
              </a:rPr>
              <a:t>пролонгування</a:t>
            </a:r>
            <a:r>
              <a:rPr lang="uk-UA" dirty="0">
                <a:solidFill>
                  <a:srgbClr val="000000"/>
                </a:solidFill>
                <a:latin typeface="Times New Roman" panose="02020603050405020304" pitchFamily="18" charset="0"/>
                <a:cs typeface="Times New Roman" panose="02020603050405020304" pitchFamily="18" charset="0"/>
              </a:rPr>
              <a:t> гранул їх покривають плівками високомолекулярних </a:t>
            </a:r>
            <a:r>
              <a:rPr lang="uk-UA" dirty="0" err="1">
                <a:solidFill>
                  <a:srgbClr val="000000"/>
                </a:solidFill>
                <a:latin typeface="Times New Roman" panose="02020603050405020304" pitchFamily="18" charset="0"/>
                <a:cs typeface="Times New Roman" panose="02020603050405020304" pitchFamily="18" charset="0"/>
              </a:rPr>
              <a:t>сполук</a:t>
            </a:r>
            <a:r>
              <a:rPr lang="uk-UA" dirty="0">
                <a:solidFill>
                  <a:srgbClr val="000000"/>
                </a:solidFill>
                <a:latin typeface="Times New Roman" panose="02020603050405020304" pitchFamily="18" charset="0"/>
                <a:cs typeface="Times New Roman" panose="02020603050405020304" pitchFamily="18" charset="0"/>
              </a:rPr>
              <a:t>. Такі гранули називаються </a:t>
            </a:r>
            <a:r>
              <a:rPr lang="uk-UA" b="1" dirty="0" err="1">
                <a:solidFill>
                  <a:srgbClr val="000000"/>
                </a:solidFill>
                <a:latin typeface="Times New Roman" panose="02020603050405020304" pitchFamily="18" charset="0"/>
                <a:cs typeface="Times New Roman" panose="02020603050405020304" pitchFamily="18" charset="0"/>
              </a:rPr>
              <a:t>мікродраже</a:t>
            </a:r>
            <a:r>
              <a:rPr lang="uk-UA" b="1" dirty="0">
                <a:solidFill>
                  <a:srgbClr val="000000"/>
                </a:solidFill>
                <a:latin typeface="Times New Roman" panose="02020603050405020304" pitchFamily="18" charset="0"/>
                <a:cs typeface="Times New Roman" panose="02020603050405020304" pitchFamily="18" charset="0"/>
              </a:rPr>
              <a:t>. </a:t>
            </a:r>
            <a:r>
              <a:rPr lang="uk-UA" dirty="0" smtClean="0">
                <a:solidFill>
                  <a:srgbClr val="000000"/>
                </a:solidFill>
                <a:latin typeface="Times New Roman" panose="02020603050405020304" pitchFamily="18" charset="0"/>
                <a:cs typeface="Times New Roman" panose="02020603050405020304" pitchFamily="18" charset="0"/>
              </a:rPr>
              <a:t>Одним </a:t>
            </a:r>
            <a:r>
              <a:rPr lang="uk-UA" dirty="0">
                <a:solidFill>
                  <a:srgbClr val="000000"/>
                </a:solidFill>
                <a:latin typeface="Times New Roman" panose="02020603050405020304" pitchFamily="18" charset="0"/>
                <a:cs typeface="Times New Roman" panose="02020603050405020304" pitchFamily="18" charset="0"/>
              </a:rPr>
              <a:t>із способів отримання </a:t>
            </a:r>
            <a:r>
              <a:rPr lang="uk-UA" dirty="0" err="1">
                <a:solidFill>
                  <a:srgbClr val="000000"/>
                </a:solidFill>
                <a:latin typeface="Times New Roman" panose="02020603050405020304" pitchFamily="18" charset="0"/>
                <a:cs typeface="Times New Roman" panose="02020603050405020304" pitchFamily="18" charset="0"/>
              </a:rPr>
              <a:t>мікродраже</a:t>
            </a:r>
            <a:r>
              <a:rPr lang="uk-UA" dirty="0">
                <a:solidFill>
                  <a:srgbClr val="000000"/>
                </a:solidFill>
                <a:latin typeface="Times New Roman" panose="02020603050405020304" pitchFamily="18" charset="0"/>
                <a:cs typeface="Times New Roman" panose="02020603050405020304" pitchFamily="18" charset="0"/>
              </a:rPr>
              <a:t> є нанесення суміші лікарських і </a:t>
            </a:r>
            <a:r>
              <a:rPr lang="uk-UA" dirty="0" err="1">
                <a:solidFill>
                  <a:srgbClr val="000000"/>
                </a:solidFill>
                <a:latin typeface="Times New Roman" panose="02020603050405020304" pitchFamily="18" charset="0"/>
                <a:cs typeface="Times New Roman" panose="02020603050405020304" pitchFamily="18" charset="0"/>
              </a:rPr>
              <a:t>склеювальних</a:t>
            </a:r>
            <a:r>
              <a:rPr lang="uk-UA" dirty="0">
                <a:solidFill>
                  <a:srgbClr val="000000"/>
                </a:solidFill>
                <a:latin typeface="Times New Roman" panose="02020603050405020304" pitchFamily="18" charset="0"/>
                <a:cs typeface="Times New Roman" panose="02020603050405020304" pitchFamily="18" charset="0"/>
              </a:rPr>
              <a:t> речовин на дрібні зернятка цукру в </a:t>
            </a:r>
            <a:r>
              <a:rPr lang="uk-UA" dirty="0" err="1">
                <a:solidFill>
                  <a:srgbClr val="000000"/>
                </a:solidFill>
                <a:latin typeface="Times New Roman" panose="02020603050405020304" pitchFamily="18" charset="0"/>
                <a:cs typeface="Times New Roman" panose="02020603050405020304" pitchFamily="18" charset="0"/>
              </a:rPr>
              <a:t>дражувальних</a:t>
            </a:r>
            <a:r>
              <a:rPr lang="uk-UA" dirty="0">
                <a:solidFill>
                  <a:srgbClr val="000000"/>
                </a:solidFill>
                <a:latin typeface="Times New Roman" panose="02020603050405020304" pitchFamily="18" charset="0"/>
                <a:cs typeface="Times New Roman" panose="02020603050405020304" pitchFamily="18" charset="0"/>
              </a:rPr>
              <a:t> котлах, подібно до того, як це робиться в </a:t>
            </a:r>
            <a:r>
              <a:rPr lang="uk-UA" dirty="0" err="1">
                <a:solidFill>
                  <a:srgbClr val="000000"/>
                </a:solidFill>
                <a:latin typeface="Times New Roman" panose="02020603050405020304" pitchFamily="18" charset="0"/>
                <a:cs typeface="Times New Roman" panose="02020603050405020304" pitchFamily="18" charset="0"/>
              </a:rPr>
              <a:t>дражувальних</a:t>
            </a:r>
            <a:r>
              <a:rPr lang="uk-UA" dirty="0">
                <a:solidFill>
                  <a:srgbClr val="000000"/>
                </a:solidFill>
                <a:latin typeface="Times New Roman" panose="02020603050405020304" pitchFamily="18" charset="0"/>
                <a:cs typeface="Times New Roman" panose="02020603050405020304" pitchFamily="18" charset="0"/>
              </a:rPr>
              <a:t> котлах зі звичайним драже. </a:t>
            </a:r>
            <a:r>
              <a:rPr lang="uk-UA" dirty="0" smtClean="0">
                <a:solidFill>
                  <a:srgbClr val="000000"/>
                </a:solidFill>
                <a:latin typeface="Times New Roman" panose="02020603050405020304" pitchFamily="18" charset="0"/>
                <a:cs typeface="Times New Roman" panose="02020603050405020304" pitchFamily="18" charset="0"/>
              </a:rPr>
              <a:t>Отримане </a:t>
            </a:r>
            <a:r>
              <a:rPr lang="uk-UA" dirty="0" err="1" smtClean="0">
                <a:solidFill>
                  <a:srgbClr val="000000"/>
                </a:solidFill>
                <a:latin typeface="Times New Roman" panose="02020603050405020304" pitchFamily="18" charset="0"/>
                <a:cs typeface="Times New Roman" panose="02020603050405020304" pitchFamily="18" charset="0"/>
              </a:rPr>
              <a:t>мікродраже</a:t>
            </a:r>
            <a:r>
              <a:rPr lang="uk-UA" dirty="0" smtClean="0">
                <a:solidFill>
                  <a:srgbClr val="000000"/>
                </a:solidFill>
                <a:latin typeface="Times New Roman" panose="02020603050405020304" pitchFamily="18" charset="0"/>
                <a:cs typeface="Times New Roman" panose="02020603050405020304" pitchFamily="18" charset="0"/>
              </a:rPr>
              <a:t> покривають мікроплівками, </a:t>
            </a:r>
            <a:r>
              <a:rPr lang="uk-UA" dirty="0">
                <a:solidFill>
                  <a:srgbClr val="000000"/>
                </a:solidFill>
                <a:latin typeface="Times New Roman" panose="02020603050405020304" pitchFamily="18" charset="0"/>
                <a:cs typeface="Times New Roman" panose="02020603050405020304" pitchFamily="18" charset="0"/>
              </a:rPr>
              <a:t>що уповільнюють розчинення лікарської речовини. </a:t>
            </a:r>
            <a:endParaRPr lang="uk-UA" dirty="0" smtClean="0">
              <a:solidFill>
                <a:srgbClr val="000000"/>
              </a:solidFill>
              <a:latin typeface="Times New Roman" panose="02020603050405020304" pitchFamily="18" charset="0"/>
              <a:cs typeface="Times New Roman" panose="02020603050405020304" pitchFamily="18" charset="0"/>
            </a:endParaRPr>
          </a:p>
          <a:p>
            <a:pPr indent="542925" algn="just"/>
            <a:r>
              <a:rPr lang="uk-UA" dirty="0" smtClean="0">
                <a:solidFill>
                  <a:srgbClr val="000000"/>
                </a:solidFill>
                <a:latin typeface="Times New Roman" panose="02020603050405020304" pitchFamily="18" charset="0"/>
                <a:cs typeface="Times New Roman" panose="02020603050405020304" pitchFamily="18" charset="0"/>
              </a:rPr>
              <a:t>Якщо </a:t>
            </a:r>
            <a:r>
              <a:rPr lang="uk-UA" dirty="0">
                <a:solidFill>
                  <a:srgbClr val="000000"/>
                </a:solidFill>
                <a:latin typeface="Times New Roman" panose="02020603050405020304" pitchFamily="18" charset="0"/>
                <a:cs typeface="Times New Roman" panose="02020603050405020304" pitchFamily="18" charset="0"/>
              </a:rPr>
              <a:t>потім </a:t>
            </a:r>
            <a:r>
              <a:rPr lang="uk-UA" dirty="0" err="1">
                <a:solidFill>
                  <a:srgbClr val="000000"/>
                </a:solidFill>
                <a:latin typeface="Times New Roman" panose="02020603050405020304" pitchFamily="18" charset="0"/>
                <a:cs typeface="Times New Roman" panose="02020603050405020304" pitchFamily="18" charset="0"/>
              </a:rPr>
              <a:t>мікродраже</a:t>
            </a:r>
            <a:r>
              <a:rPr lang="uk-UA" dirty="0">
                <a:solidFill>
                  <a:srgbClr val="000000"/>
                </a:solidFill>
                <a:latin typeface="Times New Roman" panose="02020603050405020304" pitchFamily="18" charset="0"/>
                <a:cs typeface="Times New Roman" panose="02020603050405020304" pitchFamily="18" charset="0"/>
              </a:rPr>
              <a:t>, непокриті та покриті з різним часом вивільнення лікарської речовини змішати у відповідному співвідношенні і цією сумішшю заповнити тверді желатинові капсули, вийде лікарська форма, яка називається </a:t>
            </a:r>
            <a:r>
              <a:rPr lang="uk-UA" b="1" dirty="0" err="1">
                <a:solidFill>
                  <a:srgbClr val="000000"/>
                </a:solidFill>
                <a:latin typeface="Times New Roman" panose="02020603050405020304" pitchFamily="18" charset="0"/>
                <a:cs typeface="Times New Roman" panose="02020603050405020304" pitchFamily="18" charset="0"/>
              </a:rPr>
              <a:t>спансулою</a:t>
            </a:r>
            <a:r>
              <a:rPr lang="uk-UA" b="1" dirty="0">
                <a:solidFill>
                  <a:srgbClr val="000000"/>
                </a:solidFill>
                <a:latin typeface="Times New Roman" panose="02020603050405020304" pitchFamily="18" charset="0"/>
                <a:cs typeface="Times New Roman" panose="02020603050405020304" pitchFamily="18" charset="0"/>
              </a:rPr>
              <a:t>.</a:t>
            </a:r>
            <a:r>
              <a:rPr lang="uk-UA" dirty="0">
                <a:solidFill>
                  <a:srgbClr val="000000"/>
                </a:solidFill>
                <a:latin typeface="Times New Roman" panose="02020603050405020304" pitchFamily="18" charset="0"/>
                <a:cs typeface="Times New Roman" panose="02020603050405020304" pitchFamily="18" charset="0"/>
              </a:rPr>
              <a:t> Змішувати можна 3-4 і більше типів </a:t>
            </a:r>
            <a:r>
              <a:rPr lang="uk-UA" dirty="0" err="1">
                <a:solidFill>
                  <a:srgbClr val="000000"/>
                </a:solidFill>
                <a:latin typeface="Times New Roman" panose="02020603050405020304" pitchFamily="18" charset="0"/>
                <a:cs typeface="Times New Roman" panose="02020603050405020304" pitchFamily="18" charset="0"/>
              </a:rPr>
              <a:t>мікродраже</a:t>
            </a:r>
            <a:r>
              <a:rPr lang="uk-UA" dirty="0">
                <a:solidFill>
                  <a:srgbClr val="000000"/>
                </a:solidFill>
                <a:latin typeface="Times New Roman" panose="02020603050405020304" pitchFamily="18" charset="0"/>
                <a:cs typeface="Times New Roman" panose="02020603050405020304" pitchFamily="18" charset="0"/>
              </a:rPr>
              <a:t> з різним часом вивільнення лікарської речовини. Для візуального контролю складу </a:t>
            </a:r>
            <a:r>
              <a:rPr lang="uk-UA" dirty="0" err="1">
                <a:solidFill>
                  <a:srgbClr val="000000"/>
                </a:solidFill>
                <a:latin typeface="Times New Roman" panose="02020603050405020304" pitchFamily="18" charset="0"/>
                <a:cs typeface="Times New Roman" panose="02020603050405020304" pitchFamily="18" charset="0"/>
              </a:rPr>
              <a:t>спансули</a:t>
            </a:r>
            <a:r>
              <a:rPr lang="uk-UA" dirty="0">
                <a:solidFill>
                  <a:srgbClr val="000000"/>
                </a:solidFill>
                <a:latin typeface="Times New Roman" panose="02020603050405020304" pitchFamily="18" charset="0"/>
                <a:cs typeface="Times New Roman" panose="02020603050405020304" pitchFamily="18" charset="0"/>
              </a:rPr>
              <a:t> кожен тип </a:t>
            </a:r>
            <a:r>
              <a:rPr lang="uk-UA" dirty="0" err="1">
                <a:solidFill>
                  <a:srgbClr val="000000"/>
                </a:solidFill>
                <a:latin typeface="Times New Roman" panose="02020603050405020304" pitchFamily="18" charset="0"/>
                <a:cs typeface="Times New Roman" panose="02020603050405020304" pitchFamily="18" charset="0"/>
              </a:rPr>
              <a:t>мікродраже</a:t>
            </a:r>
            <a:r>
              <a:rPr lang="uk-UA" dirty="0">
                <a:solidFill>
                  <a:srgbClr val="000000"/>
                </a:solidFill>
                <a:latin typeface="Times New Roman" panose="02020603050405020304" pitchFamily="18" charset="0"/>
                <a:cs typeface="Times New Roman" panose="02020603050405020304" pitchFamily="18" charset="0"/>
              </a:rPr>
              <a:t> фарбують у різний колір. </a:t>
            </a:r>
            <a:r>
              <a:rPr lang="uk-UA" dirty="0" err="1">
                <a:solidFill>
                  <a:srgbClr val="000000"/>
                </a:solidFill>
                <a:latin typeface="Times New Roman" panose="02020603050405020304" pitchFamily="18" charset="0"/>
                <a:cs typeface="Times New Roman" panose="02020603050405020304" pitchFamily="18" charset="0"/>
              </a:rPr>
              <a:t>Мікродраже</a:t>
            </a:r>
            <a:r>
              <a:rPr lang="uk-UA" dirty="0">
                <a:solidFill>
                  <a:srgbClr val="000000"/>
                </a:solidFill>
                <a:latin typeface="Times New Roman" panose="02020603050405020304" pitchFamily="18" charset="0"/>
                <a:cs typeface="Times New Roman" panose="02020603050405020304" pitchFamily="18" charset="0"/>
              </a:rPr>
              <a:t> можна застосовувати не тільки у вигляді </a:t>
            </a:r>
            <a:r>
              <a:rPr lang="uk-UA" dirty="0" err="1">
                <a:solidFill>
                  <a:srgbClr val="000000"/>
                </a:solidFill>
                <a:latin typeface="Times New Roman" panose="02020603050405020304" pitchFamily="18" charset="0"/>
                <a:cs typeface="Times New Roman" panose="02020603050405020304" pitchFamily="18" charset="0"/>
              </a:rPr>
              <a:t>спансул</a:t>
            </a:r>
            <a:r>
              <a:rPr lang="uk-UA" dirty="0">
                <a:solidFill>
                  <a:srgbClr val="000000"/>
                </a:solidFill>
                <a:latin typeface="Times New Roman" panose="02020603050405020304" pitchFamily="18" charset="0"/>
                <a:cs typeface="Times New Roman" panose="02020603050405020304" pitchFamily="18" charset="0"/>
              </a:rPr>
              <a:t>, а й у поєднанні суспензії в рідині. Це особливо зручно, якщо призначаються великі дози лікарських речовин. желатинові капсули</a:t>
            </a:r>
            <a:endParaRPr lang="uk-UA"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2267744" y="4077072"/>
            <a:ext cx="3295650" cy="2867025"/>
          </a:xfrm>
          <a:prstGeom prst="rect">
            <a:avLst/>
          </a:prstGeom>
        </p:spPr>
      </p:pic>
      <p:pic>
        <p:nvPicPr>
          <p:cNvPr id="4" name="Рисунок 3"/>
          <p:cNvPicPr>
            <a:picLocks noChangeAspect="1"/>
          </p:cNvPicPr>
          <p:nvPr/>
        </p:nvPicPr>
        <p:blipFill>
          <a:blip r:embed="rId3"/>
          <a:stretch>
            <a:fillRect/>
          </a:stretch>
        </p:blipFill>
        <p:spPr>
          <a:xfrm>
            <a:off x="5582244" y="4725144"/>
            <a:ext cx="3617399" cy="2132856"/>
          </a:xfrm>
          <a:prstGeom prst="rect">
            <a:avLst/>
          </a:prstGeom>
        </p:spPr>
      </p:pic>
    </p:spTree>
    <p:extLst>
      <p:ext uri="{BB962C8B-B14F-4D97-AF65-F5344CB8AC3E}">
        <p14:creationId xmlns:p14="http://schemas.microsoft.com/office/powerpoint/2010/main" val="78233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31490"/>
            <a:ext cx="8640960" cy="4062651"/>
          </a:xfrm>
          <a:prstGeom prst="rect">
            <a:avLst/>
          </a:prstGeom>
        </p:spPr>
        <p:txBody>
          <a:bodyPr wrap="square">
            <a:spAutoFit/>
          </a:bodyPr>
          <a:lstStyle/>
          <a:p>
            <a:pPr algn="just"/>
            <a:r>
              <a:rPr lang="uk-UA" sz="1900" b="1" dirty="0" err="1">
                <a:solidFill>
                  <a:srgbClr val="000000"/>
                </a:solidFill>
                <a:latin typeface="Times New Roman" panose="02020603050405020304" pitchFamily="18" charset="0"/>
                <a:cs typeface="Times New Roman" panose="02020603050405020304" pitchFamily="18" charset="0"/>
              </a:rPr>
              <a:t>Пеллети</a:t>
            </a:r>
            <a:r>
              <a:rPr lang="uk-UA" sz="1900" dirty="0">
                <a:solidFill>
                  <a:srgbClr val="000000"/>
                </a:solidFill>
                <a:latin typeface="Times New Roman" panose="02020603050405020304" pitchFamily="18" charset="0"/>
                <a:cs typeface="Times New Roman" panose="02020603050405020304" pitchFamily="18" charset="0"/>
              </a:rPr>
              <a:t> (</a:t>
            </a:r>
            <a:r>
              <a:rPr lang="uk-UA" sz="1900" dirty="0" err="1">
                <a:solidFill>
                  <a:srgbClr val="000000"/>
                </a:solidFill>
                <a:latin typeface="Times New Roman" panose="02020603050405020304" pitchFamily="18" charset="0"/>
                <a:cs typeface="Times New Roman" panose="02020603050405020304" pitchFamily="18" charset="0"/>
              </a:rPr>
              <a:t>англ</a:t>
            </a:r>
            <a:r>
              <a:rPr lang="uk-UA" sz="1900" dirty="0">
                <a:solidFill>
                  <a:srgbClr val="000000"/>
                </a:solidFill>
                <a:latin typeface="Times New Roman" panose="02020603050405020304" pitchFamily="18" charset="0"/>
                <a:cs typeface="Times New Roman" panose="02020603050405020304" pitchFamily="18" charset="0"/>
              </a:rPr>
              <a:t>. </a:t>
            </a:r>
            <a:r>
              <a:rPr lang="en-US" sz="1900" dirty="0">
                <a:solidFill>
                  <a:srgbClr val="000000"/>
                </a:solidFill>
                <a:latin typeface="Times New Roman" panose="02020603050405020304" pitchFamily="18" charset="0"/>
                <a:cs typeface="Times New Roman" panose="02020603050405020304" pitchFamily="18" charset="0"/>
              </a:rPr>
              <a:t>pellet – </a:t>
            </a:r>
            <a:r>
              <a:rPr lang="uk-UA" sz="1900" dirty="0">
                <a:solidFill>
                  <a:srgbClr val="000000"/>
                </a:solidFill>
                <a:latin typeface="Times New Roman" panose="02020603050405020304" pitchFamily="18" charset="0"/>
                <a:cs typeface="Times New Roman" panose="02020603050405020304" pitchFamily="18" charset="0"/>
              </a:rPr>
              <a:t>кулька) це маленькі, сипкі, сферичні частинки, що складаються з порошків лікарських та допоміжних речовин, які на відміну від гранул мають гладку поверхню та більш високу стабільну плинність. </a:t>
            </a:r>
            <a:endParaRPr lang="uk-UA" sz="1900" dirty="0" smtClean="0">
              <a:solidFill>
                <a:srgbClr val="000000"/>
              </a:solidFill>
              <a:latin typeface="Times New Roman" panose="02020603050405020304" pitchFamily="18" charset="0"/>
              <a:cs typeface="Times New Roman" panose="02020603050405020304" pitchFamily="18" charset="0"/>
            </a:endParaRPr>
          </a:p>
          <a:p>
            <a:pPr algn="just"/>
            <a:r>
              <a:rPr lang="uk-UA" sz="1900" dirty="0" err="1" smtClean="0">
                <a:solidFill>
                  <a:srgbClr val="000000"/>
                </a:solidFill>
                <a:latin typeface="Times New Roman" panose="02020603050405020304" pitchFamily="18" charset="0"/>
                <a:cs typeface="Times New Roman" panose="02020603050405020304" pitchFamily="18" charset="0"/>
              </a:rPr>
              <a:t>Пелети</a:t>
            </a:r>
            <a:r>
              <a:rPr lang="uk-UA" sz="1900" dirty="0" smtClean="0">
                <a:solidFill>
                  <a:srgbClr val="000000"/>
                </a:solidFill>
                <a:latin typeface="Times New Roman" panose="02020603050405020304" pitchFamily="18" charset="0"/>
                <a:cs typeface="Times New Roman" panose="02020603050405020304" pitchFamily="18" charset="0"/>
              </a:rPr>
              <a:t> </a:t>
            </a:r>
            <a:r>
              <a:rPr lang="uk-UA" sz="1900" dirty="0">
                <a:solidFill>
                  <a:srgbClr val="000000"/>
                </a:solidFill>
                <a:latin typeface="Times New Roman" panose="02020603050405020304" pitchFamily="18" charset="0"/>
                <a:cs typeface="Times New Roman" panose="02020603050405020304" pitchFamily="18" charset="0"/>
              </a:rPr>
              <a:t>пресують у </a:t>
            </a:r>
            <a:r>
              <a:rPr lang="uk-UA" sz="1900" dirty="0" err="1">
                <a:solidFill>
                  <a:srgbClr val="000000"/>
                </a:solidFill>
                <a:latin typeface="Times New Roman" panose="02020603050405020304" pitchFamily="18" charset="0"/>
                <a:cs typeface="Times New Roman" panose="02020603050405020304" pitchFamily="18" charset="0"/>
              </a:rPr>
              <a:t>мульти</a:t>
            </a:r>
            <a:r>
              <a:rPr lang="uk-UA" sz="1900" dirty="0">
                <a:solidFill>
                  <a:srgbClr val="000000"/>
                </a:solidFill>
                <a:latin typeface="Times New Roman" panose="02020603050405020304" pitchFamily="18" charset="0"/>
                <a:cs typeface="Times New Roman" panose="02020603050405020304" pitchFamily="18" charset="0"/>
              </a:rPr>
              <a:t> партикулярні таблетки або дозують у капсули, причому такі сферичні частинки розширюють можливості створення пероральних лікарських форм</a:t>
            </a:r>
            <a:r>
              <a:rPr lang="uk-UA" sz="1900" dirty="0" smtClean="0">
                <a:solidFill>
                  <a:srgbClr val="000000"/>
                </a:solidFill>
                <a:latin typeface="Times New Roman" panose="02020603050405020304" pitchFamily="18" charset="0"/>
                <a:cs typeface="Times New Roman" panose="02020603050405020304" pitchFamily="18" charset="0"/>
              </a:rPr>
              <a:t>.</a:t>
            </a:r>
          </a:p>
          <a:p>
            <a:pPr algn="just"/>
            <a:r>
              <a:rPr lang="uk-UA" dirty="0" err="1">
                <a:latin typeface="Times New Roman" panose="02020603050405020304" pitchFamily="18" charset="0"/>
                <a:cs typeface="Times New Roman" panose="02020603050405020304" pitchFamily="18" charset="0"/>
              </a:rPr>
              <a:t>Пелети</a:t>
            </a:r>
            <a:r>
              <a:rPr lang="uk-UA" dirty="0">
                <a:latin typeface="Times New Roman" panose="02020603050405020304" pitchFamily="18" charset="0"/>
                <a:cs typeface="Times New Roman" panose="02020603050405020304" pitchFamily="18" charset="0"/>
              </a:rPr>
              <a:t> можуть містити необхідну дозу однієї лікарської речовини, можуть бути покриті оболонкою і змішані в лікарській формі для доставки несумісних лікарських речовин з одночасним вивільненням або з різним часом вивільнення в тому самому або різних ділянках шлунково-кишкового тракту </a:t>
            </a:r>
            <a:r>
              <a:rPr lang="uk-UA" dirty="0" smtClean="0">
                <a:latin typeface="Times New Roman" panose="02020603050405020304" pitchFamily="18" charset="0"/>
                <a:cs typeface="Times New Roman" panose="02020603050405020304" pitchFamily="18" charset="0"/>
              </a:rPr>
              <a:t>(ШКТ</a:t>
            </a:r>
            <a:r>
              <a:rPr lang="uk-UA" dirty="0">
                <a:latin typeface="Times New Roman" panose="02020603050405020304" pitchFamily="18" charset="0"/>
                <a:cs typeface="Times New Roman" panose="02020603050405020304" pitchFamily="18" charset="0"/>
              </a:rPr>
              <a:t>). Крім того, </a:t>
            </a:r>
            <a:r>
              <a:rPr lang="uk-UA" dirty="0" err="1">
                <a:latin typeface="Times New Roman" panose="02020603050405020304" pitchFamily="18" charset="0"/>
                <a:cs typeface="Times New Roman" panose="02020603050405020304" pitchFamily="18" charset="0"/>
              </a:rPr>
              <a:t>пелети</a:t>
            </a:r>
            <a:r>
              <a:rPr lang="uk-UA" dirty="0">
                <a:latin typeface="Times New Roman" panose="02020603050405020304" pitchFamily="18" charset="0"/>
                <a:cs typeface="Times New Roman" panose="02020603050405020304" pitchFamily="18" charset="0"/>
              </a:rPr>
              <a:t>, спресовані в таблетки або дозовані в капсули, прийняті </a:t>
            </a:r>
            <a:r>
              <a:rPr lang="uk-UA" dirty="0" err="1">
                <a:latin typeface="Times New Roman" panose="02020603050405020304" pitchFamily="18" charset="0"/>
                <a:cs typeface="Times New Roman" panose="02020603050405020304" pitchFamily="18" charset="0"/>
              </a:rPr>
              <a:t>перорально</a:t>
            </a:r>
            <a:r>
              <a:rPr lang="uk-UA" dirty="0">
                <a:latin typeface="Times New Roman" panose="02020603050405020304" pitchFamily="18" charset="0"/>
                <a:cs typeface="Times New Roman" panose="02020603050405020304" pitchFamily="18" charset="0"/>
              </a:rPr>
              <a:t>, добре розподіляються в шлунково-кишковому тракті, збільшуючи всмоктування препарату і знижуючи місцеве подразнення слизової оболонки деякими дратівливими лікарськими речовинами.</a:t>
            </a:r>
            <a:endParaRPr lang="uk-UA" sz="19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797474" y="4330632"/>
            <a:ext cx="4076700" cy="2371725"/>
          </a:xfrm>
          <a:prstGeom prst="rect">
            <a:avLst/>
          </a:prstGeom>
        </p:spPr>
      </p:pic>
    </p:spTree>
    <p:extLst>
      <p:ext uri="{BB962C8B-B14F-4D97-AF65-F5344CB8AC3E}">
        <p14:creationId xmlns:p14="http://schemas.microsoft.com/office/powerpoint/2010/main" val="3434752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8820472" cy="5355312"/>
          </a:xfrm>
          <a:prstGeom prst="rect">
            <a:avLst/>
          </a:prstGeom>
        </p:spPr>
        <p:txBody>
          <a:bodyPr wrap="square">
            <a:spAutoFit/>
          </a:bodyPr>
          <a:lstStyle/>
          <a:p>
            <a:pPr algn="just"/>
            <a:r>
              <a:rPr lang="uk-UA" sz="1900" dirty="0">
                <a:solidFill>
                  <a:srgbClr val="000000"/>
                </a:solidFill>
                <a:latin typeface="Roboto"/>
              </a:rPr>
              <a:t>Т</a:t>
            </a:r>
            <a:r>
              <a:rPr lang="uk-UA" sz="1900" dirty="0">
                <a:solidFill>
                  <a:srgbClr val="000000"/>
                </a:solidFill>
                <a:latin typeface="Times New Roman" panose="02020603050405020304" pitchFamily="18" charset="0"/>
                <a:cs typeface="Times New Roman" panose="02020603050405020304" pitchFamily="18" charset="0"/>
              </a:rPr>
              <a:t>ехнологія </a:t>
            </a:r>
            <a:r>
              <a:rPr lang="uk-UA" sz="1900" dirty="0" err="1">
                <a:solidFill>
                  <a:srgbClr val="000000"/>
                </a:solidFill>
                <a:latin typeface="Times New Roman" panose="02020603050405020304" pitchFamily="18" charset="0"/>
                <a:cs typeface="Times New Roman" panose="02020603050405020304" pitchFamily="18" charset="0"/>
              </a:rPr>
              <a:t>пелет</a:t>
            </a:r>
            <a:r>
              <a:rPr lang="uk-UA" sz="1900" dirty="0">
                <a:solidFill>
                  <a:srgbClr val="000000"/>
                </a:solidFill>
                <a:latin typeface="Times New Roman" panose="02020603050405020304" pitchFamily="18" charset="0"/>
                <a:cs typeface="Times New Roman" panose="02020603050405020304" pitchFamily="18" charset="0"/>
              </a:rPr>
              <a:t> Найбільш часто використовувані способи одержання </a:t>
            </a:r>
            <a:r>
              <a:rPr lang="uk-UA" sz="1900" dirty="0" err="1">
                <a:solidFill>
                  <a:srgbClr val="000000"/>
                </a:solidFill>
                <a:latin typeface="Times New Roman" panose="02020603050405020304" pitchFamily="18" charset="0"/>
                <a:cs typeface="Times New Roman" panose="02020603050405020304" pitchFamily="18" charset="0"/>
              </a:rPr>
              <a:t>пелет</a:t>
            </a:r>
            <a:r>
              <a:rPr lang="uk-UA" sz="1900" dirty="0">
                <a:solidFill>
                  <a:srgbClr val="000000"/>
                </a:solidFill>
                <a:latin typeface="Times New Roman" panose="02020603050405020304" pitchFamily="18" charset="0"/>
                <a:cs typeface="Times New Roman" panose="02020603050405020304" pitchFamily="18" charset="0"/>
              </a:rPr>
              <a:t> - це нашаровування порошку, нашаровування речовин розпиленням їх розчину або суспензії та екструзія-</a:t>
            </a:r>
            <a:r>
              <a:rPr lang="uk-UA" sz="1900" dirty="0" err="1">
                <a:solidFill>
                  <a:srgbClr val="000000"/>
                </a:solidFill>
                <a:latin typeface="Times New Roman" panose="02020603050405020304" pitchFamily="18" charset="0"/>
                <a:cs typeface="Times New Roman" panose="02020603050405020304" pitchFamily="18" charset="0"/>
              </a:rPr>
              <a:t>сферонізація</a:t>
            </a:r>
            <a:r>
              <a:rPr lang="uk-UA" sz="1900" dirty="0">
                <a:solidFill>
                  <a:srgbClr val="000000"/>
                </a:solidFill>
                <a:latin typeface="Times New Roman" panose="02020603050405020304" pitchFamily="18" charset="0"/>
                <a:cs typeface="Times New Roman" panose="02020603050405020304" pitchFamily="18" charset="0"/>
              </a:rPr>
              <a:t>. Існують інші способи отримання </a:t>
            </a:r>
            <a:r>
              <a:rPr lang="uk-UA" sz="1900" dirty="0" err="1">
                <a:solidFill>
                  <a:srgbClr val="000000"/>
                </a:solidFill>
                <a:latin typeface="Times New Roman" panose="02020603050405020304" pitchFamily="18" charset="0"/>
                <a:cs typeface="Times New Roman" panose="02020603050405020304" pitchFamily="18" charset="0"/>
              </a:rPr>
              <a:t>пелет</a:t>
            </a:r>
            <a:r>
              <a:rPr lang="uk-UA" sz="1900" dirty="0">
                <a:solidFill>
                  <a:srgbClr val="000000"/>
                </a:solidFill>
                <a:latin typeface="Times New Roman" panose="02020603050405020304" pitchFamily="18" charset="0"/>
                <a:cs typeface="Times New Roman" panose="02020603050405020304" pitchFamily="18" charset="0"/>
              </a:rPr>
              <a:t>, які не набули широкого поширення або перебувають у стадії розробки. Це сферична агломерація або пароутворення, розпилювальне сушіння або затвердіння, </a:t>
            </a:r>
            <a:r>
              <a:rPr lang="uk-UA" sz="1900" dirty="0" err="1">
                <a:solidFill>
                  <a:srgbClr val="000000"/>
                </a:solidFill>
                <a:latin typeface="Times New Roman" panose="02020603050405020304" pitchFamily="18" charset="0"/>
                <a:cs typeface="Times New Roman" panose="02020603050405020304" pitchFamily="18" charset="0"/>
              </a:rPr>
              <a:t>кріопелетизація</a:t>
            </a:r>
            <a:r>
              <a:rPr lang="uk-UA" sz="1900" dirty="0">
                <a:solidFill>
                  <a:srgbClr val="000000"/>
                </a:solidFill>
                <a:latin typeface="Times New Roman" panose="02020603050405020304" pitchFamily="18" charset="0"/>
                <a:cs typeface="Times New Roman" panose="02020603050405020304" pitchFamily="18" charset="0"/>
              </a:rPr>
              <a:t> та </a:t>
            </a:r>
            <a:r>
              <a:rPr lang="uk-UA" sz="1900" dirty="0" err="1">
                <a:solidFill>
                  <a:srgbClr val="000000"/>
                </a:solidFill>
                <a:latin typeface="Times New Roman" panose="02020603050405020304" pitchFamily="18" charset="0"/>
                <a:cs typeface="Times New Roman" panose="02020603050405020304" pitchFamily="18" charset="0"/>
              </a:rPr>
              <a:t>сферонізація</a:t>
            </a:r>
            <a:r>
              <a:rPr lang="uk-UA" sz="1900" dirty="0">
                <a:solidFill>
                  <a:srgbClr val="000000"/>
                </a:solidFill>
                <a:latin typeface="Times New Roman" panose="02020603050405020304" pitchFamily="18" charset="0"/>
                <a:cs typeface="Times New Roman" panose="02020603050405020304" pitchFamily="18" charset="0"/>
              </a:rPr>
              <a:t> плавленням</a:t>
            </a:r>
            <a:r>
              <a:rPr lang="uk-UA" sz="1900" dirty="0" smtClean="0">
                <a:solidFill>
                  <a:srgbClr val="000000"/>
                </a:solidFill>
                <a:latin typeface="Times New Roman" panose="02020603050405020304" pitchFamily="18" charset="0"/>
                <a:cs typeface="Times New Roman" panose="02020603050405020304" pitchFamily="18" charset="0"/>
              </a:rPr>
              <a:t>.</a:t>
            </a:r>
          </a:p>
          <a:p>
            <a:pPr algn="just"/>
            <a:r>
              <a:rPr lang="uk-UA" sz="1900" dirty="0" smtClean="0">
                <a:latin typeface="Times New Roman" panose="02020603050405020304" pitchFamily="18" charset="0"/>
                <a:cs typeface="Times New Roman" panose="02020603050405020304" pitchFamily="18" charset="0"/>
              </a:rPr>
              <a:t>Спосіб </a:t>
            </a:r>
            <a:r>
              <a:rPr lang="uk-UA" sz="1900" dirty="0">
                <a:latin typeface="Times New Roman" panose="02020603050405020304" pitchFamily="18" charset="0"/>
                <a:cs typeface="Times New Roman" panose="02020603050405020304" pitchFamily="18" charset="0"/>
              </a:rPr>
              <a:t>нашарування порошку полягає у нанесенні послідовних шарів сухого порошку лікарської речовини з наповнювачами або без них за допомогою </a:t>
            </a:r>
            <a:r>
              <a:rPr lang="uk-UA" sz="1900" dirty="0" err="1">
                <a:latin typeface="Times New Roman" panose="02020603050405020304" pitchFamily="18" charset="0"/>
                <a:cs typeface="Times New Roman" panose="02020603050405020304" pitchFamily="18" charset="0"/>
              </a:rPr>
              <a:t>зв'язуючої</a:t>
            </a:r>
            <a:r>
              <a:rPr lang="uk-UA" sz="1900" dirty="0">
                <a:latin typeface="Times New Roman" panose="02020603050405020304" pitchFamily="18" charset="0"/>
                <a:cs typeface="Times New Roman" panose="02020603050405020304" pitchFamily="18" charset="0"/>
              </a:rPr>
              <a:t> рідини на попередньо сформовані ядра сферичної форми (найчастіше цукрову крупку). Для отримання </a:t>
            </a:r>
            <a:r>
              <a:rPr lang="uk-UA" sz="1900" dirty="0" err="1">
                <a:latin typeface="Times New Roman" panose="02020603050405020304" pitchFamily="18" charset="0"/>
                <a:cs typeface="Times New Roman" panose="02020603050405020304" pitchFamily="18" charset="0"/>
              </a:rPr>
              <a:t>пелет</a:t>
            </a:r>
            <a:r>
              <a:rPr lang="uk-UA" sz="1900" dirty="0">
                <a:latin typeface="Times New Roman" panose="02020603050405020304" pitchFamily="18" charset="0"/>
                <a:cs typeface="Times New Roman" panose="02020603050405020304" pitchFamily="18" charset="0"/>
              </a:rPr>
              <a:t> таким способом використовують </a:t>
            </a:r>
            <a:r>
              <a:rPr lang="uk-UA" sz="1900" dirty="0" err="1">
                <a:latin typeface="Times New Roman" panose="02020603050405020304" pitchFamily="18" charset="0"/>
                <a:cs typeface="Times New Roman" panose="02020603050405020304" pitchFamily="18" charset="0"/>
              </a:rPr>
              <a:t>дражувальний</a:t>
            </a:r>
            <a:r>
              <a:rPr lang="uk-UA" sz="1900" dirty="0">
                <a:latin typeface="Times New Roman" panose="02020603050405020304" pitchFamily="18" charset="0"/>
                <a:cs typeface="Times New Roman" panose="02020603050405020304" pitchFamily="18" charset="0"/>
              </a:rPr>
              <a:t> котел та відцентровий гранулятор із </a:t>
            </a:r>
            <a:r>
              <a:rPr lang="uk-UA" sz="1900" dirty="0" err="1">
                <a:latin typeface="Times New Roman" panose="02020603050405020304" pitchFamily="18" charset="0"/>
                <a:cs typeface="Times New Roman" panose="02020603050405020304" pitchFamily="18" charset="0"/>
              </a:rPr>
              <a:t>псевдозрідженим</a:t>
            </a:r>
            <a:r>
              <a:rPr lang="uk-UA" sz="1900" dirty="0">
                <a:latin typeface="Times New Roman" panose="02020603050405020304" pitchFamily="18" charset="0"/>
                <a:cs typeface="Times New Roman" panose="02020603050405020304" pitchFamily="18" charset="0"/>
              </a:rPr>
              <a:t> шаром</a:t>
            </a:r>
            <a:r>
              <a:rPr lang="uk-UA" sz="1900" dirty="0" smtClean="0">
                <a:latin typeface="Times New Roman" panose="02020603050405020304" pitchFamily="18" charset="0"/>
                <a:cs typeface="Times New Roman" panose="02020603050405020304" pitchFamily="18" charset="0"/>
              </a:rPr>
              <a:t>.</a:t>
            </a:r>
          </a:p>
          <a:p>
            <a:pPr algn="just"/>
            <a:r>
              <a:rPr lang="uk-UA" sz="1900" dirty="0">
                <a:latin typeface="Times New Roman" panose="02020603050405020304" pitchFamily="18" charset="0"/>
                <a:cs typeface="Times New Roman" panose="02020603050405020304" pitchFamily="18" charset="0"/>
              </a:rPr>
              <a:t>Спосіб отримання </a:t>
            </a:r>
            <a:r>
              <a:rPr lang="uk-UA" sz="1900" dirty="0" err="1">
                <a:latin typeface="Times New Roman" panose="02020603050405020304" pitchFamily="18" charset="0"/>
                <a:cs typeface="Times New Roman" panose="02020603050405020304" pitchFamily="18" charset="0"/>
              </a:rPr>
              <a:t>пелет</a:t>
            </a:r>
            <a:r>
              <a:rPr lang="uk-UA" sz="1900" dirty="0">
                <a:latin typeface="Times New Roman" panose="02020603050405020304" pitchFamily="18" charset="0"/>
                <a:cs typeface="Times New Roman" panose="02020603050405020304" pitchFamily="18" charset="0"/>
              </a:rPr>
              <a:t> нашаровуванням речовин розпорошенням їх розчину або суспензії використовується при невеликому дозуванні лікарської речовини і полягає у нанесенні послідовних шарів лікарських та зв'язувальних речовин із розчинів або суспензій на сферичних ядрах, якими можуть бути кристали (гранули) допоміжних або лікарських речовин. Для отримання </a:t>
            </a:r>
            <a:r>
              <a:rPr lang="uk-UA" sz="1900" dirty="0" err="1">
                <a:latin typeface="Times New Roman" panose="02020603050405020304" pitchFamily="18" charset="0"/>
                <a:cs typeface="Times New Roman" panose="02020603050405020304" pitchFamily="18" charset="0"/>
              </a:rPr>
              <a:t>пелет</a:t>
            </a:r>
            <a:r>
              <a:rPr lang="uk-UA" sz="1900" dirty="0">
                <a:latin typeface="Times New Roman" panose="02020603050405020304" pitchFamily="18" charset="0"/>
                <a:cs typeface="Times New Roman" panose="02020603050405020304" pitchFamily="18" charset="0"/>
              </a:rPr>
              <a:t> цим способом використовуються </a:t>
            </a:r>
            <a:r>
              <a:rPr lang="uk-UA" sz="1900" dirty="0" err="1">
                <a:latin typeface="Times New Roman" panose="02020603050405020304" pitchFamily="18" charset="0"/>
                <a:cs typeface="Times New Roman" panose="02020603050405020304" pitchFamily="18" charset="0"/>
              </a:rPr>
              <a:t>дражувальні</a:t>
            </a:r>
            <a:r>
              <a:rPr lang="uk-UA" sz="1900" dirty="0">
                <a:latin typeface="Times New Roman" panose="02020603050405020304" pitchFamily="18" charset="0"/>
                <a:cs typeface="Times New Roman" panose="02020603050405020304" pitchFamily="18" charset="0"/>
              </a:rPr>
              <a:t> котли, гранулятори відцентрові з </a:t>
            </a:r>
            <a:r>
              <a:rPr lang="uk-UA" sz="1900" dirty="0" err="1">
                <a:latin typeface="Times New Roman" panose="02020603050405020304" pitchFamily="18" charset="0"/>
                <a:cs typeface="Times New Roman" panose="02020603050405020304" pitchFamily="18" charset="0"/>
              </a:rPr>
              <a:t>псевдозрідженим</a:t>
            </a:r>
            <a:r>
              <a:rPr lang="uk-UA" sz="1900" dirty="0">
                <a:latin typeface="Times New Roman" panose="02020603050405020304" pitchFamily="18" charset="0"/>
                <a:cs typeface="Times New Roman" panose="02020603050405020304" pitchFamily="18" charset="0"/>
              </a:rPr>
              <a:t> шаром і установки для покриття оболонкою типу «</a:t>
            </a:r>
            <a:r>
              <a:rPr lang="uk-UA" sz="1900" dirty="0" err="1">
                <a:latin typeface="Times New Roman" panose="02020603050405020304" pitchFamily="18" charset="0"/>
                <a:cs typeface="Times New Roman" panose="02020603050405020304" pitchFamily="18" charset="0"/>
              </a:rPr>
              <a:t>Вурстер</a:t>
            </a:r>
            <a:r>
              <a:rPr lang="uk-UA" sz="1900" dirty="0">
                <a:latin typeface="Times New Roman" panose="02020603050405020304" pitchFamily="18" charset="0"/>
                <a:cs typeface="Times New Roman" panose="02020603050405020304" pitchFamily="18" charset="0"/>
              </a:rPr>
              <a:t>».</a:t>
            </a:r>
          </a:p>
        </p:txBody>
      </p:sp>
      <p:pic>
        <p:nvPicPr>
          <p:cNvPr id="3" name="Рисунок 2"/>
          <p:cNvPicPr>
            <a:picLocks noChangeAspect="1"/>
          </p:cNvPicPr>
          <p:nvPr/>
        </p:nvPicPr>
        <p:blipFill>
          <a:blip r:embed="rId2"/>
          <a:stretch>
            <a:fillRect/>
          </a:stretch>
        </p:blipFill>
        <p:spPr>
          <a:xfrm>
            <a:off x="6341985" y="5085185"/>
            <a:ext cx="2802015" cy="1772816"/>
          </a:xfrm>
          <a:prstGeom prst="rect">
            <a:avLst/>
          </a:prstGeom>
        </p:spPr>
      </p:pic>
    </p:spTree>
    <p:extLst>
      <p:ext uri="{BB962C8B-B14F-4D97-AF65-F5344CB8AC3E}">
        <p14:creationId xmlns:p14="http://schemas.microsoft.com/office/powerpoint/2010/main" val="1110296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908720"/>
            <a:ext cx="8280920" cy="3785652"/>
          </a:xfrm>
          <a:prstGeom prst="rect">
            <a:avLst/>
          </a:prstGeom>
        </p:spPr>
        <p:txBody>
          <a:bodyPr wrap="square">
            <a:spAutoFit/>
          </a:bodyPr>
          <a:lstStyle/>
          <a:p>
            <a:pPr algn="ctr"/>
            <a:r>
              <a:rPr lang="uk-UA" sz="2000" dirty="0">
                <a:solidFill>
                  <a:srgbClr val="000000"/>
                </a:solidFill>
                <a:latin typeface="Times New Roman" panose="02020603050405020304" pitchFamily="18" charset="0"/>
                <a:cs typeface="Times New Roman" panose="02020603050405020304" pitchFamily="18" charset="0"/>
              </a:rPr>
              <a:t>Запитання для </a:t>
            </a:r>
            <a:r>
              <a:rPr lang="uk-UA" sz="2000" dirty="0" err="1">
                <a:solidFill>
                  <a:srgbClr val="000000"/>
                </a:solidFill>
                <a:latin typeface="Times New Roman" panose="02020603050405020304" pitchFamily="18" charset="0"/>
                <a:cs typeface="Times New Roman" panose="02020603050405020304" pitchFamily="18" charset="0"/>
              </a:rPr>
              <a:t>самконотролю</a:t>
            </a:r>
            <a:r>
              <a:rPr lang="uk-UA" sz="2000" dirty="0">
                <a:solidFill>
                  <a:srgbClr val="000000"/>
                </a:solidFill>
                <a:latin typeface="Times New Roman" panose="02020603050405020304" pitchFamily="18" charset="0"/>
                <a:cs typeface="Times New Roman" panose="02020603050405020304" pitchFamily="18" charset="0"/>
              </a:rPr>
              <a:t>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Що </a:t>
            </a:r>
            <a:r>
              <a:rPr lang="uk-UA" sz="2000" dirty="0">
                <a:solidFill>
                  <a:srgbClr val="000000"/>
                </a:solidFill>
                <a:latin typeface="Times New Roman" panose="02020603050405020304" pitchFamily="18" charset="0"/>
                <a:cs typeface="Times New Roman" panose="02020603050405020304" pitchFamily="18" charset="0"/>
              </a:rPr>
              <a:t>таке драже?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Технологія </a:t>
            </a:r>
            <a:r>
              <a:rPr lang="uk-UA" sz="2000" dirty="0">
                <a:solidFill>
                  <a:srgbClr val="000000"/>
                </a:solidFill>
                <a:latin typeface="Times New Roman" panose="02020603050405020304" pitchFamily="18" charset="0"/>
                <a:cs typeface="Times New Roman" panose="02020603050405020304" pitchFamily="18" charset="0"/>
              </a:rPr>
              <a:t>драже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Що </a:t>
            </a:r>
            <a:r>
              <a:rPr lang="uk-UA" sz="2000" dirty="0">
                <a:solidFill>
                  <a:srgbClr val="000000"/>
                </a:solidFill>
                <a:latin typeface="Times New Roman" panose="02020603050405020304" pitchFamily="18" charset="0"/>
                <a:cs typeface="Times New Roman" panose="02020603050405020304" pitchFamily="18" charset="0"/>
              </a:rPr>
              <a:t>таке </a:t>
            </a:r>
            <a:r>
              <a:rPr lang="uk-UA" sz="2000" dirty="0" err="1">
                <a:solidFill>
                  <a:srgbClr val="000000"/>
                </a:solidFill>
                <a:latin typeface="Times New Roman" panose="02020603050405020304" pitchFamily="18" charset="0"/>
                <a:cs typeface="Times New Roman" panose="02020603050405020304" pitchFamily="18" charset="0"/>
              </a:rPr>
              <a:t>мікродраже</a:t>
            </a:r>
            <a:r>
              <a:rPr lang="uk-UA" sz="2000" dirty="0">
                <a:solidFill>
                  <a:srgbClr val="000000"/>
                </a:solidFill>
                <a:latin typeface="Times New Roman" panose="02020603050405020304" pitchFamily="18" charset="0"/>
                <a:cs typeface="Times New Roman" panose="02020603050405020304" pitchFamily="18" charset="0"/>
              </a:rPr>
              <a:t>?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Що </a:t>
            </a:r>
            <a:r>
              <a:rPr lang="uk-UA" sz="2000" dirty="0">
                <a:solidFill>
                  <a:srgbClr val="000000"/>
                </a:solidFill>
                <a:latin typeface="Times New Roman" panose="02020603050405020304" pitchFamily="18" charset="0"/>
                <a:cs typeface="Times New Roman" panose="02020603050405020304" pitchFamily="18" charset="0"/>
              </a:rPr>
              <a:t>таке гранули?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Розмір </a:t>
            </a:r>
            <a:r>
              <a:rPr lang="uk-UA" sz="2000" dirty="0">
                <a:solidFill>
                  <a:srgbClr val="000000"/>
                </a:solidFill>
                <a:latin typeface="Times New Roman" panose="02020603050405020304" pitchFamily="18" charset="0"/>
                <a:cs typeface="Times New Roman" panose="02020603050405020304" pitchFamily="18" charset="0"/>
              </a:rPr>
              <a:t>гранул має бути?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Технологія </a:t>
            </a:r>
            <a:r>
              <a:rPr lang="uk-UA" sz="2000" dirty="0">
                <a:solidFill>
                  <a:srgbClr val="000000"/>
                </a:solidFill>
                <a:latin typeface="Times New Roman" panose="02020603050405020304" pitchFamily="18" charset="0"/>
                <a:cs typeface="Times New Roman" panose="02020603050405020304" pitchFamily="18" charset="0"/>
              </a:rPr>
              <a:t>гранул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Розміри </a:t>
            </a:r>
            <a:r>
              <a:rPr lang="uk-UA" sz="2000" dirty="0">
                <a:solidFill>
                  <a:srgbClr val="000000"/>
                </a:solidFill>
                <a:latin typeface="Times New Roman" panose="02020603050405020304" pitchFamily="18" charset="0"/>
                <a:cs typeface="Times New Roman" panose="02020603050405020304" pitchFamily="18" charset="0"/>
              </a:rPr>
              <a:t>гранул мають бути якими?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Види </a:t>
            </a:r>
            <a:r>
              <a:rPr lang="uk-UA" sz="2000" dirty="0">
                <a:solidFill>
                  <a:srgbClr val="000000"/>
                </a:solidFill>
                <a:latin typeface="Times New Roman" panose="02020603050405020304" pitchFamily="18" charset="0"/>
                <a:cs typeface="Times New Roman" panose="02020603050405020304" pitchFamily="18" charset="0"/>
              </a:rPr>
              <a:t>гранул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Що </a:t>
            </a:r>
            <a:r>
              <a:rPr lang="uk-UA" sz="2000" dirty="0">
                <a:solidFill>
                  <a:srgbClr val="000000"/>
                </a:solidFill>
                <a:latin typeface="Times New Roman" panose="02020603050405020304" pitchFamily="18" charset="0"/>
                <a:cs typeface="Times New Roman" panose="02020603050405020304" pitchFamily="18" charset="0"/>
              </a:rPr>
              <a:t>таке </a:t>
            </a:r>
            <a:r>
              <a:rPr lang="uk-UA" sz="2000" dirty="0" err="1">
                <a:solidFill>
                  <a:srgbClr val="000000"/>
                </a:solidFill>
                <a:latin typeface="Times New Roman" panose="02020603050405020304" pitchFamily="18" charset="0"/>
                <a:cs typeface="Times New Roman" panose="02020603050405020304" pitchFamily="18" charset="0"/>
              </a:rPr>
              <a:t>спансули</a:t>
            </a:r>
            <a:r>
              <a:rPr lang="uk-UA" sz="2000" dirty="0">
                <a:solidFill>
                  <a:srgbClr val="000000"/>
                </a:solidFill>
                <a:latin typeface="Times New Roman" panose="02020603050405020304" pitchFamily="18" charset="0"/>
                <a:cs typeface="Times New Roman" panose="02020603050405020304" pitchFamily="18" charset="0"/>
              </a:rPr>
              <a:t>? </a:t>
            </a:r>
            <a:endParaRPr lang="uk-UA" sz="2000" dirty="0" smtClean="0">
              <a:solidFill>
                <a:srgbClr val="000000"/>
              </a:solidFill>
              <a:latin typeface="Times New Roman" panose="02020603050405020304" pitchFamily="18" charset="0"/>
              <a:cs typeface="Times New Roman" panose="02020603050405020304" pitchFamily="18" charset="0"/>
            </a:endParaRP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 </a:t>
            </a:r>
            <a:r>
              <a:rPr lang="uk-UA" sz="2000" dirty="0">
                <a:solidFill>
                  <a:srgbClr val="000000"/>
                </a:solidFill>
                <a:latin typeface="Times New Roman" panose="02020603050405020304" pitchFamily="18" charset="0"/>
                <a:cs typeface="Times New Roman" panose="02020603050405020304" pitchFamily="18" charset="0"/>
              </a:rPr>
              <a:t>Розкажіть про </a:t>
            </a:r>
            <a:r>
              <a:rPr lang="uk-UA" sz="2000" dirty="0" err="1" smtClean="0">
                <a:solidFill>
                  <a:srgbClr val="000000"/>
                </a:solidFill>
                <a:latin typeface="Times New Roman" panose="02020603050405020304" pitchFamily="18" charset="0"/>
                <a:cs typeface="Times New Roman" panose="02020603050405020304" pitchFamily="18" charset="0"/>
              </a:rPr>
              <a:t>пелети</a:t>
            </a:r>
            <a:r>
              <a:rPr lang="uk-UA" sz="2000" dirty="0" smtClean="0">
                <a:solidFill>
                  <a:srgbClr val="000000"/>
                </a:solidFill>
                <a:latin typeface="Times New Roman" panose="02020603050405020304" pitchFamily="18" charset="0"/>
                <a:cs typeface="Times New Roman" panose="02020603050405020304" pitchFamily="18" charset="0"/>
              </a:rPr>
              <a:t>?</a:t>
            </a:r>
          </a:p>
          <a:p>
            <a:pPr marL="457200" indent="-457200">
              <a:buAutoNum type="arabicPeriod"/>
            </a:pPr>
            <a:r>
              <a:rPr lang="uk-UA" sz="2000" dirty="0" smtClean="0">
                <a:solidFill>
                  <a:srgbClr val="000000"/>
                </a:solidFill>
                <a:latin typeface="Times New Roman" panose="02020603050405020304" pitchFamily="18" charset="0"/>
                <a:cs typeface="Times New Roman" panose="02020603050405020304" pitchFamily="18" charset="0"/>
              </a:rPr>
              <a:t>Спосіб </a:t>
            </a:r>
            <a:r>
              <a:rPr lang="uk-UA" sz="2000" dirty="0">
                <a:solidFill>
                  <a:srgbClr val="000000"/>
                </a:solidFill>
                <a:latin typeface="Times New Roman" panose="02020603050405020304" pitchFamily="18" charset="0"/>
                <a:cs typeface="Times New Roman" panose="02020603050405020304" pitchFamily="18" charset="0"/>
              </a:rPr>
              <a:t>отримання </a:t>
            </a:r>
            <a:r>
              <a:rPr lang="uk-UA" sz="2000" dirty="0" err="1">
                <a:solidFill>
                  <a:srgbClr val="000000"/>
                </a:solidFill>
                <a:latin typeface="Times New Roman" panose="02020603050405020304" pitchFamily="18" charset="0"/>
                <a:cs typeface="Times New Roman" panose="02020603050405020304" pitchFamily="18" charset="0"/>
              </a:rPr>
              <a:t>пелет</a:t>
            </a:r>
            <a:r>
              <a:rPr lang="uk-UA" sz="2000" dirty="0">
                <a:solidFill>
                  <a:srgbClr val="000000"/>
                </a:solidFill>
                <a:latin typeface="Times New Roman" panose="02020603050405020304" pitchFamily="18" charset="0"/>
                <a:cs typeface="Times New Roman" panose="02020603050405020304" pitchFamily="18" charset="0"/>
              </a:rPr>
              <a:t>?</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6052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924944"/>
            <a:ext cx="8229600" cy="1219200"/>
          </a:xfrm>
        </p:spPr>
        <p:txBody>
          <a:bodyPr>
            <a:noAutofit/>
          </a:bodyPr>
          <a:lstStyle/>
          <a:p>
            <a:pPr algn="ctr"/>
            <a:r>
              <a:rPr lang="ru-RU" sz="9600" b="1" dirty="0" smtClean="0">
                <a:solidFill>
                  <a:schemeClr val="bg1"/>
                </a:solidFill>
              </a:rPr>
              <a:t>  </a:t>
            </a:r>
            <a:r>
              <a:rPr lang="ru-RU" sz="9600" b="1" dirty="0" err="1" smtClean="0"/>
              <a:t>Дякую</a:t>
            </a:r>
            <a:r>
              <a:rPr lang="ru-RU" sz="9600" b="1" dirty="0" smtClean="0"/>
              <a:t> за            </a:t>
            </a:r>
            <a:r>
              <a:rPr lang="ru-RU" sz="9600" b="1" dirty="0" err="1" smtClean="0"/>
              <a:t>увагу</a:t>
            </a:r>
            <a:r>
              <a:rPr lang="ru-RU" sz="9600" b="1" dirty="0" smtClean="0"/>
              <a:t> ! </a:t>
            </a:r>
            <a:endParaRPr lang="ru-RU" sz="9600" b="1" dirty="0"/>
          </a:p>
        </p:txBody>
      </p:sp>
    </p:spTree>
    <p:extLst>
      <p:ext uri="{BB962C8B-B14F-4D97-AF65-F5344CB8AC3E}">
        <p14:creationId xmlns:p14="http://schemas.microsoft.com/office/powerpoint/2010/main" val="927324764"/>
      </p:ext>
    </p:extLst>
  </p:cSld>
  <p:clrMapOvr>
    <a:masterClrMapping/>
  </p:clrMapOvr>
  <p:transition>
    <p:zoom dir="in"/>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1|1.6|1.5"/>
</p:tagLst>
</file>

<file path=ppt/tags/tag2.xml><?xml version="1.0" encoding="utf-8"?>
<p:tagLst xmlns:a="http://schemas.openxmlformats.org/drawingml/2006/main" xmlns:r="http://schemas.openxmlformats.org/officeDocument/2006/relationships" xmlns:p="http://schemas.openxmlformats.org/presentationml/2006/main">
  <p:tag name="TIMING" val="|0.7|0.9|1.2"/>
</p:tagLst>
</file>

<file path=ppt/tags/tag3.xml><?xml version="1.0" encoding="utf-8"?>
<p:tagLst xmlns:a="http://schemas.openxmlformats.org/drawingml/2006/main" xmlns:r="http://schemas.openxmlformats.org/officeDocument/2006/relationships" xmlns:p="http://schemas.openxmlformats.org/presentationml/2006/main">
  <p:tag name="TIMING" val="|2.6|1.1|1.5|1.1|1.2|1|1.3"/>
</p:tagLst>
</file>

<file path=ppt/tags/tag4.xml><?xml version="1.0" encoding="utf-8"?>
<p:tagLst xmlns:a="http://schemas.openxmlformats.org/drawingml/2006/main" xmlns:r="http://schemas.openxmlformats.org/officeDocument/2006/relationships" xmlns:p="http://schemas.openxmlformats.org/presentationml/2006/main">
  <p:tag name="TIMING" val="|0.9|2.3|1.6|1.9"/>
</p:tagLst>
</file>

<file path=ppt/tags/tag5.xml><?xml version="1.0" encoding="utf-8"?>
<p:tagLst xmlns:a="http://schemas.openxmlformats.org/drawingml/2006/main" xmlns:r="http://schemas.openxmlformats.org/officeDocument/2006/relationships" xmlns:p="http://schemas.openxmlformats.org/presentationml/2006/main">
  <p:tag name="TIMING" val="|1.7|2.6|2.4|2.5|2.8|1.8|2.5"/>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2082</TotalTime>
  <Words>3250</Words>
  <Application>Microsoft Office PowerPoint</Application>
  <PresentationFormat>Экран (4:3)</PresentationFormat>
  <Paragraphs>173</Paragraphs>
  <Slides>33</Slides>
  <Notes>1</Notes>
  <HiddenSlides>0</HiddenSlides>
  <MMClips>1</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33</vt:i4>
      </vt:variant>
    </vt:vector>
  </HeadingPairs>
  <TitlesOfParts>
    <vt:vector size="39" baseType="lpstr">
      <vt:lpstr>Arial</vt:lpstr>
      <vt:lpstr>Calibri</vt:lpstr>
      <vt:lpstr>Roboto</vt:lpstr>
      <vt:lpstr>Times New Roman</vt:lpstr>
      <vt:lpstr>Wingdings</vt:lpstr>
      <vt:lpstr>Тема Office</vt:lpstr>
      <vt:lpstr>    Практичне заняття: «Технологія виготовлення твердих лікарських форм»   Одеса 2023  </vt:lpstr>
      <vt:lpstr>План заняття</vt:lpstr>
      <vt:lpstr>     До твердих лікарських форм відносяться порошки, таблетки, капсули, драже, гранули, пастилки, карамелі, олівці, полімерні пластинки.      </vt:lpstr>
      <vt:lpstr>  </vt:lpstr>
      <vt:lpstr>Серед таблеток розрізняють шлунково-резистентні, непокриті, покриті, шипучі, для використання в порожнині рота, з модифікованим вивільненням.</vt:lpstr>
      <vt:lpstr>  До субстанцій, що використовуються у виробництві таблеток, пред'являються певні вимоги, які, як правило, укладаються відповідно до строго певні властивості:</vt:lpstr>
      <vt:lpstr>При незадовільних технологічних властивостях порошкоподібних мас, а саме – поганої пресованості та сипучості, для забезпечення необхідної якості таблеток необхідно заздалегідь провести грануляцію.</vt:lpstr>
      <vt:lpstr>Метод сухого гранулювання (грануляція розломом)</vt:lpstr>
      <vt:lpstr>Презентация PowerPoint</vt:lpstr>
      <vt:lpstr>Волога грануляція.</vt:lpstr>
      <vt:lpstr>Презентация PowerPoint</vt:lpstr>
      <vt:lpstr>  </vt:lpstr>
      <vt:lpstr>  </vt:lpstr>
      <vt:lpstr>Останнім часом на виробництві став поширеним різновид - змішане гранулювання, яке здійснюють змішуванням лікарських та допоміжних речовин, зволоженням суміші розчином сполучного, розкладанням вологої маси тонким шаром з подальшим сушінням, здійсненням сухої грануляції отриманої маси, опудрювання сухих гранул.</vt:lpstr>
      <vt:lpstr> </vt:lpstr>
      <vt:lpstr>Покриття таблеток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Дякую за            увагу ! </vt:lpstr>
    </vt:vector>
  </TitlesOfParts>
  <Company>UralSOFT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ТВЕРДЫЕ ЛЕКАРСТВЕННЫЕ ФОРМЫ. ИХ ХАРАКТЕРИСТИКА</dc:title>
  <dc:creator>Админ</dc:creator>
  <cp:lastModifiedBy>Олексій Володимирович Нікітін</cp:lastModifiedBy>
  <cp:revision>90</cp:revision>
  <dcterms:created xsi:type="dcterms:W3CDTF">2014-03-03T15:17:20Z</dcterms:created>
  <dcterms:modified xsi:type="dcterms:W3CDTF">2024-02-27T15:45:11Z</dcterms:modified>
</cp:coreProperties>
</file>