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57" r:id="rId4"/>
    <p:sldId id="260" r:id="rId5"/>
    <p:sldId id="258" r:id="rId6"/>
    <p:sldId id="259" r:id="rId7"/>
    <p:sldId id="261" r:id="rId8"/>
    <p:sldId id="262" r:id="rId9"/>
    <p:sldId id="266" r:id="rId10"/>
    <p:sldId id="263" r:id="rId11"/>
    <p:sldId id="264" r:id="rId12"/>
    <p:sldId id="270" r:id="rId13"/>
    <p:sldId id="268" r:id="rId14"/>
    <p:sldId id="284" r:id="rId15"/>
    <p:sldId id="271" r:id="rId16"/>
    <p:sldId id="272" r:id="rId17"/>
    <p:sldId id="285" r:id="rId18"/>
    <p:sldId id="274" r:id="rId19"/>
    <p:sldId id="275" r:id="rId20"/>
    <p:sldId id="276" r:id="rId21"/>
    <p:sldId id="277" r:id="rId22"/>
    <p:sldId id="286" r:id="rId23"/>
    <p:sldId id="287" r:id="rId24"/>
    <p:sldId id="281"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77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3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27.02.2024</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27.02.2024</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27.02.2024</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27.02.2024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27.02.2024</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27.02.2024</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27.02.2024</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27.02.2024</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compendium.com.ua/dec/260872/"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899592"/>
          </a:xfrm>
        </p:spPr>
        <p:txBody>
          <a:bodyPr>
            <a:normAutofit/>
          </a:bodyPr>
          <a:lstStyle/>
          <a:p>
            <a:pPr algn="ctr"/>
            <a:r>
              <a:rPr lang="ru-RU"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ОДЕСЬКИЙ НАЦІОНАЛЬНИЙ </a:t>
            </a:r>
            <a:r>
              <a:rPr lang="ru-RU"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МЕДИЧНИЙ </a:t>
            </a:r>
            <a:r>
              <a:rPr lang="ru-RU"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УНІВЕРСИТЕТ</a:t>
            </a:r>
            <a:br>
              <a:rPr lang="ru-RU"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Кафедра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фармацевтичної</a:t>
            </a: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хімії</a:t>
            </a: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та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технології</a:t>
            </a: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ліків</a:t>
            </a:r>
            <a:endParaRPr lang="ru-RU" dirty="0"/>
          </a:p>
        </p:txBody>
      </p:sp>
      <p:sp>
        <p:nvSpPr>
          <p:cNvPr id="3" name="Подзаголовок 2"/>
          <p:cNvSpPr>
            <a:spLocks noGrp="1"/>
          </p:cNvSpPr>
          <p:nvPr>
            <p:ph type="subTitle" idx="1"/>
          </p:nvPr>
        </p:nvSpPr>
        <p:spPr>
          <a:xfrm>
            <a:off x="1979712" y="3284984"/>
            <a:ext cx="6766520" cy="3024336"/>
          </a:xfrm>
        </p:spPr>
        <p:txBody>
          <a:bodyPr>
            <a:normAutofit fontScale="92500" lnSpcReduction="10000"/>
          </a:bodyPr>
          <a:lstStyle/>
          <a:p>
            <a:pPr algn="ctr"/>
            <a:r>
              <a:rPr lang="ru-RU" sz="2800" dirty="0" err="1" smtClean="0">
                <a:solidFill>
                  <a:schemeClr val="bg2">
                    <a:lumMod val="10000"/>
                  </a:schemeClr>
                </a:solidFill>
                <a:effectLst>
                  <a:outerShdw blurRad="38100" dist="38100" dir="2700000" algn="tl">
                    <a:srgbClr val="000000">
                      <a:alpha val="43137"/>
                    </a:srgbClr>
                  </a:outerShdw>
                </a:effectLst>
              </a:rPr>
              <a:t>Практичне</a:t>
            </a:r>
            <a:r>
              <a:rPr lang="ru-RU" sz="2800" dirty="0" smtClean="0">
                <a:solidFill>
                  <a:schemeClr val="bg2">
                    <a:lumMod val="10000"/>
                  </a:schemeClr>
                </a:solidFill>
                <a:effectLst>
                  <a:outerShdw blurRad="38100" dist="38100" dir="2700000" algn="tl">
                    <a:srgbClr val="000000">
                      <a:alpha val="43137"/>
                    </a:srgbClr>
                  </a:outerShdw>
                </a:effectLst>
              </a:rPr>
              <a:t> </a:t>
            </a:r>
            <a:r>
              <a:rPr lang="ru-RU" sz="2800" dirty="0" err="1" smtClean="0">
                <a:solidFill>
                  <a:schemeClr val="bg2">
                    <a:lumMod val="10000"/>
                  </a:schemeClr>
                </a:solidFill>
                <a:effectLst>
                  <a:outerShdw blurRad="38100" dist="38100" dir="2700000" algn="tl">
                    <a:srgbClr val="000000">
                      <a:alpha val="43137"/>
                    </a:srgbClr>
                  </a:outerShdw>
                </a:effectLst>
              </a:rPr>
              <a:t>заняття</a:t>
            </a:r>
            <a:r>
              <a:rPr lang="ru-RU" sz="2800" dirty="0" smtClean="0">
                <a:solidFill>
                  <a:schemeClr val="bg2">
                    <a:lumMod val="10000"/>
                  </a:schemeClr>
                </a:solidFill>
                <a:effectLst>
                  <a:outerShdw blurRad="38100" dist="38100" dir="2700000" algn="tl">
                    <a:srgbClr val="000000">
                      <a:alpha val="43137"/>
                    </a:srgbClr>
                  </a:outerShdw>
                </a:effectLst>
              </a:rPr>
              <a:t> 5</a:t>
            </a:r>
            <a:r>
              <a:rPr lang="ru-RU" sz="2800" dirty="0" smtClean="0">
                <a:solidFill>
                  <a:schemeClr val="accent2">
                    <a:lumMod val="50000"/>
                  </a:schemeClr>
                </a:solidFill>
              </a:rPr>
              <a:t>:</a:t>
            </a:r>
          </a:p>
          <a:p>
            <a:pPr algn="ctr"/>
            <a:r>
              <a:rPr lang="ru-RU" sz="2800" dirty="0" smtClean="0">
                <a:solidFill>
                  <a:schemeClr val="accent2">
                    <a:lumMod val="50000"/>
                  </a:schemeClr>
                </a:solidFill>
              </a:rPr>
              <a:t>«</a:t>
            </a:r>
            <a:r>
              <a:rPr lang="ru-RU" sz="2800" dirty="0" err="1"/>
              <a:t>Одержання</a:t>
            </a:r>
            <a:r>
              <a:rPr lang="ru-RU" sz="2800" dirty="0"/>
              <a:t> і </a:t>
            </a:r>
            <a:r>
              <a:rPr lang="ru-RU" sz="2800" dirty="0" err="1"/>
              <a:t>аналіз</a:t>
            </a:r>
            <a:r>
              <a:rPr lang="ru-RU" sz="2800" dirty="0"/>
              <a:t> </a:t>
            </a:r>
            <a:r>
              <a:rPr lang="ru-RU" sz="2800" dirty="0" err="1"/>
              <a:t>водних</a:t>
            </a:r>
            <a:r>
              <a:rPr lang="ru-RU" sz="2800" dirty="0"/>
              <a:t> </a:t>
            </a:r>
            <a:r>
              <a:rPr lang="ru-RU" sz="2800" dirty="0" err="1"/>
              <a:t>розчинів</a:t>
            </a:r>
            <a:r>
              <a:rPr lang="ru-RU" sz="2800" dirty="0"/>
              <a:t>. </a:t>
            </a:r>
            <a:r>
              <a:rPr lang="ru-RU" sz="2800" dirty="0" err="1"/>
              <a:t>Спиртові</a:t>
            </a:r>
            <a:r>
              <a:rPr lang="ru-RU" sz="2800" dirty="0"/>
              <a:t> </a:t>
            </a:r>
            <a:r>
              <a:rPr lang="ru-RU" sz="2800" dirty="0" err="1"/>
              <a:t>розчини</a:t>
            </a:r>
            <a:r>
              <a:rPr lang="ru-RU" sz="2800" dirty="0" smtClean="0">
                <a:solidFill>
                  <a:schemeClr val="accent2">
                    <a:lumMod val="50000"/>
                  </a:schemeClr>
                </a:solidFill>
              </a:rPr>
              <a:t>»</a:t>
            </a:r>
          </a:p>
          <a:p>
            <a:endParaRPr lang="ru-RU" sz="2800" dirty="0">
              <a:solidFill>
                <a:schemeClr val="accent2">
                  <a:lumMod val="50000"/>
                </a:schemeClr>
              </a:solidFill>
            </a:endParaRPr>
          </a:p>
          <a:p>
            <a:endParaRPr lang="ru-RU" sz="2800" dirty="0" smtClean="0">
              <a:solidFill>
                <a:schemeClr val="accent2">
                  <a:lumMod val="50000"/>
                </a:schemeClr>
              </a:solidFill>
            </a:endParaRPr>
          </a:p>
          <a:p>
            <a:endParaRPr lang="ru-RU" sz="2800" dirty="0">
              <a:solidFill>
                <a:schemeClr val="accent2">
                  <a:lumMod val="50000"/>
                </a:schemeClr>
              </a:solidFill>
            </a:endParaRPr>
          </a:p>
          <a:p>
            <a:pPr algn="ctr"/>
            <a:r>
              <a:rPr lang="ru-RU" sz="2000" dirty="0" smtClean="0">
                <a:solidFill>
                  <a:schemeClr val="accent2">
                    <a:lumMod val="50000"/>
                  </a:schemeClr>
                </a:solidFill>
              </a:rPr>
              <a:t>Одеса </a:t>
            </a:r>
            <a:r>
              <a:rPr lang="ru-RU" sz="2000" dirty="0" smtClean="0">
                <a:solidFill>
                  <a:schemeClr val="accent2">
                    <a:lumMod val="50000"/>
                  </a:schemeClr>
                </a:solidFill>
              </a:rPr>
              <a:t>2023</a:t>
            </a:r>
            <a:endParaRPr lang="ru-RU" sz="2000" dirty="0">
              <a:solidFill>
                <a:schemeClr val="accent2">
                  <a:lumMod val="50000"/>
                </a:schemeClr>
              </a:solidFill>
            </a:endParaRPr>
          </a:p>
        </p:txBody>
      </p:sp>
    </p:spTree>
    <p:extLst>
      <p:ext uri="{BB962C8B-B14F-4D97-AF65-F5344CB8AC3E}">
        <p14:creationId xmlns:p14="http://schemas.microsoft.com/office/powerpoint/2010/main" val="3695324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980728"/>
          </a:xfrm>
        </p:spPr>
        <p:txBody>
          <a:bodyPr>
            <a:normAutofit fontScale="90000"/>
          </a:bodyPr>
          <a:lstStyle/>
          <a:p>
            <a:pPr algn="ctr"/>
            <a:r>
              <a:rPr lang="ru-RU"/>
              <a:t>План </a:t>
            </a:r>
            <a:r>
              <a:rPr lang="ru-RU" smtClean="0"/>
              <a:t>заняття</a:t>
            </a:r>
            <a:r>
              <a:rPr lang="uk-UA" u="sng" dirty="0">
                <a:solidFill>
                  <a:schemeClr val="accent1">
                    <a:lumMod val="50000"/>
                  </a:schemeClr>
                </a:solidFill>
                <a:latin typeface="Times New Roman" panose="02020603050405020304" pitchFamily="18" charset="0"/>
                <a:cs typeface="Times New Roman" panose="02020603050405020304" pitchFamily="18" charset="0"/>
              </a:rPr>
              <a:t/>
            </a:r>
            <a:br>
              <a:rPr lang="uk-UA" u="sng" dirty="0">
                <a:solidFill>
                  <a:schemeClr val="accent1">
                    <a:lumMod val="50000"/>
                  </a:schemeClr>
                </a:solidFill>
                <a:latin typeface="Times New Roman" panose="02020603050405020304" pitchFamily="18" charset="0"/>
                <a:cs typeface="Times New Roman" panose="02020603050405020304" pitchFamily="18" charset="0"/>
              </a:rPr>
            </a:br>
            <a:endParaRPr lang="ru-RU" dirty="0">
              <a:solidFill>
                <a:schemeClr val="accent1">
                  <a:lumMod val="50000"/>
                </a:schemeClr>
              </a:solidFill>
            </a:endParaRPr>
          </a:p>
        </p:txBody>
      </p:sp>
      <p:sp>
        <p:nvSpPr>
          <p:cNvPr id="3" name="Объект 2"/>
          <p:cNvSpPr>
            <a:spLocks noGrp="1"/>
          </p:cNvSpPr>
          <p:nvPr>
            <p:ph sz="quarter" idx="1"/>
          </p:nvPr>
        </p:nvSpPr>
        <p:spPr>
          <a:xfrm>
            <a:off x="323528" y="908720"/>
            <a:ext cx="8640960" cy="5688632"/>
          </a:xfrm>
        </p:spPr>
        <p:txBody>
          <a:bodyPr/>
          <a:lstStyle/>
          <a:p>
            <a:pPr algn="just"/>
            <a:r>
              <a:rPr lang="ru-RU" dirty="0"/>
              <a:t>1. Характеристика </a:t>
            </a:r>
            <a:r>
              <a:rPr lang="ru-RU" dirty="0" err="1"/>
              <a:t>фармацевтичних</a:t>
            </a:r>
            <a:r>
              <a:rPr lang="ru-RU" dirty="0"/>
              <a:t> </a:t>
            </a:r>
            <a:r>
              <a:rPr lang="ru-RU" dirty="0" err="1"/>
              <a:t>розчинів</a:t>
            </a:r>
            <a:r>
              <a:rPr lang="ru-RU" dirty="0"/>
              <a:t>. </a:t>
            </a:r>
            <a:r>
              <a:rPr lang="ru-RU" dirty="0" err="1"/>
              <a:t>Біофармацевтична</a:t>
            </a:r>
            <a:r>
              <a:rPr lang="ru-RU" dirty="0"/>
              <a:t> </a:t>
            </a:r>
            <a:r>
              <a:rPr lang="ru-RU" dirty="0" err="1"/>
              <a:t>оцінка</a:t>
            </a:r>
            <a:r>
              <a:rPr lang="ru-RU" dirty="0"/>
              <a:t> </a:t>
            </a:r>
            <a:r>
              <a:rPr lang="ru-RU" dirty="0" err="1"/>
              <a:t>розчинів</a:t>
            </a:r>
            <a:r>
              <a:rPr lang="ru-RU" dirty="0"/>
              <a:t>.</a:t>
            </a:r>
          </a:p>
          <a:p>
            <a:pPr algn="just"/>
            <a:r>
              <a:rPr lang="ru-RU" dirty="0"/>
              <a:t>2. </a:t>
            </a:r>
            <a:r>
              <a:rPr lang="ru-RU" dirty="0" err="1"/>
              <a:t>Поняття</a:t>
            </a:r>
            <a:r>
              <a:rPr lang="ru-RU" dirty="0"/>
              <a:t> </a:t>
            </a:r>
            <a:r>
              <a:rPr lang="ru-RU" dirty="0" err="1"/>
              <a:t>розчинності</a:t>
            </a:r>
            <a:r>
              <a:rPr lang="ru-RU" dirty="0"/>
              <a:t> і характеристик </a:t>
            </a:r>
            <a:r>
              <a:rPr lang="ru-RU" dirty="0" err="1"/>
              <a:t>розчинників</a:t>
            </a:r>
            <a:r>
              <a:rPr lang="ru-RU" dirty="0"/>
              <a:t>. </a:t>
            </a:r>
            <a:r>
              <a:rPr lang="ru-RU" dirty="0" err="1"/>
              <a:t>Використання</a:t>
            </a:r>
            <a:r>
              <a:rPr lang="ru-RU" dirty="0"/>
              <a:t> </a:t>
            </a:r>
            <a:r>
              <a:rPr lang="ru-RU" dirty="0" err="1"/>
              <a:t>розчинів</a:t>
            </a:r>
            <a:r>
              <a:rPr lang="ru-RU" dirty="0"/>
              <a:t> в </a:t>
            </a:r>
            <a:r>
              <a:rPr lang="ru-RU" dirty="0" err="1"/>
              <a:t>якості</a:t>
            </a:r>
            <a:r>
              <a:rPr lang="ru-RU" dirty="0"/>
              <a:t> </a:t>
            </a:r>
            <a:r>
              <a:rPr lang="ru-RU" dirty="0" err="1"/>
              <a:t>лікарських</a:t>
            </a:r>
            <a:r>
              <a:rPr lang="ru-RU" dirty="0"/>
              <a:t> форм </a:t>
            </a:r>
            <a:r>
              <a:rPr lang="ru-RU" dirty="0" err="1"/>
              <a:t>згідно</a:t>
            </a:r>
            <a:r>
              <a:rPr lang="ru-RU" dirty="0"/>
              <a:t> ДФУ.</a:t>
            </a:r>
          </a:p>
          <a:p>
            <a:pPr algn="just"/>
            <a:r>
              <a:rPr lang="ru-RU" dirty="0"/>
              <a:t>3. Характеристика </a:t>
            </a:r>
            <a:r>
              <a:rPr lang="ru-RU" dirty="0" err="1"/>
              <a:t>деяких</a:t>
            </a:r>
            <a:r>
              <a:rPr lang="ru-RU" dirty="0"/>
              <a:t> </a:t>
            </a:r>
            <a:r>
              <a:rPr lang="ru-RU" dirty="0" err="1"/>
              <a:t>розчинників</a:t>
            </a:r>
            <a:r>
              <a:rPr lang="ru-RU" dirty="0"/>
              <a:t>, </a:t>
            </a:r>
            <a:r>
              <a:rPr lang="ru-RU" dirty="0" err="1"/>
              <a:t>що</a:t>
            </a:r>
            <a:r>
              <a:rPr lang="ru-RU" dirty="0"/>
              <a:t> </a:t>
            </a:r>
            <a:r>
              <a:rPr lang="ru-RU" dirty="0" err="1"/>
              <a:t>застосовуються</a:t>
            </a:r>
            <a:r>
              <a:rPr lang="ru-RU" dirty="0"/>
              <a:t> для </a:t>
            </a:r>
            <a:r>
              <a:rPr lang="ru-RU" dirty="0" err="1"/>
              <a:t>приготування</a:t>
            </a:r>
            <a:r>
              <a:rPr lang="ru-RU" dirty="0"/>
              <a:t> </a:t>
            </a:r>
            <a:r>
              <a:rPr lang="ru-RU" dirty="0" err="1"/>
              <a:t>рідких</a:t>
            </a:r>
            <a:r>
              <a:rPr lang="ru-RU" dirty="0"/>
              <a:t> </a:t>
            </a:r>
            <a:r>
              <a:rPr lang="ru-RU" dirty="0" err="1"/>
              <a:t>лікарських</a:t>
            </a:r>
            <a:r>
              <a:rPr lang="ru-RU" dirty="0"/>
              <a:t> форм.</a:t>
            </a:r>
          </a:p>
          <a:p>
            <a:pPr algn="just"/>
            <a:r>
              <a:rPr lang="ru-RU" dirty="0"/>
              <a:t>4. Характеристика </a:t>
            </a:r>
            <a:r>
              <a:rPr lang="ru-RU" dirty="0" err="1"/>
              <a:t>спиртових</a:t>
            </a:r>
            <a:r>
              <a:rPr lang="ru-RU" dirty="0"/>
              <a:t> </a:t>
            </a:r>
            <a:r>
              <a:rPr lang="ru-RU" dirty="0" err="1"/>
              <a:t>розчинів</a:t>
            </a:r>
            <a:r>
              <a:rPr lang="ru-RU" dirty="0"/>
              <a:t>. </a:t>
            </a:r>
            <a:r>
              <a:rPr lang="ru-RU" dirty="0" err="1"/>
              <a:t>Приготування</a:t>
            </a:r>
            <a:r>
              <a:rPr lang="ru-RU" dirty="0"/>
              <a:t> </a:t>
            </a:r>
            <a:r>
              <a:rPr lang="ru-RU" dirty="0" err="1"/>
              <a:t>спиртових</a:t>
            </a:r>
            <a:r>
              <a:rPr lang="ru-RU" dirty="0"/>
              <a:t> </a:t>
            </a:r>
            <a:r>
              <a:rPr lang="ru-RU" dirty="0" err="1"/>
              <a:t>розчинів</a:t>
            </a:r>
            <a:r>
              <a:rPr lang="ru-RU" dirty="0"/>
              <a:t> в </a:t>
            </a:r>
            <a:r>
              <a:rPr lang="ru-RU" dirty="0" err="1"/>
              <a:t>аптеці</a:t>
            </a:r>
            <a:r>
              <a:rPr lang="ru-RU" dirty="0"/>
              <a:t>.</a:t>
            </a:r>
          </a:p>
          <a:p>
            <a:pPr algn="just"/>
            <a:r>
              <a:rPr lang="ru-RU" dirty="0"/>
              <a:t>5. Характеристика </a:t>
            </a:r>
            <a:r>
              <a:rPr lang="ru-RU" dirty="0" err="1"/>
              <a:t>призначення</a:t>
            </a:r>
            <a:r>
              <a:rPr lang="ru-RU" dirty="0"/>
              <a:t> та номенклатура </a:t>
            </a:r>
            <a:r>
              <a:rPr lang="ru-RU" dirty="0" err="1"/>
              <a:t>ароматних</a:t>
            </a:r>
            <a:r>
              <a:rPr lang="ru-RU" dirty="0"/>
              <a:t> вод. Загальні </a:t>
            </a:r>
            <a:r>
              <a:rPr lang="ru-RU" dirty="0" err="1"/>
              <a:t>показання</a:t>
            </a:r>
            <a:r>
              <a:rPr lang="ru-RU" dirty="0"/>
              <a:t> </a:t>
            </a:r>
            <a:r>
              <a:rPr lang="ru-RU" dirty="0" err="1"/>
              <a:t>отримання</a:t>
            </a:r>
            <a:r>
              <a:rPr lang="ru-RU" dirty="0"/>
              <a:t> </a:t>
            </a:r>
            <a:r>
              <a:rPr lang="ru-RU" dirty="0" err="1"/>
              <a:t>ароматних</a:t>
            </a:r>
            <a:r>
              <a:rPr lang="ru-RU" dirty="0"/>
              <a:t> вод.</a:t>
            </a:r>
          </a:p>
        </p:txBody>
      </p:sp>
    </p:spTree>
    <p:extLst>
      <p:ext uri="{BB962C8B-B14F-4D97-AF65-F5344CB8AC3E}">
        <p14:creationId xmlns:p14="http://schemas.microsoft.com/office/powerpoint/2010/main" val="1828205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just"/>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розчини</a:t>
            </a:r>
            <a:r>
              <a:rPr lang="ru-RU" sz="2400" b="1" dirty="0">
                <a:solidFill>
                  <a:schemeClr val="accent5">
                    <a:lumMod val="50000"/>
                  </a:schemeClr>
                </a:solidFill>
                <a:latin typeface="Times New Roman" panose="02020603050405020304" pitchFamily="18" charset="0"/>
                <a:cs typeface="Times New Roman" panose="02020603050405020304" pitchFamily="18" charset="0"/>
              </a:rPr>
              <a:t> -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це</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рідкі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гомогенні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системи,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що</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складаються</a:t>
            </a:r>
            <a:r>
              <a:rPr lang="ru-RU" sz="2400" b="1" dirty="0">
                <a:solidFill>
                  <a:schemeClr val="accent5">
                    <a:lumMod val="50000"/>
                  </a:schemeClr>
                </a:solidFill>
                <a:latin typeface="Times New Roman" panose="02020603050405020304" pitchFamily="18" charset="0"/>
                <a:cs typeface="Times New Roman" panose="02020603050405020304" pitchFamily="18" charset="0"/>
              </a:rPr>
              <a:t> з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розчинника</a:t>
            </a:r>
            <a:r>
              <a:rPr lang="ru-RU" sz="2400" b="1" dirty="0">
                <a:solidFill>
                  <a:schemeClr val="accent5">
                    <a:lumMod val="50000"/>
                  </a:schemeClr>
                </a:solidFill>
                <a:latin typeface="Times New Roman" panose="02020603050405020304" pitchFamily="18" charset="0"/>
                <a:cs typeface="Times New Roman" panose="02020603050405020304" pitchFamily="18" charset="0"/>
              </a:rPr>
              <a:t> і одного або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декількох</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компонентів</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розподілених</a:t>
            </a:r>
            <a:r>
              <a:rPr lang="ru-RU" sz="2400" b="1" dirty="0">
                <a:solidFill>
                  <a:schemeClr val="accent5">
                    <a:lumMod val="50000"/>
                  </a:schemeClr>
                </a:solidFill>
                <a:latin typeface="Times New Roman" panose="02020603050405020304" pitchFamily="18" charset="0"/>
                <a:cs typeface="Times New Roman" panose="02020603050405020304" pitchFamily="18" charset="0"/>
              </a:rPr>
              <a:t> в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розчині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у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вигляді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іонів</a:t>
            </a:r>
            <a:r>
              <a:rPr lang="ru-RU" sz="2400" b="1" dirty="0">
                <a:solidFill>
                  <a:schemeClr val="accent5">
                    <a:lumMod val="50000"/>
                  </a:schemeClr>
                </a:solidFill>
                <a:latin typeface="Times New Roman" panose="02020603050405020304" pitchFamily="18" charset="0"/>
                <a:cs typeface="Times New Roman" panose="02020603050405020304" pitchFamily="18" charset="0"/>
              </a:rPr>
              <a:t> або молекул.</a:t>
            </a:r>
          </a:p>
        </p:txBody>
      </p:sp>
      <p:sp>
        <p:nvSpPr>
          <p:cNvPr id="5" name="Объект 4"/>
          <p:cNvSpPr>
            <a:spLocks noGrp="1"/>
          </p:cNvSpPr>
          <p:nvPr>
            <p:ph sz="quarter" idx="1"/>
          </p:nvPr>
        </p:nvSpPr>
        <p:spPr>
          <a:xfrm>
            <a:off x="0" y="1600200"/>
            <a:ext cx="4355976" cy="4572000"/>
          </a:xfrm>
        </p:spPr>
        <p:txBody>
          <a:bodyPr>
            <a:normAutofit lnSpcReduction="10000"/>
          </a:bodyPr>
          <a:lstStyle/>
          <a:p>
            <a:pPr algn="just"/>
            <a:r>
              <a:rPr lang="ru-RU" dirty="0" err="1"/>
              <a:t>Залежно</a:t>
            </a:r>
            <a:r>
              <a:rPr lang="ru-RU" dirty="0"/>
              <a:t> </a:t>
            </a:r>
            <a:r>
              <a:rPr lang="ru-RU" dirty="0" err="1"/>
              <a:t>від</a:t>
            </a:r>
            <a:r>
              <a:rPr lang="ru-RU" dirty="0"/>
              <a:t> агрегатного стану речовин, </a:t>
            </a:r>
            <a:r>
              <a:rPr lang="ru-RU" dirty="0" err="1"/>
              <a:t>які</a:t>
            </a:r>
            <a:r>
              <a:rPr lang="ru-RU" dirty="0"/>
              <a:t> </a:t>
            </a:r>
            <a:r>
              <a:rPr lang="ru-RU" dirty="0" err="1"/>
              <a:t>розчиняються</a:t>
            </a:r>
            <a:r>
              <a:rPr lang="ru-RU" dirty="0"/>
              <a:t>, все </a:t>
            </a:r>
            <a:r>
              <a:rPr lang="ru-RU" dirty="0" err="1"/>
              <a:t>розчини</a:t>
            </a:r>
            <a:r>
              <a:rPr lang="ru-RU" dirty="0"/>
              <a:t> </a:t>
            </a:r>
            <a:r>
              <a:rPr lang="ru-RU" dirty="0" err="1"/>
              <a:t>поділяються</a:t>
            </a:r>
            <a:r>
              <a:rPr lang="ru-RU" dirty="0"/>
              <a:t> на </a:t>
            </a:r>
            <a:r>
              <a:rPr lang="ru-RU" dirty="0" err="1"/>
              <a:t>розчини</a:t>
            </a:r>
            <a:r>
              <a:rPr lang="ru-RU" dirty="0"/>
              <a:t> твердих, </a:t>
            </a:r>
            <a:r>
              <a:rPr lang="ru-RU" dirty="0" err="1"/>
              <a:t>рідких</a:t>
            </a:r>
            <a:r>
              <a:rPr lang="ru-RU" dirty="0"/>
              <a:t> і </a:t>
            </a:r>
            <a:r>
              <a:rPr lang="ru-RU" dirty="0" err="1"/>
              <a:t>газоподібних</a:t>
            </a:r>
            <a:r>
              <a:rPr lang="ru-RU" dirty="0"/>
              <a:t> речовин, а в </a:t>
            </a:r>
            <a:r>
              <a:rPr lang="ru-RU" dirty="0" err="1"/>
              <a:t>залежності</a:t>
            </a:r>
            <a:r>
              <a:rPr lang="ru-RU" dirty="0"/>
              <a:t> </a:t>
            </a:r>
            <a:r>
              <a:rPr lang="ru-RU" dirty="0" err="1"/>
              <a:t>від</a:t>
            </a:r>
            <a:r>
              <a:rPr lang="ru-RU" dirty="0"/>
              <a:t> </a:t>
            </a:r>
            <a:r>
              <a:rPr lang="ru-RU" dirty="0" err="1"/>
              <a:t>застосовуваного</a:t>
            </a:r>
            <a:r>
              <a:rPr lang="ru-RU" dirty="0"/>
              <a:t> </a:t>
            </a:r>
            <a:r>
              <a:rPr lang="ru-RU" dirty="0" err="1"/>
              <a:t>розчинника</a:t>
            </a:r>
            <a:r>
              <a:rPr lang="ru-RU" dirty="0"/>
              <a:t> - </a:t>
            </a:r>
            <a:r>
              <a:rPr lang="ru-RU" dirty="0" err="1"/>
              <a:t>водні</a:t>
            </a:r>
            <a:r>
              <a:rPr lang="ru-RU" dirty="0"/>
              <a:t>, </a:t>
            </a:r>
            <a:r>
              <a:rPr lang="ru-RU" dirty="0" err="1"/>
              <a:t>спиртові</a:t>
            </a:r>
            <a:r>
              <a:rPr lang="ru-RU" dirty="0"/>
              <a:t>, </a:t>
            </a:r>
            <a:r>
              <a:rPr lang="ru-RU" dirty="0" err="1"/>
              <a:t>гліцеринові</a:t>
            </a:r>
            <a:r>
              <a:rPr lang="ru-RU" dirty="0"/>
              <a:t> і </a:t>
            </a:r>
            <a:r>
              <a:rPr lang="ru-RU" dirty="0" err="1"/>
              <a:t>олійні</a:t>
            </a:r>
            <a:r>
              <a:rPr lang="ru-RU" dirty="0"/>
              <a:t> </a:t>
            </a:r>
            <a:r>
              <a:rPr lang="ru-RU" dirty="0" err="1"/>
              <a:t>розчини</a:t>
            </a:r>
            <a:r>
              <a:rPr lang="ru-RU" dirty="0"/>
              <a:t>. </a:t>
            </a:r>
            <a:r>
              <a:rPr lang="ru-RU" dirty="0" err="1"/>
              <a:t>Крім</a:t>
            </a:r>
            <a:r>
              <a:rPr lang="ru-RU" dirty="0"/>
              <a:t> того, </a:t>
            </a:r>
            <a:r>
              <a:rPr lang="ru-RU" dirty="0" err="1"/>
              <a:t>особливу</a:t>
            </a:r>
            <a:r>
              <a:rPr lang="ru-RU" dirty="0"/>
              <a:t> </a:t>
            </a:r>
            <a:r>
              <a:rPr lang="ru-RU" dirty="0" err="1"/>
              <a:t>групу</a:t>
            </a:r>
            <a:r>
              <a:rPr lang="ru-RU" dirty="0"/>
              <a:t> </a:t>
            </a:r>
            <a:r>
              <a:rPr lang="ru-RU" dirty="0" err="1"/>
              <a:t>складають</a:t>
            </a:r>
            <a:r>
              <a:rPr lang="ru-RU" dirty="0"/>
              <a:t> </a:t>
            </a:r>
            <a:r>
              <a:rPr lang="ru-RU" dirty="0" err="1"/>
              <a:t>сиропи</a:t>
            </a:r>
            <a:r>
              <a:rPr lang="ru-RU" dirty="0"/>
              <a:t> й </a:t>
            </a:r>
            <a:r>
              <a:rPr lang="ru-RU" dirty="0" err="1"/>
              <a:t>ароматні</a:t>
            </a:r>
            <a:r>
              <a:rPr lang="ru-RU" dirty="0"/>
              <a:t> води.</a:t>
            </a:r>
          </a:p>
        </p:txBody>
      </p:sp>
      <p:sp>
        <p:nvSpPr>
          <p:cNvPr id="7" name="Объект 6"/>
          <p:cNvSpPr>
            <a:spLocks noGrp="1"/>
          </p:cNvSpPr>
          <p:nvPr>
            <p:ph sz="quarter" idx="2"/>
          </p:nvPr>
        </p:nvSpPr>
        <p:spPr>
          <a:xfrm>
            <a:off x="4270248" y="1600200"/>
            <a:ext cx="4694240" cy="4572000"/>
          </a:xfrm>
        </p:spPr>
        <p:txBody>
          <a:bodyPr>
            <a:normAutofit lnSpcReduction="10000"/>
          </a:bodyPr>
          <a:lstStyle/>
          <a:p>
            <a:r>
              <a:rPr lang="ru-RU" dirty="0" err="1"/>
              <a:t>Знання</a:t>
            </a:r>
            <a:r>
              <a:rPr lang="ru-RU" dirty="0"/>
              <a:t> </a:t>
            </a:r>
            <a:r>
              <a:rPr lang="ru-RU" dirty="0" err="1"/>
              <a:t>технології</a:t>
            </a:r>
            <a:r>
              <a:rPr lang="ru-RU" dirty="0"/>
              <a:t> </a:t>
            </a:r>
            <a:r>
              <a:rPr lang="ru-RU" dirty="0" err="1"/>
              <a:t>розчинів</a:t>
            </a:r>
            <a:r>
              <a:rPr lang="ru-RU" dirty="0"/>
              <a:t> </a:t>
            </a:r>
            <a:r>
              <a:rPr lang="ru-RU" dirty="0" err="1"/>
              <a:t>важливо</a:t>
            </a:r>
            <a:r>
              <a:rPr lang="ru-RU" dirty="0"/>
              <a:t> при виготовленні </a:t>
            </a:r>
            <a:r>
              <a:rPr lang="ru-RU" dirty="0" err="1"/>
              <a:t>багатьох</a:t>
            </a:r>
            <a:r>
              <a:rPr lang="ru-RU" dirty="0"/>
              <a:t> </a:t>
            </a:r>
            <a:r>
              <a:rPr lang="ru-RU" dirty="0" err="1"/>
              <a:t>інших</a:t>
            </a:r>
            <a:r>
              <a:rPr lang="ru-RU" dirty="0"/>
              <a:t> </a:t>
            </a:r>
            <a:r>
              <a:rPr lang="ru-RU" dirty="0" err="1"/>
              <a:t>лікарських</a:t>
            </a:r>
            <a:r>
              <a:rPr lang="ru-RU" dirty="0"/>
              <a:t> форм, де</a:t>
            </a:r>
          </a:p>
          <a:p>
            <a:r>
              <a:rPr lang="en-US" dirty="0" err="1"/>
              <a:t>Znannya</a:t>
            </a:r>
            <a:r>
              <a:rPr lang="en-US" dirty="0"/>
              <a:t> </a:t>
            </a:r>
            <a:r>
              <a:rPr lang="en-US" dirty="0" err="1"/>
              <a:t>tekhnolohiyi</a:t>
            </a:r>
            <a:r>
              <a:rPr lang="en-US" dirty="0"/>
              <a:t> </a:t>
            </a:r>
            <a:r>
              <a:rPr lang="en-US" dirty="0" err="1"/>
              <a:t>rozchyniv</a:t>
            </a:r>
            <a:r>
              <a:rPr lang="en-US" dirty="0"/>
              <a:t> v </a:t>
            </a:r>
            <a:r>
              <a:rPr lang="ru-RU" dirty="0" smtClean="0"/>
              <a:t>растворы </a:t>
            </a:r>
            <a:r>
              <a:rPr lang="ru-RU" dirty="0"/>
              <a:t>являются полупродуктами или вспомогательными компонентами.</a:t>
            </a:r>
          </a:p>
          <a:p>
            <a:endParaRPr lang="ru-RU" dirty="0"/>
          </a:p>
        </p:txBody>
      </p:sp>
      <p:pic>
        <p:nvPicPr>
          <p:cNvPr id="6" name="Picture 5" descr="615.jpg"/>
          <p:cNvPicPr>
            <a:picLocks noChangeAspect="1"/>
          </p:cNvPicPr>
          <p:nvPr/>
        </p:nvPicPr>
        <p:blipFill>
          <a:blip r:embed="rId2" cstate="print"/>
          <a:stretch>
            <a:fillRect/>
          </a:stretch>
        </p:blipFill>
        <p:spPr>
          <a:xfrm>
            <a:off x="4572000" y="2924944"/>
            <a:ext cx="4176464" cy="2835182"/>
          </a:xfrm>
          <a:prstGeom prst="rect">
            <a:avLst/>
          </a:prstGeom>
        </p:spPr>
      </p:pic>
    </p:spTree>
    <p:extLst>
      <p:ext uri="{BB962C8B-B14F-4D97-AF65-F5344CB8AC3E}">
        <p14:creationId xmlns:p14="http://schemas.microsoft.com/office/powerpoint/2010/main" val="3999925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just"/>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розчини</a:t>
            </a:r>
            <a:r>
              <a:rPr lang="ru-RU" sz="2400" b="1" dirty="0">
                <a:solidFill>
                  <a:schemeClr val="accent5">
                    <a:lumMod val="50000"/>
                  </a:schemeClr>
                </a:solidFill>
                <a:latin typeface="Times New Roman" panose="02020603050405020304" pitchFamily="18" charset="0"/>
                <a:cs typeface="Times New Roman" panose="02020603050405020304" pitchFamily="18" charset="0"/>
              </a:rPr>
              <a:t> -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це</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рідкі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гомогенні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системи,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що</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складаються</a:t>
            </a:r>
            <a:r>
              <a:rPr lang="ru-RU" sz="2400" b="1" dirty="0">
                <a:solidFill>
                  <a:schemeClr val="accent5">
                    <a:lumMod val="50000"/>
                  </a:schemeClr>
                </a:solidFill>
                <a:latin typeface="Times New Roman" panose="02020603050405020304" pitchFamily="18" charset="0"/>
                <a:cs typeface="Times New Roman" panose="02020603050405020304" pitchFamily="18" charset="0"/>
              </a:rPr>
              <a:t> з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розчинника</a:t>
            </a:r>
            <a:r>
              <a:rPr lang="ru-RU" sz="2400" b="1" dirty="0">
                <a:solidFill>
                  <a:schemeClr val="accent5">
                    <a:lumMod val="50000"/>
                  </a:schemeClr>
                </a:solidFill>
                <a:latin typeface="Times New Roman" panose="02020603050405020304" pitchFamily="18" charset="0"/>
                <a:cs typeface="Times New Roman" panose="02020603050405020304" pitchFamily="18" charset="0"/>
              </a:rPr>
              <a:t> і одного або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декількох</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компонентів</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розподілених</a:t>
            </a:r>
            <a:r>
              <a:rPr lang="ru-RU" sz="2400" b="1" dirty="0">
                <a:solidFill>
                  <a:schemeClr val="accent5">
                    <a:lumMod val="50000"/>
                  </a:schemeClr>
                </a:solidFill>
                <a:latin typeface="Times New Roman" panose="02020603050405020304" pitchFamily="18" charset="0"/>
                <a:cs typeface="Times New Roman" panose="02020603050405020304" pitchFamily="18" charset="0"/>
              </a:rPr>
              <a:t> в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розчині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у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вигляді</a:t>
            </a:r>
            <a:r>
              <a:rPr lang="ru-RU" sz="2400" b="1" dirty="0">
                <a:solidFill>
                  <a:schemeClr val="accent5">
                    <a:lumMod val="50000"/>
                  </a:schemeClr>
                </a:solidFill>
                <a:latin typeface="Times New Roman" panose="02020603050405020304" pitchFamily="18" charset="0"/>
                <a:cs typeface="Times New Roman" panose="02020603050405020304" pitchFamily="18" charset="0"/>
              </a:rPr>
              <a:t> </a:t>
            </a:r>
            <a:r>
              <a:rPr lang="ru-RU" sz="2400" b="1" dirty="0" err="1">
                <a:solidFill>
                  <a:schemeClr val="accent5">
                    <a:lumMod val="50000"/>
                  </a:schemeClr>
                </a:solidFill>
                <a:latin typeface="Times New Roman" panose="02020603050405020304" pitchFamily="18" charset="0"/>
                <a:cs typeface="Times New Roman" panose="02020603050405020304" pitchFamily="18" charset="0"/>
              </a:rPr>
              <a:t>іонів</a:t>
            </a:r>
            <a:r>
              <a:rPr lang="ru-RU" sz="2400" b="1" dirty="0">
                <a:solidFill>
                  <a:schemeClr val="accent5">
                    <a:lumMod val="50000"/>
                  </a:schemeClr>
                </a:solidFill>
                <a:latin typeface="Times New Roman" panose="02020603050405020304" pitchFamily="18" charset="0"/>
                <a:cs typeface="Times New Roman" panose="02020603050405020304" pitchFamily="18" charset="0"/>
              </a:rPr>
              <a:t> або молекул.</a:t>
            </a:r>
          </a:p>
        </p:txBody>
      </p:sp>
      <p:sp>
        <p:nvSpPr>
          <p:cNvPr id="5" name="Объект 4"/>
          <p:cNvSpPr>
            <a:spLocks noGrp="1"/>
          </p:cNvSpPr>
          <p:nvPr>
            <p:ph sz="quarter" idx="4294967295"/>
          </p:nvPr>
        </p:nvSpPr>
        <p:spPr>
          <a:xfrm>
            <a:off x="0" y="1600200"/>
            <a:ext cx="8820472" cy="4925144"/>
          </a:xfrm>
        </p:spPr>
        <p:txBody>
          <a:bodyPr>
            <a:normAutofit/>
          </a:bodyPr>
          <a:lstStyle/>
          <a:p>
            <a:pPr algn="just"/>
            <a:r>
              <a:rPr lang="ru-RU" dirty="0" err="1"/>
              <a:t>Розчини</a:t>
            </a:r>
            <a:r>
              <a:rPr lang="ru-RU" dirty="0"/>
              <a:t> </a:t>
            </a:r>
            <a:r>
              <a:rPr lang="ru-RU" dirty="0" err="1"/>
              <a:t>займають</a:t>
            </a:r>
            <a:r>
              <a:rPr lang="ru-RU" dirty="0"/>
              <a:t> </a:t>
            </a:r>
            <a:r>
              <a:rPr lang="ru-RU" dirty="0" err="1"/>
              <a:t>проміжне</a:t>
            </a:r>
            <a:r>
              <a:rPr lang="ru-RU" dirty="0"/>
              <a:t> </a:t>
            </a:r>
            <a:r>
              <a:rPr lang="ru-RU" dirty="0" err="1"/>
              <a:t>положення</a:t>
            </a:r>
            <a:r>
              <a:rPr lang="ru-RU" dirty="0"/>
              <a:t> </a:t>
            </a:r>
            <a:r>
              <a:rPr lang="ru-RU" dirty="0" err="1"/>
              <a:t>між</a:t>
            </a:r>
            <a:r>
              <a:rPr lang="ru-RU" dirty="0"/>
              <a:t> </a:t>
            </a:r>
            <a:r>
              <a:rPr lang="ru-RU" dirty="0" err="1"/>
              <a:t>хімічними</a:t>
            </a:r>
            <a:r>
              <a:rPr lang="ru-RU" dirty="0"/>
              <a:t> </a:t>
            </a:r>
            <a:r>
              <a:rPr lang="ru-RU" dirty="0" err="1"/>
              <a:t>сполуками</a:t>
            </a:r>
            <a:r>
              <a:rPr lang="ru-RU" dirty="0"/>
              <a:t> і </a:t>
            </a:r>
            <a:r>
              <a:rPr lang="ru-RU" dirty="0" err="1"/>
              <a:t>механічними</a:t>
            </a:r>
            <a:r>
              <a:rPr lang="ru-RU" dirty="0"/>
              <a:t> </a:t>
            </a:r>
            <a:r>
              <a:rPr lang="ru-RU" dirty="0" err="1"/>
              <a:t>сумішами</a:t>
            </a:r>
            <a:r>
              <a:rPr lang="ru-RU" dirty="0"/>
              <a:t>. </a:t>
            </a:r>
            <a:r>
              <a:rPr lang="ru-RU" dirty="0" err="1"/>
              <a:t>Від</a:t>
            </a:r>
            <a:r>
              <a:rPr lang="ru-RU" dirty="0"/>
              <a:t> </a:t>
            </a:r>
            <a:r>
              <a:rPr lang="ru-RU" dirty="0" err="1"/>
              <a:t>хімічних</a:t>
            </a:r>
            <a:r>
              <a:rPr lang="ru-RU" dirty="0"/>
              <a:t> </a:t>
            </a:r>
            <a:r>
              <a:rPr lang="ru-RU" dirty="0" err="1"/>
              <a:t>сполук</a:t>
            </a:r>
            <a:r>
              <a:rPr lang="ru-RU" dirty="0"/>
              <a:t> </a:t>
            </a:r>
            <a:r>
              <a:rPr lang="ru-RU" dirty="0" err="1"/>
              <a:t>розчини</a:t>
            </a:r>
            <a:r>
              <a:rPr lang="ru-RU" dirty="0"/>
              <a:t> </a:t>
            </a:r>
            <a:r>
              <a:rPr lang="ru-RU" dirty="0" err="1"/>
              <a:t>відрізняються</a:t>
            </a:r>
            <a:r>
              <a:rPr lang="ru-RU" dirty="0"/>
              <a:t> </a:t>
            </a:r>
            <a:r>
              <a:rPr lang="ru-RU" dirty="0" err="1"/>
              <a:t>мінливість</a:t>
            </a:r>
            <a:r>
              <a:rPr lang="ru-RU" dirty="0"/>
              <a:t> складу, а </a:t>
            </a:r>
            <a:r>
              <a:rPr lang="ru-RU" dirty="0" err="1"/>
              <a:t>від</a:t>
            </a:r>
            <a:r>
              <a:rPr lang="ru-RU" dirty="0"/>
              <a:t> </a:t>
            </a:r>
            <a:r>
              <a:rPr lang="ru-RU" dirty="0" err="1"/>
              <a:t>сумішей</a:t>
            </a:r>
            <a:r>
              <a:rPr lang="ru-RU" dirty="0"/>
              <a:t> - </a:t>
            </a:r>
            <a:r>
              <a:rPr lang="ru-RU" dirty="0" err="1"/>
              <a:t>однорідністю</a:t>
            </a:r>
            <a:r>
              <a:rPr lang="ru-RU" dirty="0"/>
              <a:t>.</a:t>
            </a:r>
          </a:p>
          <a:p>
            <a:pPr algn="just"/>
            <a:r>
              <a:rPr lang="ru-RU" dirty="0" err="1"/>
              <a:t>Концентрацію</a:t>
            </a:r>
            <a:r>
              <a:rPr lang="ru-RU" dirty="0"/>
              <a:t> </a:t>
            </a:r>
            <a:r>
              <a:rPr lang="ru-RU" dirty="0" err="1"/>
              <a:t>розчинів</a:t>
            </a:r>
            <a:r>
              <a:rPr lang="ru-RU" dirty="0"/>
              <a:t> </a:t>
            </a:r>
            <a:r>
              <a:rPr lang="ru-RU" dirty="0" err="1"/>
              <a:t>висловлюють</a:t>
            </a:r>
            <a:r>
              <a:rPr lang="ru-RU" dirty="0"/>
              <a:t> у </a:t>
            </a:r>
            <a:r>
              <a:rPr lang="ru-RU" dirty="0" err="1"/>
              <a:t>відсотках</a:t>
            </a:r>
            <a:r>
              <a:rPr lang="ru-RU" dirty="0"/>
              <a:t> по </a:t>
            </a:r>
            <a:r>
              <a:rPr lang="ru-RU" dirty="0" err="1"/>
              <a:t>масі</a:t>
            </a:r>
            <a:r>
              <a:rPr lang="ru-RU" dirty="0"/>
              <a:t> і </a:t>
            </a:r>
            <a:r>
              <a:rPr lang="ru-RU" dirty="0" err="1"/>
              <a:t>масо-об'ємних</a:t>
            </a:r>
            <a:r>
              <a:rPr lang="ru-RU" dirty="0"/>
              <a:t> </a:t>
            </a:r>
            <a:r>
              <a:rPr lang="ru-RU" dirty="0" err="1"/>
              <a:t>відсотках</a:t>
            </a:r>
            <a:r>
              <a:rPr lang="ru-RU" dirty="0"/>
              <a:t>. За </a:t>
            </a:r>
            <a:r>
              <a:rPr lang="ru-RU" dirty="0" err="1"/>
              <a:t>точністю</a:t>
            </a:r>
            <a:r>
              <a:rPr lang="ru-RU" dirty="0"/>
              <a:t> </a:t>
            </a:r>
            <a:r>
              <a:rPr lang="ru-RU" dirty="0" err="1"/>
              <a:t>вираження</a:t>
            </a:r>
            <a:r>
              <a:rPr lang="ru-RU" dirty="0"/>
              <a:t> </a:t>
            </a:r>
            <a:r>
              <a:rPr lang="ru-RU" dirty="0" err="1"/>
              <a:t>концентрації</a:t>
            </a:r>
            <a:r>
              <a:rPr lang="ru-RU" dirty="0"/>
              <a:t> </a:t>
            </a:r>
            <a:r>
              <a:rPr lang="ru-RU" dirty="0" err="1"/>
              <a:t>розчини</a:t>
            </a:r>
            <a:r>
              <a:rPr lang="ru-RU" dirty="0"/>
              <a:t> </a:t>
            </a:r>
            <a:r>
              <a:rPr lang="ru-RU" dirty="0" err="1"/>
              <a:t>ділять</a:t>
            </a:r>
            <a:r>
              <a:rPr lang="ru-RU" dirty="0"/>
              <a:t> на </a:t>
            </a:r>
            <a:r>
              <a:rPr lang="ru-RU" dirty="0" err="1"/>
              <a:t>приблизні</a:t>
            </a:r>
            <a:r>
              <a:rPr lang="ru-RU" dirty="0"/>
              <a:t>, </a:t>
            </a:r>
            <a:r>
              <a:rPr lang="ru-RU" dirty="0" err="1"/>
              <a:t>точні</a:t>
            </a:r>
            <a:r>
              <a:rPr lang="ru-RU" dirty="0"/>
              <a:t> і </a:t>
            </a:r>
            <a:r>
              <a:rPr lang="ru-RU" dirty="0" err="1"/>
              <a:t>емпіричні</a:t>
            </a:r>
            <a:r>
              <a:rPr lang="ru-RU" dirty="0"/>
              <a:t>.</a:t>
            </a:r>
          </a:p>
          <a:p>
            <a:pPr algn="just"/>
            <a:endParaRPr lang="ru-RU" dirty="0" smtClean="0"/>
          </a:p>
          <a:p>
            <a:pPr algn="just"/>
            <a:endParaRPr lang="ru-RU" dirty="0"/>
          </a:p>
        </p:txBody>
      </p:sp>
    </p:spTree>
    <p:extLst>
      <p:ext uri="{BB962C8B-B14F-4D97-AF65-F5344CB8AC3E}">
        <p14:creationId xmlns:p14="http://schemas.microsoft.com/office/powerpoint/2010/main" val="311917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3518415711"/>
              </p:ext>
            </p:extLst>
          </p:nvPr>
        </p:nvGraphicFramePr>
        <p:xfrm>
          <a:off x="395535" y="1196750"/>
          <a:ext cx="8280921" cy="5424658"/>
        </p:xfrm>
        <a:graphic>
          <a:graphicData uri="http://schemas.openxmlformats.org/drawingml/2006/table">
            <a:tbl>
              <a:tblPr firstRow="1" bandRow="1">
                <a:tableStyleId>{21E4AEA4-8DFA-4A89-87EB-49C32662AFE0}</a:tableStyleId>
              </a:tblPr>
              <a:tblGrid>
                <a:gridCol w="360041">
                  <a:extLst>
                    <a:ext uri="{9D8B030D-6E8A-4147-A177-3AD203B41FA5}">
                      <a16:colId xmlns:a16="http://schemas.microsoft.com/office/drawing/2014/main" val="20000"/>
                    </a:ext>
                  </a:extLst>
                </a:gridCol>
                <a:gridCol w="2376264">
                  <a:extLst>
                    <a:ext uri="{9D8B030D-6E8A-4147-A177-3AD203B41FA5}">
                      <a16:colId xmlns:a16="http://schemas.microsoft.com/office/drawing/2014/main" val="20001"/>
                    </a:ext>
                  </a:extLst>
                </a:gridCol>
                <a:gridCol w="5544616">
                  <a:extLst>
                    <a:ext uri="{9D8B030D-6E8A-4147-A177-3AD203B41FA5}">
                      <a16:colId xmlns:a16="http://schemas.microsoft.com/office/drawing/2014/main" val="20002"/>
                    </a:ext>
                  </a:extLst>
                </a:gridCol>
              </a:tblGrid>
              <a:tr h="576066">
                <a:tc>
                  <a:txBody>
                    <a:bodyPr/>
                    <a:lstStyle/>
                    <a:p>
                      <a:pPr algn="ctr"/>
                      <a:r>
                        <a:rPr lang="ru-RU" dirty="0" smtClean="0">
                          <a:solidFill>
                            <a:schemeClr val="tx1">
                              <a:lumMod val="95000"/>
                              <a:lumOff val="5000"/>
                            </a:schemeClr>
                          </a:solidFill>
                        </a:rPr>
                        <a:t>№</a:t>
                      </a:r>
                      <a:endParaRPr lang="ru-RU" dirty="0">
                        <a:solidFill>
                          <a:schemeClr val="tx1">
                            <a:lumMod val="95000"/>
                            <a:lumOff val="5000"/>
                          </a:schemeClr>
                        </a:solidFill>
                      </a:endParaRPr>
                    </a:p>
                  </a:txBody>
                  <a:tcPr/>
                </a:tc>
                <a:tc>
                  <a:txBody>
                    <a:bodyPr/>
                    <a:lstStyle/>
                    <a:p>
                      <a:pPr algn="ctr"/>
                      <a:r>
                        <a:rPr kumimoji="0" lang="uk-UA" b="0" i="0" kern="1200" dirty="0" smtClean="0">
                          <a:solidFill>
                            <a:schemeClr val="lt1"/>
                          </a:solidFill>
                          <a:effectLst/>
                          <a:latin typeface="+mn-lt"/>
                          <a:ea typeface="+mn-ea"/>
                          <a:cs typeface="+mn-cs"/>
                        </a:rPr>
                        <a:t>Назва розчину</a:t>
                      </a:r>
                      <a:endParaRPr lang="ru-RU" dirty="0">
                        <a:solidFill>
                          <a:schemeClr val="tx1">
                            <a:lumMod val="95000"/>
                            <a:lumOff val="5000"/>
                          </a:schemeClr>
                        </a:solidFill>
                      </a:endParaRPr>
                    </a:p>
                  </a:txBody>
                  <a:tcPr/>
                </a:tc>
                <a:tc>
                  <a:txBody>
                    <a:bodyPr/>
                    <a:lstStyle/>
                    <a:p>
                      <a:pPr algn="ctr"/>
                      <a:r>
                        <a:rPr kumimoji="0" lang="uk-UA" b="0" i="0" kern="1200" dirty="0" smtClean="0">
                          <a:solidFill>
                            <a:schemeClr val="lt1"/>
                          </a:solidFill>
                          <a:effectLst/>
                          <a:latin typeface="+mn-lt"/>
                          <a:ea typeface="+mn-ea"/>
                          <a:cs typeface="+mn-cs"/>
                        </a:rPr>
                        <a:t>Приклади</a:t>
                      </a:r>
                      <a:endParaRPr lang="ru-RU" dirty="0">
                        <a:solidFill>
                          <a:schemeClr val="tx1">
                            <a:lumMod val="95000"/>
                            <a:lumOff val="5000"/>
                          </a:schemeClr>
                        </a:solidFill>
                      </a:endParaRPr>
                    </a:p>
                  </a:txBody>
                  <a:tcPr/>
                </a:tc>
                <a:extLst>
                  <a:ext uri="{0D108BD9-81ED-4DB2-BD59-A6C34878D82A}">
                    <a16:rowId xmlns:a16="http://schemas.microsoft.com/office/drawing/2014/main" val="10000"/>
                  </a:ext>
                </a:extLst>
              </a:tr>
              <a:tr h="1008112">
                <a:tc>
                  <a:txBody>
                    <a:bodyPr/>
                    <a:lstStyle/>
                    <a:p>
                      <a:r>
                        <a:rPr lang="ru-RU" dirty="0" smtClean="0"/>
                        <a:t>1.</a:t>
                      </a:r>
                      <a:endParaRPr lang="ru-RU" dirty="0"/>
                    </a:p>
                  </a:txBody>
                  <a:tcPr/>
                </a:tc>
                <a:tc>
                  <a:txBody>
                    <a:bodyPr/>
                    <a:lstStyle/>
                    <a:p>
                      <a:r>
                        <a:rPr kumimoji="0" lang="uk-UA" b="0" i="0" kern="1200" dirty="0" smtClean="0">
                          <a:solidFill>
                            <a:schemeClr val="dk1"/>
                          </a:solidFill>
                          <a:effectLst/>
                          <a:latin typeface="+mn-lt"/>
                          <a:ea typeface="+mn-ea"/>
                          <a:cs typeface="+mn-cs"/>
                        </a:rPr>
                        <a:t>Водні розчини</a:t>
                      </a:r>
                    </a:p>
                    <a:p>
                      <a:r>
                        <a:rPr lang="ru-RU" dirty="0" smtClean="0"/>
                        <a:t>(</a:t>
                      </a:r>
                      <a:r>
                        <a:rPr kumimoji="0" lang="en-US" b="0" i="0" kern="1200" dirty="0" err="1" smtClean="0">
                          <a:solidFill>
                            <a:schemeClr val="dk1"/>
                          </a:solidFill>
                          <a:effectLst/>
                          <a:latin typeface="+mn-lt"/>
                          <a:ea typeface="+mn-ea"/>
                          <a:cs typeface="+mn-cs"/>
                        </a:rPr>
                        <a:t>Solutiones</a:t>
                      </a:r>
                      <a:r>
                        <a:rPr kumimoji="0" lang="en-US" b="0" i="0" kern="1200" dirty="0" smtClean="0">
                          <a:solidFill>
                            <a:schemeClr val="dk1"/>
                          </a:solidFill>
                          <a:effectLst/>
                          <a:latin typeface="+mn-lt"/>
                          <a:ea typeface="+mn-ea"/>
                          <a:cs typeface="+mn-cs"/>
                        </a:rPr>
                        <a:t> </a:t>
                      </a:r>
                      <a:r>
                        <a:rPr kumimoji="0" lang="en-US" b="0" i="0" kern="1200" dirty="0" err="1" smtClean="0">
                          <a:solidFill>
                            <a:schemeClr val="dk1"/>
                          </a:solidFill>
                          <a:effectLst/>
                          <a:latin typeface="+mn-lt"/>
                          <a:ea typeface="+mn-ea"/>
                          <a:cs typeface="+mn-cs"/>
                        </a:rPr>
                        <a:t>aquosae</a:t>
                      </a:r>
                      <a:r>
                        <a:rPr kumimoji="0" lang="ru-RU" b="0" i="0" kern="1200" dirty="0" smtClean="0">
                          <a:solidFill>
                            <a:schemeClr val="dk1"/>
                          </a:solidFill>
                          <a:effectLst/>
                          <a:latin typeface="+mn-lt"/>
                          <a:ea typeface="+mn-ea"/>
                          <a:cs typeface="+mn-cs"/>
                        </a:rPr>
                        <a:t>)</a:t>
                      </a:r>
                      <a:endParaRPr lang="ru-RU" dirty="0"/>
                    </a:p>
                  </a:txBody>
                  <a:tcPr/>
                </a:tc>
                <a:tc>
                  <a:txBody>
                    <a:bodyPr/>
                    <a:lstStyle/>
                    <a:p>
                      <a:pPr algn="just"/>
                      <a:r>
                        <a:rPr kumimoji="0" lang="uk-UA" b="0" i="0" kern="1200" dirty="0" smtClean="0">
                          <a:solidFill>
                            <a:schemeClr val="dk1"/>
                          </a:solidFill>
                          <a:effectLst/>
                          <a:latin typeface="+mn-lt"/>
                          <a:ea typeface="+mn-ea"/>
                          <a:cs typeface="+mn-cs"/>
                        </a:rPr>
                        <a:t>Розчини кислот, лугів, аміаку, гліцерину, перекису водню, ароматні води, сиропи, розчин основного ацетату алюмінію, розчин основного ацетату свинцю і </a:t>
                      </a:r>
                      <a:r>
                        <a:rPr kumimoji="0" lang="uk-UA" b="0" i="0" kern="1200" dirty="0" err="1" smtClean="0">
                          <a:solidFill>
                            <a:schemeClr val="dk1"/>
                          </a:solidFill>
                          <a:effectLst/>
                          <a:latin typeface="+mn-lt"/>
                          <a:ea typeface="+mn-ea"/>
                          <a:cs typeface="+mn-cs"/>
                        </a:rPr>
                        <a:t>т.д</a:t>
                      </a:r>
                      <a:r>
                        <a:rPr kumimoji="0" lang="uk-UA" b="0" i="0" kern="1200" dirty="0" smtClean="0">
                          <a:solidFill>
                            <a:schemeClr val="dk1"/>
                          </a:solidFill>
                          <a:effectLst/>
                          <a:latin typeface="+mn-lt"/>
                          <a:ea typeface="+mn-ea"/>
                          <a:cs typeface="+mn-cs"/>
                        </a:rPr>
                        <a:t>.</a:t>
                      </a:r>
                      <a:endParaRPr kumimoji="0" lang="ru-RU" b="0" kern="1200" dirty="0" smtClean="0">
                        <a:solidFill>
                          <a:schemeClr val="dk1"/>
                        </a:solidFill>
                        <a:effectLst/>
                        <a:latin typeface="+mn-lt"/>
                        <a:ea typeface="+mn-ea"/>
                        <a:cs typeface="+mn-cs"/>
                      </a:endParaRPr>
                    </a:p>
                  </a:txBody>
                  <a:tcPr/>
                </a:tc>
                <a:extLst>
                  <a:ext uri="{0D108BD9-81ED-4DB2-BD59-A6C34878D82A}">
                    <a16:rowId xmlns:a16="http://schemas.microsoft.com/office/drawing/2014/main" val="10001"/>
                  </a:ext>
                </a:extLst>
              </a:tr>
              <a:tr h="1008112">
                <a:tc>
                  <a:txBody>
                    <a:bodyPr/>
                    <a:lstStyle/>
                    <a:p>
                      <a:r>
                        <a:rPr lang="ru-RU" dirty="0" smtClean="0"/>
                        <a:t>2.</a:t>
                      </a:r>
                      <a:endParaRPr lang="ru-RU" dirty="0"/>
                    </a:p>
                  </a:txBody>
                  <a:tcPr/>
                </a:tc>
                <a:tc>
                  <a:txBody>
                    <a:bodyPr/>
                    <a:lstStyle/>
                    <a:p>
                      <a:r>
                        <a:rPr kumimoji="0" lang="uk-UA" b="0" i="0" kern="1200" dirty="0" smtClean="0">
                          <a:solidFill>
                            <a:schemeClr val="dk1"/>
                          </a:solidFill>
                          <a:effectLst/>
                          <a:latin typeface="+mn-lt"/>
                          <a:ea typeface="+mn-ea"/>
                          <a:cs typeface="+mn-cs"/>
                        </a:rPr>
                        <a:t>Спиртові р-ни</a:t>
                      </a:r>
                    </a:p>
                    <a:p>
                      <a:r>
                        <a:rPr kumimoji="0" lang="ru-RU" b="1" kern="1200" dirty="0" smtClean="0">
                          <a:solidFill>
                            <a:schemeClr val="dk1"/>
                          </a:solidFill>
                          <a:effectLst/>
                          <a:latin typeface="+mn-lt"/>
                          <a:ea typeface="+mn-ea"/>
                          <a:cs typeface="+mn-cs"/>
                        </a:rPr>
                        <a:t>(</a:t>
                      </a:r>
                      <a:r>
                        <a:rPr kumimoji="0" lang="en-US" b="0" i="0" kern="1200" dirty="0" err="1" smtClean="0">
                          <a:solidFill>
                            <a:schemeClr val="dk1"/>
                          </a:solidFill>
                          <a:effectLst/>
                          <a:latin typeface="+mn-lt"/>
                          <a:ea typeface="+mn-ea"/>
                          <a:cs typeface="+mn-cs"/>
                        </a:rPr>
                        <a:t>Solutiones</a:t>
                      </a:r>
                      <a:r>
                        <a:rPr kumimoji="0" lang="en-US" b="0" i="0" kern="1200" dirty="0" smtClean="0">
                          <a:solidFill>
                            <a:schemeClr val="dk1"/>
                          </a:solidFill>
                          <a:effectLst/>
                          <a:latin typeface="+mn-lt"/>
                          <a:ea typeface="+mn-ea"/>
                          <a:cs typeface="+mn-cs"/>
                        </a:rPr>
                        <a:t> </a:t>
                      </a:r>
                      <a:r>
                        <a:rPr kumimoji="0" lang="en-US" b="0" i="0" kern="1200" dirty="0" err="1" smtClean="0">
                          <a:solidFill>
                            <a:schemeClr val="dk1"/>
                          </a:solidFill>
                          <a:effectLst/>
                          <a:latin typeface="+mn-lt"/>
                          <a:ea typeface="+mn-ea"/>
                          <a:cs typeface="+mn-cs"/>
                        </a:rPr>
                        <a:t>spirituosae</a:t>
                      </a:r>
                      <a:r>
                        <a:rPr kumimoji="0" lang="ru-RU" b="0" i="0" kern="1200" dirty="0" smtClean="0">
                          <a:solidFill>
                            <a:schemeClr val="dk1"/>
                          </a:solidFill>
                          <a:effectLst/>
                          <a:latin typeface="+mn-lt"/>
                          <a:ea typeface="+mn-ea"/>
                          <a:cs typeface="+mn-cs"/>
                        </a:rPr>
                        <a:t>)</a:t>
                      </a:r>
                      <a:endParaRPr lang="ru-RU" dirty="0"/>
                    </a:p>
                  </a:txBody>
                  <a:tcPr/>
                </a:tc>
                <a:tc>
                  <a:txBody>
                    <a:bodyPr/>
                    <a:lstStyle/>
                    <a:p>
                      <a:r>
                        <a:rPr kumimoji="0" lang="uk-UA" b="0" i="0" kern="1200" dirty="0" smtClean="0">
                          <a:solidFill>
                            <a:schemeClr val="dk1"/>
                          </a:solidFill>
                          <a:effectLst/>
                          <a:latin typeface="+mn-lt"/>
                          <a:ea typeface="+mn-ea"/>
                          <a:cs typeface="+mn-cs"/>
                        </a:rPr>
                        <a:t>Розчини: йоду 5%, діамантового зеленого 1 і 2%, саліцилової кислоти 1 і 2 %; ментолу 1 та 2%; борної кислоти 0,5; 1; 2 і 3%, нашатирно - анісових крапель, метиленового синього 1% та ін.</a:t>
                      </a:r>
                      <a:endParaRPr lang="ru-RU" dirty="0"/>
                    </a:p>
                  </a:txBody>
                  <a:tcPr/>
                </a:tc>
                <a:extLst>
                  <a:ext uri="{0D108BD9-81ED-4DB2-BD59-A6C34878D82A}">
                    <a16:rowId xmlns:a16="http://schemas.microsoft.com/office/drawing/2014/main" val="10002"/>
                  </a:ext>
                </a:extLst>
              </a:tr>
              <a:tr h="1008112">
                <a:tc>
                  <a:txBody>
                    <a:bodyPr/>
                    <a:lstStyle/>
                    <a:p>
                      <a:r>
                        <a:rPr lang="ru-RU" dirty="0" smtClean="0"/>
                        <a:t>3.</a:t>
                      </a:r>
                      <a:endParaRPr lang="ru-RU" dirty="0"/>
                    </a:p>
                  </a:txBody>
                  <a:tcPr/>
                </a:tc>
                <a:tc>
                  <a:txBody>
                    <a:bodyPr/>
                    <a:lstStyle/>
                    <a:p>
                      <a:r>
                        <a:rPr kumimoji="0" lang="uk-UA" b="0" i="0" kern="1200" dirty="0" smtClean="0">
                          <a:solidFill>
                            <a:schemeClr val="dk1"/>
                          </a:solidFill>
                          <a:effectLst/>
                          <a:latin typeface="+mn-lt"/>
                          <a:ea typeface="+mn-ea"/>
                          <a:cs typeface="+mn-cs"/>
                        </a:rPr>
                        <a:t>Гліцеринові розчини</a:t>
                      </a:r>
                    </a:p>
                    <a:p>
                      <a:r>
                        <a:rPr lang="ru-RU" dirty="0" smtClean="0"/>
                        <a:t>(</a:t>
                      </a:r>
                      <a:r>
                        <a:rPr kumimoji="0" lang="en-US" b="0" i="0" kern="1200" dirty="0" err="1" smtClean="0">
                          <a:solidFill>
                            <a:schemeClr val="dk1"/>
                          </a:solidFill>
                          <a:effectLst/>
                          <a:latin typeface="+mn-lt"/>
                          <a:ea typeface="+mn-ea"/>
                          <a:cs typeface="+mn-cs"/>
                        </a:rPr>
                        <a:t>Solutiones</a:t>
                      </a:r>
                      <a:r>
                        <a:rPr kumimoji="0" lang="ru-RU" b="0" i="0" kern="1200" dirty="0" smtClean="0">
                          <a:solidFill>
                            <a:schemeClr val="dk1"/>
                          </a:solidFill>
                          <a:effectLst/>
                          <a:latin typeface="+mn-lt"/>
                          <a:ea typeface="+mn-ea"/>
                          <a:cs typeface="+mn-cs"/>
                        </a:rPr>
                        <a:t> </a:t>
                      </a:r>
                      <a:r>
                        <a:rPr kumimoji="0" lang="en-US" b="0" i="0" kern="1200" dirty="0" err="1" smtClean="0">
                          <a:solidFill>
                            <a:schemeClr val="dk1"/>
                          </a:solidFill>
                          <a:effectLst/>
                          <a:latin typeface="+mn-lt"/>
                          <a:ea typeface="+mn-ea"/>
                          <a:cs typeface="+mn-cs"/>
                        </a:rPr>
                        <a:t>glycerinatae</a:t>
                      </a:r>
                      <a:r>
                        <a:rPr kumimoji="0" lang="ru-RU" b="0" i="0" kern="1200" dirty="0" smtClean="0">
                          <a:solidFill>
                            <a:schemeClr val="dk1"/>
                          </a:solidFill>
                          <a:effectLst/>
                          <a:latin typeface="+mn-lt"/>
                          <a:ea typeface="+mn-ea"/>
                          <a:cs typeface="+mn-cs"/>
                        </a:rPr>
                        <a:t>)</a:t>
                      </a:r>
                      <a:r>
                        <a:rPr lang="ru-RU" baseline="0" dirty="0" smtClean="0"/>
                        <a:t> </a:t>
                      </a:r>
                      <a:endParaRPr lang="ru-RU" dirty="0"/>
                    </a:p>
                  </a:txBody>
                  <a:tcPr/>
                </a:tc>
                <a:tc>
                  <a:txBody>
                    <a:bodyPr/>
                    <a:lstStyle/>
                    <a:p>
                      <a:r>
                        <a:rPr kumimoji="0" lang="uk-UA" b="0" i="0" kern="1200" dirty="0" smtClean="0">
                          <a:solidFill>
                            <a:schemeClr val="dk1"/>
                          </a:solidFill>
                          <a:effectLst/>
                          <a:latin typeface="+mn-lt"/>
                          <a:ea typeface="+mn-ea"/>
                          <a:cs typeface="+mn-cs"/>
                        </a:rPr>
                        <a:t>Розчин </a:t>
                      </a:r>
                      <a:r>
                        <a:rPr kumimoji="0" lang="uk-UA" b="0" i="0" kern="1200" dirty="0" err="1" smtClean="0">
                          <a:solidFill>
                            <a:schemeClr val="dk1"/>
                          </a:solidFill>
                          <a:effectLst/>
                          <a:latin typeface="+mn-lt"/>
                          <a:ea typeface="+mn-ea"/>
                          <a:cs typeface="+mn-cs"/>
                        </a:rPr>
                        <a:t>Люголю</a:t>
                      </a:r>
                      <a:endParaRPr lang="ru-RU" dirty="0"/>
                    </a:p>
                  </a:txBody>
                  <a:tcPr/>
                </a:tc>
                <a:extLst>
                  <a:ext uri="{0D108BD9-81ED-4DB2-BD59-A6C34878D82A}">
                    <a16:rowId xmlns:a16="http://schemas.microsoft.com/office/drawing/2014/main" val="10003"/>
                  </a:ext>
                </a:extLst>
              </a:tr>
              <a:tr h="1008112">
                <a:tc>
                  <a:txBody>
                    <a:bodyPr/>
                    <a:lstStyle/>
                    <a:p>
                      <a:r>
                        <a:rPr lang="ru-RU" dirty="0" smtClean="0"/>
                        <a:t>4.</a:t>
                      </a:r>
                      <a:endParaRPr lang="ru-RU" dirty="0"/>
                    </a:p>
                  </a:txBody>
                  <a:tcPr/>
                </a:tc>
                <a:tc>
                  <a:txBody>
                    <a:bodyPr/>
                    <a:lstStyle/>
                    <a:p>
                      <a:r>
                        <a:rPr kumimoji="0" lang="uk-UA" b="0" i="0" kern="1200" dirty="0" smtClean="0">
                          <a:solidFill>
                            <a:schemeClr val="dk1"/>
                          </a:solidFill>
                          <a:effectLst/>
                          <a:latin typeface="+mn-lt"/>
                          <a:ea typeface="+mn-ea"/>
                          <a:cs typeface="+mn-cs"/>
                        </a:rPr>
                        <a:t>Масляні р-ни</a:t>
                      </a:r>
                    </a:p>
                    <a:p>
                      <a:r>
                        <a:rPr kumimoji="0" lang="ru-RU" b="0" i="0" kern="1200" dirty="0" smtClean="0">
                          <a:solidFill>
                            <a:schemeClr val="dk1"/>
                          </a:solidFill>
                          <a:effectLst/>
                          <a:latin typeface="+mn-lt"/>
                          <a:ea typeface="+mn-ea"/>
                          <a:cs typeface="+mn-cs"/>
                        </a:rPr>
                        <a:t>(</a:t>
                      </a:r>
                      <a:r>
                        <a:rPr kumimoji="0" lang="en-US" b="0" i="0" kern="1200" dirty="0" err="1" smtClean="0">
                          <a:solidFill>
                            <a:schemeClr val="dk1"/>
                          </a:solidFill>
                          <a:effectLst/>
                          <a:latin typeface="+mn-lt"/>
                          <a:ea typeface="+mn-ea"/>
                          <a:cs typeface="+mn-cs"/>
                        </a:rPr>
                        <a:t>Solutiones</a:t>
                      </a:r>
                      <a:r>
                        <a:rPr kumimoji="0" lang="en-US" b="0" i="0" kern="1200" dirty="0" smtClean="0">
                          <a:solidFill>
                            <a:schemeClr val="dk1"/>
                          </a:solidFill>
                          <a:effectLst/>
                          <a:latin typeface="+mn-lt"/>
                          <a:ea typeface="+mn-ea"/>
                          <a:cs typeface="+mn-cs"/>
                        </a:rPr>
                        <a:t> </a:t>
                      </a:r>
                      <a:r>
                        <a:rPr kumimoji="0" lang="en-US" b="0" i="0" kern="1200" dirty="0" err="1" smtClean="0">
                          <a:solidFill>
                            <a:schemeClr val="dk1"/>
                          </a:solidFill>
                          <a:effectLst/>
                          <a:latin typeface="+mn-lt"/>
                          <a:ea typeface="+mn-ea"/>
                          <a:cs typeface="+mn-cs"/>
                        </a:rPr>
                        <a:t>oleosae</a:t>
                      </a:r>
                      <a:r>
                        <a:rPr kumimoji="0" lang="ru-RU" b="0" i="0" kern="1200" dirty="0" smtClean="0">
                          <a:solidFill>
                            <a:schemeClr val="dk1"/>
                          </a:solidFill>
                          <a:effectLst/>
                          <a:latin typeface="+mn-lt"/>
                          <a:ea typeface="+mn-ea"/>
                          <a:cs typeface="+mn-cs"/>
                        </a:rPr>
                        <a:t>)</a:t>
                      </a:r>
                      <a:endParaRPr lang="ru-RU" dirty="0"/>
                    </a:p>
                  </a:txBody>
                  <a:tcPr/>
                </a:tc>
                <a:tc>
                  <a:txBody>
                    <a:bodyPr/>
                    <a:lstStyle/>
                    <a:p>
                      <a:r>
                        <a:rPr kumimoji="0" lang="ru-RU" b="0" i="0" kern="1200" dirty="0" smtClean="0">
                          <a:solidFill>
                            <a:schemeClr val="dk1"/>
                          </a:solidFill>
                          <a:effectLst/>
                          <a:latin typeface="+mn-lt"/>
                          <a:ea typeface="+mn-ea"/>
                          <a:cs typeface="+mn-cs"/>
                        </a:rPr>
                        <a:t>Олія </a:t>
                      </a:r>
                      <a:r>
                        <a:rPr kumimoji="0" lang="ru-RU" b="0" i="0" kern="1200" dirty="0" err="1" smtClean="0">
                          <a:solidFill>
                            <a:schemeClr val="dk1"/>
                          </a:solidFill>
                          <a:effectLst/>
                          <a:latin typeface="+mn-lt"/>
                          <a:ea typeface="+mn-ea"/>
                          <a:cs typeface="+mn-cs"/>
                        </a:rPr>
                        <a:t>ментолова</a:t>
                      </a:r>
                      <a:r>
                        <a:rPr kumimoji="0" lang="ru-RU" b="0" i="0" kern="1200" dirty="0" smtClean="0">
                          <a:solidFill>
                            <a:schemeClr val="dk1"/>
                          </a:solidFill>
                          <a:effectLst/>
                          <a:latin typeface="+mn-lt"/>
                          <a:ea typeface="+mn-ea"/>
                          <a:cs typeface="+mn-cs"/>
                        </a:rPr>
                        <a:t>, камфорна, </a:t>
                      </a:r>
                      <a:r>
                        <a:rPr kumimoji="0" lang="ru-RU" b="0" i="0" kern="1200" dirty="0" err="1" smtClean="0">
                          <a:solidFill>
                            <a:schemeClr val="dk1"/>
                          </a:solidFill>
                          <a:effectLst/>
                          <a:latin typeface="+mn-lt"/>
                          <a:ea typeface="+mn-ea"/>
                          <a:cs typeface="+mn-cs"/>
                        </a:rPr>
                        <a:t>розчини</a:t>
                      </a:r>
                      <a:r>
                        <a:rPr kumimoji="0" lang="ru-RU" b="0" i="0" kern="1200" dirty="0" smtClean="0">
                          <a:solidFill>
                            <a:schemeClr val="dk1"/>
                          </a:solidFill>
                          <a:effectLst/>
                          <a:latin typeface="+mn-lt"/>
                          <a:ea typeface="+mn-ea"/>
                          <a:cs typeface="+mn-cs"/>
                        </a:rPr>
                        <a:t> </a:t>
                      </a:r>
                      <a:r>
                        <a:rPr kumimoji="0" lang="ru-RU" b="0" i="0" kern="1200" dirty="0" err="1" smtClean="0">
                          <a:solidFill>
                            <a:schemeClr val="dk1"/>
                          </a:solidFill>
                          <a:effectLst/>
                          <a:latin typeface="+mn-lt"/>
                          <a:ea typeface="+mn-ea"/>
                          <a:cs typeface="+mn-cs"/>
                        </a:rPr>
                        <a:t>вітамінів</a:t>
                      </a:r>
                      <a:r>
                        <a:rPr kumimoji="0" lang="ru-RU" b="0" i="0" kern="1200" dirty="0" smtClean="0">
                          <a:solidFill>
                            <a:schemeClr val="dk1"/>
                          </a:solidFill>
                          <a:effectLst/>
                          <a:latin typeface="+mn-lt"/>
                          <a:ea typeface="+mn-ea"/>
                          <a:cs typeface="+mn-cs"/>
                        </a:rPr>
                        <a:t> А та Е, </a:t>
                      </a:r>
                      <a:r>
                        <a:rPr kumimoji="0" lang="ru-RU" b="0" i="0" kern="1200" dirty="0" err="1" smtClean="0">
                          <a:solidFill>
                            <a:schemeClr val="dk1"/>
                          </a:solidFill>
                          <a:effectLst/>
                          <a:latin typeface="+mn-lt"/>
                          <a:ea typeface="+mn-ea"/>
                          <a:cs typeface="+mn-cs"/>
                        </a:rPr>
                        <a:t>гормональних</a:t>
                      </a:r>
                      <a:r>
                        <a:rPr kumimoji="0" lang="ru-RU" b="0" i="0" kern="1200" dirty="0" smtClean="0">
                          <a:solidFill>
                            <a:schemeClr val="dk1"/>
                          </a:solidFill>
                          <a:effectLst/>
                          <a:latin typeface="+mn-lt"/>
                          <a:ea typeface="+mn-ea"/>
                          <a:cs typeface="+mn-cs"/>
                        </a:rPr>
                        <a:t> </a:t>
                      </a:r>
                      <a:r>
                        <a:rPr kumimoji="0" lang="ru-RU" b="0" i="0" kern="1200" dirty="0" err="1" smtClean="0">
                          <a:solidFill>
                            <a:schemeClr val="dk1"/>
                          </a:solidFill>
                          <a:effectLst/>
                          <a:latin typeface="+mn-lt"/>
                          <a:ea typeface="+mn-ea"/>
                          <a:cs typeface="+mn-cs"/>
                        </a:rPr>
                        <a:t>препаратів</a:t>
                      </a:r>
                      <a:endParaRPr lang="ru-RU" dirty="0"/>
                    </a:p>
                  </a:txBody>
                  <a:tcPr/>
                </a:tc>
                <a:extLst>
                  <a:ext uri="{0D108BD9-81ED-4DB2-BD59-A6C34878D82A}">
                    <a16:rowId xmlns:a16="http://schemas.microsoft.com/office/drawing/2014/main" val="10004"/>
                  </a:ext>
                </a:extLst>
              </a:tr>
            </a:tbl>
          </a:graphicData>
        </a:graphic>
      </p:graphicFrame>
      <p:sp>
        <p:nvSpPr>
          <p:cNvPr id="11" name="Прямоугольник 10"/>
          <p:cNvSpPr/>
          <p:nvPr/>
        </p:nvSpPr>
        <p:spPr>
          <a:xfrm>
            <a:off x="395536" y="260648"/>
            <a:ext cx="8352928" cy="954107"/>
          </a:xfrm>
          <a:prstGeom prst="rect">
            <a:avLst/>
          </a:prstGeom>
        </p:spPr>
        <p:txBody>
          <a:bodyPr wrap="square">
            <a:spAutoFit/>
          </a:bodyPr>
          <a:lstStyle/>
          <a:p>
            <a:pPr algn="ctr"/>
            <a:r>
              <a:rPr lang="ru-RU" sz="2800" b="1" dirty="0" err="1">
                <a:solidFill>
                  <a:schemeClr val="accent3"/>
                </a:solidFill>
              </a:rPr>
              <a:t>Класифікація</a:t>
            </a:r>
            <a:r>
              <a:rPr lang="ru-RU" sz="2800" b="1" dirty="0">
                <a:solidFill>
                  <a:schemeClr val="accent3"/>
                </a:solidFill>
              </a:rPr>
              <a:t> </a:t>
            </a:r>
            <a:r>
              <a:rPr lang="ru-RU" sz="2800" b="1" dirty="0" err="1">
                <a:solidFill>
                  <a:schemeClr val="accent3"/>
                </a:solidFill>
              </a:rPr>
              <a:t>розчинів</a:t>
            </a:r>
            <a:r>
              <a:rPr lang="ru-RU" sz="2800" b="1" dirty="0">
                <a:solidFill>
                  <a:schemeClr val="accent3"/>
                </a:solidFill>
              </a:rPr>
              <a:t> в </a:t>
            </a:r>
            <a:r>
              <a:rPr lang="ru-RU" sz="2800" b="1" dirty="0" err="1">
                <a:solidFill>
                  <a:schemeClr val="accent3"/>
                </a:solidFill>
              </a:rPr>
              <a:t>залежності</a:t>
            </a:r>
            <a:r>
              <a:rPr lang="ru-RU" sz="2800" b="1" dirty="0">
                <a:solidFill>
                  <a:schemeClr val="accent3"/>
                </a:solidFill>
              </a:rPr>
              <a:t> </a:t>
            </a:r>
            <a:r>
              <a:rPr lang="ru-RU" sz="2800" b="1" dirty="0" err="1">
                <a:solidFill>
                  <a:schemeClr val="accent3"/>
                </a:solidFill>
              </a:rPr>
              <a:t>від</a:t>
            </a:r>
            <a:r>
              <a:rPr lang="ru-RU" sz="2800" b="1" dirty="0">
                <a:solidFill>
                  <a:schemeClr val="accent3"/>
                </a:solidFill>
              </a:rPr>
              <a:t> </a:t>
            </a:r>
            <a:r>
              <a:rPr lang="ru-RU" sz="2800" b="1" dirty="0" err="1">
                <a:solidFill>
                  <a:schemeClr val="accent3"/>
                </a:solidFill>
              </a:rPr>
              <a:t>розчинників</a:t>
            </a:r>
            <a:r>
              <a:rPr lang="ru-RU" sz="2800" b="1" dirty="0">
                <a:solidFill>
                  <a:schemeClr val="accent3"/>
                </a:solidFill>
              </a:rPr>
              <a:t> (</a:t>
            </a:r>
            <a:r>
              <a:rPr lang="ru-RU" sz="2800" b="1" dirty="0" err="1">
                <a:solidFill>
                  <a:schemeClr val="accent3"/>
                </a:solidFill>
              </a:rPr>
              <a:t>приклади</a:t>
            </a:r>
            <a:r>
              <a:rPr lang="ru-RU" sz="2800" b="1" dirty="0">
                <a:solidFill>
                  <a:schemeClr val="accent3"/>
                </a:solidFill>
              </a:rPr>
              <a:t>)</a:t>
            </a:r>
          </a:p>
        </p:txBody>
      </p:sp>
    </p:spTree>
    <p:extLst>
      <p:ext uri="{BB962C8B-B14F-4D97-AF65-F5344CB8AC3E}">
        <p14:creationId xmlns:p14="http://schemas.microsoft.com/office/powerpoint/2010/main" val="1410638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32656"/>
            <a:ext cx="8568952" cy="5262979"/>
          </a:xfrm>
          <a:prstGeom prst="rect">
            <a:avLst/>
          </a:prstGeom>
        </p:spPr>
        <p:txBody>
          <a:bodyPr wrap="square">
            <a:spAutoFit/>
          </a:bodyPr>
          <a:lstStyle/>
          <a:p>
            <a:r>
              <a:rPr lang="ru-RU" sz="2400" b="1" dirty="0" err="1">
                <a:solidFill>
                  <a:schemeClr val="accent3"/>
                </a:solidFill>
              </a:rPr>
              <a:t>Класифікація</a:t>
            </a:r>
            <a:r>
              <a:rPr lang="ru-RU" sz="2400" b="1" dirty="0">
                <a:solidFill>
                  <a:schemeClr val="accent3"/>
                </a:solidFill>
              </a:rPr>
              <a:t> </a:t>
            </a:r>
            <a:r>
              <a:rPr lang="ru-RU" sz="2400" b="1" dirty="0" err="1">
                <a:solidFill>
                  <a:schemeClr val="accent3"/>
                </a:solidFill>
              </a:rPr>
              <a:t>розчинів</a:t>
            </a:r>
            <a:r>
              <a:rPr lang="ru-RU" sz="2400" b="1" dirty="0">
                <a:solidFill>
                  <a:schemeClr val="accent3"/>
                </a:solidFill>
              </a:rPr>
              <a:t> за способом </a:t>
            </a:r>
            <a:r>
              <a:rPr lang="ru-RU" sz="2400" b="1" dirty="0" err="1">
                <a:solidFill>
                  <a:schemeClr val="accent3"/>
                </a:solidFill>
              </a:rPr>
              <a:t>отримання</a:t>
            </a:r>
            <a:r>
              <a:rPr lang="ru-RU" sz="2400" b="1" dirty="0">
                <a:solidFill>
                  <a:schemeClr val="accent3"/>
                </a:solidFill>
              </a:rPr>
              <a:t>:</a:t>
            </a:r>
          </a:p>
          <a:p>
            <a:r>
              <a:rPr lang="ru-RU" sz="2400" b="1" dirty="0">
                <a:solidFill>
                  <a:schemeClr val="accent3"/>
                </a:solidFill>
              </a:rPr>
              <a:t>1. </a:t>
            </a:r>
            <a:r>
              <a:rPr lang="ru-RU" sz="2400" b="1" dirty="0" err="1">
                <a:solidFill>
                  <a:schemeClr val="accent3"/>
                </a:solidFill>
              </a:rPr>
              <a:t>Розчиненням</a:t>
            </a:r>
            <a:r>
              <a:rPr lang="ru-RU" sz="2400" b="1" dirty="0">
                <a:solidFill>
                  <a:schemeClr val="accent3"/>
                </a:solidFill>
              </a:rPr>
              <a:t> твердих, </a:t>
            </a:r>
            <a:r>
              <a:rPr lang="ru-RU" sz="2400" b="1" dirty="0" err="1">
                <a:solidFill>
                  <a:schemeClr val="accent3"/>
                </a:solidFill>
              </a:rPr>
              <a:t>рідких</a:t>
            </a:r>
            <a:r>
              <a:rPr lang="ru-RU" sz="2400" b="1" dirty="0">
                <a:solidFill>
                  <a:schemeClr val="accent3"/>
                </a:solidFill>
              </a:rPr>
              <a:t> або </a:t>
            </a:r>
            <a:r>
              <a:rPr lang="ru-RU" sz="2400" b="1" dirty="0" err="1">
                <a:solidFill>
                  <a:schemeClr val="accent3"/>
                </a:solidFill>
              </a:rPr>
              <a:t>газоподібних</a:t>
            </a:r>
            <a:r>
              <a:rPr lang="ru-RU" sz="2400" b="1" dirty="0">
                <a:solidFill>
                  <a:schemeClr val="accent3"/>
                </a:solidFill>
              </a:rPr>
              <a:t> </a:t>
            </a:r>
            <a:r>
              <a:rPr lang="ru-RU" sz="2400" b="1" dirty="0" err="1">
                <a:solidFill>
                  <a:schemeClr val="accent3"/>
                </a:solidFill>
              </a:rPr>
              <a:t>лікарських</a:t>
            </a:r>
            <a:r>
              <a:rPr lang="ru-RU" sz="2400" b="1" dirty="0">
                <a:solidFill>
                  <a:schemeClr val="accent3"/>
                </a:solidFill>
              </a:rPr>
              <a:t> речовин в </a:t>
            </a:r>
            <a:r>
              <a:rPr lang="ru-RU" sz="2400" b="1" dirty="0" err="1">
                <a:solidFill>
                  <a:schemeClr val="accent3"/>
                </a:solidFill>
              </a:rPr>
              <a:t>розчиннику</a:t>
            </a:r>
            <a:r>
              <a:rPr lang="ru-RU" sz="2400" b="1" dirty="0">
                <a:solidFill>
                  <a:schemeClr val="accent3"/>
                </a:solidFill>
              </a:rPr>
              <a:t> (</a:t>
            </a:r>
            <a:r>
              <a:rPr lang="ru-RU" sz="2400" b="1" dirty="0" err="1">
                <a:solidFill>
                  <a:schemeClr val="accent3"/>
                </a:solidFill>
              </a:rPr>
              <a:t>розчини</a:t>
            </a:r>
            <a:r>
              <a:rPr lang="ru-RU" sz="2400" b="1" dirty="0">
                <a:solidFill>
                  <a:schemeClr val="accent3"/>
                </a:solidFill>
              </a:rPr>
              <a:t>: </a:t>
            </a:r>
            <a:r>
              <a:rPr lang="ru-RU" sz="2400" b="1" dirty="0" err="1">
                <a:solidFill>
                  <a:schemeClr val="accent3"/>
                </a:solidFill>
              </a:rPr>
              <a:t>етанолу</a:t>
            </a:r>
            <a:r>
              <a:rPr lang="ru-RU" sz="2400" b="1" dirty="0">
                <a:solidFill>
                  <a:schemeClr val="accent3"/>
                </a:solidFill>
              </a:rPr>
              <a:t>, кислот, </a:t>
            </a:r>
            <a:r>
              <a:rPr lang="ru-RU" sz="2400" b="1" dirty="0" err="1">
                <a:solidFill>
                  <a:schemeClr val="accent3"/>
                </a:solidFill>
              </a:rPr>
              <a:t>лугів</a:t>
            </a:r>
            <a:r>
              <a:rPr lang="ru-RU" sz="2400" b="1" dirty="0">
                <a:solidFill>
                  <a:schemeClr val="accent3"/>
                </a:solidFill>
              </a:rPr>
              <a:t>, </a:t>
            </a:r>
            <a:r>
              <a:rPr lang="ru-RU" sz="2400" b="1" dirty="0" err="1">
                <a:solidFill>
                  <a:schemeClr val="accent3"/>
                </a:solidFill>
              </a:rPr>
              <a:t>аміаку</a:t>
            </a:r>
            <a:r>
              <a:rPr lang="ru-RU" sz="2400" b="1" dirty="0">
                <a:solidFill>
                  <a:schemeClr val="accent3"/>
                </a:solidFill>
              </a:rPr>
              <a:t>, </a:t>
            </a:r>
            <a:r>
              <a:rPr lang="ru-RU" sz="2400" b="1" dirty="0" err="1">
                <a:solidFill>
                  <a:schemeClr val="accent3"/>
                </a:solidFill>
              </a:rPr>
              <a:t>гліцерину</a:t>
            </a:r>
            <a:r>
              <a:rPr lang="ru-RU" sz="2400" b="1" dirty="0">
                <a:solidFill>
                  <a:schemeClr val="accent3"/>
                </a:solidFill>
              </a:rPr>
              <a:t>, </a:t>
            </a:r>
            <a:r>
              <a:rPr lang="ru-RU" sz="2400" b="1" dirty="0" err="1">
                <a:solidFill>
                  <a:schemeClr val="accent3"/>
                </a:solidFill>
              </a:rPr>
              <a:t>перекису</a:t>
            </a:r>
            <a:r>
              <a:rPr lang="ru-RU" sz="2400" b="1" dirty="0">
                <a:solidFill>
                  <a:schemeClr val="accent3"/>
                </a:solidFill>
              </a:rPr>
              <a:t> </a:t>
            </a:r>
            <a:r>
              <a:rPr lang="ru-RU" sz="2400" b="1" dirty="0" err="1">
                <a:solidFill>
                  <a:schemeClr val="accent3"/>
                </a:solidFill>
              </a:rPr>
              <a:t>водню</a:t>
            </a:r>
            <a:r>
              <a:rPr lang="ru-RU" sz="2400" b="1" dirty="0">
                <a:solidFill>
                  <a:schemeClr val="accent3"/>
                </a:solidFill>
              </a:rPr>
              <a:t>, </a:t>
            </a:r>
            <a:r>
              <a:rPr lang="ru-RU" sz="2400" b="1" dirty="0" err="1">
                <a:solidFill>
                  <a:schemeClr val="accent3"/>
                </a:solidFill>
              </a:rPr>
              <a:t>формальдегіду</a:t>
            </a:r>
            <a:r>
              <a:rPr lang="ru-RU" sz="2400" b="1" dirty="0">
                <a:solidFill>
                  <a:schemeClr val="accent3"/>
                </a:solidFill>
              </a:rPr>
              <a:t>, </a:t>
            </a:r>
            <a:r>
              <a:rPr lang="ru-RU" sz="2400" b="1" dirty="0" err="1">
                <a:solidFill>
                  <a:schemeClr val="accent3"/>
                </a:solidFill>
              </a:rPr>
              <a:t>цукру</a:t>
            </a:r>
            <a:r>
              <a:rPr lang="ru-RU" sz="2400" b="1" dirty="0">
                <a:solidFill>
                  <a:schemeClr val="accent3"/>
                </a:solidFill>
              </a:rPr>
              <a:t>, </a:t>
            </a:r>
            <a:r>
              <a:rPr lang="ru-RU" sz="2400" b="1" dirty="0" err="1">
                <a:solidFill>
                  <a:schemeClr val="accent3"/>
                </a:solidFill>
              </a:rPr>
              <a:t>ефірних</a:t>
            </a:r>
            <a:r>
              <a:rPr lang="ru-RU" sz="2400" b="1" dirty="0">
                <a:solidFill>
                  <a:schemeClr val="accent3"/>
                </a:solidFill>
              </a:rPr>
              <a:t> масел у </a:t>
            </a:r>
            <a:r>
              <a:rPr lang="ru-RU" sz="2400" b="1" dirty="0" err="1">
                <a:solidFill>
                  <a:schemeClr val="accent3"/>
                </a:solidFill>
              </a:rPr>
              <a:t>воді</a:t>
            </a:r>
            <a:r>
              <a:rPr lang="ru-RU" sz="2400" b="1" dirty="0">
                <a:solidFill>
                  <a:schemeClr val="accent3"/>
                </a:solidFill>
              </a:rPr>
              <a:t>; </a:t>
            </a:r>
            <a:r>
              <a:rPr lang="ru-RU" sz="2400" b="1" dirty="0" err="1">
                <a:solidFill>
                  <a:schemeClr val="accent3"/>
                </a:solidFill>
              </a:rPr>
              <a:t>лікарських</a:t>
            </a:r>
            <a:r>
              <a:rPr lang="ru-RU" sz="2400" b="1" dirty="0">
                <a:solidFill>
                  <a:schemeClr val="accent3"/>
                </a:solidFill>
              </a:rPr>
              <a:t> речовин в </a:t>
            </a:r>
            <a:r>
              <a:rPr lang="ru-RU" sz="2400" b="1" dirty="0" err="1">
                <a:solidFill>
                  <a:schemeClr val="accent3"/>
                </a:solidFill>
              </a:rPr>
              <a:t>оліях</a:t>
            </a:r>
            <a:r>
              <a:rPr lang="ru-RU" sz="2400" b="1" dirty="0">
                <a:solidFill>
                  <a:schemeClr val="accent3"/>
                </a:solidFill>
              </a:rPr>
              <a:t>, </a:t>
            </a:r>
            <a:r>
              <a:rPr lang="ru-RU" sz="2400" b="1" dirty="0" err="1">
                <a:solidFill>
                  <a:schemeClr val="accent3"/>
                </a:solidFill>
              </a:rPr>
              <a:t>етанолі</a:t>
            </a:r>
            <a:r>
              <a:rPr lang="ru-RU" sz="2400" b="1" dirty="0">
                <a:solidFill>
                  <a:schemeClr val="accent3"/>
                </a:solidFill>
              </a:rPr>
              <a:t>, </a:t>
            </a:r>
            <a:r>
              <a:rPr lang="ru-RU" sz="2400" b="1" dirty="0" err="1">
                <a:solidFill>
                  <a:schemeClr val="accent3"/>
                </a:solidFill>
              </a:rPr>
              <a:t>воді</a:t>
            </a:r>
            <a:r>
              <a:rPr lang="ru-RU" sz="2400" b="1" dirty="0">
                <a:solidFill>
                  <a:schemeClr val="accent3"/>
                </a:solidFill>
              </a:rPr>
              <a:t>, </a:t>
            </a:r>
            <a:r>
              <a:rPr lang="ru-RU" sz="2400" b="1" dirty="0" err="1">
                <a:solidFill>
                  <a:schemeClr val="accent3"/>
                </a:solidFill>
              </a:rPr>
              <a:t>гліцерині</a:t>
            </a:r>
            <a:r>
              <a:rPr lang="ru-RU" sz="2400" b="1" dirty="0">
                <a:solidFill>
                  <a:schemeClr val="accent3"/>
                </a:solidFill>
              </a:rPr>
              <a:t> і т. д.)</a:t>
            </a:r>
          </a:p>
          <a:p>
            <a:r>
              <a:rPr lang="ru-RU" sz="2400" b="1" dirty="0">
                <a:solidFill>
                  <a:schemeClr val="accent3"/>
                </a:solidFill>
              </a:rPr>
              <a:t>2.Перегонкой </a:t>
            </a:r>
            <a:r>
              <a:rPr lang="ru-RU" sz="2400" b="1" dirty="0" err="1">
                <a:solidFill>
                  <a:schemeClr val="accent3"/>
                </a:solidFill>
              </a:rPr>
              <a:t>ефіроолійної</a:t>
            </a:r>
            <a:r>
              <a:rPr lang="ru-RU" sz="2400" b="1" dirty="0">
                <a:solidFill>
                  <a:schemeClr val="accent3"/>
                </a:solidFill>
              </a:rPr>
              <a:t> </a:t>
            </a:r>
            <a:r>
              <a:rPr lang="ru-RU" sz="2400" b="1" dirty="0" err="1">
                <a:solidFill>
                  <a:schemeClr val="accent3"/>
                </a:solidFill>
              </a:rPr>
              <a:t>сировини</a:t>
            </a:r>
            <a:r>
              <a:rPr lang="ru-RU" sz="2400" b="1" dirty="0">
                <a:solidFill>
                  <a:schemeClr val="accent3"/>
                </a:solidFill>
              </a:rPr>
              <a:t> з водяною парою (</a:t>
            </a:r>
            <a:r>
              <a:rPr lang="ru-RU" sz="2400" b="1" dirty="0" err="1">
                <a:solidFill>
                  <a:schemeClr val="accent3"/>
                </a:solidFill>
              </a:rPr>
              <a:t>ароматні</a:t>
            </a:r>
            <a:r>
              <a:rPr lang="ru-RU" sz="2400" b="1" dirty="0">
                <a:solidFill>
                  <a:schemeClr val="accent3"/>
                </a:solidFill>
              </a:rPr>
              <a:t> води: </a:t>
            </a:r>
            <a:r>
              <a:rPr lang="ru-RU" sz="2400" b="1" dirty="0" err="1">
                <a:solidFill>
                  <a:schemeClr val="accent3"/>
                </a:solidFill>
              </a:rPr>
              <a:t>коріандрового</a:t>
            </a:r>
            <a:r>
              <a:rPr lang="ru-RU" sz="2400" b="1" dirty="0">
                <a:solidFill>
                  <a:schemeClr val="accent3"/>
                </a:solidFill>
              </a:rPr>
              <a:t>, </a:t>
            </a:r>
            <a:r>
              <a:rPr lang="ru-RU" sz="2400" b="1" dirty="0" err="1">
                <a:solidFill>
                  <a:schemeClr val="accent3"/>
                </a:solidFill>
              </a:rPr>
              <a:t>м'ятна</a:t>
            </a:r>
            <a:r>
              <a:rPr lang="ru-RU" sz="2400" b="1" dirty="0">
                <a:solidFill>
                  <a:schemeClr val="accent3"/>
                </a:solidFill>
              </a:rPr>
              <a:t>, </a:t>
            </a:r>
            <a:r>
              <a:rPr lang="ru-RU" sz="2400" b="1" dirty="0" err="1">
                <a:solidFill>
                  <a:schemeClr val="accent3"/>
                </a:solidFill>
              </a:rPr>
              <a:t>кропова</a:t>
            </a:r>
            <a:r>
              <a:rPr lang="ru-RU" sz="2400" b="1" dirty="0">
                <a:solidFill>
                  <a:schemeClr val="accent3"/>
                </a:solidFill>
              </a:rPr>
              <a:t>, </a:t>
            </a:r>
            <a:r>
              <a:rPr lang="ru-RU" sz="2400" b="1" dirty="0" err="1">
                <a:solidFill>
                  <a:schemeClr val="accent3"/>
                </a:solidFill>
              </a:rPr>
              <a:t>горькоміндального</a:t>
            </a:r>
            <a:r>
              <a:rPr lang="ru-RU" sz="2400" b="1" dirty="0">
                <a:solidFill>
                  <a:schemeClr val="accent3"/>
                </a:solidFill>
              </a:rPr>
              <a:t>)</a:t>
            </a:r>
          </a:p>
          <a:p>
            <a:r>
              <a:rPr lang="ru-RU" sz="2400" b="1" dirty="0">
                <a:solidFill>
                  <a:schemeClr val="accent3"/>
                </a:solidFill>
              </a:rPr>
              <a:t>3.Хіміческім способом (</a:t>
            </a:r>
            <a:r>
              <a:rPr lang="ru-RU" sz="2400" b="1" dirty="0" err="1">
                <a:solidFill>
                  <a:schemeClr val="accent3"/>
                </a:solidFill>
              </a:rPr>
              <a:t>основний</a:t>
            </a:r>
            <a:r>
              <a:rPr lang="ru-RU" sz="2400" b="1" dirty="0">
                <a:solidFill>
                  <a:schemeClr val="accent3"/>
                </a:solidFill>
              </a:rPr>
              <a:t> ацетат </a:t>
            </a:r>
            <a:r>
              <a:rPr lang="ru-RU" sz="2400" b="1" dirty="0" err="1">
                <a:solidFill>
                  <a:schemeClr val="accent3"/>
                </a:solidFill>
              </a:rPr>
              <a:t>алюмінію</a:t>
            </a:r>
            <a:r>
              <a:rPr lang="ru-RU" sz="2400" b="1" dirty="0">
                <a:solidFill>
                  <a:schemeClr val="accent3"/>
                </a:solidFill>
              </a:rPr>
              <a:t>, </a:t>
            </a:r>
            <a:r>
              <a:rPr lang="ru-RU" sz="2400" b="1" dirty="0" err="1">
                <a:solidFill>
                  <a:schemeClr val="accent3"/>
                </a:solidFill>
              </a:rPr>
              <a:t>основний</a:t>
            </a:r>
            <a:r>
              <a:rPr lang="ru-RU" sz="2400" b="1" dirty="0">
                <a:solidFill>
                  <a:schemeClr val="accent3"/>
                </a:solidFill>
              </a:rPr>
              <a:t> ацетат </a:t>
            </a:r>
            <a:r>
              <a:rPr lang="ru-RU" sz="2400" b="1" dirty="0" err="1">
                <a:solidFill>
                  <a:schemeClr val="accent3"/>
                </a:solidFill>
              </a:rPr>
              <a:t>свинцю</a:t>
            </a:r>
            <a:r>
              <a:rPr lang="ru-RU" sz="2400" b="1" dirty="0">
                <a:solidFill>
                  <a:schemeClr val="accent3"/>
                </a:solidFill>
              </a:rPr>
              <a:t>)</a:t>
            </a:r>
          </a:p>
          <a:p>
            <a:r>
              <a:rPr lang="ru-RU" sz="2400" b="1" dirty="0">
                <a:solidFill>
                  <a:schemeClr val="accent3"/>
                </a:solidFill>
              </a:rPr>
              <a:t>4.Електрохіміческім способом (</a:t>
            </a:r>
            <a:r>
              <a:rPr lang="ru-RU" sz="2400" b="1" dirty="0" err="1">
                <a:solidFill>
                  <a:schemeClr val="accent3"/>
                </a:solidFill>
              </a:rPr>
              <a:t>основний</a:t>
            </a:r>
            <a:r>
              <a:rPr lang="ru-RU" sz="2400" b="1" dirty="0">
                <a:solidFill>
                  <a:schemeClr val="accent3"/>
                </a:solidFill>
              </a:rPr>
              <a:t> ацетат </a:t>
            </a:r>
            <a:r>
              <a:rPr lang="ru-RU" sz="2400" b="1" dirty="0" err="1">
                <a:solidFill>
                  <a:schemeClr val="accent3"/>
                </a:solidFill>
              </a:rPr>
              <a:t>алюмінію</a:t>
            </a:r>
            <a:r>
              <a:rPr lang="ru-RU" sz="2400" b="1" dirty="0">
                <a:solidFill>
                  <a:schemeClr val="accent3"/>
                </a:solidFill>
              </a:rPr>
              <a:t>)</a:t>
            </a:r>
            <a:endParaRPr lang="ru-RU" sz="2400" dirty="0"/>
          </a:p>
        </p:txBody>
      </p:sp>
    </p:spTree>
    <p:extLst>
      <p:ext uri="{BB962C8B-B14F-4D97-AF65-F5344CB8AC3E}">
        <p14:creationId xmlns:p14="http://schemas.microsoft.com/office/powerpoint/2010/main" val="1668767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err="1">
                <a:solidFill>
                  <a:srgbClr val="7030A0"/>
                </a:solidFill>
                <a:effectLst>
                  <a:outerShdw blurRad="38100" dist="38100" dir="2700000" algn="tl">
                    <a:srgbClr val="000000">
                      <a:alpha val="43137"/>
                    </a:srgbClr>
                  </a:outerShdw>
                </a:effectLst>
              </a:rPr>
              <a:t>Переваги</a:t>
            </a:r>
            <a:r>
              <a:rPr lang="ru-RU" b="1" dirty="0">
                <a:solidFill>
                  <a:srgbClr val="7030A0"/>
                </a:solidFill>
                <a:effectLst>
                  <a:outerShdw blurRad="38100" dist="38100" dir="2700000" algn="tl">
                    <a:srgbClr val="000000">
                      <a:alpha val="43137"/>
                    </a:srgbClr>
                  </a:outerShdw>
                </a:effectLst>
              </a:rPr>
              <a:t> та </a:t>
            </a:r>
            <a:r>
              <a:rPr lang="ru-RU" b="1" dirty="0" err="1">
                <a:solidFill>
                  <a:srgbClr val="7030A0"/>
                </a:solidFill>
                <a:effectLst>
                  <a:outerShdw blurRad="38100" dist="38100" dir="2700000" algn="tl">
                    <a:srgbClr val="000000">
                      <a:alpha val="43137"/>
                    </a:srgbClr>
                  </a:outerShdw>
                </a:effectLst>
              </a:rPr>
              <a:t>недоліки</a:t>
            </a:r>
            <a:r>
              <a:rPr lang="ru-RU" b="1" dirty="0">
                <a:solidFill>
                  <a:srgbClr val="7030A0"/>
                </a:solidFill>
                <a:effectLst>
                  <a:outerShdw blurRad="38100" dist="38100" dir="2700000" algn="tl">
                    <a:srgbClr val="000000">
                      <a:alpha val="43137"/>
                    </a:srgbClr>
                  </a:outerShdw>
                </a:effectLst>
              </a:rPr>
              <a:t> </a:t>
            </a:r>
            <a:r>
              <a:rPr lang="ru-RU" b="1" dirty="0" err="1">
                <a:solidFill>
                  <a:srgbClr val="7030A0"/>
                </a:solidFill>
                <a:effectLst>
                  <a:outerShdw blurRad="38100" dist="38100" dir="2700000" algn="tl">
                    <a:srgbClr val="000000">
                      <a:alpha val="43137"/>
                    </a:srgbClr>
                  </a:outerShdw>
                </a:effectLst>
              </a:rPr>
              <a:t>розчинів</a:t>
            </a:r>
            <a:endParaRPr lang="ru-RU" b="1" dirty="0">
              <a:solidFill>
                <a:srgbClr val="7030A0"/>
              </a:solidFill>
              <a:effectLst>
                <a:outerShdw blurRad="38100" dist="38100" dir="2700000" algn="tl">
                  <a:srgbClr val="000000">
                    <a:alpha val="43137"/>
                  </a:srgbClr>
                </a:outerShdw>
              </a:effectLst>
            </a:endParaRPr>
          </a:p>
        </p:txBody>
      </p:sp>
      <p:sp>
        <p:nvSpPr>
          <p:cNvPr id="3" name="Объект 2"/>
          <p:cNvSpPr>
            <a:spLocks noGrp="1"/>
          </p:cNvSpPr>
          <p:nvPr>
            <p:ph sz="quarter" idx="1"/>
          </p:nvPr>
        </p:nvSpPr>
        <p:spPr>
          <a:xfrm>
            <a:off x="0" y="1600200"/>
            <a:ext cx="4572000" cy="4925144"/>
          </a:xfrm>
        </p:spPr>
        <p:txBody>
          <a:bodyPr>
            <a:normAutofit fontScale="55000" lnSpcReduction="20000"/>
          </a:bodyPr>
          <a:lstStyle/>
          <a:p>
            <a:pPr algn="just"/>
            <a:r>
              <a:rPr lang="ru-RU" sz="3200" dirty="0"/>
              <a:t>1.Бистрее </a:t>
            </a:r>
            <a:r>
              <a:rPr lang="ru-RU" sz="3200" dirty="0" err="1"/>
              <a:t>всмоктуються</a:t>
            </a:r>
            <a:r>
              <a:rPr lang="ru-RU" sz="3200" dirty="0"/>
              <a:t> і </a:t>
            </a:r>
            <a:r>
              <a:rPr lang="ru-RU" sz="3200" dirty="0" err="1"/>
              <a:t>надають</a:t>
            </a:r>
            <a:r>
              <a:rPr lang="ru-RU" sz="3200" dirty="0"/>
              <a:t> </a:t>
            </a:r>
            <a:r>
              <a:rPr lang="ru-RU" sz="3200" dirty="0" err="1"/>
              <a:t>резорбтивну</a:t>
            </a:r>
            <a:r>
              <a:rPr lang="ru-RU" sz="3200" dirty="0"/>
              <a:t> </a:t>
            </a:r>
            <a:r>
              <a:rPr lang="ru-RU" sz="3200" dirty="0" err="1"/>
              <a:t>дію</a:t>
            </a:r>
            <a:r>
              <a:rPr lang="ru-RU" sz="3200" dirty="0"/>
              <a:t> в </a:t>
            </a:r>
            <a:r>
              <a:rPr lang="ru-RU" sz="3200" dirty="0" err="1"/>
              <a:t>порівнянні</a:t>
            </a:r>
            <a:r>
              <a:rPr lang="ru-RU" sz="3200" dirty="0"/>
              <a:t> з </a:t>
            </a:r>
            <a:r>
              <a:rPr lang="ru-RU" sz="3200" dirty="0" err="1"/>
              <a:t>твердими</a:t>
            </a:r>
            <a:r>
              <a:rPr lang="ru-RU" sz="3200" dirty="0"/>
              <a:t> </a:t>
            </a:r>
            <a:r>
              <a:rPr lang="ru-RU" sz="3200" dirty="0" err="1"/>
              <a:t>пероральними</a:t>
            </a:r>
            <a:r>
              <a:rPr lang="ru-RU" sz="3200" dirty="0"/>
              <a:t> </a:t>
            </a:r>
            <a:r>
              <a:rPr lang="ru-RU" sz="3200" dirty="0" err="1"/>
              <a:t>лікарськими</a:t>
            </a:r>
            <a:r>
              <a:rPr lang="ru-RU" sz="3200" dirty="0"/>
              <a:t> формами.</a:t>
            </a:r>
          </a:p>
          <a:p>
            <a:pPr algn="just"/>
            <a:r>
              <a:rPr lang="ru-RU" sz="3200" dirty="0"/>
              <a:t>2.Ісключается </a:t>
            </a:r>
            <a:r>
              <a:rPr lang="ru-RU" sz="3200" dirty="0" err="1"/>
              <a:t>подразнюючу</a:t>
            </a:r>
            <a:r>
              <a:rPr lang="ru-RU" sz="3200" dirty="0"/>
              <a:t> </a:t>
            </a:r>
            <a:r>
              <a:rPr lang="ru-RU" sz="3200" dirty="0" err="1"/>
              <a:t>дію</a:t>
            </a:r>
            <a:r>
              <a:rPr lang="ru-RU" sz="3200" dirty="0"/>
              <a:t> </a:t>
            </a:r>
            <a:r>
              <a:rPr lang="ru-RU" sz="3200" dirty="0" err="1"/>
              <a:t>концентрованих</a:t>
            </a:r>
            <a:r>
              <a:rPr lang="ru-RU" sz="3200" dirty="0"/>
              <a:t> </a:t>
            </a:r>
            <a:r>
              <a:rPr lang="ru-RU" sz="3200" dirty="0" err="1"/>
              <a:t>лікарських</a:t>
            </a:r>
            <a:r>
              <a:rPr lang="ru-RU" sz="3200" dirty="0"/>
              <a:t> речовин.</a:t>
            </a:r>
          </a:p>
          <a:p>
            <a:pPr algn="just"/>
            <a:r>
              <a:rPr lang="ru-RU" sz="3200" dirty="0"/>
              <a:t>3. З </a:t>
            </a:r>
            <a:r>
              <a:rPr lang="ru-RU" sz="3200" dirty="0" err="1"/>
              <a:t>допомогою</a:t>
            </a:r>
            <a:r>
              <a:rPr lang="ru-RU" sz="3200" dirty="0"/>
              <a:t> </a:t>
            </a:r>
            <a:r>
              <a:rPr lang="ru-RU" sz="3200" dirty="0" err="1"/>
              <a:t>розчинів</a:t>
            </a:r>
            <a:r>
              <a:rPr lang="ru-RU" sz="3200" dirty="0"/>
              <a:t> </a:t>
            </a:r>
            <a:r>
              <a:rPr lang="ru-RU" sz="3200" dirty="0" err="1"/>
              <a:t>можна</a:t>
            </a:r>
            <a:r>
              <a:rPr lang="ru-RU" sz="3200" dirty="0"/>
              <a:t> </a:t>
            </a:r>
            <a:r>
              <a:rPr lang="ru-RU" sz="3200" dirty="0" err="1"/>
              <a:t>регулювати</a:t>
            </a:r>
            <a:r>
              <a:rPr lang="ru-RU" sz="3200" dirty="0"/>
              <a:t> </a:t>
            </a:r>
            <a:r>
              <a:rPr lang="ru-RU" sz="3200" dirty="0" err="1"/>
              <a:t>терапевтичний</a:t>
            </a:r>
            <a:r>
              <a:rPr lang="ru-RU" sz="3200" dirty="0"/>
              <a:t> </a:t>
            </a:r>
            <a:r>
              <a:rPr lang="ru-RU" sz="3200" dirty="0" err="1"/>
              <a:t>ефект</a:t>
            </a:r>
            <a:r>
              <a:rPr lang="ru-RU" sz="3200" dirty="0"/>
              <a:t>: шляхом </a:t>
            </a:r>
            <a:r>
              <a:rPr lang="ru-RU" sz="3200" dirty="0" err="1"/>
              <a:t>зміни</a:t>
            </a:r>
            <a:r>
              <a:rPr lang="ru-RU" sz="3200" dirty="0"/>
              <a:t> </a:t>
            </a:r>
            <a:r>
              <a:rPr lang="ru-RU" sz="3200" dirty="0" err="1"/>
              <a:t>концентрації</a:t>
            </a:r>
            <a:r>
              <a:rPr lang="ru-RU" sz="3200" dirty="0"/>
              <a:t> </a:t>
            </a:r>
            <a:r>
              <a:rPr lang="ru-RU" sz="3200" dirty="0" err="1"/>
              <a:t>лікарських</a:t>
            </a:r>
            <a:r>
              <a:rPr lang="ru-RU" sz="3200" dirty="0"/>
              <a:t> речовин, </a:t>
            </a:r>
            <a:r>
              <a:rPr lang="ru-RU" sz="3200" dirty="0" err="1"/>
              <a:t>зміни</a:t>
            </a:r>
            <a:r>
              <a:rPr lang="ru-RU" sz="3200" dirty="0"/>
              <a:t> </a:t>
            </a:r>
            <a:r>
              <a:rPr lang="ru-RU" sz="3200" dirty="0" err="1"/>
              <a:t>значення</a:t>
            </a:r>
            <a:r>
              <a:rPr lang="ru-RU" sz="3200" dirty="0"/>
              <a:t> рН </a:t>
            </a:r>
            <a:r>
              <a:rPr lang="ru-RU" sz="3200" dirty="0" err="1"/>
              <a:t>середовища</a:t>
            </a:r>
            <a:r>
              <a:rPr lang="ru-RU" sz="3200" dirty="0"/>
              <a:t> і </a:t>
            </a:r>
            <a:r>
              <a:rPr lang="ru-RU" sz="3200" dirty="0" err="1"/>
              <a:t>в'язкості</a:t>
            </a:r>
            <a:r>
              <a:rPr lang="ru-RU" sz="3200" dirty="0"/>
              <a:t>, </a:t>
            </a:r>
            <a:r>
              <a:rPr lang="ru-RU" sz="3200" dirty="0" err="1"/>
              <a:t>додаванням</a:t>
            </a:r>
            <a:r>
              <a:rPr lang="ru-RU" sz="3200" dirty="0"/>
              <a:t> </a:t>
            </a:r>
            <a:r>
              <a:rPr lang="ru-RU" sz="3200" dirty="0" err="1"/>
              <a:t>допоміжних</a:t>
            </a:r>
            <a:r>
              <a:rPr lang="ru-RU" sz="3200" dirty="0"/>
              <a:t> речовин.</a:t>
            </a:r>
          </a:p>
          <a:p>
            <a:pPr algn="just"/>
            <a:r>
              <a:rPr lang="ru-RU" sz="3200" dirty="0"/>
              <a:t>4.Технологіческая </a:t>
            </a:r>
            <a:r>
              <a:rPr lang="ru-RU" sz="3200" dirty="0" err="1"/>
              <a:t>процес</a:t>
            </a:r>
            <a:r>
              <a:rPr lang="ru-RU" sz="3200" dirty="0"/>
              <a:t> </a:t>
            </a:r>
            <a:r>
              <a:rPr lang="ru-RU" sz="3200" dirty="0" err="1"/>
              <a:t>приготування</a:t>
            </a:r>
            <a:r>
              <a:rPr lang="ru-RU" sz="3200" dirty="0"/>
              <a:t> </a:t>
            </a:r>
            <a:r>
              <a:rPr lang="ru-RU" sz="3200" dirty="0" err="1"/>
              <a:t>розчинів</a:t>
            </a:r>
            <a:r>
              <a:rPr lang="ru-RU" sz="3200" dirty="0"/>
              <a:t> </a:t>
            </a:r>
            <a:r>
              <a:rPr lang="ru-RU" sz="3200" dirty="0" err="1"/>
              <a:t>досить</a:t>
            </a:r>
            <a:r>
              <a:rPr lang="ru-RU" sz="3200" dirty="0"/>
              <a:t> </a:t>
            </a:r>
            <a:r>
              <a:rPr lang="ru-RU" sz="3200" dirty="0" err="1"/>
              <a:t>простий</a:t>
            </a:r>
            <a:r>
              <a:rPr lang="ru-RU" sz="3200" dirty="0"/>
              <a:t>.</a:t>
            </a:r>
            <a:endParaRPr lang="ru-RU" dirty="0"/>
          </a:p>
        </p:txBody>
      </p:sp>
      <p:sp>
        <p:nvSpPr>
          <p:cNvPr id="4" name="Объект 3"/>
          <p:cNvSpPr>
            <a:spLocks noGrp="1"/>
          </p:cNvSpPr>
          <p:nvPr>
            <p:ph sz="quarter" idx="2"/>
          </p:nvPr>
        </p:nvSpPr>
        <p:spPr>
          <a:xfrm>
            <a:off x="4572000" y="1600200"/>
            <a:ext cx="4320480" cy="4572000"/>
          </a:xfrm>
        </p:spPr>
        <p:txBody>
          <a:bodyPr>
            <a:normAutofit fontScale="55000" lnSpcReduction="20000"/>
          </a:bodyPr>
          <a:lstStyle/>
          <a:p>
            <a:pPr algn="just"/>
            <a:r>
              <a:rPr lang="ru-RU" sz="2900" dirty="0"/>
              <a:t>1.Номенклатура </a:t>
            </a:r>
            <a:r>
              <a:rPr lang="ru-RU" sz="2900" dirty="0" err="1"/>
              <a:t>обмежена</a:t>
            </a:r>
            <a:r>
              <a:rPr lang="ru-RU" sz="2900" dirty="0"/>
              <a:t>, </a:t>
            </a:r>
            <a:r>
              <a:rPr lang="ru-RU" sz="2900" dirty="0" err="1"/>
              <a:t>включає</a:t>
            </a:r>
            <a:r>
              <a:rPr lang="ru-RU" sz="2900" dirty="0"/>
              <a:t> </a:t>
            </a:r>
            <a:r>
              <a:rPr lang="ru-RU" sz="2900" dirty="0" err="1"/>
              <a:t>препарати</a:t>
            </a:r>
            <a:r>
              <a:rPr lang="ru-RU" sz="2900" dirty="0"/>
              <a:t> </a:t>
            </a:r>
            <a:r>
              <a:rPr lang="ru-RU" sz="2900" dirty="0" err="1"/>
              <a:t>масового</a:t>
            </a:r>
            <a:r>
              <a:rPr lang="ru-RU" sz="2900" dirty="0"/>
              <a:t> </a:t>
            </a:r>
            <a:r>
              <a:rPr lang="ru-RU" sz="2900" dirty="0" err="1"/>
              <a:t>виробництва</a:t>
            </a:r>
            <a:r>
              <a:rPr lang="ru-RU" sz="2900" dirty="0"/>
              <a:t>.</a:t>
            </a:r>
          </a:p>
          <a:p>
            <a:pPr algn="just"/>
            <a:r>
              <a:rPr lang="ru-RU" sz="2900" dirty="0"/>
              <a:t>2.Он НЕ </a:t>
            </a:r>
            <a:r>
              <a:rPr lang="ru-RU" sz="2900" dirty="0" err="1"/>
              <a:t>портативні</a:t>
            </a:r>
            <a:r>
              <a:rPr lang="ru-RU" sz="2900" dirty="0"/>
              <a:t>, </a:t>
            </a:r>
            <a:r>
              <a:rPr lang="ru-RU" sz="2900" dirty="0" err="1"/>
              <a:t>нестійкі</a:t>
            </a:r>
            <a:r>
              <a:rPr lang="ru-RU" sz="2900" dirty="0"/>
              <a:t> при </a:t>
            </a:r>
            <a:r>
              <a:rPr lang="ru-RU" sz="2900" dirty="0" err="1"/>
              <a:t>зберігання</a:t>
            </a:r>
            <a:r>
              <a:rPr lang="ru-RU" sz="2900" dirty="0"/>
              <a:t> за </a:t>
            </a:r>
            <a:r>
              <a:rPr lang="ru-RU" sz="2900" dirty="0" err="1"/>
              <a:t>рахунок</a:t>
            </a:r>
            <a:r>
              <a:rPr lang="ru-RU" sz="2900" dirty="0"/>
              <a:t> </a:t>
            </a:r>
            <a:r>
              <a:rPr lang="ru-RU" sz="2900" dirty="0" err="1"/>
              <a:t>гідролізу</a:t>
            </a:r>
            <a:r>
              <a:rPr lang="ru-RU" sz="2900" dirty="0"/>
              <a:t>, </a:t>
            </a:r>
            <a:r>
              <a:rPr lang="ru-RU" sz="2900" dirty="0" err="1"/>
              <a:t>окислення</a:t>
            </a:r>
            <a:r>
              <a:rPr lang="ru-RU" sz="2900" dirty="0"/>
              <a:t>, </a:t>
            </a:r>
            <a:r>
              <a:rPr lang="ru-RU" sz="2900" dirty="0" err="1"/>
              <a:t>мікробної</a:t>
            </a:r>
            <a:r>
              <a:rPr lang="ru-RU" sz="2900" dirty="0"/>
              <a:t> </a:t>
            </a:r>
            <a:r>
              <a:rPr lang="ru-RU" sz="2900" dirty="0" err="1"/>
              <a:t>контамінації</a:t>
            </a:r>
            <a:r>
              <a:rPr lang="ru-RU" sz="2900" dirty="0"/>
              <a:t>.</a:t>
            </a:r>
          </a:p>
          <a:p>
            <a:pPr algn="just"/>
            <a:r>
              <a:rPr lang="ru-RU" sz="2900" dirty="0"/>
              <a:t>3.Срок </a:t>
            </a:r>
            <a:r>
              <a:rPr lang="ru-RU" sz="2900" dirty="0" err="1"/>
              <a:t>придатності</a:t>
            </a:r>
            <a:r>
              <a:rPr lang="ru-RU" sz="2900" dirty="0"/>
              <a:t> </a:t>
            </a:r>
            <a:r>
              <a:rPr lang="ru-RU" sz="2900" dirty="0" err="1"/>
              <a:t>обмежений</a:t>
            </a:r>
            <a:r>
              <a:rPr lang="ru-RU" sz="2900" dirty="0"/>
              <a:t>.</a:t>
            </a:r>
          </a:p>
          <a:p>
            <a:pPr algn="just"/>
            <a:r>
              <a:rPr lang="ru-RU" sz="2900" dirty="0"/>
              <a:t>4.Подвергаются </a:t>
            </a:r>
            <a:r>
              <a:rPr lang="ru-RU" sz="2900" dirty="0" err="1"/>
              <a:t>мікробної</a:t>
            </a:r>
            <a:r>
              <a:rPr lang="ru-RU" sz="2900" dirty="0"/>
              <a:t> </a:t>
            </a:r>
            <a:r>
              <a:rPr lang="ru-RU" sz="2900" dirty="0" err="1"/>
              <a:t>контамінації</a:t>
            </a:r>
            <a:r>
              <a:rPr lang="ru-RU" sz="2900" dirty="0"/>
              <a:t>.</a:t>
            </a:r>
          </a:p>
          <a:p>
            <a:pPr algn="just"/>
            <a:r>
              <a:rPr lang="ru-RU" sz="2900" dirty="0"/>
              <a:t>5. Для </a:t>
            </a:r>
            <a:r>
              <a:rPr lang="ru-RU" sz="2900" dirty="0" err="1"/>
              <a:t>фасування</a:t>
            </a:r>
            <a:r>
              <a:rPr lang="ru-RU" sz="2900" dirty="0"/>
              <a:t> </a:t>
            </a:r>
            <a:r>
              <a:rPr lang="ru-RU" sz="2900" dirty="0" err="1"/>
              <a:t>вимагають</a:t>
            </a:r>
            <a:r>
              <a:rPr lang="ru-RU" sz="2900" dirty="0"/>
              <a:t> </a:t>
            </a:r>
            <a:r>
              <a:rPr lang="ru-RU" sz="2900" dirty="0" err="1"/>
              <a:t>флакони</a:t>
            </a:r>
            <a:r>
              <a:rPr lang="ru-RU" sz="2900" dirty="0"/>
              <a:t> з </a:t>
            </a:r>
            <a:r>
              <a:rPr lang="ru-RU" sz="2900" dirty="0" err="1"/>
              <a:t>хімічно</a:t>
            </a:r>
            <a:r>
              <a:rPr lang="ru-RU" sz="2900" dirty="0"/>
              <a:t> </a:t>
            </a:r>
            <a:r>
              <a:rPr lang="ru-RU" sz="2900" dirty="0" err="1"/>
              <a:t>стійкого</a:t>
            </a:r>
            <a:r>
              <a:rPr lang="ru-RU" sz="2900" dirty="0"/>
              <a:t> </a:t>
            </a:r>
            <a:r>
              <a:rPr lang="ru-RU" sz="2900" dirty="0" err="1"/>
              <a:t>скла</a:t>
            </a:r>
            <a:r>
              <a:rPr lang="ru-RU" sz="2900" dirty="0"/>
              <a:t> (НС-1; НС-2) або </a:t>
            </a:r>
            <a:r>
              <a:rPr lang="ru-RU" sz="2900" dirty="0" err="1"/>
              <a:t>іншого</a:t>
            </a:r>
            <a:r>
              <a:rPr lang="ru-RU" sz="2900" dirty="0"/>
              <a:t> </a:t>
            </a:r>
            <a:r>
              <a:rPr lang="ru-RU" sz="2900" dirty="0" err="1"/>
              <a:t>індиферентного</a:t>
            </a:r>
            <a:r>
              <a:rPr lang="ru-RU" sz="2900" dirty="0"/>
              <a:t> </a:t>
            </a:r>
            <a:r>
              <a:rPr lang="ru-RU" sz="2900" dirty="0" err="1"/>
              <a:t>матеріалу</a:t>
            </a:r>
            <a:r>
              <a:rPr lang="ru-RU" sz="2900" dirty="0"/>
              <a:t>.</a:t>
            </a:r>
          </a:p>
          <a:p>
            <a:pPr algn="just"/>
            <a:r>
              <a:rPr lang="ru-RU" sz="2900" dirty="0"/>
              <a:t>6.Большой </a:t>
            </a:r>
            <a:r>
              <a:rPr lang="ru-RU" sz="2900" dirty="0" err="1"/>
              <a:t>обсяг</a:t>
            </a:r>
            <a:r>
              <a:rPr lang="ru-RU" sz="2900" dirty="0"/>
              <a:t> упаковки.</a:t>
            </a:r>
            <a:endParaRPr lang="ru-RU" dirty="0"/>
          </a:p>
        </p:txBody>
      </p:sp>
    </p:spTree>
    <p:extLst>
      <p:ext uri="{BB962C8B-B14F-4D97-AF65-F5344CB8AC3E}">
        <p14:creationId xmlns:p14="http://schemas.microsoft.com/office/powerpoint/2010/main" val="1104046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188640"/>
            <a:ext cx="8460432" cy="6120085"/>
          </a:xfrm>
        </p:spPr>
        <p:txBody>
          <a:bodyPr>
            <a:noAutofit/>
          </a:bodyPr>
          <a:lstStyle/>
          <a:p>
            <a:pPr algn="just"/>
            <a:r>
              <a:rPr lang="ru-RU" sz="1800" b="1" i="1" dirty="0" err="1">
                <a:solidFill>
                  <a:schemeClr val="accent1">
                    <a:lumMod val="75000"/>
                  </a:schemeClr>
                </a:solidFill>
              </a:rPr>
              <a:t>Водні</a:t>
            </a:r>
            <a:r>
              <a:rPr lang="ru-RU" sz="1800" b="1" i="1" dirty="0">
                <a:solidFill>
                  <a:schemeClr val="accent1">
                    <a:lumMod val="75000"/>
                  </a:schemeClr>
                </a:solidFill>
              </a:rPr>
              <a:t> </a:t>
            </a:r>
            <a:r>
              <a:rPr lang="ru-RU" sz="1800" b="1" i="1" dirty="0" err="1">
                <a:solidFill>
                  <a:schemeClr val="accent1">
                    <a:lumMod val="75000"/>
                  </a:schemeClr>
                </a:solidFill>
              </a:rPr>
              <a:t>розчини</a:t>
            </a:r>
            <a:r>
              <a:rPr lang="ru-RU" sz="1800" b="1" i="1" dirty="0">
                <a:solidFill>
                  <a:schemeClr val="accent1">
                    <a:lumMod val="75000"/>
                  </a:schemeClr>
                </a:solidFill>
              </a:rPr>
              <a:t> </a:t>
            </a:r>
            <a:r>
              <a:rPr lang="ru-RU" sz="1800" b="1" i="1" dirty="0" err="1">
                <a:solidFill>
                  <a:schemeClr val="accent1">
                    <a:lumMod val="75000"/>
                  </a:schemeClr>
                </a:solidFill>
              </a:rPr>
              <a:t>отримують</a:t>
            </a:r>
            <a:r>
              <a:rPr lang="ru-RU" sz="1800" b="1" i="1" dirty="0">
                <a:solidFill>
                  <a:schemeClr val="accent1">
                    <a:lumMod val="75000"/>
                  </a:schemeClr>
                </a:solidFill>
              </a:rPr>
              <a:t> </a:t>
            </a:r>
            <a:r>
              <a:rPr lang="ru-RU" sz="1800" b="1" i="1" dirty="0" err="1">
                <a:solidFill>
                  <a:schemeClr val="accent1">
                    <a:lumMod val="75000"/>
                  </a:schemeClr>
                </a:solidFill>
              </a:rPr>
              <a:t>розчиненням</a:t>
            </a:r>
            <a:r>
              <a:rPr lang="ru-RU" sz="1800" b="1" i="1" dirty="0">
                <a:solidFill>
                  <a:schemeClr val="accent1">
                    <a:lumMod val="75000"/>
                  </a:schemeClr>
                </a:solidFill>
              </a:rPr>
              <a:t> </a:t>
            </a:r>
            <a:r>
              <a:rPr lang="ru-RU" sz="1800" b="1" i="1" dirty="0" err="1">
                <a:solidFill>
                  <a:schemeClr val="accent1">
                    <a:lumMod val="75000"/>
                  </a:schemeClr>
                </a:solidFill>
              </a:rPr>
              <a:t>діючих</a:t>
            </a:r>
            <a:r>
              <a:rPr lang="ru-RU" sz="1800" b="1" i="1" dirty="0">
                <a:solidFill>
                  <a:schemeClr val="accent1">
                    <a:lumMod val="75000"/>
                  </a:schemeClr>
                </a:solidFill>
              </a:rPr>
              <a:t> та </a:t>
            </a:r>
            <a:r>
              <a:rPr lang="ru-RU" sz="1800" b="1" i="1" dirty="0" err="1">
                <a:solidFill>
                  <a:schemeClr val="accent1">
                    <a:lumMod val="75000"/>
                  </a:schemeClr>
                </a:solidFill>
              </a:rPr>
              <a:t>допоміжних</a:t>
            </a:r>
            <a:r>
              <a:rPr lang="ru-RU" sz="1800" b="1" i="1" dirty="0">
                <a:solidFill>
                  <a:schemeClr val="accent1">
                    <a:lumMod val="75000"/>
                  </a:schemeClr>
                </a:solidFill>
              </a:rPr>
              <a:t> речовин в </a:t>
            </a:r>
            <a:r>
              <a:rPr lang="ru-RU" sz="1800" b="1" i="1" dirty="0" err="1">
                <a:solidFill>
                  <a:schemeClr val="accent1">
                    <a:lumMod val="75000"/>
                  </a:schemeClr>
                </a:solidFill>
              </a:rPr>
              <a:t>відповідному</a:t>
            </a:r>
            <a:r>
              <a:rPr lang="ru-RU" sz="1800" b="1" i="1" dirty="0">
                <a:solidFill>
                  <a:schemeClr val="accent1">
                    <a:lumMod val="75000"/>
                  </a:schemeClr>
                </a:solidFill>
              </a:rPr>
              <a:t> </a:t>
            </a:r>
            <a:r>
              <a:rPr lang="ru-RU" sz="1800" b="1" i="1" dirty="0" err="1">
                <a:solidFill>
                  <a:schemeClr val="accent1">
                    <a:lumMod val="75000"/>
                  </a:schemeClr>
                </a:solidFill>
              </a:rPr>
              <a:t>розчиннику</a:t>
            </a:r>
            <a:r>
              <a:rPr lang="ru-RU" sz="1800" b="1" i="1" dirty="0">
                <a:solidFill>
                  <a:schemeClr val="accent1">
                    <a:lumMod val="75000"/>
                  </a:schemeClr>
                </a:solidFill>
              </a:rPr>
              <a:t>, </a:t>
            </a:r>
            <a:r>
              <a:rPr lang="ru-RU" sz="1800" b="1" i="1" dirty="0" err="1">
                <a:solidFill>
                  <a:schemeClr val="accent1">
                    <a:lumMod val="75000"/>
                  </a:schemeClr>
                </a:solidFill>
              </a:rPr>
              <a:t>найчастіше</a:t>
            </a:r>
            <a:r>
              <a:rPr lang="ru-RU" sz="1800" b="1" i="1" dirty="0">
                <a:solidFill>
                  <a:schemeClr val="accent1">
                    <a:lumMod val="75000"/>
                  </a:schemeClr>
                </a:solidFill>
              </a:rPr>
              <a:t> у </a:t>
            </a:r>
            <a:r>
              <a:rPr lang="ru-RU" sz="1800" b="1" i="1" dirty="0" err="1">
                <a:solidFill>
                  <a:schemeClr val="accent1">
                    <a:lumMod val="75000"/>
                  </a:schemeClr>
                </a:solidFill>
              </a:rPr>
              <a:t>воді</a:t>
            </a:r>
            <a:r>
              <a:rPr lang="ru-RU" sz="1800" b="1" i="1" dirty="0">
                <a:solidFill>
                  <a:schemeClr val="accent1">
                    <a:lumMod val="75000"/>
                  </a:schemeClr>
                </a:solidFill>
              </a:rPr>
              <a:t> </a:t>
            </a:r>
            <a:r>
              <a:rPr lang="ru-RU" sz="1800" b="1" i="1" dirty="0" err="1">
                <a:solidFill>
                  <a:schemeClr val="accent1">
                    <a:lumMod val="75000"/>
                  </a:schemeClr>
                </a:solidFill>
              </a:rPr>
              <a:t>очищеної</a:t>
            </a:r>
            <a:r>
              <a:rPr lang="ru-RU" sz="1800" b="1" i="1" dirty="0">
                <a:solidFill>
                  <a:schemeClr val="accent1">
                    <a:lumMod val="75000"/>
                  </a:schemeClr>
                </a:solidFill>
              </a:rPr>
              <a:t>, </a:t>
            </a:r>
            <a:r>
              <a:rPr lang="ru-RU" sz="1800" b="1" i="1" dirty="0" err="1">
                <a:solidFill>
                  <a:schemeClr val="accent1">
                    <a:lumMod val="75000"/>
                  </a:schemeClr>
                </a:solidFill>
              </a:rPr>
              <a:t>розведенням</a:t>
            </a:r>
            <a:r>
              <a:rPr lang="ru-RU" sz="1800" b="1" i="1" dirty="0">
                <a:solidFill>
                  <a:schemeClr val="accent1">
                    <a:lumMod val="75000"/>
                  </a:schemeClr>
                </a:solidFill>
              </a:rPr>
              <a:t> </a:t>
            </a:r>
            <a:r>
              <a:rPr lang="ru-RU" sz="1800" b="1" i="1" dirty="0" err="1">
                <a:solidFill>
                  <a:schemeClr val="accent1">
                    <a:lumMod val="75000"/>
                  </a:schemeClr>
                </a:solidFill>
              </a:rPr>
              <a:t>концентратів</a:t>
            </a:r>
            <a:r>
              <a:rPr lang="ru-RU" sz="1800" b="1" i="1" dirty="0">
                <a:solidFill>
                  <a:schemeClr val="accent1">
                    <a:lumMod val="75000"/>
                  </a:schemeClr>
                </a:solidFill>
              </a:rPr>
              <a:t> або </a:t>
            </a:r>
            <a:r>
              <a:rPr lang="ru-RU" sz="1800" b="1" i="1" dirty="0" err="1">
                <a:solidFill>
                  <a:schemeClr val="accent1">
                    <a:lumMod val="75000"/>
                  </a:schemeClr>
                </a:solidFill>
              </a:rPr>
              <a:t>стандартних</a:t>
            </a:r>
            <a:r>
              <a:rPr lang="ru-RU" sz="1800" b="1" i="1" dirty="0">
                <a:solidFill>
                  <a:schemeClr val="accent1">
                    <a:lumMod val="75000"/>
                  </a:schemeClr>
                </a:solidFill>
              </a:rPr>
              <a:t> </a:t>
            </a:r>
            <a:r>
              <a:rPr lang="ru-RU" sz="1800" b="1" i="1" dirty="0" err="1">
                <a:solidFill>
                  <a:schemeClr val="accent1">
                    <a:lumMod val="75000"/>
                  </a:schemeClr>
                </a:solidFill>
              </a:rPr>
              <a:t>фармакопейних</a:t>
            </a:r>
            <a:r>
              <a:rPr lang="ru-RU" sz="1800" b="1" i="1" dirty="0">
                <a:solidFill>
                  <a:schemeClr val="accent1">
                    <a:lumMod val="75000"/>
                  </a:schemeClr>
                </a:solidFill>
              </a:rPr>
              <a:t> </a:t>
            </a:r>
            <a:r>
              <a:rPr lang="ru-RU" sz="1800" b="1" i="1" dirty="0" err="1">
                <a:solidFill>
                  <a:schemeClr val="accent1">
                    <a:lumMod val="75000"/>
                  </a:schemeClr>
                </a:solidFill>
              </a:rPr>
              <a:t>розчинів</a:t>
            </a:r>
            <a:r>
              <a:rPr lang="ru-RU" sz="1800" b="1" i="1" dirty="0">
                <a:solidFill>
                  <a:schemeClr val="accent1">
                    <a:lumMod val="75000"/>
                  </a:schemeClr>
                </a:solidFill>
              </a:rPr>
              <a:t>. </a:t>
            </a:r>
            <a:r>
              <a:rPr lang="ru-RU" sz="1800" b="1" i="1" dirty="0" err="1">
                <a:solidFill>
                  <a:schemeClr val="accent1">
                    <a:lumMod val="75000"/>
                  </a:schemeClr>
                </a:solidFill>
              </a:rPr>
              <a:t>Водні</a:t>
            </a:r>
            <a:r>
              <a:rPr lang="ru-RU" sz="1800" b="1" i="1" dirty="0">
                <a:solidFill>
                  <a:schemeClr val="accent1">
                    <a:lumMod val="75000"/>
                  </a:schemeClr>
                </a:solidFill>
              </a:rPr>
              <a:t> </a:t>
            </a:r>
            <a:r>
              <a:rPr lang="ru-RU" sz="1800" b="1" i="1" dirty="0" err="1">
                <a:solidFill>
                  <a:schemeClr val="accent1">
                    <a:lumMod val="75000"/>
                  </a:schemeClr>
                </a:solidFill>
              </a:rPr>
              <a:t>розчини</a:t>
            </a:r>
            <a:r>
              <a:rPr lang="ru-RU" sz="1800" b="1" i="1" dirty="0">
                <a:solidFill>
                  <a:schemeClr val="accent1">
                    <a:lumMod val="75000"/>
                  </a:schemeClr>
                </a:solidFill>
              </a:rPr>
              <a:t> </a:t>
            </a:r>
            <a:r>
              <a:rPr lang="ru-RU" sz="1800" b="1" i="1" dirty="0" err="1">
                <a:solidFill>
                  <a:schemeClr val="accent1">
                    <a:lumMod val="75000"/>
                  </a:schemeClr>
                </a:solidFill>
              </a:rPr>
              <a:t>нестійкі</a:t>
            </a:r>
            <a:r>
              <a:rPr lang="ru-RU" sz="1800" b="1" i="1" dirty="0">
                <a:solidFill>
                  <a:schemeClr val="accent1">
                    <a:lumMod val="75000"/>
                  </a:schemeClr>
                </a:solidFill>
              </a:rPr>
              <a:t> при </a:t>
            </a:r>
            <a:r>
              <a:rPr lang="ru-RU" sz="1800" b="1" i="1" dirty="0" err="1">
                <a:solidFill>
                  <a:schemeClr val="accent1">
                    <a:lumMod val="75000"/>
                  </a:schemeClr>
                </a:solidFill>
              </a:rPr>
              <a:t>зберіганні</a:t>
            </a:r>
            <a:r>
              <a:rPr lang="ru-RU" sz="1800" b="1" i="1" dirty="0">
                <a:solidFill>
                  <a:schemeClr val="accent1">
                    <a:lumMod val="75000"/>
                  </a:schemeClr>
                </a:solidFill>
              </a:rPr>
              <a:t> через </a:t>
            </a:r>
            <a:r>
              <a:rPr lang="ru-RU" sz="1800" b="1" i="1" dirty="0" err="1">
                <a:solidFill>
                  <a:schemeClr val="accent1">
                    <a:lumMod val="75000"/>
                  </a:schemeClr>
                </a:solidFill>
              </a:rPr>
              <a:t>можливе</a:t>
            </a:r>
            <a:r>
              <a:rPr lang="ru-RU" sz="1800" b="1" i="1" dirty="0">
                <a:solidFill>
                  <a:schemeClr val="accent1">
                    <a:lumMod val="75000"/>
                  </a:schemeClr>
                </a:solidFill>
              </a:rPr>
              <a:t> </a:t>
            </a:r>
            <a:r>
              <a:rPr lang="ru-RU" sz="1800" b="1" i="1" dirty="0" err="1">
                <a:solidFill>
                  <a:schemeClr val="accent1">
                    <a:lumMod val="75000"/>
                  </a:schemeClr>
                </a:solidFill>
              </a:rPr>
              <a:t>гідролізу</a:t>
            </a:r>
            <a:r>
              <a:rPr lang="ru-RU" sz="1800" b="1" i="1" dirty="0">
                <a:solidFill>
                  <a:schemeClr val="accent1">
                    <a:lumMod val="75000"/>
                  </a:schemeClr>
                </a:solidFill>
              </a:rPr>
              <a:t>, </a:t>
            </a:r>
            <a:r>
              <a:rPr lang="ru-RU" sz="1800" b="1" i="1" dirty="0" err="1">
                <a:solidFill>
                  <a:schemeClr val="accent1">
                    <a:lumMod val="75000"/>
                  </a:schemeClr>
                </a:solidFill>
              </a:rPr>
              <a:t>мікробної</a:t>
            </a:r>
            <a:r>
              <a:rPr lang="ru-RU" sz="1800" b="1" i="1" dirty="0">
                <a:solidFill>
                  <a:schemeClr val="accent1">
                    <a:lumMod val="75000"/>
                  </a:schemeClr>
                </a:solidFill>
              </a:rPr>
              <a:t> </a:t>
            </a:r>
            <a:r>
              <a:rPr lang="ru-RU" sz="1800" b="1" i="1" dirty="0" err="1">
                <a:solidFill>
                  <a:schemeClr val="accent1">
                    <a:lumMod val="75000"/>
                  </a:schemeClr>
                </a:solidFill>
              </a:rPr>
              <a:t>контамінації</a:t>
            </a:r>
            <a:r>
              <a:rPr lang="ru-RU" sz="1800" b="1" i="1" dirty="0">
                <a:solidFill>
                  <a:schemeClr val="accent1">
                    <a:lumMod val="75000"/>
                  </a:schemeClr>
                </a:solidFill>
              </a:rPr>
              <a:t>, </a:t>
            </a:r>
            <a:r>
              <a:rPr lang="ru-RU" sz="1800" b="1" i="1" dirty="0" err="1">
                <a:solidFill>
                  <a:schemeClr val="accent1">
                    <a:lumMod val="75000"/>
                  </a:schemeClr>
                </a:solidFill>
              </a:rPr>
              <a:t>окислення</a:t>
            </a:r>
            <a:r>
              <a:rPr lang="ru-RU" sz="1800" b="1" i="1" dirty="0">
                <a:solidFill>
                  <a:schemeClr val="accent1">
                    <a:lumMod val="75000"/>
                  </a:schemeClr>
                </a:solidFill>
              </a:rPr>
              <a:t> </a:t>
            </a:r>
            <a:r>
              <a:rPr lang="ru-RU" sz="1800" b="1" i="1" dirty="0" err="1">
                <a:solidFill>
                  <a:schemeClr val="accent1">
                    <a:lumMod val="75000"/>
                  </a:schemeClr>
                </a:solidFill>
              </a:rPr>
              <a:t>тощо</a:t>
            </a:r>
            <a:r>
              <a:rPr lang="ru-RU" sz="1800" b="1" i="1" dirty="0">
                <a:solidFill>
                  <a:schemeClr val="accent1">
                    <a:lumMod val="75000"/>
                  </a:schemeClr>
                </a:solidFill>
              </a:rPr>
              <a:t>. Тому номенклатура </a:t>
            </a:r>
            <a:r>
              <a:rPr lang="ru-RU" sz="1800" b="1" i="1" dirty="0" err="1">
                <a:solidFill>
                  <a:schemeClr val="accent1">
                    <a:lumMod val="75000"/>
                  </a:schemeClr>
                </a:solidFill>
              </a:rPr>
              <a:t>розчинів</a:t>
            </a:r>
            <a:r>
              <a:rPr lang="ru-RU" sz="1800" b="1" i="1" dirty="0">
                <a:solidFill>
                  <a:schemeClr val="accent1">
                    <a:lumMod val="75000"/>
                  </a:schemeClr>
                </a:solidFill>
              </a:rPr>
              <a:t> </a:t>
            </a:r>
            <a:r>
              <a:rPr lang="ru-RU" sz="1800" b="1" i="1" dirty="0" err="1">
                <a:solidFill>
                  <a:schemeClr val="accent1">
                    <a:lumMod val="75000"/>
                  </a:schemeClr>
                </a:solidFill>
              </a:rPr>
              <a:t>обмежена</a:t>
            </a:r>
            <a:r>
              <a:rPr lang="ru-RU" sz="1800" b="1" i="1" dirty="0">
                <a:solidFill>
                  <a:schemeClr val="accent1">
                    <a:lumMod val="75000"/>
                  </a:schemeClr>
                </a:solidFill>
              </a:rPr>
              <a:t> і </a:t>
            </a:r>
            <a:r>
              <a:rPr lang="ru-RU" sz="1800" b="1" i="1" dirty="0" err="1">
                <a:solidFill>
                  <a:schemeClr val="accent1">
                    <a:lumMod val="75000"/>
                  </a:schemeClr>
                </a:solidFill>
              </a:rPr>
              <a:t>включає</a:t>
            </a:r>
            <a:r>
              <a:rPr lang="ru-RU" sz="1800" b="1" i="1" dirty="0">
                <a:solidFill>
                  <a:schemeClr val="accent1">
                    <a:lumMod val="75000"/>
                  </a:schemeClr>
                </a:solidFill>
              </a:rPr>
              <a:t> </a:t>
            </a:r>
            <a:r>
              <a:rPr lang="ru-RU" sz="1800" b="1" i="1" dirty="0" err="1">
                <a:solidFill>
                  <a:schemeClr val="accent1">
                    <a:lumMod val="75000"/>
                  </a:schemeClr>
                </a:solidFill>
              </a:rPr>
              <a:t>лише</a:t>
            </a:r>
            <a:r>
              <a:rPr lang="ru-RU" sz="1800" b="1" i="1" dirty="0">
                <a:solidFill>
                  <a:schemeClr val="accent1">
                    <a:lumMod val="75000"/>
                  </a:schemeClr>
                </a:solidFill>
              </a:rPr>
              <a:t> </a:t>
            </a:r>
            <a:r>
              <a:rPr lang="ru-RU" sz="1800" b="1" i="1" dirty="0" err="1">
                <a:solidFill>
                  <a:schemeClr val="accent1">
                    <a:lumMod val="75000"/>
                  </a:schemeClr>
                </a:solidFill>
              </a:rPr>
              <a:t>препарати</a:t>
            </a:r>
            <a:r>
              <a:rPr lang="ru-RU" sz="1800" b="1" i="1" dirty="0">
                <a:solidFill>
                  <a:schemeClr val="accent1">
                    <a:lumMod val="75000"/>
                  </a:schemeClr>
                </a:solidFill>
              </a:rPr>
              <a:t> </a:t>
            </a:r>
            <a:r>
              <a:rPr lang="ru-RU" sz="1800" b="1" i="1" dirty="0" err="1">
                <a:solidFill>
                  <a:schemeClr val="accent1">
                    <a:lumMod val="75000"/>
                  </a:schemeClr>
                </a:solidFill>
              </a:rPr>
              <a:t>масового</a:t>
            </a:r>
            <a:r>
              <a:rPr lang="ru-RU" sz="1800" b="1" i="1" dirty="0">
                <a:solidFill>
                  <a:schemeClr val="accent1">
                    <a:lumMod val="75000"/>
                  </a:schemeClr>
                </a:solidFill>
              </a:rPr>
              <a:t> </a:t>
            </a:r>
            <a:r>
              <a:rPr lang="ru-RU" sz="1800" b="1" i="1" dirty="0" err="1">
                <a:solidFill>
                  <a:schemeClr val="accent1">
                    <a:lumMod val="75000"/>
                  </a:schemeClr>
                </a:solidFill>
              </a:rPr>
              <a:t>виробництва</a:t>
            </a:r>
            <a:r>
              <a:rPr lang="ru-RU" sz="1800" b="1" i="1" dirty="0">
                <a:solidFill>
                  <a:schemeClr val="accent1">
                    <a:lumMod val="75000"/>
                  </a:schemeClr>
                </a:solidFill>
              </a:rPr>
              <a:t>, </a:t>
            </a:r>
            <a:r>
              <a:rPr lang="ru-RU" sz="1800" b="1" i="1" dirty="0" err="1">
                <a:solidFill>
                  <a:schemeClr val="accent1">
                    <a:lumMod val="75000"/>
                  </a:schemeClr>
                </a:solidFill>
              </a:rPr>
              <a:t>придатні</a:t>
            </a:r>
            <a:r>
              <a:rPr lang="ru-RU" sz="1800" b="1" i="1" dirty="0">
                <a:solidFill>
                  <a:schemeClr val="accent1">
                    <a:lumMod val="75000"/>
                  </a:schemeClr>
                </a:solidFill>
              </a:rPr>
              <a:t> для </a:t>
            </a:r>
            <a:r>
              <a:rPr lang="ru-RU" sz="1800" b="1" i="1" dirty="0" err="1">
                <a:solidFill>
                  <a:schemeClr val="accent1">
                    <a:lumMod val="75000"/>
                  </a:schemeClr>
                </a:solidFill>
              </a:rPr>
              <a:t>тривалого</a:t>
            </a:r>
            <a:r>
              <a:rPr lang="ru-RU" sz="1800" b="1" i="1" dirty="0">
                <a:solidFill>
                  <a:schemeClr val="accent1">
                    <a:lumMod val="75000"/>
                  </a:schemeClr>
                </a:solidFill>
              </a:rPr>
              <a:t> </a:t>
            </a:r>
            <a:r>
              <a:rPr lang="ru-RU" sz="1800" b="1" i="1" dirty="0" err="1">
                <a:solidFill>
                  <a:schemeClr val="accent1">
                    <a:lumMod val="75000"/>
                  </a:schemeClr>
                </a:solidFill>
              </a:rPr>
              <a:t>зберігання</a:t>
            </a:r>
            <a:r>
              <a:rPr lang="ru-RU" sz="1800" b="1" i="1" dirty="0">
                <a:solidFill>
                  <a:schemeClr val="accent1">
                    <a:lumMod val="75000"/>
                  </a:schemeClr>
                </a:solidFill>
              </a:rPr>
              <a:t>.</a:t>
            </a:r>
          </a:p>
          <a:p>
            <a:pPr algn="just"/>
            <a:r>
              <a:rPr lang="ru-RU" sz="1800" b="1" i="1" dirty="0">
                <a:solidFill>
                  <a:schemeClr val="accent1">
                    <a:lumMod val="75000"/>
                  </a:schemeClr>
                </a:solidFill>
              </a:rPr>
              <a:t>Воду і </a:t>
            </a:r>
            <a:r>
              <a:rPr lang="ru-RU" sz="1800" b="1" i="1" dirty="0" err="1">
                <a:solidFill>
                  <a:schemeClr val="accent1">
                    <a:lumMod val="75000"/>
                  </a:schemeClr>
                </a:solidFill>
              </a:rPr>
              <a:t>водні</a:t>
            </a:r>
            <a:r>
              <a:rPr lang="ru-RU" sz="1800" b="1" i="1" dirty="0">
                <a:solidFill>
                  <a:schemeClr val="accent1">
                    <a:lumMod val="75000"/>
                  </a:schemeClr>
                </a:solidFill>
              </a:rPr>
              <a:t> </a:t>
            </a:r>
            <a:r>
              <a:rPr lang="ru-RU" sz="1800" b="1" i="1" dirty="0" err="1">
                <a:solidFill>
                  <a:schemeClr val="accent1">
                    <a:lumMod val="75000"/>
                  </a:schemeClr>
                </a:solidFill>
              </a:rPr>
              <a:t>розчини</a:t>
            </a:r>
            <a:r>
              <a:rPr lang="ru-RU" sz="1800" b="1" i="1" dirty="0">
                <a:solidFill>
                  <a:schemeClr val="accent1">
                    <a:lumMod val="75000"/>
                  </a:schemeClr>
                </a:solidFill>
              </a:rPr>
              <a:t>, </a:t>
            </a:r>
            <a:r>
              <a:rPr lang="ru-RU" sz="1800" b="1" i="1" dirty="0" err="1">
                <a:solidFill>
                  <a:schemeClr val="accent1">
                    <a:lumMod val="75000"/>
                  </a:schemeClr>
                </a:solidFill>
              </a:rPr>
              <a:t>близькі</a:t>
            </a:r>
            <a:r>
              <a:rPr lang="ru-RU" sz="1800" b="1" i="1" dirty="0">
                <a:solidFill>
                  <a:schemeClr val="accent1">
                    <a:lumMod val="75000"/>
                  </a:schemeClr>
                </a:solidFill>
              </a:rPr>
              <a:t> по </a:t>
            </a:r>
            <a:r>
              <a:rPr lang="ru-RU" sz="1800" b="1" i="1" dirty="0" err="1">
                <a:solidFill>
                  <a:schemeClr val="accent1">
                    <a:lumMod val="75000"/>
                  </a:schemeClr>
                </a:solidFill>
              </a:rPr>
              <a:t>щільності</a:t>
            </a:r>
            <a:r>
              <a:rPr lang="ru-RU" sz="1800" b="1" i="1" dirty="0">
                <a:solidFill>
                  <a:schemeClr val="accent1">
                    <a:lumMod val="75000"/>
                  </a:schemeClr>
                </a:solidFill>
              </a:rPr>
              <a:t> до води, </a:t>
            </a:r>
            <a:r>
              <a:rPr lang="ru-RU" sz="1800" b="1" i="1" dirty="0" err="1">
                <a:solidFill>
                  <a:schemeClr val="accent1">
                    <a:lumMod val="75000"/>
                  </a:schemeClr>
                </a:solidFill>
              </a:rPr>
              <a:t>відміряють</a:t>
            </a:r>
            <a:r>
              <a:rPr lang="ru-RU" sz="1800" b="1" i="1" dirty="0">
                <a:solidFill>
                  <a:schemeClr val="accent1">
                    <a:lumMod val="75000"/>
                  </a:schemeClr>
                </a:solidFill>
              </a:rPr>
              <a:t>, </a:t>
            </a:r>
            <a:r>
              <a:rPr lang="ru-RU" sz="1800" b="1" i="1" dirty="0" err="1">
                <a:solidFill>
                  <a:schemeClr val="accent1">
                    <a:lumMod val="75000"/>
                  </a:schemeClr>
                </a:solidFill>
              </a:rPr>
              <a:t>тверді</a:t>
            </a:r>
            <a:r>
              <a:rPr lang="ru-RU" sz="1800" b="1" i="1" dirty="0">
                <a:solidFill>
                  <a:schemeClr val="accent1">
                    <a:lumMod val="75000"/>
                  </a:schemeClr>
                </a:solidFill>
              </a:rPr>
              <a:t> </a:t>
            </a:r>
            <a:r>
              <a:rPr lang="ru-RU" sz="1800" b="1" i="1" dirty="0" err="1">
                <a:solidFill>
                  <a:schemeClr val="accent1">
                    <a:lumMod val="75000"/>
                  </a:schemeClr>
                </a:solidFill>
              </a:rPr>
              <a:t>лікарські</a:t>
            </a:r>
            <a:r>
              <a:rPr lang="ru-RU" sz="1800" b="1" i="1" dirty="0">
                <a:solidFill>
                  <a:schemeClr val="accent1">
                    <a:lumMod val="75000"/>
                  </a:schemeClr>
                </a:solidFill>
              </a:rPr>
              <a:t> речовини </a:t>
            </a:r>
            <a:r>
              <a:rPr lang="ru-RU" sz="1800" b="1" i="1" dirty="0" err="1">
                <a:solidFill>
                  <a:schemeClr val="accent1">
                    <a:lumMod val="75000"/>
                  </a:schemeClr>
                </a:solidFill>
              </a:rPr>
              <a:t>відважують</a:t>
            </a:r>
            <a:r>
              <a:rPr lang="ru-RU" sz="1800" b="1" i="1" dirty="0">
                <a:solidFill>
                  <a:schemeClr val="accent1">
                    <a:lumMod val="75000"/>
                  </a:schemeClr>
                </a:solidFill>
              </a:rPr>
              <a:t>. </a:t>
            </a:r>
            <a:r>
              <a:rPr lang="ru-RU" sz="1800" b="1" i="1" dirty="0" err="1">
                <a:solidFill>
                  <a:schemeClr val="accent1">
                    <a:lumMod val="75000"/>
                  </a:schemeClr>
                </a:solidFill>
              </a:rPr>
              <a:t>Розчинники</a:t>
            </a:r>
            <a:r>
              <a:rPr lang="ru-RU" sz="1800" b="1" i="1" dirty="0">
                <a:solidFill>
                  <a:schemeClr val="accent1">
                    <a:lumMod val="75000"/>
                  </a:schemeClr>
                </a:solidFill>
              </a:rPr>
              <a:t> і </a:t>
            </a:r>
            <a:r>
              <a:rPr lang="ru-RU" sz="1800" b="1" i="1" dirty="0" err="1">
                <a:solidFill>
                  <a:schemeClr val="accent1">
                    <a:lumMod val="75000"/>
                  </a:schemeClr>
                </a:solidFill>
              </a:rPr>
              <a:t>розчини</a:t>
            </a:r>
            <a:r>
              <a:rPr lang="ru-RU" sz="1800" b="1" i="1" dirty="0">
                <a:solidFill>
                  <a:schemeClr val="accent1">
                    <a:lumMod val="75000"/>
                  </a:schemeClr>
                </a:solidFill>
              </a:rPr>
              <a:t>, </a:t>
            </a:r>
            <a:r>
              <a:rPr lang="ru-RU" sz="1800" b="1" i="1" dirty="0" err="1">
                <a:solidFill>
                  <a:schemeClr val="accent1">
                    <a:lumMod val="75000"/>
                  </a:schemeClr>
                </a:solidFill>
              </a:rPr>
              <a:t>щільність</a:t>
            </a:r>
            <a:r>
              <a:rPr lang="ru-RU" sz="1800" b="1" i="1" dirty="0">
                <a:solidFill>
                  <a:schemeClr val="accent1">
                    <a:lumMod val="75000"/>
                  </a:schemeClr>
                </a:solidFill>
              </a:rPr>
              <a:t> </a:t>
            </a:r>
            <a:r>
              <a:rPr lang="ru-RU" sz="1800" b="1" i="1" dirty="0" err="1">
                <a:solidFill>
                  <a:schemeClr val="accent1">
                    <a:lumMod val="75000"/>
                  </a:schemeClr>
                </a:solidFill>
              </a:rPr>
              <a:t>яких</a:t>
            </a:r>
            <a:r>
              <a:rPr lang="ru-RU" sz="1800" b="1" i="1" dirty="0">
                <a:solidFill>
                  <a:schemeClr val="accent1">
                    <a:lumMod val="75000"/>
                  </a:schemeClr>
                </a:solidFill>
              </a:rPr>
              <a:t> </a:t>
            </a:r>
            <a:r>
              <a:rPr lang="ru-RU" sz="1800" b="1" i="1" dirty="0" err="1">
                <a:solidFill>
                  <a:schemeClr val="accent1">
                    <a:lumMod val="75000"/>
                  </a:schemeClr>
                </a:solidFill>
              </a:rPr>
              <a:t>більше</a:t>
            </a:r>
            <a:r>
              <a:rPr lang="ru-RU" sz="1800" b="1" i="1" dirty="0">
                <a:solidFill>
                  <a:schemeClr val="accent1">
                    <a:lumMod val="75000"/>
                  </a:schemeClr>
                </a:solidFill>
              </a:rPr>
              <a:t> або </a:t>
            </a:r>
            <a:r>
              <a:rPr lang="ru-RU" sz="1800" b="1" i="1" dirty="0" err="1">
                <a:solidFill>
                  <a:schemeClr val="accent1">
                    <a:lumMod val="75000"/>
                  </a:schemeClr>
                </a:solidFill>
              </a:rPr>
              <a:t>менше</a:t>
            </a:r>
            <a:r>
              <a:rPr lang="ru-RU" sz="1800" b="1" i="1" dirty="0">
                <a:solidFill>
                  <a:schemeClr val="accent1">
                    <a:lumMod val="75000"/>
                  </a:schemeClr>
                </a:solidFill>
              </a:rPr>
              <a:t> 1,0 </a:t>
            </a:r>
            <a:r>
              <a:rPr lang="ru-RU" sz="1800" b="1" i="1" dirty="0" err="1">
                <a:solidFill>
                  <a:schemeClr val="accent1">
                    <a:lumMod val="75000"/>
                  </a:schemeClr>
                </a:solidFill>
              </a:rPr>
              <a:t>відважують</a:t>
            </a:r>
            <a:r>
              <a:rPr lang="ru-RU" sz="1800" b="1" i="1" dirty="0">
                <a:solidFill>
                  <a:schemeClr val="accent1">
                    <a:lumMod val="75000"/>
                  </a:schemeClr>
                </a:solidFill>
              </a:rPr>
              <a:t>.</a:t>
            </a:r>
          </a:p>
          <a:p>
            <a:pPr algn="just"/>
            <a:r>
              <a:rPr lang="ru-RU" sz="1800" b="1" i="1" dirty="0" err="1">
                <a:solidFill>
                  <a:schemeClr val="accent1">
                    <a:lumMod val="75000"/>
                  </a:schemeClr>
                </a:solidFill>
              </a:rPr>
              <a:t>Терапевтичний</a:t>
            </a:r>
            <a:r>
              <a:rPr lang="ru-RU" sz="1800" b="1" i="1" dirty="0">
                <a:solidFill>
                  <a:schemeClr val="accent1">
                    <a:lumMod val="75000"/>
                  </a:schemeClr>
                </a:solidFill>
              </a:rPr>
              <a:t> </a:t>
            </a:r>
            <a:r>
              <a:rPr lang="ru-RU" sz="1800" b="1" i="1" dirty="0" err="1">
                <a:solidFill>
                  <a:schemeClr val="accent1">
                    <a:lumMod val="75000"/>
                  </a:schemeClr>
                </a:solidFill>
              </a:rPr>
              <a:t>ефект</a:t>
            </a:r>
            <a:r>
              <a:rPr lang="ru-RU" sz="1800" b="1" i="1" dirty="0">
                <a:solidFill>
                  <a:schemeClr val="accent1">
                    <a:lumMod val="75000"/>
                  </a:schemeClr>
                </a:solidFill>
              </a:rPr>
              <a:t> при </a:t>
            </a:r>
            <a:r>
              <a:rPr lang="ru-RU" sz="1800" b="1" i="1" dirty="0" err="1">
                <a:solidFill>
                  <a:schemeClr val="accent1">
                    <a:lumMod val="75000"/>
                  </a:schemeClr>
                </a:solidFill>
              </a:rPr>
              <a:t>лікуванні</a:t>
            </a:r>
            <a:r>
              <a:rPr lang="ru-RU" sz="1800" b="1" i="1" dirty="0">
                <a:solidFill>
                  <a:schemeClr val="accent1">
                    <a:lumMod val="75000"/>
                  </a:schemeClr>
                </a:solidFill>
              </a:rPr>
              <a:t> </a:t>
            </a:r>
            <a:r>
              <a:rPr lang="ru-RU" sz="1800" b="1" i="1" dirty="0" err="1">
                <a:solidFill>
                  <a:schemeClr val="accent1">
                    <a:lumMod val="75000"/>
                  </a:schemeClr>
                </a:solidFill>
              </a:rPr>
              <a:t>водними</a:t>
            </a:r>
            <a:r>
              <a:rPr lang="ru-RU" sz="1800" b="1" i="1" dirty="0">
                <a:solidFill>
                  <a:schemeClr val="accent1">
                    <a:lumMod val="75000"/>
                  </a:schemeClr>
                </a:solidFill>
              </a:rPr>
              <a:t> </a:t>
            </a:r>
            <a:r>
              <a:rPr lang="ru-RU" sz="1800" b="1" i="1" dirty="0" err="1">
                <a:solidFill>
                  <a:schemeClr val="accent1">
                    <a:lumMod val="75000"/>
                  </a:schemeClr>
                </a:solidFill>
              </a:rPr>
              <a:t>розчинами</a:t>
            </a:r>
            <a:r>
              <a:rPr lang="ru-RU" sz="1800" b="1" i="1" dirty="0">
                <a:solidFill>
                  <a:schemeClr val="accent1">
                    <a:lumMod val="75000"/>
                  </a:schemeClr>
                </a:solidFill>
              </a:rPr>
              <a:t> </a:t>
            </a:r>
            <a:r>
              <a:rPr lang="ru-RU" sz="1800" b="1" i="1" dirty="0" err="1">
                <a:solidFill>
                  <a:schemeClr val="accent1">
                    <a:lumMod val="75000"/>
                  </a:schemeClr>
                </a:solidFill>
              </a:rPr>
              <a:t>можна</a:t>
            </a:r>
            <a:r>
              <a:rPr lang="ru-RU" sz="1800" b="1" i="1" dirty="0">
                <a:solidFill>
                  <a:schemeClr val="accent1">
                    <a:lumMod val="75000"/>
                  </a:schemeClr>
                </a:solidFill>
              </a:rPr>
              <a:t> </a:t>
            </a:r>
            <a:r>
              <a:rPr lang="ru-RU" sz="1800" b="1" i="1" dirty="0" err="1">
                <a:solidFill>
                  <a:schemeClr val="accent1">
                    <a:lumMod val="75000"/>
                  </a:schemeClr>
                </a:solidFill>
              </a:rPr>
              <a:t>регулювати</a:t>
            </a:r>
            <a:r>
              <a:rPr lang="ru-RU" sz="1800" b="1" i="1" dirty="0">
                <a:solidFill>
                  <a:schemeClr val="accent1">
                    <a:lumMod val="75000"/>
                  </a:schemeClr>
                </a:solidFill>
              </a:rPr>
              <a:t>, </a:t>
            </a:r>
            <a:r>
              <a:rPr lang="ru-RU" sz="1800" b="1" i="1" dirty="0" err="1">
                <a:solidFill>
                  <a:schemeClr val="accent1">
                    <a:lumMod val="75000"/>
                  </a:schemeClr>
                </a:solidFill>
              </a:rPr>
              <a:t>змінюючи</a:t>
            </a:r>
            <a:r>
              <a:rPr lang="ru-RU" sz="1800" b="1" i="1" dirty="0">
                <a:solidFill>
                  <a:schemeClr val="accent1">
                    <a:lumMod val="75000"/>
                  </a:schemeClr>
                </a:solidFill>
              </a:rPr>
              <a:t> </a:t>
            </a:r>
            <a:r>
              <a:rPr lang="ru-RU" sz="1800" b="1" i="1" dirty="0" err="1">
                <a:solidFill>
                  <a:schemeClr val="accent1">
                    <a:lumMod val="75000"/>
                  </a:schemeClr>
                </a:solidFill>
              </a:rPr>
              <a:t>ступінь</a:t>
            </a:r>
            <a:r>
              <a:rPr lang="ru-RU" sz="1800" b="1" i="1" dirty="0">
                <a:solidFill>
                  <a:schemeClr val="accent1">
                    <a:lumMod val="75000"/>
                  </a:schemeClr>
                </a:solidFill>
              </a:rPr>
              <a:t> </a:t>
            </a:r>
            <a:r>
              <a:rPr lang="ru-RU" sz="1800" b="1" i="1" dirty="0" err="1">
                <a:solidFill>
                  <a:schemeClr val="accent1">
                    <a:lumMod val="75000"/>
                  </a:schemeClr>
                </a:solidFill>
              </a:rPr>
              <a:t>дисоціації</a:t>
            </a:r>
            <a:r>
              <a:rPr lang="ru-RU" sz="1800" b="1" i="1" dirty="0">
                <a:solidFill>
                  <a:schemeClr val="accent1">
                    <a:lumMod val="75000"/>
                  </a:schemeClr>
                </a:solidFill>
              </a:rPr>
              <a:t> і </a:t>
            </a:r>
            <a:r>
              <a:rPr lang="ru-RU" sz="1800" b="1" i="1" dirty="0" err="1">
                <a:solidFill>
                  <a:schemeClr val="accent1">
                    <a:lumMod val="75000"/>
                  </a:schemeClr>
                </a:solidFill>
              </a:rPr>
              <a:t>сольватації</a:t>
            </a:r>
            <a:r>
              <a:rPr lang="ru-RU" sz="1800" b="1" i="1" dirty="0">
                <a:solidFill>
                  <a:schemeClr val="accent1">
                    <a:lumMod val="75000"/>
                  </a:schemeClr>
                </a:solidFill>
              </a:rPr>
              <a:t> </a:t>
            </a:r>
            <a:r>
              <a:rPr lang="ru-RU" sz="1800" b="1" i="1" dirty="0" err="1">
                <a:solidFill>
                  <a:schemeClr val="accent1">
                    <a:lumMod val="75000"/>
                  </a:schemeClr>
                </a:solidFill>
              </a:rPr>
              <a:t>лікарських</a:t>
            </a:r>
            <a:r>
              <a:rPr lang="ru-RU" sz="1800" b="1" i="1" dirty="0">
                <a:solidFill>
                  <a:schemeClr val="accent1">
                    <a:lumMod val="75000"/>
                  </a:schemeClr>
                </a:solidFill>
              </a:rPr>
              <a:t> речовин </a:t>
            </a:r>
            <a:r>
              <a:rPr lang="ru-RU" sz="1800" b="1" i="1" dirty="0" err="1">
                <a:solidFill>
                  <a:schemeClr val="accent1">
                    <a:lumMod val="75000"/>
                  </a:schemeClr>
                </a:solidFill>
              </a:rPr>
              <a:t>додаванням</a:t>
            </a:r>
            <a:r>
              <a:rPr lang="ru-RU" sz="1800" b="1" i="1" dirty="0">
                <a:solidFill>
                  <a:schemeClr val="accent1">
                    <a:lumMod val="75000"/>
                  </a:schemeClr>
                </a:solidFill>
              </a:rPr>
              <a:t> </a:t>
            </a:r>
            <a:r>
              <a:rPr lang="ru-RU" sz="1800" b="1" i="1" dirty="0" err="1">
                <a:solidFill>
                  <a:schemeClr val="accent1">
                    <a:lumMod val="75000"/>
                  </a:schemeClr>
                </a:solidFill>
              </a:rPr>
              <a:t>електролітів</a:t>
            </a:r>
            <a:r>
              <a:rPr lang="ru-RU" sz="1800" b="1" i="1" dirty="0">
                <a:solidFill>
                  <a:schemeClr val="accent1">
                    <a:lumMod val="75000"/>
                  </a:schemeClr>
                </a:solidFill>
              </a:rPr>
              <a:t>, ПАР, </a:t>
            </a:r>
            <a:r>
              <a:rPr lang="ru-RU" sz="1800" b="1" i="1" dirty="0" err="1">
                <a:solidFill>
                  <a:schemeClr val="accent1">
                    <a:lumMod val="75000"/>
                  </a:schemeClr>
                </a:solidFill>
              </a:rPr>
              <a:t>зміною</a:t>
            </a:r>
            <a:r>
              <a:rPr lang="ru-RU" sz="1800" b="1" i="1" dirty="0">
                <a:solidFill>
                  <a:schemeClr val="accent1">
                    <a:lumMod val="75000"/>
                  </a:schemeClr>
                </a:solidFill>
              </a:rPr>
              <a:t> </a:t>
            </a:r>
            <a:r>
              <a:rPr lang="ru-RU" sz="1800" b="1" i="1" dirty="0" err="1">
                <a:solidFill>
                  <a:schemeClr val="accent1">
                    <a:lumMod val="75000"/>
                  </a:schemeClr>
                </a:solidFill>
              </a:rPr>
              <a:t>значення</a:t>
            </a:r>
            <a:r>
              <a:rPr lang="ru-RU" sz="1800" b="1" i="1" dirty="0">
                <a:solidFill>
                  <a:schemeClr val="accent1">
                    <a:lumMod val="75000"/>
                  </a:schemeClr>
                </a:solidFill>
              </a:rPr>
              <a:t> </a:t>
            </a:r>
            <a:r>
              <a:rPr lang="en-US" sz="1800" b="1" i="1" dirty="0">
                <a:solidFill>
                  <a:schemeClr val="accent1">
                    <a:lumMod val="75000"/>
                  </a:schemeClr>
                </a:solidFill>
              </a:rPr>
              <a:t>pH </a:t>
            </a:r>
            <a:r>
              <a:rPr lang="ru-RU" sz="1800" b="1" i="1" dirty="0">
                <a:solidFill>
                  <a:schemeClr val="accent1">
                    <a:lumMod val="75000"/>
                  </a:schemeClr>
                </a:solidFill>
              </a:rPr>
              <a:t>і </a:t>
            </a:r>
            <a:r>
              <a:rPr lang="ru-RU" sz="1800" b="1" i="1" dirty="0" err="1">
                <a:solidFill>
                  <a:schemeClr val="accent1">
                    <a:lumMod val="75000"/>
                  </a:schemeClr>
                </a:solidFill>
              </a:rPr>
              <a:t>в'язкості</a:t>
            </a:r>
            <a:r>
              <a:rPr lang="ru-RU" sz="1800" b="1" i="1" dirty="0">
                <a:solidFill>
                  <a:schemeClr val="accent1">
                    <a:lumMod val="75000"/>
                  </a:schemeClr>
                </a:solidFill>
              </a:rPr>
              <a:t>.</a:t>
            </a:r>
          </a:p>
          <a:p>
            <a:pPr algn="just"/>
            <a:r>
              <a:rPr lang="ru-RU" sz="1800" b="1" i="1" dirty="0">
                <a:solidFill>
                  <a:schemeClr val="accent1">
                    <a:lumMod val="75000"/>
                  </a:schemeClr>
                </a:solidFill>
              </a:rPr>
              <a:t>Технологія їх </a:t>
            </a:r>
            <a:r>
              <a:rPr lang="ru-RU" sz="1800" b="1" i="1" dirty="0" err="1">
                <a:solidFill>
                  <a:schemeClr val="accent1">
                    <a:lumMod val="75000"/>
                  </a:schemeClr>
                </a:solidFill>
              </a:rPr>
              <a:t>приготування</a:t>
            </a:r>
            <a:r>
              <a:rPr lang="ru-RU" sz="1800" b="1" i="1" dirty="0">
                <a:solidFill>
                  <a:schemeClr val="accent1">
                    <a:lumMod val="75000"/>
                  </a:schemeClr>
                </a:solidFill>
              </a:rPr>
              <a:t> </a:t>
            </a:r>
            <a:r>
              <a:rPr lang="ru-RU" sz="1800" b="1" i="1" dirty="0" err="1">
                <a:solidFill>
                  <a:schemeClr val="accent1">
                    <a:lumMod val="75000"/>
                  </a:schemeClr>
                </a:solidFill>
              </a:rPr>
              <a:t>зводиться</a:t>
            </a:r>
            <a:r>
              <a:rPr lang="ru-RU" sz="1800" b="1" i="1" dirty="0">
                <a:solidFill>
                  <a:schemeClr val="accent1">
                    <a:lumMod val="75000"/>
                  </a:schemeClr>
                </a:solidFill>
              </a:rPr>
              <a:t> до </a:t>
            </a:r>
            <a:r>
              <a:rPr lang="ru-RU" sz="1800" b="1" i="1" dirty="0" err="1">
                <a:solidFill>
                  <a:schemeClr val="accent1">
                    <a:lumMod val="75000"/>
                  </a:schemeClr>
                </a:solidFill>
              </a:rPr>
              <a:t>простих</a:t>
            </a:r>
            <a:r>
              <a:rPr lang="ru-RU" sz="1800" b="1" i="1" dirty="0">
                <a:solidFill>
                  <a:schemeClr val="accent1">
                    <a:lumMod val="75000"/>
                  </a:schemeClr>
                </a:solidFill>
              </a:rPr>
              <a:t> </a:t>
            </a:r>
            <a:r>
              <a:rPr lang="ru-RU" sz="1800" b="1" i="1" dirty="0" err="1">
                <a:solidFill>
                  <a:schemeClr val="accent1">
                    <a:lumMod val="75000"/>
                  </a:schemeClr>
                </a:solidFill>
              </a:rPr>
              <a:t>операцій</a:t>
            </a:r>
            <a:r>
              <a:rPr lang="ru-RU" sz="1800" b="1" i="1" dirty="0">
                <a:solidFill>
                  <a:schemeClr val="accent1">
                    <a:lumMod val="75000"/>
                  </a:schemeClr>
                </a:solidFill>
              </a:rPr>
              <a:t> </a:t>
            </a:r>
            <a:r>
              <a:rPr lang="ru-RU" sz="1800" b="1" i="1" dirty="0" err="1">
                <a:solidFill>
                  <a:schemeClr val="accent1">
                    <a:lumMod val="75000"/>
                  </a:schemeClr>
                </a:solidFill>
              </a:rPr>
              <a:t>розчинення</a:t>
            </a:r>
            <a:r>
              <a:rPr lang="ru-RU" sz="1800" b="1" i="1" dirty="0">
                <a:solidFill>
                  <a:schemeClr val="accent1">
                    <a:lumMod val="75000"/>
                  </a:schemeClr>
                </a:solidFill>
              </a:rPr>
              <a:t> або </a:t>
            </a:r>
            <a:r>
              <a:rPr lang="ru-RU" sz="1800" b="1" i="1" dirty="0" err="1">
                <a:solidFill>
                  <a:schemeClr val="accent1">
                    <a:lumMod val="75000"/>
                  </a:schemeClr>
                </a:solidFill>
              </a:rPr>
              <a:t>змішування</a:t>
            </a:r>
            <a:r>
              <a:rPr lang="ru-RU" sz="1800" b="1" i="1" dirty="0">
                <a:solidFill>
                  <a:schemeClr val="accent1">
                    <a:lumMod val="75000"/>
                  </a:schemeClr>
                </a:solidFill>
              </a:rPr>
              <a:t>, </a:t>
            </a:r>
            <a:r>
              <a:rPr lang="ru-RU" sz="1800" b="1" i="1" dirty="0" err="1">
                <a:solidFill>
                  <a:schemeClr val="accent1">
                    <a:lumMod val="75000"/>
                  </a:schemeClr>
                </a:solidFill>
              </a:rPr>
              <a:t>очищення</a:t>
            </a:r>
            <a:r>
              <a:rPr lang="ru-RU" sz="1800" b="1" i="1" dirty="0">
                <a:solidFill>
                  <a:schemeClr val="accent1">
                    <a:lumMod val="75000"/>
                  </a:schemeClr>
                </a:solidFill>
              </a:rPr>
              <a:t> і </a:t>
            </a:r>
            <a:r>
              <a:rPr lang="ru-RU" sz="1800" b="1" i="1" dirty="0" err="1">
                <a:solidFill>
                  <a:schemeClr val="accent1">
                    <a:lumMod val="75000"/>
                  </a:schemeClr>
                </a:solidFill>
              </a:rPr>
              <a:t>фасування</a:t>
            </a:r>
            <a:r>
              <a:rPr lang="ru-RU" sz="1800" b="1" i="1" dirty="0">
                <a:solidFill>
                  <a:schemeClr val="accent1">
                    <a:lumMod val="75000"/>
                  </a:schemeClr>
                </a:solidFill>
              </a:rPr>
              <a:t>.</a:t>
            </a:r>
            <a:endParaRPr lang="ru-RU" sz="1800" dirty="0"/>
          </a:p>
        </p:txBody>
      </p:sp>
    </p:spTree>
    <p:extLst>
      <p:ext uri="{BB962C8B-B14F-4D97-AF65-F5344CB8AC3E}">
        <p14:creationId xmlns:p14="http://schemas.microsoft.com/office/powerpoint/2010/main" val="1884821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7467600" cy="850106"/>
          </a:xfrm>
        </p:spPr>
        <p:txBody>
          <a:bodyPr>
            <a:normAutofit fontScale="90000"/>
          </a:bodyPr>
          <a:lstStyle/>
          <a:p>
            <a:pPr algn="ctr"/>
            <a:r>
              <a:rPr lang="ru-RU" dirty="0" err="1">
                <a:solidFill>
                  <a:schemeClr val="tx1"/>
                </a:solidFill>
                <a:effectLst>
                  <a:outerShdw blurRad="38100" dist="38100" dir="2700000" algn="tl">
                    <a:srgbClr val="000000">
                      <a:alpha val="43137"/>
                    </a:srgbClr>
                  </a:outerShdw>
                </a:effectLst>
              </a:rPr>
              <a:t>Загальна</a:t>
            </a:r>
            <a:r>
              <a:rPr lang="ru-RU" dirty="0">
                <a:solidFill>
                  <a:schemeClr val="tx1"/>
                </a:solidFill>
                <a:effectLst>
                  <a:outerShdw blurRad="38100" dist="38100" dir="2700000" algn="tl">
                    <a:srgbClr val="000000">
                      <a:alpha val="43137"/>
                    </a:srgbClr>
                  </a:outerShdw>
                </a:effectLst>
              </a:rPr>
              <a:t> </a:t>
            </a:r>
            <a:r>
              <a:rPr lang="ru-RU" dirty="0" err="1">
                <a:solidFill>
                  <a:schemeClr val="tx1"/>
                </a:solidFill>
                <a:effectLst>
                  <a:outerShdw blurRad="38100" dist="38100" dir="2700000" algn="tl">
                    <a:srgbClr val="000000">
                      <a:alpha val="43137"/>
                    </a:srgbClr>
                  </a:outerShdw>
                </a:effectLst>
              </a:rPr>
              <a:t>технологія</a:t>
            </a:r>
            <a:r>
              <a:rPr lang="ru-RU" dirty="0">
                <a:solidFill>
                  <a:schemeClr val="tx1"/>
                </a:solidFill>
                <a:effectLst>
                  <a:outerShdw blurRad="38100" dist="38100" dir="2700000" algn="tl">
                    <a:srgbClr val="000000">
                      <a:alpha val="43137"/>
                    </a:srgbClr>
                  </a:outerShdw>
                </a:effectLst>
              </a:rPr>
              <a:t> </a:t>
            </a:r>
            <a:r>
              <a:rPr lang="ru-RU" dirty="0" err="1">
                <a:solidFill>
                  <a:schemeClr val="tx1"/>
                </a:solidFill>
                <a:effectLst>
                  <a:outerShdw blurRad="38100" dist="38100" dir="2700000" algn="tl">
                    <a:srgbClr val="000000">
                      <a:alpha val="43137"/>
                    </a:srgbClr>
                  </a:outerShdw>
                </a:effectLst>
              </a:rPr>
              <a:t>наведених</a:t>
            </a:r>
            <a:r>
              <a:rPr lang="ru-RU" dirty="0">
                <a:solidFill>
                  <a:schemeClr val="tx1"/>
                </a:solidFill>
                <a:effectLst>
                  <a:outerShdw blurRad="38100" dist="38100" dir="2700000" algn="tl">
                    <a:srgbClr val="000000">
                      <a:alpha val="43137"/>
                    </a:srgbClr>
                  </a:outerShdw>
                </a:effectLst>
              </a:rPr>
              <a:t> </a:t>
            </a:r>
            <a:r>
              <a:rPr lang="ru-RU" dirty="0" err="1">
                <a:solidFill>
                  <a:schemeClr val="tx1"/>
                </a:solidFill>
                <a:effectLst>
                  <a:outerShdw blurRad="38100" dist="38100" dir="2700000" algn="tl">
                    <a:srgbClr val="000000">
                      <a:alpha val="43137"/>
                    </a:srgbClr>
                  </a:outerShdw>
                </a:effectLst>
              </a:rPr>
              <a:t>розчинів</a:t>
            </a:r>
            <a:r>
              <a:rPr lang="ru-RU" dirty="0">
                <a:solidFill>
                  <a:schemeClr val="tx1"/>
                </a:solidFill>
                <a:effectLst>
                  <a:outerShdw blurRad="38100" dist="38100" dir="2700000" algn="tl">
                    <a:srgbClr val="000000">
                      <a:alpha val="43137"/>
                    </a:srgbClr>
                  </a:outerShdw>
                </a:effectLst>
              </a:rPr>
              <a:t>:</a:t>
            </a:r>
          </a:p>
        </p:txBody>
      </p:sp>
      <p:sp>
        <p:nvSpPr>
          <p:cNvPr id="5" name="Объект 4"/>
          <p:cNvSpPr>
            <a:spLocks noGrp="1"/>
          </p:cNvSpPr>
          <p:nvPr>
            <p:ph sz="quarter" idx="1"/>
          </p:nvPr>
        </p:nvSpPr>
        <p:spPr>
          <a:xfrm>
            <a:off x="0" y="1052736"/>
            <a:ext cx="5436096" cy="5544616"/>
          </a:xfrm>
        </p:spPr>
        <p:txBody>
          <a:bodyPr>
            <a:normAutofit fontScale="92500" lnSpcReduction="20000"/>
          </a:bodyPr>
          <a:lstStyle/>
          <a:p>
            <a:pPr algn="just"/>
            <a:r>
              <a:rPr lang="ru-RU" dirty="0"/>
              <a:t>- </a:t>
            </a:r>
            <a:r>
              <a:rPr lang="ru-RU" dirty="0" err="1"/>
              <a:t>готують</a:t>
            </a:r>
            <a:r>
              <a:rPr lang="ru-RU" dirty="0"/>
              <a:t> </a:t>
            </a:r>
            <a:r>
              <a:rPr lang="ru-RU" dirty="0" err="1"/>
              <a:t>безпосередньо</a:t>
            </a:r>
            <a:r>
              <a:rPr lang="ru-RU" dirty="0"/>
              <a:t> в </a:t>
            </a:r>
            <a:r>
              <a:rPr lang="ru-RU" dirty="0" err="1"/>
              <a:t>відпускний</a:t>
            </a:r>
            <a:r>
              <a:rPr lang="ru-RU" dirty="0"/>
              <a:t> </a:t>
            </a:r>
            <a:r>
              <a:rPr lang="ru-RU" dirty="0" err="1"/>
              <a:t>флаконі</a:t>
            </a:r>
            <a:r>
              <a:rPr lang="ru-RU" dirty="0"/>
              <a:t>;</a:t>
            </a:r>
          </a:p>
          <a:p>
            <a:pPr algn="just"/>
            <a:r>
              <a:rPr lang="ru-RU" dirty="0"/>
              <a:t>- в першу </a:t>
            </a:r>
            <a:r>
              <a:rPr lang="ru-RU" dirty="0" err="1"/>
              <a:t>чергу</a:t>
            </a:r>
            <a:r>
              <a:rPr lang="ru-RU" dirty="0"/>
              <a:t> </a:t>
            </a:r>
            <a:r>
              <a:rPr lang="ru-RU" dirty="0" err="1"/>
              <a:t>вносять</a:t>
            </a:r>
            <a:r>
              <a:rPr lang="ru-RU" dirty="0"/>
              <a:t> </a:t>
            </a:r>
            <a:r>
              <a:rPr lang="ru-RU" dirty="0" err="1"/>
              <a:t>лікарські</a:t>
            </a:r>
            <a:r>
              <a:rPr lang="ru-RU" dirty="0"/>
              <a:t> речовини, а </a:t>
            </a:r>
            <a:r>
              <a:rPr lang="ru-RU" dirty="0" err="1"/>
              <a:t>потім</a:t>
            </a:r>
            <a:r>
              <a:rPr lang="ru-RU" dirty="0"/>
              <a:t> </a:t>
            </a:r>
            <a:r>
              <a:rPr lang="ru-RU" dirty="0" err="1"/>
              <a:t>додають</a:t>
            </a:r>
            <a:r>
              <a:rPr lang="ru-RU" dirty="0"/>
              <a:t> </a:t>
            </a:r>
            <a:r>
              <a:rPr lang="ru-RU" dirty="0" err="1"/>
              <a:t>розчинник</a:t>
            </a:r>
            <a:r>
              <a:rPr lang="ru-RU" dirty="0"/>
              <a:t>, тому через </a:t>
            </a:r>
            <a:r>
              <a:rPr lang="ru-RU" dirty="0" err="1"/>
              <a:t>вузьке</a:t>
            </a:r>
            <a:r>
              <a:rPr lang="ru-RU" dirty="0"/>
              <a:t> горло склянки внести </a:t>
            </a:r>
            <a:r>
              <a:rPr lang="ru-RU" dirty="0" err="1"/>
              <a:t>лікарські</a:t>
            </a:r>
            <a:r>
              <a:rPr lang="ru-RU" dirty="0"/>
              <a:t> речовини утруднено;</a:t>
            </a:r>
          </a:p>
          <a:p>
            <a:pPr algn="just"/>
            <a:r>
              <a:rPr lang="ru-RU" dirty="0"/>
              <a:t>- </a:t>
            </a:r>
            <a:r>
              <a:rPr lang="ru-RU" dirty="0" err="1"/>
              <a:t>готують</a:t>
            </a:r>
            <a:r>
              <a:rPr lang="ru-RU" dirty="0"/>
              <a:t> </a:t>
            </a:r>
            <a:r>
              <a:rPr lang="ru-RU" dirty="0" err="1"/>
              <a:t>неводні</a:t>
            </a:r>
            <a:r>
              <a:rPr lang="ru-RU" dirty="0"/>
              <a:t> </a:t>
            </a:r>
            <a:r>
              <a:rPr lang="ru-RU" dirty="0" err="1"/>
              <a:t>розчини</a:t>
            </a:r>
            <a:r>
              <a:rPr lang="ru-RU" dirty="0"/>
              <a:t>. за </a:t>
            </a:r>
            <a:r>
              <a:rPr lang="ru-RU" dirty="0" err="1"/>
              <a:t>винятком</a:t>
            </a:r>
            <a:r>
              <a:rPr lang="ru-RU" dirty="0"/>
              <a:t> </a:t>
            </a:r>
            <a:r>
              <a:rPr lang="ru-RU" dirty="0" err="1"/>
              <a:t>спиртових</a:t>
            </a:r>
            <a:r>
              <a:rPr lang="ru-RU" dirty="0"/>
              <a:t> </a:t>
            </a:r>
            <a:r>
              <a:rPr lang="ru-RU" dirty="0" err="1"/>
              <a:t>розчинів</a:t>
            </a:r>
            <a:r>
              <a:rPr lang="ru-RU" dirty="0"/>
              <a:t>, </a:t>
            </a:r>
            <a:r>
              <a:rPr lang="ru-RU" dirty="0" err="1"/>
              <a:t>ваговим</a:t>
            </a:r>
            <a:r>
              <a:rPr lang="ru-RU" dirty="0"/>
              <a:t> методом, </a:t>
            </a:r>
            <a:r>
              <a:rPr lang="ru-RU" dirty="0" err="1"/>
              <a:t>тобто</a:t>
            </a:r>
            <a:r>
              <a:rPr lang="ru-RU" dirty="0"/>
              <a:t> і речовини і </a:t>
            </a:r>
            <a:r>
              <a:rPr lang="ru-RU" dirty="0" err="1"/>
              <a:t>розчинник</a:t>
            </a:r>
            <a:r>
              <a:rPr lang="ru-RU" dirty="0"/>
              <a:t> </a:t>
            </a:r>
            <a:r>
              <a:rPr lang="ru-RU" dirty="0" err="1"/>
              <a:t>беруть</a:t>
            </a:r>
            <a:r>
              <a:rPr lang="ru-RU" dirty="0"/>
              <a:t> по </a:t>
            </a:r>
            <a:r>
              <a:rPr lang="ru-RU" dirty="0" err="1"/>
              <a:t>масі</a:t>
            </a:r>
            <a:r>
              <a:rPr lang="ru-RU" dirty="0"/>
              <a:t>;</a:t>
            </a:r>
          </a:p>
          <a:p>
            <a:pPr algn="just"/>
            <a:r>
              <a:rPr lang="ru-RU" dirty="0"/>
              <a:t>- </a:t>
            </a:r>
            <a:r>
              <a:rPr lang="ru-RU" dirty="0" err="1"/>
              <a:t>неводні</a:t>
            </a:r>
            <a:r>
              <a:rPr lang="ru-RU" dirty="0"/>
              <a:t> </a:t>
            </a:r>
            <a:r>
              <a:rPr lang="ru-RU" dirty="0" err="1"/>
              <a:t>розчини</a:t>
            </a:r>
            <a:r>
              <a:rPr lang="ru-RU" dirty="0"/>
              <a:t> </a:t>
            </a:r>
            <a:r>
              <a:rPr lang="ru-RU" dirty="0" err="1"/>
              <a:t>проціджують</a:t>
            </a:r>
            <a:r>
              <a:rPr lang="ru-RU" dirty="0"/>
              <a:t> при </a:t>
            </a:r>
            <a:r>
              <a:rPr lang="ru-RU" dirty="0" err="1"/>
              <a:t>необхідності</a:t>
            </a:r>
            <a:r>
              <a:rPr lang="ru-RU" dirty="0"/>
              <a:t>;</a:t>
            </a:r>
          </a:p>
          <a:p>
            <a:pPr algn="just"/>
            <a:r>
              <a:rPr lang="ru-RU" dirty="0"/>
              <a:t>- </a:t>
            </a:r>
            <a:r>
              <a:rPr lang="ru-RU" dirty="0" err="1"/>
              <a:t>готують</a:t>
            </a:r>
            <a:r>
              <a:rPr lang="ru-RU" dirty="0"/>
              <a:t> </a:t>
            </a:r>
            <a:r>
              <a:rPr lang="ru-RU" dirty="0" err="1"/>
              <a:t>розчини</a:t>
            </a:r>
            <a:r>
              <a:rPr lang="ru-RU" dirty="0"/>
              <a:t> </a:t>
            </a:r>
            <a:r>
              <a:rPr lang="ru-RU" dirty="0" err="1"/>
              <a:t>тільки</a:t>
            </a:r>
            <a:r>
              <a:rPr lang="ru-RU" dirty="0"/>
              <a:t> в сухому </a:t>
            </a:r>
            <a:r>
              <a:rPr lang="ru-RU" dirty="0" err="1"/>
              <a:t>посуді</a:t>
            </a:r>
            <a:r>
              <a:rPr lang="ru-RU" dirty="0"/>
              <a:t>, так як вода </a:t>
            </a:r>
            <a:r>
              <a:rPr lang="ru-RU" dirty="0" err="1"/>
              <a:t>може</a:t>
            </a:r>
            <a:r>
              <a:rPr lang="ru-RU" dirty="0"/>
              <a:t> стати причиною </a:t>
            </a:r>
            <a:r>
              <a:rPr lang="ru-RU" dirty="0" err="1"/>
              <a:t>псування</a:t>
            </a:r>
            <a:r>
              <a:rPr lang="ru-RU" dirty="0"/>
              <a:t> </a:t>
            </a:r>
            <a:r>
              <a:rPr lang="ru-RU" dirty="0" err="1"/>
              <a:t>масляних</a:t>
            </a:r>
            <a:r>
              <a:rPr lang="ru-RU" dirty="0"/>
              <a:t> і </a:t>
            </a:r>
            <a:r>
              <a:rPr lang="ru-RU" dirty="0" err="1"/>
              <a:t>ефірних</a:t>
            </a:r>
            <a:r>
              <a:rPr lang="ru-RU" dirty="0"/>
              <a:t> </a:t>
            </a:r>
            <a:r>
              <a:rPr lang="ru-RU" dirty="0" err="1"/>
              <a:t>розчинів</a:t>
            </a:r>
            <a:r>
              <a:rPr lang="ru-RU" dirty="0"/>
              <a:t>, привести до </a:t>
            </a:r>
            <a:r>
              <a:rPr lang="ru-RU" dirty="0" err="1"/>
              <a:t>розведення</a:t>
            </a:r>
            <a:r>
              <a:rPr lang="ru-RU" dirty="0"/>
              <a:t> </a:t>
            </a:r>
            <a:r>
              <a:rPr lang="ru-RU" dirty="0" err="1"/>
              <a:t>спиртових</a:t>
            </a:r>
            <a:r>
              <a:rPr lang="ru-RU" dirty="0"/>
              <a:t>, </a:t>
            </a:r>
            <a:r>
              <a:rPr lang="ru-RU" dirty="0" err="1"/>
              <a:t>гліцеринових</a:t>
            </a:r>
            <a:r>
              <a:rPr lang="ru-RU" dirty="0"/>
              <a:t> </a:t>
            </a:r>
            <a:r>
              <a:rPr lang="ru-RU" dirty="0" err="1"/>
              <a:t>розчинів</a:t>
            </a:r>
            <a:r>
              <a:rPr lang="ru-RU" dirty="0"/>
              <a:t>.</a:t>
            </a:r>
          </a:p>
        </p:txBody>
      </p:sp>
      <p:pic>
        <p:nvPicPr>
          <p:cNvPr id="7" name="Picture 3" descr="357632.jpg"/>
          <p:cNvPicPr>
            <a:picLocks noGrp="1" noChangeAspect="1"/>
          </p:cNvPicPr>
          <p:nvPr>
            <p:ph sz="quarter" idx="2"/>
          </p:nvPr>
        </p:nvPicPr>
        <p:blipFill>
          <a:blip r:embed="rId2" cstate="print"/>
          <a:stretch>
            <a:fillRect/>
          </a:stretch>
        </p:blipFill>
        <p:spPr>
          <a:xfrm flipH="1">
            <a:off x="5434803" y="1340768"/>
            <a:ext cx="3241652" cy="4824535"/>
          </a:xfrm>
          <a:prstGeom prst="rect">
            <a:avLst/>
          </a:prstGeom>
        </p:spPr>
      </p:pic>
    </p:spTree>
    <p:extLst>
      <p:ext uri="{BB962C8B-B14F-4D97-AF65-F5344CB8AC3E}">
        <p14:creationId xmlns:p14="http://schemas.microsoft.com/office/powerpoint/2010/main" val="287852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136904" cy="4678204"/>
          </a:xfrm>
          <a:prstGeom prst="rect">
            <a:avLst/>
          </a:prstGeom>
        </p:spPr>
        <p:txBody>
          <a:bodyPr wrap="square">
            <a:spAutoFit/>
          </a:bodyPr>
          <a:lstStyle/>
          <a:p>
            <a:pPr algn="just"/>
            <a:r>
              <a:rPr lang="ru-RU" i="1" dirty="0" err="1">
                <a:solidFill>
                  <a:schemeClr val="accent1">
                    <a:lumMod val="75000"/>
                  </a:schemeClr>
                </a:solidFill>
              </a:rPr>
              <a:t>Неводні</a:t>
            </a:r>
            <a:r>
              <a:rPr lang="ru-RU" i="1" dirty="0">
                <a:solidFill>
                  <a:schemeClr val="accent1">
                    <a:lumMod val="75000"/>
                  </a:schemeClr>
                </a:solidFill>
              </a:rPr>
              <a:t> </a:t>
            </a:r>
            <a:r>
              <a:rPr lang="ru-RU" i="1" dirty="0" err="1">
                <a:solidFill>
                  <a:schemeClr val="accent1">
                    <a:lumMod val="75000"/>
                  </a:schemeClr>
                </a:solidFill>
              </a:rPr>
              <a:t>розчини</a:t>
            </a:r>
            <a:r>
              <a:rPr lang="ru-RU" i="1" dirty="0">
                <a:solidFill>
                  <a:schemeClr val="accent1">
                    <a:lumMod val="75000"/>
                  </a:schemeClr>
                </a:solidFill>
              </a:rPr>
              <a:t> - </a:t>
            </a:r>
            <a:r>
              <a:rPr lang="ru-RU" i="1" dirty="0" err="1">
                <a:solidFill>
                  <a:schemeClr val="accent1">
                    <a:lumMod val="75000"/>
                  </a:schemeClr>
                </a:solidFill>
              </a:rPr>
              <a:t>це</a:t>
            </a:r>
            <a:r>
              <a:rPr lang="ru-RU" i="1" dirty="0">
                <a:solidFill>
                  <a:schemeClr val="accent1">
                    <a:lumMod val="75000"/>
                  </a:schemeClr>
                </a:solidFill>
              </a:rPr>
              <a:t> </a:t>
            </a:r>
            <a:r>
              <a:rPr lang="ru-RU" i="1" dirty="0" err="1">
                <a:solidFill>
                  <a:schemeClr val="accent1">
                    <a:lumMod val="75000"/>
                  </a:schemeClr>
                </a:solidFill>
              </a:rPr>
              <a:t>справжні</a:t>
            </a:r>
            <a:r>
              <a:rPr lang="ru-RU" i="1" dirty="0">
                <a:solidFill>
                  <a:schemeClr val="accent1">
                    <a:lumMod val="75000"/>
                  </a:schemeClr>
                </a:solidFill>
              </a:rPr>
              <a:t> </a:t>
            </a:r>
            <a:r>
              <a:rPr lang="ru-RU" i="1" dirty="0" err="1">
                <a:solidFill>
                  <a:schemeClr val="accent1">
                    <a:lumMod val="75000"/>
                  </a:schemeClr>
                </a:solidFill>
              </a:rPr>
              <a:t>розчини</a:t>
            </a:r>
            <a:r>
              <a:rPr lang="ru-RU" i="1" dirty="0">
                <a:solidFill>
                  <a:schemeClr val="accent1">
                    <a:lumMod val="75000"/>
                  </a:schemeClr>
                </a:solidFill>
              </a:rPr>
              <a:t>, </a:t>
            </a:r>
            <a:r>
              <a:rPr lang="ru-RU" i="1" dirty="0" err="1">
                <a:solidFill>
                  <a:schemeClr val="accent1">
                    <a:lumMod val="75000"/>
                  </a:schemeClr>
                </a:solidFill>
              </a:rPr>
              <a:t>які</a:t>
            </a:r>
            <a:r>
              <a:rPr lang="ru-RU" i="1" dirty="0">
                <a:solidFill>
                  <a:schemeClr val="accent1">
                    <a:lumMod val="75000"/>
                  </a:schemeClr>
                </a:solidFill>
              </a:rPr>
              <a:t> </a:t>
            </a:r>
            <a:r>
              <a:rPr lang="ru-RU" i="1" dirty="0" err="1">
                <a:solidFill>
                  <a:schemeClr val="accent1">
                    <a:lumMod val="75000"/>
                  </a:schemeClr>
                </a:solidFill>
              </a:rPr>
              <a:t>готують</a:t>
            </a:r>
            <a:r>
              <a:rPr lang="ru-RU" i="1" dirty="0">
                <a:solidFill>
                  <a:schemeClr val="accent1">
                    <a:lumMod val="75000"/>
                  </a:schemeClr>
                </a:solidFill>
              </a:rPr>
              <a:t> на </a:t>
            </a:r>
            <a:r>
              <a:rPr lang="ru-RU" i="1" dirty="0" err="1">
                <a:solidFill>
                  <a:schemeClr val="accent1">
                    <a:lumMod val="75000"/>
                  </a:schemeClr>
                </a:solidFill>
              </a:rPr>
              <a:t>наведених</a:t>
            </a:r>
            <a:r>
              <a:rPr lang="ru-RU" i="1" dirty="0">
                <a:solidFill>
                  <a:schemeClr val="accent1">
                    <a:lumMod val="75000"/>
                  </a:schemeClr>
                </a:solidFill>
              </a:rPr>
              <a:t> </a:t>
            </a:r>
            <a:r>
              <a:rPr lang="ru-RU" i="1" dirty="0" err="1">
                <a:solidFill>
                  <a:schemeClr val="accent1">
                    <a:lumMod val="75000"/>
                  </a:schemeClr>
                </a:solidFill>
              </a:rPr>
              <a:t>розчинниках</a:t>
            </a:r>
            <a:r>
              <a:rPr lang="ru-RU" i="1" dirty="0">
                <a:solidFill>
                  <a:schemeClr val="accent1">
                    <a:lumMod val="75000"/>
                  </a:schemeClr>
                </a:solidFill>
              </a:rPr>
              <a:t>. </a:t>
            </a:r>
            <a:r>
              <a:rPr lang="ru-RU" i="1" dirty="0" err="1">
                <a:solidFill>
                  <a:schemeClr val="accent1">
                    <a:lumMod val="75000"/>
                  </a:schemeClr>
                </a:solidFill>
              </a:rPr>
              <a:t>Розчинники</a:t>
            </a:r>
            <a:r>
              <a:rPr lang="ru-RU" i="1" dirty="0">
                <a:solidFill>
                  <a:schemeClr val="accent1">
                    <a:lumMod val="75000"/>
                  </a:schemeClr>
                </a:solidFill>
              </a:rPr>
              <a:t> </a:t>
            </a:r>
            <a:r>
              <a:rPr lang="ru-RU" i="1" dirty="0" err="1">
                <a:solidFill>
                  <a:schemeClr val="accent1">
                    <a:lumMod val="75000"/>
                  </a:schemeClr>
                </a:solidFill>
              </a:rPr>
              <a:t>діляться</a:t>
            </a:r>
            <a:r>
              <a:rPr lang="ru-RU" i="1" dirty="0">
                <a:solidFill>
                  <a:schemeClr val="accent1">
                    <a:lumMod val="75000"/>
                  </a:schemeClr>
                </a:solidFill>
              </a:rPr>
              <a:t> на </a:t>
            </a:r>
            <a:r>
              <a:rPr lang="ru-RU" i="1" dirty="0" err="1">
                <a:solidFill>
                  <a:schemeClr val="accent1">
                    <a:lumMod val="75000"/>
                  </a:schemeClr>
                </a:solidFill>
              </a:rPr>
              <a:t>леткі</a:t>
            </a:r>
            <a:r>
              <a:rPr lang="ru-RU" i="1" dirty="0">
                <a:solidFill>
                  <a:schemeClr val="accent1">
                    <a:lumMod val="75000"/>
                  </a:schemeClr>
                </a:solidFill>
              </a:rPr>
              <a:t> (спирт </a:t>
            </a:r>
            <a:r>
              <a:rPr lang="ru-RU" i="1" dirty="0" err="1">
                <a:solidFill>
                  <a:schemeClr val="accent1">
                    <a:lumMod val="75000"/>
                  </a:schemeClr>
                </a:solidFill>
              </a:rPr>
              <a:t>етиловий</a:t>
            </a:r>
            <a:r>
              <a:rPr lang="ru-RU" i="1" dirty="0">
                <a:solidFill>
                  <a:schemeClr val="accent1">
                    <a:lumMod val="75000"/>
                  </a:schemeClr>
                </a:solidFill>
              </a:rPr>
              <a:t>, </a:t>
            </a:r>
            <a:r>
              <a:rPr lang="ru-RU" i="1" dirty="0" err="1">
                <a:solidFill>
                  <a:schemeClr val="accent1">
                    <a:lumMod val="75000"/>
                  </a:schemeClr>
                </a:solidFill>
              </a:rPr>
              <a:t>ефір</a:t>
            </a:r>
            <a:r>
              <a:rPr lang="ru-RU" i="1" dirty="0">
                <a:solidFill>
                  <a:schemeClr val="accent1">
                    <a:lumMod val="75000"/>
                  </a:schemeClr>
                </a:solidFill>
              </a:rPr>
              <a:t>, хлороформ, скипидар та </a:t>
            </a:r>
            <a:r>
              <a:rPr lang="ru-RU" i="1" dirty="0" err="1">
                <a:solidFill>
                  <a:schemeClr val="accent1">
                    <a:lumMod val="75000"/>
                  </a:schemeClr>
                </a:solidFill>
              </a:rPr>
              <a:t>інші</a:t>
            </a:r>
            <a:r>
              <a:rPr lang="ru-RU" i="1" dirty="0">
                <a:solidFill>
                  <a:schemeClr val="accent1">
                    <a:lumMod val="75000"/>
                  </a:schemeClr>
                </a:solidFill>
              </a:rPr>
              <a:t>, </a:t>
            </a:r>
            <a:r>
              <a:rPr lang="ru-RU" i="1" dirty="0" err="1">
                <a:solidFill>
                  <a:schemeClr val="accent1">
                    <a:lumMod val="75000"/>
                  </a:schemeClr>
                </a:solidFill>
              </a:rPr>
              <a:t>які</a:t>
            </a:r>
            <a:r>
              <a:rPr lang="ru-RU" i="1" dirty="0">
                <a:solidFill>
                  <a:schemeClr val="accent1">
                    <a:lumMod val="75000"/>
                  </a:schemeClr>
                </a:solidFill>
              </a:rPr>
              <a:t> </a:t>
            </a:r>
            <a:r>
              <a:rPr lang="ru-RU" i="1" dirty="0" err="1">
                <a:solidFill>
                  <a:schemeClr val="accent1">
                    <a:lumMod val="75000"/>
                  </a:schemeClr>
                </a:solidFill>
              </a:rPr>
              <a:t>мають</a:t>
            </a:r>
            <a:r>
              <a:rPr lang="ru-RU" i="1" dirty="0">
                <a:solidFill>
                  <a:schemeClr val="accent1">
                    <a:lumMod val="75000"/>
                  </a:schemeClr>
                </a:solidFill>
              </a:rPr>
              <a:t> </a:t>
            </a:r>
            <a:r>
              <a:rPr lang="ru-RU" i="1" dirty="0" err="1">
                <a:solidFill>
                  <a:schemeClr val="accent1">
                    <a:lumMod val="75000"/>
                  </a:schemeClr>
                </a:solidFill>
              </a:rPr>
              <a:t>сильний</a:t>
            </a:r>
            <a:r>
              <a:rPr lang="ru-RU" i="1" dirty="0">
                <a:solidFill>
                  <a:schemeClr val="accent1">
                    <a:lumMod val="75000"/>
                  </a:schemeClr>
                </a:solidFill>
              </a:rPr>
              <a:t> запах) і </a:t>
            </a:r>
            <a:r>
              <a:rPr lang="ru-RU" i="1" dirty="0" err="1">
                <a:solidFill>
                  <a:schemeClr val="accent1">
                    <a:lumMod val="75000"/>
                  </a:schemeClr>
                </a:solidFill>
              </a:rPr>
              <a:t>нелеткі</a:t>
            </a:r>
            <a:r>
              <a:rPr lang="ru-RU" i="1" dirty="0">
                <a:solidFill>
                  <a:schemeClr val="accent1">
                    <a:lumMod val="75000"/>
                  </a:schemeClr>
                </a:solidFill>
              </a:rPr>
              <a:t> (</a:t>
            </a:r>
            <a:r>
              <a:rPr lang="ru-RU" i="1" dirty="0" err="1">
                <a:solidFill>
                  <a:schemeClr val="accent1">
                    <a:lumMod val="75000"/>
                  </a:schemeClr>
                </a:solidFill>
              </a:rPr>
              <a:t>жирні</a:t>
            </a:r>
            <a:r>
              <a:rPr lang="ru-RU" i="1" dirty="0">
                <a:solidFill>
                  <a:schemeClr val="accent1">
                    <a:lumMod val="75000"/>
                  </a:schemeClr>
                </a:solidFill>
              </a:rPr>
              <a:t> </a:t>
            </a:r>
            <a:r>
              <a:rPr lang="ru-RU" i="1" dirty="0" err="1">
                <a:solidFill>
                  <a:schemeClr val="accent1">
                    <a:lumMod val="75000"/>
                  </a:schemeClr>
                </a:solidFill>
              </a:rPr>
              <a:t>олії</a:t>
            </a:r>
            <a:r>
              <a:rPr lang="ru-RU" i="1" dirty="0">
                <a:solidFill>
                  <a:schemeClr val="accent1">
                    <a:lumMod val="75000"/>
                  </a:schemeClr>
                </a:solidFill>
              </a:rPr>
              <a:t>, </a:t>
            </a:r>
            <a:r>
              <a:rPr lang="ru-RU" i="1" dirty="0" err="1">
                <a:solidFill>
                  <a:schemeClr val="accent1">
                    <a:lumMod val="75000"/>
                  </a:schemeClr>
                </a:solidFill>
              </a:rPr>
              <a:t>гліцерин</a:t>
            </a:r>
            <a:r>
              <a:rPr lang="ru-RU" i="1" dirty="0">
                <a:solidFill>
                  <a:schemeClr val="accent1">
                    <a:lumMod val="75000"/>
                  </a:schemeClr>
                </a:solidFill>
              </a:rPr>
              <a:t>, </a:t>
            </a:r>
            <a:r>
              <a:rPr lang="ru-RU" i="1" dirty="0" err="1">
                <a:solidFill>
                  <a:schemeClr val="accent1">
                    <a:lumMod val="75000"/>
                  </a:schemeClr>
                </a:solidFill>
              </a:rPr>
              <a:t>вазелінове</a:t>
            </a:r>
            <a:r>
              <a:rPr lang="ru-RU" i="1" dirty="0">
                <a:solidFill>
                  <a:schemeClr val="accent1">
                    <a:lumMod val="75000"/>
                  </a:schemeClr>
                </a:solidFill>
              </a:rPr>
              <a:t> масло). </a:t>
            </a:r>
            <a:r>
              <a:rPr lang="ru-RU" i="1" dirty="0" err="1">
                <a:solidFill>
                  <a:schemeClr val="accent1">
                    <a:lumMod val="75000"/>
                  </a:schemeClr>
                </a:solidFill>
              </a:rPr>
              <a:t>Неводні</a:t>
            </a:r>
            <a:r>
              <a:rPr lang="ru-RU" i="1" dirty="0">
                <a:solidFill>
                  <a:schemeClr val="accent1">
                    <a:lumMod val="75000"/>
                  </a:schemeClr>
                </a:solidFill>
              </a:rPr>
              <a:t> </a:t>
            </a:r>
            <a:r>
              <a:rPr lang="ru-RU" i="1" dirty="0" err="1">
                <a:solidFill>
                  <a:schemeClr val="accent1">
                    <a:lumMod val="75000"/>
                  </a:schemeClr>
                </a:solidFill>
              </a:rPr>
              <a:t>розчини</a:t>
            </a:r>
            <a:r>
              <a:rPr lang="ru-RU" i="1" dirty="0">
                <a:solidFill>
                  <a:schemeClr val="accent1">
                    <a:lumMod val="75000"/>
                  </a:schemeClr>
                </a:solidFill>
              </a:rPr>
              <a:t> </a:t>
            </a:r>
            <a:r>
              <a:rPr lang="ru-RU" i="1" dirty="0" err="1">
                <a:solidFill>
                  <a:schemeClr val="accent1">
                    <a:lumMod val="75000"/>
                  </a:schemeClr>
                </a:solidFill>
              </a:rPr>
              <a:t>використовують</a:t>
            </a:r>
            <a:r>
              <a:rPr lang="ru-RU" i="1" dirty="0">
                <a:solidFill>
                  <a:schemeClr val="accent1">
                    <a:lumMod val="75000"/>
                  </a:schemeClr>
                </a:solidFill>
              </a:rPr>
              <a:t>, як для внутрішнього, так і для </a:t>
            </a:r>
            <a:r>
              <a:rPr lang="ru-RU" i="1" dirty="0" err="1">
                <a:solidFill>
                  <a:schemeClr val="accent1">
                    <a:lumMod val="75000"/>
                  </a:schemeClr>
                </a:solidFill>
              </a:rPr>
              <a:t>зовнішнього</a:t>
            </a:r>
            <a:r>
              <a:rPr lang="ru-RU" i="1" dirty="0">
                <a:solidFill>
                  <a:schemeClr val="accent1">
                    <a:lumMod val="75000"/>
                  </a:schemeClr>
                </a:solidFill>
              </a:rPr>
              <a:t> </a:t>
            </a:r>
            <a:r>
              <a:rPr lang="ru-RU" i="1" dirty="0" err="1">
                <a:solidFill>
                  <a:schemeClr val="accent1">
                    <a:lumMod val="75000"/>
                  </a:schemeClr>
                </a:solidFill>
              </a:rPr>
              <a:t>застосування</a:t>
            </a:r>
            <a:r>
              <a:rPr lang="ru-RU" i="1" dirty="0">
                <a:solidFill>
                  <a:schemeClr val="accent1">
                    <a:lumMod val="75000"/>
                  </a:schemeClr>
                </a:solidFill>
              </a:rPr>
              <a:t> в вигляді </a:t>
            </a:r>
            <a:r>
              <a:rPr lang="ru-RU" i="1" dirty="0" err="1">
                <a:solidFill>
                  <a:schemeClr val="accent1">
                    <a:lumMod val="75000"/>
                  </a:schemeClr>
                </a:solidFill>
              </a:rPr>
              <a:t>крапель</a:t>
            </a:r>
            <a:r>
              <a:rPr lang="ru-RU" i="1" dirty="0">
                <a:solidFill>
                  <a:schemeClr val="accent1">
                    <a:lumMod val="75000"/>
                  </a:schemeClr>
                </a:solidFill>
              </a:rPr>
              <a:t>, </a:t>
            </a:r>
            <a:r>
              <a:rPr lang="ru-RU" i="1" dirty="0" err="1">
                <a:solidFill>
                  <a:schemeClr val="accent1">
                    <a:lumMod val="75000"/>
                  </a:schemeClr>
                </a:solidFill>
              </a:rPr>
              <a:t>розтирань</a:t>
            </a:r>
            <a:r>
              <a:rPr lang="ru-RU" i="1" dirty="0">
                <a:solidFill>
                  <a:schemeClr val="accent1">
                    <a:lumMod val="75000"/>
                  </a:schemeClr>
                </a:solidFill>
              </a:rPr>
              <a:t>, </a:t>
            </a:r>
            <a:r>
              <a:rPr lang="ru-RU" i="1" dirty="0" err="1">
                <a:solidFill>
                  <a:schemeClr val="accent1">
                    <a:lumMod val="75000"/>
                  </a:schemeClr>
                </a:solidFill>
              </a:rPr>
              <a:t>компресів</a:t>
            </a:r>
            <a:r>
              <a:rPr lang="ru-RU" i="1" dirty="0" smtClean="0">
                <a:solidFill>
                  <a:schemeClr val="accent1">
                    <a:lumMod val="75000"/>
                  </a:schemeClr>
                </a:solidFill>
              </a:rPr>
              <a:t>.</a:t>
            </a:r>
          </a:p>
          <a:p>
            <a:pPr algn="just"/>
            <a:endParaRPr lang="ru-RU" sz="3200" dirty="0" smtClean="0"/>
          </a:p>
          <a:p>
            <a:pPr algn="ctr"/>
            <a:r>
              <a:rPr lang="uk-UA" sz="3200" dirty="0" smtClean="0"/>
              <a:t>Вимоги до неводних розчинів:</a:t>
            </a:r>
            <a:endParaRPr lang="ru-RU" dirty="0" smtClean="0">
              <a:effectLst>
                <a:outerShdw blurRad="38100" dist="38100" dir="2700000" algn="tl">
                  <a:srgbClr val="000000">
                    <a:alpha val="43137"/>
                  </a:srgbClr>
                </a:outerShdw>
              </a:effectLst>
            </a:endParaRPr>
          </a:p>
          <a:p>
            <a:pPr marL="365125" indent="-365125" algn="just">
              <a:buFont typeface="Wingdings" pitchFamily="2" charset="2"/>
              <a:buChar char="q"/>
            </a:pPr>
            <a:r>
              <a:rPr lang="ru-RU" dirty="0" smtClean="0">
                <a:effectLst>
                  <a:outerShdw blurRad="38100" dist="38100" dir="2700000" algn="tl">
                    <a:srgbClr val="000000">
                      <a:alpha val="43137"/>
                    </a:srgbClr>
                  </a:outerShdw>
                </a:effectLst>
              </a:rPr>
              <a:t> </a:t>
            </a:r>
            <a:r>
              <a:rPr lang="ru-RU" dirty="0" err="1" smtClean="0"/>
              <a:t>відповідність</a:t>
            </a:r>
            <a:r>
              <a:rPr lang="ru-RU" dirty="0" smtClean="0"/>
              <a:t> </a:t>
            </a:r>
            <a:r>
              <a:rPr lang="ru-RU" dirty="0" err="1" smtClean="0"/>
              <a:t>медичному</a:t>
            </a:r>
            <a:r>
              <a:rPr lang="ru-RU" dirty="0" smtClean="0"/>
              <a:t> </a:t>
            </a:r>
            <a:r>
              <a:rPr lang="ru-RU" dirty="0" err="1" smtClean="0"/>
              <a:t>призначенню</a:t>
            </a:r>
            <a:r>
              <a:rPr lang="ru-RU" dirty="0" smtClean="0"/>
              <a:t> для </a:t>
            </a:r>
            <a:r>
              <a:rPr lang="ru-RU" dirty="0" err="1" smtClean="0"/>
              <a:t>досягнення</a:t>
            </a:r>
            <a:r>
              <a:rPr lang="ru-RU" dirty="0" smtClean="0"/>
              <a:t> </a:t>
            </a:r>
            <a:r>
              <a:rPr lang="ru-RU" dirty="0" err="1" smtClean="0"/>
              <a:t>необхідного</a:t>
            </a:r>
            <a:r>
              <a:rPr lang="ru-RU" dirty="0" smtClean="0"/>
              <a:t> </a:t>
            </a:r>
            <a:r>
              <a:rPr lang="ru-RU" dirty="0" err="1" smtClean="0"/>
              <a:t>лікувального</a:t>
            </a:r>
            <a:r>
              <a:rPr lang="ru-RU" dirty="0" smtClean="0"/>
              <a:t> ефекту, </a:t>
            </a:r>
          </a:p>
          <a:p>
            <a:pPr marL="365125" indent="-365125" algn="just">
              <a:buFont typeface="Wingdings" pitchFamily="2" charset="2"/>
              <a:buChar char="q"/>
            </a:pPr>
            <a:r>
              <a:rPr lang="ru-RU" dirty="0" err="1" smtClean="0"/>
              <a:t>повнота</a:t>
            </a:r>
            <a:r>
              <a:rPr lang="ru-RU" dirty="0" smtClean="0"/>
              <a:t> </a:t>
            </a:r>
            <a:r>
              <a:rPr lang="ru-RU" dirty="0" err="1"/>
              <a:t>розчинення</a:t>
            </a:r>
            <a:r>
              <a:rPr lang="ru-RU" dirty="0"/>
              <a:t> </a:t>
            </a:r>
            <a:r>
              <a:rPr lang="ru-RU" dirty="0" err="1"/>
              <a:t>лікарських</a:t>
            </a:r>
            <a:r>
              <a:rPr lang="ru-RU" dirty="0"/>
              <a:t> речовин</a:t>
            </a:r>
            <a:r>
              <a:rPr lang="ru-RU" dirty="0" smtClean="0"/>
              <a:t>,</a:t>
            </a:r>
          </a:p>
          <a:p>
            <a:pPr marL="365125" indent="-365125" algn="just">
              <a:buFont typeface="Wingdings" pitchFamily="2" charset="2"/>
              <a:buChar char="q"/>
            </a:pPr>
            <a:r>
              <a:rPr lang="ru-RU" dirty="0" smtClean="0"/>
              <a:t>відсутність </a:t>
            </a:r>
            <a:r>
              <a:rPr lang="ru-RU" dirty="0" err="1"/>
              <a:t>механічних</a:t>
            </a:r>
            <a:r>
              <a:rPr lang="ru-RU" dirty="0"/>
              <a:t> </a:t>
            </a:r>
            <a:r>
              <a:rPr lang="ru-RU" dirty="0" err="1"/>
              <a:t>включень</a:t>
            </a:r>
            <a:r>
              <a:rPr lang="ru-RU" dirty="0"/>
              <a:t>,</a:t>
            </a:r>
          </a:p>
          <a:p>
            <a:pPr algn="just">
              <a:buFont typeface="Wingdings" pitchFamily="2" charset="2"/>
              <a:buChar char="q"/>
            </a:pPr>
            <a:r>
              <a:rPr lang="ru-RU" dirty="0"/>
              <a:t>  </a:t>
            </a:r>
            <a:r>
              <a:rPr lang="ru-RU" dirty="0" err="1"/>
              <a:t>відповідність</a:t>
            </a:r>
            <a:r>
              <a:rPr lang="ru-RU" dirty="0"/>
              <a:t> </a:t>
            </a:r>
            <a:r>
              <a:rPr lang="ru-RU" dirty="0" err="1"/>
              <a:t>концентрацій</a:t>
            </a:r>
            <a:r>
              <a:rPr lang="ru-RU" dirty="0"/>
              <a:t> </a:t>
            </a:r>
            <a:r>
              <a:rPr lang="ru-RU" dirty="0" err="1"/>
              <a:t>лікарських</a:t>
            </a:r>
            <a:r>
              <a:rPr lang="ru-RU" dirty="0"/>
              <a:t> речовин, </a:t>
            </a:r>
            <a:r>
              <a:rPr lang="ru-RU" dirty="0" err="1"/>
              <a:t>обсягу</a:t>
            </a:r>
            <a:r>
              <a:rPr lang="ru-RU" dirty="0"/>
              <a:t> або </a:t>
            </a:r>
            <a:r>
              <a:rPr lang="ru-RU" dirty="0" err="1"/>
              <a:t>маси</a:t>
            </a:r>
            <a:r>
              <a:rPr lang="ru-RU" dirty="0"/>
              <a:t> </a:t>
            </a:r>
            <a:r>
              <a:rPr lang="ru-RU" dirty="0" err="1"/>
              <a:t>розчинів</a:t>
            </a:r>
            <a:r>
              <a:rPr lang="ru-RU" dirty="0"/>
              <a:t> </a:t>
            </a:r>
            <a:r>
              <a:rPr lang="ru-RU" dirty="0" err="1"/>
              <a:t>прописаному</a:t>
            </a:r>
            <a:r>
              <a:rPr lang="ru-RU" dirty="0"/>
              <a:t>,</a:t>
            </a:r>
          </a:p>
          <a:p>
            <a:pPr algn="just">
              <a:buFont typeface="Wingdings" pitchFamily="2" charset="2"/>
              <a:buChar char="q"/>
            </a:pPr>
            <a:r>
              <a:rPr lang="ru-RU" dirty="0"/>
              <a:t>   </a:t>
            </a:r>
            <a:r>
              <a:rPr lang="ru-RU" dirty="0" err="1"/>
              <a:t>стабільність</a:t>
            </a:r>
            <a:r>
              <a:rPr lang="ru-RU" dirty="0"/>
              <a:t> при </a:t>
            </a:r>
            <a:r>
              <a:rPr lang="ru-RU" dirty="0" err="1"/>
              <a:t>зберіганні</a:t>
            </a:r>
            <a:r>
              <a:rPr lang="ru-RU" dirty="0"/>
              <a:t>.</a:t>
            </a:r>
          </a:p>
        </p:txBody>
      </p:sp>
    </p:spTree>
    <p:extLst>
      <p:ext uri="{BB962C8B-B14F-4D97-AF65-F5344CB8AC3E}">
        <p14:creationId xmlns:p14="http://schemas.microsoft.com/office/powerpoint/2010/main" val="3853453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0208" y="-99392"/>
            <a:ext cx="8507288" cy="1858218"/>
          </a:xfrm>
        </p:spPr>
        <p:txBody>
          <a:bodyPr>
            <a:normAutofit/>
          </a:bodyPr>
          <a:lstStyle/>
          <a:p>
            <a:r>
              <a:rPr lang="ru-RU" sz="2200" b="1" dirty="0">
                <a:solidFill>
                  <a:schemeClr val="tx1"/>
                </a:solidFill>
                <a:latin typeface="Times New Roman" panose="02020603050405020304" pitchFamily="18" charset="0"/>
                <a:cs typeface="Times New Roman" panose="02020603050405020304" pitchFamily="18" charset="0"/>
              </a:rPr>
              <a:t>За характером (</a:t>
            </a:r>
            <a:r>
              <a:rPr lang="ru-RU" sz="2200" b="1" dirty="0" err="1">
                <a:solidFill>
                  <a:schemeClr val="tx1"/>
                </a:solidFill>
                <a:latin typeface="Times New Roman" panose="02020603050405020304" pitchFamily="18" charset="0"/>
                <a:cs typeface="Times New Roman" panose="02020603050405020304" pitchFamily="18" charset="0"/>
              </a:rPr>
              <a:t>природі</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err="1">
                <a:solidFill>
                  <a:schemeClr val="tx1"/>
                </a:solidFill>
                <a:latin typeface="Times New Roman" panose="02020603050405020304" pitchFamily="18" charset="0"/>
                <a:cs typeface="Times New Roman" panose="02020603050405020304" pitchFamily="18" charset="0"/>
              </a:rPr>
              <a:t>дисперсійного</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err="1">
                <a:solidFill>
                  <a:schemeClr val="tx1"/>
                </a:solidFill>
                <a:latin typeface="Times New Roman" panose="02020603050405020304" pitchFamily="18" charset="0"/>
                <a:cs typeface="Times New Roman" panose="02020603050405020304" pitchFamily="18" charset="0"/>
              </a:rPr>
              <a:t>середовища</a:t>
            </a:r>
            <a:r>
              <a:rPr lang="ru-RU" sz="2200" b="1" dirty="0">
                <a:solidFill>
                  <a:schemeClr val="tx1"/>
                </a:solidFill>
                <a:latin typeface="Times New Roman" panose="02020603050405020304" pitchFamily="18" charset="0"/>
                <a:cs typeface="Times New Roman" panose="02020603050405020304" pitchFamily="18" charset="0"/>
              </a:rPr>
              <a:t> розрізняють ЖЛФ з: </a:t>
            </a:r>
            <a:r>
              <a:rPr lang="ru-RU" sz="2200" b="1" dirty="0" smtClean="0">
                <a:solidFill>
                  <a:schemeClr val="tx1"/>
                </a:solidFill>
                <a:latin typeface="Times New Roman" panose="02020603050405020304" pitchFamily="18" charset="0"/>
                <a:cs typeface="Times New Roman" panose="02020603050405020304" pitchFamily="18" charset="0"/>
              </a:rPr>
              <a:t/>
            </a:r>
            <a:br>
              <a:rPr lang="ru-RU" sz="2200" b="1" dirty="0" smtClean="0">
                <a:solidFill>
                  <a:schemeClr val="tx1"/>
                </a:solidFill>
                <a:latin typeface="Times New Roman" panose="02020603050405020304" pitchFamily="18" charset="0"/>
                <a:cs typeface="Times New Roman" panose="02020603050405020304" pitchFamily="18" charset="0"/>
              </a:rPr>
            </a:br>
            <a:r>
              <a:rPr lang="ru-RU" sz="2200" b="1" dirty="0" smtClean="0">
                <a:solidFill>
                  <a:schemeClr val="tx1"/>
                </a:solidFill>
                <a:latin typeface="Times New Roman" panose="02020603050405020304" pitchFamily="18" charset="0"/>
                <a:cs typeface="Times New Roman" panose="02020603050405020304" pitchFamily="18" charset="0"/>
              </a:rPr>
              <a:t>1</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err="1" smtClean="0">
                <a:solidFill>
                  <a:schemeClr val="tx1"/>
                </a:solidFill>
                <a:latin typeface="Times New Roman" panose="02020603050405020304" pitchFamily="18" charset="0"/>
                <a:cs typeface="Times New Roman" panose="02020603050405020304" pitchFamily="18" charset="0"/>
              </a:rPr>
              <a:t>воднІ</a:t>
            </a:r>
            <a:r>
              <a:rPr lang="ru-RU" sz="2200" b="1" dirty="0" smtClean="0">
                <a:solidFill>
                  <a:schemeClr val="tx1"/>
                </a:solidFill>
                <a:latin typeface="Times New Roman" panose="02020603050405020304" pitchFamily="18" charset="0"/>
                <a:cs typeface="Times New Roman" panose="02020603050405020304" pitchFamily="18" charset="0"/>
              </a:rPr>
              <a:t>; </a:t>
            </a:r>
            <a:br>
              <a:rPr lang="ru-RU" sz="2200" b="1" dirty="0" smtClean="0">
                <a:solidFill>
                  <a:schemeClr val="tx1"/>
                </a:solidFill>
                <a:latin typeface="Times New Roman" panose="02020603050405020304" pitchFamily="18" charset="0"/>
                <a:cs typeface="Times New Roman" panose="02020603050405020304" pitchFamily="18" charset="0"/>
              </a:rPr>
            </a:br>
            <a:r>
              <a:rPr lang="ru-RU" sz="2200" b="1" dirty="0" smtClean="0">
                <a:solidFill>
                  <a:schemeClr val="tx1"/>
                </a:solidFill>
                <a:latin typeface="Times New Roman" panose="02020603050405020304" pitchFamily="18" charset="0"/>
                <a:cs typeface="Times New Roman" panose="02020603050405020304" pitchFamily="18" charset="0"/>
              </a:rPr>
              <a:t>2</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err="1" smtClean="0">
                <a:solidFill>
                  <a:schemeClr val="tx1"/>
                </a:solidFill>
                <a:latin typeface="Times New Roman" panose="02020603050405020304" pitchFamily="18" charset="0"/>
                <a:cs typeface="Times New Roman" panose="02020603050405020304" pitchFamily="18" charset="0"/>
              </a:rPr>
              <a:t>в'язкІ</a:t>
            </a:r>
            <a:r>
              <a:rPr lang="ru-RU" sz="2200" b="1" dirty="0" smtClean="0">
                <a:solidFill>
                  <a:schemeClr val="tx1"/>
                </a:solidFill>
                <a:latin typeface="Times New Roman" panose="02020603050405020304" pitchFamily="18" charset="0"/>
                <a:cs typeface="Times New Roman" panose="02020603050405020304" pitchFamily="18" charset="0"/>
              </a:rPr>
              <a:t> </a:t>
            </a:r>
            <a:r>
              <a:rPr lang="ru-RU" sz="2200" b="1" dirty="0">
                <a:solidFill>
                  <a:schemeClr val="tx1"/>
                </a:solidFill>
                <a:latin typeface="Times New Roman" panose="02020603050405020304" pitchFamily="18" charset="0"/>
                <a:cs typeface="Times New Roman" panose="02020603050405020304" pitchFamily="18" charset="0"/>
              </a:rPr>
              <a:t>(масла, </a:t>
            </a:r>
            <a:r>
              <a:rPr lang="ru-RU" sz="2200" b="1" dirty="0" err="1">
                <a:solidFill>
                  <a:schemeClr val="tx1"/>
                </a:solidFill>
                <a:latin typeface="Times New Roman" panose="02020603050405020304" pitchFamily="18" charset="0"/>
                <a:cs typeface="Times New Roman" panose="02020603050405020304" pitchFamily="18" charset="0"/>
              </a:rPr>
              <a:t>гліцерин</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err="1">
                <a:solidFill>
                  <a:schemeClr val="tx1"/>
                </a:solidFill>
                <a:latin typeface="Times New Roman" panose="02020603050405020304" pitchFamily="18" charset="0"/>
                <a:cs typeface="Times New Roman" panose="02020603050405020304" pitchFamily="18" charset="0"/>
              </a:rPr>
              <a:t>поліетиленоксиди</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smtClean="0">
                <a:solidFill>
                  <a:schemeClr val="tx1"/>
                </a:solidFill>
                <a:latin typeface="Times New Roman" panose="02020603050405020304" pitchFamily="18" charset="0"/>
                <a:cs typeface="Times New Roman" panose="02020603050405020304" pitchFamily="18" charset="0"/>
              </a:rPr>
              <a:t/>
            </a:r>
            <a:br>
              <a:rPr lang="ru-RU" sz="2200" b="1" dirty="0" smtClean="0">
                <a:solidFill>
                  <a:schemeClr val="tx1"/>
                </a:solidFill>
                <a:latin typeface="Times New Roman" panose="02020603050405020304" pitchFamily="18" charset="0"/>
                <a:cs typeface="Times New Roman" panose="02020603050405020304" pitchFamily="18" charset="0"/>
              </a:rPr>
            </a:br>
            <a:r>
              <a:rPr lang="ru-RU" sz="2200" b="1" dirty="0" smtClean="0">
                <a:solidFill>
                  <a:schemeClr val="tx1"/>
                </a:solidFill>
                <a:latin typeface="Times New Roman" panose="02020603050405020304" pitchFamily="18" charset="0"/>
                <a:cs typeface="Times New Roman" panose="02020603050405020304" pitchFamily="18" charset="0"/>
              </a:rPr>
              <a:t>3</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smtClean="0">
                <a:solidFill>
                  <a:schemeClr val="tx1"/>
                </a:solidFill>
                <a:latin typeface="Times New Roman" panose="02020603050405020304" pitchFamily="18" charset="0"/>
                <a:cs typeface="Times New Roman" panose="02020603050405020304" pitchFamily="18" charset="0"/>
              </a:rPr>
              <a:t>З </a:t>
            </a:r>
            <a:r>
              <a:rPr lang="ru-RU" sz="2200" b="1" dirty="0" err="1" smtClean="0">
                <a:solidFill>
                  <a:schemeClr val="tx1"/>
                </a:solidFill>
                <a:latin typeface="Times New Roman" panose="02020603050405020304" pitchFamily="18" charset="0"/>
                <a:cs typeface="Times New Roman" panose="02020603050405020304" pitchFamily="18" charset="0"/>
              </a:rPr>
              <a:t>Летючим</a:t>
            </a:r>
            <a:r>
              <a:rPr lang="ru-RU" sz="2200" b="1" dirty="0" smtClean="0">
                <a:solidFill>
                  <a:schemeClr val="tx1"/>
                </a:solidFill>
                <a:latin typeface="Times New Roman" panose="02020603050405020304" pitchFamily="18" charset="0"/>
                <a:cs typeface="Times New Roman" panose="02020603050405020304" pitchFamily="18" charset="0"/>
              </a:rPr>
              <a:t> </a:t>
            </a:r>
            <a:r>
              <a:rPr lang="ru-RU" sz="2200" b="1" dirty="0" err="1">
                <a:solidFill>
                  <a:schemeClr val="tx1"/>
                </a:solidFill>
                <a:latin typeface="Times New Roman" panose="02020603050405020304" pitchFamily="18" charset="0"/>
                <a:cs typeface="Times New Roman" panose="02020603050405020304" pitchFamily="18" charset="0"/>
              </a:rPr>
              <a:t>дисперсійним</a:t>
            </a:r>
            <a:r>
              <a:rPr lang="ru-RU" sz="2200" b="1" dirty="0">
                <a:solidFill>
                  <a:schemeClr val="tx1"/>
                </a:solidFill>
                <a:latin typeface="Times New Roman" panose="02020603050405020304" pitchFamily="18" charset="0"/>
                <a:cs typeface="Times New Roman" panose="02020603050405020304" pitchFamily="18" charset="0"/>
              </a:rPr>
              <a:t> </a:t>
            </a:r>
            <a:r>
              <a:rPr lang="ru-RU" sz="2200" b="1" dirty="0" err="1">
                <a:solidFill>
                  <a:schemeClr val="tx1"/>
                </a:solidFill>
                <a:latin typeface="Times New Roman" panose="02020603050405020304" pitchFamily="18" charset="0"/>
                <a:cs typeface="Times New Roman" panose="02020603050405020304" pitchFamily="18" charset="0"/>
              </a:rPr>
              <a:t>середовищем</a:t>
            </a:r>
            <a:r>
              <a:rPr lang="ru-RU" sz="2200" b="1" dirty="0">
                <a:solidFill>
                  <a:schemeClr val="tx1"/>
                </a:solidFill>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971600" y="2060848"/>
            <a:ext cx="7074669" cy="3968080"/>
          </a:xfrm>
          <a:prstGeom prst="rect">
            <a:avLst/>
          </a:prstGeom>
        </p:spPr>
      </p:pic>
    </p:spTree>
    <p:extLst>
      <p:ext uri="{BB962C8B-B14F-4D97-AF65-F5344CB8AC3E}">
        <p14:creationId xmlns:p14="http://schemas.microsoft.com/office/powerpoint/2010/main" val="2567628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chemeClr val="tx1"/>
                </a:solidFill>
              </a:rPr>
              <a:t>Характеристика </a:t>
            </a:r>
            <a:r>
              <a:rPr lang="ru-RU" b="1" dirty="0" err="1">
                <a:solidFill>
                  <a:schemeClr val="tx1"/>
                </a:solidFill>
              </a:rPr>
              <a:t>деяких</a:t>
            </a:r>
            <a:r>
              <a:rPr lang="ru-RU" b="1" dirty="0">
                <a:solidFill>
                  <a:schemeClr val="tx1"/>
                </a:solidFill>
              </a:rPr>
              <a:t> </a:t>
            </a:r>
            <a:r>
              <a:rPr lang="ru-RU" b="1" dirty="0" err="1">
                <a:solidFill>
                  <a:schemeClr val="tx1"/>
                </a:solidFill>
              </a:rPr>
              <a:t>розчинників</a:t>
            </a:r>
            <a:endParaRPr lang="ru-RU" b="1" dirty="0">
              <a:solidFill>
                <a:schemeClr val="tx1"/>
              </a:solidFill>
            </a:endParaRPr>
          </a:p>
        </p:txBody>
      </p:sp>
      <p:sp>
        <p:nvSpPr>
          <p:cNvPr id="3" name="Объект 2"/>
          <p:cNvSpPr>
            <a:spLocks noGrp="1"/>
          </p:cNvSpPr>
          <p:nvPr>
            <p:ph sz="quarter" idx="1"/>
          </p:nvPr>
        </p:nvSpPr>
        <p:spPr>
          <a:xfrm>
            <a:off x="323528" y="1628800"/>
            <a:ext cx="8352928" cy="4873752"/>
          </a:xfrm>
        </p:spPr>
        <p:txBody>
          <a:bodyPr>
            <a:normAutofit lnSpcReduction="10000"/>
          </a:bodyPr>
          <a:lstStyle/>
          <a:p>
            <a:pPr algn="just"/>
            <a:r>
              <a:rPr lang="ru-RU" b="1" i="1" dirty="0">
                <a:solidFill>
                  <a:srgbClr val="39773F"/>
                </a:solidFill>
                <a:effectLst>
                  <a:outerShdw blurRad="38100" dist="38100" dir="2700000" algn="tl">
                    <a:srgbClr val="000000">
                      <a:alpha val="43137"/>
                    </a:srgbClr>
                  </a:outerShdw>
                </a:effectLst>
              </a:rPr>
              <a:t>Вода очищена (</a:t>
            </a:r>
            <a:r>
              <a:rPr lang="en-US" b="1" i="1" dirty="0">
                <a:solidFill>
                  <a:srgbClr val="39773F"/>
                </a:solidFill>
                <a:effectLst>
                  <a:outerShdw blurRad="38100" dist="38100" dir="2700000" algn="tl">
                    <a:srgbClr val="000000">
                      <a:alpha val="43137"/>
                    </a:srgbClr>
                  </a:outerShdw>
                </a:effectLst>
              </a:rPr>
              <a:t>Aqua </a:t>
            </a:r>
            <a:r>
              <a:rPr lang="en-US" b="1" i="1" dirty="0" err="1">
                <a:solidFill>
                  <a:srgbClr val="39773F"/>
                </a:solidFill>
                <a:effectLst>
                  <a:outerShdw blurRad="38100" dist="38100" dir="2700000" algn="tl">
                    <a:srgbClr val="000000">
                      <a:alpha val="43137"/>
                    </a:srgbClr>
                  </a:outerShdw>
                </a:effectLst>
              </a:rPr>
              <a:t>purificata</a:t>
            </a:r>
            <a:r>
              <a:rPr lang="en-US"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Серед</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неорганічних</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сполук</a:t>
            </a:r>
            <a:r>
              <a:rPr lang="ru-RU" b="1" i="1" dirty="0">
                <a:solidFill>
                  <a:srgbClr val="39773F"/>
                </a:solidFill>
                <a:effectLst>
                  <a:outerShdw blurRad="38100" dist="38100" dir="2700000" algn="tl">
                    <a:srgbClr val="000000">
                      <a:alpha val="43137"/>
                    </a:srgbClr>
                  </a:outerShdw>
                </a:effectLst>
              </a:rPr>
              <a:t> вона є </a:t>
            </a:r>
            <a:r>
              <a:rPr lang="ru-RU" b="1" i="1" dirty="0" err="1">
                <a:solidFill>
                  <a:srgbClr val="39773F"/>
                </a:solidFill>
                <a:effectLst>
                  <a:outerShdw blurRad="38100" dist="38100" dir="2700000" algn="tl">
                    <a:srgbClr val="000000">
                      <a:alpha val="43137"/>
                    </a:srgbClr>
                  </a:outerShdw>
                </a:effectLst>
              </a:rPr>
              <a:t>найпоширенішим</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розчинником</a:t>
            </a:r>
            <a:r>
              <a:rPr lang="ru-RU" b="1" i="1" dirty="0">
                <a:solidFill>
                  <a:srgbClr val="39773F"/>
                </a:solidFill>
                <a:effectLst>
                  <a:outerShdw blurRad="38100" dist="38100" dir="2700000" algn="tl">
                    <a:srgbClr val="000000">
                      <a:alpha val="43137"/>
                    </a:srgbClr>
                  </a:outerShdw>
                </a:effectLst>
              </a:rPr>
              <a:t>. Вода </a:t>
            </a:r>
            <a:r>
              <a:rPr lang="ru-RU" b="1" i="1" dirty="0" err="1">
                <a:solidFill>
                  <a:srgbClr val="39773F"/>
                </a:solidFill>
                <a:effectLst>
                  <a:outerShdw blurRad="38100" dist="38100" dir="2700000" algn="tl">
                    <a:srgbClr val="000000">
                      <a:alpha val="43137"/>
                    </a:srgbClr>
                  </a:outerShdw>
                </a:effectLst>
              </a:rPr>
              <a:t>фармакологічно</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індиферентна</a:t>
            </a:r>
            <a:r>
              <a:rPr lang="ru-RU" b="1" i="1" dirty="0">
                <a:solidFill>
                  <a:srgbClr val="39773F"/>
                </a:solidFill>
                <a:effectLst>
                  <a:outerShdw blurRad="38100" dist="38100" dir="2700000" algn="tl">
                    <a:srgbClr val="000000">
                      <a:alpha val="43137"/>
                    </a:srgbClr>
                  </a:outerShdw>
                </a:effectLst>
              </a:rPr>
              <a:t>, доступна і добре </a:t>
            </a:r>
            <a:r>
              <a:rPr lang="ru-RU" b="1" i="1" dirty="0" err="1">
                <a:solidFill>
                  <a:srgbClr val="39773F"/>
                </a:solidFill>
                <a:effectLst>
                  <a:outerShdw blurRad="38100" dist="38100" dir="2700000" algn="tl">
                    <a:srgbClr val="000000">
                      <a:alpha val="43137"/>
                    </a:srgbClr>
                  </a:outerShdw>
                </a:effectLst>
              </a:rPr>
              <a:t>розчиняє</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багато</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лікарських</a:t>
            </a:r>
            <a:r>
              <a:rPr lang="ru-RU" b="1" i="1" dirty="0">
                <a:solidFill>
                  <a:srgbClr val="39773F"/>
                </a:solidFill>
                <a:effectLst>
                  <a:outerShdw blurRad="38100" dist="38100" dir="2700000" algn="tl">
                    <a:srgbClr val="000000">
                      <a:alpha val="43137"/>
                    </a:srgbClr>
                  </a:outerShdw>
                </a:effectLst>
              </a:rPr>
              <a:t> речовин, але </a:t>
            </a:r>
            <a:r>
              <a:rPr lang="ru-RU" b="1" i="1" dirty="0" err="1">
                <a:solidFill>
                  <a:srgbClr val="39773F"/>
                </a:solidFill>
                <a:effectLst>
                  <a:outerShdw blurRad="38100" dist="38100" dir="2700000" algn="tl">
                    <a:srgbClr val="000000">
                      <a:alpha val="43137"/>
                    </a:srgbClr>
                  </a:outerShdw>
                </a:effectLst>
              </a:rPr>
              <a:t>одночасно</a:t>
            </a:r>
            <a:r>
              <a:rPr lang="ru-RU" b="1" i="1" dirty="0">
                <a:solidFill>
                  <a:srgbClr val="39773F"/>
                </a:solidFill>
                <a:effectLst>
                  <a:outerShdw blurRad="38100" dist="38100" dir="2700000" algn="tl">
                    <a:srgbClr val="000000">
                      <a:alpha val="43137"/>
                    </a:srgbClr>
                  </a:outerShdw>
                </a:effectLst>
              </a:rPr>
              <a:t> в </a:t>
            </a:r>
            <a:r>
              <a:rPr lang="ru-RU" b="1" i="1" dirty="0" err="1">
                <a:solidFill>
                  <a:srgbClr val="39773F"/>
                </a:solidFill>
                <a:effectLst>
                  <a:outerShdw blurRad="38100" dist="38100" dir="2700000" algn="tl">
                    <a:srgbClr val="000000">
                      <a:alpha val="43137"/>
                    </a:srgbClr>
                  </a:outerShdw>
                </a:effectLst>
              </a:rPr>
              <a:t>ній</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дуже</a:t>
            </a:r>
            <a:r>
              <a:rPr lang="ru-RU" b="1" i="1" dirty="0">
                <a:solidFill>
                  <a:srgbClr val="39773F"/>
                </a:solidFill>
                <a:effectLst>
                  <a:outerShdw blurRad="38100" dist="38100" dir="2700000" algn="tl">
                    <a:srgbClr val="000000">
                      <a:alpha val="43137"/>
                    </a:srgbClr>
                  </a:outerShdw>
                </a:effectLst>
              </a:rPr>
              <a:t> легко і </a:t>
            </a:r>
            <a:r>
              <a:rPr lang="ru-RU" b="1" i="1" dirty="0" err="1">
                <a:solidFill>
                  <a:srgbClr val="39773F"/>
                </a:solidFill>
                <a:effectLst>
                  <a:outerShdw blurRad="38100" dist="38100" dir="2700000" algn="tl">
                    <a:srgbClr val="000000">
                      <a:alpha val="43137"/>
                    </a:srgbClr>
                  </a:outerShdw>
                </a:effectLst>
              </a:rPr>
              <a:t>швидко</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гідролізуються</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деякі</a:t>
            </a:r>
            <a:r>
              <a:rPr lang="ru-RU" b="1" i="1" dirty="0">
                <a:solidFill>
                  <a:srgbClr val="39773F"/>
                </a:solidFill>
                <a:effectLst>
                  <a:outerShdw blurRad="38100" dist="38100" dir="2700000" algn="tl">
                    <a:srgbClr val="000000">
                      <a:alpha val="43137"/>
                    </a:srgbClr>
                  </a:outerShdw>
                </a:effectLst>
              </a:rPr>
              <a:t> речовини і </a:t>
            </a:r>
            <a:r>
              <a:rPr lang="ru-RU" b="1" i="1" dirty="0" err="1">
                <a:solidFill>
                  <a:srgbClr val="39773F"/>
                </a:solidFill>
                <a:effectLst>
                  <a:outerShdw blurRad="38100" dist="38100" dir="2700000" algn="tl">
                    <a:srgbClr val="000000">
                      <a:alpha val="43137"/>
                    </a:srgbClr>
                  </a:outerShdw>
                </a:effectLst>
              </a:rPr>
              <a:t>розвиваються</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мікроорганізми</a:t>
            </a:r>
            <a:r>
              <a:rPr lang="ru-RU" b="1" i="1" dirty="0">
                <a:solidFill>
                  <a:srgbClr val="39773F"/>
                </a:solidFill>
                <a:effectLst>
                  <a:outerShdw blurRad="38100" dist="38100" dir="2700000" algn="tl">
                    <a:srgbClr val="000000">
                      <a:alpha val="43137"/>
                    </a:srgbClr>
                  </a:outerShdw>
                </a:effectLst>
              </a:rPr>
              <a:t>. Воду </a:t>
            </a:r>
            <a:r>
              <a:rPr lang="ru-RU" b="1" i="1" dirty="0" err="1">
                <a:solidFill>
                  <a:srgbClr val="39773F"/>
                </a:solidFill>
                <a:effectLst>
                  <a:outerShdw blurRad="38100" dist="38100" dir="2700000" algn="tl">
                    <a:srgbClr val="000000">
                      <a:alpha val="43137"/>
                    </a:srgbClr>
                  </a:outerShdw>
                </a:effectLst>
              </a:rPr>
              <a:t>очищену</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можна</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одержати</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дистиляцією</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іонним</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обміном</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електролізом</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зворотним</a:t>
            </a:r>
            <a:r>
              <a:rPr lang="ru-RU" b="1" i="1" dirty="0">
                <a:solidFill>
                  <a:srgbClr val="39773F"/>
                </a:solidFill>
                <a:effectLst>
                  <a:outerShdw blurRad="38100" dist="38100" dir="2700000" algn="tl">
                    <a:srgbClr val="000000">
                      <a:alpha val="43137"/>
                    </a:srgbClr>
                  </a:outerShdw>
                </a:effectLst>
              </a:rPr>
              <a:t> осмосом.</a:t>
            </a:r>
          </a:p>
          <a:p>
            <a:pPr algn="just"/>
            <a:r>
              <a:rPr lang="ru-RU" b="1" i="1" dirty="0">
                <a:solidFill>
                  <a:srgbClr val="39773F"/>
                </a:solidFill>
                <a:effectLst>
                  <a:outerShdw blurRad="38100" dist="38100" dir="2700000" algn="tl">
                    <a:srgbClr val="000000">
                      <a:alpha val="43137"/>
                    </a:srgbClr>
                  </a:outerShdw>
                </a:effectLst>
              </a:rPr>
              <a:t>Вона повинна бути </a:t>
            </a:r>
            <a:r>
              <a:rPr lang="ru-RU" b="1" i="1" dirty="0" err="1">
                <a:solidFill>
                  <a:srgbClr val="39773F"/>
                </a:solidFill>
                <a:effectLst>
                  <a:outerShdw blurRad="38100" dist="38100" dir="2700000" algn="tl">
                    <a:srgbClr val="000000">
                      <a:alpha val="43137"/>
                    </a:srgbClr>
                  </a:outerShdw>
                </a:effectLst>
              </a:rPr>
              <a:t>безбарвною</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прозорою</a:t>
            </a:r>
            <a:r>
              <a:rPr lang="ru-RU" b="1" i="1" dirty="0">
                <a:solidFill>
                  <a:srgbClr val="39773F"/>
                </a:solidFill>
                <a:effectLst>
                  <a:outerShdw blurRad="38100" dist="38100" dir="2700000" algn="tl">
                    <a:srgbClr val="000000">
                      <a:alpha val="43137"/>
                    </a:srgbClr>
                  </a:outerShdw>
                </a:effectLst>
              </a:rPr>
              <a:t>, без смаку і запаху, з рН = 5,0 -7,0, не повинна </a:t>
            </a:r>
            <a:r>
              <a:rPr lang="ru-RU" b="1" i="1" dirty="0" err="1">
                <a:solidFill>
                  <a:srgbClr val="39773F"/>
                </a:solidFill>
                <a:effectLst>
                  <a:outerShdw blurRad="38100" dist="38100" dir="2700000" algn="tl">
                    <a:srgbClr val="000000">
                      <a:alpha val="43137"/>
                    </a:srgbClr>
                  </a:outerShdw>
                </a:effectLst>
              </a:rPr>
              <a:t>містити</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відновлювальних</a:t>
            </a:r>
            <a:r>
              <a:rPr lang="ru-RU" b="1" i="1" dirty="0">
                <a:solidFill>
                  <a:srgbClr val="39773F"/>
                </a:solidFill>
                <a:effectLst>
                  <a:outerShdw blurRad="38100" dist="38100" dir="2700000" algn="tl">
                    <a:srgbClr val="000000">
                      <a:alpha val="43137"/>
                    </a:srgbClr>
                  </a:outerShdw>
                </a:effectLst>
              </a:rPr>
              <a:t> речовин, </a:t>
            </a:r>
            <a:r>
              <a:rPr lang="ru-RU" b="1" i="1" dirty="0" err="1">
                <a:solidFill>
                  <a:srgbClr val="39773F"/>
                </a:solidFill>
                <a:effectLst>
                  <a:outerShdw blurRad="38100" dist="38100" dir="2700000" algn="tl">
                    <a:srgbClr val="000000">
                      <a:alpha val="43137"/>
                    </a:srgbClr>
                  </a:outerShdw>
                </a:effectLst>
              </a:rPr>
              <a:t>нітратів</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нітритів</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хлоридів</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сульфатів</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інших</a:t>
            </a:r>
            <a:r>
              <a:rPr lang="ru-RU" b="1" i="1" dirty="0">
                <a:solidFill>
                  <a:srgbClr val="39773F"/>
                </a:solidFill>
                <a:effectLst>
                  <a:outerShdw blurRad="38100" dist="38100" dir="2700000" algn="tl">
                    <a:srgbClr val="000000">
                      <a:alpha val="43137"/>
                    </a:srgbClr>
                  </a:outerShdw>
                </a:effectLst>
              </a:rPr>
              <a:t> </a:t>
            </a:r>
            <a:r>
              <a:rPr lang="ru-RU" b="1" i="1" dirty="0" err="1">
                <a:solidFill>
                  <a:srgbClr val="39773F"/>
                </a:solidFill>
                <a:effectLst>
                  <a:outerShdw blurRad="38100" dist="38100" dir="2700000" algn="tl">
                    <a:srgbClr val="000000">
                      <a:alpha val="43137"/>
                    </a:srgbClr>
                  </a:outerShdw>
                </a:effectLst>
              </a:rPr>
              <a:t>домішок</a:t>
            </a:r>
            <a:r>
              <a:rPr lang="ru-RU" b="1" i="1" dirty="0">
                <a:solidFill>
                  <a:srgbClr val="39773F"/>
                </a:solidFill>
                <a:effectLst>
                  <a:outerShdw blurRad="38100" dist="38100" dir="2700000" algn="tl">
                    <a:srgbClr val="000000">
                      <a:alpha val="43137"/>
                    </a:srgbClr>
                  </a:outerShdw>
                </a:effectLst>
              </a:rPr>
              <a:t>.</a:t>
            </a:r>
            <a:endParaRPr lang="ru-RU" dirty="0"/>
          </a:p>
        </p:txBody>
      </p:sp>
    </p:spTree>
    <p:extLst>
      <p:ext uri="{BB962C8B-B14F-4D97-AF65-F5344CB8AC3E}">
        <p14:creationId xmlns:p14="http://schemas.microsoft.com/office/powerpoint/2010/main" val="4222070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5378" y="8879"/>
            <a:ext cx="8496944" cy="2862322"/>
          </a:xfrm>
          <a:prstGeom prst="rect">
            <a:avLst/>
          </a:prstGeom>
        </p:spPr>
        <p:txBody>
          <a:bodyPr wrap="square">
            <a:spAutoFit/>
          </a:bodyPr>
          <a:lstStyle/>
          <a:p>
            <a:pPr algn="just"/>
            <a:r>
              <a:rPr lang="uk-UA" b="1" dirty="0">
                <a:solidFill>
                  <a:srgbClr val="333333"/>
                </a:solidFill>
                <a:latin typeface="Times New Roman" panose="02020603050405020304" pitchFamily="18" charset="0"/>
                <a:cs typeface="Times New Roman" panose="02020603050405020304" pitchFamily="18" charset="0"/>
              </a:rPr>
              <a:t>Спирт етиловий</a:t>
            </a:r>
            <a:r>
              <a:rPr lang="uk-UA" dirty="0">
                <a:solidFill>
                  <a:srgbClr val="333333"/>
                </a:solidFill>
                <a:latin typeface="Times New Roman" panose="02020603050405020304" pitchFamily="18" charset="0"/>
                <a:cs typeface="Times New Roman" panose="02020603050405020304" pitchFamily="18" charset="0"/>
              </a:rPr>
              <a:t>, етанол 96%, безводний (ДФУ) (лат. </a:t>
            </a:r>
            <a:r>
              <a:rPr lang="en-US" i="1" dirty="0" err="1">
                <a:solidFill>
                  <a:srgbClr val="333333"/>
                </a:solidFill>
                <a:latin typeface="Times New Roman" panose="02020603050405020304" pitchFamily="18" charset="0"/>
                <a:cs typeface="Times New Roman" panose="02020603050405020304" pitchFamily="18" charset="0"/>
              </a:rPr>
              <a:t>Spiritus</a:t>
            </a:r>
            <a:r>
              <a:rPr lang="en-US" i="1" dirty="0">
                <a:solidFill>
                  <a:srgbClr val="333333"/>
                </a:solidFill>
                <a:latin typeface="Times New Roman" panose="02020603050405020304" pitchFamily="18" charset="0"/>
                <a:cs typeface="Times New Roman" panose="02020603050405020304" pitchFamily="18" charset="0"/>
              </a:rPr>
              <a:t> </a:t>
            </a:r>
            <a:r>
              <a:rPr lang="en-US" i="1" dirty="0" err="1">
                <a:solidFill>
                  <a:srgbClr val="333333"/>
                </a:solidFill>
                <a:latin typeface="Times New Roman" panose="02020603050405020304" pitchFamily="18" charset="0"/>
                <a:cs typeface="Times New Roman" panose="02020603050405020304" pitchFamily="18" charset="0"/>
              </a:rPr>
              <a:t>aethylicus</a:t>
            </a:r>
            <a:r>
              <a:rPr lang="en-US" dirty="0">
                <a:solidFill>
                  <a:srgbClr val="333333"/>
                </a:solidFill>
                <a:latin typeface="Times New Roman" panose="02020603050405020304" pitchFamily="18" charset="0"/>
                <a:cs typeface="Times New Roman" panose="02020603050405020304" pitchFamily="18" charset="0"/>
              </a:rPr>
              <a:t>), </a:t>
            </a:r>
            <a:r>
              <a:rPr lang="en-US" dirty="0" err="1">
                <a:solidFill>
                  <a:srgbClr val="333333"/>
                </a:solidFill>
                <a:latin typeface="Times New Roman" panose="02020603050405020304" pitchFamily="18" charset="0"/>
                <a:cs typeface="Times New Roman" panose="02020603050405020304" pitchFamily="18" charset="0"/>
              </a:rPr>
              <a:t>Ethanolum</a:t>
            </a:r>
            <a:r>
              <a:rPr lang="en-US" dirty="0">
                <a:solidFill>
                  <a:srgbClr val="333333"/>
                </a:solidFill>
                <a:latin typeface="Times New Roman" panose="02020603050405020304" pitchFamily="18" charset="0"/>
                <a:cs typeface="Times New Roman" panose="02020603050405020304" pitchFamily="18" charset="0"/>
              </a:rPr>
              <a:t> (96%, </a:t>
            </a:r>
            <a:r>
              <a:rPr lang="en-US" dirty="0" err="1">
                <a:solidFill>
                  <a:srgbClr val="333333"/>
                </a:solidFill>
                <a:latin typeface="Times New Roman" panose="02020603050405020304" pitchFamily="18" charset="0"/>
                <a:cs typeface="Times New Roman" panose="02020603050405020304" pitchFamily="18" charset="0"/>
              </a:rPr>
              <a:t>Ph</a:t>
            </a:r>
            <a:r>
              <a:rPr lang="en-US" dirty="0">
                <a:solidFill>
                  <a:srgbClr val="333333"/>
                </a:solidFill>
                <a:latin typeface="Times New Roman" panose="02020603050405020304" pitchFamily="18" charset="0"/>
                <a:cs typeface="Times New Roman" panose="02020603050405020304" pitchFamily="18" charset="0"/>
              </a:rPr>
              <a:t> </a:t>
            </a:r>
            <a:r>
              <a:rPr lang="en-US" dirty="0" err="1">
                <a:solidFill>
                  <a:srgbClr val="333333"/>
                </a:solidFill>
                <a:latin typeface="Times New Roman" panose="02020603050405020304" pitchFamily="18" charset="0"/>
                <a:cs typeface="Times New Roman" panose="02020603050405020304" pitchFamily="18" charset="0"/>
              </a:rPr>
              <a:t>Eur</a:t>
            </a:r>
            <a:r>
              <a:rPr lang="en-US" dirty="0">
                <a:solidFill>
                  <a:srgbClr val="333333"/>
                </a:solidFill>
                <a:latin typeface="Times New Roman" panose="02020603050405020304" pitchFamily="18" charset="0"/>
                <a:cs typeface="Times New Roman" panose="02020603050405020304" pitchFamily="18" charset="0"/>
              </a:rPr>
              <a:t>), Alcohol (USP), Ethanol (96% BP, CAS № 64-17-5); </a:t>
            </a:r>
            <a:r>
              <a:rPr lang="uk-UA" dirty="0">
                <a:solidFill>
                  <a:srgbClr val="333333"/>
                </a:solidFill>
                <a:latin typeface="Times New Roman" panose="02020603050405020304" pitchFamily="18" charset="0"/>
                <a:cs typeface="Times New Roman" panose="02020603050405020304" pitchFamily="18" charset="0"/>
              </a:rPr>
              <a:t>син.: спирт винний, </a:t>
            </a:r>
            <a:r>
              <a:rPr lang="en-US" dirty="0">
                <a:solidFill>
                  <a:srgbClr val="333333"/>
                </a:solidFill>
                <a:latin typeface="Times New Roman" panose="02020603050405020304" pitchFamily="18" charset="0"/>
                <a:cs typeface="Times New Roman" panose="02020603050405020304" pitchFamily="18" charset="0"/>
              </a:rPr>
              <a:t>ethyl alcohol, ethyl hydroxide, methyl </a:t>
            </a:r>
            <a:r>
              <a:rPr lang="en-US" dirty="0" err="1">
                <a:solidFill>
                  <a:srgbClr val="333333"/>
                </a:solidFill>
                <a:latin typeface="Times New Roman" panose="02020603050405020304" pitchFamily="18" charset="0"/>
                <a:cs typeface="Times New Roman" panose="02020603050405020304" pitchFamily="18" charset="0"/>
              </a:rPr>
              <a:t>carbinol</a:t>
            </a:r>
            <a:r>
              <a:rPr lang="en-US" dirty="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Відповідно до ДФУ — безбарвна, прозора, летка, легкозаймиста гігроскопічна рідина, що містить ≥95,1% об./об. (92,6% м/м) і ≤96,6% об./об. (95,2% м/м) С</a:t>
            </a:r>
            <a:r>
              <a:rPr lang="uk-UA" baseline="-25000" dirty="0">
                <a:solidFill>
                  <a:srgbClr val="333333"/>
                </a:solidFill>
                <a:latin typeface="Times New Roman" panose="02020603050405020304" pitchFamily="18" charset="0"/>
                <a:cs typeface="Times New Roman" panose="02020603050405020304" pitchFamily="18" charset="0"/>
              </a:rPr>
              <a:t>2</a:t>
            </a:r>
            <a:r>
              <a:rPr lang="uk-UA" dirty="0">
                <a:solidFill>
                  <a:srgbClr val="333333"/>
                </a:solidFill>
                <a:latin typeface="Times New Roman" panose="02020603050405020304" pitchFamily="18" charset="0"/>
                <a:cs typeface="Times New Roman" panose="02020603050405020304" pitchFamily="18" charset="0"/>
              </a:rPr>
              <a:t>Н</a:t>
            </a:r>
            <a:r>
              <a:rPr lang="uk-UA" baseline="-25000" dirty="0">
                <a:solidFill>
                  <a:srgbClr val="333333"/>
                </a:solidFill>
                <a:latin typeface="Times New Roman" panose="02020603050405020304" pitchFamily="18" charset="0"/>
                <a:cs typeface="Times New Roman" panose="02020603050405020304" pitchFamily="18" charset="0"/>
              </a:rPr>
              <a:t>6</a:t>
            </a:r>
            <a:r>
              <a:rPr lang="uk-UA" dirty="0">
                <a:solidFill>
                  <a:srgbClr val="333333"/>
                </a:solidFill>
                <a:latin typeface="Times New Roman" panose="02020603050405020304" pitchFamily="18" charset="0"/>
                <a:cs typeface="Times New Roman" panose="02020603050405020304" pitchFamily="18" charset="0"/>
              </a:rPr>
              <a:t>О, та воду; має характерний запах та пекучий смак. За фармакологічними властивостями належить до наркотичних речовин похідних жирного ряду. При внутрішньому вживанні </a:t>
            </a:r>
            <a:r>
              <a:rPr lang="uk-UA" dirty="0" err="1">
                <a:solidFill>
                  <a:srgbClr val="333333"/>
                </a:solidFill>
                <a:latin typeface="Times New Roman" panose="02020603050405020304" pitchFamily="18" charset="0"/>
                <a:cs typeface="Times New Roman" panose="02020603050405020304" pitchFamily="18" charset="0"/>
              </a:rPr>
              <a:t>С.е</a:t>
            </a:r>
            <a:r>
              <a:rPr lang="uk-UA" dirty="0">
                <a:solidFill>
                  <a:srgbClr val="333333"/>
                </a:solidFill>
                <a:latin typeface="Times New Roman" panose="02020603050405020304" pitchFamily="18" charset="0"/>
                <a:cs typeface="Times New Roman" panose="02020603050405020304" pitchFamily="18" charset="0"/>
              </a:rPr>
              <a:t>. швидко всмоктується й подібно до </a:t>
            </a:r>
            <a:r>
              <a:rPr lang="uk-UA" dirty="0" err="1">
                <a:solidFill>
                  <a:srgbClr val="333333"/>
                </a:solidFill>
                <a:latin typeface="Times New Roman" panose="02020603050405020304" pitchFamily="18" charset="0"/>
                <a:cs typeface="Times New Roman" panose="02020603050405020304" pitchFamily="18" charset="0"/>
              </a:rPr>
              <a:t>етеру</a:t>
            </a:r>
            <a:r>
              <a:rPr lang="uk-UA" dirty="0">
                <a:solidFill>
                  <a:srgbClr val="333333"/>
                </a:solidFill>
                <a:latin typeface="Times New Roman" panose="02020603050405020304" pitchFamily="18" charset="0"/>
                <a:cs typeface="Times New Roman" panose="02020603050405020304" pitchFamily="18" charset="0"/>
              </a:rPr>
              <a:t> і хлороформу спочатку викликає збудження, а потім пригнічує життєздатність усіх органів, у </a:t>
            </a:r>
            <a:r>
              <a:rPr lang="uk-UA" dirty="0" err="1">
                <a:solidFill>
                  <a:srgbClr val="333333"/>
                </a:solidFill>
                <a:latin typeface="Times New Roman" panose="02020603050405020304" pitchFamily="18" charset="0"/>
                <a:cs typeface="Times New Roman" panose="02020603050405020304" pitchFamily="18" charset="0"/>
              </a:rPr>
              <a:t>т.ч</a:t>
            </a:r>
            <a:r>
              <a:rPr lang="uk-UA" dirty="0">
                <a:solidFill>
                  <a:srgbClr val="333333"/>
                </a:solidFill>
                <a:latin typeface="Times New Roman" panose="02020603050405020304" pitchFamily="18" charset="0"/>
                <a:cs typeface="Times New Roman" panose="02020603050405020304" pitchFamily="18" charset="0"/>
              </a:rPr>
              <a:t>. головного мозку. При частому застосуванні викликає звикання (алкоголізм).</a:t>
            </a:r>
            <a:endParaRPr lang="uk-UA"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246706" y="3108754"/>
            <a:ext cx="2160240" cy="648072"/>
          </a:xfrm>
          <a:prstGeom prst="rect">
            <a:avLst/>
          </a:prstGeom>
        </p:spPr>
      </p:pic>
      <p:sp>
        <p:nvSpPr>
          <p:cNvPr id="7" name="Прямоугольник 6"/>
          <p:cNvSpPr/>
          <p:nvPr/>
        </p:nvSpPr>
        <p:spPr>
          <a:xfrm>
            <a:off x="2406946" y="2802416"/>
            <a:ext cx="6581784" cy="2031325"/>
          </a:xfrm>
          <a:prstGeom prst="rect">
            <a:avLst/>
          </a:prstGeom>
        </p:spPr>
        <p:txBody>
          <a:bodyPr wrap="square">
            <a:spAutoFit/>
          </a:bodyPr>
          <a:lstStyle/>
          <a:p>
            <a:pPr algn="just"/>
            <a:r>
              <a:rPr lang="uk-UA" dirty="0">
                <a:solidFill>
                  <a:srgbClr val="333333"/>
                </a:solidFill>
                <a:latin typeface="Times New Roman" panose="02020603050405020304" pitchFamily="18" charset="0"/>
                <a:cs typeface="Times New Roman" panose="02020603050405020304" pitchFamily="18" charset="0"/>
              </a:rPr>
              <a:t>Спирт етиловий має </a:t>
            </a:r>
            <a:r>
              <a:rPr lang="uk-UA" dirty="0" err="1">
                <a:solidFill>
                  <a:srgbClr val="333333"/>
                </a:solidFill>
                <a:latin typeface="Times New Roman" panose="02020603050405020304" pitchFamily="18" charset="0"/>
                <a:cs typeface="Times New Roman" panose="02020603050405020304" pitchFamily="18" charset="0"/>
              </a:rPr>
              <a:t>Т</a:t>
            </a:r>
            <a:r>
              <a:rPr lang="uk-UA" baseline="-25000" dirty="0" err="1">
                <a:solidFill>
                  <a:srgbClr val="333333"/>
                </a:solidFill>
                <a:latin typeface="Times New Roman" panose="02020603050405020304" pitchFamily="18" charset="0"/>
                <a:cs typeface="Times New Roman" panose="02020603050405020304" pitchFamily="18" charset="0"/>
              </a:rPr>
              <a:t>кип</a:t>
            </a:r>
            <a:r>
              <a:rPr lang="uk-UA" dirty="0">
                <a:solidFill>
                  <a:srgbClr val="333333"/>
                </a:solidFill>
                <a:latin typeface="Times New Roman" panose="02020603050405020304" pitchFamily="18" charset="0"/>
                <a:cs typeface="Times New Roman" panose="02020603050405020304" pitchFamily="18" charset="0"/>
              </a:rPr>
              <a:t> 78,39 °С; змішується з водою, </a:t>
            </a:r>
            <a:r>
              <a:rPr lang="uk-UA" dirty="0" err="1">
                <a:solidFill>
                  <a:srgbClr val="333333"/>
                </a:solidFill>
                <a:latin typeface="Times New Roman" panose="02020603050405020304" pitchFamily="18" charset="0"/>
                <a:cs typeface="Times New Roman" panose="02020603050405020304" pitchFamily="18" charset="0"/>
              </a:rPr>
              <a:t>етером</a:t>
            </a:r>
            <a:r>
              <a:rPr lang="uk-UA" dirty="0">
                <a:solidFill>
                  <a:srgbClr val="333333"/>
                </a:solidFill>
                <a:latin typeface="Times New Roman" panose="02020603050405020304" pitchFamily="18" charset="0"/>
                <a:cs typeface="Times New Roman" panose="02020603050405020304" pitchFamily="18" charset="0"/>
              </a:rPr>
              <a:t>, гліцерином, ацетоном, хлороформом і багатьма іншими органічними розчинниками у всіх співвідношеннях, легко спалахує (</a:t>
            </a:r>
            <a:r>
              <a:rPr lang="uk-UA" dirty="0" err="1">
                <a:solidFill>
                  <a:srgbClr val="333333"/>
                </a:solidFill>
                <a:latin typeface="Times New Roman" panose="02020603050405020304" pitchFamily="18" charset="0"/>
                <a:cs typeface="Times New Roman" panose="02020603050405020304" pitchFamily="18" charset="0"/>
              </a:rPr>
              <a:t>Т</a:t>
            </a:r>
            <a:r>
              <a:rPr lang="uk-UA" baseline="-25000" dirty="0" err="1">
                <a:solidFill>
                  <a:srgbClr val="333333"/>
                </a:solidFill>
                <a:latin typeface="Times New Roman" panose="02020603050405020304" pitchFamily="18" charset="0"/>
                <a:cs typeface="Times New Roman" panose="02020603050405020304" pitchFamily="18" charset="0"/>
              </a:rPr>
              <a:t>спал</a:t>
            </a:r>
            <a:r>
              <a:rPr lang="uk-UA" dirty="0">
                <a:solidFill>
                  <a:srgbClr val="333333"/>
                </a:solidFill>
                <a:latin typeface="Times New Roman" panose="02020603050405020304" pitchFamily="18" charset="0"/>
                <a:cs typeface="Times New Roman" panose="02020603050405020304" pitchFamily="18" charset="0"/>
              </a:rPr>
              <a:t> — 14 </a:t>
            </a:r>
            <a:r>
              <a:rPr lang="uk-UA" baseline="30000" dirty="0">
                <a:solidFill>
                  <a:srgbClr val="333333"/>
                </a:solidFill>
                <a:latin typeface="Times New Roman" panose="02020603050405020304" pitchFamily="18" charset="0"/>
                <a:cs typeface="Times New Roman" panose="02020603050405020304" pitchFamily="18" charset="0"/>
              </a:rPr>
              <a:t>˚</a:t>
            </a:r>
            <a:r>
              <a:rPr lang="uk-UA" dirty="0">
                <a:solidFill>
                  <a:srgbClr val="333333"/>
                </a:solidFill>
                <a:latin typeface="Times New Roman" panose="02020603050405020304" pitchFamily="18" charset="0"/>
                <a:cs typeface="Times New Roman" panose="02020603050405020304" pitchFamily="18" charset="0"/>
              </a:rPr>
              <a:t>С), з повітрям утворює вибухонебезпечні суміші (3,28–18,95% за об’ємом); відносна густина коливається в межах від 0,805 до 0,812. За обсягом виробництва в багатьох країнах посідає одне з перших місць.</a:t>
            </a:r>
            <a:endParaRPr lang="uk-UA"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46706" y="4826675"/>
            <a:ext cx="8933352" cy="2031325"/>
          </a:xfrm>
          <a:prstGeom prst="rect">
            <a:avLst/>
          </a:prstGeom>
        </p:spPr>
        <p:txBody>
          <a:bodyPr wrap="square">
            <a:spAutoFit/>
          </a:bodyPr>
          <a:lstStyle/>
          <a:p>
            <a:pPr algn="just"/>
            <a:r>
              <a:rPr lang="uk-UA" dirty="0">
                <a:solidFill>
                  <a:srgbClr val="333333"/>
                </a:solidFill>
                <a:latin typeface="Arial" panose="020B0604020202020204" pitchFamily="34" charset="0"/>
              </a:rPr>
              <a:t>У </a:t>
            </a:r>
            <a:r>
              <a:rPr lang="uk-UA" dirty="0">
                <a:solidFill>
                  <a:srgbClr val="333333"/>
                </a:solidFill>
                <a:latin typeface="Times New Roman" panose="02020603050405020304" pitchFamily="18" charset="0"/>
                <a:cs typeface="Times New Roman" panose="02020603050405020304" pitchFamily="18" charset="0"/>
              </a:rPr>
              <a:t>фармації найчастіше</a:t>
            </a:r>
            <a:r>
              <a:rPr lang="uk-UA" b="1" dirty="0">
                <a:solidFill>
                  <a:srgbClr val="333333"/>
                </a:solidFill>
                <a:latin typeface="Times New Roman" panose="02020603050405020304" pitchFamily="18" charset="0"/>
                <a:cs typeface="Times New Roman" panose="02020603050405020304" pitchFamily="18" charset="0"/>
              </a:rPr>
              <a:t> використовується</a:t>
            </a:r>
            <a:r>
              <a:rPr lang="uk-UA" dirty="0">
                <a:solidFill>
                  <a:srgbClr val="333333"/>
                </a:solidFill>
                <a:latin typeface="Times New Roman" panose="02020603050405020304" pitchFamily="18" charset="0"/>
                <a:cs typeface="Times New Roman" panose="02020603050405020304" pitchFamily="18" charset="0"/>
              </a:rPr>
              <a:t> як </a:t>
            </a:r>
            <a:r>
              <a:rPr lang="uk-UA" i="1" dirty="0">
                <a:solidFill>
                  <a:srgbClr val="333333"/>
                </a:solidFill>
                <a:latin typeface="Times New Roman" panose="02020603050405020304" pitchFamily="18" charset="0"/>
                <a:cs typeface="Times New Roman" panose="02020603050405020304" pitchFamily="18" charset="0"/>
              </a:rPr>
              <a:t>екстрагент</a:t>
            </a:r>
            <a:r>
              <a:rPr lang="uk-UA" dirty="0">
                <a:solidFill>
                  <a:srgbClr val="333333"/>
                </a:solidFill>
                <a:latin typeface="Times New Roman" panose="02020603050405020304" pitchFamily="18" charset="0"/>
                <a:cs typeface="Times New Roman" panose="02020603050405020304" pitchFamily="18" charset="0"/>
              </a:rPr>
              <a:t> при одержанні екстракційних фітопрепаратів (настойок, екстрактів тощо), як </a:t>
            </a:r>
            <a:r>
              <a:rPr lang="uk-UA" i="1" dirty="0">
                <a:solidFill>
                  <a:srgbClr val="333333"/>
                </a:solidFill>
                <a:latin typeface="Times New Roman" panose="02020603050405020304" pitchFamily="18" charset="0"/>
                <a:cs typeface="Times New Roman" panose="02020603050405020304" pitchFamily="18" charset="0"/>
              </a:rPr>
              <a:t>допоміжна речовина</a:t>
            </a:r>
            <a:r>
              <a:rPr lang="uk-UA" dirty="0">
                <a:solidFill>
                  <a:srgbClr val="333333"/>
                </a:solidFill>
                <a:latin typeface="Times New Roman" panose="02020603050405020304" pitchFamily="18" charset="0"/>
                <a:cs typeface="Times New Roman" panose="02020603050405020304" pitchFamily="18" charset="0"/>
              </a:rPr>
              <a:t> в технологічному процесі різних ЛП: для </a:t>
            </a:r>
            <a:r>
              <a:rPr lang="uk-UA" i="1" dirty="0">
                <a:solidFill>
                  <a:srgbClr val="333333"/>
                </a:solidFill>
                <a:latin typeface="Times New Roman" panose="02020603050405020304" pitchFamily="18" charset="0"/>
                <a:cs typeface="Times New Roman" panose="02020603050405020304" pitchFamily="18" charset="0"/>
              </a:rPr>
              <a:t>консервування </a:t>
            </a:r>
            <a:r>
              <a:rPr lang="uk-UA" dirty="0">
                <a:solidFill>
                  <a:srgbClr val="333333"/>
                </a:solidFill>
                <a:latin typeface="Times New Roman" panose="02020603050405020304" pitchFamily="18" charset="0"/>
                <a:cs typeface="Times New Roman" panose="02020603050405020304" pitchFamily="18" charset="0"/>
              </a:rPr>
              <a:t>деяких емульсій (у концентрації 10–12% від водної фази) та сироваток і вакцин (у концентрації 25%); ефект консервування починається з 15–18%; в </a:t>
            </a:r>
            <a:r>
              <a:rPr lang="uk-UA" dirty="0" err="1">
                <a:solidFill>
                  <a:srgbClr val="333333"/>
                </a:solidFill>
                <a:latin typeface="Times New Roman" panose="02020603050405020304" pitchFamily="18" charset="0"/>
                <a:cs typeface="Times New Roman" panose="02020603050405020304" pitchFamily="18" charset="0"/>
              </a:rPr>
              <a:t>екстраційних</a:t>
            </a:r>
            <a:r>
              <a:rPr lang="uk-UA" dirty="0">
                <a:solidFill>
                  <a:srgbClr val="333333"/>
                </a:solidFill>
                <a:latin typeface="Times New Roman" panose="02020603050405020304" pitchFamily="18" charset="0"/>
                <a:cs typeface="Times New Roman" panose="02020603050405020304" pitchFamily="18" charset="0"/>
              </a:rPr>
              <a:t> (</a:t>
            </a:r>
            <a:r>
              <a:rPr lang="uk-UA" dirty="0" err="1">
                <a:solidFill>
                  <a:srgbClr val="333333"/>
                </a:solidFill>
                <a:latin typeface="Times New Roman" panose="02020603050405020304" pitchFamily="18" charset="0"/>
                <a:cs typeface="Times New Roman" panose="02020603050405020304" pitchFamily="18" charset="0"/>
              </a:rPr>
              <a:t>новогаленових</a:t>
            </a:r>
            <a:r>
              <a:rPr lang="uk-UA" dirty="0">
                <a:solidFill>
                  <a:srgbClr val="333333"/>
                </a:solidFill>
                <a:latin typeface="Times New Roman" panose="02020603050405020304" pitchFamily="18" charset="0"/>
                <a:cs typeface="Times New Roman" panose="02020603050405020304" pitchFamily="18" charset="0"/>
              </a:rPr>
              <a:t> та </a:t>
            </a:r>
            <a:r>
              <a:rPr lang="uk-UA" dirty="0" err="1">
                <a:solidFill>
                  <a:srgbClr val="333333"/>
                </a:solidFill>
                <a:latin typeface="Times New Roman" panose="02020603050405020304" pitchFamily="18" charset="0"/>
                <a:cs typeface="Times New Roman" panose="02020603050405020304" pitchFamily="18" charset="0"/>
              </a:rPr>
              <a:t>галенових</a:t>
            </a:r>
            <a:r>
              <a:rPr lang="uk-UA" dirty="0">
                <a:solidFill>
                  <a:srgbClr val="333333"/>
                </a:solidFill>
                <a:latin typeface="Times New Roman" panose="02020603050405020304" pitchFamily="18" charset="0"/>
                <a:cs typeface="Times New Roman" panose="02020603050405020304" pitchFamily="18" charset="0"/>
              </a:rPr>
              <a:t> препаратах) — у концентрації 20% (у спиртових сумішах понад 20% не розвиваються мікроорганізми та пліснява).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9920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7306"/>
            <a:ext cx="8964488" cy="7017306"/>
          </a:xfrm>
          <a:prstGeom prst="rect">
            <a:avLst/>
          </a:prstGeom>
        </p:spPr>
        <p:txBody>
          <a:bodyPr wrap="square">
            <a:spAutoFit/>
          </a:bodyPr>
          <a:lstStyle/>
          <a:p>
            <a:pPr algn="just" fontAlgn="base"/>
            <a:r>
              <a:rPr lang="uk-UA" dirty="0">
                <a:solidFill>
                  <a:srgbClr val="333333"/>
                </a:solidFill>
                <a:latin typeface="Times New Roman" panose="02020603050405020304" pitchFamily="18" charset="0"/>
                <a:cs typeface="Times New Roman" panose="02020603050405020304" pitchFamily="18" charset="0"/>
              </a:rPr>
              <a:t>Найкращі антисептичні властивості має 70% етанол. З додаванням води до етанолу (60%) та з підвищенням температури </a:t>
            </a:r>
            <a:r>
              <a:rPr lang="uk-UA" dirty="0" err="1">
                <a:solidFill>
                  <a:srgbClr val="333333"/>
                </a:solidFill>
                <a:latin typeface="Times New Roman" panose="02020603050405020304" pitchFamily="18" charset="0"/>
                <a:cs typeface="Times New Roman" panose="02020603050405020304" pitchFamily="18" charset="0"/>
              </a:rPr>
              <a:t>протибактерійна</a:t>
            </a:r>
            <a:r>
              <a:rPr lang="uk-UA" dirty="0">
                <a:solidFill>
                  <a:srgbClr val="333333"/>
                </a:solidFill>
                <a:latin typeface="Times New Roman" panose="02020603050405020304" pitchFamily="18" charset="0"/>
                <a:cs typeface="Times New Roman" panose="02020603050405020304" pitchFamily="18" charset="0"/>
              </a:rPr>
              <a:t> активність алкоголю зростає, що пов’язано з денатурацією та згортанням клітинного білка, а також втручанням алкоголю в метаболізм клітини і активацією її нормальної роботи. Встановлена також </a:t>
            </a:r>
            <a:r>
              <a:rPr lang="uk-UA" dirty="0" err="1">
                <a:solidFill>
                  <a:srgbClr val="333333"/>
                </a:solidFill>
                <a:latin typeface="Times New Roman" panose="02020603050405020304" pitchFamily="18" charset="0"/>
                <a:cs typeface="Times New Roman" panose="02020603050405020304" pitchFamily="18" charset="0"/>
              </a:rPr>
              <a:t>літична</a:t>
            </a:r>
            <a:r>
              <a:rPr lang="uk-UA" dirty="0">
                <a:solidFill>
                  <a:srgbClr val="333333"/>
                </a:solidFill>
                <a:latin typeface="Times New Roman" panose="02020603050405020304" pitchFamily="18" charset="0"/>
                <a:cs typeface="Times New Roman" panose="02020603050405020304" pitchFamily="18" charset="0"/>
              </a:rPr>
              <a:t> дія алкоголю на клітини</a:t>
            </a:r>
            <a:r>
              <a:rPr lang="uk-UA" dirty="0" smtClean="0">
                <a:solidFill>
                  <a:srgbClr val="333333"/>
                </a:solidFill>
                <a:latin typeface="Times New Roman" panose="02020603050405020304" pitchFamily="18" charset="0"/>
                <a:cs typeface="Times New Roman" panose="02020603050405020304" pitchFamily="18" charset="0"/>
              </a:rPr>
              <a:t>.</a:t>
            </a:r>
            <a:r>
              <a:rPr lang="uk-UA" dirty="0"/>
              <a:t> Етиловий спирт виявляє власну фармакологічну дію; не може застосовуватися у нерозведеному стані. Є складовою частиною багатьох розчинів для ін’єкцій. Згідно з Фармакопеєю США розчин </a:t>
            </a:r>
            <a:r>
              <a:rPr lang="uk-UA" dirty="0" err="1"/>
              <a:t>дигітоксину</a:t>
            </a:r>
            <a:r>
              <a:rPr lang="uk-UA" dirty="0"/>
              <a:t> для в/м або </a:t>
            </a:r>
            <a:r>
              <a:rPr lang="uk-UA" dirty="0" err="1"/>
              <a:t>внутрішньосудинного</a:t>
            </a:r>
            <a:r>
              <a:rPr lang="uk-UA" dirty="0"/>
              <a:t> введення може містити 5–50% алкоголю, розчин </a:t>
            </a:r>
            <a:r>
              <a:rPr lang="uk-UA" dirty="0" err="1"/>
              <a:t>дигоксину</a:t>
            </a:r>
            <a:r>
              <a:rPr lang="uk-UA" dirty="0"/>
              <a:t> — 10% алкоголю, розчин </a:t>
            </a:r>
            <a:r>
              <a:rPr lang="uk-UA" dirty="0" err="1"/>
              <a:t>дезацетиллантозиду</a:t>
            </a:r>
            <a:r>
              <a:rPr lang="uk-UA" dirty="0"/>
              <a:t> — 7,4% алкоголю. </a:t>
            </a:r>
            <a:r>
              <a:rPr lang="uk-UA" dirty="0" err="1"/>
              <a:t>С.е</a:t>
            </a:r>
            <a:r>
              <a:rPr lang="uk-UA" dirty="0"/>
              <a:t>. високого очищення в концентрації до 33% використовується для приготування в/в уведень (протишокові рідини). Використовується також для виготовлення олійних розчинів деяких протипухлинних речовин, нерозчинних у воді та оліях (при цьому діючу речовину розчиняють у мінімальній кількості </a:t>
            </a:r>
            <a:r>
              <a:rPr lang="uk-UA" dirty="0" err="1"/>
              <a:t>С.е</a:t>
            </a:r>
            <a:r>
              <a:rPr lang="uk-UA" dirty="0"/>
              <a:t>., змішують з олією маслиновою, потім спирт відганяють під вакуумом і одержують олійний розчин). В/в іноді вводять при гангрені та абсцесах легень у вигляді 20–33% розчину в стерильному ізотонічному розчині натрію хлориду або стерильній воді для ін’єкцій. Внутрішньо використовують краплі Гофмана (суміш спирту з </a:t>
            </a:r>
            <a:r>
              <a:rPr lang="uk-UA" dirty="0" err="1"/>
              <a:t>етером</a:t>
            </a:r>
            <a:r>
              <a:rPr lang="uk-UA" dirty="0"/>
              <a:t> у співвідношенні 3:1).</a:t>
            </a:r>
          </a:p>
          <a:p>
            <a:pPr algn="just" fontAlgn="base"/>
            <a:r>
              <a:rPr lang="uk-UA" dirty="0"/>
              <a:t>Етиловий спирт є фармакологічно неіндиферентною речовиною, яка виявляє як місцеву, так і загальну — снодійну, знеболювальну, наркозну, </a:t>
            </a:r>
            <a:r>
              <a:rPr lang="uk-UA" dirty="0" err="1"/>
              <a:t>антидотну</a:t>
            </a:r>
            <a:r>
              <a:rPr lang="uk-UA" dirty="0"/>
              <a:t> (при отруєнні </a:t>
            </a:r>
            <a:r>
              <a:rPr lang="uk-UA" dirty="0" err="1"/>
              <a:t>пропіленгліколем</a:t>
            </a:r>
            <a:r>
              <a:rPr lang="uk-UA" dirty="0"/>
              <a:t> та метиловим спиртом) дію. При місцевому застосуванні чинить антисептичну, </a:t>
            </a:r>
            <a:r>
              <a:rPr lang="uk-UA" dirty="0" err="1"/>
              <a:t>місцевоподразнювальну</a:t>
            </a:r>
            <a:r>
              <a:rPr lang="uk-UA" dirty="0"/>
              <a:t>, в’яжучу дію. Зовнішньо застосовується для компресів, оброблення рук хірургів та операційного поля.</a:t>
            </a: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7670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7504" y="116632"/>
            <a:ext cx="8640960" cy="6801862"/>
          </a:xfrm>
          <a:prstGeom prst="rect">
            <a:avLst/>
          </a:prstGeom>
        </p:spPr>
        <p:txBody>
          <a:bodyPr wrap="square">
            <a:spAutoFit/>
          </a:bodyPr>
          <a:lstStyle/>
          <a:p>
            <a:pPr indent="355600" algn="just" fontAlgn="base"/>
            <a:r>
              <a:rPr lang="ru-RU" sz="1900" b="1" dirty="0">
                <a:solidFill>
                  <a:srgbClr val="333333"/>
                </a:solidFill>
                <a:latin typeface="Times New Roman" panose="02020603050405020304" pitchFamily="18" charset="0"/>
                <a:cs typeface="Times New Roman" panose="02020603050405020304" pitchFamily="18" charset="0"/>
              </a:rPr>
              <a:t>Хлороформ</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трихлорметан</a:t>
            </a:r>
            <a:r>
              <a:rPr lang="ru-RU" sz="1900" dirty="0">
                <a:solidFill>
                  <a:srgbClr val="333333"/>
                </a:solidFill>
                <a:latin typeface="Times New Roman" panose="02020603050405020304" pitchFamily="18" charset="0"/>
                <a:cs typeface="Times New Roman" panose="02020603050405020304" pitchFamily="18" charset="0"/>
              </a:rPr>
              <a:t>) — </a:t>
            </a:r>
            <a:r>
              <a:rPr lang="ru-RU" sz="1900" dirty="0" err="1">
                <a:solidFill>
                  <a:srgbClr val="333333"/>
                </a:solidFill>
                <a:latin typeface="Times New Roman" panose="02020603050405020304" pitchFamily="18" charset="0"/>
                <a:cs typeface="Times New Roman" panose="02020603050405020304" pitchFamily="18" charset="0"/>
              </a:rPr>
              <a:t>безбарвна</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рухлива</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прозора</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важка</a:t>
            </a:r>
            <a:r>
              <a:rPr lang="ru-RU" sz="1900" dirty="0">
                <a:solidFill>
                  <a:srgbClr val="333333"/>
                </a:solidFill>
                <a:latin typeface="Times New Roman" panose="02020603050405020304" pitchFamily="18" charset="0"/>
                <a:cs typeface="Times New Roman" panose="02020603050405020304" pitchFamily="18" charset="0"/>
              </a:rPr>
              <a:t> летка </a:t>
            </a:r>
            <a:r>
              <a:rPr lang="ru-RU" sz="1900" dirty="0" err="1">
                <a:solidFill>
                  <a:srgbClr val="333333"/>
                </a:solidFill>
                <a:latin typeface="Times New Roman" panose="02020603050405020304" pitchFamily="18" charset="0"/>
                <a:cs typeface="Times New Roman" panose="02020603050405020304" pitchFamily="18" charset="0"/>
              </a:rPr>
              <a:t>рідина</a:t>
            </a:r>
            <a:r>
              <a:rPr lang="ru-RU" sz="1900" dirty="0">
                <a:solidFill>
                  <a:srgbClr val="333333"/>
                </a:solidFill>
                <a:latin typeface="Times New Roman" panose="02020603050405020304" pitchFamily="18" charset="0"/>
                <a:cs typeface="Times New Roman" panose="02020603050405020304" pitchFamily="18" charset="0"/>
              </a:rPr>
              <a:t> з </a:t>
            </a:r>
            <a:r>
              <a:rPr lang="ru-RU" sz="1900" dirty="0" err="1">
                <a:solidFill>
                  <a:srgbClr val="333333"/>
                </a:solidFill>
                <a:latin typeface="Times New Roman" panose="02020603050405020304" pitchFamily="18" charset="0"/>
                <a:cs typeface="Times New Roman" panose="02020603050405020304" pitchFamily="18" charset="0"/>
              </a:rPr>
              <a:t>характерним</a:t>
            </a:r>
            <a:r>
              <a:rPr lang="ru-RU" sz="1900" dirty="0">
                <a:solidFill>
                  <a:srgbClr val="333333"/>
                </a:solidFill>
                <a:latin typeface="Times New Roman" panose="02020603050405020304" pitchFamily="18" charset="0"/>
                <a:cs typeface="Times New Roman" panose="02020603050405020304" pitchFamily="18" charset="0"/>
              </a:rPr>
              <a:t> запахом і </a:t>
            </a:r>
            <a:r>
              <a:rPr lang="ru-RU" sz="1900" dirty="0" err="1">
                <a:solidFill>
                  <a:srgbClr val="333333"/>
                </a:solidFill>
                <a:latin typeface="Times New Roman" panose="02020603050405020304" pitchFamily="18" charset="0"/>
                <a:cs typeface="Times New Roman" panose="02020603050405020304" pitchFamily="18" charset="0"/>
              </a:rPr>
              <a:t>солодким</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пекучим</a:t>
            </a:r>
            <a:r>
              <a:rPr lang="ru-RU" sz="1900" dirty="0">
                <a:solidFill>
                  <a:srgbClr val="333333"/>
                </a:solidFill>
                <a:latin typeface="Times New Roman" panose="02020603050405020304" pitchFamily="18" charset="0"/>
                <a:cs typeface="Times New Roman" panose="02020603050405020304" pitchFamily="18" charset="0"/>
              </a:rPr>
              <a:t> смаком.</a:t>
            </a:r>
          </a:p>
          <a:p>
            <a:pPr indent="355600" algn="just" fontAlgn="base"/>
            <a:r>
              <a:rPr lang="ru-RU" sz="1900" dirty="0" smtClean="0">
                <a:solidFill>
                  <a:srgbClr val="333333"/>
                </a:solidFill>
                <a:latin typeface="Times New Roman" panose="02020603050405020304" pitchFamily="18" charset="0"/>
                <a:cs typeface="Times New Roman" panose="02020603050405020304" pitchFamily="18" charset="0"/>
              </a:rPr>
              <a:t>                             СНСl</a:t>
            </a:r>
            <a:r>
              <a:rPr lang="ru-RU" sz="1900" baseline="-25000" dirty="0" smtClean="0">
                <a:solidFill>
                  <a:srgbClr val="333333"/>
                </a:solidFill>
                <a:latin typeface="Times New Roman" panose="02020603050405020304" pitchFamily="18" charset="0"/>
                <a:cs typeface="Times New Roman" panose="02020603050405020304" pitchFamily="18" charset="0"/>
              </a:rPr>
              <a:t>3</a:t>
            </a:r>
            <a:r>
              <a:rPr lang="ru-RU" sz="1900" dirty="0">
                <a:solidFill>
                  <a:srgbClr val="333333"/>
                </a:solidFill>
                <a:latin typeface="Times New Roman" panose="02020603050405020304" pitchFamily="18" charset="0"/>
                <a:cs typeface="Times New Roman" panose="02020603050405020304" pitchFamily="18" charset="0"/>
              </a:rPr>
              <a:t>                                               Мол. м. 119,38</a:t>
            </a:r>
          </a:p>
          <a:p>
            <a:pPr indent="355600" algn="just" fontAlgn="base"/>
            <a:r>
              <a:rPr lang="ru-RU" sz="1900" dirty="0">
                <a:solidFill>
                  <a:srgbClr val="333333"/>
                </a:solidFill>
                <a:latin typeface="Times New Roman" panose="02020603050405020304" pitchFamily="18" charset="0"/>
                <a:cs typeface="Times New Roman" panose="02020603050405020304" pitchFamily="18" charset="0"/>
              </a:rPr>
              <a:t>Має </a:t>
            </a:r>
            <a:r>
              <a:rPr lang="ru-RU" sz="1900" dirty="0" err="1">
                <a:solidFill>
                  <a:srgbClr val="333333"/>
                </a:solidFill>
                <a:latin typeface="Times New Roman" panose="02020603050405020304" pitchFamily="18" charset="0"/>
                <a:cs typeface="Times New Roman" panose="02020603050405020304" pitchFamily="18" charset="0"/>
              </a:rPr>
              <a:t>такі</a:t>
            </a:r>
            <a:r>
              <a:rPr lang="ru-RU" sz="1900" dirty="0">
                <a:solidFill>
                  <a:srgbClr val="333333"/>
                </a:solidFill>
                <a:latin typeface="Times New Roman" panose="02020603050405020304" pitchFamily="18" charset="0"/>
                <a:cs typeface="Times New Roman" panose="02020603050405020304" pitchFamily="18" charset="0"/>
              </a:rPr>
              <a:t> характеристики: пари хлороформу не </a:t>
            </a:r>
            <a:r>
              <a:rPr lang="ru-RU" sz="1900" dirty="0" err="1">
                <a:solidFill>
                  <a:srgbClr val="333333"/>
                </a:solidFill>
                <a:latin typeface="Times New Roman" panose="02020603050405020304" pitchFamily="18" charset="0"/>
                <a:cs typeface="Times New Roman" panose="02020603050405020304" pitchFamily="18" charset="0"/>
              </a:rPr>
              <a:t>спалахують</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Т</a:t>
            </a:r>
            <a:r>
              <a:rPr lang="ru-RU" sz="1900" baseline="-25000" dirty="0" err="1">
                <a:solidFill>
                  <a:srgbClr val="333333"/>
                </a:solidFill>
                <a:latin typeface="Times New Roman" panose="02020603050405020304" pitchFamily="18" charset="0"/>
                <a:cs typeface="Times New Roman" panose="02020603050405020304" pitchFamily="18" charset="0"/>
              </a:rPr>
              <a:t>пл</a:t>
            </a:r>
            <a:r>
              <a:rPr lang="ru-RU" sz="1900" dirty="0">
                <a:solidFill>
                  <a:srgbClr val="333333"/>
                </a:solidFill>
                <a:latin typeface="Times New Roman" panose="02020603050405020304" pitchFamily="18" charset="0"/>
                <a:cs typeface="Times New Roman" panose="02020603050405020304" pitchFamily="18" charset="0"/>
              </a:rPr>
              <a:t> — 63,55 °С; </a:t>
            </a:r>
            <a:r>
              <a:rPr lang="ru-RU" sz="1900" dirty="0" err="1">
                <a:solidFill>
                  <a:srgbClr val="333333"/>
                </a:solidFill>
                <a:latin typeface="Times New Roman" panose="02020603050405020304" pitchFamily="18" charset="0"/>
                <a:cs typeface="Times New Roman" panose="02020603050405020304" pitchFamily="18" charset="0"/>
              </a:rPr>
              <a:t>Т</a:t>
            </a:r>
            <a:r>
              <a:rPr lang="ru-RU" sz="1900" baseline="-25000" dirty="0" err="1">
                <a:solidFill>
                  <a:srgbClr val="333333"/>
                </a:solidFill>
                <a:latin typeface="Times New Roman" panose="02020603050405020304" pitchFamily="18" charset="0"/>
                <a:cs typeface="Times New Roman" panose="02020603050405020304" pitchFamily="18" charset="0"/>
              </a:rPr>
              <a:t>кип</a:t>
            </a:r>
            <a:r>
              <a:rPr lang="ru-RU" sz="1900" dirty="0">
                <a:solidFill>
                  <a:srgbClr val="333333"/>
                </a:solidFill>
                <a:latin typeface="Times New Roman" panose="02020603050405020304" pitchFamily="18" charset="0"/>
                <a:cs typeface="Times New Roman" panose="02020603050405020304" pitchFamily="18" charset="0"/>
              </a:rPr>
              <a:t> — 61,15 °С; d</a:t>
            </a:r>
            <a:r>
              <a:rPr lang="ru-RU" sz="1900" baseline="30000" dirty="0">
                <a:solidFill>
                  <a:srgbClr val="333333"/>
                </a:solidFill>
                <a:latin typeface="Times New Roman" panose="02020603050405020304" pitchFamily="18" charset="0"/>
                <a:cs typeface="Times New Roman" panose="02020603050405020304" pitchFamily="18" charset="0"/>
              </a:rPr>
              <a:t>20</a:t>
            </a:r>
            <a:r>
              <a:rPr lang="ru-RU" sz="1900" baseline="-25000" dirty="0">
                <a:solidFill>
                  <a:srgbClr val="333333"/>
                </a:solidFill>
                <a:latin typeface="Times New Roman" panose="02020603050405020304" pitchFamily="18" charset="0"/>
                <a:cs typeface="Times New Roman" panose="02020603050405020304" pitchFamily="18" charset="0"/>
              </a:rPr>
              <a:t>4</a:t>
            </a:r>
            <a:r>
              <a:rPr lang="ru-RU" sz="1900" dirty="0">
                <a:solidFill>
                  <a:srgbClr val="333333"/>
                </a:solidFill>
                <a:latin typeface="Times New Roman" panose="02020603050405020304" pitchFamily="18" charset="0"/>
                <a:cs typeface="Times New Roman" panose="02020603050405020304" pitchFamily="18" charset="0"/>
              </a:rPr>
              <a:t> 1,488; </a:t>
            </a:r>
            <a:r>
              <a:rPr lang="ru-RU" sz="1900" dirty="0" err="1">
                <a:solidFill>
                  <a:srgbClr val="333333"/>
                </a:solidFill>
                <a:latin typeface="Times New Roman" panose="02020603050405020304" pitchFamily="18" charset="0"/>
                <a:cs typeface="Times New Roman" panose="02020603050405020304" pitchFamily="18" charset="0"/>
              </a:rPr>
              <a:t>показник</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заломлення</a:t>
            </a:r>
            <a:r>
              <a:rPr lang="ru-RU" sz="1900" dirty="0">
                <a:solidFill>
                  <a:srgbClr val="333333"/>
                </a:solidFill>
                <a:latin typeface="Times New Roman" panose="02020603050405020304" pitchFamily="18" charset="0"/>
                <a:cs typeface="Times New Roman" panose="02020603050405020304" pitchFamily="18" charset="0"/>
              </a:rPr>
              <a:t> n</a:t>
            </a:r>
            <a:r>
              <a:rPr lang="ru-RU" sz="1900" baseline="30000" dirty="0">
                <a:solidFill>
                  <a:srgbClr val="333333"/>
                </a:solidFill>
                <a:latin typeface="Times New Roman" panose="02020603050405020304" pitchFamily="18" charset="0"/>
                <a:cs typeface="Times New Roman" panose="02020603050405020304" pitchFamily="18" charset="0"/>
              </a:rPr>
              <a:t>20</a:t>
            </a:r>
            <a:r>
              <a:rPr lang="ru-RU" sz="1900" baseline="-25000" dirty="0">
                <a:solidFill>
                  <a:srgbClr val="333333"/>
                </a:solidFill>
                <a:latin typeface="Times New Roman" panose="02020603050405020304" pitchFamily="18" charset="0"/>
                <a:cs typeface="Times New Roman" panose="02020603050405020304" pitchFamily="18" charset="0"/>
              </a:rPr>
              <a:t>D</a:t>
            </a:r>
            <a:r>
              <a:rPr lang="ru-RU" sz="1900" dirty="0">
                <a:solidFill>
                  <a:srgbClr val="333333"/>
                </a:solidFill>
                <a:latin typeface="Times New Roman" panose="02020603050405020304" pitchFamily="18" charset="0"/>
                <a:cs typeface="Times New Roman" panose="02020603050405020304" pitchFamily="18" charset="0"/>
              </a:rPr>
              <a:t> 1,4455; критична температура — 263,0 °С; </a:t>
            </a:r>
            <a:r>
              <a:rPr lang="ru-RU" sz="1900" dirty="0" err="1">
                <a:solidFill>
                  <a:srgbClr val="333333"/>
                </a:solidFill>
                <a:latin typeface="Times New Roman" panose="02020603050405020304" pitchFamily="18" charset="0"/>
                <a:cs typeface="Times New Roman" panose="02020603050405020304" pitchFamily="18" charset="0"/>
              </a:rPr>
              <a:t>критичний</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тиск</a:t>
            </a:r>
            <a:r>
              <a:rPr lang="ru-RU" sz="1900" dirty="0">
                <a:solidFill>
                  <a:srgbClr val="333333"/>
                </a:solidFill>
                <a:latin typeface="Times New Roman" panose="02020603050405020304" pitchFamily="18" charset="0"/>
                <a:cs typeface="Times New Roman" panose="02020603050405020304" pitchFamily="18" charset="0"/>
              </a:rPr>
              <a:t> — 54,9 атм.; теплота </a:t>
            </a:r>
            <a:r>
              <a:rPr lang="ru-RU" sz="1900" dirty="0" err="1">
                <a:solidFill>
                  <a:srgbClr val="333333"/>
                </a:solidFill>
                <a:latin typeface="Times New Roman" panose="02020603050405020304" pitchFamily="18" charset="0"/>
                <a:cs typeface="Times New Roman" panose="02020603050405020304" pitchFamily="18" charset="0"/>
              </a:rPr>
              <a:t>пароутворення</a:t>
            </a:r>
            <a:r>
              <a:rPr lang="ru-RU" sz="1900" dirty="0">
                <a:solidFill>
                  <a:srgbClr val="333333"/>
                </a:solidFill>
                <a:latin typeface="Times New Roman" panose="02020603050405020304" pitchFamily="18" charset="0"/>
                <a:cs typeface="Times New Roman" panose="02020603050405020304" pitchFamily="18" charset="0"/>
              </a:rPr>
              <a:t> — 7,02 ккал/моль (при </a:t>
            </a:r>
            <a:r>
              <a:rPr lang="ru-RU" sz="1900" dirty="0" err="1">
                <a:solidFill>
                  <a:srgbClr val="333333"/>
                </a:solidFill>
                <a:latin typeface="Times New Roman" panose="02020603050405020304" pitchFamily="18" charset="0"/>
                <a:cs typeface="Times New Roman" panose="02020603050405020304" pitchFamily="18" charset="0"/>
              </a:rPr>
              <a:t>Т</a:t>
            </a:r>
            <a:r>
              <a:rPr lang="ru-RU" sz="1900" baseline="-25000" dirty="0" err="1">
                <a:solidFill>
                  <a:srgbClr val="333333"/>
                </a:solidFill>
                <a:latin typeface="Times New Roman" panose="02020603050405020304" pitchFamily="18" charset="0"/>
                <a:cs typeface="Times New Roman" panose="02020603050405020304" pitchFamily="18" charset="0"/>
              </a:rPr>
              <a:t>кип</a:t>
            </a:r>
            <a:r>
              <a:rPr lang="ru-RU" sz="1900" baseline="-25000" dirty="0">
                <a:solidFill>
                  <a:srgbClr val="333333"/>
                </a:solidFill>
                <a:latin typeface="Times New Roman" panose="02020603050405020304" pitchFamily="18" charset="0"/>
                <a:cs typeface="Times New Roman" panose="02020603050405020304" pitchFamily="18" charset="0"/>
              </a:rPr>
              <a:t>.</a:t>
            </a:r>
            <a:r>
              <a:rPr lang="ru-RU" sz="1900" dirty="0">
                <a:solidFill>
                  <a:srgbClr val="333333"/>
                </a:solidFill>
                <a:latin typeface="Times New Roman" panose="02020603050405020304" pitchFamily="18" charset="0"/>
                <a:cs typeface="Times New Roman" panose="02020603050405020304" pitchFamily="18" charset="0"/>
              </a:rPr>
              <a:t>); теплота </a:t>
            </a:r>
            <a:r>
              <a:rPr lang="ru-RU" sz="1900" dirty="0" err="1">
                <a:solidFill>
                  <a:srgbClr val="333333"/>
                </a:solidFill>
                <a:latin typeface="Times New Roman" panose="02020603050405020304" pitchFamily="18" charset="0"/>
                <a:cs typeface="Times New Roman" panose="02020603050405020304" pitchFamily="18" charset="0"/>
              </a:rPr>
              <a:t>топлення</a:t>
            </a:r>
            <a:r>
              <a:rPr lang="ru-RU" sz="1900" dirty="0">
                <a:solidFill>
                  <a:srgbClr val="333333"/>
                </a:solidFill>
                <a:latin typeface="Times New Roman" panose="02020603050405020304" pitchFamily="18" charset="0"/>
                <a:cs typeface="Times New Roman" panose="02020603050405020304" pitchFamily="18" charset="0"/>
              </a:rPr>
              <a:t> — 2,280 ккал/моль, </a:t>
            </a:r>
            <a:r>
              <a:rPr lang="ru-RU" sz="1900" dirty="0" err="1">
                <a:solidFill>
                  <a:srgbClr val="333333"/>
                </a:solidFill>
                <a:latin typeface="Times New Roman" panose="02020603050405020304" pitchFamily="18" charset="0"/>
                <a:cs typeface="Times New Roman" panose="02020603050405020304" pitchFamily="18" charset="0"/>
              </a:rPr>
              <a:t>теплоємність</a:t>
            </a:r>
            <a:r>
              <a:rPr lang="ru-RU" sz="1900" dirty="0">
                <a:solidFill>
                  <a:srgbClr val="333333"/>
                </a:solidFill>
                <a:latin typeface="Times New Roman" panose="02020603050405020304" pitchFamily="18" charset="0"/>
                <a:cs typeface="Times New Roman" panose="02020603050405020304" pitchFamily="18" charset="0"/>
              </a:rPr>
              <a:t> — 27,96 кал/г моль (300); </a:t>
            </a:r>
            <a:r>
              <a:rPr lang="ru-RU" sz="1900" dirty="0" err="1">
                <a:solidFill>
                  <a:srgbClr val="333333"/>
                </a:solidFill>
                <a:latin typeface="Times New Roman" panose="02020603050405020304" pitchFamily="18" charset="0"/>
                <a:cs typeface="Times New Roman" panose="02020603050405020304" pitchFamily="18" charset="0"/>
              </a:rPr>
              <a:t>кріоскопічна</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постійна</a:t>
            </a:r>
            <a:r>
              <a:rPr lang="ru-RU" sz="1900" dirty="0">
                <a:solidFill>
                  <a:srgbClr val="333333"/>
                </a:solidFill>
                <a:latin typeface="Times New Roman" panose="02020603050405020304" pitchFamily="18" charset="0"/>
                <a:cs typeface="Times New Roman" panose="02020603050405020304" pitchFamily="18" charset="0"/>
              </a:rPr>
              <a:t> — 4,90°; </a:t>
            </a:r>
            <a:r>
              <a:rPr lang="ru-RU" sz="1900" dirty="0" err="1">
                <a:solidFill>
                  <a:srgbClr val="333333"/>
                </a:solidFill>
                <a:latin typeface="Times New Roman" panose="02020603050405020304" pitchFamily="18" charset="0"/>
                <a:cs typeface="Times New Roman" panose="02020603050405020304" pitchFamily="18" charset="0"/>
              </a:rPr>
              <a:t>ебуліоскопічна</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постійна</a:t>
            </a:r>
            <a:r>
              <a:rPr lang="ru-RU" sz="1900" dirty="0">
                <a:solidFill>
                  <a:srgbClr val="333333"/>
                </a:solidFill>
                <a:latin typeface="Times New Roman" panose="02020603050405020304" pitchFamily="18" charset="0"/>
                <a:cs typeface="Times New Roman" panose="02020603050405020304" pitchFamily="18" charset="0"/>
              </a:rPr>
              <a:t> — 3,61°; </a:t>
            </a:r>
            <a:r>
              <a:rPr lang="ru-RU" sz="1900" dirty="0" err="1">
                <a:solidFill>
                  <a:srgbClr val="333333"/>
                </a:solidFill>
                <a:latin typeface="Times New Roman" panose="02020603050405020304" pitchFamily="18" charset="0"/>
                <a:cs typeface="Times New Roman" panose="02020603050405020304" pitchFamily="18" charset="0"/>
              </a:rPr>
              <a:t>поверхневий</a:t>
            </a:r>
            <a:r>
              <a:rPr lang="ru-RU" sz="1900" dirty="0">
                <a:solidFill>
                  <a:srgbClr val="333333"/>
                </a:solidFill>
                <a:latin typeface="Times New Roman" panose="02020603050405020304" pitchFamily="18" charset="0"/>
                <a:cs typeface="Times New Roman" panose="02020603050405020304" pitchFamily="18" charset="0"/>
              </a:rPr>
              <a:t> натяг — 27,16 дин/см (20°); </a:t>
            </a:r>
            <a:r>
              <a:rPr lang="ru-RU" sz="1900" dirty="0" err="1">
                <a:solidFill>
                  <a:srgbClr val="333333"/>
                </a:solidFill>
                <a:latin typeface="Times New Roman" panose="02020603050405020304" pitchFamily="18" charset="0"/>
                <a:cs typeface="Times New Roman" panose="02020603050405020304" pitchFamily="18" charset="0"/>
              </a:rPr>
              <a:t>електропровідність</a:t>
            </a:r>
            <a:r>
              <a:rPr lang="ru-RU" sz="1900" dirty="0">
                <a:solidFill>
                  <a:srgbClr val="333333"/>
                </a:solidFill>
                <a:latin typeface="Times New Roman" panose="02020603050405020304" pitchFamily="18" charset="0"/>
                <a:cs typeface="Times New Roman" panose="02020603050405020304" pitchFamily="18" charset="0"/>
              </a:rPr>
              <a:t> 1 × 10</a:t>
            </a:r>
            <a:r>
              <a:rPr lang="ru-RU" sz="1900" baseline="30000" dirty="0">
                <a:solidFill>
                  <a:srgbClr val="333333"/>
                </a:solidFill>
                <a:latin typeface="Times New Roman" panose="02020603050405020304" pitchFamily="18" charset="0"/>
                <a:cs typeface="Times New Roman" panose="02020603050405020304" pitchFamily="18" charset="0"/>
              </a:rPr>
              <a:t>–10</a:t>
            </a:r>
            <a:r>
              <a:rPr lang="ru-RU" sz="1900" dirty="0">
                <a:solidFill>
                  <a:srgbClr val="333333"/>
                </a:solidFill>
                <a:latin typeface="Times New Roman" panose="02020603050405020304" pitchFamily="18" charset="0"/>
                <a:cs typeface="Times New Roman" panose="02020603050405020304" pitchFamily="18" charset="0"/>
              </a:rPr>
              <a:t> ом</a:t>
            </a:r>
            <a:r>
              <a:rPr lang="ru-RU" sz="1900" baseline="30000" dirty="0">
                <a:solidFill>
                  <a:srgbClr val="333333"/>
                </a:solidFill>
                <a:latin typeface="Times New Roman" panose="02020603050405020304" pitchFamily="18" charset="0"/>
                <a:cs typeface="Times New Roman" panose="02020603050405020304" pitchFamily="18" charset="0"/>
              </a:rPr>
              <a:t>–1</a:t>
            </a:r>
            <a:r>
              <a:rPr lang="ru-RU" sz="1900" dirty="0">
                <a:solidFill>
                  <a:srgbClr val="333333"/>
                </a:solidFill>
                <a:latin typeface="Times New Roman" panose="02020603050405020304" pitchFamily="18" charset="0"/>
                <a:cs typeface="Times New Roman" panose="02020603050405020304" pitchFamily="18" charset="0"/>
              </a:rPr>
              <a:t> см</a:t>
            </a:r>
            <a:r>
              <a:rPr lang="ru-RU" sz="1900" baseline="30000" dirty="0">
                <a:solidFill>
                  <a:srgbClr val="333333"/>
                </a:solidFill>
                <a:latin typeface="Times New Roman" panose="02020603050405020304" pitchFamily="18" charset="0"/>
                <a:cs typeface="Times New Roman" panose="02020603050405020304" pitchFamily="18" charset="0"/>
              </a:rPr>
              <a:t>–1</a:t>
            </a:r>
            <a:r>
              <a:rPr lang="ru-RU" sz="1900" dirty="0">
                <a:solidFill>
                  <a:srgbClr val="333333"/>
                </a:solidFill>
                <a:latin typeface="Times New Roman" panose="02020603050405020304" pitchFamily="18" charset="0"/>
                <a:cs typeface="Times New Roman" panose="02020603050405020304" pitchFamily="18" charset="0"/>
              </a:rPr>
              <a:t> (при 25°); </a:t>
            </a:r>
            <a:r>
              <a:rPr lang="ru-RU" sz="1900" dirty="0" err="1">
                <a:solidFill>
                  <a:srgbClr val="333333"/>
                </a:solidFill>
                <a:latin typeface="Times New Roman" panose="02020603050405020304" pitchFamily="18" charset="0"/>
                <a:cs typeface="Times New Roman" panose="02020603050405020304" pitchFamily="18" charset="0"/>
              </a:rPr>
              <a:t>діелектрична</a:t>
            </a:r>
            <a:r>
              <a:rPr lang="ru-RU" sz="1900" dirty="0">
                <a:solidFill>
                  <a:srgbClr val="333333"/>
                </a:solidFill>
                <a:latin typeface="Times New Roman" panose="02020603050405020304" pitchFamily="18" charset="0"/>
                <a:cs typeface="Times New Roman" panose="02020603050405020304" pitchFamily="18" charset="0"/>
              </a:rPr>
              <a:t> </a:t>
            </a:r>
            <a:r>
              <a:rPr lang="ru-RU" sz="1900" dirty="0" err="1">
                <a:solidFill>
                  <a:srgbClr val="333333"/>
                </a:solidFill>
                <a:latin typeface="Times New Roman" panose="02020603050405020304" pitchFamily="18" charset="0"/>
                <a:cs typeface="Times New Roman" panose="02020603050405020304" pitchFamily="18" charset="0"/>
              </a:rPr>
              <a:t>проникність</a:t>
            </a:r>
            <a:r>
              <a:rPr lang="ru-RU" sz="1900" dirty="0">
                <a:solidFill>
                  <a:srgbClr val="333333"/>
                </a:solidFill>
                <a:latin typeface="Times New Roman" panose="02020603050405020304" pitchFamily="18" charset="0"/>
                <a:cs typeface="Times New Roman" panose="02020603050405020304" pitchFamily="18" charset="0"/>
              </a:rPr>
              <a:t> — 4,806 (при 20°), </a:t>
            </a:r>
            <a:r>
              <a:rPr lang="ru-RU" sz="1900" dirty="0" err="1">
                <a:solidFill>
                  <a:srgbClr val="333333"/>
                </a:solidFill>
                <a:latin typeface="Times New Roman" panose="02020603050405020304" pitchFamily="18" charset="0"/>
                <a:cs typeface="Times New Roman" panose="02020603050405020304" pitchFamily="18" charset="0"/>
              </a:rPr>
              <a:t>дипольний</a:t>
            </a:r>
            <a:r>
              <a:rPr lang="ru-RU" sz="1900" dirty="0">
                <a:solidFill>
                  <a:srgbClr val="333333"/>
                </a:solidFill>
                <a:latin typeface="Times New Roman" panose="02020603050405020304" pitchFamily="18" charset="0"/>
                <a:cs typeface="Times New Roman" panose="02020603050405020304" pitchFamily="18" charset="0"/>
              </a:rPr>
              <a:t> момент — 1,15</a:t>
            </a:r>
            <a:r>
              <a:rPr lang="ru-RU" sz="1900" dirty="0" smtClean="0">
                <a:solidFill>
                  <a:srgbClr val="333333"/>
                </a:solidFill>
                <a:latin typeface="Times New Roman" panose="02020603050405020304" pitchFamily="18" charset="0"/>
                <a:cs typeface="Times New Roman" panose="02020603050405020304" pitchFamily="18" charset="0"/>
              </a:rPr>
              <a:t>.</a:t>
            </a:r>
          </a:p>
          <a:p>
            <a:pPr indent="355600" algn="just" fontAlgn="base"/>
            <a:r>
              <a:rPr lang="uk-UA" sz="1900" dirty="0">
                <a:latin typeface="Times New Roman" panose="02020603050405020304" pitchFamily="18" charset="0"/>
                <a:cs typeface="Times New Roman" panose="02020603050405020304" pitchFamily="18" charset="0"/>
              </a:rPr>
              <a:t>Хлороформ застосовується як розчинник (розчиняє велику кількість органічних речовин), як </a:t>
            </a:r>
            <a:r>
              <a:rPr lang="uk-UA" sz="1900" i="1" dirty="0">
                <a:latin typeface="Times New Roman" panose="02020603050405020304" pitchFamily="18" charset="0"/>
                <a:cs typeface="Times New Roman" panose="02020603050405020304" pitchFamily="18" charset="0"/>
              </a:rPr>
              <a:t>екстрагент</a:t>
            </a:r>
            <a:r>
              <a:rPr lang="uk-UA" sz="1900" dirty="0">
                <a:latin typeface="Times New Roman" panose="02020603050405020304" pitchFamily="18" charset="0"/>
                <a:cs typeface="Times New Roman" panose="02020603050405020304" pitchFamily="18" charset="0"/>
              </a:rPr>
              <a:t> БАР при одержанні екстракційного фітопрепарату адонізиду з ЛРС у формі змішаного розчинника (Х. 95 об ч. і 15 ч. 96% спирт), входить до складу </a:t>
            </a:r>
            <a:r>
              <a:rPr lang="uk-UA" sz="1900" dirty="0" err="1">
                <a:latin typeface="Times New Roman" panose="02020603050405020304" pitchFamily="18" charset="0"/>
                <a:cs typeface="Times New Roman" panose="02020603050405020304" pitchFamily="18" charset="0"/>
              </a:rPr>
              <a:t>йодо</a:t>
            </a:r>
            <a:r>
              <a:rPr lang="uk-UA" sz="1900" dirty="0">
                <a:latin typeface="Times New Roman" panose="02020603050405020304" pitchFamily="18" charset="0"/>
                <a:cs typeface="Times New Roman" panose="02020603050405020304" pitchFamily="18" charset="0"/>
              </a:rPr>
              <a:t>-</a:t>
            </a:r>
            <a:r>
              <a:rPr lang="uk-UA" sz="1900" dirty="0" err="1">
                <a:latin typeface="Times New Roman" panose="02020603050405020304" pitchFamily="18" charset="0"/>
                <a:cs typeface="Times New Roman" panose="02020603050405020304" pitchFamily="18" charset="0"/>
              </a:rPr>
              <a:t>хлороформно</a:t>
            </a:r>
            <a:r>
              <a:rPr lang="uk-UA" sz="1900" dirty="0">
                <a:latin typeface="Times New Roman" panose="02020603050405020304" pitchFamily="18" charset="0"/>
                <a:cs typeface="Times New Roman" panose="02020603050405020304" pitchFamily="18" charset="0"/>
              </a:rPr>
              <a:t>-парафінового лініменту або </a:t>
            </a:r>
            <a:r>
              <a:rPr lang="uk-UA" sz="1900" dirty="0">
                <a:latin typeface="Times New Roman" panose="02020603050405020304" pitchFamily="18" charset="0"/>
                <a:cs typeface="Times New Roman" panose="02020603050405020304" pitchFamily="18" charset="0"/>
                <a:hlinkClick r:id="rId2"/>
              </a:rPr>
              <a:t>пасти </a:t>
            </a:r>
            <a:r>
              <a:rPr lang="uk-UA" sz="1900" dirty="0" err="1">
                <a:latin typeface="Times New Roman" panose="02020603050405020304" pitchFamily="18" charset="0"/>
                <a:cs typeface="Times New Roman" panose="02020603050405020304" pitchFamily="18" charset="0"/>
                <a:hlinkClick r:id="rId2"/>
              </a:rPr>
              <a:t>Розенталя</a:t>
            </a:r>
            <a:r>
              <a:rPr lang="uk-UA" sz="1900" dirty="0">
                <a:latin typeface="Times New Roman" panose="02020603050405020304" pitchFamily="18" charset="0"/>
                <a:cs typeface="Times New Roman" panose="02020603050405020304" pitchFamily="18" charset="0"/>
              </a:rPr>
              <a:t>.</a:t>
            </a:r>
          </a:p>
          <a:p>
            <a:pPr indent="355600" algn="just" fontAlgn="base"/>
            <a:r>
              <a:rPr lang="uk-UA" sz="1900" dirty="0">
                <a:latin typeface="Times New Roman" panose="02020603050405020304" pitchFamily="18" charset="0"/>
                <a:cs typeface="Times New Roman" panose="02020603050405020304" pitchFamily="18" charset="0"/>
              </a:rPr>
              <a:t>Х. був запропонований для загальної анестезії. Але у зв’язку з високою токсичністю і здатністю викликати порушення серцевого ритму, дистрофічні зміни у міокарді, цироз і атрофію печінки в 1985 р. був виключений з номенклатури речовин. Може використовуватися як відволікаюча речовина з подразливим впливом на шкіру (зазвичай в суміші з </a:t>
            </a:r>
            <a:r>
              <a:rPr lang="uk-UA" sz="1900" dirty="0" err="1">
                <a:latin typeface="Times New Roman" panose="02020603050405020304" pitchFamily="18" charset="0"/>
                <a:cs typeface="Times New Roman" panose="02020603050405020304" pitchFamily="18" charset="0"/>
              </a:rPr>
              <a:t>метилсаліцилатом</a:t>
            </a:r>
            <a:r>
              <a:rPr lang="uk-UA" sz="1900" dirty="0">
                <a:latin typeface="Times New Roman" panose="02020603050405020304" pitchFamily="18" charset="0"/>
                <a:cs typeface="Times New Roman" panose="02020603050405020304" pitchFamily="18" charset="0"/>
              </a:rPr>
              <a:t>, скипидаром та ін.) при лікуванні </a:t>
            </a:r>
            <a:r>
              <a:rPr lang="uk-UA" sz="1900" dirty="0" err="1">
                <a:latin typeface="Times New Roman" panose="02020603050405020304" pitchFamily="18" charset="0"/>
                <a:cs typeface="Times New Roman" panose="02020603050405020304" pitchFamily="18" charset="0"/>
              </a:rPr>
              <a:t>невралгій</a:t>
            </a:r>
            <a:r>
              <a:rPr lang="uk-UA" sz="1900" dirty="0">
                <a:latin typeface="Times New Roman" panose="02020603050405020304" pitchFamily="18" charset="0"/>
                <a:cs typeface="Times New Roman" panose="02020603050405020304" pitchFamily="18" charset="0"/>
              </a:rPr>
              <a:t> та </a:t>
            </a:r>
            <a:r>
              <a:rPr lang="uk-UA" sz="1900" dirty="0" err="1">
                <a:latin typeface="Times New Roman" panose="02020603050405020304" pitchFamily="18" charset="0"/>
                <a:cs typeface="Times New Roman" panose="02020603050405020304" pitchFamily="18" charset="0"/>
              </a:rPr>
              <a:t>міозитів</a:t>
            </a:r>
            <a:r>
              <a:rPr lang="uk-UA" sz="1900" dirty="0">
                <a:latin typeface="Times New Roman" panose="02020603050405020304" pitchFamily="18" charset="0"/>
                <a:cs typeface="Times New Roman" panose="02020603050405020304" pitchFamily="18" charset="0"/>
              </a:rPr>
              <a:t>.</a:t>
            </a:r>
          </a:p>
          <a:p>
            <a:pPr algn="just" fontAlgn="base"/>
            <a:endParaRPr lang="ru-RU"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1267800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95536" y="332656"/>
            <a:ext cx="8316416" cy="4708981"/>
          </a:xfrm>
          <a:prstGeom prst="rect">
            <a:avLst/>
          </a:prstGeom>
        </p:spPr>
        <p:txBody>
          <a:bodyPr wrap="square">
            <a:spAutoFit/>
          </a:bodyPr>
          <a:lstStyle/>
          <a:p>
            <a:pPr algn="just"/>
            <a:r>
              <a:rPr lang="uk-UA" sz="2000" b="1" dirty="0">
                <a:solidFill>
                  <a:srgbClr val="000000"/>
                </a:solidFill>
                <a:latin typeface="Times New Roman" panose="02020603050405020304" pitchFamily="18" charset="0"/>
                <a:cs typeface="Times New Roman" panose="02020603050405020304" pitchFamily="18" charset="0"/>
              </a:rPr>
              <a:t>Ефір медичний </a:t>
            </a:r>
            <a:r>
              <a:rPr lang="uk-UA" sz="2000" dirty="0">
                <a:solidFill>
                  <a:srgbClr val="000000"/>
                </a:solidFill>
                <a:latin typeface="Times New Roman" panose="02020603050405020304" pitchFamily="18" charset="0"/>
                <a:cs typeface="Times New Roman" panose="02020603050405020304" pitchFamily="18" charset="0"/>
              </a:rPr>
              <a:t>(</a:t>
            </a:r>
            <a:r>
              <a:rPr lang="en-US" sz="2000" dirty="0" err="1">
                <a:solidFill>
                  <a:srgbClr val="000000"/>
                </a:solidFill>
                <a:latin typeface="Times New Roman" panose="02020603050405020304" pitchFamily="18" charset="0"/>
                <a:cs typeface="Times New Roman" panose="02020603050405020304" pitchFamily="18" charset="0"/>
              </a:rPr>
              <a:t>Aethes</a:t>
            </a:r>
            <a:r>
              <a:rPr lang="en-US" sz="2000" dirty="0">
                <a:solidFill>
                  <a:srgbClr val="000000"/>
                </a:solidFill>
                <a:latin typeface="Times New Roman" panose="02020603050405020304" pitchFamily="18" charset="0"/>
                <a:cs typeface="Times New Roman" panose="02020603050405020304" pitchFamily="18" charset="0"/>
              </a:rPr>
              <a:t> </a:t>
            </a:r>
            <a:r>
              <a:rPr lang="en-US" sz="2000" dirty="0" err="1">
                <a:solidFill>
                  <a:srgbClr val="000000"/>
                </a:solidFill>
                <a:latin typeface="Times New Roman" panose="02020603050405020304" pitchFamily="18" charset="0"/>
                <a:cs typeface="Times New Roman" panose="02020603050405020304" pitchFamily="18" charset="0"/>
              </a:rPr>
              <a:t>medi</a:t>
            </a:r>
            <a:r>
              <a:rPr lang="en-US" sz="2000" dirty="0">
                <a:solidFill>
                  <a:srgbClr val="000000"/>
                </a:solidFill>
                <a:latin typeface="Times New Roman" panose="02020603050405020304" pitchFamily="18" charset="0"/>
                <a:cs typeface="Times New Roman" panose="02020603050405020304" pitchFamily="18" charset="0"/>
              </a:rPr>
              <a:t> </a:t>
            </a:r>
            <a:r>
              <a:rPr lang="en-US" sz="2000" dirty="0" err="1" smtClean="0">
                <a:solidFill>
                  <a:srgbClr val="000000"/>
                </a:solidFill>
                <a:latin typeface="Times New Roman" panose="02020603050405020304" pitchFamily="18" charset="0"/>
                <a:cs typeface="Times New Roman" panose="02020603050405020304" pitchFamily="18" charset="0"/>
              </a:rPr>
              <a:t>inalis</a:t>
            </a:r>
            <a:r>
              <a:rPr lang="ru-RU" sz="2000" dirty="0" smtClean="0">
                <a:solidFill>
                  <a:srgbClr val="000000"/>
                </a:solidFill>
                <a:latin typeface="Times New Roman" panose="02020603050405020304" pitchFamily="18" charset="0"/>
                <a:cs typeface="Times New Roman" panose="02020603050405020304" pitchFamily="18" charset="0"/>
              </a:rPr>
              <a:t>). </a:t>
            </a:r>
            <a:r>
              <a:rPr lang="uk-UA" sz="2000" dirty="0" smtClean="0">
                <a:solidFill>
                  <a:srgbClr val="000000"/>
                </a:solidFill>
                <a:latin typeface="Times New Roman" panose="02020603050405020304" pitchFamily="18" charset="0"/>
                <a:cs typeface="Times New Roman" panose="02020603050405020304" pitchFamily="18" charset="0"/>
              </a:rPr>
              <a:t>Це </a:t>
            </a:r>
            <a:r>
              <a:rPr lang="uk-UA" sz="2000" dirty="0">
                <a:solidFill>
                  <a:srgbClr val="000000"/>
                </a:solidFill>
                <a:latin typeface="Times New Roman" panose="02020603050405020304" pitchFamily="18" charset="0"/>
                <a:cs typeface="Times New Roman" panose="02020603050405020304" pitchFamily="18" charset="0"/>
              </a:rPr>
              <a:t>безбарвна, легко рухлива летюча рідина своєрідного запаху та смаку, що добре змішується зі спиртом, жирними та ефірними маслами. Використання ефіру як розчинника вимагає дотримання ряду </a:t>
            </a:r>
            <a:r>
              <a:rPr lang="uk-UA" sz="2000" dirty="0" err="1">
                <a:solidFill>
                  <a:srgbClr val="000000"/>
                </a:solidFill>
                <a:latin typeface="Times New Roman" panose="02020603050405020304" pitchFamily="18" charset="0"/>
                <a:cs typeface="Times New Roman" panose="02020603050405020304" pitchFamily="18" charset="0"/>
              </a:rPr>
              <a:t>обережностей</a:t>
            </a:r>
            <a:r>
              <a:rPr lang="uk-UA" sz="2000" dirty="0">
                <a:solidFill>
                  <a:srgbClr val="000000"/>
                </a:solidFill>
                <a:latin typeface="Times New Roman" panose="02020603050405020304" pitchFamily="18" charset="0"/>
                <a:cs typeface="Times New Roman" panose="02020603050405020304" pitchFamily="18" charset="0"/>
              </a:rPr>
              <a:t> внаслідок легкої займистості препарату та вибухонебезпечності його парів. У фармацевтичній практиці застосовується тільки ефір, який відповідає </a:t>
            </a:r>
            <a:r>
              <a:rPr lang="uk-UA" sz="2000" dirty="0" smtClean="0">
                <a:solidFill>
                  <a:srgbClr val="000000"/>
                </a:solidFill>
                <a:latin typeface="Times New Roman" panose="02020603050405020304" pitchFamily="18" charset="0"/>
                <a:cs typeface="Times New Roman" panose="02020603050405020304" pitchFamily="18" charset="0"/>
              </a:rPr>
              <a:t>вимогам ДФУ щодо </a:t>
            </a:r>
            <a:r>
              <a:rPr lang="uk-UA" sz="2000" dirty="0">
                <a:solidFill>
                  <a:srgbClr val="000000"/>
                </a:solidFill>
                <a:latin typeface="Times New Roman" panose="02020603050405020304" pitchFamily="18" charset="0"/>
                <a:cs typeface="Times New Roman" panose="02020603050405020304" pitchFamily="18" charset="0"/>
              </a:rPr>
              <a:t>чистоти та забарвлення. </a:t>
            </a:r>
            <a:endParaRPr lang="uk-UA" sz="2000" dirty="0" smtClean="0">
              <a:solidFill>
                <a:srgbClr val="000000"/>
              </a:solidFill>
              <a:latin typeface="Times New Roman" panose="02020603050405020304" pitchFamily="18" charset="0"/>
              <a:cs typeface="Times New Roman" panose="02020603050405020304" pitchFamily="18" charset="0"/>
            </a:endParaRPr>
          </a:p>
          <a:p>
            <a:pPr algn="just"/>
            <a:r>
              <a:rPr lang="uk-UA" sz="2000" dirty="0" smtClean="0">
                <a:solidFill>
                  <a:srgbClr val="000000"/>
                </a:solidFill>
                <a:latin typeface="Times New Roman" panose="02020603050405020304" pitchFamily="18" charset="0"/>
                <a:cs typeface="Times New Roman" panose="02020603050405020304" pitchFamily="18" charset="0"/>
              </a:rPr>
              <a:t>В </a:t>
            </a:r>
            <a:r>
              <a:rPr lang="uk-UA" sz="2000" dirty="0">
                <a:solidFill>
                  <a:srgbClr val="000000"/>
                </a:solidFill>
                <a:latin typeface="Times New Roman" panose="02020603050405020304" pitchFamily="18" charset="0"/>
                <a:cs typeface="Times New Roman" panose="02020603050405020304" pitchFamily="18" charset="0"/>
              </a:rPr>
              <a:t>якості допоміжної речовини ефір використовується в різних фармацевтичних процесах - при вилученні, розчиненні, полегшенні подрібнення ряду твердих лікарських речовин і т. д., а також при виготовленні лікарських форм, головним чином для внутрішнього і зовнішнього застосування. Зберігають ефір у склянках оранжевого скла, у прохолодному, захищеному від світла та відкритого полум'я </a:t>
            </a:r>
            <a:r>
              <a:rPr lang="uk-UA" sz="2000" dirty="0" smtClean="0">
                <a:solidFill>
                  <a:srgbClr val="000000"/>
                </a:solidFill>
                <a:latin typeface="Times New Roman" panose="02020603050405020304" pitchFamily="18" charset="0"/>
                <a:cs typeface="Times New Roman" panose="02020603050405020304" pitchFamily="18" charset="0"/>
              </a:rPr>
              <a:t>місці. </a:t>
            </a:r>
            <a:r>
              <a:rPr lang="uk-UA" sz="2000" dirty="0">
                <a:latin typeface="Times New Roman" panose="02020603050405020304" pitchFamily="18" charset="0"/>
                <a:cs typeface="Times New Roman" panose="02020603050405020304" pitchFamily="18" charset="0"/>
              </a:rPr>
              <a:t>Ефір медичний </a:t>
            </a:r>
            <a:r>
              <a:rPr lang="uk-UA" sz="2000" dirty="0" err="1">
                <a:latin typeface="Times New Roman" panose="02020603050405020304" pitchFamily="18" charset="0"/>
                <a:cs typeface="Times New Roman" panose="02020603050405020304" pitchFamily="18" charset="0"/>
              </a:rPr>
              <a:t>перевозять</a:t>
            </a:r>
            <a:r>
              <a:rPr lang="uk-UA" sz="2000" dirty="0">
                <a:latin typeface="Times New Roman" panose="02020603050405020304" pitchFamily="18" charset="0"/>
                <a:cs typeface="Times New Roman" panose="02020603050405020304" pitchFamily="18" charset="0"/>
              </a:rPr>
              <a:t> і зберігають у закупорених суліях ємністю 12-15 </a:t>
            </a:r>
            <a:r>
              <a:rPr lang="uk-UA" sz="2000" dirty="0" err="1">
                <a:latin typeface="Times New Roman" panose="02020603050405020304" pitchFamily="18" charset="0"/>
                <a:cs typeface="Times New Roman" panose="02020603050405020304" pitchFamily="18" charset="0"/>
              </a:rPr>
              <a:t>лів</a:t>
            </a:r>
            <a:r>
              <a:rPr lang="uk-UA" sz="2000" dirty="0">
                <a:latin typeface="Times New Roman" panose="02020603050405020304" pitchFamily="18" charset="0"/>
                <a:cs typeface="Times New Roman" panose="02020603050405020304" pitchFamily="18" charset="0"/>
              </a:rPr>
              <a:t> склянках оранжевого скла ємністю 0,5-1 л. </a:t>
            </a:r>
          </a:p>
        </p:txBody>
      </p:sp>
    </p:spTree>
    <p:extLst>
      <p:ext uri="{BB962C8B-B14F-4D97-AF65-F5344CB8AC3E}">
        <p14:creationId xmlns:p14="http://schemas.microsoft.com/office/powerpoint/2010/main" val="2510515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5008" y="116632"/>
            <a:ext cx="8533456" cy="1200329"/>
          </a:xfrm>
          <a:prstGeom prst="rect">
            <a:avLst/>
          </a:prstGeom>
        </p:spPr>
        <p:txBody>
          <a:bodyPr wrap="square">
            <a:spAutoFit/>
          </a:bodyPr>
          <a:lstStyle/>
          <a:p>
            <a:pPr algn="just"/>
            <a:r>
              <a:rPr lang="uk-UA" b="1" dirty="0">
                <a:solidFill>
                  <a:srgbClr val="333333"/>
                </a:solidFill>
                <a:latin typeface="Times New Roman" panose="02020603050405020304" pitchFamily="18" charset="0"/>
                <a:cs typeface="Times New Roman" panose="02020603050405020304" pitchFamily="18" charset="0"/>
              </a:rPr>
              <a:t>Гліцерин </a:t>
            </a:r>
            <a:r>
              <a:rPr lang="uk-UA" dirty="0">
                <a:solidFill>
                  <a:srgbClr val="333333"/>
                </a:solidFill>
                <a:latin typeface="Times New Roman" panose="02020603050405020304" pitchFamily="18" charset="0"/>
                <a:cs typeface="Times New Roman" panose="02020603050405020304" pitchFamily="18" charset="0"/>
              </a:rPr>
              <a:t>(ДФУ), </a:t>
            </a:r>
            <a:r>
              <a:rPr lang="uk-UA" dirty="0" err="1">
                <a:solidFill>
                  <a:srgbClr val="333333"/>
                </a:solidFill>
                <a:latin typeface="Times New Roman" panose="02020603050405020304" pitchFamily="18" charset="0"/>
                <a:cs typeface="Times New Roman" panose="02020603050405020304" pitchFamily="18" charset="0"/>
              </a:rPr>
              <a:t>гліцерол</a:t>
            </a:r>
            <a:r>
              <a:rPr lang="uk-UA" dirty="0">
                <a:solidFill>
                  <a:srgbClr val="333333"/>
                </a:solidFill>
                <a:latin typeface="Times New Roman" panose="02020603050405020304" pitchFamily="18" charset="0"/>
                <a:cs typeface="Times New Roman" panose="02020603050405020304" pitchFamily="18" charset="0"/>
              </a:rPr>
              <a:t>, </a:t>
            </a:r>
            <a:r>
              <a:rPr lang="en-US" dirty="0" err="1">
                <a:solidFill>
                  <a:srgbClr val="333333"/>
                </a:solidFill>
                <a:latin typeface="Times New Roman" panose="02020603050405020304" pitchFamily="18" charset="0"/>
                <a:cs typeface="Times New Roman" panose="02020603050405020304" pitchFamily="18" charset="0"/>
              </a:rPr>
              <a:t>Glycerolum</a:t>
            </a:r>
            <a:r>
              <a:rPr lang="en-US" dirty="0">
                <a:solidFill>
                  <a:srgbClr val="333333"/>
                </a:solidFill>
                <a:latin typeface="Times New Roman" panose="02020603050405020304" pitchFamily="18" charset="0"/>
                <a:cs typeface="Times New Roman" panose="02020603050405020304" pitchFamily="18" charset="0"/>
              </a:rPr>
              <a:t> (</a:t>
            </a:r>
            <a:r>
              <a:rPr lang="en-US" dirty="0" err="1">
                <a:solidFill>
                  <a:srgbClr val="333333"/>
                </a:solidFill>
                <a:latin typeface="Times New Roman" panose="02020603050405020304" pitchFamily="18" charset="0"/>
                <a:cs typeface="Times New Roman" panose="02020603050405020304" pitchFamily="18" charset="0"/>
              </a:rPr>
              <a:t>Ph</a:t>
            </a:r>
            <a:r>
              <a:rPr lang="en-US" dirty="0">
                <a:solidFill>
                  <a:srgbClr val="333333"/>
                </a:solidFill>
                <a:latin typeface="Times New Roman" panose="02020603050405020304" pitchFamily="18" charset="0"/>
                <a:cs typeface="Times New Roman" panose="02020603050405020304" pitchFamily="18" charset="0"/>
              </a:rPr>
              <a:t> </a:t>
            </a:r>
            <a:r>
              <a:rPr lang="en-US" dirty="0" err="1">
                <a:solidFill>
                  <a:srgbClr val="333333"/>
                </a:solidFill>
                <a:latin typeface="Times New Roman" panose="02020603050405020304" pitchFamily="18" charset="0"/>
                <a:cs typeface="Times New Roman" panose="02020603050405020304" pitchFamily="18" charset="0"/>
              </a:rPr>
              <a:t>Eur</a:t>
            </a:r>
            <a:r>
              <a:rPr lang="en-US" dirty="0">
                <a:solidFill>
                  <a:srgbClr val="333333"/>
                </a:solidFill>
                <a:latin typeface="Times New Roman" panose="02020603050405020304" pitchFamily="18" charset="0"/>
                <a:cs typeface="Times New Roman" panose="02020603050405020304" pitchFamily="18" charset="0"/>
              </a:rPr>
              <a:t>), Glycerol (BP), Glycerin (USP), Propane-1,2,3-triol, (CAS № 56-81-5). </a:t>
            </a:r>
            <a:r>
              <a:rPr lang="uk-UA" dirty="0">
                <a:solidFill>
                  <a:srgbClr val="333333"/>
                </a:solidFill>
                <a:latin typeface="Times New Roman" panose="02020603050405020304" pitchFamily="18" charset="0"/>
                <a:cs typeface="Times New Roman" panose="02020603050405020304" pitchFamily="18" charset="0"/>
              </a:rPr>
              <a:t>С</a:t>
            </a:r>
            <a:r>
              <a:rPr lang="uk-UA" baseline="-25000" dirty="0">
                <a:solidFill>
                  <a:srgbClr val="333333"/>
                </a:solidFill>
                <a:latin typeface="Times New Roman" panose="02020603050405020304" pitchFamily="18" charset="0"/>
                <a:cs typeface="Times New Roman" panose="02020603050405020304" pitchFamily="18" charset="0"/>
              </a:rPr>
              <a:t>3</a:t>
            </a:r>
            <a:r>
              <a:rPr lang="uk-UA" dirty="0">
                <a:solidFill>
                  <a:srgbClr val="333333"/>
                </a:solidFill>
                <a:latin typeface="Times New Roman" panose="02020603050405020304" pitchFamily="18" charset="0"/>
                <a:cs typeface="Times New Roman" panose="02020603050405020304" pitchFamily="18" charset="0"/>
              </a:rPr>
              <a:t>Н</a:t>
            </a:r>
            <a:r>
              <a:rPr lang="uk-UA" baseline="-25000" dirty="0">
                <a:solidFill>
                  <a:srgbClr val="333333"/>
                </a:solidFill>
                <a:latin typeface="Times New Roman" panose="02020603050405020304" pitchFamily="18" charset="0"/>
                <a:cs typeface="Times New Roman" panose="02020603050405020304" pitchFamily="18" charset="0"/>
              </a:rPr>
              <a:t>8</a:t>
            </a:r>
            <a:r>
              <a:rPr lang="en-US" dirty="0">
                <a:solidFill>
                  <a:srgbClr val="333333"/>
                </a:solidFill>
                <a:latin typeface="Times New Roman" panose="02020603050405020304" pitchFamily="18" charset="0"/>
                <a:cs typeface="Times New Roman" panose="02020603050405020304" pitchFamily="18" charset="0"/>
              </a:rPr>
              <a:t>O</a:t>
            </a:r>
            <a:r>
              <a:rPr lang="en-US" baseline="-25000" dirty="0">
                <a:solidFill>
                  <a:srgbClr val="333333"/>
                </a:solidFill>
                <a:latin typeface="Times New Roman" panose="02020603050405020304" pitchFamily="18" charset="0"/>
                <a:cs typeface="Times New Roman" panose="02020603050405020304" pitchFamily="18" charset="0"/>
              </a:rPr>
              <a:t>3</a:t>
            </a:r>
            <a:r>
              <a:rPr lang="en-US" dirty="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Г — це </a:t>
            </a:r>
            <a:r>
              <a:rPr lang="uk-UA" dirty="0" err="1">
                <a:solidFill>
                  <a:srgbClr val="333333"/>
                </a:solidFill>
                <a:latin typeface="Times New Roman" panose="02020603050405020304" pitchFamily="18" charset="0"/>
                <a:cs typeface="Times New Roman" panose="02020603050405020304" pitchFamily="18" charset="0"/>
              </a:rPr>
              <a:t>сиропоподібна</a:t>
            </a:r>
            <a:r>
              <a:rPr lang="uk-UA" dirty="0">
                <a:solidFill>
                  <a:srgbClr val="333333"/>
                </a:solidFill>
                <a:latin typeface="Times New Roman" panose="02020603050405020304" pitchFamily="18" charset="0"/>
                <a:cs typeface="Times New Roman" panose="02020603050405020304" pitchFamily="18" charset="0"/>
              </a:rPr>
              <a:t> рідина, липка на дотик, солодка на смак, без запаху, прозора, безбарвна або майже безбарвна, дуже гігроскопічна, поглинає вологу з повітря (до 40% за масою).</a:t>
            </a:r>
            <a:endParaRPr lang="uk-UA"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2555776" y="1342470"/>
            <a:ext cx="4838700" cy="885825"/>
          </a:xfrm>
          <a:prstGeom prst="rect">
            <a:avLst/>
          </a:prstGeom>
        </p:spPr>
      </p:pic>
      <p:sp>
        <p:nvSpPr>
          <p:cNvPr id="6" name="Прямоугольник 5"/>
          <p:cNvSpPr/>
          <p:nvPr/>
        </p:nvSpPr>
        <p:spPr>
          <a:xfrm>
            <a:off x="215008" y="2163766"/>
            <a:ext cx="8821488" cy="5078313"/>
          </a:xfrm>
          <a:prstGeom prst="rect">
            <a:avLst/>
          </a:prstGeom>
        </p:spPr>
        <p:txBody>
          <a:bodyPr wrap="square">
            <a:spAutoFit/>
          </a:bodyPr>
          <a:lstStyle/>
          <a:p>
            <a:pPr algn="just"/>
            <a:r>
              <a:rPr lang="uk-UA" dirty="0">
                <a:solidFill>
                  <a:srgbClr val="333333"/>
                </a:solidFill>
                <a:latin typeface="Times New Roman" panose="02020603050405020304" pitchFamily="18" charset="0"/>
                <a:cs typeface="Times New Roman" panose="02020603050405020304" pitchFamily="18" charset="0"/>
              </a:rPr>
              <a:t>Має такі властивості: </a:t>
            </a:r>
            <a:r>
              <a:rPr lang="uk-UA" dirty="0" err="1">
                <a:solidFill>
                  <a:srgbClr val="333333"/>
                </a:solidFill>
                <a:latin typeface="Times New Roman" panose="02020603050405020304" pitchFamily="18" charset="0"/>
                <a:cs typeface="Times New Roman" panose="02020603050405020304" pitchFamily="18" charset="0"/>
              </a:rPr>
              <a:t>Т</a:t>
            </a:r>
            <a:r>
              <a:rPr lang="uk-UA" baseline="-25000" dirty="0" err="1">
                <a:solidFill>
                  <a:srgbClr val="333333"/>
                </a:solidFill>
                <a:latin typeface="Times New Roman" panose="02020603050405020304" pitchFamily="18" charset="0"/>
                <a:cs typeface="Times New Roman" panose="02020603050405020304" pitchFamily="18" charset="0"/>
              </a:rPr>
              <a:t>пл</a:t>
            </a:r>
            <a:r>
              <a:rPr lang="uk-UA" dirty="0">
                <a:solidFill>
                  <a:srgbClr val="333333"/>
                </a:solidFill>
                <a:latin typeface="Times New Roman" panose="02020603050405020304" pitchFamily="18" charset="0"/>
                <a:cs typeface="Times New Roman" panose="02020603050405020304" pitchFamily="18" charset="0"/>
              </a:rPr>
              <a:t> = 17,9 °С, </a:t>
            </a:r>
            <a:r>
              <a:rPr lang="uk-UA" dirty="0" err="1">
                <a:solidFill>
                  <a:srgbClr val="333333"/>
                </a:solidFill>
                <a:latin typeface="Times New Roman" panose="02020603050405020304" pitchFamily="18" charset="0"/>
                <a:cs typeface="Times New Roman" panose="02020603050405020304" pitchFamily="18" charset="0"/>
              </a:rPr>
              <a:t>Т</a:t>
            </a:r>
            <a:r>
              <a:rPr lang="uk-UA" baseline="-25000" dirty="0" err="1">
                <a:solidFill>
                  <a:srgbClr val="333333"/>
                </a:solidFill>
                <a:latin typeface="Times New Roman" panose="02020603050405020304" pitchFamily="18" charset="0"/>
                <a:cs typeface="Times New Roman" panose="02020603050405020304" pitchFamily="18" charset="0"/>
              </a:rPr>
              <a:t>кип</a:t>
            </a:r>
            <a:r>
              <a:rPr lang="uk-UA" dirty="0">
                <a:solidFill>
                  <a:srgbClr val="333333"/>
                </a:solidFill>
                <a:latin typeface="Times New Roman" panose="02020603050405020304" pitchFamily="18" charset="0"/>
                <a:cs typeface="Times New Roman" panose="02020603050405020304" pitchFamily="18" charset="0"/>
              </a:rPr>
              <a:t> = 290 °С (з незначним розкладанням); 1,260, 1,4740. Змішується з водою, етанолом, метанолом у будь-яких співвідношеннях, мало розчинний в ацетоні, </a:t>
            </a:r>
            <a:r>
              <a:rPr lang="uk-UA" dirty="0" err="1">
                <a:solidFill>
                  <a:srgbClr val="333333"/>
                </a:solidFill>
                <a:latin typeface="Times New Roman" panose="02020603050405020304" pitchFamily="18" charset="0"/>
                <a:cs typeface="Times New Roman" panose="02020603050405020304" pitchFamily="18" charset="0"/>
              </a:rPr>
              <a:t>етилацетоні</a:t>
            </a:r>
            <a:r>
              <a:rPr lang="uk-UA" dirty="0">
                <a:solidFill>
                  <a:srgbClr val="333333"/>
                </a:solidFill>
                <a:latin typeface="Times New Roman" panose="02020603050405020304" pitchFamily="18" charset="0"/>
                <a:cs typeface="Times New Roman" panose="02020603050405020304" pitchFamily="18" charset="0"/>
              </a:rPr>
              <a:t> (1 : 11), практично нерозчинний в </a:t>
            </a:r>
            <a:r>
              <a:rPr lang="uk-UA" dirty="0" err="1">
                <a:solidFill>
                  <a:srgbClr val="333333"/>
                </a:solidFill>
                <a:latin typeface="Times New Roman" panose="02020603050405020304" pitchFamily="18" charset="0"/>
                <a:cs typeface="Times New Roman" panose="02020603050405020304" pitchFamily="18" charset="0"/>
              </a:rPr>
              <a:t>етері</a:t>
            </a:r>
            <a:r>
              <a:rPr lang="uk-UA" dirty="0">
                <a:solidFill>
                  <a:srgbClr val="333333"/>
                </a:solidFill>
                <a:latin typeface="Times New Roman" panose="02020603050405020304" pitchFamily="18" charset="0"/>
                <a:cs typeface="Times New Roman" panose="02020603050405020304" pitchFamily="18" charset="0"/>
              </a:rPr>
              <a:t> (1 : 500), хлороформі й жирних оліях. </a:t>
            </a:r>
            <a:endParaRPr lang="uk-UA" dirty="0" smtClean="0">
              <a:solidFill>
                <a:srgbClr val="333333"/>
              </a:solidFill>
              <a:latin typeface="Times New Roman" panose="02020603050405020304" pitchFamily="18" charset="0"/>
              <a:cs typeface="Times New Roman" panose="02020603050405020304" pitchFamily="18" charset="0"/>
            </a:endParaRPr>
          </a:p>
          <a:p>
            <a:pPr algn="just" fontAlgn="base"/>
            <a:r>
              <a:rPr lang="uk-UA" dirty="0">
                <a:latin typeface="Times New Roman" panose="02020603050405020304" pitchFamily="18" charset="0"/>
                <a:cs typeface="Times New Roman" panose="02020603050405020304" pitchFamily="18" charset="0"/>
              </a:rPr>
              <a:t>Гліцерин виявляє </a:t>
            </a:r>
            <a:r>
              <a:rPr lang="uk-UA" dirty="0" err="1">
                <a:latin typeface="Times New Roman" panose="02020603050405020304" pitchFamily="18" charset="0"/>
                <a:cs typeface="Times New Roman" panose="02020603050405020304" pitchFamily="18" charset="0"/>
              </a:rPr>
              <a:t>пенетруючу</a:t>
            </a:r>
            <a:r>
              <a:rPr lang="uk-UA" dirty="0">
                <a:latin typeface="Times New Roman" panose="02020603050405020304" pitchFamily="18" charset="0"/>
                <a:cs typeface="Times New Roman" panose="02020603050405020304" pitchFamily="18" charset="0"/>
              </a:rPr>
              <a:t> та власне </a:t>
            </a:r>
            <a:r>
              <a:rPr lang="uk-UA" i="1" dirty="0">
                <a:latin typeface="Times New Roman" panose="02020603050405020304" pitchFamily="18" charset="0"/>
                <a:cs typeface="Times New Roman" panose="02020603050405020304" pitchFamily="18" charset="0"/>
              </a:rPr>
              <a:t>фармакологічну дію</a:t>
            </a:r>
            <a:r>
              <a:rPr lang="uk-UA" dirty="0">
                <a:latin typeface="Times New Roman" panose="02020603050405020304" pitchFamily="18" charset="0"/>
                <a:cs typeface="Times New Roman" panose="02020603050405020304" pitchFamily="18" charset="0"/>
              </a:rPr>
              <a:t> (проносну, </a:t>
            </a:r>
            <a:r>
              <a:rPr lang="uk-UA" dirty="0" err="1">
                <a:latin typeface="Times New Roman" panose="02020603050405020304" pitchFamily="18" charset="0"/>
                <a:cs typeface="Times New Roman" panose="02020603050405020304" pitchFamily="18" charset="0"/>
              </a:rPr>
              <a:t>дерматопротекторну</a:t>
            </a:r>
            <a:r>
              <a:rPr lang="uk-UA" dirty="0">
                <a:latin typeface="Times New Roman" panose="02020603050405020304" pitchFamily="18" charset="0"/>
                <a:cs typeface="Times New Roman" panose="02020603050405020304" pitchFamily="18" charset="0"/>
              </a:rPr>
              <a:t>, зволожувальну, пом’якшувальну, </a:t>
            </a:r>
            <a:r>
              <a:rPr lang="uk-UA" dirty="0" err="1">
                <a:latin typeface="Times New Roman" panose="02020603050405020304" pitchFamily="18" charset="0"/>
                <a:cs typeface="Times New Roman" panose="02020603050405020304" pitchFamily="18" charset="0"/>
              </a:rPr>
              <a:t>дегідратуючу</a:t>
            </a:r>
            <a:r>
              <a:rPr lang="uk-UA" dirty="0">
                <a:latin typeface="Times New Roman" panose="02020603050405020304" pitchFamily="18" charset="0"/>
                <a:cs typeface="Times New Roman" panose="02020603050405020304" pitchFamily="18" charset="0"/>
              </a:rPr>
              <a:t> (осмотичну), обволікаючу, в’яжучу) і використовується як АФІ</a:t>
            </a:r>
            <a:r>
              <a:rPr lang="uk-UA" b="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(фармакологічна група </a:t>
            </a:r>
            <a:r>
              <a:rPr lang="en-US" dirty="0">
                <a:latin typeface="Times New Roman" panose="02020603050405020304" pitchFamily="18" charset="0"/>
                <a:cs typeface="Times New Roman" panose="02020603050405020304" pitchFamily="18" charset="0"/>
              </a:rPr>
              <a:t>D02A </a:t>
            </a:r>
            <a:r>
              <a:rPr lang="uk-UA" dirty="0">
                <a:latin typeface="Times New Roman" panose="02020603050405020304" pitchFamily="18" charset="0"/>
                <a:cs typeface="Times New Roman" panose="02020603050405020304" pitchFamily="18" charset="0"/>
              </a:rPr>
              <a:t>Х, А06</a:t>
            </a:r>
            <a:r>
              <a:rPr lang="en-US" dirty="0">
                <a:latin typeface="Times New Roman" panose="02020603050405020304" pitchFamily="18" charset="0"/>
                <a:cs typeface="Times New Roman" panose="02020603050405020304" pitchFamily="18" charset="0"/>
              </a:rPr>
              <a:t>A G04 — </a:t>
            </a:r>
            <a:r>
              <a:rPr lang="uk-UA" dirty="0">
                <a:latin typeface="Times New Roman" panose="02020603050405020304" pitchFamily="18" charset="0"/>
                <a:cs typeface="Times New Roman" panose="02020603050405020304" pitchFamily="18" charset="0"/>
              </a:rPr>
              <a:t>проносні препарати). Застосовується при запорах, </a:t>
            </a:r>
            <a:r>
              <a:rPr lang="uk-UA" dirty="0" err="1">
                <a:latin typeface="Times New Roman" panose="02020603050405020304" pitchFamily="18" charset="0"/>
                <a:cs typeface="Times New Roman" panose="02020603050405020304" pitchFamily="18" charset="0"/>
              </a:rPr>
              <a:t>тріщинах</a:t>
            </a:r>
            <a:r>
              <a:rPr lang="uk-UA" dirty="0">
                <a:latin typeface="Times New Roman" panose="02020603050405020304" pitchFamily="18" charset="0"/>
                <a:cs typeface="Times New Roman" panose="02020603050405020304" pitchFamily="18" charset="0"/>
              </a:rPr>
              <a:t> анального отвору, набряках головного мозку, при порушеннях мозкового кровообігу (внутрішньо), для пом’якшення шкіри та обробки слизових оболонок (у чистому вигляді при нанесенні на шкіру чинить подразливу дію, викликає почуття пекучості, яке зменшується при розведенні з водою). В </a:t>
            </a:r>
            <a:r>
              <a:rPr lang="uk-UA" dirty="0" err="1">
                <a:latin typeface="Times New Roman" panose="02020603050405020304" pitchFamily="18" charset="0"/>
                <a:cs typeface="Times New Roman" panose="02020603050405020304" pitchFamily="18" charset="0"/>
              </a:rPr>
              <a:t>екстемпоральній</a:t>
            </a:r>
            <a:r>
              <a:rPr lang="uk-UA" dirty="0">
                <a:latin typeface="Times New Roman" panose="02020603050405020304" pitchFamily="18" charset="0"/>
                <a:cs typeface="Times New Roman" panose="02020603050405020304" pitchFamily="18" charset="0"/>
              </a:rPr>
              <a:t> практиці використовується для відтворення гострої ниркової недостатності.</a:t>
            </a:r>
          </a:p>
          <a:p>
            <a:pPr algn="just" fontAlgn="base"/>
            <a:r>
              <a:rPr lang="uk-UA" dirty="0">
                <a:latin typeface="Times New Roman" panose="02020603050405020304" pitchFamily="18" charset="0"/>
                <a:cs typeface="Times New Roman" panose="02020603050405020304" pitchFamily="18" charset="0"/>
              </a:rPr>
              <a:t>Використовують Гліцерин в органічному синтезі (напр. хіноліну), у виробництві нітрогліцерину, гліфталевих смол, як </a:t>
            </a:r>
            <a:r>
              <a:rPr lang="uk-UA" dirty="0" err="1">
                <a:latin typeface="Times New Roman" panose="02020603050405020304" pitchFamily="18" charset="0"/>
                <a:cs typeface="Times New Roman" panose="02020603050405020304" pitchFamily="18" charset="0"/>
              </a:rPr>
              <a:t>пом’якшувач</a:t>
            </a:r>
            <a:r>
              <a:rPr lang="uk-UA" dirty="0">
                <a:latin typeface="Times New Roman" panose="02020603050405020304" pitchFamily="18" charset="0"/>
                <a:cs typeface="Times New Roman" panose="02020603050405020304" pitchFamily="18" charset="0"/>
              </a:rPr>
              <a:t> для тканин, для обробки шкіри, у виробництві паперу, у виготовленні компонентів емульгаторів, </a:t>
            </a:r>
            <a:r>
              <a:rPr lang="uk-UA" dirty="0" err="1">
                <a:latin typeface="Times New Roman" panose="02020603050405020304" pitchFamily="18" charset="0"/>
                <a:cs typeface="Times New Roman" panose="02020603050405020304" pitchFamily="18" charset="0"/>
              </a:rPr>
              <a:t>антифризів</a:t>
            </a:r>
            <a:r>
              <a:rPr lang="uk-UA" dirty="0">
                <a:latin typeface="Times New Roman" panose="02020603050405020304" pitchFamily="18" charset="0"/>
                <a:cs typeface="Times New Roman" panose="02020603050405020304" pitchFamily="18" charset="0"/>
              </a:rPr>
              <a:t>, мастил, </a:t>
            </a:r>
            <a:r>
              <a:rPr lang="uk-UA" dirty="0" err="1">
                <a:latin typeface="Times New Roman" panose="02020603050405020304" pitchFamily="18" charset="0"/>
                <a:cs typeface="Times New Roman" panose="02020603050405020304" pitchFamily="18" charset="0"/>
              </a:rPr>
              <a:t>мил</a:t>
            </a:r>
            <a:r>
              <a:rPr lang="uk-UA" dirty="0">
                <a:latin typeface="Times New Roman" panose="02020603050405020304" pitchFamily="18" charset="0"/>
                <a:cs typeface="Times New Roman" panose="02020603050405020304" pitchFamily="18" charset="0"/>
              </a:rPr>
              <a:t>, клеїв.</a:t>
            </a: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277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95132"/>
            <a:ext cx="7848872" cy="61141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uk-UA" dirty="0" smtClean="0"/>
              <a:t>Олії жирні – це суміш гліцеридів вищих жирних кислот, в складі якого фосфатиди, вільні жирні кислоти, токофероли, пігменти та інші речовини.</a:t>
            </a:r>
          </a:p>
          <a:p>
            <a:pPr algn="just"/>
            <a:r>
              <a:rPr lang="uk-UA" dirty="0" smtClean="0"/>
              <a:t>Олії жирні – прозорі, переважно злегка забарвлені  маслянисті рідині безе запаху або зі слабо характерним запахом.</a:t>
            </a:r>
          </a:p>
          <a:p>
            <a:pPr algn="just"/>
            <a:r>
              <a:rPr lang="uk-UA" dirty="0" smtClean="0"/>
              <a:t>Отримують пресуванням з плодів або насіння.</a:t>
            </a:r>
          </a:p>
          <a:p>
            <a:pPr algn="just"/>
            <a:endParaRPr lang="uk-UA" dirty="0"/>
          </a:p>
        </p:txBody>
      </p:sp>
      <p:pic>
        <p:nvPicPr>
          <p:cNvPr id="5" name="Рисунок 4"/>
          <p:cNvPicPr>
            <a:picLocks noChangeAspect="1"/>
          </p:cNvPicPr>
          <p:nvPr/>
        </p:nvPicPr>
        <p:blipFill>
          <a:blip r:embed="rId2"/>
          <a:stretch>
            <a:fillRect/>
          </a:stretch>
        </p:blipFill>
        <p:spPr>
          <a:xfrm>
            <a:off x="3253010" y="1919137"/>
            <a:ext cx="2162175" cy="428625"/>
          </a:xfrm>
          <a:prstGeom prst="rect">
            <a:avLst/>
          </a:prstGeom>
        </p:spPr>
      </p:pic>
      <p:pic>
        <p:nvPicPr>
          <p:cNvPr id="6" name="Рисунок 5"/>
          <p:cNvPicPr>
            <a:picLocks noChangeAspect="1"/>
          </p:cNvPicPr>
          <p:nvPr/>
        </p:nvPicPr>
        <p:blipFill>
          <a:blip r:embed="rId3"/>
          <a:stretch>
            <a:fillRect/>
          </a:stretch>
        </p:blipFill>
        <p:spPr>
          <a:xfrm>
            <a:off x="2195736" y="4365104"/>
            <a:ext cx="4276725" cy="1600200"/>
          </a:xfrm>
          <a:prstGeom prst="rect">
            <a:avLst/>
          </a:prstGeom>
        </p:spPr>
      </p:pic>
      <p:sp>
        <p:nvSpPr>
          <p:cNvPr id="8" name="Прямоугольник 7"/>
          <p:cNvSpPr/>
          <p:nvPr/>
        </p:nvSpPr>
        <p:spPr>
          <a:xfrm>
            <a:off x="2195736" y="4365104"/>
            <a:ext cx="1512168" cy="2880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smtClean="0"/>
              <a:t>Мигдальна</a:t>
            </a:r>
            <a:endParaRPr lang="uk-UA" dirty="0"/>
          </a:p>
        </p:txBody>
      </p:sp>
      <p:sp>
        <p:nvSpPr>
          <p:cNvPr id="9" name="Прямоугольник 8"/>
          <p:cNvSpPr/>
          <p:nvPr/>
        </p:nvSpPr>
        <p:spPr>
          <a:xfrm>
            <a:off x="2195736" y="4686487"/>
            <a:ext cx="1512168" cy="2880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smtClean="0"/>
              <a:t>Персикова</a:t>
            </a:r>
            <a:endParaRPr lang="uk-UA" dirty="0"/>
          </a:p>
        </p:txBody>
      </p:sp>
      <p:sp>
        <p:nvSpPr>
          <p:cNvPr id="10" name="Прямоугольник 9"/>
          <p:cNvSpPr/>
          <p:nvPr/>
        </p:nvSpPr>
        <p:spPr>
          <a:xfrm>
            <a:off x="2195736" y="5021188"/>
            <a:ext cx="1656184" cy="2800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smtClean="0"/>
              <a:t>Абрикосова</a:t>
            </a:r>
            <a:endParaRPr lang="uk-UA" dirty="0"/>
          </a:p>
        </p:txBody>
      </p:sp>
      <p:sp>
        <p:nvSpPr>
          <p:cNvPr id="11" name="Прямоугольник 10"/>
          <p:cNvSpPr/>
          <p:nvPr/>
        </p:nvSpPr>
        <p:spPr>
          <a:xfrm>
            <a:off x="2051720" y="5301208"/>
            <a:ext cx="1512168" cy="2880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smtClean="0"/>
              <a:t>Оливкова</a:t>
            </a:r>
            <a:endParaRPr lang="uk-UA" dirty="0"/>
          </a:p>
        </p:txBody>
      </p:sp>
      <p:sp>
        <p:nvSpPr>
          <p:cNvPr id="12" name="Прямоугольник 11"/>
          <p:cNvSpPr/>
          <p:nvPr/>
        </p:nvSpPr>
        <p:spPr>
          <a:xfrm>
            <a:off x="2226934" y="5633256"/>
            <a:ext cx="1769001" cy="2360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smtClean="0"/>
              <a:t>Соняшникова</a:t>
            </a:r>
            <a:endParaRPr lang="uk-UA" dirty="0"/>
          </a:p>
        </p:txBody>
      </p:sp>
    </p:spTree>
    <p:extLst>
      <p:ext uri="{BB962C8B-B14F-4D97-AF65-F5344CB8AC3E}">
        <p14:creationId xmlns:p14="http://schemas.microsoft.com/office/powerpoint/2010/main" val="4038891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1417638"/>
          </a:xfrm>
        </p:spPr>
        <p:txBody>
          <a:bodyPr>
            <a:normAutofit fontScale="90000"/>
          </a:bodyPr>
          <a:lstStyle/>
          <a:p>
            <a:pPr algn="just"/>
            <a:r>
              <a:rPr lang="ru-RU" dirty="0" err="1"/>
              <a:t>Препарати</a:t>
            </a:r>
            <a:r>
              <a:rPr lang="ru-RU" dirty="0"/>
              <a:t>, </a:t>
            </a:r>
            <a:r>
              <a:rPr lang="ru-RU" dirty="0" err="1"/>
              <a:t>що</a:t>
            </a:r>
            <a:r>
              <a:rPr lang="ru-RU" dirty="0"/>
              <a:t> </a:t>
            </a:r>
            <a:r>
              <a:rPr lang="ru-RU" dirty="0" err="1"/>
              <a:t>містять</a:t>
            </a:r>
            <a:r>
              <a:rPr lang="ru-RU" dirty="0"/>
              <a:t> у водному або водно-спиртовому </a:t>
            </a:r>
            <a:r>
              <a:rPr lang="ru-RU" dirty="0" err="1"/>
              <a:t>розчині</a:t>
            </a:r>
            <a:r>
              <a:rPr lang="ru-RU" dirty="0"/>
              <a:t> </a:t>
            </a:r>
            <a:r>
              <a:rPr lang="ru-RU" dirty="0" err="1"/>
              <a:t>ефірні</a:t>
            </a:r>
            <a:r>
              <a:rPr lang="ru-RU" dirty="0"/>
              <a:t> масла, </a:t>
            </a:r>
            <a:r>
              <a:rPr lang="ru-RU" dirty="0" err="1"/>
              <a:t>називаються</a:t>
            </a:r>
            <a:r>
              <a:rPr lang="ru-RU" dirty="0"/>
              <a:t> </a:t>
            </a:r>
            <a:r>
              <a:rPr lang="ru-RU" dirty="0" err="1"/>
              <a:t>ароматними</a:t>
            </a:r>
            <a:r>
              <a:rPr lang="ru-RU" dirty="0"/>
              <a:t> водами.</a:t>
            </a:r>
          </a:p>
        </p:txBody>
      </p:sp>
      <p:sp>
        <p:nvSpPr>
          <p:cNvPr id="3" name="Объект 2"/>
          <p:cNvSpPr>
            <a:spLocks noGrp="1"/>
          </p:cNvSpPr>
          <p:nvPr>
            <p:ph sz="quarter" idx="1"/>
          </p:nvPr>
        </p:nvSpPr>
        <p:spPr>
          <a:xfrm>
            <a:off x="179512" y="1340768"/>
            <a:ext cx="8568952" cy="5133184"/>
          </a:xfrm>
        </p:spPr>
        <p:txBody>
          <a:bodyPr>
            <a:normAutofit fontScale="92500" lnSpcReduction="10000"/>
          </a:bodyPr>
          <a:lstStyle/>
          <a:p>
            <a:pPr algn="just"/>
            <a:r>
              <a:rPr lang="ru-RU" sz="2500" i="1" dirty="0" err="1">
                <a:solidFill>
                  <a:srgbClr val="00B050"/>
                </a:solidFill>
                <a:effectLst>
                  <a:outerShdw blurRad="38100" dist="38100" dir="2700000" algn="tl">
                    <a:srgbClr val="000000">
                      <a:alpha val="43137"/>
                    </a:srgbClr>
                  </a:outerShdw>
                </a:effectLst>
              </a:rPr>
              <a:t>Ароматні</a:t>
            </a:r>
            <a:r>
              <a:rPr lang="ru-RU" sz="2500" i="1" dirty="0">
                <a:solidFill>
                  <a:srgbClr val="00B050"/>
                </a:solidFill>
                <a:effectLst>
                  <a:outerShdw blurRad="38100" dist="38100" dir="2700000" algn="tl">
                    <a:srgbClr val="000000">
                      <a:alpha val="43137"/>
                    </a:srgbClr>
                  </a:outerShdw>
                </a:effectLst>
              </a:rPr>
              <a:t> води (</a:t>
            </a:r>
            <a:r>
              <a:rPr lang="en-US" sz="2500" i="1" dirty="0" err="1">
                <a:solidFill>
                  <a:srgbClr val="00B050"/>
                </a:solidFill>
                <a:effectLst>
                  <a:outerShdw blurRad="38100" dist="38100" dir="2700000" algn="tl">
                    <a:srgbClr val="000000">
                      <a:alpha val="43137"/>
                    </a:srgbClr>
                  </a:outerShdw>
                </a:effectLst>
              </a:rPr>
              <a:t>Aquae</a:t>
            </a:r>
            <a:r>
              <a:rPr lang="en-US" sz="2500" i="1" dirty="0">
                <a:solidFill>
                  <a:srgbClr val="00B050"/>
                </a:solidFill>
                <a:effectLst>
                  <a:outerShdw blurRad="38100" dist="38100" dir="2700000" algn="tl">
                    <a:srgbClr val="000000">
                      <a:alpha val="43137"/>
                    </a:srgbClr>
                  </a:outerShdw>
                </a:effectLst>
              </a:rPr>
              <a:t> </a:t>
            </a:r>
            <a:r>
              <a:rPr lang="en-US" sz="2500" i="1" dirty="0" err="1">
                <a:solidFill>
                  <a:srgbClr val="00B050"/>
                </a:solidFill>
                <a:effectLst>
                  <a:outerShdw blurRad="38100" dist="38100" dir="2700000" algn="tl">
                    <a:srgbClr val="000000">
                      <a:alpha val="43137"/>
                    </a:srgbClr>
                  </a:outerShdw>
                </a:effectLst>
              </a:rPr>
              <a:t>aromaticae</a:t>
            </a:r>
            <a:r>
              <a:rPr lang="en-US" sz="2500" i="1" dirty="0">
                <a:solidFill>
                  <a:srgbClr val="00B050"/>
                </a:solidFill>
                <a:effectLst>
                  <a:outerShdw blurRad="38100" dist="38100" dir="2700000" algn="tl">
                    <a:srgbClr val="000000">
                      <a:alpha val="43137"/>
                    </a:srgbClr>
                  </a:outerShdw>
                </a:effectLst>
              </a:rPr>
              <a:t>) - </a:t>
            </a:r>
            <a:r>
              <a:rPr lang="ru-RU" sz="2500" i="1" dirty="0" err="1">
                <a:solidFill>
                  <a:srgbClr val="00B050"/>
                </a:solidFill>
                <a:effectLst>
                  <a:outerShdw blurRad="38100" dist="38100" dir="2700000" algn="tl">
                    <a:srgbClr val="000000">
                      <a:alpha val="43137"/>
                    </a:srgbClr>
                  </a:outerShdw>
                </a:effectLst>
              </a:rPr>
              <a:t>прозорі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рідини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зі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специфічним</a:t>
            </a:r>
            <a:r>
              <a:rPr lang="ru-RU" sz="2500" i="1" dirty="0">
                <a:solidFill>
                  <a:srgbClr val="00B050"/>
                </a:solidFill>
                <a:effectLst>
                  <a:outerShdw blurRad="38100" dist="38100" dir="2700000" algn="tl">
                    <a:srgbClr val="000000">
                      <a:alpha val="43137"/>
                    </a:srgbClr>
                  </a:outerShdw>
                </a:effectLst>
              </a:rPr>
              <a:t> запахом </a:t>
            </a:r>
            <a:r>
              <a:rPr lang="ru-RU" sz="2500" i="1" dirty="0" err="1">
                <a:solidFill>
                  <a:srgbClr val="00B050"/>
                </a:solidFill>
                <a:effectLst>
                  <a:outerShdw blurRad="38100" dist="38100" dir="2700000" algn="tl">
                    <a:srgbClr val="000000">
                      <a:alpha val="43137"/>
                    </a:srgbClr>
                  </a:outerShdw>
                </a:effectLst>
              </a:rPr>
              <a:t>ефірного</a:t>
            </a:r>
            <a:r>
              <a:rPr lang="ru-RU" sz="2500" i="1" dirty="0">
                <a:solidFill>
                  <a:srgbClr val="00B050"/>
                </a:solidFill>
                <a:effectLst>
                  <a:outerShdw blurRad="38100" dist="38100" dir="2700000" algn="tl">
                    <a:srgbClr val="000000">
                      <a:alpha val="43137"/>
                    </a:srgbClr>
                  </a:outerShdw>
                </a:effectLst>
              </a:rPr>
              <a:t> масла, </a:t>
            </a:r>
            <a:r>
              <a:rPr lang="ru-RU" sz="2500" i="1" dirty="0" err="1">
                <a:solidFill>
                  <a:srgbClr val="00B050"/>
                </a:solidFill>
                <a:effectLst>
                  <a:outerShdw blurRad="38100" dist="38100" dir="2700000" algn="tl">
                    <a:srgbClr val="000000">
                      <a:alpha val="43137"/>
                    </a:srgbClr>
                  </a:outerShdw>
                </a:effectLst>
              </a:rPr>
              <a:t>що</a:t>
            </a:r>
            <a:r>
              <a:rPr lang="ru-RU" sz="2500" i="1" dirty="0">
                <a:solidFill>
                  <a:srgbClr val="00B050"/>
                </a:solidFill>
                <a:effectLst>
                  <a:outerShdw blurRad="38100" dist="38100" dir="2700000" algn="tl">
                    <a:srgbClr val="000000">
                      <a:alpha val="43137"/>
                    </a:srgbClr>
                  </a:outerShdw>
                </a:effectLst>
              </a:rPr>
              <a:t> входить до їх складу. Лікувальна </a:t>
            </a:r>
            <a:r>
              <a:rPr lang="ru-RU" sz="2500" i="1" dirty="0" err="1">
                <a:solidFill>
                  <a:srgbClr val="00B050"/>
                </a:solidFill>
                <a:effectLst>
                  <a:outerShdw blurRad="38100" dist="38100" dir="2700000" algn="tl">
                    <a:srgbClr val="000000">
                      <a:alpha val="43137"/>
                    </a:srgbClr>
                  </a:outerShdw>
                </a:effectLst>
              </a:rPr>
              <a:t>дія</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ароматних</a:t>
            </a:r>
            <a:r>
              <a:rPr lang="ru-RU" sz="2500" i="1" dirty="0">
                <a:solidFill>
                  <a:srgbClr val="00B050"/>
                </a:solidFill>
                <a:effectLst>
                  <a:outerShdw blurRad="38100" dist="38100" dir="2700000" algn="tl">
                    <a:srgbClr val="000000">
                      <a:alpha val="43137"/>
                    </a:srgbClr>
                  </a:outerShdw>
                </a:effectLst>
              </a:rPr>
              <a:t> вод </a:t>
            </a:r>
            <a:r>
              <a:rPr lang="ru-RU" sz="2500" i="1" dirty="0" err="1">
                <a:solidFill>
                  <a:srgbClr val="00B050"/>
                </a:solidFill>
                <a:effectLst>
                  <a:outerShdw blurRad="38100" dist="38100" dir="2700000" algn="tl">
                    <a:srgbClr val="000000">
                      <a:alpha val="43137"/>
                    </a:srgbClr>
                  </a:outerShdw>
                </a:effectLst>
              </a:rPr>
              <a:t>проявляється</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лише</a:t>
            </a:r>
            <a:r>
              <a:rPr lang="ru-RU" sz="2500" i="1" dirty="0">
                <a:solidFill>
                  <a:srgbClr val="00B050"/>
                </a:solidFill>
                <a:effectLst>
                  <a:outerShdw blurRad="38100" dist="38100" dir="2700000" algn="tl">
                    <a:srgbClr val="000000">
                      <a:alpha val="43137"/>
                    </a:srgbClr>
                  </a:outerShdw>
                </a:effectLst>
              </a:rPr>
              <a:t> в </a:t>
            </a:r>
            <a:r>
              <a:rPr lang="ru-RU" sz="2500" i="1" dirty="0" err="1">
                <a:solidFill>
                  <a:srgbClr val="00B050"/>
                </a:solidFill>
                <a:effectLst>
                  <a:outerShdw blurRad="38100" dist="38100" dir="2700000" algn="tl">
                    <a:srgbClr val="000000">
                      <a:alpha val="43137"/>
                    </a:srgbClr>
                  </a:outerShdw>
                </a:effectLst>
              </a:rPr>
              <a:t>деяких</a:t>
            </a:r>
            <a:r>
              <a:rPr lang="ru-RU" sz="2500" i="1" dirty="0">
                <a:solidFill>
                  <a:srgbClr val="00B050"/>
                </a:solidFill>
                <a:effectLst>
                  <a:outerShdw blurRad="38100" dist="38100" dir="2700000" algn="tl">
                    <a:srgbClr val="000000">
                      <a:alpha val="43137"/>
                    </a:srgbClr>
                  </a:outerShdw>
                </a:effectLst>
              </a:rPr>
              <a:t> з них, а в основному вони </a:t>
            </a:r>
            <a:r>
              <a:rPr lang="ru-RU" sz="2500" i="1" dirty="0" err="1">
                <a:solidFill>
                  <a:srgbClr val="00B050"/>
                </a:solidFill>
                <a:effectLst>
                  <a:outerShdw blurRad="38100" dist="38100" dir="2700000" algn="tl">
                    <a:srgbClr val="000000">
                      <a:alpha val="43137"/>
                    </a:srgbClr>
                  </a:outerShdw>
                </a:effectLst>
              </a:rPr>
              <a:t>призначені</a:t>
            </a:r>
            <a:r>
              <a:rPr lang="ru-RU" sz="2500" i="1" dirty="0">
                <a:solidFill>
                  <a:srgbClr val="00B050"/>
                </a:solidFill>
                <a:effectLst>
                  <a:outerShdw blurRad="38100" dist="38100" dir="2700000" algn="tl">
                    <a:srgbClr val="000000">
                      <a:alpha val="43137"/>
                    </a:srgbClr>
                  </a:outerShdw>
                </a:effectLst>
              </a:rPr>
              <a:t> для </a:t>
            </a:r>
            <a:r>
              <a:rPr lang="ru-RU" sz="2500" i="1" dirty="0" err="1">
                <a:solidFill>
                  <a:srgbClr val="00B050"/>
                </a:solidFill>
                <a:effectLst>
                  <a:outerShdw blurRad="38100" dist="38100" dir="2700000" algn="tl">
                    <a:srgbClr val="000000">
                      <a:alpha val="43137"/>
                    </a:srgbClr>
                  </a:outerShdw>
                </a:effectLst>
              </a:rPr>
              <a:t>виправлення</a:t>
            </a:r>
            <a:r>
              <a:rPr lang="ru-RU" sz="2500" i="1" dirty="0">
                <a:solidFill>
                  <a:srgbClr val="00B050"/>
                </a:solidFill>
                <a:effectLst>
                  <a:outerShdw blurRad="38100" dist="38100" dir="2700000" algn="tl">
                    <a:srgbClr val="000000">
                      <a:alpha val="43137"/>
                    </a:srgbClr>
                  </a:outerShdw>
                </a:effectLst>
              </a:rPr>
              <a:t> смаку і запаху </a:t>
            </a:r>
            <a:r>
              <a:rPr lang="ru-RU" sz="2500" i="1" dirty="0" err="1">
                <a:solidFill>
                  <a:srgbClr val="00B050"/>
                </a:solidFill>
                <a:effectLst>
                  <a:outerShdw blurRad="38100" dist="38100" dir="2700000" algn="tl">
                    <a:srgbClr val="000000">
                      <a:alpha val="43137"/>
                    </a:srgbClr>
                  </a:outerShdw>
                </a:effectLst>
              </a:rPr>
              <a:t>ліків</a:t>
            </a:r>
            <a:r>
              <a:rPr lang="ru-RU" sz="2500" i="1" dirty="0">
                <a:solidFill>
                  <a:srgbClr val="00B050"/>
                </a:solidFill>
                <a:effectLst>
                  <a:outerShdw blurRad="38100" dist="38100" dir="2700000" algn="tl">
                    <a:srgbClr val="000000">
                      <a:alpha val="43137"/>
                    </a:srgbClr>
                  </a:outerShdw>
                </a:effectLst>
              </a:rPr>
              <a:t> з </a:t>
            </a:r>
            <a:r>
              <a:rPr lang="ru-RU" sz="2500" i="1" dirty="0" err="1">
                <a:solidFill>
                  <a:srgbClr val="00B050"/>
                </a:solidFill>
                <a:effectLst>
                  <a:outerShdw blurRad="38100" dist="38100" dir="2700000" algn="tl">
                    <a:srgbClr val="000000">
                      <a:alpha val="43137"/>
                    </a:srgbClr>
                  </a:outerShdw>
                </a:effectLst>
              </a:rPr>
              <a:t>неприємними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органолептичними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властивостями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Ароматичні</a:t>
            </a:r>
            <a:r>
              <a:rPr lang="ru-RU" sz="2500" i="1" dirty="0">
                <a:solidFill>
                  <a:srgbClr val="00B050"/>
                </a:solidFill>
                <a:effectLst>
                  <a:outerShdw blurRad="38100" dist="38100" dir="2700000" algn="tl">
                    <a:srgbClr val="000000">
                      <a:alpha val="43137"/>
                    </a:srgbClr>
                  </a:outerShdw>
                </a:effectLst>
              </a:rPr>
              <a:t> води </a:t>
            </a:r>
            <a:r>
              <a:rPr lang="ru-RU" sz="2500" i="1" dirty="0" err="1">
                <a:solidFill>
                  <a:srgbClr val="00B050"/>
                </a:solidFill>
                <a:effectLst>
                  <a:outerShdw blurRad="38100" dist="38100" dir="2700000" algn="tl">
                    <a:srgbClr val="000000">
                      <a:alpha val="43137"/>
                    </a:srgbClr>
                  </a:outerShdw>
                </a:effectLst>
              </a:rPr>
              <a:t>прозорі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злегка</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опалесціює</a:t>
            </a:r>
            <a:r>
              <a:rPr lang="ru-RU" sz="2500" i="1" dirty="0">
                <a:solidFill>
                  <a:srgbClr val="00B050"/>
                </a:solidFill>
                <a:effectLst>
                  <a:outerShdw blurRad="38100" dist="38100" dir="2700000" algn="tl">
                    <a:srgbClr val="000000">
                      <a:alpha val="43137"/>
                    </a:srgbClr>
                  </a:outerShdw>
                </a:effectLst>
              </a:rPr>
              <a:t> і </a:t>
            </a:r>
            <a:r>
              <a:rPr lang="ru-RU" sz="2500" i="1" dirty="0" err="1">
                <a:solidFill>
                  <a:srgbClr val="00B050"/>
                </a:solidFill>
                <a:effectLst>
                  <a:outerShdw blurRad="38100" dist="38100" dir="2700000" algn="tl">
                    <a:srgbClr val="000000">
                      <a:alpha val="43137"/>
                    </a:srgbClr>
                  </a:outerShdw>
                </a:effectLst>
              </a:rPr>
              <a:t>мають</a:t>
            </a:r>
            <a:r>
              <a:rPr lang="ru-RU" sz="2500" i="1" dirty="0">
                <a:solidFill>
                  <a:srgbClr val="00B050"/>
                </a:solidFill>
                <a:effectLst>
                  <a:outerShdw blurRad="38100" dist="38100" dir="2700000" algn="tl">
                    <a:srgbClr val="000000">
                      <a:alpha val="43137"/>
                    </a:srgbClr>
                  </a:outerShdw>
                </a:effectLst>
              </a:rPr>
              <a:t> запах речовин, </a:t>
            </a:r>
            <a:r>
              <a:rPr lang="ru-RU" sz="2500" i="1" dirty="0" err="1">
                <a:solidFill>
                  <a:srgbClr val="00B050"/>
                </a:solidFill>
                <a:effectLst>
                  <a:outerShdw blurRad="38100" dist="38100" dir="2700000" algn="tl">
                    <a:srgbClr val="000000">
                      <a:alpha val="43137"/>
                    </a:srgbClr>
                  </a:outerShdw>
                </a:effectLst>
              </a:rPr>
              <a:t>що</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входять</a:t>
            </a:r>
            <a:r>
              <a:rPr lang="ru-RU" sz="2500" i="1" dirty="0">
                <a:solidFill>
                  <a:srgbClr val="00B050"/>
                </a:solidFill>
                <a:effectLst>
                  <a:outerShdw blurRad="38100" dist="38100" dir="2700000" algn="tl">
                    <a:srgbClr val="000000">
                      <a:alpha val="43137"/>
                    </a:srgbClr>
                  </a:outerShdw>
                </a:effectLst>
              </a:rPr>
              <a:t> до їх складу. </a:t>
            </a:r>
            <a:r>
              <a:rPr lang="ru-RU" sz="2500" i="1" dirty="0" err="1">
                <a:solidFill>
                  <a:srgbClr val="00B050"/>
                </a:solidFill>
                <a:effectLst>
                  <a:outerShdw blurRad="38100" dist="38100" dir="2700000" algn="tl">
                    <a:srgbClr val="000000">
                      <a:alpha val="43137"/>
                    </a:srgbClr>
                  </a:outerShdw>
                </a:effectLst>
              </a:rPr>
              <a:t>Ароматичні</a:t>
            </a:r>
            <a:r>
              <a:rPr lang="ru-RU" sz="2500" i="1" dirty="0">
                <a:solidFill>
                  <a:srgbClr val="00B050"/>
                </a:solidFill>
                <a:effectLst>
                  <a:outerShdw blurRad="38100" dist="38100" dir="2700000" algn="tl">
                    <a:srgbClr val="000000">
                      <a:alpha val="43137"/>
                    </a:srgbClr>
                  </a:outerShdw>
                </a:effectLst>
              </a:rPr>
              <a:t> води при </a:t>
            </a:r>
            <a:r>
              <a:rPr lang="ru-RU" sz="2500" i="1" dirty="0" err="1">
                <a:solidFill>
                  <a:srgbClr val="00B050"/>
                </a:solidFill>
                <a:effectLst>
                  <a:outerShdw blurRad="38100" dist="38100" dir="2700000" algn="tl">
                    <a:srgbClr val="000000">
                      <a:alpha val="43137"/>
                    </a:srgbClr>
                  </a:outerShdw>
                </a:effectLst>
              </a:rPr>
              <a:t>зберіганні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нестійкі</a:t>
            </a:r>
            <a:r>
              <a:rPr lang="ru-RU" sz="2500" i="1" dirty="0">
                <a:solidFill>
                  <a:srgbClr val="00B050"/>
                </a:solidFill>
                <a:effectLst>
                  <a:outerShdw blurRad="38100" dist="38100" dir="2700000" algn="tl">
                    <a:srgbClr val="000000">
                      <a:alpha val="43137"/>
                    </a:srgbClr>
                  </a:outerShdw>
                </a:effectLst>
              </a:rPr>
              <a:t>. Їх </a:t>
            </a:r>
            <a:r>
              <a:rPr lang="ru-RU" sz="2500" i="1" dirty="0" err="1">
                <a:solidFill>
                  <a:srgbClr val="00B050"/>
                </a:solidFill>
                <a:effectLst>
                  <a:outerShdw blurRad="38100" dist="38100" dir="2700000" algn="tl">
                    <a:srgbClr val="000000">
                      <a:alpha val="43137"/>
                    </a:srgbClr>
                  </a:outerShdw>
                </a:effectLst>
              </a:rPr>
              <a:t>використовують</a:t>
            </a:r>
            <a:r>
              <a:rPr lang="ru-RU" sz="2500" i="1" dirty="0">
                <a:solidFill>
                  <a:srgbClr val="00B050"/>
                </a:solidFill>
                <a:effectLst>
                  <a:outerShdw blurRad="38100" dist="38100" dir="2700000" algn="tl">
                    <a:srgbClr val="000000">
                      <a:alpha val="43137"/>
                    </a:srgbClr>
                  </a:outerShdw>
                </a:effectLst>
              </a:rPr>
              <a:t> для </a:t>
            </a:r>
            <a:r>
              <a:rPr lang="ru-RU" sz="2500" i="1" dirty="0" err="1">
                <a:solidFill>
                  <a:srgbClr val="00B050"/>
                </a:solidFill>
                <a:effectLst>
                  <a:outerShdw blurRad="38100" dist="38100" dir="2700000" algn="tl">
                    <a:srgbClr val="000000">
                      <a:alpha val="43137"/>
                    </a:srgbClr>
                  </a:outerShdw>
                </a:effectLst>
              </a:rPr>
              <a:t>виправлення</a:t>
            </a:r>
            <a:r>
              <a:rPr lang="ru-RU" sz="2500" i="1" dirty="0">
                <a:solidFill>
                  <a:srgbClr val="00B050"/>
                </a:solidFill>
                <a:effectLst>
                  <a:outerShdw blurRad="38100" dist="38100" dir="2700000" algn="tl">
                    <a:srgbClr val="000000">
                      <a:alpha val="43137"/>
                    </a:srgbClr>
                  </a:outerShdw>
                </a:effectLst>
              </a:rPr>
              <a:t> смаку або запаху </a:t>
            </a:r>
            <a:r>
              <a:rPr lang="ru-RU" sz="2500" i="1" dirty="0" err="1">
                <a:solidFill>
                  <a:srgbClr val="00B050"/>
                </a:solidFill>
                <a:effectLst>
                  <a:outerShdw blurRad="38100" dist="38100" dir="2700000" algn="tl">
                    <a:srgbClr val="000000">
                      <a:alpha val="43137"/>
                    </a:srgbClr>
                  </a:outerShdw>
                </a:effectLst>
              </a:rPr>
              <a:t>лікарських</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препаратів</a:t>
            </a:r>
            <a:r>
              <a:rPr lang="ru-RU" sz="2500" i="1" dirty="0">
                <a:solidFill>
                  <a:srgbClr val="00B050"/>
                </a:solidFill>
                <a:effectLst>
                  <a:outerShdw blurRad="38100" dist="38100" dir="2700000" algn="tl">
                    <a:srgbClr val="000000">
                      <a:alpha val="43137"/>
                    </a:srgbClr>
                  </a:outerShdw>
                </a:effectLst>
              </a:rPr>
              <a:t>, до складу </a:t>
            </a:r>
            <a:r>
              <a:rPr lang="ru-RU" sz="2500" i="1" dirty="0" err="1">
                <a:solidFill>
                  <a:srgbClr val="00B050"/>
                </a:solidFill>
                <a:effectLst>
                  <a:outerShdw blurRad="38100" dist="38100" dir="2700000" algn="tl">
                    <a:srgbClr val="000000">
                      <a:alpha val="43137"/>
                    </a:srgbClr>
                  </a:outerShdw>
                </a:effectLst>
              </a:rPr>
              <a:t>яких</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входять</a:t>
            </a:r>
            <a:r>
              <a:rPr lang="ru-RU" sz="2500" i="1" dirty="0">
                <a:solidFill>
                  <a:srgbClr val="00B050"/>
                </a:solidFill>
                <a:effectLst>
                  <a:outerShdw blurRad="38100" dist="38100" dir="2700000" algn="tl">
                    <a:srgbClr val="000000">
                      <a:alpha val="43137"/>
                    </a:srgbClr>
                  </a:outerShdw>
                </a:effectLst>
              </a:rPr>
              <a:t> речовини з </a:t>
            </a:r>
            <a:r>
              <a:rPr lang="ru-RU" sz="2500" i="1" dirty="0" err="1">
                <a:solidFill>
                  <a:srgbClr val="00B050"/>
                </a:solidFill>
                <a:effectLst>
                  <a:outerShdw blurRad="38100" dist="38100" dir="2700000" algn="tl">
                    <a:srgbClr val="000000">
                      <a:alpha val="43137"/>
                    </a:srgbClr>
                  </a:outerShdw>
                </a:effectLst>
              </a:rPr>
              <a:t>неприємними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органолептичними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властивостями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Деякі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ароматичні</a:t>
            </a:r>
            <a:r>
              <a:rPr lang="ru-RU" sz="2500" i="1" dirty="0">
                <a:solidFill>
                  <a:srgbClr val="00B050"/>
                </a:solidFill>
                <a:effectLst>
                  <a:outerShdw blurRad="38100" dist="38100" dir="2700000" algn="tl">
                    <a:srgbClr val="000000">
                      <a:alpha val="43137"/>
                    </a:srgbClr>
                  </a:outerShdw>
                </a:effectLst>
              </a:rPr>
              <a:t> води </a:t>
            </a:r>
            <a:r>
              <a:rPr lang="ru-RU" sz="2500" i="1" dirty="0" err="1">
                <a:solidFill>
                  <a:srgbClr val="00B050"/>
                </a:solidFill>
                <a:effectLst>
                  <a:outerShdw blurRad="38100" dist="38100" dir="2700000" algn="tl">
                    <a:srgbClr val="000000">
                      <a:alpha val="43137"/>
                    </a:srgbClr>
                  </a:outerShdw>
                </a:effectLst>
              </a:rPr>
              <a:t>мають</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лікувальні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властивості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завдяки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антисептичної</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дії</a:t>
            </a:r>
            <a:r>
              <a:rPr lang="ru-RU" sz="2500" i="1" dirty="0">
                <a:solidFill>
                  <a:srgbClr val="00B050"/>
                </a:solidFill>
                <a:effectLst>
                  <a:outerShdw blurRad="38100" dist="38100" dir="2700000" algn="tl">
                    <a:srgbClr val="000000">
                      <a:alpha val="43137"/>
                    </a:srgbClr>
                  </a:outerShdw>
                </a:effectLst>
              </a:rPr>
              <a:t> або </a:t>
            </a:r>
            <a:r>
              <a:rPr lang="ru-RU" sz="2500" i="1" dirty="0" err="1">
                <a:solidFill>
                  <a:srgbClr val="00B050"/>
                </a:solidFill>
                <a:effectLst>
                  <a:outerShdw blurRad="38100" dist="38100" dir="2700000" algn="tl">
                    <a:srgbClr val="000000">
                      <a:alpha val="43137"/>
                    </a:srgbClr>
                  </a:outerShdw>
                </a:effectLst>
              </a:rPr>
              <a:t>здатності</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підвищувати</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секреторну</a:t>
            </a:r>
            <a:r>
              <a:rPr lang="ru-RU" sz="2500" i="1" dirty="0">
                <a:solidFill>
                  <a:srgbClr val="00B050"/>
                </a:solidFill>
                <a:effectLst>
                  <a:outerShdw blurRad="38100" dist="38100" dir="2700000" algn="tl">
                    <a:srgbClr val="000000">
                      <a:alpha val="43137"/>
                    </a:srgbClr>
                  </a:outerShdw>
                </a:effectLst>
              </a:rPr>
              <a:t> і </a:t>
            </a:r>
            <a:r>
              <a:rPr lang="ru-RU" sz="2500" i="1" dirty="0" err="1">
                <a:solidFill>
                  <a:srgbClr val="00B050"/>
                </a:solidFill>
                <a:effectLst>
                  <a:outerShdw blurRad="38100" dist="38100" dir="2700000" algn="tl">
                    <a:srgbClr val="000000">
                      <a:alpha val="43137"/>
                    </a:srgbClr>
                  </a:outerShdw>
                </a:effectLst>
              </a:rPr>
              <a:t>моторну</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активність</a:t>
            </a:r>
            <a:r>
              <a:rPr lang="ru-RU" sz="2500" i="1" dirty="0">
                <a:solidFill>
                  <a:srgbClr val="00B050"/>
                </a:solidFill>
                <a:effectLst>
                  <a:outerShdw blurRad="38100" dist="38100" dir="2700000" algn="tl">
                    <a:srgbClr val="000000">
                      <a:alpha val="43137"/>
                    </a:srgbClr>
                  </a:outerShdw>
                </a:effectLst>
              </a:rPr>
              <a:t> </a:t>
            </a:r>
            <a:r>
              <a:rPr lang="ru-RU" sz="2500" i="1" dirty="0" err="1">
                <a:solidFill>
                  <a:srgbClr val="00B050"/>
                </a:solidFill>
                <a:effectLst>
                  <a:outerShdw blurRad="38100" dist="38100" dir="2700000" algn="tl">
                    <a:srgbClr val="000000">
                      <a:alpha val="43137"/>
                    </a:srgbClr>
                  </a:outerShdw>
                </a:effectLst>
              </a:rPr>
              <a:t>шлунка</a:t>
            </a:r>
            <a:r>
              <a:rPr lang="ru-RU" sz="2500" i="1" dirty="0">
                <a:solidFill>
                  <a:srgbClr val="00B050"/>
                </a:solidFill>
                <a:effectLst>
                  <a:outerShdw blurRad="38100" dist="38100" dir="2700000" algn="tl">
                    <a:srgbClr val="000000">
                      <a:alpha val="43137"/>
                    </a:srgbClr>
                  </a:outerShdw>
                </a:effectLst>
              </a:rPr>
              <a:t>.</a:t>
            </a:r>
            <a:endParaRPr lang="ru-RU" dirty="0"/>
          </a:p>
        </p:txBody>
      </p:sp>
    </p:spTree>
    <p:extLst>
      <p:ext uri="{BB962C8B-B14F-4D97-AF65-F5344CB8AC3E}">
        <p14:creationId xmlns:p14="http://schemas.microsoft.com/office/powerpoint/2010/main" val="1301875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0" y="188913"/>
            <a:ext cx="3248025" cy="2447925"/>
          </a:xfrm>
        </p:spPr>
      </p:pic>
      <p:sp>
        <p:nvSpPr>
          <p:cNvPr id="3" name="Прямоугольник 2"/>
          <p:cNvSpPr/>
          <p:nvPr/>
        </p:nvSpPr>
        <p:spPr>
          <a:xfrm>
            <a:off x="3635896" y="120213"/>
            <a:ext cx="5184576" cy="2308324"/>
          </a:xfrm>
          <a:prstGeom prst="rect">
            <a:avLst/>
          </a:prstGeom>
        </p:spPr>
        <p:txBody>
          <a:bodyPr wrap="square">
            <a:spAutoFit/>
          </a:bodyPr>
          <a:lstStyle/>
          <a:p>
            <a:pPr algn="just"/>
            <a:r>
              <a:rPr lang="uk-UA" b="1" dirty="0">
                <a:solidFill>
                  <a:srgbClr val="333333"/>
                </a:solidFill>
                <a:latin typeface="Times New Roman" panose="02020603050405020304" pitchFamily="18" charset="0"/>
                <a:cs typeface="Times New Roman" panose="02020603050405020304" pitchFamily="18" charset="0"/>
              </a:rPr>
              <a:t>АРОМАТНІ ВОДИ</a:t>
            </a:r>
            <a:r>
              <a:rPr lang="uk-UA" dirty="0">
                <a:solidFill>
                  <a:srgbClr val="333333"/>
                </a:solidFill>
                <a:latin typeface="Times New Roman" panose="02020603050405020304" pitchFamily="18" charset="0"/>
                <a:cs typeface="Times New Roman" panose="02020603050405020304" pitchFamily="18" charset="0"/>
              </a:rPr>
              <a:t> (лат. </a:t>
            </a:r>
            <a:r>
              <a:rPr lang="en-US" i="1" dirty="0" err="1">
                <a:solidFill>
                  <a:srgbClr val="333333"/>
                </a:solidFill>
                <a:latin typeface="Times New Roman" panose="02020603050405020304" pitchFamily="18" charset="0"/>
                <a:cs typeface="Times New Roman" panose="02020603050405020304" pitchFamily="18" charset="0"/>
              </a:rPr>
              <a:t>aquae</a:t>
            </a:r>
            <a:r>
              <a:rPr lang="en-US" i="1" dirty="0">
                <a:solidFill>
                  <a:srgbClr val="333333"/>
                </a:solidFill>
                <a:latin typeface="Times New Roman" panose="02020603050405020304" pitchFamily="18" charset="0"/>
                <a:cs typeface="Times New Roman" panose="02020603050405020304" pitchFamily="18" charset="0"/>
              </a:rPr>
              <a:t> </a:t>
            </a:r>
            <a:r>
              <a:rPr lang="en-US" i="1" dirty="0" err="1">
                <a:solidFill>
                  <a:srgbClr val="333333"/>
                </a:solidFill>
                <a:latin typeface="Times New Roman" panose="02020603050405020304" pitchFamily="18" charset="0"/>
                <a:cs typeface="Times New Roman" panose="02020603050405020304" pitchFamily="18" charset="0"/>
              </a:rPr>
              <a:t>aromaticae</a:t>
            </a:r>
            <a:r>
              <a:rPr lang="en-US" dirty="0">
                <a:solidFill>
                  <a:srgbClr val="333333"/>
                </a:solidFill>
                <a:latin typeface="Times New Roman" panose="02020603050405020304" pitchFamily="18" charset="0"/>
                <a:cs typeface="Times New Roman" panose="02020603050405020304" pitchFamily="18" charset="0"/>
              </a:rPr>
              <a:t>) — </a:t>
            </a:r>
            <a:r>
              <a:rPr lang="uk-UA" dirty="0">
                <a:solidFill>
                  <a:srgbClr val="333333"/>
                </a:solidFill>
                <a:latin typeface="Times New Roman" panose="02020603050405020304" pitchFamily="18" charset="0"/>
                <a:cs typeface="Times New Roman" panose="02020603050405020304" pitchFamily="18" charset="0"/>
              </a:rPr>
              <a:t>водно-спиртові розчини або водні </a:t>
            </a:r>
            <a:r>
              <a:rPr lang="uk-UA" dirty="0" err="1">
                <a:solidFill>
                  <a:srgbClr val="333333"/>
                </a:solidFill>
                <a:latin typeface="Times New Roman" panose="02020603050405020304" pitchFamily="18" charset="0"/>
                <a:cs typeface="Times New Roman" panose="02020603050405020304" pitchFamily="18" charset="0"/>
              </a:rPr>
              <a:t>мікрогетерогенні</a:t>
            </a:r>
            <a:r>
              <a:rPr lang="uk-UA" dirty="0">
                <a:solidFill>
                  <a:srgbClr val="333333"/>
                </a:solidFill>
                <a:latin typeface="Times New Roman" panose="02020603050405020304" pitchFamily="18" charset="0"/>
                <a:cs typeface="Times New Roman" panose="02020603050405020304" pitchFamily="18" charset="0"/>
              </a:rPr>
              <a:t> системи, до складу яких входять ефірні олії. Основне </a:t>
            </a:r>
            <a:r>
              <a:rPr lang="uk-UA" dirty="0" smtClean="0">
                <a:solidFill>
                  <a:srgbClr val="333333"/>
                </a:solidFill>
                <a:latin typeface="Times New Roman" panose="02020603050405020304" pitchFamily="18" charset="0"/>
                <a:cs typeface="Times New Roman" panose="02020603050405020304" pitchFamily="18" charset="0"/>
              </a:rPr>
              <a:t>призначення Ароматних вод в </a:t>
            </a:r>
            <a:r>
              <a:rPr lang="uk-UA" dirty="0">
                <a:solidFill>
                  <a:srgbClr val="333333"/>
                </a:solidFill>
                <a:latin typeface="Times New Roman" panose="02020603050405020304" pitchFamily="18" charset="0"/>
                <a:cs typeface="Times New Roman" panose="02020603050405020304" pitchFamily="18" charset="0"/>
              </a:rPr>
              <a:t>медицині — виправлення смаку ліків у дитячій практиці (педіатрії). Деяким із них притаманна власна терапевтична активність </a:t>
            </a:r>
            <a:r>
              <a:rPr lang="uk-UA" dirty="0" smtClean="0">
                <a:solidFill>
                  <a:srgbClr val="333333"/>
                </a:solidFill>
                <a:latin typeface="Times New Roman" panose="02020603050405020304" pitchFamily="18" charset="0"/>
                <a:cs typeface="Times New Roman" panose="02020603050405020304" pitchFamily="18" charset="0"/>
              </a:rPr>
              <a:t>(</a:t>
            </a:r>
            <a:r>
              <a:rPr lang="uk-UA" dirty="0">
                <a:solidFill>
                  <a:srgbClr val="333333"/>
                </a:solidFill>
                <a:latin typeface="Times New Roman" panose="02020603050405020304" pitchFamily="18" charset="0"/>
                <a:cs typeface="Times New Roman" panose="02020603050405020304" pitchFamily="18" charset="0"/>
              </a:rPr>
              <a:t>Ароматні води </a:t>
            </a:r>
            <a:r>
              <a:rPr lang="uk-UA" dirty="0" smtClean="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м’яти, кропу тощо). </a:t>
            </a:r>
            <a:endParaRPr lang="uk-UA"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79512" y="2996952"/>
            <a:ext cx="8640960" cy="3693319"/>
          </a:xfrm>
          <a:prstGeom prst="rect">
            <a:avLst/>
          </a:prstGeom>
        </p:spPr>
        <p:txBody>
          <a:bodyPr wrap="square">
            <a:spAutoFit/>
          </a:bodyPr>
          <a:lstStyle/>
          <a:p>
            <a:pPr algn="just"/>
            <a:r>
              <a:rPr lang="uk-UA" dirty="0" smtClean="0">
                <a:solidFill>
                  <a:srgbClr val="333333"/>
                </a:solidFill>
                <a:latin typeface="Times New Roman" panose="02020603050405020304" pitchFamily="18" charset="0"/>
                <a:cs typeface="Times New Roman" panose="02020603050405020304" pitchFamily="18" charset="0"/>
              </a:rPr>
              <a:t>Ароматні води виготовляють </a:t>
            </a:r>
            <a:r>
              <a:rPr lang="uk-UA" dirty="0">
                <a:solidFill>
                  <a:srgbClr val="333333"/>
                </a:solidFill>
                <a:latin typeface="Times New Roman" panose="02020603050405020304" pitchFamily="18" charset="0"/>
                <a:cs typeface="Times New Roman" panose="02020603050405020304" pitchFamily="18" charset="0"/>
              </a:rPr>
              <a:t>диспергуванням ефірної олії у воді та перегонкою з водяною парою свіжої або висушеної рослинної ефіроолійної сировини. Ароматні води </a:t>
            </a:r>
            <a:r>
              <a:rPr lang="uk-UA" dirty="0" smtClean="0">
                <a:solidFill>
                  <a:srgbClr val="333333"/>
                </a:solidFill>
                <a:latin typeface="Times New Roman" panose="02020603050405020304" pitchFamily="18" charset="0"/>
                <a:cs typeface="Times New Roman" panose="02020603050405020304" pitchFamily="18" charset="0"/>
              </a:rPr>
              <a:t>, </a:t>
            </a:r>
            <a:r>
              <a:rPr lang="uk-UA" dirty="0">
                <a:solidFill>
                  <a:srgbClr val="333333"/>
                </a:solidFill>
                <a:latin typeface="Times New Roman" panose="02020603050405020304" pitchFamily="18" charset="0"/>
                <a:cs typeface="Times New Roman" panose="02020603050405020304" pitchFamily="18" charset="0"/>
              </a:rPr>
              <a:t>одержані з одного й того ж виду сировини різними методами, нерівноцінні, оскільки в конденсат переходять всі речовини, що </a:t>
            </a:r>
            <a:r>
              <a:rPr lang="uk-UA" dirty="0" err="1">
                <a:solidFill>
                  <a:srgbClr val="333333"/>
                </a:solidFill>
                <a:latin typeface="Times New Roman" panose="02020603050405020304" pitchFamily="18" charset="0"/>
                <a:cs typeface="Times New Roman" panose="02020603050405020304" pitchFamily="18" charset="0"/>
              </a:rPr>
              <a:t>переганяються</a:t>
            </a:r>
            <a:r>
              <a:rPr lang="uk-UA" dirty="0">
                <a:solidFill>
                  <a:srgbClr val="333333"/>
                </a:solidFill>
                <a:latin typeface="Times New Roman" panose="02020603050405020304" pitchFamily="18" charset="0"/>
                <a:cs typeface="Times New Roman" panose="02020603050405020304" pitchFamily="18" charset="0"/>
              </a:rPr>
              <a:t> з водяною парою, а не лише ефірні олії. З метою підвищення виходу ефірної олії при одержанні Ароматні води </a:t>
            </a:r>
            <a:r>
              <a:rPr lang="uk-UA" dirty="0" smtClean="0">
                <a:solidFill>
                  <a:srgbClr val="333333"/>
                </a:solidFill>
                <a:latin typeface="Times New Roman" panose="02020603050405020304" pitchFamily="18" charset="0"/>
                <a:cs typeface="Times New Roman" panose="02020603050405020304" pitchFamily="18" charset="0"/>
              </a:rPr>
              <a:t>перегонкою </a:t>
            </a:r>
            <a:r>
              <a:rPr lang="uk-UA" dirty="0">
                <a:solidFill>
                  <a:srgbClr val="333333"/>
                </a:solidFill>
                <a:latin typeface="Times New Roman" panose="02020603050405020304" pitchFamily="18" charset="0"/>
                <a:cs typeface="Times New Roman" panose="02020603050405020304" pitchFamily="18" charset="0"/>
              </a:rPr>
              <a:t>з водяною парою до рослинної сировини інколи додають спирт етиловий, спочатку настоюють сировину з водою або з водно-спиртовою сумішшю</a:t>
            </a:r>
            <a:r>
              <a:rPr lang="uk-UA" dirty="0" smtClean="0">
                <a:solidFill>
                  <a:srgbClr val="333333"/>
                </a:solidFill>
                <a:latin typeface="Times New Roman" panose="02020603050405020304" pitchFamily="18" charset="0"/>
                <a:cs typeface="Times New Roman" panose="02020603050405020304" pitchFamily="18" charset="0"/>
              </a:rPr>
              <a:t>.</a:t>
            </a:r>
          </a:p>
          <a:p>
            <a:pPr algn="just"/>
            <a:r>
              <a:rPr lang="uk-UA" dirty="0" smtClean="0">
                <a:latin typeface="Times New Roman" panose="02020603050405020304" pitchFamily="18" charset="0"/>
                <a:cs typeface="Times New Roman" panose="02020603050405020304" pitchFamily="18" charset="0"/>
              </a:rPr>
              <a:t>Для одержання </a:t>
            </a:r>
            <a:r>
              <a:rPr lang="uk-UA" dirty="0" err="1" smtClean="0">
                <a:latin typeface="Times New Roman" panose="02020603050405020304" pitchFamily="18" charset="0"/>
                <a:cs typeface="Times New Roman" panose="02020603050405020304" pitchFamily="18" charset="0"/>
              </a:rPr>
              <a:t>А.в</a:t>
            </a:r>
            <a:r>
              <a:rPr lang="uk-UA" dirty="0" smtClean="0">
                <a:latin typeface="Times New Roman" panose="02020603050405020304" pitchFamily="18" charset="0"/>
                <a:cs typeface="Times New Roman" panose="02020603050405020304" pitchFamily="18" charset="0"/>
              </a:rPr>
              <a:t>. методом перегонки з водяною парою використовують перегінний куб із паровим обігрівом, </a:t>
            </a:r>
            <a:r>
              <a:rPr lang="uk-UA" dirty="0" err="1" smtClean="0">
                <a:latin typeface="Times New Roman" panose="02020603050405020304" pitchFamily="18" charset="0"/>
                <a:cs typeface="Times New Roman" panose="02020603050405020304" pitchFamily="18" charset="0"/>
              </a:rPr>
              <a:t>барбатером</a:t>
            </a:r>
            <a:r>
              <a:rPr lang="uk-UA" dirty="0" smtClean="0">
                <a:latin typeface="Times New Roman" panose="02020603050405020304" pitchFamily="18" charset="0"/>
                <a:cs typeface="Times New Roman" panose="02020603050405020304" pitchFamily="18" charset="0"/>
              </a:rPr>
              <a:t>, холодильником і збірником дистиляту. Цим методом отримують </a:t>
            </a:r>
            <a:r>
              <a:rPr lang="uk-UA" i="1" dirty="0" smtClean="0">
                <a:latin typeface="Times New Roman" panose="02020603050405020304" pitchFamily="18" charset="0"/>
                <a:cs typeface="Times New Roman" panose="02020603050405020304" pitchFamily="18" charset="0"/>
              </a:rPr>
              <a:t>коріандрову</a:t>
            </a:r>
            <a:r>
              <a:rPr lang="uk-UA" dirty="0" smtClean="0">
                <a:latin typeface="Times New Roman" panose="02020603050405020304" pitchFamily="18" charset="0"/>
                <a:cs typeface="Times New Roman" panose="02020603050405020304" pitchFamily="18" charset="0"/>
              </a:rPr>
              <a:t> спиртову воду (</a:t>
            </a:r>
            <a:r>
              <a:rPr lang="en-US" dirty="0" smtClean="0">
                <a:latin typeface="Times New Roman" panose="02020603050405020304" pitchFamily="18" charset="0"/>
                <a:cs typeface="Times New Roman" panose="02020603050405020304" pitchFamily="18" charset="0"/>
              </a:rPr>
              <a:t>Agua </a:t>
            </a:r>
            <a:r>
              <a:rPr lang="en-US" dirty="0" err="1" smtClean="0">
                <a:latin typeface="Times New Roman" panose="02020603050405020304" pitchFamily="18" charset="0"/>
                <a:cs typeface="Times New Roman" panose="02020603050405020304" pitchFamily="18" charset="0"/>
              </a:rPr>
              <a:t>Goriandri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spirituosa</a:t>
            </a: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та воду </a:t>
            </a:r>
            <a:r>
              <a:rPr lang="uk-UA" i="1" dirty="0" smtClean="0">
                <a:latin typeface="Times New Roman" panose="02020603050405020304" pitchFamily="18" charset="0"/>
                <a:cs typeface="Times New Roman" panose="02020603050405020304" pitchFamily="18" charset="0"/>
              </a:rPr>
              <a:t>мигдалю</a:t>
            </a:r>
            <a:r>
              <a:rPr lang="uk-UA"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Agua </a:t>
            </a:r>
            <a:r>
              <a:rPr lang="en-US" dirty="0" err="1" smtClean="0">
                <a:latin typeface="Times New Roman" panose="02020603050405020304" pitchFamily="18" charset="0"/>
                <a:cs typeface="Times New Roman" panose="02020603050405020304" pitchFamily="18" charset="0"/>
              </a:rPr>
              <a:t>Amygdalarum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amararum</a:t>
            </a: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Внаслідок розчинення ефірної олії у воді одержують </a:t>
            </a:r>
            <a:r>
              <a:rPr lang="uk-UA" i="1" dirty="0" smtClean="0">
                <a:latin typeface="Times New Roman" panose="02020603050405020304" pitchFamily="18" charset="0"/>
                <a:cs typeface="Times New Roman" panose="02020603050405020304" pitchFamily="18" charset="0"/>
              </a:rPr>
              <a:t>м’ятну</a:t>
            </a:r>
            <a:r>
              <a:rPr lang="uk-UA" dirty="0" smtClean="0">
                <a:latin typeface="Times New Roman" panose="02020603050405020304" pitchFamily="18" charset="0"/>
                <a:cs typeface="Times New Roman" panose="02020603050405020304" pitchFamily="18" charset="0"/>
              </a:rPr>
              <a:t> та </a:t>
            </a:r>
            <a:r>
              <a:rPr lang="uk-UA" i="1" dirty="0" err="1" smtClean="0">
                <a:latin typeface="Times New Roman" panose="02020603050405020304" pitchFamily="18" charset="0"/>
                <a:cs typeface="Times New Roman" panose="02020603050405020304" pitchFamily="18" charset="0"/>
              </a:rPr>
              <a:t>фенхелеву</a:t>
            </a:r>
            <a:r>
              <a:rPr lang="uk-UA" dirty="0" smtClean="0">
                <a:latin typeface="Times New Roman" panose="02020603050405020304" pitchFamily="18" charset="0"/>
                <a:cs typeface="Times New Roman" panose="02020603050405020304" pitchFamily="18" charset="0"/>
              </a:rPr>
              <a:t> (</a:t>
            </a:r>
            <a:r>
              <a:rPr lang="uk-UA" i="1" dirty="0" err="1" smtClean="0">
                <a:latin typeface="Times New Roman" panose="02020603050405020304" pitchFamily="18" charset="0"/>
                <a:cs typeface="Times New Roman" panose="02020603050405020304" pitchFamily="18" charset="0"/>
              </a:rPr>
              <a:t>кропну</a:t>
            </a:r>
            <a:r>
              <a:rPr lang="uk-UA" dirty="0" smtClean="0">
                <a:latin typeface="Times New Roman" panose="02020603050405020304" pitchFamily="18" charset="0"/>
                <a:cs typeface="Times New Roman" panose="02020603050405020304" pitchFamily="18" charset="0"/>
              </a:rPr>
              <a:t>) воду у співвідношенні олії до води 1:1000, а </a:t>
            </a:r>
            <a:r>
              <a:rPr lang="uk-UA" i="1" dirty="0" smtClean="0">
                <a:latin typeface="Times New Roman" panose="02020603050405020304" pitchFamily="18" charset="0"/>
                <a:cs typeface="Times New Roman" panose="02020603050405020304" pitchFamily="18" charset="0"/>
              </a:rPr>
              <a:t>трояндову</a:t>
            </a:r>
            <a:r>
              <a:rPr lang="uk-UA" dirty="0" smtClean="0">
                <a:latin typeface="Times New Roman" panose="02020603050405020304" pitchFamily="18" charset="0"/>
                <a:cs typeface="Times New Roman" panose="02020603050405020304" pitchFamily="18" charset="0"/>
              </a:rPr>
              <a:t> — 1:4000.</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1566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19" name="Рисунок 18"/>
          <p:cNvPicPr>
            <a:picLocks noChangeAspect="1"/>
          </p:cNvPicPr>
          <p:nvPr/>
        </p:nvPicPr>
        <p:blipFill>
          <a:blip r:embed="rId2"/>
          <a:stretch>
            <a:fillRect/>
          </a:stretch>
        </p:blipFill>
        <p:spPr>
          <a:xfrm>
            <a:off x="221350" y="251633"/>
            <a:ext cx="8815146" cy="6273711"/>
          </a:xfrm>
          <a:prstGeom prst="rect">
            <a:avLst/>
          </a:prstGeom>
        </p:spPr>
      </p:pic>
    </p:spTree>
    <p:extLst>
      <p:ext uri="{BB962C8B-B14F-4D97-AF65-F5344CB8AC3E}">
        <p14:creationId xmlns:p14="http://schemas.microsoft.com/office/powerpoint/2010/main" val="40483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620688"/>
            <a:ext cx="8424936" cy="5078313"/>
          </a:xfrm>
          <a:prstGeom prst="rect">
            <a:avLst/>
          </a:prstGeom>
        </p:spPr>
        <p:txBody>
          <a:bodyPr wrap="square">
            <a:spAutoFit/>
          </a:bodyPr>
          <a:lstStyle/>
          <a:p>
            <a:pPr algn="just"/>
            <a:r>
              <a:rPr lang="uk-UA" dirty="0">
                <a:solidFill>
                  <a:srgbClr val="000000"/>
                </a:solidFill>
                <a:latin typeface="Times New Roman" panose="02020603050405020304" pitchFamily="18" charset="0"/>
                <a:cs typeface="Times New Roman" panose="02020603050405020304" pitchFamily="18" charset="0"/>
              </a:rPr>
              <a:t>Способи отримання: </a:t>
            </a:r>
            <a:endParaRPr lang="uk-UA" dirty="0" smtClean="0">
              <a:solidFill>
                <a:srgbClr val="000000"/>
              </a:solidFill>
              <a:latin typeface="Times New Roman" panose="02020603050405020304" pitchFamily="18" charset="0"/>
              <a:cs typeface="Times New Roman" panose="02020603050405020304" pitchFamily="18" charset="0"/>
            </a:endParaRPr>
          </a:p>
          <a:p>
            <a:pPr indent="355600" algn="just"/>
            <a:r>
              <a:rPr lang="uk-UA" dirty="0" smtClean="0">
                <a:solidFill>
                  <a:srgbClr val="000000"/>
                </a:solidFill>
                <a:latin typeface="Times New Roman" panose="02020603050405020304" pitchFamily="18" charset="0"/>
                <a:cs typeface="Times New Roman" panose="02020603050405020304" pitchFamily="18" charset="0"/>
              </a:rPr>
              <a:t>1 </a:t>
            </a:r>
            <a:r>
              <a:rPr lang="uk-UA" dirty="0">
                <a:solidFill>
                  <a:srgbClr val="000000"/>
                </a:solidFill>
                <a:latin typeface="Times New Roman" panose="02020603050405020304" pitchFamily="18" charset="0"/>
                <a:cs typeface="Times New Roman" panose="02020603050405020304" pitchFamily="18" charset="0"/>
              </a:rPr>
              <a:t>Розчинення ефірної олії у воді – широко використовується в аптеках за методикою </a:t>
            </a:r>
            <a:r>
              <a:rPr lang="uk-UA" dirty="0" smtClean="0">
                <a:solidFill>
                  <a:srgbClr val="000000"/>
                </a:solidFill>
                <a:latin typeface="Times New Roman" panose="02020603050405020304" pitchFamily="18" charset="0"/>
                <a:cs typeface="Times New Roman" panose="02020603050405020304" pitchFamily="18" charset="0"/>
              </a:rPr>
              <a:t>ДФ.</a:t>
            </a:r>
          </a:p>
          <a:p>
            <a:pPr indent="355600" algn="just"/>
            <a:r>
              <a:rPr lang="uk-UA" dirty="0" smtClean="0">
                <a:solidFill>
                  <a:srgbClr val="000000"/>
                </a:solidFill>
                <a:latin typeface="Times New Roman" panose="02020603050405020304" pitchFamily="18" charset="0"/>
                <a:cs typeface="Times New Roman" panose="02020603050405020304" pitchFamily="18" charset="0"/>
              </a:rPr>
              <a:t>2 </a:t>
            </a:r>
            <a:r>
              <a:rPr lang="uk-UA" dirty="0">
                <a:solidFill>
                  <a:srgbClr val="000000"/>
                </a:solidFill>
                <a:latin typeface="Times New Roman" panose="02020603050405020304" pitchFamily="18" charset="0"/>
                <a:cs typeface="Times New Roman" panose="02020603050405020304" pitchFamily="18" charset="0"/>
              </a:rPr>
              <a:t>Перегонка з водяною парою ефірно-олійної сировини. на фармацевтичних виробництвах виготовляють ароматні води перегонкою ефірно-олійної сировини з водяною парою. Зазвичай з 1год сировини одержують 10ч відгону, тобто. готовий продукт. </a:t>
            </a:r>
            <a:endParaRPr lang="uk-UA" dirty="0" smtClean="0">
              <a:solidFill>
                <a:srgbClr val="000000"/>
              </a:solidFill>
              <a:latin typeface="Times New Roman" panose="02020603050405020304" pitchFamily="18" charset="0"/>
              <a:cs typeface="Times New Roman" panose="02020603050405020304" pitchFamily="18" charset="0"/>
            </a:endParaRPr>
          </a:p>
          <a:p>
            <a:pPr indent="355600" algn="just"/>
            <a:r>
              <a:rPr lang="uk-UA" dirty="0" smtClean="0">
                <a:solidFill>
                  <a:srgbClr val="000000"/>
                </a:solidFill>
                <a:latin typeface="Times New Roman" panose="02020603050405020304" pitchFamily="18" charset="0"/>
                <a:cs typeface="Times New Roman" panose="02020603050405020304" pitchFamily="18" charset="0"/>
              </a:rPr>
              <a:t>Якщо рослинний </a:t>
            </a:r>
            <a:r>
              <a:rPr lang="uk-UA" dirty="0">
                <a:solidFill>
                  <a:srgbClr val="000000"/>
                </a:solidFill>
                <a:latin typeface="Times New Roman" panose="02020603050405020304" pitchFamily="18" charset="0"/>
                <a:cs typeface="Times New Roman" panose="02020603050405020304" pitchFamily="18" charset="0"/>
              </a:rPr>
              <a:t>матеріал має ніжну структуру і речовини легко екстрагуються, то матеріал після подрібнення поміщають у перегінний куб, потім через нього проганяють водяну пару з температурою 1000. Пари захоплюють ефірні олії, потрапляють у конденсатор, де конденсуються у вигляді рідини і збираються в приймач. </a:t>
            </a:r>
            <a:endParaRPr lang="uk-UA" dirty="0" smtClean="0">
              <a:solidFill>
                <a:srgbClr val="000000"/>
              </a:solidFill>
              <a:latin typeface="Times New Roman" panose="02020603050405020304" pitchFamily="18" charset="0"/>
              <a:cs typeface="Times New Roman" panose="02020603050405020304" pitchFamily="18" charset="0"/>
            </a:endParaRPr>
          </a:p>
          <a:p>
            <a:pPr indent="355600" algn="just"/>
            <a:r>
              <a:rPr lang="uk-UA" dirty="0" smtClean="0">
                <a:solidFill>
                  <a:srgbClr val="000000"/>
                </a:solidFill>
                <a:latin typeface="Times New Roman" panose="02020603050405020304" pitchFamily="18" charset="0"/>
                <a:cs typeface="Times New Roman" panose="02020603050405020304" pitchFamily="18" charset="0"/>
              </a:rPr>
              <a:t>Якщо </a:t>
            </a:r>
            <a:r>
              <a:rPr lang="uk-UA" dirty="0">
                <a:solidFill>
                  <a:srgbClr val="000000"/>
                </a:solidFill>
                <a:latin typeface="Times New Roman" panose="02020603050405020304" pitchFamily="18" charset="0"/>
                <a:cs typeface="Times New Roman" panose="02020603050405020304" pitchFamily="18" charset="0"/>
              </a:rPr>
              <a:t>рослинний матеріал грубий і щільний (коріння, плоди), його подрібнюють і попередньо наполягають із водою чи водно-</a:t>
            </a:r>
            <a:r>
              <a:rPr lang="uk-UA" dirty="0" err="1">
                <a:solidFill>
                  <a:srgbClr val="000000"/>
                </a:solidFill>
                <a:latin typeface="Times New Roman" panose="02020603050405020304" pitchFamily="18" charset="0"/>
                <a:cs typeface="Times New Roman" panose="02020603050405020304" pitchFamily="18" charset="0"/>
              </a:rPr>
              <a:t>спиртовой</a:t>
            </a:r>
            <a:r>
              <a:rPr lang="uk-UA" dirty="0">
                <a:solidFill>
                  <a:srgbClr val="000000"/>
                </a:solidFill>
                <a:latin typeface="Times New Roman" panose="02020603050405020304" pitchFamily="18" charset="0"/>
                <a:cs typeface="Times New Roman" panose="02020603050405020304" pitchFamily="18" charset="0"/>
              </a:rPr>
              <a:t> сумішшю. Роблять це для того, щоб перевести речовини в рідкий стан, а далі проводять ті ж стадії як із сировиною з ніжною структурою. Якщо леткі речовини екстрагувалися спиртом, а отримання проводили перегонкою з водяною парою, виходить спиртова ароматна вода.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6458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568952" cy="5632311"/>
          </a:xfrm>
          <a:prstGeom prst="rect">
            <a:avLst/>
          </a:prstGeom>
        </p:spPr>
        <p:txBody>
          <a:bodyPr wrap="square">
            <a:spAutoFit/>
          </a:bodyPr>
          <a:lstStyle/>
          <a:p>
            <a:pPr indent="355600" algn="just"/>
            <a:r>
              <a:rPr lang="uk-UA" dirty="0">
                <a:solidFill>
                  <a:srgbClr val="000000"/>
                </a:solidFill>
                <a:latin typeface="Times New Roman" panose="02020603050405020304" pitchFamily="18" charset="0"/>
                <a:cs typeface="Times New Roman" panose="02020603050405020304" pitchFamily="18" charset="0"/>
              </a:rPr>
              <a:t>У разі отримання ефірних олій шляхом перегонки з водяною парою ми маємо справу з бінарними системами взаємно нерозчинних та хімічно не діючих один на одного рідин. </a:t>
            </a:r>
            <a:endParaRPr lang="uk-UA" dirty="0" smtClean="0">
              <a:solidFill>
                <a:srgbClr val="000000"/>
              </a:solidFill>
              <a:latin typeface="Times New Roman" panose="02020603050405020304" pitchFamily="18" charset="0"/>
              <a:cs typeface="Times New Roman" panose="02020603050405020304" pitchFamily="18" charset="0"/>
            </a:endParaRPr>
          </a:p>
          <a:p>
            <a:pPr indent="355600" algn="just"/>
            <a:r>
              <a:rPr lang="uk-UA" dirty="0" smtClean="0">
                <a:solidFill>
                  <a:srgbClr val="000000"/>
                </a:solidFill>
                <a:latin typeface="Times New Roman" panose="02020603050405020304" pitchFamily="18" charset="0"/>
                <a:cs typeface="Times New Roman" panose="02020603050405020304" pitchFamily="18" charset="0"/>
              </a:rPr>
              <a:t>Для </a:t>
            </a:r>
            <a:r>
              <a:rPr lang="uk-UA" dirty="0">
                <a:solidFill>
                  <a:srgbClr val="000000"/>
                </a:solidFill>
                <a:latin typeface="Times New Roman" panose="02020603050405020304" pitchFamily="18" charset="0"/>
                <a:cs typeface="Times New Roman" panose="02020603050405020304" pitchFamily="18" charset="0"/>
              </a:rPr>
              <a:t>сумішей характерно те, що вони киплять при нижчій температурі, ніж кожна окремо (закон </a:t>
            </a:r>
            <a:r>
              <a:rPr lang="uk-UA" dirty="0" err="1">
                <a:solidFill>
                  <a:srgbClr val="000000"/>
                </a:solidFill>
                <a:latin typeface="Times New Roman" panose="02020603050405020304" pitchFamily="18" charset="0"/>
                <a:cs typeface="Times New Roman" panose="02020603050405020304" pitchFamily="18" charset="0"/>
              </a:rPr>
              <a:t>Дальтона</a:t>
            </a:r>
            <a:r>
              <a:rPr lang="uk-UA" dirty="0">
                <a:solidFill>
                  <a:srgbClr val="000000"/>
                </a:solidFill>
                <a:latin typeface="Times New Roman" panose="02020603050405020304" pitchFamily="18" charset="0"/>
                <a:cs typeface="Times New Roman" panose="02020603050405020304" pitchFamily="18" charset="0"/>
              </a:rPr>
              <a:t>). Цей закон є теоретичною основою одержання ароматних вод. Для отримання ароматних вод використовують перегінні установки, що складаються з куба з паровою сорочкою, конденсатора та приймача. У нижній частині куба є хибне дно, яке покривається шаром полотна, на нього закладається сировина. </a:t>
            </a:r>
            <a:endParaRPr lang="uk-UA" dirty="0" smtClean="0">
              <a:solidFill>
                <a:srgbClr val="000000"/>
              </a:solidFill>
              <a:latin typeface="Times New Roman" panose="02020603050405020304" pitchFamily="18" charset="0"/>
              <a:cs typeface="Times New Roman" panose="02020603050405020304" pitchFamily="18" charset="0"/>
            </a:endParaRPr>
          </a:p>
          <a:p>
            <a:pPr indent="355600" algn="just"/>
            <a:r>
              <a:rPr lang="uk-UA" dirty="0" smtClean="0">
                <a:solidFill>
                  <a:srgbClr val="000000"/>
                </a:solidFill>
                <a:latin typeface="Times New Roman" panose="02020603050405020304" pitchFamily="18" charset="0"/>
                <a:cs typeface="Times New Roman" panose="02020603050405020304" pitchFamily="18" charset="0"/>
              </a:rPr>
              <a:t>Під </a:t>
            </a:r>
            <a:r>
              <a:rPr lang="uk-UA" dirty="0">
                <a:solidFill>
                  <a:srgbClr val="000000"/>
                </a:solidFill>
                <a:latin typeface="Times New Roman" panose="02020603050405020304" pitchFamily="18" charset="0"/>
                <a:cs typeface="Times New Roman" panose="02020603050405020304" pitchFamily="18" charset="0"/>
              </a:rPr>
              <a:t>ним міститься барботер, через нього надходить гостра пара і проходить через шар сировини. Суха пара подається в сорочку куба для обігріву. Куб герметично закривається кришкою. У кришці є паровідвідна труба, що з'єднується з конденсатором - змійовиком. Отриманий відгін містить баластові речовини, що погіршують якість ароматної води</a:t>
            </a:r>
            <a:r>
              <a:rPr lang="uk-UA">
                <a:solidFill>
                  <a:srgbClr val="000000"/>
                </a:solidFill>
                <a:latin typeface="Times New Roman" panose="02020603050405020304" pitchFamily="18" charset="0"/>
                <a:cs typeface="Times New Roman" panose="02020603050405020304" pitchFamily="18" charset="0"/>
              </a:rPr>
              <a:t>. </a:t>
            </a:r>
            <a:endParaRPr lang="uk-UA" smtClean="0">
              <a:solidFill>
                <a:srgbClr val="000000"/>
              </a:solidFill>
              <a:latin typeface="Times New Roman" panose="02020603050405020304" pitchFamily="18" charset="0"/>
              <a:cs typeface="Times New Roman" panose="02020603050405020304" pitchFamily="18" charset="0"/>
            </a:endParaRPr>
          </a:p>
          <a:p>
            <a:pPr indent="355600" algn="just"/>
            <a:r>
              <a:rPr lang="uk-UA" smtClean="0">
                <a:solidFill>
                  <a:srgbClr val="000000"/>
                </a:solidFill>
                <a:latin typeface="Times New Roman" panose="02020603050405020304" pitchFamily="18" charset="0"/>
                <a:cs typeface="Times New Roman" panose="02020603050405020304" pitchFamily="18" charset="0"/>
              </a:rPr>
              <a:t>Для </a:t>
            </a:r>
            <a:r>
              <a:rPr lang="uk-UA" dirty="0">
                <a:solidFill>
                  <a:srgbClr val="000000"/>
                </a:solidFill>
                <a:latin typeface="Times New Roman" panose="02020603050405020304" pitchFamily="18" charset="0"/>
                <a:cs typeface="Times New Roman" panose="02020603050405020304" pitchFamily="18" charset="0"/>
              </a:rPr>
              <a:t>їх видалення відгін зберігається 2-3 діб у посудині, закритій ватним тампоном, після чого відгін фільтрується. З метою підвищення стійкості перегнаних ароматних вод до їх складу вводиться спирт до 10%, у гірко-мигдальну – до 20% Перегонкою отримують наступні ароматні води: м'яти перцевої, плодів коріандру, плодів анісу, гірко-мигдальну. Зберігають у заповнених догори флаконах у прохолодному місці не більше 30 діб.</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4917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107504" y="692696"/>
            <a:ext cx="8604448" cy="4873625"/>
          </a:xfrm>
        </p:spPr>
        <p:txBody>
          <a:bodyPr>
            <a:normAutofit/>
          </a:bodyPr>
          <a:lstStyle/>
          <a:p>
            <a:pPr marL="0" indent="0" algn="ctr">
              <a:buNone/>
            </a:pPr>
            <a:endParaRPr lang="ru-RU" sz="4000" dirty="0" smtClean="0">
              <a:solidFill>
                <a:srgbClr val="FF0000"/>
              </a:solidFill>
            </a:endParaRPr>
          </a:p>
          <a:p>
            <a:pPr marL="0" indent="0" algn="ctr">
              <a:buNone/>
            </a:pPr>
            <a:endParaRPr lang="ru-RU" sz="4000" dirty="0">
              <a:solidFill>
                <a:srgbClr val="FF0000"/>
              </a:solidFill>
            </a:endParaRPr>
          </a:p>
          <a:p>
            <a:pPr marL="0" indent="0" algn="ctr">
              <a:buNone/>
            </a:pPr>
            <a:endParaRPr lang="ru-RU" sz="4000" dirty="0" smtClean="0">
              <a:solidFill>
                <a:srgbClr val="FF0000"/>
              </a:solidFill>
            </a:endParaRPr>
          </a:p>
          <a:p>
            <a:pPr marL="0" indent="0" algn="ctr">
              <a:buNone/>
            </a:pPr>
            <a:r>
              <a:rPr lang="ru-RU" sz="4000" dirty="0" smtClean="0">
                <a:solidFill>
                  <a:srgbClr val="FF0000"/>
                </a:solidFill>
              </a:rPr>
              <a:t>ДЯКУЮ </a:t>
            </a:r>
            <a:r>
              <a:rPr lang="ru-RU" sz="4000" dirty="0">
                <a:solidFill>
                  <a:srgbClr val="FF0000"/>
                </a:solidFill>
              </a:rPr>
              <a:t>ЗА УВАГУ!!!</a:t>
            </a:r>
          </a:p>
        </p:txBody>
      </p:sp>
    </p:spTree>
    <p:extLst>
      <p:ext uri="{BB962C8B-B14F-4D97-AF65-F5344CB8AC3E}">
        <p14:creationId xmlns:p14="http://schemas.microsoft.com/office/powerpoint/2010/main" val="20511537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946</TotalTime>
  <Words>2139</Words>
  <Application>Microsoft Office PowerPoint</Application>
  <PresentationFormat>Экран (4:3)</PresentationFormat>
  <Paragraphs>120</Paragraphs>
  <Slides>24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24</vt:i4>
      </vt:variant>
    </vt:vector>
  </HeadingPairs>
  <TitlesOfParts>
    <vt:vector size="30" baseType="lpstr">
      <vt:lpstr>Arial</vt:lpstr>
      <vt:lpstr>Century Schoolbook</vt:lpstr>
      <vt:lpstr>Times New Roman</vt:lpstr>
      <vt:lpstr>Wingdings</vt:lpstr>
      <vt:lpstr>Wingdings 2</vt:lpstr>
      <vt:lpstr>Эркер</vt:lpstr>
      <vt:lpstr>ОДЕСЬКИЙ НАЦІОНАЛЬНИЙ МЕДИЧНИЙ УНІВЕРСИТЕТ Кафедра фармацевтичної хімії та технології ліків</vt:lpstr>
      <vt:lpstr>План заняття </vt:lpstr>
      <vt:lpstr>розчини - це рідкі гомогенні системи, що складаються з розчинника і одного або декількох компонентів, розподілених в розчині у вигляді іонів або молекул.</vt:lpstr>
      <vt:lpstr>розчини - це рідкі гомогенні системи, що складаються з розчинника і одного або декількох компонентів, розподілених в розчині у вигляді іонів або молекул.</vt:lpstr>
      <vt:lpstr>Презентация PowerPoint</vt:lpstr>
      <vt:lpstr>Презентация PowerPoint</vt:lpstr>
      <vt:lpstr>Переваги та недоліки розчинів</vt:lpstr>
      <vt:lpstr>Презентация PowerPoint</vt:lpstr>
      <vt:lpstr>Загальна технологія наведених розчинів:</vt:lpstr>
      <vt:lpstr>Презентация PowerPoint</vt:lpstr>
      <vt:lpstr>За характером (природі) дисперсійного середовища розрізняють ЖЛФ з:  1. воднІ;  2. в'язкІ (масла, гліцерин, поліетиленоксиди)  3. З Летючим дисперсійним середовищем.</vt:lpstr>
      <vt:lpstr>Характеристика деяких розчинників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Препарати, що містять у водному або водно-спиртовому розчині ефірні масла, називаються ароматними водами.</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ОДЕССКИЙ НАЦИОНАЛЬНЫЙ МЕДИЦИНСКИЙ УНИВЕРСИТЕТ КАФЕДРА ТЕХНОЛОГИИ ЛЕКАРСТВ По курсу    «Разработка лекарственных средств» </dc:title>
  <dc:creator>LENOVO</dc:creator>
  <cp:lastModifiedBy>Олексій Володимирович Нікітін</cp:lastModifiedBy>
  <cp:revision>34</cp:revision>
  <dcterms:created xsi:type="dcterms:W3CDTF">2020-09-30T18:37:41Z</dcterms:created>
  <dcterms:modified xsi:type="dcterms:W3CDTF">2024-02-27T15:47:40Z</dcterms:modified>
</cp:coreProperties>
</file>