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87" r:id="rId3"/>
    <p:sldId id="257" r:id="rId4"/>
    <p:sldId id="289" r:id="rId5"/>
    <p:sldId id="284" r:id="rId6"/>
    <p:sldId id="285" r:id="rId7"/>
    <p:sldId id="272" r:id="rId8"/>
    <p:sldId id="261" r:id="rId9"/>
    <p:sldId id="278" r:id="rId10"/>
    <p:sldId id="280" r:id="rId11"/>
    <p:sldId id="290" r:id="rId12"/>
    <p:sldId id="266" r:id="rId13"/>
    <p:sldId id="267" r:id="rId14"/>
    <p:sldId id="291" r:id="rId15"/>
    <p:sldId id="282" r:id="rId16"/>
    <p:sldId id="286" r:id="rId17"/>
    <p:sldId id="269" r:id="rId18"/>
    <p:sldId id="288" r:id="rId19"/>
    <p:sldId id="270" r:id="rId20"/>
    <p:sldId id="271" r:id="rId21"/>
    <p:sldId id="293"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1" autoAdjust="0"/>
    <p:restoredTop sz="94660"/>
  </p:normalViewPr>
  <p:slideViewPr>
    <p:cSldViewPr>
      <p:cViewPr varScale="1">
        <p:scale>
          <a:sx n="79" d="100"/>
          <a:sy n="79" d="100"/>
        </p:scale>
        <p:origin x="34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E90F2B-CFF4-440E-9807-5B8675FCB02C}"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3E90F2B-CFF4-440E-9807-5B8675FCB02C}"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3E90F2B-CFF4-440E-9807-5B8675FCB02C}"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3CC7F3-92DA-4AEA-B051-04C3EACBA29A}" type="datetimeFigureOut">
              <a:rPr lang="ru-RU" smtClean="0"/>
              <a:pPr/>
              <a:t>27.02.2024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3E90F2B-CFF4-440E-9807-5B8675FCB02C}"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43CC7F3-92DA-4AEA-B051-04C3EACBA29A}" type="datetimeFigureOut">
              <a:rPr lang="ru-RU" smtClean="0"/>
              <a:pPr/>
              <a:t>27.02.2024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3E90F2B-CFF4-440E-9807-5B8675FCB02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image" Target="../media/image26.gif"/><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83568" y="1772816"/>
            <a:ext cx="7776864" cy="4536504"/>
          </a:xfrm>
        </p:spPr>
        <p:txBody>
          <a:bodyPr>
            <a:normAutofit lnSpcReduction="10000"/>
          </a:bodyPr>
          <a:lstStyle/>
          <a:p>
            <a:pPr algn="ctr"/>
            <a:endParaRPr lang="en-US" sz="3200" b="1" dirty="0" smtClean="0">
              <a:solidFill>
                <a:schemeClr val="bg2">
                  <a:lumMod val="10000"/>
                </a:schemeClr>
              </a:solidFill>
              <a:effectLst>
                <a:outerShdw blurRad="38100" dist="38100" dir="2700000" algn="tl">
                  <a:srgbClr val="000000">
                    <a:alpha val="43137"/>
                  </a:srgbClr>
                </a:outerShdw>
              </a:effectLst>
            </a:endParaRPr>
          </a:p>
          <a:p>
            <a:pPr algn="ctr"/>
            <a:r>
              <a:rPr lang="en-GB" sz="3200" b="1" dirty="0" smtClean="0"/>
              <a:t>lesson</a:t>
            </a:r>
            <a:r>
              <a:rPr lang="uk-UA" sz="3200" b="1" dirty="0" smtClean="0"/>
              <a:t> </a:t>
            </a:r>
            <a:r>
              <a:rPr lang="en-GB" sz="3200" b="1" dirty="0" smtClean="0"/>
              <a:t>№ </a:t>
            </a:r>
            <a:r>
              <a:rPr lang="en-GB" sz="3200" b="1" dirty="0"/>
              <a:t>1</a:t>
            </a:r>
            <a:r>
              <a:rPr lang="uk-UA" sz="3200" b="1" dirty="0" smtClean="0"/>
              <a:t>:</a:t>
            </a:r>
            <a:endParaRPr lang="en-US" sz="3200" b="1" dirty="0" smtClean="0"/>
          </a:p>
          <a:p>
            <a:pPr algn="ctr"/>
            <a:r>
              <a:rPr lang="ru-RU" sz="3200" b="1" dirty="0" smtClean="0">
                <a:solidFill>
                  <a:schemeClr val="bg2">
                    <a:lumMod val="10000"/>
                  </a:schemeClr>
                </a:solidFill>
                <a:effectLst>
                  <a:outerShdw blurRad="38100" dist="38100" dir="2700000" algn="tl">
                    <a:srgbClr val="000000">
                      <a:alpha val="43137"/>
                    </a:srgbClr>
                  </a:outerShdw>
                </a:effectLst>
              </a:rPr>
              <a:t>«</a:t>
            </a:r>
            <a:r>
              <a:rPr lang="en-US" sz="2800" dirty="0"/>
              <a:t>Auxiliary operations in the manufacture of drugs. I manufactured solid drugs (powders</a:t>
            </a:r>
            <a:r>
              <a:rPr lang="en-US" sz="2800" dirty="0" smtClean="0"/>
              <a:t>)</a:t>
            </a:r>
            <a:r>
              <a:rPr lang="ru-RU" sz="3200" b="1" cap="all" dirty="0" smtClean="0">
                <a:solidFill>
                  <a:schemeClr val="bg2">
                    <a:lumMod val="10000"/>
                  </a:schemeClr>
                </a:solidFill>
                <a:effectLst>
                  <a:outerShdw blurRad="38100" dist="38100" dir="2700000" algn="tl">
                    <a:srgbClr val="000000">
                      <a:alpha val="43137"/>
                    </a:srgbClr>
                  </a:outerShdw>
                </a:effectLst>
              </a:rPr>
              <a:t>». </a:t>
            </a:r>
            <a:endParaRPr lang="en-US" sz="3200" b="1" cap="all" dirty="0">
              <a:solidFill>
                <a:schemeClr val="bg2">
                  <a:lumMod val="10000"/>
                </a:schemeClr>
              </a:solidFill>
              <a:effectLst>
                <a:outerShdw blurRad="38100" dist="38100" dir="2700000" algn="tl">
                  <a:srgbClr val="000000">
                    <a:alpha val="43137"/>
                  </a:srgbClr>
                </a:outerShdw>
              </a:effectLst>
            </a:endParaRPr>
          </a:p>
          <a:p>
            <a:pPr algn="ctr"/>
            <a:endParaRPr lang="en-US" sz="2800" b="1" cap="all" dirty="0" smtClean="0"/>
          </a:p>
          <a:p>
            <a:pPr algn="ctr"/>
            <a:endParaRPr lang="ru-RU" sz="2800" dirty="0" smtClean="0">
              <a:solidFill>
                <a:schemeClr val="tx1">
                  <a:lumMod val="65000"/>
                  <a:lumOff val="35000"/>
                </a:schemeClr>
              </a:solidFill>
            </a:endParaRPr>
          </a:p>
          <a:p>
            <a:pPr algn="ctr"/>
            <a:endParaRPr lang="ru-RU" sz="2800" dirty="0">
              <a:solidFill>
                <a:schemeClr val="tx1">
                  <a:lumMod val="65000"/>
                  <a:lumOff val="35000"/>
                </a:schemeClr>
              </a:solidFill>
            </a:endParaRPr>
          </a:p>
          <a:p>
            <a:pPr algn="ctr"/>
            <a:r>
              <a:rPr lang="en-US" sz="2800" smtClean="0">
                <a:solidFill>
                  <a:schemeClr val="tx1">
                    <a:lumMod val="65000"/>
                    <a:lumOff val="35000"/>
                  </a:schemeClr>
                </a:solidFill>
              </a:rPr>
              <a:t>Odesa </a:t>
            </a:r>
            <a:r>
              <a:rPr lang="ru-RU" sz="2800" dirty="0" smtClean="0">
                <a:solidFill>
                  <a:schemeClr val="tx1">
                    <a:lumMod val="65000"/>
                    <a:lumOff val="35000"/>
                  </a:schemeClr>
                </a:solidFill>
              </a:rPr>
              <a:t>202</a:t>
            </a:r>
            <a:r>
              <a:rPr lang="en-US" sz="2800" dirty="0">
                <a:solidFill>
                  <a:schemeClr val="tx1">
                    <a:lumMod val="65000"/>
                    <a:lumOff val="35000"/>
                  </a:schemeClr>
                </a:solidFill>
              </a:rPr>
              <a:t>3</a:t>
            </a:r>
            <a:endParaRPr lang="en-US" sz="2800" b="1" cap="all" dirty="0" smtClean="0"/>
          </a:p>
          <a:p>
            <a:pPr algn="ctr"/>
            <a:endParaRPr lang="ru-RU" sz="2800" dirty="0"/>
          </a:p>
          <a:p>
            <a:endParaRPr lang="ru-RU" dirty="0">
              <a:latin typeface="Comic Sans MS" panose="030F0702030302020204" pitchFamily="66" charset="0"/>
            </a:endParaRPr>
          </a:p>
        </p:txBody>
      </p:sp>
      <p:sp>
        <p:nvSpPr>
          <p:cNvPr id="2" name="Заголовок 1"/>
          <p:cNvSpPr>
            <a:spLocks noGrp="1"/>
          </p:cNvSpPr>
          <p:nvPr>
            <p:ph type="ctrTitle"/>
          </p:nvPr>
        </p:nvSpPr>
        <p:spPr>
          <a:xfrm>
            <a:off x="971600" y="548680"/>
            <a:ext cx="7175351" cy="1793167"/>
          </a:xfrm>
        </p:spPr>
        <p:txBody>
          <a:bodyPr/>
          <a:lstStyle/>
          <a:p>
            <a:pPr marL="182880" indent="0" algn="ctr">
              <a:spcBef>
                <a:spcPts val="580"/>
              </a:spcBef>
              <a:buNone/>
              <a:defRPr/>
            </a:pPr>
            <a:r>
              <a:rPr lang="en-US"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ODESA NATIONAL MEDICAL UNIVERSITY </a:t>
            </a:r>
            <a:r>
              <a:rPr lang="en-US"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r>
            <a:br>
              <a:rPr lang="en-US"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en-US"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Department </a:t>
            </a:r>
            <a:r>
              <a:rPr lang="en-US"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of</a:t>
            </a:r>
            <a:r>
              <a:rPr lang="ru-RU"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US"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P</a:t>
            </a:r>
            <a:r>
              <a:rPr lang="en-US"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harmaceutical chemistry </a:t>
            </a:r>
            <a:br>
              <a:rPr lang="en-US"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br>
            <a:r>
              <a:rPr lang="en-US" sz="2000"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and </a:t>
            </a:r>
            <a:r>
              <a:rPr lang="en-US" sz="2000"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Drug Technology</a:t>
            </a:r>
            <a:endParaRPr lang="ru-RU" sz="2000" dirty="0">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924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60648"/>
            <a:ext cx="8820471" cy="6408712"/>
          </a:xfrm>
        </p:spPr>
        <p:txBody>
          <a:bodyPr/>
          <a:lstStyle/>
          <a:p>
            <a:pPr marL="0" indent="0" algn="ctr">
              <a:buNone/>
            </a:pPr>
            <a:r>
              <a:rPr lang="en-US" smtClean="0"/>
              <a:t>plan</a:t>
            </a:r>
            <a:endParaRPr lang="ru-RU" dirty="0"/>
          </a:p>
        </p:txBody>
      </p:sp>
      <p:sp>
        <p:nvSpPr>
          <p:cNvPr id="5" name="Прямоугольник 4"/>
          <p:cNvSpPr/>
          <p:nvPr/>
        </p:nvSpPr>
        <p:spPr>
          <a:xfrm>
            <a:off x="251520" y="1844824"/>
            <a:ext cx="8568952" cy="3785652"/>
          </a:xfrm>
          <a:prstGeom prst="rect">
            <a:avLst/>
          </a:prstGeom>
        </p:spPr>
        <p:txBody>
          <a:bodyPr wrap="square">
            <a:spAutoFit/>
          </a:bodyPr>
          <a:lstStyle/>
          <a:p>
            <a:pPr marL="457200" indent="-457200" algn="just">
              <a:buAutoNum type="arabicPeriod"/>
            </a:pPr>
            <a:r>
              <a:rPr lang="en-US" sz="2800" b="1" dirty="0">
                <a:latin typeface="Times New Roman" panose="02020603050405020304" pitchFamily="18" charset="0"/>
                <a:cs typeface="Times New Roman" panose="02020603050405020304" pitchFamily="18" charset="0"/>
              </a:rPr>
              <a:t>Characterization of powders as a dosage form (DF).</a:t>
            </a:r>
          </a:p>
          <a:p>
            <a:pPr marL="457200" indent="-457200" algn="just">
              <a:buAutoNum type="arabicPeriod"/>
            </a:pPr>
            <a:r>
              <a:rPr lang="en-US" sz="2800" b="1" dirty="0">
                <a:latin typeface="Times New Roman" panose="02020603050405020304" pitchFamily="18" charset="0"/>
                <a:cs typeface="Times New Roman" panose="02020603050405020304" pitchFamily="18" charset="0"/>
              </a:rPr>
              <a:t>Classification of powders.</a:t>
            </a:r>
          </a:p>
          <a:p>
            <a:pPr marL="457200" indent="-457200" algn="just">
              <a:buAutoNum type="arabicPeriod"/>
            </a:pPr>
            <a:r>
              <a:rPr lang="en-US" sz="2800" b="1" dirty="0">
                <a:latin typeface="Times New Roman" panose="02020603050405020304" pitchFamily="18" charset="0"/>
                <a:cs typeface="Times New Roman" panose="02020603050405020304" pitchFamily="18" charset="0"/>
              </a:rPr>
              <a:t>Advantages and disadvantages of powders such as </a:t>
            </a:r>
            <a:r>
              <a:rPr lang="en-US" sz="2800" b="1" dirty="0" smtClean="0">
                <a:latin typeface="Times New Roman" panose="02020603050405020304" pitchFamily="18" charset="0"/>
                <a:cs typeface="Times New Roman" panose="02020603050405020304" pitchFamily="18" charset="0"/>
              </a:rPr>
              <a:t>DF</a:t>
            </a:r>
            <a:r>
              <a:rPr lang="en-US" sz="2800" b="1" dirty="0">
                <a:latin typeface="Times New Roman" panose="02020603050405020304" pitchFamily="18" charset="0"/>
                <a:cs typeface="Times New Roman" panose="02020603050405020304" pitchFamily="18" charset="0"/>
              </a:rPr>
              <a:t>.</a:t>
            </a:r>
          </a:p>
          <a:p>
            <a:pPr marL="457200" indent="-457200" algn="just">
              <a:buAutoNum type="arabicPeriod"/>
            </a:pPr>
            <a:r>
              <a:rPr lang="en-US" sz="2800" b="1" dirty="0">
                <a:latin typeface="Times New Roman" panose="02020603050405020304" pitchFamily="18" charset="0"/>
                <a:cs typeface="Times New Roman" panose="02020603050405020304" pitchFamily="18" charset="0"/>
              </a:rPr>
              <a:t>Technological operations for the preparation of powders in an industrial environment.</a:t>
            </a:r>
            <a:endParaRPr lang="ru-RU" sz="2400" b="1" dirty="0">
              <a:latin typeface="Times New Roman" panose="02020603050405020304" pitchFamily="18" charset="0"/>
              <a:cs typeface="Times New Roman" panose="02020603050405020304" pitchFamily="18" charset="0"/>
            </a:endParaRPr>
          </a:p>
          <a:p>
            <a:pPr marL="457200" indent="-457200">
              <a:buAutoNum type="arabicPeriod"/>
            </a:pPr>
            <a:endParaRPr lang="ru-RU" sz="2400" b="1" dirty="0" smtClean="0">
              <a:latin typeface="Times New Roman" panose="02020603050405020304" pitchFamily="18" charset="0"/>
              <a:cs typeface="Times New Roman" panose="02020603050405020304" pitchFamily="18" charset="0"/>
            </a:endParaRPr>
          </a:p>
          <a:p>
            <a:pPr marL="457200" indent="-457200">
              <a:buAutoNum type="arabicPeriod"/>
            </a:pPr>
            <a:endParaRPr lang="ru-RU" sz="2400" b="1" dirty="0">
              <a:latin typeface="Times New Roman" panose="02020603050405020304" pitchFamily="18" charset="0"/>
              <a:cs typeface="Times New Roman" panose="02020603050405020304" pitchFamily="18" charset="0"/>
            </a:endParaRPr>
          </a:p>
          <a:p>
            <a:pPr marL="457200" indent="-457200">
              <a:buAutoNum type="arabicPeriod"/>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07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00034" y="2500306"/>
            <a:ext cx="3242070" cy="3520982"/>
          </a:xfrm>
        </p:spPr>
        <p:txBody>
          <a:bodyPr/>
          <a:lstStyle/>
          <a:p>
            <a:pPr marL="45720" indent="0">
              <a:buNone/>
            </a:pPr>
            <a:r>
              <a:rPr lang="en-US" b="1" dirty="0"/>
              <a:t>Powders are a solid dosage form for internal and external use, consisting of one or more crushed substances and having the property of </a:t>
            </a:r>
            <a:r>
              <a:rPr lang="en-US" b="1" dirty="0" err="1"/>
              <a:t>flowability</a:t>
            </a:r>
            <a:r>
              <a:rPr lang="en-US" b="1" dirty="0"/>
              <a:t>.</a:t>
            </a:r>
            <a:endParaRPr lang="ru-RU" dirty="0"/>
          </a:p>
        </p:txBody>
      </p:sp>
      <p:pic>
        <p:nvPicPr>
          <p:cNvPr id="5" name="Рисунок 4" descr="lekarstva.png"/>
          <p:cNvPicPr>
            <a:picLocks noChangeAspect="1"/>
          </p:cNvPicPr>
          <p:nvPr/>
        </p:nvPicPr>
        <p:blipFill>
          <a:blip r:embed="rId2"/>
          <a:stretch>
            <a:fillRect/>
          </a:stretch>
        </p:blipFill>
        <p:spPr>
          <a:xfrm>
            <a:off x="3857620" y="3143248"/>
            <a:ext cx="4704762" cy="3209524"/>
          </a:xfrm>
          <a:prstGeom prst="rect">
            <a:avLst/>
          </a:prstGeom>
        </p:spPr>
      </p:pic>
      <p:pic>
        <p:nvPicPr>
          <p:cNvPr id="8" name="Рисунок 7" descr="109936731_image.jpg"/>
          <p:cNvPicPr>
            <a:picLocks noChangeAspect="1"/>
          </p:cNvPicPr>
          <p:nvPr/>
        </p:nvPicPr>
        <p:blipFill>
          <a:blip r:embed="rId3" cstate="print"/>
          <a:stretch>
            <a:fillRect/>
          </a:stretch>
        </p:blipFill>
        <p:spPr>
          <a:xfrm>
            <a:off x="642910" y="285728"/>
            <a:ext cx="2857520" cy="2068534"/>
          </a:xfrm>
          <a:prstGeom prst="rect">
            <a:avLst/>
          </a:prstGeom>
        </p:spPr>
      </p:pic>
      <p:pic>
        <p:nvPicPr>
          <p:cNvPr id="10" name="Рисунок 9" descr="Рисунок2.jpg"/>
          <p:cNvPicPr>
            <a:picLocks noChangeAspect="1"/>
          </p:cNvPicPr>
          <p:nvPr/>
        </p:nvPicPr>
        <p:blipFill>
          <a:blip r:embed="rId4"/>
          <a:stretch>
            <a:fillRect/>
          </a:stretch>
        </p:blipFill>
        <p:spPr>
          <a:xfrm>
            <a:off x="4071934" y="214290"/>
            <a:ext cx="4267799" cy="2714644"/>
          </a:xfrm>
          <a:prstGeom prst="rect">
            <a:avLst/>
          </a:prstGeom>
        </p:spPr>
      </p:pic>
    </p:spTree>
    <p:extLst>
      <p:ext uri="{BB962C8B-B14F-4D97-AF65-F5344CB8AC3E}">
        <p14:creationId xmlns:p14="http://schemas.microsoft.com/office/powerpoint/2010/main" val="1658055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1" name="Рисунок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404664"/>
            <a:ext cx="8136903" cy="6048672"/>
          </a:xfrm>
          <a:prstGeom prst="rect">
            <a:avLst/>
          </a:prstGeom>
        </p:spPr>
      </p:pic>
    </p:spTree>
    <p:extLst>
      <p:ext uri="{BB962C8B-B14F-4D97-AF65-F5344CB8AC3E}">
        <p14:creationId xmlns:p14="http://schemas.microsoft.com/office/powerpoint/2010/main" val="1338132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Рисунок3.jpg"/>
          <p:cNvPicPr>
            <a:picLocks noChangeAspect="1"/>
          </p:cNvPicPr>
          <p:nvPr/>
        </p:nvPicPr>
        <p:blipFill>
          <a:blip r:embed="rId2"/>
          <a:stretch>
            <a:fillRect/>
          </a:stretch>
        </p:blipFill>
        <p:spPr>
          <a:xfrm>
            <a:off x="5607267" y="4149080"/>
            <a:ext cx="3577026" cy="2490879"/>
          </a:xfrm>
          <a:prstGeom prst="rect">
            <a:avLst/>
          </a:prstGeom>
        </p:spPr>
      </p:pic>
      <p:sp>
        <p:nvSpPr>
          <p:cNvPr id="1032" name="AutoShape 8" descr="http://proxy.whoisaaronbrown.com/proxy/http:/pensionerochka.ru/wp-content/uploads/2012/05/gorkaya-anglijskaya-so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http://proxy.whoisaaronbrown.com/proxy/http:/pensionerochka.ru/wp-content/uploads/2012/05/gorkaya-anglijskaya-so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6" name="AutoShape 12" descr="http://proxy.whoisaaronbrown.com/proxy/http:/pensionerochka.ru/wp-content/uploads/2012/05/gorkaya-anglijskaya-so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 name="Объект 3"/>
          <p:cNvSpPr>
            <a:spLocks noGrp="1"/>
          </p:cNvSpPr>
          <p:nvPr>
            <p:ph sz="half" idx="2"/>
          </p:nvPr>
        </p:nvSpPr>
        <p:spPr>
          <a:xfrm>
            <a:off x="0" y="908720"/>
            <a:ext cx="5566974" cy="5731239"/>
          </a:xfrm>
        </p:spPr>
        <p:txBody>
          <a:bodyPr>
            <a:normAutofit/>
          </a:bodyPr>
          <a:lstStyle/>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The versatility of the composition, since they can contain substances of organic and inorganic nature, animal and vegetable origin, small amounts of liquid and other substances.</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Relative simplicity of the technological process.</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Sufficiently high pharmacological activity due to the high dispersion of medicinal substances.</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The ability to provide both local and general effects on the body.</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Dosing accuracy.</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Portability.</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Greater storage stability than liquid dosage forms.</a:t>
            </a:r>
          </a:p>
          <a:p>
            <a:pPr algn="just">
              <a:buFont typeface="Arial" panose="020B0604020202020204" pitchFamily="34" charset="0"/>
              <a:buChar char="•"/>
            </a:pPr>
            <a:r>
              <a:rPr lang="en-US" sz="1900" dirty="0">
                <a:solidFill>
                  <a:schemeClr val="tx1"/>
                </a:solidFill>
                <a:latin typeface="Times New Roman" panose="02020603050405020304" pitchFamily="18" charset="0"/>
                <a:cs typeface="Times New Roman" panose="02020603050405020304" pitchFamily="18" charset="0"/>
              </a:rPr>
              <a:t>- Possibility of intra-pharmacy preparation and use of semi-finished products in the technological process.</a:t>
            </a:r>
            <a:endParaRPr lang="ru-RU" dirty="0"/>
          </a:p>
        </p:txBody>
      </p:sp>
      <p:sp>
        <p:nvSpPr>
          <p:cNvPr id="8" name="Прямоугольник 7"/>
          <p:cNvSpPr/>
          <p:nvPr/>
        </p:nvSpPr>
        <p:spPr>
          <a:xfrm>
            <a:off x="460376" y="160338"/>
            <a:ext cx="8360096" cy="523220"/>
          </a:xfrm>
          <a:prstGeom prst="rect">
            <a:avLst/>
          </a:prstGeom>
        </p:spPr>
        <p:txBody>
          <a:bodyPr wrap="square">
            <a:spAutoFit/>
          </a:bodyPr>
          <a:lstStyle/>
          <a:p>
            <a:pPr algn="ctr"/>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Benefits</a:t>
            </a:r>
            <a:endParaRPr lang="ru-RU" dirty="0"/>
          </a:p>
        </p:txBody>
      </p:sp>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7267" y="683558"/>
            <a:ext cx="3354433" cy="243297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2"/>
          <a:srcRect/>
          <a:stretch>
            <a:fillRect/>
          </a:stretch>
        </p:blipFill>
        <p:spPr bwMode="auto">
          <a:xfrm>
            <a:off x="4822336" y="328933"/>
            <a:ext cx="3952625" cy="2956051"/>
          </a:xfrm>
          <a:prstGeom prst="rect">
            <a:avLst/>
          </a:prstGeom>
          <a:noFill/>
          <a:ln w="9525">
            <a:noFill/>
            <a:miter lim="800000"/>
            <a:headEnd/>
            <a:tailEnd/>
          </a:ln>
          <a:effectLst/>
        </p:spPr>
      </p:pic>
      <p:pic>
        <p:nvPicPr>
          <p:cNvPr id="3" name="Рисунок 2" descr="gorkaya-anglijskaya-sol.jpg"/>
          <p:cNvPicPr>
            <a:picLocks noChangeAspect="1"/>
          </p:cNvPicPr>
          <p:nvPr/>
        </p:nvPicPr>
        <p:blipFill>
          <a:blip r:embed="rId3"/>
          <a:stretch>
            <a:fillRect/>
          </a:stretch>
        </p:blipFill>
        <p:spPr>
          <a:xfrm>
            <a:off x="5374850" y="3861048"/>
            <a:ext cx="3411991" cy="2636539"/>
          </a:xfrm>
          <a:prstGeom prst="rect">
            <a:avLst/>
          </a:prstGeom>
        </p:spPr>
      </p:pic>
      <p:sp>
        <p:nvSpPr>
          <p:cNvPr id="4" name="TextBox 3"/>
          <p:cNvSpPr txBox="1"/>
          <p:nvPr/>
        </p:nvSpPr>
        <p:spPr>
          <a:xfrm>
            <a:off x="0" y="56138"/>
            <a:ext cx="4716016" cy="6724918"/>
          </a:xfrm>
          <a:prstGeom prst="rect">
            <a:avLst/>
          </a:prstGeom>
          <a:noFill/>
        </p:spPr>
        <p:txBody>
          <a:bodyPr wrap="square" rtlCol="0">
            <a:spAutoFit/>
          </a:bodyPr>
          <a:lstStyle/>
          <a:p>
            <a:pPr algn="ctr"/>
            <a:r>
              <a:rPr lang="en-US" sz="4000" b="1" dirty="0">
                <a:effectLst>
                  <a:outerShdw blurRad="38100" dist="38100" dir="2700000" algn="tl">
                    <a:srgbClr val="000000">
                      <a:alpha val="43137"/>
                    </a:srgbClr>
                  </a:outerShdw>
                </a:effectLst>
                <a:latin typeface="Segoe UI Semibold" pitchFamily="34" charset="0"/>
                <a:cs typeface="Segoe UI Semibold" pitchFamily="34" charset="0"/>
              </a:rPr>
              <a:t>Disadvantages</a:t>
            </a:r>
            <a:r>
              <a:rPr lang="en-US" sz="4000" b="1" dirty="0" smtClean="0">
                <a:effectLst>
                  <a:outerShdw blurRad="38100" dist="38100" dir="2700000" algn="tl">
                    <a:srgbClr val="000000">
                      <a:alpha val="43137"/>
                    </a:srgbClr>
                  </a:outerShdw>
                </a:effectLst>
                <a:latin typeface="Segoe UI Semibold" pitchFamily="34" charset="0"/>
                <a:cs typeface="Segoe UI Semibold" pitchFamily="34" charset="0"/>
              </a:rPr>
              <a:t>:</a:t>
            </a:r>
            <a:endParaRPr lang="en-US" sz="4000" b="1" dirty="0">
              <a:effectLst>
                <a:outerShdw blurRad="38100" dist="38100" dir="2700000" algn="tl">
                  <a:srgbClr val="000000">
                    <a:alpha val="43137"/>
                  </a:srgbClr>
                </a:outerShdw>
              </a:effectLst>
              <a:latin typeface="Segoe UI Semibold" pitchFamily="34" charset="0"/>
              <a:cs typeface="Segoe UI Semibold" pitchFamily="34" charset="0"/>
            </a:endParaRPr>
          </a:p>
          <a:p>
            <a:pPr algn="just"/>
            <a:r>
              <a:rPr lang="en-US" sz="2300" dirty="0">
                <a:latin typeface="Segoe UI Semibold" pitchFamily="34" charset="0"/>
                <a:cs typeface="Segoe UI Semibold" pitchFamily="34" charset="0"/>
              </a:rPr>
              <a:t>- Slower, in comparison with solutions, the onset of the pharmacological effect.</a:t>
            </a:r>
          </a:p>
          <a:p>
            <a:pPr algn="just"/>
            <a:r>
              <a:rPr lang="en-US" sz="2300" dirty="0">
                <a:latin typeface="Segoe UI Semibold" pitchFamily="34" charset="0"/>
                <a:cs typeface="Segoe UI Semibold" pitchFamily="34" charset="0"/>
              </a:rPr>
              <a:t>- Changes in the properties of some substances under the influence of the environment (loss of crystallization water, absorption of water vapor, carbon dioxide, oxidation and other chemical processes when moistening powders).</a:t>
            </a:r>
          </a:p>
          <a:p>
            <a:pPr algn="just"/>
            <a:r>
              <a:rPr lang="en-US" sz="2300" dirty="0">
                <a:latin typeface="Segoe UI Semibold" pitchFamily="34" charset="0"/>
                <a:cs typeface="Segoe UI Semibold" pitchFamily="34" charset="0"/>
              </a:rPr>
              <a:t>- Irritant effect on mucous membranes.</a:t>
            </a:r>
          </a:p>
          <a:p>
            <a:pPr algn="just"/>
            <a:r>
              <a:rPr lang="en-US" sz="2300" dirty="0">
                <a:latin typeface="Segoe UI Semibold" pitchFamily="34" charset="0"/>
                <a:cs typeface="Segoe UI Semibold" pitchFamily="34" charset="0"/>
              </a:rPr>
              <a:t>- The inconvenience of using powders with substances of bitter taste, aromatic and coloring ingredients.</a:t>
            </a:r>
            <a:endParaRPr lang="ru-RU" sz="23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73081" y="-107263"/>
            <a:ext cx="3878144" cy="736953"/>
          </a:xfrm>
        </p:spPr>
        <p:txBody>
          <a:bodyPr/>
          <a:lstStyle/>
          <a:p>
            <a:r>
              <a:rPr lang="en-US" dirty="0">
                <a:effectLst>
                  <a:outerShdw blurRad="38100" dist="38100" dir="2700000" algn="tl">
                    <a:srgbClr val="000000">
                      <a:alpha val="43137"/>
                    </a:srgbClr>
                  </a:outerShdw>
                </a:effectLst>
                <a:latin typeface="Segoe UI Semibold" pitchFamily="34" charset="0"/>
                <a:cs typeface="Segoe UI Semibold" pitchFamily="34" charset="0"/>
              </a:rPr>
              <a:t>Simple powders</a:t>
            </a:r>
            <a:endParaRPr lang="ru-RU" dirty="0"/>
          </a:p>
        </p:txBody>
      </p:sp>
      <p:sp>
        <p:nvSpPr>
          <p:cNvPr id="4" name="Текст 3"/>
          <p:cNvSpPr>
            <a:spLocks noGrp="1"/>
          </p:cNvSpPr>
          <p:nvPr>
            <p:ph type="body" sz="quarter" idx="3"/>
          </p:nvPr>
        </p:nvSpPr>
        <p:spPr>
          <a:xfrm>
            <a:off x="4355976" y="188640"/>
            <a:ext cx="4573742" cy="864096"/>
          </a:xfrm>
        </p:spPr>
        <p:txBody>
          <a:bodyPr/>
          <a:lstStyle/>
          <a:p>
            <a:r>
              <a:rPr lang="en-US" dirty="0">
                <a:effectLst>
                  <a:outerShdw blurRad="38100" dist="38100" dir="2700000" algn="tl">
                    <a:srgbClr val="000000">
                      <a:alpha val="43137"/>
                    </a:srgbClr>
                  </a:outerShdw>
                </a:effectLst>
                <a:latin typeface="Segoe UI Semibold" pitchFamily="34" charset="0"/>
                <a:cs typeface="Segoe UI Semibold" pitchFamily="34" charset="0"/>
              </a:rPr>
              <a:t>Complex powders</a:t>
            </a:r>
            <a:endParaRPr lang="ru-RU" dirty="0"/>
          </a:p>
        </p:txBody>
      </p:sp>
      <p:pic>
        <p:nvPicPr>
          <p:cNvPr id="7" name="Рисунок 6" descr="image060.jpg"/>
          <p:cNvPicPr>
            <a:picLocks noChangeAspect="1"/>
          </p:cNvPicPr>
          <p:nvPr/>
        </p:nvPicPr>
        <p:blipFill>
          <a:blip r:embed="rId2"/>
          <a:stretch>
            <a:fillRect/>
          </a:stretch>
        </p:blipFill>
        <p:spPr>
          <a:xfrm>
            <a:off x="-33293" y="4116063"/>
            <a:ext cx="3143272" cy="2357455"/>
          </a:xfrm>
          <a:prstGeom prst="rect">
            <a:avLst/>
          </a:prstGeom>
        </p:spPr>
      </p:pic>
      <p:pic>
        <p:nvPicPr>
          <p:cNvPr id="15" name="Объект 14"/>
          <p:cNvPicPr>
            <a:picLocks noGrp="1" noChangeAspect="1"/>
          </p:cNvPicPr>
          <p:nvPr>
            <p:ph sz="quarter" idx="4"/>
          </p:nvPr>
        </p:nvPicPr>
        <p:blipFill>
          <a:blip r:embed="rId3"/>
          <a:stretch>
            <a:fillRect/>
          </a:stretch>
        </p:blipFill>
        <p:spPr>
          <a:xfrm>
            <a:off x="7184876" y="1241376"/>
            <a:ext cx="1959124" cy="2466030"/>
          </a:xfrm>
          <a:prstGeom prst="rect">
            <a:avLst/>
          </a:prstGeom>
        </p:spPr>
      </p:pic>
      <p:pic>
        <p:nvPicPr>
          <p:cNvPr id="5" name="Рисунок 4"/>
          <p:cNvPicPr>
            <a:picLocks noChangeAspect="1"/>
          </p:cNvPicPr>
          <p:nvPr/>
        </p:nvPicPr>
        <p:blipFill>
          <a:blip r:embed="rId4"/>
          <a:stretch>
            <a:fillRect/>
          </a:stretch>
        </p:blipFill>
        <p:spPr>
          <a:xfrm>
            <a:off x="4788024" y="1348638"/>
            <a:ext cx="2652688" cy="2711966"/>
          </a:xfrm>
          <a:prstGeom prst="rect">
            <a:avLst/>
          </a:prstGeom>
        </p:spPr>
      </p:pic>
      <p:pic>
        <p:nvPicPr>
          <p:cNvPr id="8" name="Рисунок 7"/>
          <p:cNvPicPr>
            <a:picLocks noChangeAspect="1"/>
          </p:cNvPicPr>
          <p:nvPr/>
        </p:nvPicPr>
        <p:blipFill>
          <a:blip r:embed="rId5"/>
          <a:stretch>
            <a:fillRect/>
          </a:stretch>
        </p:blipFill>
        <p:spPr>
          <a:xfrm>
            <a:off x="6097108" y="4142232"/>
            <a:ext cx="3176869" cy="2431678"/>
          </a:xfrm>
          <a:prstGeom prst="rect">
            <a:avLst/>
          </a:prstGeom>
        </p:spPr>
      </p:pic>
      <p:pic>
        <p:nvPicPr>
          <p:cNvPr id="11" name="Рисунок 10"/>
          <p:cNvPicPr>
            <a:picLocks noChangeAspect="1"/>
          </p:cNvPicPr>
          <p:nvPr/>
        </p:nvPicPr>
        <p:blipFill>
          <a:blip r:embed="rId6"/>
          <a:stretch>
            <a:fillRect/>
          </a:stretch>
        </p:blipFill>
        <p:spPr>
          <a:xfrm>
            <a:off x="-51685" y="1052737"/>
            <a:ext cx="1815373" cy="2789182"/>
          </a:xfrm>
          <a:prstGeom prst="rect">
            <a:avLst/>
          </a:prstGeom>
        </p:spPr>
      </p:pic>
      <p:pic>
        <p:nvPicPr>
          <p:cNvPr id="12" name="Рисунок 11"/>
          <p:cNvPicPr>
            <a:picLocks noChangeAspect="1"/>
          </p:cNvPicPr>
          <p:nvPr/>
        </p:nvPicPr>
        <p:blipFill>
          <a:blip r:embed="rId7"/>
          <a:stretch>
            <a:fillRect/>
          </a:stretch>
        </p:blipFill>
        <p:spPr>
          <a:xfrm>
            <a:off x="3083395" y="602628"/>
            <a:ext cx="1506689" cy="1951434"/>
          </a:xfrm>
          <a:prstGeom prst="rect">
            <a:avLst/>
          </a:prstGeom>
        </p:spPr>
      </p:pic>
      <p:pic>
        <p:nvPicPr>
          <p:cNvPr id="16" name="Рисунок 15"/>
          <p:cNvPicPr>
            <a:picLocks noChangeAspect="1"/>
          </p:cNvPicPr>
          <p:nvPr/>
        </p:nvPicPr>
        <p:blipFill>
          <a:blip r:embed="rId8"/>
          <a:stretch>
            <a:fillRect/>
          </a:stretch>
        </p:blipFill>
        <p:spPr>
          <a:xfrm>
            <a:off x="1652654" y="1326881"/>
            <a:ext cx="1457325" cy="2153977"/>
          </a:xfrm>
          <a:prstGeom prst="rect">
            <a:avLst/>
          </a:prstGeom>
        </p:spPr>
      </p:pic>
      <p:pic>
        <p:nvPicPr>
          <p:cNvPr id="17" name="Рисунок 16"/>
          <p:cNvPicPr>
            <a:picLocks noChangeAspect="1"/>
          </p:cNvPicPr>
          <p:nvPr/>
        </p:nvPicPr>
        <p:blipFill>
          <a:blip r:embed="rId9"/>
          <a:stretch>
            <a:fillRect/>
          </a:stretch>
        </p:blipFill>
        <p:spPr>
          <a:xfrm>
            <a:off x="3528975" y="2638537"/>
            <a:ext cx="1228725" cy="1390650"/>
          </a:xfrm>
          <a:prstGeom prst="rect">
            <a:avLst/>
          </a:prstGeom>
        </p:spPr>
      </p:pic>
      <p:pic>
        <p:nvPicPr>
          <p:cNvPr id="18" name="Рисунок 17"/>
          <p:cNvPicPr>
            <a:picLocks noChangeAspect="1"/>
          </p:cNvPicPr>
          <p:nvPr/>
        </p:nvPicPr>
        <p:blipFill>
          <a:blip r:embed="rId10"/>
          <a:stretch>
            <a:fillRect/>
          </a:stretch>
        </p:blipFill>
        <p:spPr>
          <a:xfrm>
            <a:off x="3832452" y="4862835"/>
            <a:ext cx="1994615" cy="172782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504" y="0"/>
            <a:ext cx="4752528"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rPr>
              <a:t>Powders for internal use</a:t>
            </a:r>
            <a:endParaRPr lang="ru-RU" sz="2400" dirty="0">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endParaRPr>
          </a:p>
        </p:txBody>
      </p:sp>
      <p:sp>
        <p:nvSpPr>
          <p:cNvPr id="5" name="TextBox 4"/>
          <p:cNvSpPr txBox="1"/>
          <p:nvPr/>
        </p:nvSpPr>
        <p:spPr>
          <a:xfrm>
            <a:off x="4854697" y="-1"/>
            <a:ext cx="4067944" cy="461665"/>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rPr>
              <a:t>Powders for external use</a:t>
            </a:r>
            <a:endParaRPr lang="ru-RU" sz="2400" dirty="0">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5988" y="3429000"/>
            <a:ext cx="2702642" cy="3281779"/>
          </a:xfrm>
          <a:prstGeom prst="rect">
            <a:avLst/>
          </a:prstGeom>
        </p:spPr>
      </p:pic>
      <p:pic>
        <p:nvPicPr>
          <p:cNvPr id="3" name="Рисунок 2"/>
          <p:cNvPicPr>
            <a:picLocks noChangeAspect="1"/>
          </p:cNvPicPr>
          <p:nvPr/>
        </p:nvPicPr>
        <p:blipFill>
          <a:blip r:embed="rId3"/>
          <a:stretch>
            <a:fillRect/>
          </a:stretch>
        </p:blipFill>
        <p:spPr>
          <a:xfrm>
            <a:off x="683568" y="693390"/>
            <a:ext cx="3014637" cy="2612685"/>
          </a:xfrm>
          <a:prstGeom prst="rect">
            <a:avLst/>
          </a:prstGeom>
        </p:spPr>
      </p:pic>
      <p:pic>
        <p:nvPicPr>
          <p:cNvPr id="10" name="Рисунок 9"/>
          <p:cNvPicPr>
            <a:picLocks noChangeAspect="1"/>
          </p:cNvPicPr>
          <p:nvPr/>
        </p:nvPicPr>
        <p:blipFill>
          <a:blip r:embed="rId4"/>
          <a:stretch>
            <a:fillRect/>
          </a:stretch>
        </p:blipFill>
        <p:spPr>
          <a:xfrm>
            <a:off x="1238794" y="4110434"/>
            <a:ext cx="2489947" cy="2304256"/>
          </a:xfrm>
          <a:prstGeom prst="rect">
            <a:avLst/>
          </a:prstGeom>
        </p:spPr>
      </p:pic>
      <p:pic>
        <p:nvPicPr>
          <p:cNvPr id="11" name="Рисунок 10"/>
          <p:cNvPicPr>
            <a:picLocks noChangeAspect="1"/>
          </p:cNvPicPr>
          <p:nvPr/>
        </p:nvPicPr>
        <p:blipFill>
          <a:blip r:embed="rId5"/>
          <a:stretch>
            <a:fillRect/>
          </a:stretch>
        </p:blipFill>
        <p:spPr>
          <a:xfrm>
            <a:off x="4002227" y="1079412"/>
            <a:ext cx="2911004" cy="2853644"/>
          </a:xfrm>
          <a:prstGeom prst="rect">
            <a:avLst/>
          </a:prstGeom>
        </p:spPr>
      </p:pic>
      <p:pic>
        <p:nvPicPr>
          <p:cNvPr id="12" name="Рисунок 11"/>
          <p:cNvPicPr>
            <a:picLocks noChangeAspect="1"/>
          </p:cNvPicPr>
          <p:nvPr/>
        </p:nvPicPr>
        <p:blipFill>
          <a:blip r:embed="rId6"/>
          <a:stretch>
            <a:fillRect/>
          </a:stretch>
        </p:blipFill>
        <p:spPr>
          <a:xfrm>
            <a:off x="4391619" y="4110434"/>
            <a:ext cx="1805923" cy="2422947"/>
          </a:xfrm>
          <a:prstGeom prst="rect">
            <a:avLst/>
          </a:prstGeom>
        </p:spPr>
      </p:pic>
      <p:pic>
        <p:nvPicPr>
          <p:cNvPr id="13" name="Рисунок 12"/>
          <p:cNvPicPr>
            <a:picLocks noChangeAspect="1"/>
          </p:cNvPicPr>
          <p:nvPr/>
        </p:nvPicPr>
        <p:blipFill>
          <a:blip r:embed="rId7"/>
          <a:stretch>
            <a:fillRect/>
          </a:stretch>
        </p:blipFill>
        <p:spPr>
          <a:xfrm>
            <a:off x="6441468" y="803959"/>
            <a:ext cx="2161692" cy="2502116"/>
          </a:xfrm>
          <a:prstGeom prst="rect">
            <a:avLst/>
          </a:prstGeom>
        </p:spPr>
      </p:pic>
      <p:pic>
        <p:nvPicPr>
          <p:cNvPr id="14" name="Рисунок 13"/>
          <p:cNvPicPr>
            <a:picLocks noChangeAspect="1"/>
          </p:cNvPicPr>
          <p:nvPr/>
        </p:nvPicPr>
        <p:blipFill>
          <a:blip r:embed="rId8"/>
          <a:stretch>
            <a:fillRect/>
          </a:stretch>
        </p:blipFill>
        <p:spPr>
          <a:xfrm>
            <a:off x="258291" y="4757340"/>
            <a:ext cx="1247775" cy="1657350"/>
          </a:xfrm>
          <a:prstGeom prst="rect">
            <a:avLst/>
          </a:prstGeom>
        </p:spPr>
      </p:pic>
    </p:spTree>
    <p:extLst>
      <p:ext uri="{BB962C8B-B14F-4D97-AF65-F5344CB8AC3E}">
        <p14:creationId xmlns:p14="http://schemas.microsoft.com/office/powerpoint/2010/main" val="1108720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otorinolaringo27.gif"/>
          <p:cNvPicPr>
            <a:picLocks noChangeAspect="1"/>
          </p:cNvPicPr>
          <p:nvPr/>
        </p:nvPicPr>
        <p:blipFill>
          <a:blip r:embed="rId2"/>
          <a:stretch>
            <a:fillRect/>
          </a:stretch>
        </p:blipFill>
        <p:spPr>
          <a:xfrm>
            <a:off x="39535" y="1071545"/>
            <a:ext cx="4641063" cy="2789503"/>
          </a:xfrm>
          <a:prstGeom prst="rect">
            <a:avLst/>
          </a:prstGeom>
        </p:spPr>
      </p:pic>
      <p:pic>
        <p:nvPicPr>
          <p:cNvPr id="4" name="Рисунок 3" descr="bornaja-kislota.png"/>
          <p:cNvPicPr>
            <a:picLocks noChangeAspect="1"/>
          </p:cNvPicPr>
          <p:nvPr/>
        </p:nvPicPr>
        <p:blipFill>
          <a:blip r:embed="rId3"/>
          <a:stretch>
            <a:fillRect/>
          </a:stretch>
        </p:blipFill>
        <p:spPr>
          <a:xfrm>
            <a:off x="2051720" y="3919809"/>
            <a:ext cx="2952328" cy="2952328"/>
          </a:xfrm>
          <a:prstGeom prst="rect">
            <a:avLst/>
          </a:prstGeom>
        </p:spPr>
      </p:pic>
      <p:sp>
        <p:nvSpPr>
          <p:cNvPr id="6" name="TextBox 5"/>
          <p:cNvSpPr txBox="1"/>
          <p:nvPr/>
        </p:nvSpPr>
        <p:spPr>
          <a:xfrm>
            <a:off x="0" y="0"/>
            <a:ext cx="4486245" cy="523220"/>
          </a:xfrm>
          <a:prstGeom prst="rect">
            <a:avLst/>
          </a:prstGeom>
          <a:noFill/>
        </p:spPr>
        <p:txBody>
          <a:bodyPr wrap="square" rtlCol="0">
            <a:spAutoFit/>
          </a:bodyPr>
          <a:lstStyle/>
          <a:p>
            <a:pPr algn="ctr"/>
            <a:r>
              <a:rPr lang="en-US" sz="2800" dirty="0">
                <a:effectLst>
                  <a:outerShdw blurRad="38100" dist="38100" dir="2700000" algn="tl">
                    <a:srgbClr val="000000">
                      <a:alpha val="43137"/>
                    </a:srgbClr>
                  </a:outerShdw>
                </a:effectLst>
                <a:latin typeface="Segoe UI Semibold" pitchFamily="34" charset="0"/>
                <a:cs typeface="Segoe UI Semibold" pitchFamily="34" charset="0"/>
              </a:rPr>
              <a:t>Injection powders</a:t>
            </a:r>
            <a:endParaRPr lang="ru-RU" sz="2800" dirty="0">
              <a:effectLst>
                <a:outerShdw blurRad="38100" dist="38100" dir="2700000" algn="tl">
                  <a:srgbClr val="000000">
                    <a:alpha val="43137"/>
                  </a:srgbClr>
                </a:outerShdw>
              </a:effectLst>
              <a:latin typeface="Segoe UI Semibold" pitchFamily="34" charset="0"/>
              <a:cs typeface="Segoe UI Semibold" pitchFamily="34" charset="0"/>
            </a:endParaRPr>
          </a:p>
        </p:txBody>
      </p:sp>
      <p:sp>
        <p:nvSpPr>
          <p:cNvPr id="2" name="Прямоугольник 1"/>
          <p:cNvSpPr/>
          <p:nvPr/>
        </p:nvSpPr>
        <p:spPr>
          <a:xfrm>
            <a:off x="4716017" y="153888"/>
            <a:ext cx="3744416" cy="461665"/>
          </a:xfrm>
          <a:prstGeom prst="rect">
            <a:avLst/>
          </a:prstGeom>
        </p:spPr>
        <p:txBody>
          <a:bodyPr wrap="square">
            <a:spAutoFit/>
          </a:bodyPr>
          <a:lstStyle/>
          <a:p>
            <a:pPr algn="ctr"/>
            <a:r>
              <a:rPr lang="en-US" sz="2400" dirty="0">
                <a:effectLst>
                  <a:outerShdw blurRad="38100" dist="38100" dir="2700000" algn="tl">
                    <a:srgbClr val="000000">
                      <a:alpha val="43137"/>
                    </a:srgbClr>
                  </a:outerShdw>
                </a:effectLst>
                <a:latin typeface="Segoe UI Semibold" pitchFamily="34" charset="0"/>
                <a:cs typeface="Segoe UI Semibold" pitchFamily="34" charset="0"/>
              </a:rPr>
              <a:t>Tooth powders</a:t>
            </a:r>
            <a:endParaRPr lang="ru-RU" sz="2400" dirty="0">
              <a:effectLst>
                <a:outerShdw blurRad="38100" dist="38100" dir="2700000" algn="tl">
                  <a:srgbClr val="000000">
                    <a:alpha val="43137"/>
                  </a:srgbClr>
                </a:outerShdw>
              </a:effectLst>
              <a:latin typeface="Segoe UI Semibold" pitchFamily="34" charset="0"/>
              <a:cs typeface="Segoe UI Semibold" pitchFamily="34" charset="0"/>
            </a:endParaRPr>
          </a:p>
        </p:txBody>
      </p:sp>
      <p:pic>
        <p:nvPicPr>
          <p:cNvPr id="7" name="Рисунок 6" descr="-gZ55jr_WcE.jpg"/>
          <p:cNvPicPr>
            <a:picLocks noChangeAspect="1"/>
          </p:cNvPicPr>
          <p:nvPr/>
        </p:nvPicPr>
        <p:blipFill>
          <a:blip r:embed="rId4"/>
          <a:stretch>
            <a:fillRect/>
          </a:stretch>
        </p:blipFill>
        <p:spPr>
          <a:xfrm>
            <a:off x="5407826" y="3919809"/>
            <a:ext cx="3914249" cy="2935687"/>
          </a:xfrm>
          <a:prstGeom prst="rect">
            <a:avLst/>
          </a:prstGeom>
        </p:spPr>
      </p:pic>
      <p:pic>
        <p:nvPicPr>
          <p:cNvPr id="8" name="Рисунок 7" descr="wK7yENcBhgI.jpg"/>
          <p:cNvPicPr>
            <a:picLocks noChangeAspect="1"/>
          </p:cNvPicPr>
          <p:nvPr/>
        </p:nvPicPr>
        <p:blipFill>
          <a:blip r:embed="rId5"/>
          <a:stretch>
            <a:fillRect/>
          </a:stretch>
        </p:blipFill>
        <p:spPr>
          <a:xfrm>
            <a:off x="6804248" y="1097168"/>
            <a:ext cx="2361063" cy="2269244"/>
          </a:xfrm>
          <a:prstGeom prst="rect">
            <a:avLst/>
          </a:prstGeom>
        </p:spPr>
      </p:pic>
      <p:pic>
        <p:nvPicPr>
          <p:cNvPr id="9" name="Рисунок 8"/>
          <p:cNvPicPr>
            <a:picLocks noChangeAspect="1"/>
          </p:cNvPicPr>
          <p:nvPr/>
        </p:nvPicPr>
        <p:blipFill>
          <a:blip r:embed="rId6"/>
          <a:stretch>
            <a:fillRect/>
          </a:stretch>
        </p:blipFill>
        <p:spPr>
          <a:xfrm>
            <a:off x="594395" y="4438134"/>
            <a:ext cx="1457325" cy="2153977"/>
          </a:xfrm>
          <a:prstGeom prst="rect">
            <a:avLst/>
          </a:prstGeom>
        </p:spPr>
      </p:pic>
      <p:pic>
        <p:nvPicPr>
          <p:cNvPr id="5" name="Рисунок 4"/>
          <p:cNvPicPr>
            <a:picLocks noChangeAspect="1"/>
          </p:cNvPicPr>
          <p:nvPr/>
        </p:nvPicPr>
        <p:blipFill>
          <a:blip r:embed="rId7"/>
          <a:stretch>
            <a:fillRect/>
          </a:stretch>
        </p:blipFill>
        <p:spPr>
          <a:xfrm>
            <a:off x="4716017" y="1445977"/>
            <a:ext cx="1905000" cy="157162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28662" y="0"/>
            <a:ext cx="7643866" cy="1446550"/>
          </a:xfrm>
          <a:prstGeom prst="rect">
            <a:avLst/>
          </a:prstGeom>
          <a:noFill/>
        </p:spPr>
        <p:txBody>
          <a:bodyPr wrap="square" rtlCol="0">
            <a:spAutoFit/>
          </a:bodyPr>
          <a:lstStyle/>
          <a:p>
            <a:pPr algn="ctr"/>
            <a:r>
              <a:rPr lang="en-US" sz="4400" dirty="0">
                <a:effectLst>
                  <a:outerShdw blurRad="38100" dist="38100" dir="2700000" algn="tl">
                    <a:srgbClr val="000000">
                      <a:alpha val="43137"/>
                    </a:srgbClr>
                  </a:outerShdw>
                </a:effectLst>
                <a:latin typeface="Segoe UI Semibold" pitchFamily="34" charset="0"/>
                <a:cs typeface="Segoe UI Semibold" pitchFamily="34" charset="0"/>
              </a:rPr>
              <a:t>Powders for preparing solutions</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pic>
        <p:nvPicPr>
          <p:cNvPr id="2" name="Рисунок 1"/>
          <p:cNvPicPr>
            <a:picLocks noChangeAspect="1"/>
          </p:cNvPicPr>
          <p:nvPr/>
        </p:nvPicPr>
        <p:blipFill>
          <a:blip r:embed="rId2"/>
          <a:stretch>
            <a:fillRect/>
          </a:stretch>
        </p:blipFill>
        <p:spPr>
          <a:xfrm>
            <a:off x="3635896" y="3356992"/>
            <a:ext cx="5294925" cy="2736304"/>
          </a:xfrm>
          <a:prstGeom prst="rect">
            <a:avLst/>
          </a:prstGeom>
        </p:spPr>
      </p:pic>
      <p:pic>
        <p:nvPicPr>
          <p:cNvPr id="5" name="Рисунок 4"/>
          <p:cNvPicPr>
            <a:picLocks noChangeAspect="1"/>
          </p:cNvPicPr>
          <p:nvPr/>
        </p:nvPicPr>
        <p:blipFill>
          <a:blip r:embed="rId3"/>
          <a:stretch>
            <a:fillRect/>
          </a:stretch>
        </p:blipFill>
        <p:spPr>
          <a:xfrm>
            <a:off x="6283358" y="723275"/>
            <a:ext cx="2854424" cy="2724677"/>
          </a:xfrm>
          <a:prstGeom prst="rect">
            <a:avLst/>
          </a:prstGeom>
        </p:spPr>
      </p:pic>
      <p:pic>
        <p:nvPicPr>
          <p:cNvPr id="7" name="Рисунок 6"/>
          <p:cNvPicPr>
            <a:picLocks noChangeAspect="1"/>
          </p:cNvPicPr>
          <p:nvPr/>
        </p:nvPicPr>
        <p:blipFill>
          <a:blip r:embed="rId4"/>
          <a:stretch>
            <a:fillRect/>
          </a:stretch>
        </p:blipFill>
        <p:spPr>
          <a:xfrm>
            <a:off x="323528" y="1863776"/>
            <a:ext cx="2715730" cy="316835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260648"/>
            <a:ext cx="8712968" cy="5847755"/>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For greater consistency and convenience of consideration, the technological stages used in the preparation of powders can be divided into two stages:</a:t>
            </a:r>
          </a:p>
          <a:p>
            <a:pPr algn="just"/>
            <a:r>
              <a:rPr lang="en-US" sz="2200" dirty="0">
                <a:latin typeface="Times New Roman" panose="02020603050405020304" pitchFamily="18" charset="0"/>
                <a:cs typeface="Times New Roman" panose="02020603050405020304" pitchFamily="18" charset="0"/>
              </a:rPr>
              <a:t>- Converting coarsely dispersed substances into a powdery state and obtaining a homogeneous mixture consisting of particles of more or less the same size. For this, the following technological stages are used: grinding, sieving (rarely used in a pharmacy) and mixing.</a:t>
            </a:r>
          </a:p>
          <a:p>
            <a:pPr algn="just"/>
            <a:r>
              <a:rPr lang="en-US" sz="2200" dirty="0">
                <a:latin typeface="Times New Roman" panose="02020603050405020304" pitchFamily="18" charset="0"/>
                <a:cs typeface="Times New Roman" panose="02020603050405020304" pitchFamily="18" charset="0"/>
              </a:rPr>
              <a:t>Obtaining from a powder mixture of individual, appropriately designed doses. Stages: dosing, packaging and design</a:t>
            </a:r>
            <a:r>
              <a:rPr lang="en-US" sz="2200" dirty="0" smtClean="0">
                <a:latin typeface="Times New Roman" panose="02020603050405020304" pitchFamily="18" charset="0"/>
                <a:cs typeface="Times New Roman" panose="02020603050405020304" pitchFamily="18" charset="0"/>
              </a:rPr>
              <a:t>.</a:t>
            </a:r>
          </a:p>
          <a:p>
            <a:pPr algn="just"/>
            <a:r>
              <a:rPr lang="en-US" sz="2200" i="1" dirty="0">
                <a:solidFill>
                  <a:schemeClr val="accent6">
                    <a:lumMod val="75000"/>
                  </a:schemeClr>
                </a:solidFill>
                <a:latin typeface="Times New Roman" panose="02020603050405020304" pitchFamily="18" charset="0"/>
                <a:cs typeface="Times New Roman" panose="02020603050405020304" pitchFamily="18" charset="0"/>
              </a:rPr>
              <a:t>The preparation of powders consists of the following technological operations</a:t>
            </a:r>
            <a:r>
              <a:rPr lang="en-US" sz="2200" i="1" dirty="0" smtClean="0">
                <a:solidFill>
                  <a:schemeClr val="accent6">
                    <a:lumMod val="75000"/>
                  </a:schemeClr>
                </a:solidFill>
                <a:latin typeface="Times New Roman" panose="02020603050405020304" pitchFamily="18" charset="0"/>
                <a:cs typeface="Times New Roman" panose="02020603050405020304" pitchFamily="18" charset="0"/>
              </a:rPr>
              <a:t>:</a:t>
            </a:r>
          </a:p>
          <a:p>
            <a:pPr algn="just"/>
            <a:r>
              <a:rPr lang="en-US" sz="2200" dirty="0">
                <a:latin typeface="Times New Roman" panose="02020603050405020304" pitchFamily="18" charset="0"/>
                <a:cs typeface="Times New Roman" panose="02020603050405020304" pitchFamily="18" charset="0"/>
              </a:rPr>
              <a:t>1. Calculation of the amount of powder ingredients.</a:t>
            </a:r>
          </a:p>
          <a:p>
            <a:pPr algn="just"/>
            <a:r>
              <a:rPr lang="en-US" sz="2200" dirty="0">
                <a:latin typeface="Times New Roman" panose="02020603050405020304" pitchFamily="18" charset="0"/>
                <a:cs typeface="Times New Roman" panose="02020603050405020304" pitchFamily="18" charset="0"/>
              </a:rPr>
              <a:t>2. Weighing of powders.</a:t>
            </a:r>
          </a:p>
          <a:p>
            <a:pPr algn="just"/>
            <a:r>
              <a:rPr lang="en-US" sz="2200" dirty="0">
                <a:latin typeface="Times New Roman" panose="02020603050405020304" pitchFamily="18" charset="0"/>
                <a:cs typeface="Times New Roman" panose="02020603050405020304" pitchFamily="18" charset="0"/>
              </a:rPr>
              <a:t>3. Grinding and mixing.</a:t>
            </a:r>
          </a:p>
          <a:p>
            <a:pPr algn="just"/>
            <a:r>
              <a:rPr lang="en-US" sz="2200" dirty="0">
                <a:latin typeface="Times New Roman" panose="02020603050405020304" pitchFamily="18" charset="0"/>
                <a:cs typeface="Times New Roman" panose="02020603050405020304" pitchFamily="18" charset="0"/>
              </a:rPr>
              <a:t>4. Dosage.</a:t>
            </a:r>
          </a:p>
          <a:p>
            <a:pPr algn="just"/>
            <a:r>
              <a:rPr lang="en-US" sz="2200" dirty="0">
                <a:latin typeface="Times New Roman" panose="02020603050405020304" pitchFamily="18" charset="0"/>
                <a:cs typeface="Times New Roman" panose="02020603050405020304" pitchFamily="18" charset="0"/>
              </a:rPr>
              <a:t>5. Packaging and decoration for vacation.</a:t>
            </a:r>
          </a:p>
          <a:p>
            <a:pPr algn="just"/>
            <a:r>
              <a:rPr lang="en-US" sz="2200" dirty="0">
                <a:latin typeface="Times New Roman" panose="02020603050405020304" pitchFamily="18" charset="0"/>
                <a:cs typeface="Times New Roman" panose="02020603050405020304" pitchFamily="18" charset="0"/>
              </a:rPr>
              <a:t>6. Registration of a written control passport.</a:t>
            </a:r>
          </a:p>
          <a:p>
            <a:pPr algn="just"/>
            <a:r>
              <a:rPr lang="en-US" sz="2200" dirty="0">
                <a:latin typeface="Times New Roman" panose="02020603050405020304" pitchFamily="18" charset="0"/>
                <a:cs typeface="Times New Roman" panose="02020603050405020304" pitchFamily="18" charset="0"/>
              </a:rPr>
              <a:t>7. Evaluation of the quality of the powder.</a:t>
            </a:r>
            <a:endParaRPr lang="ru-RU" dirty="0"/>
          </a:p>
        </p:txBody>
      </p:sp>
    </p:spTree>
    <p:extLst>
      <p:ext uri="{BB962C8B-B14F-4D97-AF65-F5344CB8AC3E}">
        <p14:creationId xmlns:p14="http://schemas.microsoft.com/office/powerpoint/2010/main" val="1599423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1475656" y="32048"/>
            <a:ext cx="6512511" cy="648072"/>
          </a:xfrm>
        </p:spPr>
        <p:txBody>
          <a:bodyPr>
            <a:normAutofit fontScale="90000"/>
          </a:bodyPr>
          <a:lstStyle/>
          <a:p>
            <a:pPr marL="0" indent="0" algn="ctr">
              <a:buNone/>
            </a:pPr>
            <a:r>
              <a:rPr lang="en-US" sz="4000" b="0" dirty="0">
                <a:solidFill>
                  <a:schemeClr val="tx1"/>
                </a:solidFill>
                <a:effectLst>
                  <a:outerShdw blurRad="38100" dist="38100" dir="2700000" algn="tl">
                    <a:srgbClr val="000000">
                      <a:alpha val="43137"/>
                    </a:srgbClr>
                  </a:outerShdw>
                </a:effectLst>
                <a:latin typeface="Segoe UI Semibold" pitchFamily="34" charset="0"/>
                <a:cs typeface="Segoe UI Semibold" pitchFamily="34" charset="0"/>
              </a:rPr>
              <a:t>Shredding</a:t>
            </a:r>
            <a: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t/>
            </a:r>
            <a:b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br>
            <a: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t/>
            </a:r>
            <a:br>
              <a:rPr lang="ru-RU" sz="4900" b="0" dirty="0" smtClean="0">
                <a:effectLst>
                  <a:outerShdw blurRad="38100" dist="38100" dir="2700000" algn="tl">
                    <a:srgbClr val="000000">
                      <a:alpha val="43137"/>
                    </a:srgbClr>
                  </a:outerShdw>
                </a:effectLst>
                <a:latin typeface="Segoe UI Semibold" pitchFamily="34" charset="0"/>
                <a:cs typeface="Segoe UI Semibold" pitchFamily="34" charset="0"/>
              </a:rPr>
            </a:br>
            <a:r>
              <a:rPr lang="ru-RU" dirty="0" smtClean="0">
                <a:effectLst/>
              </a:rPr>
              <a:t/>
            </a:r>
            <a:br>
              <a:rPr lang="ru-RU" dirty="0" smtClean="0">
                <a:effectLst/>
              </a:rPr>
            </a:br>
            <a:endParaRPr lang="ru-RU" dirty="0"/>
          </a:p>
        </p:txBody>
      </p:sp>
      <p:sp>
        <p:nvSpPr>
          <p:cNvPr id="3" name="Объект 2"/>
          <p:cNvSpPr>
            <a:spLocks noGrp="1"/>
          </p:cNvSpPr>
          <p:nvPr>
            <p:ph sz="quarter" idx="13"/>
          </p:nvPr>
        </p:nvSpPr>
        <p:spPr>
          <a:xfrm>
            <a:off x="197260" y="692696"/>
            <a:ext cx="8946740" cy="5760640"/>
          </a:xfrm>
          <a:noFill/>
        </p:spPr>
        <p:txBody>
          <a:bodyPr>
            <a:normAutofit fontScale="25000" lnSpcReduction="20000"/>
          </a:bodyPr>
          <a:lstStyle/>
          <a:p>
            <a:pPr marL="45720" indent="0" algn="just">
              <a:buNone/>
            </a:pPr>
            <a:r>
              <a:rPr lang="en-US" sz="80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Grinding</a:t>
            </a:r>
            <a:r>
              <a:rPr lang="en-US" sz="8000" b="1" dirty="0">
                <a:solidFill>
                  <a:schemeClr val="tx1"/>
                </a:solidFill>
                <a:latin typeface="Times New Roman" panose="02020603050405020304" pitchFamily="18" charset="0"/>
                <a:cs typeface="Times New Roman" panose="02020603050405020304" pitchFamily="18" charset="0"/>
              </a:rPr>
              <a:t> is the process of reducing the particle size of solid drugs using a variety of devices.</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At the grinding stage, the correct choice of grinding machines is important: the physicochemical properties of the material, the size of the starting material and the final product, the total amount of material to be crushed are taken into account.</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When carrying out the grinding process, they are guided by the requirements of the NTD for the size of the particles of the crushed material, and the choice of machines is determined by the given degree of grinding and the properties of the material being ground.</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Shredding machines can be classified according to various criteria:</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 by purpose: preliminary and final grinding;</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 by the method of grinding the material: cutting (grass cutters, root cutters), crushing and abrasive (rolls, runners, millstone, excelsior), impact-centrifugal mills (hammer, cruciform, disintegrator, </a:t>
            </a:r>
            <a:r>
              <a:rPr lang="en-US" sz="8000" b="1" dirty="0" err="1">
                <a:solidFill>
                  <a:schemeClr val="tx1"/>
                </a:solidFill>
                <a:latin typeface="Times New Roman" panose="02020603050405020304" pitchFamily="18" charset="0"/>
                <a:cs typeface="Times New Roman" panose="02020603050405020304" pitchFamily="18" charset="0"/>
              </a:rPr>
              <a:t>dismembrator</a:t>
            </a:r>
            <a:r>
              <a:rPr lang="en-US" sz="8000" b="1" dirty="0">
                <a:solidFill>
                  <a:schemeClr val="tx1"/>
                </a:solidFill>
                <a:latin typeface="Times New Roman" panose="02020603050405020304" pitchFamily="18" charset="0"/>
                <a:cs typeface="Times New Roman" panose="02020603050405020304" pitchFamily="18" charset="0"/>
              </a:rPr>
              <a:t>), impact-abrasive (ball) and rod mills ultrafine grinding machines (vibrating mills, colloidal and jet mills);</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 according to the degree of grinding of the material (crushers of coarse, medium and fine crushing, mills of fine and colloidal crushing);</a:t>
            </a:r>
          </a:p>
          <a:p>
            <a:pPr marL="45720" indent="0" algn="just">
              <a:buNone/>
            </a:pPr>
            <a:r>
              <a:rPr lang="en-US" sz="8000" b="1" dirty="0">
                <a:solidFill>
                  <a:schemeClr val="tx1"/>
                </a:solidFill>
                <a:latin typeface="Times New Roman" panose="02020603050405020304" pitchFamily="18" charset="0"/>
                <a:cs typeface="Times New Roman" panose="02020603050405020304" pitchFamily="18" charset="0"/>
              </a:rPr>
              <a:t>- by the nature of the working tool (disc, ball, knife, rotary machines, etc.).</a:t>
            </a:r>
            <a:endParaRPr lang="ru-RU" sz="5500" b="1" dirty="0">
              <a:solidFill>
                <a:schemeClr val="tx1"/>
              </a:solidFill>
              <a:latin typeface="Times New Roman" panose="02020603050405020304" pitchFamily="18" charset="0"/>
              <a:cs typeface="Times New Roman" panose="02020603050405020304" pitchFamily="18" charset="0"/>
            </a:endParaRPr>
          </a:p>
          <a:p>
            <a:pPr marL="45720" indent="0">
              <a:buNone/>
            </a:pPr>
            <a:endParaRPr lang="ru-RU" sz="3600" dirty="0">
              <a:solidFill>
                <a:schemeClr val="tx1"/>
              </a:solidFill>
            </a:endParaRPr>
          </a:p>
          <a:p>
            <a:pPr marL="45720" indent="0">
              <a:buNone/>
            </a:pPr>
            <a:r>
              <a:rPr lang="ru-RU" dirty="0"/>
              <a:t> </a:t>
            </a:r>
          </a:p>
        </p:txBody>
      </p:sp>
    </p:spTree>
    <p:extLst>
      <p:ext uri="{BB962C8B-B14F-4D97-AF65-F5344CB8AC3E}">
        <p14:creationId xmlns:p14="http://schemas.microsoft.com/office/powerpoint/2010/main" val="2372142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97" y="908720"/>
            <a:ext cx="4248472" cy="5040560"/>
          </a:xfrm>
          <a:prstGeom prst="rect">
            <a:avLst/>
          </a:prstGeom>
        </p:spPr>
      </p:pic>
      <p:sp>
        <p:nvSpPr>
          <p:cNvPr id="8" name="TextBox 7"/>
          <p:cNvSpPr txBox="1"/>
          <p:nvPr/>
        </p:nvSpPr>
        <p:spPr>
          <a:xfrm>
            <a:off x="0" y="0"/>
            <a:ext cx="9144000" cy="1077218"/>
          </a:xfrm>
          <a:prstGeom prst="rect">
            <a:avLst/>
          </a:prstGeom>
          <a:noFill/>
        </p:spPr>
        <p:txBody>
          <a:bodyPr wrap="square" rtlCol="0">
            <a:spAutoFit/>
          </a:bodyPr>
          <a:lstStyle/>
          <a:p>
            <a:pPr algn="ctr"/>
            <a:r>
              <a:rPr lang="en-US" sz="3200" dirty="0">
                <a:effectLst>
                  <a:outerShdw blurRad="38100" dist="38100" dir="2700000" algn="tl">
                    <a:srgbClr val="000000">
                      <a:alpha val="43137"/>
                    </a:srgbClr>
                  </a:outerShdw>
                </a:effectLst>
                <a:latin typeface="Segoe UI Semibold" pitchFamily="34" charset="0"/>
                <a:cs typeface="Segoe UI Semibold" pitchFamily="34" charset="0"/>
              </a:rPr>
              <a:t>Screening</a:t>
            </a:r>
          </a:p>
          <a:p>
            <a:pPr algn="ctr"/>
            <a:r>
              <a:rPr lang="en-US" sz="3200" dirty="0">
                <a:effectLst>
                  <a:outerShdw blurRad="38100" dist="38100" dir="2700000" algn="tl">
                    <a:srgbClr val="000000">
                      <a:alpha val="43137"/>
                    </a:srgbClr>
                  </a:outerShdw>
                </a:effectLst>
                <a:latin typeface="Segoe UI Semibold" pitchFamily="34" charset="0"/>
                <a:cs typeface="Segoe UI Semibold" pitchFamily="34" charset="0"/>
              </a:rPr>
              <a:t>Sieve for sifting powders</a:t>
            </a:r>
            <a:endParaRPr lang="ru-RU" sz="3200" dirty="0">
              <a:effectLst>
                <a:outerShdw blurRad="38100" dist="38100" dir="2700000" algn="tl">
                  <a:srgbClr val="000000">
                    <a:alpha val="43137"/>
                  </a:srgbClr>
                </a:outerShdw>
              </a:effectLst>
              <a:latin typeface="Segoe UI Semibold" pitchFamily="34" charset="0"/>
              <a:cs typeface="Segoe UI Semibold" pitchFamily="34" charset="0"/>
            </a:endParaRPr>
          </a:p>
        </p:txBody>
      </p:sp>
      <p:sp>
        <p:nvSpPr>
          <p:cNvPr id="2" name="Прямоугольник 1"/>
          <p:cNvSpPr/>
          <p:nvPr/>
        </p:nvSpPr>
        <p:spPr>
          <a:xfrm>
            <a:off x="4232775" y="1094692"/>
            <a:ext cx="4805717" cy="3970318"/>
          </a:xfrm>
          <a:prstGeom prst="rect">
            <a:avLst/>
          </a:prstGeom>
        </p:spPr>
        <p:txBody>
          <a:bodyPr wrap="square">
            <a:spAutoFit/>
          </a:bodyPr>
          <a:lstStyle/>
          <a:p>
            <a:pPr algn="just"/>
            <a:r>
              <a:rPr lang="en-US" dirty="0"/>
              <a:t>When complex powders are obtained under industrial conditions, each substance included in the mixture is ground separately and sieved through a suitable sieve.</a:t>
            </a:r>
          </a:p>
          <a:p>
            <a:pPr algn="just"/>
            <a:r>
              <a:rPr lang="en-US" dirty="0"/>
              <a:t>In industrial conditions, mechanical sieves are used: rotating, swinging, vibrating. By the design of the vibration device, there are 3 types of vibrating sieves: electromagnetic, gyratory, inertial.</a:t>
            </a:r>
          </a:p>
          <a:p>
            <a:pPr algn="just"/>
            <a:r>
              <a:rPr lang="en-US" dirty="0"/>
              <a:t>Screening of the crushed material is carried out using screening mechanisms of various designs: rotating, swinging and vibrating. Damp material can be sieved on vibrating screens.</a:t>
            </a:r>
            <a:endParaRPr lang="ru-RU" dirty="0"/>
          </a:p>
        </p:txBody>
      </p:sp>
    </p:spTree>
    <p:extLst>
      <p:ext uri="{BB962C8B-B14F-4D97-AF65-F5344CB8AC3E}">
        <p14:creationId xmlns:p14="http://schemas.microsoft.com/office/powerpoint/2010/main" val="3834088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692696"/>
            <a:ext cx="9036496" cy="5632311"/>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Blending is a process that achieves the same ratio of constituent particles in any part of the resulting mixture.</a:t>
            </a:r>
          </a:p>
          <a:p>
            <a:pPr algn="just"/>
            <a:r>
              <a:rPr lang="en-US" sz="2000" b="1" dirty="0">
                <a:latin typeface="Times New Roman" panose="02020603050405020304" pitchFamily="18" charset="0"/>
                <a:cs typeface="Times New Roman" panose="02020603050405020304" pitchFamily="18" charset="0"/>
              </a:rPr>
              <a:t>Mixing of powdered products is carried out in special mixers, which are classified:</a:t>
            </a:r>
          </a:p>
          <a:p>
            <a:pPr algn="just"/>
            <a:r>
              <a:rPr lang="en-US" sz="2000" b="1" dirty="0">
                <a:latin typeface="Times New Roman" panose="02020603050405020304" pitchFamily="18" charset="0"/>
                <a:cs typeface="Times New Roman" panose="02020603050405020304" pitchFamily="18" charset="0"/>
              </a:rPr>
              <a:t>- by the nature of the mixing process (convective or diffuse);</a:t>
            </a:r>
          </a:p>
          <a:p>
            <a:pPr algn="just"/>
            <a:r>
              <a:rPr lang="en-US" sz="2000" b="1" dirty="0">
                <a:latin typeface="Times New Roman" panose="02020603050405020304" pitchFamily="18" charset="0"/>
                <a:cs typeface="Times New Roman" panose="02020603050405020304" pitchFamily="18" charset="0"/>
              </a:rPr>
              <a:t>- by design feature (drum mixers with a rotating body and rotating blades);</a:t>
            </a:r>
          </a:p>
          <a:p>
            <a:pPr algn="just"/>
            <a:r>
              <a:rPr lang="en-US" sz="2000" b="1" dirty="0">
                <a:latin typeface="Times New Roman" panose="02020603050405020304" pitchFamily="18" charset="0"/>
                <a:cs typeface="Times New Roman" panose="02020603050405020304" pitchFamily="18" charset="0"/>
              </a:rPr>
              <a:t>- according to the methods of influence on the mixture (gravitational, centrifugal);</a:t>
            </a:r>
          </a:p>
          <a:p>
            <a:pPr algn="just"/>
            <a:r>
              <a:rPr lang="en-US" sz="2000" b="1" dirty="0">
                <a:latin typeface="Times New Roman" panose="02020603050405020304" pitchFamily="18" charset="0"/>
                <a:cs typeface="Times New Roman" panose="02020603050405020304" pitchFamily="18" charset="0"/>
              </a:rPr>
              <a:t>- by the nature of the flow of the mixing process (periodic or continuous) and other signs.</a:t>
            </a:r>
          </a:p>
          <a:p>
            <a:pPr algn="just"/>
            <a:r>
              <a:rPr lang="en-US" sz="2000" b="1" dirty="0">
                <a:latin typeface="Times New Roman" panose="02020603050405020304" pitchFamily="18" charset="0"/>
                <a:cs typeface="Times New Roman" panose="02020603050405020304" pitchFamily="18" charset="0"/>
              </a:rPr>
              <a:t>A qualitative characteristic of the mixing process is the uniformity of the composition of any of the samples taken from different zones of the mixer.</a:t>
            </a:r>
          </a:p>
          <a:p>
            <a:pPr algn="just"/>
            <a:r>
              <a:rPr lang="en-US" sz="2000" b="1" dirty="0">
                <a:latin typeface="Times New Roman" panose="02020603050405020304" pitchFamily="18" charset="0"/>
                <a:cs typeface="Times New Roman" panose="02020603050405020304" pitchFamily="18" charset="0"/>
              </a:rPr>
              <a:t>The simplest and easiest mixing method is one in which the ingredients are included in the powder in approximately equal amounts, with particles of the same size, close in density. All components are poured into the mixer and mixed until a homogeneous mixture is obtained. If, under the indicated equal conditions, the specific gravity of the powders that are mixed is different, then the duration of mixing increases</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07504" y="0"/>
            <a:ext cx="8712968" cy="523220"/>
          </a:xfrm>
          <a:prstGeom prst="rect">
            <a:avLst/>
          </a:prstGeom>
        </p:spPr>
        <p:txBody>
          <a:bodyPr wrap="square">
            <a:spAutoFit/>
          </a:bodyPr>
          <a:lstStyle/>
          <a:p>
            <a:pPr algn="ctr"/>
            <a:r>
              <a:rPr lang="en-US" sz="2800" dirty="0">
                <a:solidFill>
                  <a:srgbClr val="7030A0"/>
                </a:solidFill>
                <a:effectLst>
                  <a:outerShdw blurRad="38100" dist="38100" dir="2700000" algn="tl">
                    <a:srgbClr val="000000">
                      <a:alpha val="43137"/>
                    </a:srgbClr>
                  </a:outerShdw>
                </a:effectLst>
                <a:latin typeface="Segoe UI Semibold" pitchFamily="34" charset="0"/>
                <a:cs typeface="Segoe UI Semibold" pitchFamily="34" charset="0"/>
              </a:rPr>
              <a:t>Mixing</a:t>
            </a:r>
            <a:endParaRPr lang="ru-RU" sz="2800" dirty="0">
              <a:solidFill>
                <a:srgbClr val="7030A0"/>
              </a:solidFill>
              <a:effectLst>
                <a:outerShdw blurRad="38100" dist="38100" dir="2700000" algn="tl">
                  <a:srgbClr val="000000">
                    <a:alpha val="43137"/>
                  </a:srgbClr>
                </a:outerShdw>
              </a:effectLst>
              <a:latin typeface="Segoe UI Semibold" pitchFamily="34" charset="0"/>
              <a:cs typeface="Segoe UI Semibold" pitchFamily="34" charset="0"/>
            </a:endParaRPr>
          </a:p>
        </p:txBody>
      </p:sp>
    </p:spTree>
    <p:extLst>
      <p:ext uri="{BB962C8B-B14F-4D97-AF65-F5344CB8AC3E}">
        <p14:creationId xmlns:p14="http://schemas.microsoft.com/office/powerpoint/2010/main" val="4138246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1310-1001.jpg"/>
          <p:cNvPicPr>
            <a:picLocks noChangeAspect="1"/>
          </p:cNvPicPr>
          <p:nvPr/>
        </p:nvPicPr>
        <p:blipFill>
          <a:blip r:embed="rId2"/>
          <a:stretch>
            <a:fillRect/>
          </a:stretch>
        </p:blipFill>
        <p:spPr>
          <a:xfrm>
            <a:off x="0" y="1071546"/>
            <a:ext cx="4643470" cy="4643470"/>
          </a:xfrm>
          <a:prstGeom prst="rect">
            <a:avLst/>
          </a:prstGeom>
        </p:spPr>
      </p:pic>
      <p:pic>
        <p:nvPicPr>
          <p:cNvPr id="4" name="Рисунок 3" descr="1310-1003.jpg"/>
          <p:cNvPicPr>
            <a:picLocks noChangeAspect="1"/>
          </p:cNvPicPr>
          <p:nvPr/>
        </p:nvPicPr>
        <p:blipFill>
          <a:blip r:embed="rId3"/>
          <a:stretch>
            <a:fillRect/>
          </a:stretch>
        </p:blipFill>
        <p:spPr>
          <a:xfrm>
            <a:off x="4429092" y="1071546"/>
            <a:ext cx="4714908" cy="4714908"/>
          </a:xfrm>
          <a:prstGeom prst="rect">
            <a:avLst/>
          </a:prstGeom>
        </p:spPr>
      </p:pic>
      <p:sp>
        <p:nvSpPr>
          <p:cNvPr id="5" name="TextBox 4"/>
          <p:cNvSpPr txBox="1"/>
          <p:nvPr/>
        </p:nvSpPr>
        <p:spPr>
          <a:xfrm>
            <a:off x="1142976" y="0"/>
            <a:ext cx="7215238" cy="769441"/>
          </a:xfrm>
          <a:prstGeom prst="rect">
            <a:avLst/>
          </a:prstGeom>
          <a:noFill/>
          <a:effectLst/>
        </p:spPr>
        <p:txBody>
          <a:bodyPr wrap="square" rtlCol="0">
            <a:spAutoFit/>
          </a:bodyPr>
          <a:lstStyle/>
          <a:p>
            <a:pPr algn="ctr"/>
            <a:r>
              <a:rPr lang="en-US" sz="4400" dirty="0">
                <a:effectLst>
                  <a:outerShdw blurRad="38100" dist="38100" dir="2700000" algn="tl">
                    <a:srgbClr val="000000">
                      <a:alpha val="43137"/>
                    </a:srgbClr>
                  </a:outerShdw>
                </a:effectLst>
                <a:latin typeface="Segoe UI Semibold" pitchFamily="34" charset="0"/>
                <a:cs typeface="Segoe UI Semibold" pitchFamily="34" charset="0"/>
              </a:rPr>
              <a:t>Modern mills</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1736" y="0"/>
            <a:ext cx="4286280" cy="769441"/>
          </a:xfrm>
          <a:prstGeom prst="rect">
            <a:avLst/>
          </a:prstGeom>
          <a:noFill/>
        </p:spPr>
        <p:txBody>
          <a:bodyPr wrap="square" rtlCol="0">
            <a:spAutoFit/>
          </a:bodyPr>
          <a:lstStyle/>
          <a:p>
            <a:pPr algn="ctr"/>
            <a:r>
              <a:rPr lang="en-US" sz="4400" dirty="0">
                <a:effectLst>
                  <a:outerShdw blurRad="38100" dist="38100" dir="2700000" algn="tl">
                    <a:srgbClr val="000000">
                      <a:alpha val="43137"/>
                    </a:srgbClr>
                  </a:outerShdw>
                </a:effectLst>
                <a:latin typeface="Segoe UI Semibold" pitchFamily="34" charset="0"/>
                <a:cs typeface="Segoe UI Semibold" pitchFamily="34" charset="0"/>
              </a:rPr>
              <a:t>Dosing</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sp>
        <p:nvSpPr>
          <p:cNvPr id="3" name="TextBox 2"/>
          <p:cNvSpPr txBox="1"/>
          <p:nvPr/>
        </p:nvSpPr>
        <p:spPr>
          <a:xfrm>
            <a:off x="571472" y="1071546"/>
            <a:ext cx="3071834" cy="3046988"/>
          </a:xfrm>
          <a:prstGeom prst="rect">
            <a:avLst/>
          </a:prstGeom>
          <a:noFill/>
        </p:spPr>
        <p:txBody>
          <a:bodyPr wrap="square" rtlCol="0">
            <a:spAutoFit/>
          </a:bodyPr>
          <a:lstStyle/>
          <a:p>
            <a:r>
              <a:rPr lang="en-US" sz="3200" dirty="0"/>
              <a:t>1) By mass</a:t>
            </a:r>
          </a:p>
          <a:p>
            <a:endParaRPr lang="en-US" sz="3200" dirty="0"/>
          </a:p>
          <a:p>
            <a:r>
              <a:rPr lang="en-US" sz="3200" dirty="0"/>
              <a:t>  More accurate</a:t>
            </a:r>
          </a:p>
          <a:p>
            <a:endParaRPr lang="en-US" sz="3200" dirty="0"/>
          </a:p>
          <a:p>
            <a:r>
              <a:rPr lang="en-US" sz="3200" dirty="0"/>
              <a:t>  Using a hand scale</a:t>
            </a:r>
            <a:endParaRPr lang="ru-RU" sz="3200" dirty="0"/>
          </a:p>
        </p:txBody>
      </p:sp>
      <p:pic>
        <p:nvPicPr>
          <p:cNvPr id="33796" name="Picture 4" descr="http://vmede.org/sait/content/Farm_texnologiya_bzg_ls_gavrilov_2010/img/22536.jpg"/>
          <p:cNvPicPr>
            <a:picLocks noChangeAspect="1" noChangeArrowheads="1"/>
          </p:cNvPicPr>
          <p:nvPr/>
        </p:nvPicPr>
        <p:blipFill>
          <a:blip r:embed="rId2"/>
          <a:srcRect/>
          <a:stretch>
            <a:fillRect/>
          </a:stretch>
        </p:blipFill>
        <p:spPr bwMode="auto">
          <a:xfrm>
            <a:off x="4429124" y="1000108"/>
            <a:ext cx="4126882" cy="521495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71472" y="3786190"/>
            <a:ext cx="4453666" cy="2622724"/>
          </a:xfr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132" y="357166"/>
            <a:ext cx="3043605" cy="5256584"/>
          </a:xfrm>
          <a:prstGeom prst="rect">
            <a:avLst/>
          </a:prstGeom>
        </p:spPr>
      </p:pic>
      <p:sp>
        <p:nvSpPr>
          <p:cNvPr id="6" name="TextBox 5"/>
          <p:cNvSpPr txBox="1"/>
          <p:nvPr/>
        </p:nvSpPr>
        <p:spPr>
          <a:xfrm>
            <a:off x="428596" y="428604"/>
            <a:ext cx="5000660" cy="3046988"/>
          </a:xfrm>
          <a:prstGeom prst="rect">
            <a:avLst/>
          </a:prstGeom>
          <a:noFill/>
        </p:spPr>
        <p:txBody>
          <a:bodyPr wrap="square" rtlCol="0">
            <a:spAutoFit/>
          </a:bodyPr>
          <a:lstStyle/>
          <a:p>
            <a:r>
              <a:rPr lang="en-US" sz="3200" dirty="0"/>
              <a:t>2) By volume</a:t>
            </a:r>
          </a:p>
          <a:p>
            <a:endParaRPr lang="en-US" sz="3200" dirty="0"/>
          </a:p>
          <a:p>
            <a:r>
              <a:rPr lang="en-US" sz="3200" dirty="0"/>
              <a:t>  Less accurate, but more productive</a:t>
            </a:r>
          </a:p>
          <a:p>
            <a:endParaRPr lang="en-US" sz="3200" dirty="0"/>
          </a:p>
          <a:p>
            <a:r>
              <a:rPr lang="en-US" sz="3200" dirty="0"/>
              <a:t>  With dispensers</a:t>
            </a:r>
            <a:endParaRPr lang="ru-RU" sz="3200" dirty="0"/>
          </a:p>
        </p:txBody>
      </p:sp>
    </p:spTree>
    <p:extLst>
      <p:ext uri="{BB962C8B-B14F-4D97-AF65-F5344CB8AC3E}">
        <p14:creationId xmlns:p14="http://schemas.microsoft.com/office/powerpoint/2010/main" val="39146655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8856983" cy="6192688"/>
          </a:xfrm>
        </p:spPr>
        <p:txBody>
          <a:bodyPr/>
          <a:lstStyle/>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548680"/>
            <a:ext cx="8352928" cy="5544615"/>
          </a:xfrm>
          <a:prstGeom prst="rect">
            <a:avLst/>
          </a:prstGeom>
        </p:spPr>
      </p:pic>
    </p:spTree>
    <p:extLst>
      <p:ext uri="{BB962C8B-B14F-4D97-AF65-F5344CB8AC3E}">
        <p14:creationId xmlns:p14="http://schemas.microsoft.com/office/powerpoint/2010/main" val="267293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80"/>
            <a:ext cx="9144000" cy="6870159"/>
          </a:xfrm>
          <a:prstGeom prst="rect">
            <a:avLst/>
          </a:prstGeom>
        </p:spPr>
      </p:pic>
      <p:sp>
        <p:nvSpPr>
          <p:cNvPr id="6" name="TextBox 5"/>
          <p:cNvSpPr txBox="1"/>
          <p:nvPr/>
        </p:nvSpPr>
        <p:spPr>
          <a:xfrm>
            <a:off x="500034" y="428604"/>
            <a:ext cx="3135862" cy="769441"/>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4400" dirty="0">
                <a:effectLst>
                  <a:outerShdw blurRad="38100" dist="38100" dir="2700000" algn="tl">
                    <a:srgbClr val="000000">
                      <a:alpha val="43137"/>
                    </a:srgbClr>
                  </a:outerShdw>
                </a:effectLst>
                <a:latin typeface="Segoe UI Semibold" pitchFamily="34" charset="0"/>
                <a:cs typeface="Segoe UI Semibold" pitchFamily="34" charset="0"/>
              </a:rPr>
              <a:t>Packaging</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spTree>
    <p:extLst>
      <p:ext uri="{BB962C8B-B14F-4D97-AF65-F5344CB8AC3E}">
        <p14:creationId xmlns:p14="http://schemas.microsoft.com/office/powerpoint/2010/main" val="1232233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43108" y="0"/>
            <a:ext cx="4357718" cy="769441"/>
          </a:xfrm>
          <a:prstGeom prst="rect">
            <a:avLst/>
          </a:prstGeom>
          <a:noFill/>
        </p:spPr>
        <p:txBody>
          <a:bodyPr wrap="square" rtlCol="0">
            <a:spAutoFit/>
          </a:bodyPr>
          <a:lstStyle/>
          <a:p>
            <a:pPr algn="ctr"/>
            <a:r>
              <a:rPr lang="en-US" sz="4400" dirty="0">
                <a:effectLst>
                  <a:outerShdw blurRad="38100" dist="38100" dir="2700000" algn="tl">
                    <a:srgbClr val="000000">
                      <a:alpha val="43137"/>
                    </a:srgbClr>
                  </a:outerShdw>
                </a:effectLst>
                <a:latin typeface="Segoe UI Semibold" pitchFamily="34" charset="0"/>
                <a:cs typeface="Segoe UI Semibold" pitchFamily="34" charset="0"/>
              </a:rPr>
              <a:t>Registration</a:t>
            </a:r>
            <a:endParaRPr lang="ru-RU" sz="4400" dirty="0">
              <a:effectLst>
                <a:outerShdw blurRad="38100" dist="38100" dir="2700000" algn="tl">
                  <a:srgbClr val="000000">
                    <a:alpha val="43137"/>
                  </a:srgbClr>
                </a:outerShdw>
              </a:effectLst>
              <a:latin typeface="Segoe UI Semibold" pitchFamily="34" charset="0"/>
              <a:cs typeface="Segoe UI Semibold" pitchFamily="34" charset="0"/>
            </a:endParaRPr>
          </a:p>
        </p:txBody>
      </p:sp>
      <p:pic>
        <p:nvPicPr>
          <p:cNvPr id="2" name="Рисунок 1"/>
          <p:cNvPicPr>
            <a:picLocks noChangeAspect="1"/>
          </p:cNvPicPr>
          <p:nvPr/>
        </p:nvPicPr>
        <p:blipFill>
          <a:blip r:embed="rId2"/>
          <a:stretch>
            <a:fillRect/>
          </a:stretch>
        </p:blipFill>
        <p:spPr>
          <a:xfrm>
            <a:off x="4148827" y="2857496"/>
            <a:ext cx="4703997" cy="3795716"/>
          </a:xfrm>
          <a:prstGeom prst="rect">
            <a:avLst/>
          </a:prstGeom>
        </p:spPr>
      </p:pic>
      <p:pic>
        <p:nvPicPr>
          <p:cNvPr id="3" name="Рисунок 2"/>
          <p:cNvPicPr>
            <a:picLocks noChangeAspect="1"/>
          </p:cNvPicPr>
          <p:nvPr/>
        </p:nvPicPr>
        <p:blipFill>
          <a:blip r:embed="rId3"/>
          <a:stretch>
            <a:fillRect/>
          </a:stretch>
        </p:blipFill>
        <p:spPr>
          <a:xfrm>
            <a:off x="-226440" y="769441"/>
            <a:ext cx="4739095" cy="2954436"/>
          </a:xfrm>
          <a:prstGeom prst="rect">
            <a:avLst/>
          </a:prstGeom>
        </p:spPr>
      </p:pic>
    </p:spTree>
    <p:extLst>
      <p:ext uri="{BB962C8B-B14F-4D97-AF65-F5344CB8AC3E}">
        <p14:creationId xmlns:p14="http://schemas.microsoft.com/office/powerpoint/2010/main" val="1177167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420888"/>
            <a:ext cx="8662949" cy="1200329"/>
          </a:xfrm>
          <a:prstGeom prst="rect">
            <a:avLst/>
          </a:prstGeom>
        </p:spPr>
        <p:txBody>
          <a:bodyPr wrap="none">
            <a:spAutoFit/>
          </a:bodyPr>
          <a:lstStyle/>
          <a:p>
            <a:pPr algn="ctr"/>
            <a:r>
              <a:rPr lang="en-US" sz="7200" dirty="0"/>
              <a:t>Thanks for attention</a:t>
            </a:r>
            <a:endParaRPr lang="ru-RU" sz="7200" dirty="0"/>
          </a:p>
        </p:txBody>
      </p:sp>
    </p:spTree>
    <p:extLst>
      <p:ext uri="{BB962C8B-B14F-4D97-AF65-F5344CB8AC3E}">
        <p14:creationId xmlns:p14="http://schemas.microsoft.com/office/powerpoint/2010/main" val="3942604339"/>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584</TotalTime>
  <Words>1001</Words>
  <Application>Microsoft Office PowerPoint</Application>
  <PresentationFormat>Экран (4:3)</PresentationFormat>
  <Paragraphs>87</Paragraphs>
  <Slides>21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21</vt:i4>
      </vt:variant>
    </vt:vector>
  </HeadingPairs>
  <TitlesOfParts>
    <vt:vector size="29" baseType="lpstr">
      <vt:lpstr>Arial</vt:lpstr>
      <vt:lpstr>Comic Sans MS</vt:lpstr>
      <vt:lpstr>Georgia</vt:lpstr>
      <vt:lpstr>PMingLiU</vt:lpstr>
      <vt:lpstr>Segoe UI Semibold</vt:lpstr>
      <vt:lpstr>Times New Roman</vt:lpstr>
      <vt:lpstr>Trebuchet MS</vt:lpstr>
      <vt:lpstr>Воздушный поток</vt:lpstr>
      <vt:lpstr>ODESA NATIONAL MEDICAL UNIVERSITY  Department of Pharmaceutical chemistry  and Drug Technology</vt:lpstr>
      <vt:lpstr>plan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Shredding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Порошки</dc:title>
  <dc:creator>Кристина</dc:creator>
  <cp:lastModifiedBy>Олексій Володимирович Нікітін</cp:lastModifiedBy>
  <cp:revision>68</cp:revision>
  <dcterms:created xsi:type="dcterms:W3CDTF">2016-12-05T12:44:57Z</dcterms:created>
  <dcterms:modified xsi:type="dcterms:W3CDTF">2024-02-27T15:28:12Z</dcterms:modified>
</cp:coreProperties>
</file>