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57" r:id="rId4"/>
    <p:sldId id="259" r:id="rId5"/>
    <p:sldId id="261" r:id="rId6"/>
    <p:sldId id="262" r:id="rId7"/>
    <p:sldId id="263" r:id="rId8"/>
    <p:sldId id="264" r:id="rId9"/>
    <p:sldId id="265" r:id="rId10"/>
    <p:sldId id="266" r:id="rId11"/>
    <p:sldId id="272" r:id="rId12"/>
    <p:sldId id="273" r:id="rId13"/>
    <p:sldId id="274" r:id="rId14"/>
    <p:sldId id="275" r:id="rId15"/>
    <p:sldId id="276"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9" d="100"/>
          <a:sy n="79" d="100"/>
        </p:scale>
        <p:origin x="355"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4266C1-69D4-4EA0-8F59-5C5DB36108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5F1AA-42DC-42DA-ABCA-34C2A61988D1}" type="datetimeFigureOut">
              <a:rPr lang="ru-RU" smtClean="0"/>
              <a:pPr/>
              <a:t>27.02.2024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266C1-69D4-4EA0-8F59-5C5DB36108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Админ\Desktop\022.jpg"/>
          <p:cNvPicPr>
            <a:picLocks noChangeAspect="1" noChangeArrowheads="1"/>
          </p:cNvPicPr>
          <p:nvPr/>
        </p:nvPicPr>
        <p:blipFill>
          <a:blip r:embed="rId2" cstate="print"/>
          <a:srcRect/>
          <a:stretch>
            <a:fillRect/>
          </a:stretch>
        </p:blipFill>
        <p:spPr bwMode="auto">
          <a:xfrm>
            <a:off x="251520" y="188640"/>
            <a:ext cx="9216008" cy="6858000"/>
          </a:xfrm>
          <a:prstGeom prst="rect">
            <a:avLst/>
          </a:prstGeom>
          <a:noFill/>
        </p:spPr>
      </p:pic>
      <p:sp>
        <p:nvSpPr>
          <p:cNvPr id="2" name="Заголовок 1"/>
          <p:cNvSpPr>
            <a:spLocks noGrp="1"/>
          </p:cNvSpPr>
          <p:nvPr>
            <p:ph type="ctrTitle"/>
          </p:nvPr>
        </p:nvSpPr>
        <p:spPr>
          <a:xfrm>
            <a:off x="755576" y="1988840"/>
            <a:ext cx="7772400" cy="396044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4900" dirty="0" smtClean="0"/>
              <a:t/>
            </a:r>
            <a:br>
              <a:rPr lang="ru-RU" sz="4900" dirty="0" smtClean="0"/>
            </a:br>
            <a:r>
              <a:rPr lang="ru-RU" sz="4900" dirty="0"/>
              <a:t/>
            </a:r>
            <a:br>
              <a:rPr lang="ru-RU" sz="4900" dirty="0"/>
            </a:br>
            <a:r>
              <a:rPr lang="ru-RU" sz="4900" dirty="0" smtClean="0"/>
              <a:t/>
            </a:r>
            <a:br>
              <a:rPr lang="ru-RU" sz="4900" dirty="0" smtClean="0"/>
            </a:br>
            <a:r>
              <a:rPr lang="ru-RU" sz="4900" dirty="0" smtClean="0"/>
              <a:t/>
            </a:r>
            <a:br>
              <a:rPr lang="ru-RU" sz="4900" dirty="0" smtClean="0"/>
            </a:br>
            <a:r>
              <a:rPr lang="en-GB" sz="4800" b="1" dirty="0" smtClean="0"/>
              <a:t>lesson</a:t>
            </a:r>
            <a:r>
              <a:rPr lang="uk-UA" sz="4800" b="1" dirty="0" smtClean="0"/>
              <a:t> </a:t>
            </a:r>
            <a:r>
              <a:rPr lang="en-GB" sz="4800" b="1" dirty="0" smtClean="0"/>
              <a:t>№ </a:t>
            </a:r>
            <a:r>
              <a:rPr lang="en-GB" sz="4800" b="1" dirty="0"/>
              <a:t>2</a:t>
            </a:r>
            <a:r>
              <a:rPr lang="uk-UA" sz="4800" b="1" dirty="0"/>
              <a:t>: «</a:t>
            </a:r>
            <a:r>
              <a:rPr lang="en-US" sz="4800" b="1" dirty="0"/>
              <a:t>Manufacturing technology of solid dosage forms</a:t>
            </a:r>
            <a:r>
              <a:rPr lang="uk-UA" sz="4800" b="1" dirty="0"/>
              <a:t>»</a:t>
            </a:r>
            <a:r>
              <a:rPr lang="en-US" sz="4800" b="1" dirty="0"/>
              <a:t>.</a:t>
            </a:r>
            <a:r>
              <a:rPr lang="ru-RU" sz="4800" dirty="0"/>
              <a:t/>
            </a:r>
            <a:br>
              <a:rPr lang="ru-RU" sz="4800" dirty="0"/>
            </a:br>
            <a:r>
              <a:rPr lang="ru-RU" sz="4900" b="1" dirty="0">
                <a:solidFill>
                  <a:srgbClr val="0070C0"/>
                </a:solidFill>
              </a:rPr>
              <a:t/>
            </a:r>
            <a:br>
              <a:rPr lang="ru-RU" sz="4900" b="1" dirty="0">
                <a:solidFill>
                  <a:srgbClr val="0070C0"/>
                </a:solidFill>
              </a:rPr>
            </a:br>
            <a:r>
              <a:rPr lang="ru-RU" sz="4900" dirty="0" smtClean="0"/>
              <a:t/>
            </a:r>
            <a:br>
              <a:rPr lang="ru-RU" sz="4900" dirty="0" smtClean="0"/>
            </a:br>
            <a:r>
              <a:rPr lang="en-US" sz="3200" dirty="0" smtClean="0">
                <a:solidFill>
                  <a:schemeClr val="tx1">
                    <a:lumMod val="65000"/>
                    <a:lumOff val="35000"/>
                  </a:schemeClr>
                </a:solidFill>
              </a:rPr>
              <a:t>Odesa </a:t>
            </a:r>
            <a:r>
              <a:rPr lang="ru-RU" sz="3200" dirty="0" smtClean="0">
                <a:solidFill>
                  <a:schemeClr val="tx1">
                    <a:lumMod val="65000"/>
                    <a:lumOff val="35000"/>
                  </a:schemeClr>
                </a:solidFill>
              </a:rPr>
              <a:t>202</a:t>
            </a:r>
            <a:r>
              <a:rPr lang="en-US" sz="3200" dirty="0" smtClean="0">
                <a:solidFill>
                  <a:schemeClr val="tx1">
                    <a:lumMod val="65000"/>
                    <a:lumOff val="35000"/>
                  </a:schemeClr>
                </a:solidFill>
              </a:rPr>
              <a:t>3</a:t>
            </a:r>
            <a:r>
              <a:rPr lang="en-US" sz="3200" b="1" cap="all" dirty="0"/>
              <a:t/>
            </a:r>
            <a:br>
              <a:rPr lang="en-US" sz="3200" b="1" cap="all" dirty="0"/>
            </a:br>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Подзаголовок 2"/>
          <p:cNvSpPr>
            <a:spLocks noGrp="1"/>
          </p:cNvSpPr>
          <p:nvPr>
            <p:ph type="subTitle" idx="1"/>
          </p:nvPr>
        </p:nvSpPr>
        <p:spPr>
          <a:xfrm>
            <a:off x="1403648" y="620688"/>
            <a:ext cx="7016824" cy="1440160"/>
          </a:xfrm>
        </p:spPr>
        <p:txBody>
          <a:bodyPr>
            <a:normAutofit/>
          </a:bodyPr>
          <a:lstStyle/>
          <a:p>
            <a: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ODESA NATIONAL MEDICAL UNIVERSITY </a:t>
            </a:r>
            <a:b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Department </a:t>
            </a:r>
            <a: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of</a:t>
            </a:r>
            <a:r>
              <a:rPr lang="ru-RU"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US" sz="24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Pharmaceutical Chemistry AND </a:t>
            </a:r>
            <a:r>
              <a:rPr lang="en-US" sz="24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Drug Technology</a:t>
            </a:r>
            <a:endParaRPr lang="ru-RU" sz="2000"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0400"/>
            <a:ext cx="8229600" cy="704304"/>
          </a:xfrm>
        </p:spPr>
        <p:txBody>
          <a:bodyPr>
            <a:normAutofit fontScale="90000"/>
          </a:bodyPr>
          <a:lstStyle/>
          <a:p>
            <a:r>
              <a:rPr lang="en-US" smtClean="0"/>
              <a:t>plan</a:t>
            </a:r>
            <a:endParaRPr lang="uk-UA" dirty="0"/>
          </a:p>
        </p:txBody>
      </p:sp>
      <p:graphicFrame>
        <p:nvGraphicFramePr>
          <p:cNvPr id="4" name="Місце для вмісту 3"/>
          <p:cNvGraphicFramePr>
            <a:graphicFrameLocks noGrp="1"/>
          </p:cNvGraphicFramePr>
          <p:nvPr>
            <p:ph idx="1"/>
            <p:extLst>
              <p:ext uri="{D42A27DB-BD31-4B8C-83A1-F6EECF244321}">
                <p14:modId xmlns:p14="http://schemas.microsoft.com/office/powerpoint/2010/main" val="3370900877"/>
              </p:ext>
            </p:extLst>
          </p:nvPr>
        </p:nvGraphicFramePr>
        <p:xfrm>
          <a:off x="0" y="785622"/>
          <a:ext cx="8784976" cy="5669280"/>
        </p:xfrm>
        <a:graphic>
          <a:graphicData uri="http://schemas.openxmlformats.org/drawingml/2006/table">
            <a:tbl>
              <a:tblPr firstRow="1" firstCol="1" bandRow="1">
                <a:tableStyleId>{2D5ABB26-0587-4C30-8999-92F81FD0307C}</a:tableStyleId>
              </a:tblPr>
              <a:tblGrid>
                <a:gridCol w="8784976">
                  <a:extLst>
                    <a:ext uri="{9D8B030D-6E8A-4147-A177-3AD203B41FA5}">
                      <a16:colId xmlns:a16="http://schemas.microsoft.com/office/drawing/2014/main" val="842669981"/>
                    </a:ext>
                  </a:extLst>
                </a:gridCol>
              </a:tblGrid>
              <a:tr h="5107706">
                <a:tc>
                  <a:txBody>
                    <a:bodyPr/>
                    <a:lstStyle/>
                    <a:p>
                      <a:pPr algn="just">
                        <a:lnSpc>
                          <a:spcPct val="115000"/>
                        </a:lnSpc>
                        <a:spcAft>
                          <a:spcPts val="1000"/>
                        </a:spcAft>
                      </a:pPr>
                      <a:r>
                        <a:rPr lang="en-US" sz="2800" dirty="0" smtClean="0">
                          <a:effectLst/>
                        </a:rPr>
                        <a:t>1. Characterization of tablets as a type of solid dosage form.</a:t>
                      </a:r>
                    </a:p>
                    <a:p>
                      <a:pPr algn="just">
                        <a:lnSpc>
                          <a:spcPct val="115000"/>
                        </a:lnSpc>
                        <a:spcAft>
                          <a:spcPts val="1000"/>
                        </a:spcAft>
                      </a:pPr>
                      <a:r>
                        <a:rPr lang="en-US" sz="2800" dirty="0" smtClean="0">
                          <a:effectLst/>
                        </a:rPr>
                        <a:t>2. Characteristics of modern types of granulation.</a:t>
                      </a:r>
                    </a:p>
                    <a:p>
                      <a:pPr algn="just">
                        <a:lnSpc>
                          <a:spcPct val="115000"/>
                        </a:lnSpc>
                        <a:spcAft>
                          <a:spcPts val="1000"/>
                        </a:spcAft>
                      </a:pPr>
                      <a:r>
                        <a:rPr lang="en-US" sz="2800" dirty="0" smtClean="0">
                          <a:effectLst/>
                        </a:rPr>
                        <a:t>3. Process and stages of structural granulation.</a:t>
                      </a:r>
                    </a:p>
                    <a:p>
                      <a:pPr algn="just">
                        <a:lnSpc>
                          <a:spcPct val="115000"/>
                        </a:lnSpc>
                        <a:spcAft>
                          <a:spcPts val="1000"/>
                        </a:spcAft>
                      </a:pPr>
                      <a:r>
                        <a:rPr lang="en-US" sz="2800" dirty="0" smtClean="0">
                          <a:effectLst/>
                        </a:rPr>
                        <a:t>4. The main groups of excipients in the production of tablets.</a:t>
                      </a:r>
                    </a:p>
                    <a:p>
                      <a:pPr algn="just">
                        <a:lnSpc>
                          <a:spcPct val="115000"/>
                        </a:lnSpc>
                        <a:spcAft>
                          <a:spcPts val="1000"/>
                        </a:spcAft>
                      </a:pPr>
                      <a:r>
                        <a:rPr lang="en-US" sz="2800" dirty="0" smtClean="0">
                          <a:effectLst/>
                        </a:rPr>
                        <a:t>5. Fillers in the manufacture of tablets. Range, properties and applications.</a:t>
                      </a:r>
                    </a:p>
                    <a:p>
                      <a:pPr algn="just">
                        <a:lnSpc>
                          <a:spcPct val="115000"/>
                        </a:lnSpc>
                        <a:spcAft>
                          <a:spcPts val="1000"/>
                        </a:spcAft>
                      </a:pPr>
                      <a:r>
                        <a:rPr lang="en-US" sz="2800" dirty="0" smtClean="0">
                          <a:effectLst/>
                        </a:rPr>
                        <a:t>6. Modern binders for the production of tablets.</a:t>
                      </a:r>
                    </a:p>
                    <a:p>
                      <a:pPr algn="just">
                        <a:lnSpc>
                          <a:spcPct val="115000"/>
                        </a:lnSpc>
                        <a:spcAft>
                          <a:spcPts val="1000"/>
                        </a:spcAft>
                      </a:pPr>
                      <a:r>
                        <a:rPr lang="en-US" sz="2800" dirty="0" smtClean="0">
                          <a:effectLst/>
                        </a:rPr>
                        <a:t>7. Types and use of corrective substances in the production of tablets.</a:t>
                      </a:r>
                      <a:endParaRPr lang="uk-UA" sz="2500" dirty="0">
                        <a:solidFill>
                          <a:schemeClr val="tx1"/>
                        </a:solidFill>
                        <a:effectLst/>
                      </a:endParaRPr>
                    </a:p>
                  </a:txBody>
                  <a:tcPr marL="24148" marR="24148" marT="0" marB="0"/>
                </a:tc>
                <a:extLst>
                  <a:ext uri="{0D108BD9-81ED-4DB2-BD59-A6C34878D82A}">
                    <a16:rowId xmlns:a16="http://schemas.microsoft.com/office/drawing/2014/main" val="3454266368"/>
                  </a:ext>
                </a:extLst>
              </a:tr>
            </a:tbl>
          </a:graphicData>
        </a:graphic>
      </p:graphicFrame>
    </p:spTree>
    <p:extLst>
      <p:ext uri="{BB962C8B-B14F-4D97-AF65-F5344CB8AC3E}">
        <p14:creationId xmlns:p14="http://schemas.microsoft.com/office/powerpoint/2010/main" val="2839660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pPr algn="just"/>
            <a:r>
              <a:rPr lang="ru-RU" sz="3200" dirty="0"/>
              <a:t/>
            </a:r>
            <a:br>
              <a:rPr lang="ru-RU" sz="3200" dirty="0"/>
            </a:br>
            <a:r>
              <a:rPr lang="ru-RU" sz="3200" dirty="0" smtClean="0"/>
              <a:t/>
            </a:r>
            <a:br>
              <a:rPr lang="ru-RU" sz="3200" dirty="0" smtClean="0"/>
            </a:br>
            <a:r>
              <a:rPr lang="ru-RU" sz="3200" dirty="0"/>
              <a:t/>
            </a:r>
            <a:br>
              <a:rPr lang="ru-RU" sz="3200" dirty="0"/>
            </a:br>
            <a:r>
              <a:rPr lang="en-US" sz="2400" dirty="0"/>
              <a:t>Solid dosage forms include powders, tablets, capsules, pills, granules, lozenges, caramels, pencils, polymer plates.</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t>
            </a:r>
            <a:r>
              <a:rPr lang="ru-RU" sz="3200" b="1" dirty="0">
                <a:latin typeface="Times New Roman" pitchFamily="18" charset="0"/>
                <a:cs typeface="Times New Roman" pitchFamily="18" charset="0"/>
              </a:rPr>
              <a:t/>
            </a:r>
            <a:br>
              <a:rPr lang="ru-RU" sz="3200" b="1" dirty="0">
                <a:latin typeface="Times New Roman" pitchFamily="18" charset="0"/>
                <a:cs typeface="Times New Roman" pitchFamily="18" charset="0"/>
              </a:rPr>
            </a:br>
            <a:r>
              <a:rPr lang="ru-RU" sz="3200" dirty="0"/>
              <a:t/>
            </a:r>
            <a:br>
              <a:rPr lang="ru-RU" sz="3200" dirty="0"/>
            </a:br>
            <a:endParaRPr lang="ru-RU" sz="3200" dirty="0"/>
          </a:p>
        </p:txBody>
      </p:sp>
      <p:sp>
        <p:nvSpPr>
          <p:cNvPr id="3" name="Содержимое 2"/>
          <p:cNvSpPr>
            <a:spLocks noGrp="1"/>
          </p:cNvSpPr>
          <p:nvPr>
            <p:ph sz="half" idx="1"/>
          </p:nvPr>
        </p:nvSpPr>
        <p:spPr>
          <a:effectLst>
            <a:outerShdw blurRad="50800" dist="38100" dir="2700000" algn="tl" rotWithShape="0">
              <a:prstClr val="black">
                <a:alpha val="40000"/>
              </a:prstClr>
            </a:outerShdw>
          </a:effectLst>
          <a:scene3d>
            <a:camera prst="perspectiveLeft"/>
            <a:lightRig rig="threePt" dir="t"/>
          </a:scene3d>
        </p:spPr>
        <p:txBody>
          <a:bodyPr>
            <a:normAutofit/>
          </a:bodyPr>
          <a:lstStyle/>
          <a:p>
            <a:pPr>
              <a:buNone/>
            </a:pPr>
            <a:r>
              <a:rPr lang="ru-RU" sz="4000" dirty="0" smtClean="0"/>
              <a:t>.</a:t>
            </a:r>
            <a:endParaRPr lang="ru-RU" sz="4000" dirty="0"/>
          </a:p>
        </p:txBody>
      </p:sp>
      <p:sp>
        <p:nvSpPr>
          <p:cNvPr id="6" name="Объект 5"/>
          <p:cNvSpPr>
            <a:spLocks noGrp="1"/>
          </p:cNvSpPr>
          <p:nvPr>
            <p:ph sz="half" idx="2"/>
          </p:nvPr>
        </p:nvSpPr>
        <p:spPr>
          <a:xfrm>
            <a:off x="3779912" y="1600200"/>
            <a:ext cx="4906888" cy="4525963"/>
          </a:xfrm>
        </p:spPr>
        <p:txBody>
          <a:bodyPr>
            <a:normAutofit/>
          </a:bodyPr>
          <a:lstStyle/>
          <a:p>
            <a:pPr algn="just"/>
            <a:r>
              <a:rPr lang="en-US" b="1" dirty="0">
                <a:ln w="11430"/>
                <a:effectLst>
                  <a:outerShdw blurRad="50800" dist="39000" dir="5460000" algn="tl">
                    <a:srgbClr val="000000">
                      <a:alpha val="38000"/>
                    </a:srgbClr>
                  </a:outerShdw>
                </a:effectLst>
                <a:latin typeface="Times New Roman" pitchFamily="18" charset="0"/>
                <a:cs typeface="Times New Roman" pitchFamily="18" charset="0"/>
              </a:rPr>
              <a:t>Tablets</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are a solid dosage form obtained by pressing medicinal substances, a mixture of medicinal and excipients or forming medicinal masses and intended for internal, sublingual, external or parenteral use.</a:t>
            </a:r>
            <a:endParaRPr lang="ru-RU" dirty="0"/>
          </a:p>
        </p:txBody>
      </p:sp>
      <p:pic>
        <p:nvPicPr>
          <p:cNvPr id="9" name="Picture 2" descr="C:\Users\Админ\Desktop\apteka.jpg"/>
          <p:cNvPicPr>
            <a:picLocks noChangeAspect="1" noChangeArrowheads="1"/>
          </p:cNvPicPr>
          <p:nvPr/>
        </p:nvPicPr>
        <p:blipFill>
          <a:blip r:embed="rId2" cstate="print"/>
          <a:srcRect/>
          <a:stretch>
            <a:fillRect/>
          </a:stretch>
        </p:blipFill>
        <p:spPr bwMode="auto">
          <a:xfrm>
            <a:off x="179512" y="1796094"/>
            <a:ext cx="3957252" cy="3865154"/>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Desktop\medicine_059.jpg"/>
          <p:cNvPicPr>
            <a:picLocks noChangeAspect="1" noChangeArrowheads="1"/>
          </p:cNvPicPr>
          <p:nvPr/>
        </p:nvPicPr>
        <p:blipFill>
          <a:blip r:embed="rId2" cstate="print"/>
          <a:srcRect t="32186"/>
          <a:stretch>
            <a:fillRect/>
          </a:stretch>
        </p:blipFill>
        <p:spPr bwMode="auto">
          <a:xfrm>
            <a:off x="6228184" y="4005064"/>
            <a:ext cx="2748949" cy="2636912"/>
          </a:xfrm>
          <a:prstGeom prst="rect">
            <a:avLst/>
          </a:prstGeom>
          <a:noFill/>
          <a:effectLst>
            <a:softEdge rad="317500"/>
          </a:effectLst>
        </p:spPr>
      </p:pic>
      <p:sp>
        <p:nvSpPr>
          <p:cNvPr id="2" name="Заголовок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179512" y="548680"/>
            <a:ext cx="4316288" cy="5577483"/>
          </a:xfrm>
        </p:spPr>
        <p:txBody>
          <a:bodyPr>
            <a:normAutofit fontScale="55000" lnSpcReduction="20000"/>
          </a:bodyPr>
          <a:lstStyle/>
          <a:p>
            <a:pPr marL="0" indent="0">
              <a:buNone/>
            </a:pP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Positive qualities include:</a:t>
            </a:r>
          </a:p>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ease of use by the patient;</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ease of transportation;</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ease of storage (in comparison with powders, tablets are less exposed to moisture, air and light);</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dosing accuracy of medicinal substances introduced into tablets in conditions of mass production:</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the possibility of prescribing medicinal substances in tablets that have a destructive effect on tooth enamel;</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regulation of sequential absorption of individual medicinal substances from a tablet of complex composition (multilayer tablets);</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prolonged action of medicinal substances;</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 small volume (portability);</a:t>
            </a:r>
          </a:p>
          <a:p>
            <a:r>
              <a:rPr lang="en-US" sz="3300" b="1" dirty="0">
                <a:ln w="11430"/>
                <a:effectLst>
                  <a:outerShdw blurRad="50800" dist="39000" dir="5460000" algn="tl">
                    <a:srgbClr val="000000">
                      <a:alpha val="38000"/>
                    </a:srgbClr>
                  </a:outerShdw>
                </a:effectLst>
                <a:latin typeface="Times New Roman" pitchFamily="18" charset="0"/>
                <a:cs typeface="Times New Roman" pitchFamily="18" charset="0"/>
              </a:rPr>
              <a:t>less discomfort from the bitter or unpleasant taste or smell of the drug.</a:t>
            </a:r>
            <a:endParaRPr lang="ru-RU" sz="3300" dirty="0"/>
          </a:p>
        </p:txBody>
      </p:sp>
      <p:sp>
        <p:nvSpPr>
          <p:cNvPr id="4" name="Объект 3"/>
          <p:cNvSpPr>
            <a:spLocks noGrp="1"/>
          </p:cNvSpPr>
          <p:nvPr>
            <p:ph sz="half" idx="2"/>
          </p:nvPr>
        </p:nvSpPr>
        <p:spPr>
          <a:xfrm>
            <a:off x="4355976" y="692696"/>
            <a:ext cx="4330824" cy="5433467"/>
          </a:xfrm>
        </p:spPr>
        <p:txBody>
          <a:bodyPr>
            <a:normAutofit fontScale="55000" lnSpcReduction="20000"/>
          </a:bodyPr>
          <a:lstStyle/>
          <a:p>
            <a:pPr marL="0" indent="0" algn="just">
              <a:buNone/>
            </a:pP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Along with this, the pills have some disadvantages:</a:t>
            </a:r>
          </a:p>
          <a:p>
            <a:pPr algn="just"/>
            <a:r>
              <a:rPr lang="en-US" sz="3300" b="1" dirty="0">
                <a:ln w="11430"/>
                <a:effectLst>
                  <a:outerShdw blurRad="50800" dist="39000" dir="5460000" algn="tl">
                    <a:srgbClr val="000000">
                      <a:alpha val="38000"/>
                    </a:srgbClr>
                  </a:outerShdw>
                </a:effectLst>
              </a:rPr>
              <a:t>drugs in tablet form start to act more slowly than drugs in powder form, since the tablets must first disintegrate; only then do medicinal substances begin to dissolve and be absorbed in the body;</a:t>
            </a:r>
          </a:p>
          <a:p>
            <a:pPr algn="just"/>
            <a:r>
              <a:rPr lang="en-US" sz="3300" b="1" dirty="0">
                <a:ln w="11430"/>
                <a:effectLst>
                  <a:outerShdw blurRad="50800" dist="39000" dir="5460000" algn="tl">
                    <a:srgbClr val="000000">
                      <a:alpha val="38000"/>
                    </a:srgbClr>
                  </a:outerShdw>
                </a:effectLst>
              </a:rPr>
              <a:t>with long-term storage of tablets, chemical changes may occur in them;</a:t>
            </a:r>
          </a:p>
          <a:p>
            <a:pPr algn="just"/>
            <a:r>
              <a:rPr lang="en-US" sz="3300" b="1" dirty="0">
                <a:ln w="11430"/>
                <a:effectLst>
                  <a:outerShdw blurRad="50800" dist="39000" dir="5460000" algn="tl">
                    <a:srgbClr val="000000">
                      <a:alpha val="38000"/>
                    </a:srgbClr>
                  </a:outerShdw>
                </a:effectLst>
              </a:rPr>
              <a:t>in some cases, tablets lose their ability to disintegrate in the digestive tract;</a:t>
            </a:r>
          </a:p>
          <a:p>
            <a:pPr algn="just"/>
            <a:r>
              <a:rPr lang="en-US" sz="3300" b="1" dirty="0">
                <a:ln w="11430"/>
                <a:effectLst>
                  <a:outerShdw blurRad="50800" dist="39000" dir="5460000" algn="tl">
                    <a:srgbClr val="000000">
                      <a:alpha val="38000"/>
                    </a:srgbClr>
                  </a:outerShdw>
                </a:effectLst>
              </a:rPr>
              <a:t>tablets can cause mechanical or chemical irritation of the mucous membrane of the digestive tract</a:t>
            </a:r>
            <a:r>
              <a:rPr lang="en-US" sz="3300" b="1" dirty="0" smtClean="0">
                <a:ln w="11430"/>
                <a:effectLst>
                  <a:outerShdw blurRad="50800" dist="39000" dir="5460000" algn="tl">
                    <a:srgbClr val="000000">
                      <a:alpha val="38000"/>
                    </a:srgbClr>
                  </a:outerShdw>
                </a:effectLst>
              </a:rPr>
              <a:t>;</a:t>
            </a:r>
            <a:endParaRPr lang="en-US" sz="3300" b="1" dirty="0">
              <a:ln w="11430"/>
              <a:effectLst>
                <a:outerShdw blurRad="50800" dist="39000" dir="5460000" algn="tl">
                  <a:srgbClr val="000000">
                    <a:alpha val="38000"/>
                  </a:srgbClr>
                </a:outerShdw>
              </a:effectLst>
            </a:endParaRPr>
          </a:p>
          <a:p>
            <a:pPr algn="just"/>
            <a:r>
              <a:rPr lang="en-US" sz="3300" b="1" dirty="0">
                <a:ln w="11430"/>
                <a:effectLst>
                  <a:outerShdw blurRad="50800" dist="39000" dir="5460000" algn="tl">
                    <a:srgbClr val="000000">
                      <a:alpha val="38000"/>
                    </a:srgbClr>
                  </a:outerShdw>
                </a:effectLst>
              </a:rPr>
              <a:t>pills cannot be prescribed to children and people who cannot swallow them or who have lost this ability for one reason or another.</a:t>
            </a:r>
            <a:endParaRPr lang="ru-RU" sz="33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2474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800" dirty="0"/>
              <a:t>Among the tablets are gastro-resistant, uncoated, coated, effervescent, for use in the oral cavity, with modified release.</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179512" y="1052736"/>
            <a:ext cx="8229600" cy="5184576"/>
          </a:xfrm>
        </p:spPr>
        <p:txBody>
          <a:bodyPr>
            <a:normAutofit/>
          </a:bodyPr>
          <a:lstStyle/>
          <a:p>
            <a:pPr marL="4763" indent="-4763" algn="just">
              <a:buNone/>
            </a:pPr>
            <a:r>
              <a:rPr lang="ru-RU" dirty="0" smtClean="0">
                <a:latin typeface="Times New Roman" pitchFamily="18" charset="0"/>
                <a:cs typeface="Times New Roman" pitchFamily="18" charset="0"/>
              </a:rPr>
              <a:t>   </a:t>
            </a:r>
            <a:r>
              <a:rPr lang="en-US" sz="1800" dirty="0"/>
              <a:t>Among the tablets are gastro-resistant, uncoated, coated, effervescent, for use in the oral cavity, with modified release.</a:t>
            </a:r>
          </a:p>
          <a:p>
            <a:pPr marL="4763" indent="-4763" algn="just">
              <a:buNone/>
            </a:pPr>
            <a:r>
              <a:rPr lang="en-US" sz="1800" b="1" i="1" dirty="0">
                <a:solidFill>
                  <a:srgbClr val="FF0000"/>
                </a:solidFill>
              </a:rPr>
              <a:t>Gastro-resistant </a:t>
            </a:r>
            <a:r>
              <a:rPr lang="en-US" sz="1800" dirty="0"/>
              <a:t>- tablets that are stable in gastric juice and release the drug or substances in the intestinal juice.</a:t>
            </a:r>
          </a:p>
          <a:p>
            <a:pPr marL="4763" indent="-4763" algn="just">
              <a:buNone/>
            </a:pPr>
            <a:r>
              <a:rPr lang="en-US" sz="1800" b="1" i="1" dirty="0">
                <a:solidFill>
                  <a:srgbClr val="FF0000"/>
                </a:solidFill>
              </a:rPr>
              <a:t>Uncoated</a:t>
            </a:r>
            <a:r>
              <a:rPr lang="en-US" sz="1800" dirty="0"/>
              <a:t> - single-layer or multi-layer tablets obtained by single or multiple compression.</a:t>
            </a:r>
          </a:p>
          <a:p>
            <a:pPr marL="4763" indent="-4763" algn="just">
              <a:buNone/>
            </a:pPr>
            <a:r>
              <a:rPr lang="en-US" sz="1800" b="1" i="1" dirty="0">
                <a:solidFill>
                  <a:srgbClr val="FF0000"/>
                </a:solidFill>
              </a:rPr>
              <a:t>Coated</a:t>
            </a:r>
            <a:r>
              <a:rPr lang="en-US" sz="1800" dirty="0"/>
              <a:t> - tablets coated with one or more layers of various substances, such as natural and synthetic materials, carbohydrates, possibly with the addition of surfactants.</a:t>
            </a:r>
          </a:p>
          <a:p>
            <a:pPr marL="4763" indent="-4763" algn="just">
              <a:buNone/>
            </a:pPr>
            <a:r>
              <a:rPr lang="en-US" sz="1800" b="1" i="1" dirty="0">
                <a:solidFill>
                  <a:srgbClr val="FF0000"/>
                </a:solidFill>
              </a:rPr>
              <a:t>Effervescent </a:t>
            </a:r>
            <a:r>
              <a:rPr lang="en-US" sz="1800" dirty="0"/>
              <a:t>- uncoated tablets usually contain acidic substances and carbonates or bicarbonates, which react quickly in water to release carbon dioxide.</a:t>
            </a:r>
          </a:p>
          <a:p>
            <a:pPr marL="4763" indent="-4763" algn="just">
              <a:buNone/>
            </a:pPr>
            <a:r>
              <a:rPr lang="en-US" sz="1800" b="1" i="1" dirty="0">
                <a:solidFill>
                  <a:srgbClr val="FF0000"/>
                </a:solidFill>
              </a:rPr>
              <a:t>For use in the oral cavity </a:t>
            </a:r>
            <a:r>
              <a:rPr lang="en-US" sz="1800" dirty="0"/>
              <a:t>- usually uncoated tablets obtained using a special technology with the aim of releasing a drug or substances in the oral cavity and providing a local or general </a:t>
            </a:r>
            <a:r>
              <a:rPr lang="en-US" sz="1800" dirty="0" err="1"/>
              <a:t>resorptive</a:t>
            </a:r>
            <a:r>
              <a:rPr lang="en-US" sz="1800" dirty="0"/>
              <a:t> effect (cheek tablets, sublingual tablets, etc.).</a:t>
            </a:r>
          </a:p>
          <a:p>
            <a:pPr marL="4763" indent="-4763" algn="just">
              <a:buNone/>
            </a:pPr>
            <a:r>
              <a:rPr lang="en-US" sz="1800" b="1" i="1" dirty="0">
                <a:solidFill>
                  <a:srgbClr val="FF0000"/>
                </a:solidFill>
              </a:rPr>
              <a:t>Modified release </a:t>
            </a:r>
            <a:r>
              <a:rPr lang="en-US" sz="1800" dirty="0"/>
              <a:t>- coated or uncoated tablets containing special excipients or obtained using a special technology that allows you to program the rate or place of drug release.</a:t>
            </a: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296144"/>
          </a:xfrm>
        </p:spPr>
        <p:txBody>
          <a:bodyPr>
            <a:normAutofit fontScale="90000"/>
          </a:bodyPr>
          <a:lstStyle/>
          <a:p>
            <a:pPr algn="just"/>
            <a:r>
              <a:rPr lang="ru-RU" sz="2200" dirty="0">
                <a:solidFill>
                  <a:srgbClr val="7030A0"/>
                </a:solidFill>
              </a:rPr>
              <a:t/>
            </a:r>
            <a:br>
              <a:rPr lang="ru-RU" sz="2200" dirty="0">
                <a:solidFill>
                  <a:srgbClr val="7030A0"/>
                </a:solidFill>
              </a:rPr>
            </a:br>
            <a:r>
              <a:rPr lang="en-US" sz="2200" dirty="0">
                <a:solidFill>
                  <a:srgbClr val="7030A0"/>
                </a:solidFill>
              </a:rPr>
              <a:t>Certain requirements are imposed on the substances used in the manufacture of tablets, which, as a rule, are in accordance with strictly defined properties:</a:t>
            </a:r>
            <a:endParaRPr lang="ru-RU" dirty="0"/>
          </a:p>
        </p:txBody>
      </p:sp>
      <p:sp>
        <p:nvSpPr>
          <p:cNvPr id="3" name="Содержимое 2"/>
          <p:cNvSpPr>
            <a:spLocks noGrp="1"/>
          </p:cNvSpPr>
          <p:nvPr>
            <p:ph idx="1"/>
          </p:nvPr>
        </p:nvSpPr>
        <p:spPr/>
        <p:txBody>
          <a:bodyPr>
            <a:normAutofit fontScale="92500" lnSpcReduction="20000"/>
          </a:bodyPr>
          <a:lstStyle/>
          <a:p>
            <a:pPr algn="just"/>
            <a:r>
              <a:rPr lang="en-US" dirty="0"/>
              <a:t>physical - density, shape, size, nature of the surface of particles, specific surface area of particles, forces of adhesion (sticking on the surface) and cohesion (sticking of particles inside the body), surface activity, melting point, </a:t>
            </a:r>
            <a:r>
              <a:rPr lang="en-US" dirty="0" err="1"/>
              <a:t>etc</a:t>
            </a:r>
            <a:r>
              <a:rPr lang="en-US" dirty="0"/>
              <a:t> .;</a:t>
            </a:r>
          </a:p>
          <a:p>
            <a:pPr algn="just"/>
            <a:r>
              <a:rPr lang="en-US" dirty="0"/>
              <a:t>chemical - solubility, reactivity, </a:t>
            </a:r>
            <a:r>
              <a:rPr lang="en-US" dirty="0" err="1"/>
              <a:t>etc</a:t>
            </a:r>
            <a:r>
              <a:rPr lang="en-US" dirty="0"/>
              <a:t> .;</a:t>
            </a:r>
          </a:p>
          <a:p>
            <a:pPr algn="just"/>
            <a:r>
              <a:rPr lang="en-US" dirty="0"/>
              <a:t>technological - bulk density, </a:t>
            </a:r>
            <a:r>
              <a:rPr lang="en-US" dirty="0" err="1"/>
              <a:t>flowability</a:t>
            </a:r>
            <a:r>
              <a:rPr lang="en-US" dirty="0"/>
              <a:t>, moisture, degree of compaction, fractional composition, </a:t>
            </a:r>
            <a:r>
              <a:rPr lang="en-US" dirty="0" err="1"/>
              <a:t>dispersity</a:t>
            </a:r>
            <a:r>
              <a:rPr lang="en-US" dirty="0"/>
              <a:t>, porosity, ability to press, </a:t>
            </a:r>
            <a:r>
              <a:rPr lang="en-US" dirty="0" err="1"/>
              <a:t>etc</a:t>
            </a:r>
            <a:r>
              <a:rPr lang="en-US" dirty="0"/>
              <a:t> .;</a:t>
            </a:r>
          </a:p>
          <a:p>
            <a:pPr algn="just"/>
            <a:r>
              <a:rPr lang="en-US" dirty="0"/>
              <a:t>structural and mechanical - plasticity, strength, viscosity of crystal lattices, etc.</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en-US" sz="2000" dirty="0">
                <a:solidFill>
                  <a:schemeClr val="tx1">
                    <a:lumMod val="95000"/>
                    <a:lumOff val="5000"/>
                  </a:schemeClr>
                </a:solidFill>
              </a:rPr>
              <a:t>In case of unsatisfactory technological properties of powdery masses, namely, poor compaction and </a:t>
            </a:r>
            <a:r>
              <a:rPr lang="en-US" sz="2000" dirty="0" err="1">
                <a:solidFill>
                  <a:schemeClr val="tx1">
                    <a:lumMod val="95000"/>
                    <a:lumOff val="5000"/>
                  </a:schemeClr>
                </a:solidFill>
              </a:rPr>
              <a:t>flowability</a:t>
            </a:r>
            <a:r>
              <a:rPr lang="en-US" sz="2000" dirty="0">
                <a:solidFill>
                  <a:schemeClr val="tx1">
                    <a:lumMod val="95000"/>
                    <a:lumOff val="5000"/>
                  </a:schemeClr>
                </a:solidFill>
              </a:rPr>
              <a:t>, to ensure the required quality of tablets, it is necessary to carry out granulation in advance.</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sz="half" idx="1"/>
          </p:nvPr>
        </p:nvSpPr>
        <p:spPr>
          <a:xfrm>
            <a:off x="179512" y="1412776"/>
            <a:ext cx="4248472" cy="4929411"/>
          </a:xfrm>
        </p:spPr>
        <p:txBody>
          <a:bodyPr>
            <a:normAutofit fontScale="55000" lnSpcReduction="20000"/>
          </a:bodyPr>
          <a:lstStyle/>
          <a:p>
            <a:pPr marL="0" indent="87313" algn="just">
              <a:buNone/>
            </a:pPr>
            <a:r>
              <a:rPr lang="ru-RU" dirty="0"/>
              <a:t> </a:t>
            </a:r>
            <a:r>
              <a:rPr lang="en-US" sz="3300" b="1" dirty="0">
                <a:solidFill>
                  <a:schemeClr val="accent2">
                    <a:lumMod val="50000"/>
                  </a:schemeClr>
                </a:solidFill>
              </a:rPr>
              <a:t>Granulation is a directional enlargement of particles, that is, it is the process of converting a powdery material into grains of a certain size, which is necessary for: 1) improving the </a:t>
            </a:r>
            <a:r>
              <a:rPr lang="en-US" sz="3300" b="1" dirty="0" err="1">
                <a:solidFill>
                  <a:schemeClr val="accent2">
                    <a:lumMod val="50000"/>
                  </a:schemeClr>
                </a:solidFill>
              </a:rPr>
              <a:t>flowability</a:t>
            </a:r>
            <a:r>
              <a:rPr lang="en-US" sz="3300" b="1" dirty="0">
                <a:solidFill>
                  <a:schemeClr val="accent2">
                    <a:lumMod val="50000"/>
                  </a:schemeClr>
                </a:solidFill>
              </a:rPr>
              <a:t> of the tablet mixture, 2) improving compaction; 3) preventing stratification, 4) ensuring the accuracy of dosing, 5) reducing the dustiness of the working rooms.</a:t>
            </a:r>
          </a:p>
          <a:p>
            <a:pPr marL="0" indent="87313" algn="just">
              <a:buNone/>
            </a:pPr>
            <a:r>
              <a:rPr lang="en-US" sz="3300" b="1" dirty="0">
                <a:solidFill>
                  <a:schemeClr val="accent2">
                    <a:lumMod val="50000"/>
                  </a:schemeClr>
                </a:solidFill>
              </a:rPr>
              <a:t>Currently existing granulation methods are divided into the following main types:</a:t>
            </a:r>
          </a:p>
          <a:p>
            <a:pPr marL="0" indent="87313" algn="just">
              <a:buNone/>
            </a:pPr>
            <a:r>
              <a:rPr lang="en-US" sz="3300" b="1" dirty="0">
                <a:solidFill>
                  <a:schemeClr val="accent2">
                    <a:lumMod val="50000"/>
                  </a:schemeClr>
                </a:solidFill>
              </a:rPr>
              <a:t>1) dry granulation or grinding granulation;</a:t>
            </a:r>
          </a:p>
          <a:p>
            <a:pPr marL="0" indent="87313" algn="just">
              <a:buNone/>
            </a:pPr>
            <a:r>
              <a:rPr lang="en-US" sz="3300" b="1" dirty="0">
                <a:solidFill>
                  <a:schemeClr val="accent2">
                    <a:lumMod val="50000"/>
                  </a:schemeClr>
                </a:solidFill>
              </a:rPr>
              <a:t>2) wet granulation, or squeeze granulation;</a:t>
            </a:r>
          </a:p>
          <a:p>
            <a:pPr marL="0" indent="87313" algn="just">
              <a:buNone/>
            </a:pPr>
            <a:r>
              <a:rPr lang="en-US" sz="3300" b="1" dirty="0">
                <a:solidFill>
                  <a:schemeClr val="accent2">
                    <a:lumMod val="50000"/>
                  </a:schemeClr>
                </a:solidFill>
              </a:rPr>
              <a:t>3) structural granulation;</a:t>
            </a:r>
          </a:p>
          <a:p>
            <a:pPr marL="0" indent="87313" algn="just">
              <a:buNone/>
            </a:pPr>
            <a:r>
              <a:rPr lang="en-US" sz="3300" b="1" dirty="0">
                <a:solidFill>
                  <a:schemeClr val="accent2">
                    <a:lumMod val="50000"/>
                  </a:schemeClr>
                </a:solidFill>
              </a:rPr>
              <a:t>4) mixed granulation</a:t>
            </a:r>
            <a:r>
              <a:rPr lang="en-US" sz="3300" b="1" dirty="0" smtClean="0">
                <a:solidFill>
                  <a:schemeClr val="accent2">
                    <a:lumMod val="50000"/>
                  </a:schemeClr>
                </a:solidFill>
              </a:rPr>
              <a:t>.</a:t>
            </a:r>
            <a:endParaRPr lang="ru-RU" sz="1700" dirty="0"/>
          </a:p>
          <a:p>
            <a:pPr marL="0" indent="87313" algn="just">
              <a:buNone/>
            </a:pPr>
            <a:endParaRPr lang="ru-RU" sz="2000" dirty="0" smtClean="0"/>
          </a:p>
          <a:p>
            <a:pPr marL="0" indent="87313" algn="just">
              <a:buNone/>
            </a:pPr>
            <a:r>
              <a:rPr lang="ru-RU" dirty="0"/>
              <a:t/>
            </a:r>
            <a:br>
              <a:rPr lang="ru-RU" dirty="0"/>
            </a:br>
            <a:endParaRPr lang="ru-RU" dirty="0"/>
          </a:p>
        </p:txBody>
      </p:sp>
      <p:pic>
        <p:nvPicPr>
          <p:cNvPr id="9" name="Объект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55976" y="1268760"/>
            <a:ext cx="4788024" cy="4320480"/>
          </a:xfrm>
        </p:spPr>
      </p:pic>
      <p:sp>
        <p:nvSpPr>
          <p:cNvPr id="4" name="Прямоугольник 3"/>
          <p:cNvSpPr/>
          <p:nvPr/>
        </p:nvSpPr>
        <p:spPr>
          <a:xfrm>
            <a:off x="4644008" y="1556792"/>
            <a:ext cx="936104" cy="2880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powder</a:t>
            </a:r>
            <a:endParaRPr lang="uk-UA" dirty="0"/>
          </a:p>
        </p:txBody>
      </p:sp>
      <p:sp>
        <p:nvSpPr>
          <p:cNvPr id="6" name="Прямоугольник 5"/>
          <p:cNvSpPr/>
          <p:nvPr/>
        </p:nvSpPr>
        <p:spPr>
          <a:xfrm>
            <a:off x="4439808" y="4509120"/>
            <a:ext cx="2076408"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powder lamination</a:t>
            </a:r>
            <a:endParaRPr lang="uk-UA" dirty="0"/>
          </a:p>
        </p:txBody>
      </p:sp>
      <p:sp>
        <p:nvSpPr>
          <p:cNvPr id="10" name="Прямоугольник 9"/>
          <p:cNvSpPr/>
          <p:nvPr/>
        </p:nvSpPr>
        <p:spPr>
          <a:xfrm>
            <a:off x="7452320" y="1427462"/>
            <a:ext cx="1177601" cy="4173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granules</a:t>
            </a:r>
            <a:endParaRPr lang="uk-UA" dirty="0"/>
          </a:p>
        </p:txBody>
      </p:sp>
      <p:sp>
        <p:nvSpPr>
          <p:cNvPr id="11" name="Прямоугольник 10"/>
          <p:cNvSpPr/>
          <p:nvPr/>
        </p:nvSpPr>
        <p:spPr>
          <a:xfrm>
            <a:off x="6156176" y="2411760"/>
            <a:ext cx="1296144" cy="4271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granulation</a:t>
            </a:r>
            <a:endParaRPr lang="uk-UA" dirty="0"/>
          </a:p>
        </p:txBody>
      </p:sp>
      <p:sp>
        <p:nvSpPr>
          <p:cNvPr id="12" name="Прямоугольник 11"/>
          <p:cNvSpPr/>
          <p:nvPr/>
        </p:nvSpPr>
        <p:spPr>
          <a:xfrm>
            <a:off x="7452320" y="3003520"/>
            <a:ext cx="1296144" cy="4271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screening</a:t>
            </a:r>
            <a:endParaRPr lang="uk-UA" dirty="0"/>
          </a:p>
        </p:txBody>
      </p:sp>
      <p:sp>
        <p:nvSpPr>
          <p:cNvPr id="13" name="Прямоугольник 12"/>
          <p:cNvSpPr/>
          <p:nvPr/>
        </p:nvSpPr>
        <p:spPr>
          <a:xfrm>
            <a:off x="6759352" y="4589402"/>
            <a:ext cx="2384648" cy="4393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monodisperse granules</a:t>
            </a:r>
            <a:endParaRPr lang="uk-UA" dirty="0"/>
          </a:p>
        </p:txBody>
      </p:sp>
      <p:sp>
        <p:nvSpPr>
          <p:cNvPr id="14" name="Прямоугольник 13"/>
          <p:cNvSpPr/>
          <p:nvPr/>
        </p:nvSpPr>
        <p:spPr>
          <a:xfrm>
            <a:off x="4365840" y="5209056"/>
            <a:ext cx="4958688" cy="639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Granulation for early powder </a:t>
            </a:r>
            <a:r>
              <a:rPr lang="en-US" dirty="0" smtClean="0"/>
              <a:t>granulation</a:t>
            </a:r>
            <a:endParaRPr lang="ru-RU"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8132440" cy="576064"/>
          </a:xfrm>
        </p:spPr>
        <p:txBody>
          <a:bodyPr>
            <a:normAutofit/>
          </a:bodyPr>
          <a:lstStyle/>
          <a:p>
            <a:r>
              <a:rPr lang="en-US" sz="2800" i="1" u="sng" dirty="0">
                <a:solidFill>
                  <a:schemeClr val="accent2">
                    <a:lumMod val="50000"/>
                  </a:schemeClr>
                </a:solidFill>
              </a:rPr>
              <a:t>Dry granulation method (fracture granulation)</a:t>
            </a:r>
            <a:endParaRPr lang="ru-RU" sz="2800" i="1" u="sng" dirty="0">
              <a:solidFill>
                <a:schemeClr val="accent2">
                  <a:lumMod val="50000"/>
                </a:schemeClr>
              </a:solidFill>
            </a:endParaRPr>
          </a:p>
        </p:txBody>
      </p:sp>
      <p:sp>
        <p:nvSpPr>
          <p:cNvPr id="3" name="Содержимое 2"/>
          <p:cNvSpPr>
            <a:spLocks noGrp="1"/>
          </p:cNvSpPr>
          <p:nvPr>
            <p:ph type="subTitle" idx="1"/>
          </p:nvPr>
        </p:nvSpPr>
        <p:spPr>
          <a:xfrm>
            <a:off x="683568" y="836712"/>
            <a:ext cx="8136904" cy="5760640"/>
          </a:xfrm>
        </p:spPr>
        <p:txBody>
          <a:bodyPr>
            <a:normAutofit/>
          </a:bodyPr>
          <a:lstStyle/>
          <a:p>
            <a:pPr algn="just"/>
            <a:r>
              <a:rPr lang="en-US" sz="2000" b="1" i="1" dirty="0">
                <a:solidFill>
                  <a:schemeClr val="tx1"/>
                </a:solidFill>
              </a:rPr>
              <a:t>2 methods are used: 1. granulation by pressing</a:t>
            </a:r>
            <a:r>
              <a:rPr lang="en-US" sz="2000" b="1" i="1" dirty="0" smtClean="0">
                <a:solidFill>
                  <a:schemeClr val="tx1"/>
                </a:solidFill>
              </a:rPr>
              <a:t>;</a:t>
            </a:r>
            <a:endParaRPr lang="ru-RU" sz="2000" b="1" i="1" dirty="0" smtClean="0">
              <a:solidFill>
                <a:schemeClr val="tx1"/>
              </a:solidFill>
            </a:endParaRPr>
          </a:p>
          <a:p>
            <a:pPr algn="just"/>
            <a:r>
              <a:rPr lang="en-US" sz="2000" b="1" i="1" dirty="0" smtClean="0">
                <a:solidFill>
                  <a:schemeClr val="tx1"/>
                </a:solidFill>
              </a:rPr>
              <a:t> </a:t>
            </a:r>
            <a:r>
              <a:rPr lang="en-US" sz="2000" b="1" i="1" dirty="0">
                <a:solidFill>
                  <a:schemeClr val="tx1"/>
                </a:solidFill>
              </a:rPr>
              <a:t>2. granulation by rolling.</a:t>
            </a:r>
          </a:p>
          <a:p>
            <a:pPr algn="just"/>
            <a:r>
              <a:rPr lang="en-US" sz="2000" b="1" i="1" dirty="0">
                <a:solidFill>
                  <a:schemeClr val="tx1"/>
                </a:solidFill>
              </a:rPr>
              <a:t>Compression granulation (aggregation) - a mixture of powders is poured into a mold and compressed into compacts under the action of a press that forms the plates. The compressed mass is called a "blank". Granulation is carried out using tablet presses or special briquetting presses with large dies.</a:t>
            </a:r>
          </a:p>
          <a:p>
            <a:pPr algn="just"/>
            <a:r>
              <a:rPr lang="en-US" sz="2000" b="1" i="1" dirty="0">
                <a:solidFill>
                  <a:schemeClr val="tx1"/>
                </a:solidFill>
              </a:rPr>
              <a:t>Rolling granulation - extrusion of a powder mixture by rotating cylinders into solid powders. Billets or roller compacts are then crushed and sieved to obtain granules. To obtain compacts, roller installations are used.</a:t>
            </a:r>
            <a:endParaRPr lang="ru-RU" sz="1900" dirty="0" smtClean="0">
              <a:solidFill>
                <a:schemeClr val="tx1"/>
              </a:solidFill>
            </a:endParaRPr>
          </a:p>
          <a:p>
            <a:pPr algn="just"/>
            <a:endParaRPr lang="ru-RU" sz="19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4293096"/>
            <a:ext cx="3743290" cy="206945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728" y="5805264"/>
            <a:ext cx="4340367" cy="454665"/>
          </a:xfrm>
          <a:prstGeom prst="rect">
            <a:avLst/>
          </a:prstGeom>
        </p:spPr>
      </p:pic>
      <p:sp>
        <p:nvSpPr>
          <p:cNvPr id="6" name="Прямоугольник 5"/>
          <p:cNvSpPr/>
          <p:nvPr/>
        </p:nvSpPr>
        <p:spPr>
          <a:xfrm>
            <a:off x="1265728" y="5589240"/>
            <a:ext cx="4458400" cy="7733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Scheme of a roller installation for obtaining compacts</a:t>
            </a:r>
            <a:endParaRPr lang="uk-U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p:txBody>
          <a:bodyPr>
            <a:normAutofit/>
          </a:bodyPr>
          <a:lstStyle/>
          <a:p>
            <a:pPr>
              <a:buNone/>
            </a:pPr>
            <a:r>
              <a:rPr lang="ru-RU" dirty="0" smtClean="0"/>
              <a:t>    </a:t>
            </a:r>
            <a:endParaRPr lang="ru-RU" dirty="0"/>
          </a:p>
        </p:txBody>
      </p:sp>
      <p:sp>
        <p:nvSpPr>
          <p:cNvPr id="4" name="Прямоугольник 3"/>
          <p:cNvSpPr/>
          <p:nvPr/>
        </p:nvSpPr>
        <p:spPr>
          <a:xfrm>
            <a:off x="268680" y="620688"/>
            <a:ext cx="8623800" cy="4801314"/>
          </a:xfrm>
          <a:prstGeom prst="rect">
            <a:avLst/>
          </a:prstGeom>
        </p:spPr>
        <p:txBody>
          <a:bodyPr wrap="square">
            <a:spAutoFit/>
          </a:bodyPr>
          <a:lstStyle/>
          <a:p>
            <a:r>
              <a:rPr lang="en-US" b="1" i="1" dirty="0"/>
              <a:t>Dry granulation method.</a:t>
            </a:r>
            <a:r>
              <a:rPr lang="en-US" dirty="0"/>
              <a:t> Consists of mixing powders and moistening them with solutions of adhesives in enamel mixers, followed by drying to a lumpy mass. Then the mass with the help of rollers or mill "Excelsior" is converted into a large powder.</a:t>
            </a:r>
            <a:endParaRPr lang="ru-RU" dirty="0"/>
          </a:p>
          <a:p>
            <a:r>
              <a:rPr lang="en-US" dirty="0"/>
              <a:t>Grinding by grinding is used in cases where the moistened material reacts with the material during wiping. In some cases, if drugs decompose in the presence of water, and during drying enter into chemical reactions or undergo physical changes (melting, softening, discoloration) - they are subjected to briquetting. 3 For this purpose, briquettes are pressed from powder on special briquetted presses with matrices of large sizes (25-50 mm) under high pressure. The resulting briquettes are crushed on rollers or mill «Excelsior», fractionated with sieves and compressed on tablet machines tablets of a given weight and diameter.</a:t>
            </a:r>
            <a:endParaRPr lang="ru-RU" dirty="0"/>
          </a:p>
          <a:p>
            <a:r>
              <a:rPr lang="en-US" dirty="0"/>
              <a:t>Briquetting granulation can also be used when the drug substance has a good compressibility and does not require additional binding of particles with adhesives.</a:t>
            </a:r>
            <a:endParaRPr lang="ru-RU" dirty="0"/>
          </a:p>
          <a:p>
            <a:r>
              <a:rPr lang="en-US" dirty="0"/>
              <a:t>Now, with the dry granulation method, dry adhesive substances (</a:t>
            </a:r>
            <a:r>
              <a:rPr lang="en-US" dirty="0" err="1"/>
              <a:t>eg</a:t>
            </a:r>
            <a:r>
              <a:rPr lang="en-US" dirty="0"/>
              <a:t> microcrystalline cellulose, polyethylene oxide) are introduced into the composition of the tableted mass of powders, which provide under pressure the adhesion of particles, both hydrophilic and hydrophobic substances.</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274638"/>
            <a:ext cx="8229600" cy="490066"/>
          </a:xfrm>
        </p:spPr>
        <p:txBody>
          <a:bodyPr>
            <a:normAutofit fontScale="90000"/>
          </a:bodyPr>
          <a:lstStyle/>
          <a:p>
            <a:r>
              <a:rPr lang="en-US" b="1" i="1" dirty="0"/>
              <a:t>Wet granulation </a:t>
            </a:r>
            <a:r>
              <a:rPr lang="en-US" b="1" i="1" dirty="0" smtClean="0"/>
              <a:t>method</a:t>
            </a:r>
            <a:endParaRPr lang="ru-RU" dirty="0"/>
          </a:p>
        </p:txBody>
      </p:sp>
      <p:sp>
        <p:nvSpPr>
          <p:cNvPr id="2" name="Прямоугольник 1"/>
          <p:cNvSpPr/>
          <p:nvPr/>
        </p:nvSpPr>
        <p:spPr>
          <a:xfrm>
            <a:off x="281509" y="908720"/>
            <a:ext cx="8712968" cy="5632311"/>
          </a:xfrm>
          <a:prstGeom prst="rect">
            <a:avLst/>
          </a:prstGeom>
        </p:spPr>
        <p:txBody>
          <a:bodyPr wrap="square">
            <a:spAutoFit/>
          </a:bodyPr>
          <a:lstStyle/>
          <a:p>
            <a:r>
              <a:rPr lang="en-US" b="1" i="1" dirty="0"/>
              <a:t>Wet granulation method.</a:t>
            </a:r>
            <a:r>
              <a:rPr lang="en-US" dirty="0"/>
              <a:t> In production, wet granulation is often carried out in granulators type 3027 (</a:t>
            </a:r>
            <a:r>
              <a:rPr lang="en-US" dirty="0" err="1"/>
              <a:t>Mariupol</a:t>
            </a:r>
            <a:r>
              <a:rPr lang="en-US" dirty="0"/>
              <a:t> WTO). The working body of the device consists of the screw and six strong cores that allows to move granular material in the axial direction. There is a right and a left execution. Productivity - 150-1000 kg / h.</a:t>
            </a:r>
            <a:r>
              <a:rPr lang="ru-RU" dirty="0"/>
              <a:t/>
            </a:r>
            <a:br>
              <a:rPr lang="ru-RU" dirty="0"/>
            </a:br>
            <a:r>
              <a:rPr lang="en-US" dirty="0"/>
              <a:t>Promising are the press granulators of the company «HUTT» (Germany), the working body of which are pressing rollers in the form of hollow cylinders with teeth on the surface, between which there are radial holes in the walls for pushing the powder mass. High-quality granules of the same lenticular shape are formed. Granulation or wiping of the wet mass is carried out to compact the powder and obtain uniform grains - granules that have good </a:t>
            </a:r>
            <a:r>
              <a:rPr lang="en-US" dirty="0" err="1"/>
              <a:t>flowability</a:t>
            </a:r>
            <a:r>
              <a:rPr lang="en-US" dirty="0"/>
              <a:t>. Powders having poor </a:t>
            </a:r>
            <a:r>
              <a:rPr lang="en-US" dirty="0" err="1"/>
              <a:t>flowability</a:t>
            </a:r>
            <a:r>
              <a:rPr lang="en-US" dirty="0"/>
              <a:t> and insufficient adhesion between particles are subjected to this method of granulation.</a:t>
            </a:r>
            <a:r>
              <a:rPr lang="ru-RU" dirty="0"/>
              <a:t/>
            </a:r>
            <a:br>
              <a:rPr lang="ru-RU" dirty="0"/>
            </a:br>
            <a:r>
              <a:rPr lang="en-US" dirty="0"/>
              <a:t>In both cases, an adhesive solution is added to the mass, which improves the adhesion between the particles.</a:t>
            </a:r>
            <a:r>
              <a:rPr lang="ru-RU" dirty="0"/>
              <a:t/>
            </a:r>
            <a:br>
              <a:rPr lang="ru-RU" dirty="0"/>
            </a:br>
            <a:r>
              <a:rPr lang="en-US" dirty="0"/>
              <a:t>The stage of wet granulation includes the following operations:</a:t>
            </a:r>
            <a:r>
              <a:rPr lang="ru-RU" dirty="0"/>
              <a:t/>
            </a:r>
            <a:br>
              <a:rPr lang="ru-RU" dirty="0"/>
            </a:br>
            <a:r>
              <a:rPr lang="en-US" dirty="0"/>
              <a:t>1. mixing powders;</a:t>
            </a:r>
            <a:r>
              <a:rPr lang="ru-RU" dirty="0"/>
              <a:t/>
            </a:r>
            <a:br>
              <a:rPr lang="ru-RU" dirty="0"/>
            </a:br>
            <a:r>
              <a:rPr lang="en-US" dirty="0"/>
              <a:t>2. moistening powders with a solution of binders and mixing;</a:t>
            </a:r>
            <a:r>
              <a:rPr lang="ru-RU" dirty="0"/>
              <a:t/>
            </a:r>
            <a:br>
              <a:rPr lang="ru-RU" dirty="0"/>
            </a:br>
            <a:r>
              <a:rPr lang="en-US" dirty="0"/>
              <a:t>3. granulation of wet mass;</a:t>
            </a:r>
            <a:r>
              <a:rPr lang="ru-RU" dirty="0"/>
              <a:t/>
            </a:r>
            <a:br>
              <a:rPr lang="ru-RU" dirty="0"/>
            </a:br>
            <a:r>
              <a:rPr lang="en-US" dirty="0"/>
              <a:t>4. drying of wet granules;</a:t>
            </a:r>
            <a:r>
              <a:rPr lang="ru-RU" dirty="0"/>
              <a:t/>
            </a:r>
            <a:br>
              <a:rPr lang="ru-RU" dirty="0"/>
            </a:br>
            <a:r>
              <a:rPr lang="en-US" dirty="0"/>
              <a:t>5. processing of dry granules.</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lstStyle/>
          <a:p>
            <a:pPr marL="0" indent="0">
              <a:buNone/>
            </a:pPr>
            <a:endParaRPr lang="ru-RU" dirty="0"/>
          </a:p>
          <a:p>
            <a:pPr>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764704"/>
            <a:ext cx="7848871" cy="5017299"/>
          </a:xfrm>
          <a:prstGeom prst="rect">
            <a:avLst/>
          </a:prstGeom>
        </p:spPr>
      </p:pic>
      <p:sp>
        <p:nvSpPr>
          <p:cNvPr id="5" name="Прямоугольник 4"/>
          <p:cNvSpPr/>
          <p:nvPr/>
        </p:nvSpPr>
        <p:spPr>
          <a:xfrm>
            <a:off x="5292080" y="637462"/>
            <a:ext cx="3333056" cy="52398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u="sng" dirty="0"/>
              <a:t>Fluidized Bed Granulation Machine (SG-30 MG-60</a:t>
            </a:r>
            <a:r>
              <a:rPr lang="en-US" b="1" u="sng" dirty="0" smtClean="0"/>
              <a:t>)</a:t>
            </a:r>
            <a:endParaRPr lang="ru-RU" b="1" u="sng" dirty="0" smtClean="0"/>
          </a:p>
          <a:p>
            <a:pPr algn="ctr"/>
            <a:r>
              <a:rPr lang="en-US" dirty="0"/>
              <a:t>1- </a:t>
            </a:r>
            <a:r>
              <a:rPr lang="en-US" dirty="0" smtClean="0"/>
              <a:t>trolley</a:t>
            </a:r>
            <a:endParaRPr lang="ru-RU" dirty="0" smtClean="0"/>
          </a:p>
          <a:p>
            <a:pPr algn="ctr"/>
            <a:r>
              <a:rPr lang="en-US" dirty="0" smtClean="0"/>
              <a:t>2-pneumatic </a:t>
            </a:r>
            <a:r>
              <a:rPr lang="en-US" dirty="0"/>
              <a:t>cylinder for lifting the </a:t>
            </a:r>
            <a:r>
              <a:rPr lang="en-US" dirty="0" smtClean="0"/>
              <a:t>tank</a:t>
            </a:r>
            <a:endParaRPr lang="ru-RU" dirty="0" smtClean="0"/>
          </a:p>
          <a:p>
            <a:pPr algn="ctr"/>
            <a:r>
              <a:rPr lang="en-US" dirty="0" smtClean="0"/>
              <a:t>3-productive reservoir</a:t>
            </a:r>
            <a:endParaRPr lang="ru-RU" dirty="0" smtClean="0"/>
          </a:p>
          <a:p>
            <a:pPr algn="ctr"/>
            <a:r>
              <a:rPr lang="en-US" dirty="0" smtClean="0"/>
              <a:t>4-spray shell</a:t>
            </a:r>
            <a:endParaRPr lang="ru-RU" dirty="0" smtClean="0"/>
          </a:p>
          <a:p>
            <a:pPr algn="ctr"/>
            <a:r>
              <a:rPr lang="en-US" dirty="0" smtClean="0"/>
              <a:t>5-shell </a:t>
            </a:r>
            <a:r>
              <a:rPr lang="en-US" dirty="0"/>
              <a:t>of bag </a:t>
            </a:r>
            <a:r>
              <a:rPr lang="en-US" dirty="0" smtClean="0"/>
              <a:t>filters</a:t>
            </a:r>
            <a:endParaRPr lang="ru-RU" dirty="0" smtClean="0"/>
          </a:p>
          <a:p>
            <a:pPr algn="ctr"/>
            <a:r>
              <a:rPr lang="en-US" dirty="0" smtClean="0"/>
              <a:t>6- </a:t>
            </a:r>
            <a:r>
              <a:rPr lang="en-US" dirty="0"/>
              <a:t>shaking </a:t>
            </a:r>
            <a:r>
              <a:rPr lang="en-US" dirty="0" smtClean="0"/>
              <a:t>device</a:t>
            </a:r>
            <a:endParaRPr lang="ru-RU" dirty="0" smtClean="0"/>
          </a:p>
          <a:p>
            <a:pPr algn="ctr"/>
            <a:r>
              <a:rPr lang="en-US" dirty="0" smtClean="0"/>
              <a:t>7-safety valve</a:t>
            </a:r>
            <a:endParaRPr lang="ru-RU" dirty="0" smtClean="0"/>
          </a:p>
          <a:p>
            <a:pPr algn="ctr"/>
            <a:r>
              <a:rPr lang="en-US" dirty="0" smtClean="0"/>
              <a:t>8-fan9 gate</a:t>
            </a:r>
            <a:endParaRPr lang="ru-RU" dirty="0" smtClean="0"/>
          </a:p>
          <a:p>
            <a:pPr algn="ctr"/>
            <a:r>
              <a:rPr lang="en-US" dirty="0" smtClean="0"/>
              <a:t>10-layer</a:t>
            </a:r>
            <a:endParaRPr lang="ru-RU" dirty="0" smtClean="0"/>
          </a:p>
          <a:p>
            <a:pPr algn="ctr"/>
            <a:r>
              <a:rPr lang="en-US" dirty="0" smtClean="0"/>
              <a:t>11-building</a:t>
            </a:r>
            <a:endParaRPr lang="ru-RU" dirty="0" smtClean="0"/>
          </a:p>
          <a:p>
            <a:pPr algn="ctr"/>
            <a:r>
              <a:rPr lang="en-US" dirty="0" smtClean="0"/>
              <a:t>12- </a:t>
            </a:r>
            <a:r>
              <a:rPr lang="en-US" dirty="0"/>
              <a:t>air </a:t>
            </a:r>
            <a:r>
              <a:rPr lang="en-US" dirty="0" smtClean="0"/>
              <a:t>filter</a:t>
            </a:r>
            <a:endParaRPr lang="ru-RU" dirty="0" smtClean="0"/>
          </a:p>
          <a:p>
            <a:pPr algn="ctr"/>
            <a:r>
              <a:rPr lang="en-US" dirty="0" smtClean="0"/>
              <a:t>13-dosing pump</a:t>
            </a:r>
            <a:endParaRPr lang="ru-RU" dirty="0" smtClean="0"/>
          </a:p>
          <a:p>
            <a:pPr algn="ctr"/>
            <a:r>
              <a:rPr lang="en-US" dirty="0" smtClean="0"/>
              <a:t>14-capacity </a:t>
            </a:r>
            <a:r>
              <a:rPr lang="en-US" dirty="0"/>
              <a:t>for granulating </a:t>
            </a:r>
            <a:r>
              <a:rPr lang="en-US" dirty="0" smtClean="0"/>
              <a:t>liquid</a:t>
            </a:r>
            <a:endParaRPr lang="ru-RU" dirty="0" smtClean="0"/>
          </a:p>
          <a:p>
            <a:pPr algn="ctr"/>
            <a:r>
              <a:rPr lang="en-US" dirty="0" smtClean="0"/>
              <a:t>15-spray </a:t>
            </a:r>
            <a:r>
              <a:rPr lang="en-US" dirty="0"/>
              <a:t>compressed air16-steam heater</a:t>
            </a:r>
            <a:endParaRPr lang="uk-U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88640"/>
            <a:ext cx="8352928" cy="5894176"/>
          </a:xfrm>
        </p:spPr>
      </p:pic>
      <p:sp>
        <p:nvSpPr>
          <p:cNvPr id="3" name="Прямоугольник 2"/>
          <p:cNvSpPr/>
          <p:nvPr/>
        </p:nvSpPr>
        <p:spPr>
          <a:xfrm>
            <a:off x="4860032" y="274638"/>
            <a:ext cx="4104456" cy="58081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u="sng" dirty="0"/>
              <a:t>Apparatus SG-30 for granulation in a fluidized bed (appearance</a:t>
            </a:r>
            <a:r>
              <a:rPr lang="en-US" b="1" u="sng" dirty="0" smtClean="0"/>
              <a:t>)</a:t>
            </a:r>
            <a:endParaRPr lang="ru-RU" b="1" u="sng" dirty="0" smtClean="0"/>
          </a:p>
          <a:p>
            <a:pPr algn="ctr"/>
            <a:r>
              <a:rPr lang="en-US" dirty="0" smtClean="0"/>
              <a:t>Legend:</a:t>
            </a:r>
            <a:endParaRPr lang="ru-RU" dirty="0" smtClean="0"/>
          </a:p>
          <a:p>
            <a:pPr algn="ctr"/>
            <a:r>
              <a:rPr lang="en-US" dirty="0" smtClean="0"/>
              <a:t>1 </a:t>
            </a:r>
            <a:r>
              <a:rPr lang="en-US" dirty="0"/>
              <a:t>chamber with pneumatic </a:t>
            </a:r>
            <a:r>
              <a:rPr lang="en-US" dirty="0" smtClean="0"/>
              <a:t>cylinder</a:t>
            </a:r>
            <a:endParaRPr lang="ru-RU" dirty="0" smtClean="0"/>
          </a:p>
          <a:p>
            <a:pPr algn="ctr"/>
            <a:r>
              <a:rPr lang="en-US" dirty="0" smtClean="0"/>
              <a:t>2-cart </a:t>
            </a:r>
            <a:r>
              <a:rPr lang="en-US" dirty="0"/>
              <a:t>with </a:t>
            </a:r>
            <a:r>
              <a:rPr lang="en-US" dirty="0" smtClean="0"/>
              <a:t>tank</a:t>
            </a:r>
            <a:endParaRPr lang="ru-RU" dirty="0"/>
          </a:p>
          <a:p>
            <a:pPr algn="ctr"/>
            <a:r>
              <a:rPr lang="en-US" dirty="0" smtClean="0"/>
              <a:t>3-product tank</a:t>
            </a:r>
            <a:endParaRPr lang="ru-RU" dirty="0" smtClean="0"/>
          </a:p>
          <a:p>
            <a:pPr algn="ctr"/>
            <a:r>
              <a:rPr lang="en-US" dirty="0" smtClean="0"/>
              <a:t>4-section </a:t>
            </a:r>
            <a:r>
              <a:rPr lang="en-US" dirty="0"/>
              <a:t>with spray </a:t>
            </a:r>
            <a:r>
              <a:rPr lang="en-US" dirty="0" smtClean="0"/>
              <a:t>nozzle</a:t>
            </a:r>
            <a:endParaRPr lang="ru-RU" dirty="0" smtClean="0"/>
          </a:p>
          <a:p>
            <a:pPr algn="ctr"/>
            <a:r>
              <a:rPr lang="en-US" dirty="0" smtClean="0"/>
              <a:t>5-section </a:t>
            </a:r>
            <a:r>
              <a:rPr lang="en-US" dirty="0"/>
              <a:t>with bag </a:t>
            </a:r>
            <a:r>
              <a:rPr lang="en-US" dirty="0" smtClean="0"/>
              <a:t>filters</a:t>
            </a:r>
            <a:endParaRPr lang="ru-RU" dirty="0" smtClean="0"/>
          </a:p>
          <a:p>
            <a:pPr algn="ctr"/>
            <a:r>
              <a:rPr lang="en-US" dirty="0" smtClean="0"/>
              <a:t>6-section </a:t>
            </a:r>
            <a:r>
              <a:rPr lang="en-US" dirty="0"/>
              <a:t>containing a fan with a gate valve; filter shaking </a:t>
            </a:r>
            <a:r>
              <a:rPr lang="en-US" dirty="0" smtClean="0"/>
              <a:t>device</a:t>
            </a:r>
            <a:endParaRPr lang="ru-RU" dirty="0" smtClean="0"/>
          </a:p>
          <a:p>
            <a:pPr algn="ctr"/>
            <a:r>
              <a:rPr lang="en-US" dirty="0" smtClean="0"/>
              <a:t>7-air filters</a:t>
            </a:r>
            <a:endParaRPr lang="ru-RU" dirty="0" smtClean="0"/>
          </a:p>
          <a:p>
            <a:pPr algn="ctr"/>
            <a:r>
              <a:rPr lang="en-US" dirty="0" smtClean="0"/>
              <a:t>8-unit body</a:t>
            </a:r>
            <a:endParaRPr lang="ru-RU" dirty="0" smtClean="0"/>
          </a:p>
          <a:p>
            <a:pPr algn="ctr"/>
            <a:r>
              <a:rPr lang="en-US" dirty="0" smtClean="0"/>
              <a:t>9-control panel</a:t>
            </a:r>
            <a:endParaRPr lang="ru-RU" dirty="0" smtClean="0"/>
          </a:p>
          <a:p>
            <a:pPr algn="ctr"/>
            <a:r>
              <a:rPr lang="en-US" dirty="0" smtClean="0"/>
              <a:t>10-capacity </a:t>
            </a:r>
            <a:r>
              <a:rPr lang="en-US" dirty="0"/>
              <a:t>with granulating </a:t>
            </a:r>
            <a:r>
              <a:rPr lang="en-US" dirty="0" smtClean="0"/>
              <a:t>liquid</a:t>
            </a:r>
            <a:endParaRPr lang="ru-RU" dirty="0" smtClean="0"/>
          </a:p>
          <a:p>
            <a:pPr algn="ctr"/>
            <a:r>
              <a:rPr lang="en-US" dirty="0" smtClean="0"/>
              <a:t>11-dosing pump</a:t>
            </a:r>
            <a:endParaRPr lang="ru-RU" dirty="0" smtClean="0"/>
          </a:p>
          <a:p>
            <a:pPr algn="ctr"/>
            <a:r>
              <a:rPr lang="en-US" dirty="0"/>
              <a:t>12-calorific unit</a:t>
            </a:r>
            <a:endParaRPr lang="uk-U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Desktop\verbena_shupshuna-500x500.jpg"/>
          <p:cNvPicPr>
            <a:picLocks noChangeAspect="1" noChangeArrowheads="1"/>
          </p:cNvPicPr>
          <p:nvPr/>
        </p:nvPicPr>
        <p:blipFill>
          <a:blip r:embed="rId2" cstate="print"/>
          <a:srcRect l="9322" r="12055" b="5232"/>
          <a:stretch>
            <a:fillRect/>
          </a:stretch>
        </p:blipFill>
        <p:spPr bwMode="auto">
          <a:xfrm flipH="1" flipV="1">
            <a:off x="5436095" y="2727705"/>
            <a:ext cx="45719" cy="46315"/>
          </a:xfrm>
          <a:prstGeom prst="rect">
            <a:avLst/>
          </a:prstGeom>
          <a:noFill/>
          <a:effectLst>
            <a:softEdge rad="317500"/>
          </a:effectLst>
        </p:spPr>
      </p:pic>
      <p:sp>
        <p:nvSpPr>
          <p:cNvPr id="2" name="Заголовок 1"/>
          <p:cNvSpPr>
            <a:spLocks noGrp="1"/>
          </p:cNvSpPr>
          <p:nvPr>
            <p:ph type="title"/>
          </p:nvPr>
        </p:nvSpPr>
        <p:spPr>
          <a:xfrm>
            <a:off x="0" y="0"/>
            <a:ext cx="9144000" cy="141763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ru-RU" sz="1800" dirty="0" smtClean="0"/>
              <a:t/>
            </a:r>
            <a:br>
              <a:rPr lang="ru-RU" sz="1800" dirty="0" smtClean="0"/>
            </a:br>
            <a:r>
              <a:rPr lang="en-US" sz="1600" dirty="0"/>
              <a:t>Recently, a common variety has been used in production - mixed granulation, carried out by mixing medicinal and excipients, moistening the mixture, a binder, decomposing the wet mass with a thin layer of the resulting mass, dusting dry granules.</a:t>
            </a:r>
            <a:endParaRPr lang="ru-RU"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sz="half" idx="1"/>
          </p:nvPr>
        </p:nvSpPr>
        <p:spPr/>
        <p:txBody>
          <a:bodyPr>
            <a:normAutofit/>
          </a:bodyPr>
          <a:lstStyle/>
          <a:p>
            <a:pPr>
              <a:buNone/>
            </a:pPr>
            <a:r>
              <a:rPr lang="ru-RU" dirty="0" smtClean="0"/>
              <a:t>     </a:t>
            </a:r>
            <a:endParaRPr lang="ru-RU" dirty="0"/>
          </a:p>
        </p:txBody>
      </p:sp>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 y="1484784"/>
            <a:ext cx="4427984" cy="5517232"/>
          </a:xfr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268760"/>
            <a:ext cx="4760386" cy="558924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type="body" idx="4294967295"/>
          </p:nvPr>
        </p:nvSpPr>
        <p:spPr>
          <a:xfrm>
            <a:off x="1371600" y="2906713"/>
            <a:ext cx="7772400" cy="1500187"/>
          </a:xfrm>
        </p:spPr>
        <p:txBody>
          <a:bodyPr/>
          <a:lstStyle/>
          <a:p>
            <a:r>
              <a:rPr lang="ru-RU" dirty="0" smtClean="0"/>
              <a:t>     </a:t>
            </a:r>
            <a:br>
              <a:rPr lang="ru-RU" dirty="0" smtClean="0"/>
            </a:br>
            <a:endParaRPr lang="ru-RU" dirty="0"/>
          </a:p>
        </p:txBody>
      </p:sp>
      <p:sp>
        <p:nvSpPr>
          <p:cNvPr id="5" name="Заголовок 4"/>
          <p:cNvSpPr>
            <a:spLocks noGrp="1"/>
          </p:cNvSpPr>
          <p:nvPr>
            <p:ph type="title" idx="4294967295"/>
          </p:nvPr>
        </p:nvSpPr>
        <p:spPr>
          <a:xfrm>
            <a:off x="107504" y="332656"/>
            <a:ext cx="8640960" cy="5436319"/>
          </a:xfrm>
        </p:spPr>
        <p:txBody>
          <a:bodyPr>
            <a:normAutofit/>
          </a:bodyPr>
          <a:lstStyle/>
          <a:p>
            <a:r>
              <a:rPr lang="ru-RU" sz="1800" dirty="0"/>
              <a:t> </a:t>
            </a:r>
            <a:endParaRPr lang="ru-RU" sz="2000" b="0" dirty="0">
              <a:latin typeface="+mn-lt"/>
            </a:endParaRPr>
          </a:p>
        </p:txBody>
      </p:sp>
      <p:sp>
        <p:nvSpPr>
          <p:cNvPr id="6" name="Прямоугольник 5"/>
          <p:cNvSpPr/>
          <p:nvPr/>
        </p:nvSpPr>
        <p:spPr>
          <a:xfrm>
            <a:off x="179512" y="116632"/>
            <a:ext cx="8856984" cy="7571303"/>
          </a:xfrm>
          <a:prstGeom prst="rect">
            <a:avLst/>
          </a:prstGeom>
        </p:spPr>
        <p:txBody>
          <a:bodyPr wrap="square">
            <a:spAutoFit/>
          </a:bodyPr>
          <a:lstStyle/>
          <a:p>
            <a:pPr algn="just"/>
            <a:r>
              <a:rPr lang="ru-RU" dirty="0"/>
              <a:t> </a:t>
            </a:r>
            <a:r>
              <a:rPr lang="en-US" b="1" dirty="0"/>
              <a:t>Fillers are excipients or materials that are part of pharmaceutical compositions in order to modify their properties, facilitate production (processing), reduce their cost, as well as obtain the required volume when using API in a small amount (0.01-0.001 g).</a:t>
            </a:r>
          </a:p>
          <a:p>
            <a:pPr algn="just"/>
            <a:r>
              <a:rPr lang="en-US" b="1" dirty="0"/>
              <a:t>Corrective substances are added to tablets to improve their taste, color and odor. Natural and synthetic substances in the form of solutions, syrups, extracts, essences are currently proposed for use as corrective substances. Among syrups, the most common are sugar, cherry, raspberry; with sweeteners - sucrose, lactose, fructose, sorbitol, saccharin. Also, to correct the taste, various IUDs are used, the macromolecules of which envelop the molecules of the drug substance and taste buds of the tongue. These include agar-agar, alginates, MC and </a:t>
            </a:r>
            <a:r>
              <a:rPr lang="en-US" b="1" dirty="0" err="1"/>
              <a:t>pectins</a:t>
            </a:r>
            <a:r>
              <a:rPr lang="en-US" b="1" dirty="0"/>
              <a:t>.</a:t>
            </a:r>
          </a:p>
          <a:p>
            <a:pPr algn="just"/>
            <a:r>
              <a:rPr lang="en-US" b="1" dirty="0"/>
              <a:t>Dyes are added to improve the appearance of tablets, as well as to indicate a therapeutic group of medicinal substances, for example, hypnotics, poisonous.</a:t>
            </a:r>
          </a:p>
          <a:p>
            <a:pPr algn="just"/>
            <a:r>
              <a:rPr lang="en-US" b="1" dirty="0"/>
              <a:t>• mineral pigments (titanium dioxide - white pigment, iron oxide), which are used in the form of fine powders;</a:t>
            </a:r>
          </a:p>
          <a:p>
            <a:pPr algn="just"/>
            <a:r>
              <a:rPr lang="en-US" b="1" dirty="0"/>
              <a:t>• dyes of natural origin (chlorophyll, carotenoids), although they have the following disadvantages: low coloring ability; low resistance to light rays, oxidizing agents, reducing agents, pH and temperature changes;</a:t>
            </a:r>
          </a:p>
          <a:p>
            <a:pPr algn="just"/>
            <a:r>
              <a:rPr lang="en-US" b="1" dirty="0"/>
              <a:t>• synthetic dyes: indigo (blue), </a:t>
            </a:r>
            <a:r>
              <a:rPr lang="en-US" b="1" dirty="0" err="1"/>
              <a:t>tartrazine</a:t>
            </a:r>
            <a:r>
              <a:rPr lang="en-US" b="1" dirty="0"/>
              <a:t> (yellow), acid red 2C, </a:t>
            </a:r>
            <a:r>
              <a:rPr lang="en-US" b="1" dirty="0" err="1"/>
              <a:t>tropeolin</a:t>
            </a:r>
            <a:r>
              <a:rPr lang="en-US" b="1" dirty="0"/>
              <a:t>, eosin. Sometimes a mixture of indigo and </a:t>
            </a:r>
            <a:r>
              <a:rPr lang="en-US" b="1" dirty="0" err="1"/>
              <a:t>tartrazine</a:t>
            </a:r>
            <a:r>
              <a:rPr lang="en-US" b="1" dirty="0"/>
              <a:t> is used, which is green.</a:t>
            </a:r>
          </a:p>
          <a:p>
            <a:pPr algn="just"/>
            <a:r>
              <a:rPr lang="en-US" b="1" dirty="0"/>
              <a:t>Binders are of particular importance in the compression of complex powders, which may delaminate during the operation of the tablet machine, and this leads to the production of tablets with an unequal content of incoming ingredients. The use of a certain type of binders, their amount depends on the physical and chemical properties of the substances that are pressed. Use purified water, ethyl alcohol, BMC solutions, </a:t>
            </a:r>
            <a:r>
              <a:rPr lang="en-US" b="1" dirty="0" err="1"/>
              <a:t>polyvinylpyrrolidone</a:t>
            </a:r>
            <a:r>
              <a:rPr lang="en-US" b="1" dirty="0"/>
              <a:t> (PVP), etc.</a:t>
            </a:r>
            <a:endParaRPr lang="ru-RU" sz="1600" dirty="0"/>
          </a:p>
          <a:p>
            <a:endParaRPr lang="ru-RU" dirty="0" smtClean="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800" dirty="0"/>
              <a:t>Coating tablets</a:t>
            </a:r>
            <a:endParaRPr lang="ru-RU"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Содержимое 2"/>
          <p:cNvSpPr>
            <a:spLocks noGrp="1"/>
          </p:cNvSpPr>
          <p:nvPr>
            <p:ph idx="1"/>
          </p:nvPr>
        </p:nvSpPr>
        <p:spPr/>
        <p:txBody>
          <a:bodyPr>
            <a:normAutofit/>
          </a:bodyPr>
          <a:lstStyle/>
          <a:p>
            <a:pPr>
              <a:buNone/>
            </a:pPr>
            <a:r>
              <a:rPr lang="ru-RU" dirty="0"/>
              <a:t/>
            </a:r>
            <a:br>
              <a:rPr lang="ru-RU" dirty="0"/>
            </a:br>
            <a:endParaRPr lang="ru-RU" dirty="0"/>
          </a:p>
        </p:txBody>
      </p:sp>
      <p:sp>
        <p:nvSpPr>
          <p:cNvPr id="4" name="Прямоугольник 3"/>
          <p:cNvSpPr/>
          <p:nvPr/>
        </p:nvSpPr>
        <p:spPr>
          <a:xfrm>
            <a:off x="179512" y="692696"/>
            <a:ext cx="8784976" cy="3046988"/>
          </a:xfrm>
          <a:prstGeom prst="rect">
            <a:avLst/>
          </a:prstGeom>
        </p:spPr>
        <p:txBody>
          <a:bodyPr wrap="square">
            <a:spAutoFit/>
          </a:bodyPr>
          <a:lstStyle/>
          <a:p>
            <a:pPr algn="just"/>
            <a:r>
              <a:rPr lang="en-US" sz="1600" dirty="0"/>
              <a:t>To protect medicinal substances from the influence of external adverse factors, reduce their irritating effect when taken, mask the unpleasant organoleptic properties of drugs, create a prolongation effect, localize the pharmacological action, solid forms of medicinal substances are covered with special membranes.</a:t>
            </a:r>
          </a:p>
          <a:p>
            <a:pPr algn="just"/>
            <a:r>
              <a:rPr lang="en-US" sz="1600" dirty="0"/>
              <a:t>Coating tablets, depending on their composition and method of application, are divided into three groups:</a:t>
            </a:r>
          </a:p>
          <a:p>
            <a:pPr algn="just"/>
            <a:r>
              <a:rPr lang="en-US" sz="1600" dirty="0"/>
              <a:t>1. coated coatings;</a:t>
            </a:r>
          </a:p>
          <a:p>
            <a:pPr algn="just"/>
            <a:r>
              <a:rPr lang="en-US" sz="1600" dirty="0"/>
              <a:t>2. film coatings;</a:t>
            </a:r>
          </a:p>
          <a:p>
            <a:pPr algn="just"/>
            <a:r>
              <a:rPr lang="en-US" sz="1600" dirty="0"/>
              <a:t>3. pressed coatings.</a:t>
            </a:r>
          </a:p>
          <a:p>
            <a:pPr algn="just"/>
            <a:r>
              <a:rPr lang="en-US" sz="1600" dirty="0"/>
              <a:t>Coating tablets with coatings provides not only protective but also many other functions. Of all the currently existing types of coatings, the most popular are film coatings, which have a number of advantages. Dispersed film coatings are becoming more and more popular.</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Thanks for attention!</a:t>
            </a:r>
            <a:endPar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1301</TotalTime>
  <Words>1714</Words>
  <Application>Microsoft Office PowerPoint</Application>
  <PresentationFormat>Экран (4:3)</PresentationFormat>
  <Paragraphs>122</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Calibri</vt:lpstr>
      <vt:lpstr>Times New Roman</vt:lpstr>
      <vt:lpstr>Тема Office</vt:lpstr>
      <vt:lpstr>    lesson № 2: «Manufacturing technology of solid dosage forms».   Odesa 2023  </vt:lpstr>
      <vt:lpstr>plan</vt:lpstr>
      <vt:lpstr>   Solid dosage forms include powders, tablets, capsules, pills, granules, lozenges, caramels, pencils, polymer plates.    </vt:lpstr>
      <vt:lpstr>  </vt:lpstr>
      <vt:lpstr>Among the tablets are gastro-resistant, uncoated, coated, effervescent, for use in the oral cavity, with modified release.</vt:lpstr>
      <vt:lpstr> Certain requirements are imposed on the substances used in the manufacture of tablets, which, as a rule, are in accordance with strictly defined properties:</vt:lpstr>
      <vt:lpstr>In case of unsatisfactory technological properties of powdery masses, namely, poor compaction and flowability, to ensure the required quality of tablets, it is necessary to carry out granulation in advance.</vt:lpstr>
      <vt:lpstr>Dry granulation method (fracture granulation)</vt:lpstr>
      <vt:lpstr>Презентация PowerPoint</vt:lpstr>
      <vt:lpstr>Wet granulation method</vt:lpstr>
      <vt:lpstr>  </vt:lpstr>
      <vt:lpstr>Презентация PowerPoint</vt:lpstr>
      <vt:lpstr> Recently, a common variety has been used in production - mixed granulation, carried out by mixing medicinal and excipients, moistening the mixture, a binder, decomposing the wet mass with a thin layer of the resulting mass, dusting dry granules.</vt:lpstr>
      <vt:lpstr> </vt:lpstr>
      <vt:lpstr>Coating tablets</vt:lpstr>
      <vt:lpstr>Презентация PowerPoint</vt:lpstr>
    </vt:vector>
  </TitlesOfParts>
  <Company>UralSOFT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ТВЕРДЫЕ ЛЕКАРСТВЕННЫЕ ФОРМЫ. ИХ ХАРАКТЕРИСТИКА</dc:title>
  <dc:creator>Админ</dc:creator>
  <cp:lastModifiedBy>Олексій Володимирович Нікітін</cp:lastModifiedBy>
  <cp:revision>48</cp:revision>
  <dcterms:created xsi:type="dcterms:W3CDTF">2014-03-03T15:17:20Z</dcterms:created>
  <dcterms:modified xsi:type="dcterms:W3CDTF">2024-02-27T15:28:38Z</dcterms:modified>
</cp:coreProperties>
</file>