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57" r:id="rId4"/>
    <p:sldId id="260" r:id="rId5"/>
    <p:sldId id="258" r:id="rId6"/>
    <p:sldId id="259" r:id="rId7"/>
    <p:sldId id="261" r:id="rId8"/>
    <p:sldId id="262" r:id="rId9"/>
    <p:sldId id="266" r:id="rId10"/>
    <p:sldId id="263" r:id="rId11"/>
    <p:sldId id="264" r:id="rId12"/>
    <p:sldId id="270" r:id="rId13"/>
    <p:sldId id="268" r:id="rId14"/>
    <p:sldId id="271" r:id="rId15"/>
    <p:sldId id="272" r:id="rId16"/>
    <p:sldId id="273" r:id="rId17"/>
    <p:sldId id="274" r:id="rId18"/>
    <p:sldId id="275" r:id="rId19"/>
    <p:sldId id="276" r:id="rId20"/>
    <p:sldId id="277" r:id="rId21"/>
    <p:sldId id="278" r:id="rId22"/>
    <p:sldId id="279" r:id="rId23"/>
    <p:sldId id="280" r:id="rId24"/>
    <p:sldId id="284" r:id="rId25"/>
    <p:sldId id="281"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77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350"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27.02.2024</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27.02.2024</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27.02.2024</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27.02.2024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27.02.2024</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27.02.2024</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27.02.2024</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27.02.2024</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1899592"/>
          </a:xfrm>
        </p:spPr>
        <p:txBody>
          <a:bodyPr>
            <a:normAutofit/>
          </a:bodyPr>
          <a:lstStyle/>
          <a:p>
            <a:pPr algn="ctr"/>
            <a:r>
              <a:rPr lang="en-US"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ODESA NATIONAL MEDICAL UNIVERSITY </a:t>
            </a:r>
            <a:br>
              <a:rPr lang="en-US"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en-US"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DEPARTMENT OF</a:t>
            </a:r>
            <a:r>
              <a:rPr lang="ru-RU"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US"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PHARMACEUTICAL CHEMISTRY </a:t>
            </a:r>
            <a:br>
              <a:rPr lang="en-US"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en-US"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AND DRUG TECHNOLOGY</a:t>
            </a:r>
            <a:r>
              <a:rPr lang="ru-RU" sz="2200" cap="all" dirty="0">
                <a:solidFill>
                  <a:schemeClr val="accent3">
                    <a:lumMod val="75000"/>
                  </a:schemeClr>
                </a:solidFill>
              </a:rPr>
              <a:t/>
            </a:r>
            <a:br>
              <a:rPr lang="ru-RU" sz="2200" cap="all" dirty="0">
                <a:solidFill>
                  <a:schemeClr val="accent3">
                    <a:lumMod val="75000"/>
                  </a:schemeClr>
                </a:solidFill>
              </a:rPr>
            </a:br>
            <a:endParaRPr lang="ru-RU" dirty="0"/>
          </a:p>
        </p:txBody>
      </p:sp>
      <p:sp>
        <p:nvSpPr>
          <p:cNvPr id="3" name="Подзаголовок 2"/>
          <p:cNvSpPr>
            <a:spLocks noGrp="1"/>
          </p:cNvSpPr>
          <p:nvPr>
            <p:ph type="subTitle" idx="1"/>
          </p:nvPr>
        </p:nvSpPr>
        <p:spPr>
          <a:xfrm>
            <a:off x="1979712" y="3284984"/>
            <a:ext cx="6766520" cy="3024336"/>
          </a:xfrm>
        </p:spPr>
        <p:txBody>
          <a:bodyPr>
            <a:normAutofit fontScale="92500" lnSpcReduction="10000"/>
          </a:bodyPr>
          <a:lstStyle/>
          <a:p>
            <a:pPr algn="ctr"/>
            <a:r>
              <a:rPr lang="uk-UA" sz="2800" dirty="0" err="1" smtClean="0"/>
              <a:t>lesson</a:t>
            </a:r>
            <a:r>
              <a:rPr lang="uk-UA" sz="2800" dirty="0" smtClean="0"/>
              <a:t> </a:t>
            </a:r>
            <a:r>
              <a:rPr lang="en-GB" sz="2800" dirty="0" smtClean="0"/>
              <a:t>№ 5</a:t>
            </a:r>
            <a:r>
              <a:rPr lang="uk-UA" sz="2800" dirty="0" smtClean="0"/>
              <a:t>:</a:t>
            </a:r>
            <a:endParaRPr lang="en-US" sz="2800" dirty="0"/>
          </a:p>
          <a:p>
            <a:pPr algn="ctr"/>
            <a:r>
              <a:rPr lang="uk-UA" sz="2800" dirty="0" smtClean="0"/>
              <a:t> </a:t>
            </a:r>
            <a:r>
              <a:rPr lang="uk-UA" sz="2800" dirty="0"/>
              <a:t>«</a:t>
            </a:r>
            <a:r>
              <a:rPr lang="en-US" sz="2800" dirty="0"/>
              <a:t>Preparation and analysis of aqueous solutions. </a:t>
            </a:r>
            <a:r>
              <a:rPr lang="ru-RU" sz="2800" dirty="0" err="1"/>
              <a:t>Alcoholic</a:t>
            </a:r>
            <a:r>
              <a:rPr lang="ru-RU" sz="2800" dirty="0"/>
              <a:t> </a:t>
            </a:r>
            <a:r>
              <a:rPr lang="ru-RU" sz="2800" dirty="0" err="1"/>
              <a:t>solutions</a:t>
            </a:r>
            <a:r>
              <a:rPr lang="uk-UA" sz="2800" dirty="0"/>
              <a:t>»</a:t>
            </a:r>
            <a:r>
              <a:rPr lang="en-US" sz="2800" dirty="0"/>
              <a:t>.</a:t>
            </a:r>
            <a:endParaRPr lang="ru-RU" sz="2800" dirty="0"/>
          </a:p>
          <a:p>
            <a:endParaRPr lang="ru-RU" sz="2800" dirty="0">
              <a:solidFill>
                <a:schemeClr val="accent2">
                  <a:lumMod val="50000"/>
                </a:schemeClr>
              </a:solidFill>
            </a:endParaRPr>
          </a:p>
          <a:p>
            <a:endParaRPr lang="ru-RU" sz="2800" dirty="0" smtClean="0">
              <a:solidFill>
                <a:schemeClr val="accent2">
                  <a:lumMod val="50000"/>
                </a:schemeClr>
              </a:solidFill>
            </a:endParaRPr>
          </a:p>
          <a:p>
            <a:endParaRPr lang="ru-RU" sz="2800" dirty="0">
              <a:solidFill>
                <a:schemeClr val="accent2">
                  <a:lumMod val="50000"/>
                </a:schemeClr>
              </a:solidFill>
            </a:endParaRPr>
          </a:p>
          <a:p>
            <a:pPr algn="ctr"/>
            <a:r>
              <a:rPr lang="en-US" sz="2000" dirty="0" smtClean="0">
                <a:solidFill>
                  <a:schemeClr val="tx1">
                    <a:lumMod val="65000"/>
                    <a:lumOff val="35000"/>
                  </a:schemeClr>
                </a:solidFill>
              </a:rPr>
              <a:t>Odesa </a:t>
            </a:r>
            <a:r>
              <a:rPr lang="ru-RU" sz="2000" dirty="0" smtClean="0">
                <a:solidFill>
                  <a:schemeClr val="tx1">
                    <a:lumMod val="65000"/>
                    <a:lumOff val="35000"/>
                  </a:schemeClr>
                </a:solidFill>
              </a:rPr>
              <a:t>202</a:t>
            </a:r>
            <a:r>
              <a:rPr lang="en-US" sz="2000" dirty="0" smtClean="0">
                <a:solidFill>
                  <a:schemeClr val="tx1">
                    <a:lumMod val="65000"/>
                    <a:lumOff val="35000"/>
                  </a:schemeClr>
                </a:solidFill>
              </a:rPr>
              <a:t>3</a:t>
            </a:r>
            <a:endParaRPr lang="en-US" sz="2000" cap="all" dirty="0"/>
          </a:p>
        </p:txBody>
      </p:sp>
    </p:spTree>
    <p:extLst>
      <p:ext uri="{BB962C8B-B14F-4D97-AF65-F5344CB8AC3E}">
        <p14:creationId xmlns:p14="http://schemas.microsoft.com/office/powerpoint/2010/main" val="3695324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467600" cy="980728"/>
          </a:xfrm>
        </p:spPr>
        <p:txBody>
          <a:bodyPr>
            <a:normAutofit fontScale="90000"/>
          </a:bodyPr>
          <a:lstStyle/>
          <a:p>
            <a:pPr algn="ctr"/>
            <a:r>
              <a:rPr lang="en-US" smtClean="0"/>
              <a:t>plan</a:t>
            </a:r>
            <a:r>
              <a:rPr lang="uk-UA" u="sng" dirty="0">
                <a:solidFill>
                  <a:schemeClr val="accent1">
                    <a:lumMod val="50000"/>
                  </a:schemeClr>
                </a:solidFill>
                <a:latin typeface="Times New Roman" panose="02020603050405020304" pitchFamily="18" charset="0"/>
                <a:cs typeface="Times New Roman" panose="02020603050405020304" pitchFamily="18" charset="0"/>
              </a:rPr>
              <a:t/>
            </a:r>
            <a:br>
              <a:rPr lang="uk-UA" u="sng" dirty="0">
                <a:solidFill>
                  <a:schemeClr val="accent1">
                    <a:lumMod val="50000"/>
                  </a:schemeClr>
                </a:solidFill>
                <a:latin typeface="Times New Roman" panose="02020603050405020304" pitchFamily="18" charset="0"/>
                <a:cs typeface="Times New Roman" panose="02020603050405020304" pitchFamily="18" charset="0"/>
              </a:rPr>
            </a:br>
            <a:endParaRPr lang="ru-RU" dirty="0">
              <a:solidFill>
                <a:schemeClr val="accent1">
                  <a:lumMod val="50000"/>
                </a:schemeClr>
              </a:solidFill>
            </a:endParaRPr>
          </a:p>
        </p:txBody>
      </p:sp>
      <p:sp>
        <p:nvSpPr>
          <p:cNvPr id="3" name="Объект 2"/>
          <p:cNvSpPr>
            <a:spLocks noGrp="1"/>
          </p:cNvSpPr>
          <p:nvPr>
            <p:ph sz="quarter" idx="1"/>
          </p:nvPr>
        </p:nvSpPr>
        <p:spPr>
          <a:xfrm>
            <a:off x="323528" y="908720"/>
            <a:ext cx="8640960" cy="5688632"/>
          </a:xfrm>
        </p:spPr>
        <p:txBody>
          <a:bodyPr/>
          <a:lstStyle/>
          <a:p>
            <a:pPr algn="just"/>
            <a:r>
              <a:rPr lang="en-US" dirty="0"/>
              <a:t>1. Characteristics of pharmaceutical solutions. Biopharmaceutical evaluation of solutions.</a:t>
            </a:r>
          </a:p>
          <a:p>
            <a:pPr algn="just"/>
            <a:r>
              <a:rPr lang="en-US" dirty="0"/>
              <a:t>2. The concept of solubility and characteristics of solvents. The use of solutions as dosage forms according to the State Federal University.</a:t>
            </a:r>
          </a:p>
          <a:p>
            <a:pPr algn="just"/>
            <a:r>
              <a:rPr lang="en-US" dirty="0"/>
              <a:t>3. Characteristics of some solvents used for the preparation of liquid dosage forms.</a:t>
            </a:r>
          </a:p>
          <a:p>
            <a:pPr algn="just"/>
            <a:r>
              <a:rPr lang="en-US" dirty="0"/>
              <a:t>4. Characteristics of alcohol solutions. Preparation of alcohol solutions in a pharmacy.</a:t>
            </a:r>
          </a:p>
          <a:p>
            <a:pPr algn="just"/>
            <a:r>
              <a:rPr lang="en-US" dirty="0"/>
              <a:t>5. Description of purpose and nomenclature of aromatic waters. General indications for obtaining aromatic waters.</a:t>
            </a:r>
            <a:endParaRPr lang="ru-RU" dirty="0"/>
          </a:p>
        </p:txBody>
      </p:sp>
    </p:spTree>
    <p:extLst>
      <p:ext uri="{BB962C8B-B14F-4D97-AF65-F5344CB8AC3E}">
        <p14:creationId xmlns:p14="http://schemas.microsoft.com/office/powerpoint/2010/main" val="1828205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just"/>
            <a:r>
              <a:rPr lang="en-US" sz="2400" b="1" dirty="0">
                <a:solidFill>
                  <a:schemeClr val="accent5">
                    <a:lumMod val="50000"/>
                  </a:schemeClr>
                </a:solidFill>
                <a:latin typeface="Times New Roman" panose="02020603050405020304" pitchFamily="18" charset="0"/>
                <a:cs typeface="Times New Roman" panose="02020603050405020304" pitchFamily="18" charset="0"/>
              </a:rPr>
              <a:t>solutions are liquid homogeneous systems consisting of a solvent and one or more components distributed in solution in the form of ions or molecules.</a:t>
            </a:r>
            <a:endParaRPr lang="ru-RU" sz="2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5" name="Объект 4"/>
          <p:cNvSpPr>
            <a:spLocks noGrp="1"/>
          </p:cNvSpPr>
          <p:nvPr>
            <p:ph sz="quarter" idx="1"/>
          </p:nvPr>
        </p:nvSpPr>
        <p:spPr>
          <a:xfrm>
            <a:off x="0" y="1600200"/>
            <a:ext cx="4355976" cy="4572000"/>
          </a:xfrm>
        </p:spPr>
        <p:txBody>
          <a:bodyPr>
            <a:normAutofit/>
          </a:bodyPr>
          <a:lstStyle/>
          <a:p>
            <a:pPr algn="just"/>
            <a:r>
              <a:rPr lang="en-US" dirty="0"/>
              <a:t>Depending on the state of aggregation of substances that dissolve, all solutions are divided into solutions of solid, liquid and gaseous substances, and depending on the solvent used - aqueous, alcohol, glycerin and oil solutions. In addition, syrups and aromatic waters form a special group.</a:t>
            </a:r>
            <a:endParaRPr lang="ru-RU" dirty="0"/>
          </a:p>
        </p:txBody>
      </p:sp>
      <p:sp>
        <p:nvSpPr>
          <p:cNvPr id="7" name="Объект 6"/>
          <p:cNvSpPr>
            <a:spLocks noGrp="1"/>
          </p:cNvSpPr>
          <p:nvPr>
            <p:ph sz="quarter" idx="2"/>
          </p:nvPr>
        </p:nvSpPr>
        <p:spPr>
          <a:xfrm>
            <a:off x="4270248" y="1600200"/>
            <a:ext cx="4694240" cy="4572000"/>
          </a:xfrm>
        </p:spPr>
        <p:txBody>
          <a:bodyPr>
            <a:normAutofit/>
          </a:bodyPr>
          <a:lstStyle/>
          <a:p>
            <a:r>
              <a:rPr lang="en-US" dirty="0"/>
              <a:t>Knowledge of the technology of solutions is important in the manufacture of many other dosage forms, where solutions are intermediates or auxiliary components.</a:t>
            </a:r>
            <a:endParaRPr lang="ru-RU" dirty="0"/>
          </a:p>
        </p:txBody>
      </p:sp>
      <p:pic>
        <p:nvPicPr>
          <p:cNvPr id="6" name="Picture 5" descr="615.jpg"/>
          <p:cNvPicPr>
            <a:picLocks noChangeAspect="1"/>
          </p:cNvPicPr>
          <p:nvPr/>
        </p:nvPicPr>
        <p:blipFill>
          <a:blip r:embed="rId2" cstate="print"/>
          <a:stretch>
            <a:fillRect/>
          </a:stretch>
        </p:blipFill>
        <p:spPr>
          <a:xfrm>
            <a:off x="5261837" y="4509120"/>
            <a:ext cx="3486627" cy="2366888"/>
          </a:xfrm>
          <a:prstGeom prst="rect">
            <a:avLst/>
          </a:prstGeom>
        </p:spPr>
      </p:pic>
    </p:spTree>
    <p:extLst>
      <p:ext uri="{BB962C8B-B14F-4D97-AF65-F5344CB8AC3E}">
        <p14:creationId xmlns:p14="http://schemas.microsoft.com/office/powerpoint/2010/main" val="3999925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just"/>
            <a:r>
              <a:rPr lang="en-US" sz="2400" b="1" dirty="0">
                <a:solidFill>
                  <a:schemeClr val="accent5">
                    <a:lumMod val="50000"/>
                  </a:schemeClr>
                </a:solidFill>
                <a:latin typeface="Times New Roman" panose="02020603050405020304" pitchFamily="18" charset="0"/>
                <a:cs typeface="Times New Roman" panose="02020603050405020304" pitchFamily="18" charset="0"/>
              </a:rPr>
              <a:t>solutions are liquid homogeneous systems consisting of a solvent and one or more components distributed in solution in the form of ions or molecules.</a:t>
            </a:r>
            <a:endParaRPr lang="ru-RU" sz="2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5" name="Объект 4"/>
          <p:cNvSpPr>
            <a:spLocks noGrp="1"/>
          </p:cNvSpPr>
          <p:nvPr>
            <p:ph sz="quarter" idx="4294967295"/>
          </p:nvPr>
        </p:nvSpPr>
        <p:spPr>
          <a:xfrm>
            <a:off x="0" y="1600200"/>
            <a:ext cx="8820472" cy="4925144"/>
          </a:xfrm>
        </p:spPr>
        <p:txBody>
          <a:bodyPr>
            <a:normAutofit/>
          </a:bodyPr>
          <a:lstStyle/>
          <a:p>
            <a:pPr algn="just"/>
            <a:r>
              <a:rPr lang="en-US" dirty="0"/>
              <a:t>Solutions are intermediate between chemical compounds and mechanical mixtures. Solutions differ from chemical compounds in the variability of composition, and from mixtures - in homogeneity.</a:t>
            </a:r>
          </a:p>
          <a:p>
            <a:pPr algn="just"/>
            <a:r>
              <a:rPr lang="en-US" dirty="0"/>
              <a:t>The concentration of the solutions is expressed as a percentage by weight and a weight-volume percentage. According to the accuracy of the expression of concentration, solutions are divided into approximate, exact and empirical.</a:t>
            </a:r>
            <a:endParaRPr lang="ru-RU" dirty="0" smtClean="0"/>
          </a:p>
          <a:p>
            <a:pPr algn="just"/>
            <a:endParaRPr lang="ru-RU" dirty="0"/>
          </a:p>
        </p:txBody>
      </p:sp>
    </p:spTree>
    <p:extLst>
      <p:ext uri="{BB962C8B-B14F-4D97-AF65-F5344CB8AC3E}">
        <p14:creationId xmlns:p14="http://schemas.microsoft.com/office/powerpoint/2010/main" val="311917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2885838803"/>
              </p:ext>
            </p:extLst>
          </p:nvPr>
        </p:nvGraphicFramePr>
        <p:xfrm>
          <a:off x="395535" y="1196750"/>
          <a:ext cx="8280921" cy="5113746"/>
        </p:xfrm>
        <a:graphic>
          <a:graphicData uri="http://schemas.openxmlformats.org/drawingml/2006/table">
            <a:tbl>
              <a:tblPr firstRow="1" bandRow="1">
                <a:tableStyleId>{21E4AEA4-8DFA-4A89-87EB-49C32662AFE0}</a:tableStyleId>
              </a:tblPr>
              <a:tblGrid>
                <a:gridCol w="504057">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5544616">
                  <a:extLst>
                    <a:ext uri="{9D8B030D-6E8A-4147-A177-3AD203B41FA5}">
                      <a16:colId xmlns:a16="http://schemas.microsoft.com/office/drawing/2014/main" val="20002"/>
                    </a:ext>
                  </a:extLst>
                </a:gridCol>
              </a:tblGrid>
              <a:tr h="720082">
                <a:tc>
                  <a:txBody>
                    <a:bodyPr/>
                    <a:lstStyle/>
                    <a:p>
                      <a:pPr algn="ctr"/>
                      <a:r>
                        <a:rPr lang="ru-RU" dirty="0" smtClean="0">
                          <a:solidFill>
                            <a:schemeClr val="tx1">
                              <a:lumMod val="95000"/>
                              <a:lumOff val="5000"/>
                            </a:schemeClr>
                          </a:solidFill>
                        </a:rPr>
                        <a:t>№</a:t>
                      </a:r>
                      <a:endParaRPr lang="ru-RU" dirty="0">
                        <a:solidFill>
                          <a:schemeClr val="tx1">
                            <a:lumMod val="95000"/>
                            <a:lumOff val="5000"/>
                          </a:schemeClr>
                        </a:solidFill>
                      </a:endParaRPr>
                    </a:p>
                  </a:txBody>
                  <a:tcPr/>
                </a:tc>
                <a:tc>
                  <a:txBody>
                    <a:bodyPr/>
                    <a:lstStyle/>
                    <a:p>
                      <a:pPr algn="ctr"/>
                      <a:r>
                        <a:rPr lang="en-US" dirty="0" smtClean="0">
                          <a:solidFill>
                            <a:schemeClr val="tx1">
                              <a:lumMod val="95000"/>
                              <a:lumOff val="5000"/>
                            </a:schemeClr>
                          </a:solidFill>
                        </a:rPr>
                        <a:t>Solution name</a:t>
                      </a:r>
                      <a:endParaRPr lang="ru-RU" dirty="0">
                        <a:solidFill>
                          <a:schemeClr val="tx1">
                            <a:lumMod val="95000"/>
                            <a:lumOff val="5000"/>
                          </a:schemeClr>
                        </a:solidFill>
                      </a:endParaRPr>
                    </a:p>
                  </a:txBody>
                  <a:tcPr/>
                </a:tc>
                <a:tc>
                  <a:txBody>
                    <a:bodyPr/>
                    <a:lstStyle/>
                    <a:p>
                      <a:pPr algn="ctr"/>
                      <a:r>
                        <a:rPr lang="en-US" dirty="0" smtClean="0">
                          <a:solidFill>
                            <a:schemeClr val="tx1">
                              <a:lumMod val="95000"/>
                              <a:lumOff val="5000"/>
                            </a:schemeClr>
                          </a:solidFill>
                        </a:rPr>
                        <a:t>Examples of</a:t>
                      </a:r>
                      <a:endParaRPr lang="ru-RU" dirty="0">
                        <a:solidFill>
                          <a:schemeClr val="tx1">
                            <a:lumMod val="95000"/>
                            <a:lumOff val="5000"/>
                          </a:schemeClr>
                        </a:solidFill>
                      </a:endParaRPr>
                    </a:p>
                  </a:txBody>
                  <a:tcPr/>
                </a:tc>
                <a:extLst>
                  <a:ext uri="{0D108BD9-81ED-4DB2-BD59-A6C34878D82A}">
                    <a16:rowId xmlns:a16="http://schemas.microsoft.com/office/drawing/2014/main" val="10000"/>
                  </a:ext>
                </a:extLst>
              </a:tr>
              <a:tr h="1008112">
                <a:tc>
                  <a:txBody>
                    <a:bodyPr/>
                    <a:lstStyle/>
                    <a:p>
                      <a:r>
                        <a:rPr lang="ru-RU" dirty="0" smtClean="0"/>
                        <a:t>1.</a:t>
                      </a:r>
                      <a:endParaRPr lang="ru-RU" dirty="0"/>
                    </a:p>
                  </a:txBody>
                  <a:tcPr/>
                </a:tc>
                <a:tc>
                  <a:txBody>
                    <a:bodyPr/>
                    <a:lstStyle/>
                    <a:p>
                      <a:r>
                        <a:rPr kumimoji="0" lang="en-US" b="1" i="0" kern="1200" dirty="0" err="1" smtClean="0">
                          <a:solidFill>
                            <a:schemeClr val="dk1"/>
                          </a:solidFill>
                          <a:effectLst/>
                          <a:latin typeface="+mn-lt"/>
                          <a:ea typeface="+mn-ea"/>
                          <a:cs typeface="+mn-cs"/>
                        </a:rPr>
                        <a:t>Solutiones</a:t>
                      </a:r>
                      <a:r>
                        <a:rPr kumimoji="0" lang="en-US" b="1" i="0" kern="1200" dirty="0" smtClean="0">
                          <a:solidFill>
                            <a:schemeClr val="dk1"/>
                          </a:solidFill>
                          <a:effectLst/>
                          <a:latin typeface="+mn-lt"/>
                          <a:ea typeface="+mn-ea"/>
                          <a:cs typeface="+mn-cs"/>
                        </a:rPr>
                        <a:t> </a:t>
                      </a:r>
                      <a:r>
                        <a:rPr kumimoji="0" lang="en-US" b="1" i="0" kern="1200" dirty="0" err="1" smtClean="0">
                          <a:solidFill>
                            <a:schemeClr val="dk1"/>
                          </a:solidFill>
                          <a:effectLst/>
                          <a:latin typeface="+mn-lt"/>
                          <a:ea typeface="+mn-ea"/>
                          <a:cs typeface="+mn-cs"/>
                        </a:rPr>
                        <a:t>aquosae</a:t>
                      </a:r>
                      <a:endParaRPr lang="ru-RU" b="1" dirty="0"/>
                    </a:p>
                  </a:txBody>
                  <a:tcPr/>
                </a:tc>
                <a:tc>
                  <a:txBody>
                    <a:bodyPr/>
                    <a:lstStyle/>
                    <a:p>
                      <a:pPr algn="just"/>
                      <a:r>
                        <a:rPr kumimoji="0" lang="en-US" b="0" kern="1200" dirty="0" smtClean="0">
                          <a:solidFill>
                            <a:schemeClr val="dk1"/>
                          </a:solidFill>
                          <a:effectLst/>
                          <a:latin typeface="+mn-lt"/>
                          <a:ea typeface="+mn-ea"/>
                          <a:cs typeface="+mn-cs"/>
                        </a:rPr>
                        <a:t>Solutions of acids, alkalis, ammonia, glycerin, hydrogen peroxide, aromatic waters, syrups, basic aluminum acetate solution, basic solution</a:t>
                      </a:r>
                    </a:p>
                    <a:p>
                      <a:pPr algn="just"/>
                      <a:r>
                        <a:rPr kumimoji="0" lang="en-US" b="0" kern="1200" dirty="0" smtClean="0">
                          <a:solidFill>
                            <a:schemeClr val="dk1"/>
                          </a:solidFill>
                          <a:effectLst/>
                          <a:latin typeface="+mn-lt"/>
                          <a:ea typeface="+mn-ea"/>
                          <a:cs typeface="+mn-cs"/>
                        </a:rPr>
                        <a:t>lead acetate, etc.</a:t>
                      </a:r>
                      <a:endParaRPr kumimoji="0" lang="ru-RU" b="0" kern="1200" dirty="0" smtClean="0">
                        <a:solidFill>
                          <a:schemeClr val="dk1"/>
                        </a:solidFill>
                        <a:effectLst/>
                        <a:latin typeface="+mn-lt"/>
                        <a:ea typeface="+mn-ea"/>
                        <a:cs typeface="+mn-cs"/>
                      </a:endParaRPr>
                    </a:p>
                  </a:txBody>
                  <a:tcPr/>
                </a:tc>
                <a:extLst>
                  <a:ext uri="{0D108BD9-81ED-4DB2-BD59-A6C34878D82A}">
                    <a16:rowId xmlns:a16="http://schemas.microsoft.com/office/drawing/2014/main" val="10001"/>
                  </a:ext>
                </a:extLst>
              </a:tr>
              <a:tr h="1008112">
                <a:tc>
                  <a:txBody>
                    <a:bodyPr/>
                    <a:lstStyle/>
                    <a:p>
                      <a:r>
                        <a:rPr lang="ru-RU" dirty="0" smtClean="0"/>
                        <a:t>2.</a:t>
                      </a:r>
                      <a:endParaRPr lang="ru-RU" dirty="0"/>
                    </a:p>
                  </a:txBody>
                  <a:tcPr/>
                </a:tc>
                <a:tc>
                  <a:txBody>
                    <a:bodyPr/>
                    <a:lstStyle/>
                    <a:p>
                      <a:r>
                        <a:rPr kumimoji="0" lang="en-US" b="1" i="0" kern="1200" dirty="0" err="1" smtClean="0">
                          <a:solidFill>
                            <a:schemeClr val="dk1"/>
                          </a:solidFill>
                          <a:effectLst/>
                          <a:latin typeface="+mn-lt"/>
                          <a:ea typeface="+mn-ea"/>
                          <a:cs typeface="+mn-cs"/>
                        </a:rPr>
                        <a:t>Solutiones</a:t>
                      </a:r>
                      <a:r>
                        <a:rPr kumimoji="0" lang="en-US" b="1" i="0" kern="1200" dirty="0" smtClean="0">
                          <a:solidFill>
                            <a:schemeClr val="dk1"/>
                          </a:solidFill>
                          <a:effectLst/>
                          <a:latin typeface="+mn-lt"/>
                          <a:ea typeface="+mn-ea"/>
                          <a:cs typeface="+mn-cs"/>
                        </a:rPr>
                        <a:t> </a:t>
                      </a:r>
                      <a:r>
                        <a:rPr kumimoji="0" lang="en-US" b="1" i="0" kern="1200" dirty="0" err="1" smtClean="0">
                          <a:solidFill>
                            <a:schemeClr val="dk1"/>
                          </a:solidFill>
                          <a:effectLst/>
                          <a:latin typeface="+mn-lt"/>
                          <a:ea typeface="+mn-ea"/>
                          <a:cs typeface="+mn-cs"/>
                        </a:rPr>
                        <a:t>spirituosae</a:t>
                      </a:r>
                      <a:endParaRPr lang="ru-RU" b="1" dirty="0"/>
                    </a:p>
                  </a:txBody>
                  <a:tcPr/>
                </a:tc>
                <a:tc>
                  <a:txBody>
                    <a:bodyPr/>
                    <a:lstStyle/>
                    <a:p>
                      <a:r>
                        <a:rPr kumimoji="0" lang="en-US" b="0" i="0" kern="1200" dirty="0" smtClean="0">
                          <a:solidFill>
                            <a:schemeClr val="dk1"/>
                          </a:solidFill>
                          <a:effectLst/>
                          <a:latin typeface="+mn-lt"/>
                          <a:ea typeface="+mn-ea"/>
                          <a:cs typeface="+mn-cs"/>
                        </a:rPr>
                        <a:t>Solutions: iodine 5%, brilliant green 1 and 2%, salicylic acid 1 and 2%; menthol 1 and 2%; boric acid 0.5; 1; 2 and 3%, ammonia - anise drops, methylene blue 1%, etc.</a:t>
                      </a:r>
                      <a:endParaRPr lang="ru-RU" dirty="0"/>
                    </a:p>
                  </a:txBody>
                  <a:tcPr/>
                </a:tc>
                <a:extLst>
                  <a:ext uri="{0D108BD9-81ED-4DB2-BD59-A6C34878D82A}">
                    <a16:rowId xmlns:a16="http://schemas.microsoft.com/office/drawing/2014/main" val="10002"/>
                  </a:ext>
                </a:extLst>
              </a:tr>
              <a:tr h="1008112">
                <a:tc>
                  <a:txBody>
                    <a:bodyPr/>
                    <a:lstStyle/>
                    <a:p>
                      <a:r>
                        <a:rPr lang="ru-RU" dirty="0" smtClean="0"/>
                        <a:t>3.</a:t>
                      </a:r>
                      <a:endParaRPr lang="ru-RU" dirty="0"/>
                    </a:p>
                  </a:txBody>
                  <a:tcPr/>
                </a:tc>
                <a:tc>
                  <a:txBody>
                    <a:bodyPr/>
                    <a:lstStyle/>
                    <a:p>
                      <a:r>
                        <a:rPr kumimoji="0" lang="en-US" b="1" i="0" kern="1200" dirty="0" err="1" smtClean="0">
                          <a:solidFill>
                            <a:schemeClr val="dk1"/>
                          </a:solidFill>
                          <a:effectLst/>
                          <a:latin typeface="+mn-lt"/>
                          <a:ea typeface="+mn-ea"/>
                          <a:cs typeface="+mn-cs"/>
                        </a:rPr>
                        <a:t>Solutiones</a:t>
                      </a:r>
                      <a:r>
                        <a:rPr kumimoji="0" lang="ru-RU" b="1" i="0" kern="1200" dirty="0" smtClean="0">
                          <a:solidFill>
                            <a:schemeClr val="dk1"/>
                          </a:solidFill>
                          <a:effectLst/>
                          <a:latin typeface="+mn-lt"/>
                          <a:ea typeface="+mn-ea"/>
                          <a:cs typeface="+mn-cs"/>
                        </a:rPr>
                        <a:t> </a:t>
                      </a:r>
                      <a:r>
                        <a:rPr kumimoji="0" lang="en-US" b="1" i="0" kern="1200" dirty="0" err="1" smtClean="0">
                          <a:solidFill>
                            <a:schemeClr val="dk1"/>
                          </a:solidFill>
                          <a:effectLst/>
                          <a:latin typeface="+mn-lt"/>
                          <a:ea typeface="+mn-ea"/>
                          <a:cs typeface="+mn-cs"/>
                        </a:rPr>
                        <a:t>glycerinatae</a:t>
                      </a:r>
                      <a:endParaRPr lang="ru-RU" b="1" dirty="0"/>
                    </a:p>
                  </a:txBody>
                  <a:tcPr/>
                </a:tc>
                <a:tc>
                  <a:txBody>
                    <a:bodyPr/>
                    <a:lstStyle/>
                    <a:p>
                      <a:r>
                        <a:rPr kumimoji="0" lang="en-US" b="0" i="0" kern="1200" dirty="0" err="1" smtClean="0">
                          <a:solidFill>
                            <a:schemeClr val="dk1"/>
                          </a:solidFill>
                          <a:effectLst/>
                          <a:latin typeface="+mn-lt"/>
                          <a:ea typeface="+mn-ea"/>
                          <a:cs typeface="+mn-cs"/>
                        </a:rPr>
                        <a:t>Lugol's</a:t>
                      </a:r>
                      <a:r>
                        <a:rPr kumimoji="0" lang="en-US" b="0" i="0" kern="1200" dirty="0" smtClean="0">
                          <a:solidFill>
                            <a:schemeClr val="dk1"/>
                          </a:solidFill>
                          <a:effectLst/>
                          <a:latin typeface="+mn-lt"/>
                          <a:ea typeface="+mn-ea"/>
                          <a:cs typeface="+mn-cs"/>
                        </a:rPr>
                        <a:t> solution</a:t>
                      </a:r>
                      <a:endParaRPr lang="ru-RU" dirty="0"/>
                    </a:p>
                  </a:txBody>
                  <a:tcPr/>
                </a:tc>
                <a:extLst>
                  <a:ext uri="{0D108BD9-81ED-4DB2-BD59-A6C34878D82A}">
                    <a16:rowId xmlns:a16="http://schemas.microsoft.com/office/drawing/2014/main" val="10003"/>
                  </a:ext>
                </a:extLst>
              </a:tr>
              <a:tr h="1008112">
                <a:tc>
                  <a:txBody>
                    <a:bodyPr/>
                    <a:lstStyle/>
                    <a:p>
                      <a:r>
                        <a:rPr lang="ru-RU" dirty="0" smtClean="0"/>
                        <a:t>4.</a:t>
                      </a:r>
                      <a:endParaRPr lang="ru-RU" dirty="0"/>
                    </a:p>
                  </a:txBody>
                  <a:tcPr/>
                </a:tc>
                <a:tc>
                  <a:txBody>
                    <a:bodyPr/>
                    <a:lstStyle/>
                    <a:p>
                      <a:r>
                        <a:rPr kumimoji="0" lang="en-US" b="1" i="0" kern="1200" dirty="0" err="1" smtClean="0">
                          <a:solidFill>
                            <a:schemeClr val="dk1"/>
                          </a:solidFill>
                          <a:effectLst/>
                          <a:latin typeface="+mn-lt"/>
                          <a:ea typeface="+mn-ea"/>
                          <a:cs typeface="+mn-cs"/>
                        </a:rPr>
                        <a:t>Solutiones</a:t>
                      </a:r>
                      <a:r>
                        <a:rPr kumimoji="0" lang="en-US" b="1" i="0" kern="1200" dirty="0" smtClean="0">
                          <a:solidFill>
                            <a:schemeClr val="dk1"/>
                          </a:solidFill>
                          <a:effectLst/>
                          <a:latin typeface="+mn-lt"/>
                          <a:ea typeface="+mn-ea"/>
                          <a:cs typeface="+mn-cs"/>
                        </a:rPr>
                        <a:t> </a:t>
                      </a:r>
                      <a:r>
                        <a:rPr kumimoji="0" lang="en-US" b="1" i="0" kern="1200" dirty="0" err="1" smtClean="0">
                          <a:solidFill>
                            <a:schemeClr val="dk1"/>
                          </a:solidFill>
                          <a:effectLst/>
                          <a:latin typeface="+mn-lt"/>
                          <a:ea typeface="+mn-ea"/>
                          <a:cs typeface="+mn-cs"/>
                        </a:rPr>
                        <a:t>oleosae</a:t>
                      </a:r>
                      <a:endParaRPr lang="ru-RU" b="1" dirty="0"/>
                    </a:p>
                  </a:txBody>
                  <a:tcPr/>
                </a:tc>
                <a:tc>
                  <a:txBody>
                    <a:bodyPr/>
                    <a:lstStyle/>
                    <a:p>
                      <a:r>
                        <a:rPr kumimoji="0" lang="en-US" b="0" i="0" kern="1200" dirty="0" smtClean="0">
                          <a:solidFill>
                            <a:schemeClr val="dk1"/>
                          </a:solidFill>
                          <a:effectLst/>
                          <a:latin typeface="+mn-lt"/>
                          <a:ea typeface="+mn-ea"/>
                          <a:cs typeface="+mn-cs"/>
                        </a:rPr>
                        <a:t>Menthol oil, camphor, solutions of vitamins A and E, hormonal preparations</a:t>
                      </a:r>
                      <a:endParaRPr lang="ru-RU" dirty="0"/>
                    </a:p>
                  </a:txBody>
                  <a:tcPr/>
                </a:tc>
                <a:extLst>
                  <a:ext uri="{0D108BD9-81ED-4DB2-BD59-A6C34878D82A}">
                    <a16:rowId xmlns:a16="http://schemas.microsoft.com/office/drawing/2014/main" val="10004"/>
                  </a:ext>
                </a:extLst>
              </a:tr>
            </a:tbl>
          </a:graphicData>
        </a:graphic>
      </p:graphicFrame>
      <p:sp>
        <p:nvSpPr>
          <p:cNvPr id="11" name="Прямоугольник 10"/>
          <p:cNvSpPr/>
          <p:nvPr/>
        </p:nvSpPr>
        <p:spPr>
          <a:xfrm>
            <a:off x="395536" y="260648"/>
            <a:ext cx="8352928" cy="954107"/>
          </a:xfrm>
          <a:prstGeom prst="rect">
            <a:avLst/>
          </a:prstGeom>
        </p:spPr>
        <p:txBody>
          <a:bodyPr wrap="square">
            <a:spAutoFit/>
          </a:bodyPr>
          <a:lstStyle/>
          <a:p>
            <a:pPr algn="ctr"/>
            <a:r>
              <a:rPr lang="en-US" sz="2800" b="1" dirty="0">
                <a:solidFill>
                  <a:schemeClr val="accent3"/>
                </a:solidFill>
              </a:rPr>
              <a:t>Classification of solutions depending on solvents (examples)</a:t>
            </a:r>
            <a:endParaRPr lang="ru-RU" sz="2800" b="1" dirty="0">
              <a:solidFill>
                <a:schemeClr val="accent3"/>
              </a:solidFill>
            </a:endParaRPr>
          </a:p>
        </p:txBody>
      </p:sp>
    </p:spTree>
    <p:extLst>
      <p:ext uri="{BB962C8B-B14F-4D97-AF65-F5344CB8AC3E}">
        <p14:creationId xmlns:p14="http://schemas.microsoft.com/office/powerpoint/2010/main" val="1410638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332656"/>
            <a:ext cx="8568952" cy="5262979"/>
          </a:xfrm>
          <a:prstGeom prst="rect">
            <a:avLst/>
          </a:prstGeom>
        </p:spPr>
        <p:txBody>
          <a:bodyPr wrap="square">
            <a:spAutoFit/>
          </a:bodyPr>
          <a:lstStyle/>
          <a:p>
            <a:pPr algn="ctr"/>
            <a:r>
              <a:rPr lang="en-US" sz="2400" b="1" dirty="0">
                <a:solidFill>
                  <a:schemeClr val="accent3"/>
                </a:solidFill>
              </a:rPr>
              <a:t>Classification of solutions by the method of preparation:</a:t>
            </a:r>
          </a:p>
          <a:p>
            <a:r>
              <a:rPr lang="en-US" sz="2400" b="1" dirty="0"/>
              <a:t>1. By dissolving solid, liquid or gaseous medicinal substances in a solvent (solutions: ethanol, acids, alkalis, ammonia, glycerin, hydrogen peroxide, formaldehyde, sugar, essential oils in water; medicinal substances in oils, ethanol, water, glycerin, etc.) etc.)</a:t>
            </a:r>
          </a:p>
          <a:p>
            <a:r>
              <a:rPr lang="en-US" sz="2400" b="1" dirty="0"/>
              <a:t>2.Distillation of essential oil raw materials with steam (aromatic waters: coriander, mint, dill, bitter almond)</a:t>
            </a:r>
          </a:p>
          <a:p>
            <a:r>
              <a:rPr lang="en-US" sz="2400" b="1" dirty="0"/>
              <a:t>3.Chemical process (basic aluminum acetate, basic lead acetate)</a:t>
            </a:r>
          </a:p>
          <a:p>
            <a:r>
              <a:rPr lang="en-US" sz="2400" b="1" dirty="0"/>
              <a:t>4.Electrochemically (basic aluminum acetate)</a:t>
            </a:r>
            <a:endParaRPr lang="ru-RU" sz="2400" dirty="0"/>
          </a:p>
        </p:txBody>
      </p:sp>
    </p:spTree>
    <p:extLst>
      <p:ext uri="{BB962C8B-B14F-4D97-AF65-F5344CB8AC3E}">
        <p14:creationId xmlns:p14="http://schemas.microsoft.com/office/powerpoint/2010/main" val="1668767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7030A0"/>
                </a:solidFill>
                <a:effectLst>
                  <a:outerShdw blurRad="38100" dist="38100" dir="2700000" algn="tl">
                    <a:srgbClr val="000000">
                      <a:alpha val="43137"/>
                    </a:srgbClr>
                  </a:outerShdw>
                </a:effectLst>
              </a:rPr>
              <a:t>Advantages and disadvantages of solutions</a:t>
            </a:r>
            <a:endParaRPr lang="ru-RU" b="1" dirty="0">
              <a:solidFill>
                <a:srgbClr val="7030A0"/>
              </a:solidFill>
              <a:effectLst>
                <a:outerShdw blurRad="38100" dist="38100" dir="2700000" algn="tl">
                  <a:srgbClr val="000000">
                    <a:alpha val="43137"/>
                  </a:srgbClr>
                </a:outerShdw>
              </a:effectLst>
            </a:endParaRPr>
          </a:p>
        </p:txBody>
      </p:sp>
      <p:sp>
        <p:nvSpPr>
          <p:cNvPr id="3" name="Объект 2"/>
          <p:cNvSpPr>
            <a:spLocks noGrp="1"/>
          </p:cNvSpPr>
          <p:nvPr>
            <p:ph sz="quarter" idx="1"/>
          </p:nvPr>
        </p:nvSpPr>
        <p:spPr>
          <a:xfrm>
            <a:off x="0" y="1600200"/>
            <a:ext cx="4572000" cy="4925144"/>
          </a:xfrm>
        </p:spPr>
        <p:txBody>
          <a:bodyPr>
            <a:normAutofit fontScale="70000" lnSpcReduction="20000"/>
          </a:bodyPr>
          <a:lstStyle/>
          <a:p>
            <a:pPr algn="just"/>
            <a:r>
              <a:rPr lang="en-US" sz="3200" dirty="0"/>
              <a:t>1.Faster absorbed and have a </a:t>
            </a:r>
            <a:r>
              <a:rPr lang="en-US" sz="3200" dirty="0" err="1"/>
              <a:t>resorptive</a:t>
            </a:r>
            <a:r>
              <a:rPr lang="en-US" sz="3200" dirty="0"/>
              <a:t> effect compared to solid oral dosage forms.</a:t>
            </a:r>
          </a:p>
          <a:p>
            <a:pPr algn="just"/>
            <a:r>
              <a:rPr lang="en-US" sz="3200" dirty="0"/>
              <a:t>2. The irritating effect of concentrated medicinal substances is excluded.</a:t>
            </a:r>
          </a:p>
          <a:p>
            <a:pPr algn="just"/>
            <a:r>
              <a:rPr lang="en-US" sz="3200" dirty="0"/>
              <a:t>3. With the help of solutions, it is possible to regulate the therapeutic effect: by changing the concentration of medicinal substances, changing the pH value of the medium and viscosity, adding excipients.</a:t>
            </a:r>
          </a:p>
          <a:p>
            <a:pPr algn="just"/>
            <a:r>
              <a:rPr lang="en-US" sz="3200" dirty="0"/>
              <a:t>4. The technological process for preparing solutions is quite simple.</a:t>
            </a:r>
            <a:endParaRPr lang="ru-RU" dirty="0"/>
          </a:p>
        </p:txBody>
      </p:sp>
      <p:sp>
        <p:nvSpPr>
          <p:cNvPr id="4" name="Объект 3"/>
          <p:cNvSpPr>
            <a:spLocks noGrp="1"/>
          </p:cNvSpPr>
          <p:nvPr>
            <p:ph sz="quarter" idx="2"/>
          </p:nvPr>
        </p:nvSpPr>
        <p:spPr>
          <a:xfrm>
            <a:off x="4572000" y="1600200"/>
            <a:ext cx="4320480" cy="4572000"/>
          </a:xfrm>
        </p:spPr>
        <p:txBody>
          <a:bodyPr>
            <a:normAutofit fontScale="70000" lnSpcReduction="20000"/>
          </a:bodyPr>
          <a:lstStyle/>
          <a:p>
            <a:pPr algn="just"/>
            <a:r>
              <a:rPr lang="en-US" sz="2900" dirty="0"/>
              <a:t>1. The nomenclature is limited, includes drugs of mass production.</a:t>
            </a:r>
          </a:p>
          <a:p>
            <a:pPr algn="just"/>
            <a:r>
              <a:rPr lang="en-US" sz="2900" dirty="0"/>
              <a:t>2. They are not portable, unstable during storage due to hydrolysis, oxidation, microbial contamination.</a:t>
            </a:r>
          </a:p>
          <a:p>
            <a:pPr algn="just"/>
            <a:r>
              <a:rPr lang="en-US" sz="2900" dirty="0"/>
              <a:t>3. The shelf life is limited.</a:t>
            </a:r>
          </a:p>
          <a:p>
            <a:pPr algn="just"/>
            <a:r>
              <a:rPr lang="en-US" sz="2900" dirty="0"/>
              <a:t>4. Are exposed to microbial contamination.</a:t>
            </a:r>
          </a:p>
          <a:p>
            <a:pPr algn="just"/>
            <a:r>
              <a:rPr lang="en-US" sz="2900" dirty="0"/>
              <a:t>5.For packing, vials made of chemically resistant glass (HC-1; HC-2) or other indifferent material are required.</a:t>
            </a:r>
          </a:p>
          <a:p>
            <a:pPr algn="just"/>
            <a:r>
              <a:rPr lang="en-US" sz="2900" dirty="0"/>
              <a:t>6.Large packaging volume.</a:t>
            </a:r>
            <a:endParaRPr lang="ru-RU" dirty="0"/>
          </a:p>
        </p:txBody>
      </p:sp>
    </p:spTree>
    <p:extLst>
      <p:ext uri="{BB962C8B-B14F-4D97-AF65-F5344CB8AC3E}">
        <p14:creationId xmlns:p14="http://schemas.microsoft.com/office/powerpoint/2010/main" val="1104046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0" y="188640"/>
            <a:ext cx="8460432" cy="6120085"/>
          </a:xfrm>
        </p:spPr>
        <p:txBody>
          <a:bodyPr>
            <a:noAutofit/>
          </a:bodyPr>
          <a:lstStyle/>
          <a:p>
            <a:pPr algn="just"/>
            <a:r>
              <a:rPr lang="en-US" sz="1800" b="1" dirty="0"/>
              <a:t>Aqueous solutions are obtained by dissolving active and auxiliary substances in an appropriate solvent, most often in purified water, diluting concentrates or standard </a:t>
            </a:r>
            <a:r>
              <a:rPr lang="en-US" sz="1800" b="1" dirty="0" err="1"/>
              <a:t>pharmacopoeial</a:t>
            </a:r>
            <a:r>
              <a:rPr lang="en-US" sz="1800" b="1" dirty="0"/>
              <a:t> solutions. Aqueous solutions are unstable during storage due to possible hydrolysis, microbial contamination, oxidation, and the like. Therefore, the nomenclature of solutions is limited and includes only mass-produced preparations suitable for long-term storage.</a:t>
            </a:r>
          </a:p>
          <a:p>
            <a:pPr algn="just"/>
            <a:r>
              <a:rPr lang="en-US" sz="1800" b="1" dirty="0"/>
              <a:t>Water and aqueous solutions close in density to water are measured, solid medicinal substances are weighed out. Solvents and solutions with a density greater than or less than 1.0 are weighed.</a:t>
            </a:r>
          </a:p>
          <a:p>
            <a:pPr algn="just"/>
            <a:r>
              <a:rPr lang="en-US" sz="1800" b="1" dirty="0"/>
              <a:t>The therapeutic effect of treatment with aqueous solutions can be controlled by changing the degree of dissociation and solvation of drugs by adding electrolytes, South Africa, changing the pH value and viscosity.</a:t>
            </a:r>
          </a:p>
          <a:p>
            <a:pPr algn="just"/>
            <a:r>
              <a:rPr lang="en-US" sz="1800" b="1" dirty="0"/>
              <a:t>The technology of their preparation is reduced to simple operations of dissolving or mixing, cleaning and filling.</a:t>
            </a:r>
            <a:endParaRPr lang="ru-RU" sz="1800" dirty="0"/>
          </a:p>
        </p:txBody>
      </p:sp>
    </p:spTree>
    <p:extLst>
      <p:ext uri="{BB962C8B-B14F-4D97-AF65-F5344CB8AC3E}">
        <p14:creationId xmlns:p14="http://schemas.microsoft.com/office/powerpoint/2010/main" val="1884821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7467600" cy="850106"/>
          </a:xfrm>
        </p:spPr>
        <p:txBody>
          <a:bodyPr>
            <a:normAutofit fontScale="90000"/>
          </a:bodyPr>
          <a:lstStyle/>
          <a:p>
            <a:pPr algn="ctr"/>
            <a:r>
              <a:rPr lang="en-US" dirty="0">
                <a:solidFill>
                  <a:schemeClr val="tx1"/>
                </a:solidFill>
                <a:effectLst>
                  <a:outerShdw blurRad="38100" dist="38100" dir="2700000" algn="tl">
                    <a:srgbClr val="000000">
                      <a:alpha val="43137"/>
                    </a:srgbClr>
                  </a:outerShdw>
                </a:effectLst>
              </a:rPr>
              <a:t>General technology of non-aqueous solutions:</a:t>
            </a:r>
            <a:endParaRPr lang="ru-RU" dirty="0">
              <a:solidFill>
                <a:schemeClr val="tx1"/>
              </a:solidFill>
              <a:effectLst>
                <a:outerShdw blurRad="38100" dist="38100" dir="2700000" algn="tl">
                  <a:srgbClr val="000000">
                    <a:alpha val="43137"/>
                  </a:srgbClr>
                </a:outerShdw>
              </a:effectLst>
            </a:endParaRPr>
          </a:p>
        </p:txBody>
      </p:sp>
      <p:sp>
        <p:nvSpPr>
          <p:cNvPr id="5" name="Объект 4"/>
          <p:cNvSpPr>
            <a:spLocks noGrp="1"/>
          </p:cNvSpPr>
          <p:nvPr>
            <p:ph sz="quarter" idx="1"/>
          </p:nvPr>
        </p:nvSpPr>
        <p:spPr>
          <a:xfrm>
            <a:off x="0" y="1052736"/>
            <a:ext cx="5436096" cy="5544616"/>
          </a:xfrm>
        </p:spPr>
        <p:txBody>
          <a:bodyPr>
            <a:normAutofit fontScale="92500" lnSpcReduction="20000"/>
          </a:bodyPr>
          <a:lstStyle/>
          <a:p>
            <a:pPr algn="just"/>
            <a:r>
              <a:rPr lang="en-US" dirty="0"/>
              <a:t>- prepared directly in the dispensing bottle;</a:t>
            </a:r>
          </a:p>
          <a:p>
            <a:pPr algn="just"/>
            <a:r>
              <a:rPr lang="en-US" dirty="0"/>
              <a:t>- first of all, medicinal substances are introduced, and then a solvent is added, therefore it is difficult to introduce medicinal substances through the narrow neck of the glass;</a:t>
            </a:r>
          </a:p>
          <a:p>
            <a:pPr algn="just"/>
            <a:r>
              <a:rPr lang="en-US" dirty="0"/>
              <a:t>- non-aqueous solutions are prepared. with the exception of alcohol solutions, by the gravimetric method, that is, both the substance and the solvent are taken by weight;</a:t>
            </a:r>
          </a:p>
          <a:p>
            <a:pPr algn="just"/>
            <a:r>
              <a:rPr lang="en-US" dirty="0"/>
              <a:t>- non-aqueous solutions are filtered if necessary;</a:t>
            </a:r>
          </a:p>
          <a:p>
            <a:pPr algn="just"/>
            <a:r>
              <a:rPr lang="en-US" dirty="0"/>
              <a:t>- prepare solutions only in dry dishes, since water can cause deterioration of oil and ether solutions, lead to dilution of alcohol, glycerin solutions.</a:t>
            </a:r>
            <a:endParaRPr lang="ru-RU" dirty="0"/>
          </a:p>
        </p:txBody>
      </p:sp>
      <p:pic>
        <p:nvPicPr>
          <p:cNvPr id="7" name="Picture 3" descr="357632.jpg"/>
          <p:cNvPicPr>
            <a:picLocks noGrp="1" noChangeAspect="1"/>
          </p:cNvPicPr>
          <p:nvPr>
            <p:ph sz="quarter" idx="2"/>
          </p:nvPr>
        </p:nvPicPr>
        <p:blipFill>
          <a:blip r:embed="rId2" cstate="print"/>
          <a:stretch>
            <a:fillRect/>
          </a:stretch>
        </p:blipFill>
        <p:spPr>
          <a:xfrm flipH="1">
            <a:off x="5434803" y="1340768"/>
            <a:ext cx="3241652" cy="4824535"/>
          </a:xfrm>
          <a:prstGeom prst="rect">
            <a:avLst/>
          </a:prstGeom>
        </p:spPr>
      </p:pic>
    </p:spTree>
    <p:extLst>
      <p:ext uri="{BB962C8B-B14F-4D97-AF65-F5344CB8AC3E}">
        <p14:creationId xmlns:p14="http://schemas.microsoft.com/office/powerpoint/2010/main" val="287852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136904" cy="6001643"/>
          </a:xfrm>
          <a:prstGeom prst="rect">
            <a:avLst/>
          </a:prstGeom>
        </p:spPr>
        <p:txBody>
          <a:bodyPr wrap="square">
            <a:spAutoFit/>
          </a:bodyPr>
          <a:lstStyle/>
          <a:p>
            <a:pPr algn="just"/>
            <a:r>
              <a:rPr lang="en-US" i="1" dirty="0">
                <a:solidFill>
                  <a:schemeClr val="accent1">
                    <a:lumMod val="75000"/>
                  </a:schemeClr>
                </a:solidFill>
              </a:rPr>
              <a:t>Non-aqueous solutions are real solutions that are prepared with non-aqueous solvents. Solvents are divided into volatile (ethyl alcohol, ether, chloroform, turpentine and others that have a strong odor) and non-volatile (fatty oils, glycerin, liquid paraffin). Non-aqueous solutions are used for both internal and external use in the form of drops, rubbing, compresses.</a:t>
            </a:r>
            <a:endParaRPr lang="ru-RU" dirty="0" smtClean="0"/>
          </a:p>
          <a:p>
            <a:pPr algn="just"/>
            <a:endParaRPr lang="ru-RU" dirty="0"/>
          </a:p>
          <a:p>
            <a:pPr algn="just"/>
            <a:endParaRPr lang="ru-RU" dirty="0" smtClean="0"/>
          </a:p>
          <a:p>
            <a:pPr algn="just"/>
            <a:endParaRPr lang="ru-RU" dirty="0" smtClean="0"/>
          </a:p>
          <a:p>
            <a:pPr algn="ctr"/>
            <a:r>
              <a:rPr lang="en-US" sz="2400" b="1" dirty="0">
                <a:solidFill>
                  <a:schemeClr val="bg2">
                    <a:lumMod val="25000"/>
                  </a:schemeClr>
                </a:solidFill>
                <a:effectLst>
                  <a:outerShdw blurRad="38100" dist="38100" dir="2700000" algn="tl">
                    <a:srgbClr val="000000">
                      <a:alpha val="43137"/>
                    </a:srgbClr>
                  </a:outerShdw>
                </a:effectLst>
              </a:rPr>
              <a:t>Requirements for non-aqueous solutions:</a:t>
            </a:r>
          </a:p>
          <a:p>
            <a:pPr algn="ctr"/>
            <a:endParaRPr lang="en-US" sz="2400" b="1" dirty="0">
              <a:solidFill>
                <a:schemeClr val="bg2">
                  <a:lumMod val="25000"/>
                </a:schemeClr>
              </a:solidFill>
              <a:effectLst>
                <a:outerShdw blurRad="38100" dist="38100" dir="2700000" algn="tl">
                  <a:srgbClr val="000000">
                    <a:alpha val="43137"/>
                  </a:srgbClr>
                </a:outerShdw>
              </a:effectLst>
            </a:endParaRPr>
          </a:p>
          <a:p>
            <a:pPr marL="342900" indent="-342900" algn="just">
              <a:buFont typeface="Arial" panose="020B0604020202020204" pitchFamily="34" charset="0"/>
              <a:buChar char="•"/>
            </a:pPr>
            <a:r>
              <a:rPr lang="en-US" sz="2400" b="1" dirty="0"/>
              <a:t>  compliance with the medical prescription to achieve the required therapeutic effect,</a:t>
            </a:r>
          </a:p>
          <a:p>
            <a:pPr marL="342900" indent="-342900" algn="just">
              <a:buFont typeface="Arial" panose="020B0604020202020204" pitchFamily="34" charset="0"/>
              <a:buChar char="•"/>
            </a:pPr>
            <a:r>
              <a:rPr lang="en-US" sz="2400" b="1" dirty="0"/>
              <a:t>  completeness of dissolution of medicinal substances,</a:t>
            </a:r>
          </a:p>
          <a:p>
            <a:pPr marL="342900" indent="-342900" algn="just">
              <a:buFont typeface="Arial" panose="020B0604020202020204" pitchFamily="34" charset="0"/>
              <a:buChar char="•"/>
            </a:pPr>
            <a:r>
              <a:rPr lang="en-US" sz="2400" b="1" dirty="0"/>
              <a:t>  lack of mechanical inclusions,</a:t>
            </a:r>
          </a:p>
          <a:p>
            <a:pPr marL="342900" indent="-342900" algn="just">
              <a:buFont typeface="Arial" panose="020B0604020202020204" pitchFamily="34" charset="0"/>
              <a:buChar char="•"/>
            </a:pPr>
            <a:r>
              <a:rPr lang="en-US" sz="2400" b="1" dirty="0"/>
              <a:t>  compliance of drug concentrations, volume or mass of solutions with prescribed,</a:t>
            </a:r>
          </a:p>
          <a:p>
            <a:pPr marL="342900" indent="-342900" algn="just">
              <a:buFont typeface="Arial" panose="020B0604020202020204" pitchFamily="34" charset="0"/>
              <a:buChar char="•"/>
            </a:pPr>
            <a:r>
              <a:rPr lang="en-US" sz="2400" b="1" dirty="0"/>
              <a:t>   storage stability.</a:t>
            </a:r>
            <a:endParaRPr lang="ru-RU" dirty="0"/>
          </a:p>
        </p:txBody>
      </p:sp>
    </p:spTree>
    <p:extLst>
      <p:ext uri="{BB962C8B-B14F-4D97-AF65-F5344CB8AC3E}">
        <p14:creationId xmlns:p14="http://schemas.microsoft.com/office/powerpoint/2010/main" val="3853453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858218"/>
          </a:xfrm>
        </p:spPr>
        <p:txBody>
          <a:bodyPr>
            <a:normAutofit/>
          </a:bodyPr>
          <a:lstStyle/>
          <a:p>
            <a:r>
              <a:rPr lang="en-US" sz="2200" b="1" dirty="0">
                <a:solidFill>
                  <a:schemeClr val="tx1"/>
                </a:solidFill>
                <a:latin typeface="Times New Roman" panose="02020603050405020304" pitchFamily="18" charset="0"/>
                <a:cs typeface="Times New Roman" panose="02020603050405020304" pitchFamily="18" charset="0"/>
              </a:rPr>
              <a:t>By the nature (nature) of the dispersion medium, </a:t>
            </a:r>
            <a:r>
              <a:rPr lang="en-US" sz="2200" b="1" dirty="0" smtClean="0">
                <a:solidFill>
                  <a:schemeClr val="tx1"/>
                </a:solidFill>
                <a:latin typeface="Times New Roman" panose="02020603050405020304" pitchFamily="18" charset="0"/>
                <a:cs typeface="Times New Roman" panose="02020603050405020304" pitchFamily="18" charset="0"/>
              </a:rPr>
              <a:t>DF </a:t>
            </a:r>
            <a:r>
              <a:rPr lang="en-US" sz="2200" b="1" dirty="0">
                <a:solidFill>
                  <a:schemeClr val="tx1"/>
                </a:solidFill>
                <a:latin typeface="Times New Roman" panose="02020603050405020304" pitchFamily="18" charset="0"/>
                <a:cs typeface="Times New Roman" panose="02020603050405020304" pitchFamily="18" charset="0"/>
              </a:rPr>
              <a:t>is distinguished with: </a:t>
            </a:r>
            <a:r>
              <a:rPr lang="en-US" sz="2200" b="1" dirty="0" smtClean="0">
                <a:solidFill>
                  <a:schemeClr val="tx1"/>
                </a:solidFill>
                <a:latin typeface="Times New Roman" panose="02020603050405020304" pitchFamily="18" charset="0"/>
                <a:cs typeface="Times New Roman" panose="02020603050405020304" pitchFamily="18" charset="0"/>
              </a:rPr>
              <a:t/>
            </a:r>
            <a:br>
              <a:rPr lang="en-US" sz="2200" b="1" dirty="0" smtClean="0">
                <a:solidFill>
                  <a:schemeClr val="tx1"/>
                </a:solidFill>
                <a:latin typeface="Times New Roman" panose="02020603050405020304" pitchFamily="18" charset="0"/>
                <a:cs typeface="Times New Roman" panose="02020603050405020304" pitchFamily="18" charset="0"/>
              </a:rPr>
            </a:br>
            <a:r>
              <a:rPr lang="en-US" sz="2200" b="1" dirty="0" smtClean="0">
                <a:solidFill>
                  <a:schemeClr val="tx1"/>
                </a:solidFill>
                <a:latin typeface="Times New Roman" panose="02020603050405020304" pitchFamily="18" charset="0"/>
                <a:cs typeface="Times New Roman" panose="02020603050405020304" pitchFamily="18" charset="0"/>
              </a:rPr>
              <a:t>1</a:t>
            </a:r>
            <a:r>
              <a:rPr lang="en-US" sz="2200" b="1" dirty="0">
                <a:solidFill>
                  <a:schemeClr val="tx1"/>
                </a:solidFill>
                <a:latin typeface="Times New Roman" panose="02020603050405020304" pitchFamily="18" charset="0"/>
                <a:cs typeface="Times New Roman" panose="02020603050405020304" pitchFamily="18" charset="0"/>
              </a:rPr>
              <a:t>. aqueous; </a:t>
            </a:r>
            <a:r>
              <a:rPr lang="en-US" sz="2200" b="1" dirty="0" smtClean="0">
                <a:solidFill>
                  <a:schemeClr val="tx1"/>
                </a:solidFill>
                <a:latin typeface="Times New Roman" panose="02020603050405020304" pitchFamily="18" charset="0"/>
                <a:cs typeface="Times New Roman" panose="02020603050405020304" pitchFamily="18" charset="0"/>
              </a:rPr>
              <a:t/>
            </a:r>
            <a:br>
              <a:rPr lang="en-US" sz="2200" b="1" dirty="0" smtClean="0">
                <a:solidFill>
                  <a:schemeClr val="tx1"/>
                </a:solidFill>
                <a:latin typeface="Times New Roman" panose="02020603050405020304" pitchFamily="18" charset="0"/>
                <a:cs typeface="Times New Roman" panose="02020603050405020304" pitchFamily="18" charset="0"/>
              </a:rPr>
            </a:br>
            <a:r>
              <a:rPr lang="en-US" sz="2200" b="1" dirty="0" smtClean="0">
                <a:solidFill>
                  <a:schemeClr val="tx1"/>
                </a:solidFill>
                <a:latin typeface="Times New Roman" panose="02020603050405020304" pitchFamily="18" charset="0"/>
                <a:cs typeface="Times New Roman" panose="02020603050405020304" pitchFamily="18" charset="0"/>
              </a:rPr>
              <a:t>2</a:t>
            </a:r>
            <a:r>
              <a:rPr lang="en-US" sz="2200" b="1" dirty="0">
                <a:solidFill>
                  <a:schemeClr val="tx1"/>
                </a:solidFill>
                <a:latin typeface="Times New Roman" panose="02020603050405020304" pitchFamily="18" charset="0"/>
                <a:cs typeface="Times New Roman" panose="02020603050405020304" pitchFamily="18" charset="0"/>
              </a:rPr>
              <a:t>. Viscous (oils, glycerin, polyethylene oxides) </a:t>
            </a:r>
            <a:r>
              <a:rPr lang="en-US" sz="2200" b="1" dirty="0" smtClean="0">
                <a:solidFill>
                  <a:schemeClr val="tx1"/>
                </a:solidFill>
                <a:latin typeface="Times New Roman" panose="02020603050405020304" pitchFamily="18" charset="0"/>
                <a:cs typeface="Times New Roman" panose="02020603050405020304" pitchFamily="18" charset="0"/>
              </a:rPr>
              <a:t/>
            </a:r>
            <a:br>
              <a:rPr lang="en-US" sz="2200" b="1" dirty="0" smtClean="0">
                <a:solidFill>
                  <a:schemeClr val="tx1"/>
                </a:solidFill>
                <a:latin typeface="Times New Roman" panose="02020603050405020304" pitchFamily="18" charset="0"/>
                <a:cs typeface="Times New Roman" panose="02020603050405020304" pitchFamily="18" charset="0"/>
              </a:rPr>
            </a:br>
            <a:r>
              <a:rPr lang="en-US" sz="2200" b="1" dirty="0" smtClean="0">
                <a:solidFill>
                  <a:schemeClr val="tx1"/>
                </a:solidFill>
                <a:latin typeface="Times New Roman" panose="02020603050405020304" pitchFamily="18" charset="0"/>
                <a:cs typeface="Times New Roman" panose="02020603050405020304" pitchFamily="18" charset="0"/>
              </a:rPr>
              <a:t>3</a:t>
            </a:r>
            <a:r>
              <a:rPr lang="en-US" sz="2200" b="1" dirty="0">
                <a:solidFill>
                  <a:schemeClr val="tx1"/>
                </a:solidFill>
                <a:latin typeface="Times New Roman" panose="02020603050405020304" pitchFamily="18" charset="0"/>
                <a:cs typeface="Times New Roman" panose="02020603050405020304" pitchFamily="18" charset="0"/>
              </a:rPr>
              <a:t>. Volatile dispersion medium.</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961837" y="2060848"/>
            <a:ext cx="324036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SOLVENTS</a:t>
            </a:r>
            <a:endParaRPr lang="ru-RU" b="1" dirty="0">
              <a:solidFill>
                <a:schemeClr val="tx1"/>
              </a:solidFill>
            </a:endParaRPr>
          </a:p>
        </p:txBody>
      </p:sp>
      <p:sp>
        <p:nvSpPr>
          <p:cNvPr id="6" name="Объект 5"/>
          <p:cNvSpPr>
            <a:spLocks noGrp="1"/>
          </p:cNvSpPr>
          <p:nvPr>
            <p:ph sz="quarter" idx="1"/>
          </p:nvPr>
        </p:nvSpPr>
        <p:spPr>
          <a:xfrm>
            <a:off x="1500082" y="3070267"/>
            <a:ext cx="2560712" cy="4747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Volatile</a:t>
            </a:r>
            <a:endParaRPr lang="ru-RU" b="1" dirty="0">
              <a:solidFill>
                <a:schemeClr val="tx1"/>
              </a:solidFill>
            </a:endParaRPr>
          </a:p>
        </p:txBody>
      </p:sp>
      <p:sp>
        <p:nvSpPr>
          <p:cNvPr id="7" name="Объект 5"/>
          <p:cNvSpPr txBox="1">
            <a:spLocks/>
          </p:cNvSpPr>
          <p:nvPr/>
        </p:nvSpPr>
        <p:spPr>
          <a:xfrm>
            <a:off x="4900808" y="3086962"/>
            <a:ext cx="2560712" cy="4747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lt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lt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lt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lt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lt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lt1"/>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lt1"/>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lt1"/>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lt1"/>
                </a:solidFill>
                <a:latin typeface="+mn-lt"/>
                <a:ea typeface="+mn-ea"/>
                <a:cs typeface="+mn-cs"/>
              </a:defRPr>
            </a:lvl9pPr>
          </a:lstStyle>
          <a:p>
            <a:pPr algn="ctr"/>
            <a:r>
              <a:rPr lang="en-US" b="1" dirty="0">
                <a:solidFill>
                  <a:schemeClr val="tx1"/>
                </a:solidFill>
              </a:rPr>
              <a:t>Non-volatile</a:t>
            </a:r>
            <a:endParaRPr lang="ru-RU" b="1" dirty="0">
              <a:solidFill>
                <a:schemeClr val="tx1"/>
              </a:solidFill>
            </a:endParaRPr>
          </a:p>
        </p:txBody>
      </p:sp>
      <p:sp>
        <p:nvSpPr>
          <p:cNvPr id="8" name="Объект 5"/>
          <p:cNvSpPr txBox="1">
            <a:spLocks/>
          </p:cNvSpPr>
          <p:nvPr/>
        </p:nvSpPr>
        <p:spPr>
          <a:xfrm>
            <a:off x="5053208" y="3875683"/>
            <a:ext cx="2560712" cy="15695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lt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lt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lt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lt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lt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lt1"/>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lt1"/>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lt1"/>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lt1"/>
                </a:solidFill>
                <a:latin typeface="+mn-lt"/>
                <a:ea typeface="+mn-ea"/>
                <a:cs typeface="+mn-cs"/>
              </a:defRPr>
            </a:lvl9pPr>
          </a:lstStyle>
          <a:p>
            <a:pPr algn="ctr"/>
            <a:r>
              <a:rPr lang="en-US" b="1" dirty="0">
                <a:solidFill>
                  <a:schemeClr val="tx1"/>
                </a:solidFill>
              </a:rPr>
              <a:t>Glycerin, Vaseline oil, </a:t>
            </a:r>
            <a:r>
              <a:rPr lang="en-US" b="1" dirty="0" err="1">
                <a:solidFill>
                  <a:schemeClr val="tx1"/>
                </a:solidFill>
              </a:rPr>
              <a:t>Dimexide</a:t>
            </a:r>
            <a:r>
              <a:rPr lang="en-US" b="1" dirty="0">
                <a:solidFill>
                  <a:schemeClr val="tx1"/>
                </a:solidFill>
              </a:rPr>
              <a:t>, PEO-400</a:t>
            </a:r>
            <a:endParaRPr lang="ru-RU" b="1" dirty="0">
              <a:solidFill>
                <a:schemeClr val="tx1"/>
              </a:solidFill>
            </a:endParaRPr>
          </a:p>
        </p:txBody>
      </p:sp>
      <p:sp>
        <p:nvSpPr>
          <p:cNvPr id="9" name="Объект 5"/>
          <p:cNvSpPr txBox="1">
            <a:spLocks/>
          </p:cNvSpPr>
          <p:nvPr/>
        </p:nvSpPr>
        <p:spPr>
          <a:xfrm>
            <a:off x="1681481" y="3875682"/>
            <a:ext cx="2560712" cy="15695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lt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lt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lt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lt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lt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lt1"/>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lt1"/>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lt1"/>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lt1"/>
                </a:solidFill>
                <a:latin typeface="+mn-lt"/>
                <a:ea typeface="+mn-ea"/>
                <a:cs typeface="+mn-cs"/>
              </a:defRPr>
            </a:lvl9pPr>
          </a:lstStyle>
          <a:p>
            <a:pPr algn="ctr"/>
            <a:r>
              <a:rPr lang="en-US" b="1" dirty="0">
                <a:solidFill>
                  <a:schemeClr val="tx1"/>
                </a:solidFill>
              </a:rPr>
              <a:t>Ethanol, ether, chloroform</a:t>
            </a:r>
            <a:endParaRPr lang="ru-RU" b="1" dirty="0">
              <a:solidFill>
                <a:schemeClr val="tx1"/>
              </a:solidFill>
            </a:endParaRPr>
          </a:p>
        </p:txBody>
      </p:sp>
      <p:sp>
        <p:nvSpPr>
          <p:cNvPr id="10" name="Объект 5"/>
          <p:cNvSpPr txBox="1">
            <a:spLocks/>
          </p:cNvSpPr>
          <p:nvPr/>
        </p:nvSpPr>
        <p:spPr>
          <a:xfrm>
            <a:off x="3578768" y="5877272"/>
            <a:ext cx="2560712" cy="4747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lt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lt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lt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lt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lt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lt1"/>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lt1"/>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lt1"/>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lt1"/>
                </a:solidFill>
                <a:latin typeface="+mn-lt"/>
                <a:ea typeface="+mn-ea"/>
                <a:cs typeface="+mn-cs"/>
              </a:defRPr>
            </a:lvl9pPr>
          </a:lstStyle>
          <a:p>
            <a:pPr algn="ctr"/>
            <a:r>
              <a:rPr lang="en-US" b="1" dirty="0">
                <a:solidFill>
                  <a:schemeClr val="tx1"/>
                </a:solidFill>
              </a:rPr>
              <a:t>Combined</a:t>
            </a:r>
            <a:endParaRPr lang="ru-RU" b="1" dirty="0">
              <a:solidFill>
                <a:schemeClr val="tx1"/>
              </a:solidFill>
            </a:endParaRPr>
          </a:p>
        </p:txBody>
      </p:sp>
      <p:cxnSp>
        <p:nvCxnSpPr>
          <p:cNvPr id="11" name="Прямая со стрелкой 10"/>
          <p:cNvCxnSpPr/>
          <p:nvPr/>
        </p:nvCxnSpPr>
        <p:spPr>
          <a:xfrm>
            <a:off x="4427984" y="2708920"/>
            <a:ext cx="154033" cy="31683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3275856" y="2708920"/>
            <a:ext cx="576064"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5053208" y="2708920"/>
            <a:ext cx="382888" cy="378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stCxn id="6" idx="2"/>
          </p:cNvCxnSpPr>
          <p:nvPr/>
        </p:nvCxnSpPr>
        <p:spPr>
          <a:xfrm flipH="1">
            <a:off x="2771800" y="3545052"/>
            <a:ext cx="8638" cy="3306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5796136" y="3561747"/>
            <a:ext cx="72008" cy="3139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7628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chemeClr val="tx1"/>
                </a:solidFill>
              </a:rPr>
              <a:t>Characterization of some solvents</a:t>
            </a:r>
            <a:endParaRPr lang="ru-RU" b="1" dirty="0">
              <a:solidFill>
                <a:schemeClr val="tx1"/>
              </a:solidFill>
            </a:endParaRPr>
          </a:p>
        </p:txBody>
      </p:sp>
      <p:sp>
        <p:nvSpPr>
          <p:cNvPr id="3" name="Объект 2"/>
          <p:cNvSpPr>
            <a:spLocks noGrp="1"/>
          </p:cNvSpPr>
          <p:nvPr>
            <p:ph sz="quarter" idx="1"/>
          </p:nvPr>
        </p:nvSpPr>
        <p:spPr>
          <a:xfrm>
            <a:off x="323528" y="1628800"/>
            <a:ext cx="8352928" cy="4873752"/>
          </a:xfrm>
        </p:spPr>
        <p:txBody>
          <a:bodyPr>
            <a:normAutofit lnSpcReduction="10000"/>
          </a:bodyPr>
          <a:lstStyle/>
          <a:p>
            <a:pPr algn="just"/>
            <a:r>
              <a:rPr lang="en-US" b="1" i="1" dirty="0">
                <a:solidFill>
                  <a:srgbClr val="39773F"/>
                </a:solidFill>
                <a:effectLst>
                  <a:outerShdw blurRad="38100" dist="38100" dir="2700000" algn="tl">
                    <a:srgbClr val="000000">
                      <a:alpha val="43137"/>
                    </a:srgbClr>
                  </a:outerShdw>
                </a:effectLst>
              </a:rPr>
              <a:t>Purified water (Aqua </a:t>
            </a:r>
            <a:r>
              <a:rPr lang="en-US" b="1" i="1" dirty="0" err="1">
                <a:solidFill>
                  <a:srgbClr val="39773F"/>
                </a:solidFill>
                <a:effectLst>
                  <a:outerShdw blurRad="38100" dist="38100" dir="2700000" algn="tl">
                    <a:srgbClr val="000000">
                      <a:alpha val="43137"/>
                    </a:srgbClr>
                  </a:outerShdw>
                </a:effectLst>
              </a:rPr>
              <a:t>purificata</a:t>
            </a:r>
            <a:r>
              <a:rPr lang="en-US" b="1" i="1" dirty="0">
                <a:solidFill>
                  <a:srgbClr val="39773F"/>
                </a:solidFill>
                <a:effectLst>
                  <a:outerShdw blurRad="38100" dist="38100" dir="2700000" algn="tl">
                    <a:srgbClr val="000000">
                      <a:alpha val="43137"/>
                    </a:srgbClr>
                  </a:outerShdw>
                </a:effectLst>
              </a:rPr>
              <a:t>). It is the most common solvent among inorganic compounds. Water is pharmacologically indifferent, available and dissolves many medicinal substances well, but at the same time, some substances are very easily and quickly hydrolyzed in it and microorganisms develop. Purified water can be obtained by distillation, ion exchange, electrolysis, and reverse osmosis.</a:t>
            </a:r>
          </a:p>
          <a:p>
            <a:pPr algn="just"/>
            <a:r>
              <a:rPr lang="en-US" b="1" i="1" dirty="0">
                <a:solidFill>
                  <a:srgbClr val="39773F"/>
                </a:solidFill>
                <a:effectLst>
                  <a:outerShdw blurRad="38100" dist="38100" dir="2700000" algn="tl">
                    <a:srgbClr val="000000">
                      <a:alpha val="43137"/>
                    </a:srgbClr>
                  </a:outerShdw>
                </a:effectLst>
              </a:rPr>
              <a:t>It should be colorless, transparent, tasteless and odorless, with pH = 5.0 -7.0, should not contain reducing substances, nitrates, nitrites, chlorides, sulfates of other impurities.</a:t>
            </a:r>
            <a:endParaRPr lang="ru-RU" dirty="0"/>
          </a:p>
        </p:txBody>
      </p:sp>
    </p:spTree>
    <p:extLst>
      <p:ext uri="{BB962C8B-B14F-4D97-AF65-F5344CB8AC3E}">
        <p14:creationId xmlns:p14="http://schemas.microsoft.com/office/powerpoint/2010/main" val="4222070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323528" y="404665"/>
            <a:ext cx="8208912" cy="6069160"/>
          </a:xfrm>
        </p:spPr>
        <p:txBody>
          <a:bodyPr>
            <a:normAutofit fontScale="92500" lnSpcReduction="20000"/>
          </a:bodyPr>
          <a:lstStyle/>
          <a:p>
            <a:pPr algn="just"/>
            <a:r>
              <a:rPr lang="uk-UA" b="1" i="1" dirty="0" err="1">
                <a:solidFill>
                  <a:srgbClr val="7030A0"/>
                </a:solidFill>
                <a:effectLst>
                  <a:outerShdw blurRad="38100" dist="38100" dir="2700000" algn="tl">
                    <a:srgbClr val="000000">
                      <a:alpha val="43137"/>
                    </a:srgbClr>
                  </a:outerShdw>
                </a:effectLst>
              </a:rPr>
              <a:t>Spiritus</a:t>
            </a:r>
            <a:r>
              <a:rPr lang="uk-UA" b="1" i="1" dirty="0">
                <a:solidFill>
                  <a:srgbClr val="7030A0"/>
                </a:solidFill>
                <a:effectLst>
                  <a:outerShdw blurRad="38100" dist="38100" dir="2700000" algn="tl">
                    <a:srgbClr val="000000">
                      <a:alpha val="43137"/>
                    </a:srgbClr>
                  </a:outerShdw>
                </a:effectLst>
              </a:rPr>
              <a:t> </a:t>
            </a:r>
            <a:r>
              <a:rPr lang="uk-UA" b="1" i="1" dirty="0" err="1">
                <a:solidFill>
                  <a:srgbClr val="7030A0"/>
                </a:solidFill>
                <a:effectLst>
                  <a:outerShdw blurRad="38100" dist="38100" dir="2700000" algn="tl">
                    <a:srgbClr val="000000">
                      <a:alpha val="43137"/>
                    </a:srgbClr>
                  </a:outerShdw>
                </a:effectLst>
              </a:rPr>
              <a:t>aethylicus</a:t>
            </a:r>
            <a:r>
              <a:rPr lang="uk-UA" b="1" i="1" dirty="0">
                <a:solidFill>
                  <a:srgbClr val="7030A0"/>
                </a:solidFill>
                <a:effectLst>
                  <a:outerShdw blurRad="38100" dist="38100" dir="2700000" algn="tl">
                    <a:srgbClr val="000000">
                      <a:alpha val="43137"/>
                    </a:srgbClr>
                  </a:outerShdw>
                </a:effectLst>
              </a:rPr>
              <a:t>.</a:t>
            </a:r>
            <a:r>
              <a:rPr lang="uk-UA" b="1" dirty="0">
                <a:solidFill>
                  <a:srgbClr val="7030A0"/>
                </a:solidFill>
                <a:effectLst>
                  <a:outerShdw blurRad="38100" dist="38100" dir="2700000" algn="tl">
                    <a:srgbClr val="000000">
                      <a:alpha val="43137"/>
                    </a:srgbClr>
                  </a:outerShdw>
                </a:effectLst>
              </a:rPr>
              <a:t> </a:t>
            </a:r>
            <a:r>
              <a:rPr lang="uk-UA" dirty="0" err="1"/>
              <a:t>Transparent</a:t>
            </a:r>
            <a:r>
              <a:rPr lang="uk-UA" dirty="0"/>
              <a:t>, </a:t>
            </a:r>
            <a:r>
              <a:rPr lang="uk-UA" dirty="0" err="1"/>
              <a:t>colorless</a:t>
            </a:r>
            <a:r>
              <a:rPr lang="uk-UA" dirty="0"/>
              <a:t>, </a:t>
            </a:r>
            <a:r>
              <a:rPr lang="uk-UA" dirty="0" err="1"/>
              <a:t>mobile</a:t>
            </a:r>
            <a:r>
              <a:rPr lang="uk-UA" dirty="0"/>
              <a:t> </a:t>
            </a:r>
            <a:r>
              <a:rPr lang="uk-UA" dirty="0" err="1"/>
              <a:t>liquid</a:t>
            </a:r>
            <a:r>
              <a:rPr lang="uk-UA" dirty="0"/>
              <a:t> </a:t>
            </a:r>
            <a:r>
              <a:rPr lang="uk-UA" dirty="0" err="1"/>
              <a:t>with</a:t>
            </a:r>
            <a:r>
              <a:rPr lang="uk-UA" dirty="0"/>
              <a:t> a </a:t>
            </a:r>
            <a:r>
              <a:rPr lang="uk-UA" dirty="0" err="1"/>
              <a:t>characteristic</a:t>
            </a:r>
            <a:r>
              <a:rPr lang="uk-UA" dirty="0"/>
              <a:t> </a:t>
            </a:r>
            <a:r>
              <a:rPr lang="uk-UA" dirty="0" err="1"/>
              <a:t>odor</a:t>
            </a:r>
            <a:r>
              <a:rPr lang="uk-UA" dirty="0"/>
              <a:t> </a:t>
            </a:r>
            <a:r>
              <a:rPr lang="uk-UA" dirty="0" err="1"/>
              <a:t>and</a:t>
            </a:r>
            <a:r>
              <a:rPr lang="uk-UA" dirty="0"/>
              <a:t> </a:t>
            </a:r>
            <a:r>
              <a:rPr lang="uk-UA" dirty="0" err="1"/>
              <a:t>burning</a:t>
            </a:r>
            <a:r>
              <a:rPr lang="uk-UA" dirty="0"/>
              <a:t> </a:t>
            </a:r>
            <a:r>
              <a:rPr lang="uk-UA" dirty="0" err="1"/>
              <a:t>taste</a:t>
            </a:r>
            <a:r>
              <a:rPr lang="uk-UA" dirty="0"/>
              <a:t>, </a:t>
            </a:r>
            <a:r>
              <a:rPr lang="uk-UA" dirty="0" err="1"/>
              <a:t>boils</a:t>
            </a:r>
            <a:r>
              <a:rPr lang="uk-UA" dirty="0"/>
              <a:t> </a:t>
            </a:r>
            <a:r>
              <a:rPr lang="uk-UA" dirty="0" err="1"/>
              <a:t>at</a:t>
            </a:r>
            <a:r>
              <a:rPr lang="uk-UA" dirty="0"/>
              <a:t> a </a:t>
            </a:r>
            <a:r>
              <a:rPr lang="uk-UA" dirty="0" err="1"/>
              <a:t>temperature</a:t>
            </a:r>
            <a:r>
              <a:rPr lang="uk-UA" dirty="0"/>
              <a:t> 78 ° C. </a:t>
            </a:r>
            <a:r>
              <a:rPr lang="uk-UA" dirty="0" err="1"/>
              <a:t>In</a:t>
            </a:r>
            <a:r>
              <a:rPr lang="uk-UA" dirty="0"/>
              <a:t> </a:t>
            </a:r>
            <a:r>
              <a:rPr lang="uk-UA" dirty="0" err="1"/>
              <a:t>pharmaceutical</a:t>
            </a:r>
            <a:r>
              <a:rPr lang="uk-UA" dirty="0"/>
              <a:t> </a:t>
            </a:r>
            <a:r>
              <a:rPr lang="uk-UA" dirty="0" err="1"/>
              <a:t>production</a:t>
            </a:r>
            <a:r>
              <a:rPr lang="uk-UA" dirty="0"/>
              <a:t>, </a:t>
            </a:r>
            <a:r>
              <a:rPr lang="uk-UA" dirty="0" err="1"/>
              <a:t>ethyl</a:t>
            </a:r>
            <a:r>
              <a:rPr lang="uk-UA" dirty="0"/>
              <a:t> </a:t>
            </a:r>
            <a:r>
              <a:rPr lang="uk-UA" dirty="0" err="1"/>
              <a:t>alcohol</a:t>
            </a:r>
            <a:r>
              <a:rPr lang="uk-UA" dirty="0"/>
              <a:t> C</a:t>
            </a:r>
            <a:r>
              <a:rPr lang="uk-UA" baseline="-25000" dirty="0"/>
              <a:t>2</a:t>
            </a:r>
            <a:r>
              <a:rPr lang="uk-UA" dirty="0"/>
              <a:t> H</a:t>
            </a:r>
            <a:r>
              <a:rPr lang="uk-UA" baseline="-25000" dirty="0"/>
              <a:t>5</a:t>
            </a:r>
            <a:r>
              <a:rPr lang="uk-UA" dirty="0"/>
              <a:t> OH </a:t>
            </a:r>
            <a:r>
              <a:rPr lang="uk-UA" dirty="0" err="1"/>
              <a:t>is</a:t>
            </a:r>
            <a:r>
              <a:rPr lang="uk-UA" dirty="0"/>
              <a:t> </a:t>
            </a:r>
            <a:r>
              <a:rPr lang="uk-UA" dirty="0" err="1"/>
              <a:t>used</a:t>
            </a:r>
            <a:r>
              <a:rPr lang="uk-UA" dirty="0"/>
              <a:t>, </a:t>
            </a:r>
            <a:r>
              <a:rPr lang="uk-UA" dirty="0" err="1"/>
              <a:t>obtained</a:t>
            </a:r>
            <a:r>
              <a:rPr lang="uk-UA" dirty="0"/>
              <a:t> </a:t>
            </a:r>
            <a:r>
              <a:rPr lang="uk-UA" dirty="0" err="1"/>
              <a:t>by</a:t>
            </a:r>
            <a:r>
              <a:rPr lang="uk-UA" dirty="0"/>
              <a:t> </a:t>
            </a:r>
            <a:r>
              <a:rPr lang="uk-UA" dirty="0" err="1"/>
              <a:t>fermentation</a:t>
            </a:r>
            <a:r>
              <a:rPr lang="uk-UA" dirty="0"/>
              <a:t> </a:t>
            </a:r>
            <a:r>
              <a:rPr lang="uk-UA" dirty="0" err="1"/>
              <a:t>of</a:t>
            </a:r>
            <a:r>
              <a:rPr lang="uk-UA" dirty="0"/>
              <a:t> </a:t>
            </a:r>
            <a:r>
              <a:rPr lang="uk-UA" dirty="0" err="1"/>
              <a:t>raw</a:t>
            </a:r>
            <a:r>
              <a:rPr lang="uk-UA" dirty="0"/>
              <a:t> </a:t>
            </a:r>
            <a:r>
              <a:rPr lang="uk-UA" dirty="0" err="1"/>
              <a:t>materials</a:t>
            </a:r>
            <a:r>
              <a:rPr lang="uk-UA" dirty="0"/>
              <a:t> </a:t>
            </a:r>
            <a:r>
              <a:rPr lang="uk-UA" dirty="0" err="1"/>
              <a:t>containing</a:t>
            </a:r>
            <a:r>
              <a:rPr lang="uk-UA" dirty="0"/>
              <a:t> </a:t>
            </a:r>
            <a:r>
              <a:rPr lang="uk-UA" dirty="0" err="1"/>
              <a:t>starch</a:t>
            </a:r>
            <a:r>
              <a:rPr lang="uk-UA" dirty="0"/>
              <a:t>. </a:t>
            </a:r>
            <a:r>
              <a:rPr lang="uk-UA" dirty="0" err="1"/>
              <a:t>Fermentable</a:t>
            </a:r>
            <a:r>
              <a:rPr lang="uk-UA" dirty="0"/>
              <a:t> </a:t>
            </a:r>
            <a:r>
              <a:rPr lang="uk-UA" dirty="0" err="1"/>
              <a:t>wort</a:t>
            </a:r>
            <a:r>
              <a:rPr lang="uk-UA" dirty="0"/>
              <a:t>, </a:t>
            </a:r>
            <a:r>
              <a:rPr lang="uk-UA" dirty="0" err="1"/>
              <a:t>which</a:t>
            </a:r>
            <a:r>
              <a:rPr lang="uk-UA" dirty="0"/>
              <a:t> </a:t>
            </a:r>
            <a:r>
              <a:rPr lang="uk-UA" dirty="0" err="1"/>
              <a:t>contains</a:t>
            </a:r>
            <a:r>
              <a:rPr lang="uk-UA" dirty="0"/>
              <a:t> 8-10% </a:t>
            </a:r>
            <a:r>
              <a:rPr lang="uk-UA" dirty="0" err="1"/>
              <a:t>alcohol</a:t>
            </a:r>
            <a:r>
              <a:rPr lang="uk-UA" dirty="0"/>
              <a:t>, </a:t>
            </a:r>
            <a:r>
              <a:rPr lang="uk-UA" dirty="0" err="1"/>
              <a:t>which</a:t>
            </a:r>
            <a:r>
              <a:rPr lang="uk-UA" dirty="0"/>
              <a:t> </a:t>
            </a:r>
            <a:r>
              <a:rPr lang="uk-UA" dirty="0" err="1"/>
              <a:t>is</a:t>
            </a:r>
            <a:r>
              <a:rPr lang="uk-UA" dirty="0"/>
              <a:t> </a:t>
            </a:r>
            <a:r>
              <a:rPr lang="uk-UA" dirty="0" err="1"/>
              <a:t>fortified</a:t>
            </a:r>
            <a:r>
              <a:rPr lang="uk-UA" dirty="0"/>
              <a:t> </a:t>
            </a:r>
            <a:r>
              <a:rPr lang="uk-UA" dirty="0" err="1"/>
              <a:t>by</a:t>
            </a:r>
            <a:r>
              <a:rPr lang="uk-UA" dirty="0"/>
              <a:t> </a:t>
            </a:r>
            <a:r>
              <a:rPr lang="uk-UA" dirty="0" err="1"/>
              <a:t>simple</a:t>
            </a:r>
            <a:r>
              <a:rPr lang="uk-UA" dirty="0"/>
              <a:t> </a:t>
            </a:r>
            <a:r>
              <a:rPr lang="uk-UA" dirty="0" err="1"/>
              <a:t>distillation</a:t>
            </a:r>
            <a:r>
              <a:rPr lang="uk-UA" dirty="0"/>
              <a:t>. A </a:t>
            </a:r>
            <a:r>
              <a:rPr lang="uk-UA" dirty="0" err="1"/>
              <a:t>crude</a:t>
            </a:r>
            <a:r>
              <a:rPr lang="uk-UA" dirty="0"/>
              <a:t> </a:t>
            </a:r>
            <a:r>
              <a:rPr lang="uk-UA" dirty="0" err="1"/>
              <a:t>alcohol</a:t>
            </a:r>
            <a:r>
              <a:rPr lang="uk-UA" dirty="0"/>
              <a:t> </a:t>
            </a:r>
            <a:r>
              <a:rPr lang="uk-UA" dirty="0" err="1"/>
              <a:t>is</a:t>
            </a:r>
            <a:r>
              <a:rPr lang="uk-UA" dirty="0"/>
              <a:t> </a:t>
            </a:r>
            <a:r>
              <a:rPr lang="uk-UA" dirty="0" err="1"/>
              <a:t>obtained</a:t>
            </a:r>
            <a:r>
              <a:rPr lang="uk-UA" dirty="0"/>
              <a:t> </a:t>
            </a:r>
            <a:r>
              <a:rPr lang="uk-UA" dirty="0" err="1"/>
              <a:t>containing</a:t>
            </a:r>
            <a:r>
              <a:rPr lang="uk-UA" dirty="0"/>
              <a:t> </a:t>
            </a:r>
            <a:r>
              <a:rPr lang="uk-UA" dirty="0" err="1"/>
              <a:t>about</a:t>
            </a:r>
            <a:r>
              <a:rPr lang="uk-UA" dirty="0"/>
              <a:t> 88% </a:t>
            </a:r>
            <a:r>
              <a:rPr lang="uk-UA" dirty="0" err="1"/>
              <a:t>alcohol</a:t>
            </a:r>
            <a:r>
              <a:rPr lang="uk-UA" dirty="0"/>
              <a:t>. </a:t>
            </a:r>
            <a:r>
              <a:rPr lang="uk-UA" dirty="0" err="1"/>
              <a:t>Raw</a:t>
            </a:r>
            <a:r>
              <a:rPr lang="uk-UA" dirty="0"/>
              <a:t> </a:t>
            </a:r>
            <a:r>
              <a:rPr lang="uk-UA" dirty="0" err="1"/>
              <a:t>alcohol</a:t>
            </a:r>
            <a:r>
              <a:rPr lang="uk-UA" dirty="0"/>
              <a:t> </a:t>
            </a:r>
            <a:r>
              <a:rPr lang="uk-UA" dirty="0" err="1"/>
              <a:t>is</a:t>
            </a:r>
            <a:r>
              <a:rPr lang="uk-UA" dirty="0"/>
              <a:t> </a:t>
            </a:r>
            <a:r>
              <a:rPr lang="uk-UA" dirty="0" err="1"/>
              <a:t>purified</a:t>
            </a:r>
            <a:r>
              <a:rPr lang="uk-UA" dirty="0"/>
              <a:t> </a:t>
            </a:r>
            <a:r>
              <a:rPr lang="uk-UA" dirty="0" err="1"/>
              <a:t>from</a:t>
            </a:r>
            <a:r>
              <a:rPr lang="uk-UA" dirty="0"/>
              <a:t> </a:t>
            </a:r>
            <a:r>
              <a:rPr lang="uk-UA" dirty="0" err="1"/>
              <a:t>volatile</a:t>
            </a:r>
            <a:r>
              <a:rPr lang="uk-UA" dirty="0"/>
              <a:t> </a:t>
            </a:r>
            <a:r>
              <a:rPr lang="uk-UA" dirty="0" err="1"/>
              <a:t>organic</a:t>
            </a:r>
            <a:r>
              <a:rPr lang="uk-UA" dirty="0"/>
              <a:t> </a:t>
            </a:r>
            <a:r>
              <a:rPr lang="uk-UA" dirty="0" err="1"/>
              <a:t>acids</a:t>
            </a:r>
            <a:r>
              <a:rPr lang="uk-UA" dirty="0"/>
              <a:t> (</a:t>
            </a:r>
            <a:r>
              <a:rPr lang="uk-UA" dirty="0" err="1"/>
              <a:t>mainly</a:t>
            </a:r>
            <a:r>
              <a:rPr lang="uk-UA" dirty="0"/>
              <a:t> </a:t>
            </a:r>
            <a:r>
              <a:rPr lang="uk-UA" dirty="0" err="1"/>
              <a:t>acetic</a:t>
            </a:r>
            <a:r>
              <a:rPr lang="uk-UA" dirty="0"/>
              <a:t>, </a:t>
            </a:r>
            <a:r>
              <a:rPr lang="uk-UA" dirty="0" err="1"/>
              <a:t>lactic</a:t>
            </a:r>
            <a:r>
              <a:rPr lang="uk-UA" dirty="0"/>
              <a:t>, </a:t>
            </a:r>
            <a:r>
              <a:rPr lang="uk-UA" dirty="0" err="1"/>
              <a:t>butyric</a:t>
            </a:r>
            <a:r>
              <a:rPr lang="uk-UA" dirty="0"/>
              <a:t>), </a:t>
            </a:r>
            <a:r>
              <a:rPr lang="uk-UA" dirty="0" err="1"/>
              <a:t>fusel</a:t>
            </a:r>
            <a:r>
              <a:rPr lang="uk-UA" dirty="0"/>
              <a:t> </a:t>
            </a:r>
            <a:r>
              <a:rPr lang="uk-UA" dirty="0" err="1"/>
              <a:t>oils</a:t>
            </a:r>
            <a:r>
              <a:rPr lang="uk-UA" dirty="0"/>
              <a:t> (</a:t>
            </a:r>
            <a:r>
              <a:rPr lang="uk-UA" dirty="0" err="1"/>
              <a:t>higher</a:t>
            </a:r>
            <a:r>
              <a:rPr lang="uk-UA" dirty="0"/>
              <a:t> </a:t>
            </a:r>
            <a:r>
              <a:rPr lang="uk-UA" dirty="0" err="1"/>
              <a:t>alcohols</a:t>
            </a:r>
            <a:r>
              <a:rPr lang="uk-UA" dirty="0"/>
              <a:t> </a:t>
            </a:r>
            <a:r>
              <a:rPr lang="uk-UA" dirty="0" err="1"/>
              <a:t>of</a:t>
            </a:r>
            <a:r>
              <a:rPr lang="uk-UA" dirty="0"/>
              <a:t> </a:t>
            </a:r>
            <a:r>
              <a:rPr lang="uk-UA" dirty="0" err="1"/>
              <a:t>the</a:t>
            </a:r>
            <a:r>
              <a:rPr lang="uk-UA" dirty="0"/>
              <a:t> </a:t>
            </a:r>
            <a:r>
              <a:rPr lang="uk-UA" dirty="0" err="1"/>
              <a:t>same</a:t>
            </a:r>
            <a:r>
              <a:rPr lang="uk-UA" dirty="0"/>
              <a:t> </a:t>
            </a:r>
            <a:r>
              <a:rPr lang="uk-UA" dirty="0" err="1"/>
              <a:t>homologous</a:t>
            </a:r>
            <a:r>
              <a:rPr lang="uk-UA" dirty="0"/>
              <a:t> </a:t>
            </a:r>
            <a:r>
              <a:rPr lang="uk-UA" dirty="0" err="1"/>
              <a:t>series</a:t>
            </a:r>
            <a:r>
              <a:rPr lang="uk-UA" dirty="0"/>
              <a:t> </a:t>
            </a:r>
            <a:r>
              <a:rPr lang="uk-UA" dirty="0" err="1"/>
              <a:t>with</a:t>
            </a:r>
            <a:r>
              <a:rPr lang="uk-UA" dirty="0"/>
              <a:t> </a:t>
            </a:r>
            <a:r>
              <a:rPr lang="uk-UA" dirty="0" err="1"/>
              <a:t>ethyl</a:t>
            </a:r>
            <a:r>
              <a:rPr lang="uk-UA" dirty="0"/>
              <a:t> </a:t>
            </a:r>
            <a:r>
              <a:rPr lang="uk-UA" dirty="0" err="1"/>
              <a:t>alcohol</a:t>
            </a:r>
            <a:r>
              <a:rPr lang="uk-UA" dirty="0"/>
              <a:t> - </a:t>
            </a:r>
            <a:r>
              <a:rPr lang="uk-UA" dirty="0" err="1"/>
              <a:t>propyl</a:t>
            </a:r>
            <a:r>
              <a:rPr lang="uk-UA" dirty="0"/>
              <a:t>, </a:t>
            </a:r>
            <a:r>
              <a:rPr lang="uk-UA" dirty="0" err="1"/>
              <a:t>isobutyl</a:t>
            </a:r>
            <a:r>
              <a:rPr lang="uk-UA" dirty="0"/>
              <a:t>, </a:t>
            </a:r>
            <a:r>
              <a:rPr lang="uk-UA" dirty="0" err="1"/>
              <a:t>isoamyl</a:t>
            </a:r>
            <a:r>
              <a:rPr lang="uk-UA" dirty="0"/>
              <a:t> </a:t>
            </a:r>
            <a:r>
              <a:rPr lang="uk-UA" dirty="0" err="1"/>
              <a:t>and</a:t>
            </a:r>
            <a:r>
              <a:rPr lang="uk-UA" dirty="0"/>
              <a:t> </a:t>
            </a:r>
            <a:r>
              <a:rPr lang="uk-UA" dirty="0" err="1"/>
              <a:t>others</a:t>
            </a:r>
            <a:r>
              <a:rPr lang="uk-UA" dirty="0"/>
              <a:t>), </a:t>
            </a:r>
            <a:r>
              <a:rPr lang="uk-UA" dirty="0" err="1"/>
              <a:t>ethers</a:t>
            </a:r>
            <a:r>
              <a:rPr lang="uk-UA" dirty="0"/>
              <a:t> (acetic-ethyl, oil-</a:t>
            </a:r>
            <a:r>
              <a:rPr lang="uk-UA" dirty="0" err="1"/>
              <a:t>ethyl</a:t>
            </a:r>
            <a:r>
              <a:rPr lang="uk-UA" dirty="0"/>
              <a:t> </a:t>
            </a:r>
            <a:r>
              <a:rPr lang="uk-UA" dirty="0" err="1"/>
              <a:t>and</a:t>
            </a:r>
            <a:r>
              <a:rPr lang="uk-UA" dirty="0"/>
              <a:t> </a:t>
            </a:r>
            <a:r>
              <a:rPr lang="uk-UA" dirty="0" err="1"/>
              <a:t>others</a:t>
            </a:r>
            <a:r>
              <a:rPr lang="uk-UA" dirty="0"/>
              <a:t>) , </a:t>
            </a:r>
            <a:r>
              <a:rPr lang="uk-UA" dirty="0" err="1"/>
              <a:t>aldehydes</a:t>
            </a:r>
            <a:r>
              <a:rPr lang="uk-UA" dirty="0"/>
              <a:t> (</a:t>
            </a:r>
            <a:r>
              <a:rPr lang="uk-UA" dirty="0" err="1"/>
              <a:t>acetaldehyde</a:t>
            </a:r>
            <a:r>
              <a:rPr lang="uk-UA" dirty="0"/>
              <a:t> </a:t>
            </a:r>
            <a:r>
              <a:rPr lang="uk-UA" dirty="0" err="1"/>
              <a:t>and</a:t>
            </a:r>
            <a:r>
              <a:rPr lang="uk-UA" dirty="0"/>
              <a:t> </a:t>
            </a:r>
            <a:r>
              <a:rPr lang="uk-UA" dirty="0" err="1"/>
              <a:t>others</a:t>
            </a:r>
            <a:r>
              <a:rPr lang="uk-UA" dirty="0"/>
              <a:t>) </a:t>
            </a:r>
            <a:r>
              <a:rPr lang="uk-UA" dirty="0" err="1"/>
              <a:t>and</a:t>
            </a:r>
            <a:r>
              <a:rPr lang="uk-UA" dirty="0"/>
              <a:t> </a:t>
            </a:r>
            <a:r>
              <a:rPr lang="uk-UA" dirty="0" err="1"/>
              <a:t>at</a:t>
            </a:r>
            <a:r>
              <a:rPr lang="uk-UA" dirty="0"/>
              <a:t> </a:t>
            </a:r>
            <a:r>
              <a:rPr lang="uk-UA" dirty="0" err="1"/>
              <a:t>the</a:t>
            </a:r>
            <a:r>
              <a:rPr lang="uk-UA" dirty="0"/>
              <a:t> </a:t>
            </a:r>
            <a:r>
              <a:rPr lang="uk-UA" dirty="0" err="1"/>
              <a:t>same</a:t>
            </a:r>
            <a:r>
              <a:rPr lang="uk-UA" dirty="0"/>
              <a:t> </a:t>
            </a:r>
            <a:r>
              <a:rPr lang="uk-UA" dirty="0" err="1"/>
              <a:t>time</a:t>
            </a:r>
            <a:r>
              <a:rPr lang="uk-UA" dirty="0"/>
              <a:t> </a:t>
            </a:r>
            <a:r>
              <a:rPr lang="uk-UA" dirty="0" err="1"/>
              <a:t>strengthen</a:t>
            </a:r>
            <a:r>
              <a:rPr lang="uk-UA" dirty="0"/>
              <a:t> 95-96% </a:t>
            </a:r>
            <a:r>
              <a:rPr lang="uk-UA" dirty="0" err="1"/>
              <a:t>by</a:t>
            </a:r>
            <a:r>
              <a:rPr lang="uk-UA" dirty="0"/>
              <a:t> </a:t>
            </a:r>
            <a:r>
              <a:rPr lang="uk-UA" dirty="0" err="1"/>
              <a:t>repeated</a:t>
            </a:r>
            <a:r>
              <a:rPr lang="uk-UA" dirty="0"/>
              <a:t> </a:t>
            </a:r>
            <a:r>
              <a:rPr lang="uk-UA" dirty="0" err="1"/>
              <a:t>distillation</a:t>
            </a:r>
            <a:r>
              <a:rPr lang="uk-UA" dirty="0"/>
              <a:t> - </a:t>
            </a:r>
            <a:r>
              <a:rPr lang="uk-UA" dirty="0" err="1"/>
              <a:t>rectification</a:t>
            </a:r>
            <a:r>
              <a:rPr lang="uk-UA" dirty="0"/>
              <a:t>. </a:t>
            </a:r>
            <a:r>
              <a:rPr lang="uk-UA" dirty="0" err="1"/>
              <a:t>Ethanol</a:t>
            </a:r>
            <a:r>
              <a:rPr lang="uk-UA" dirty="0"/>
              <a:t> </a:t>
            </a:r>
            <a:r>
              <a:rPr lang="uk-UA" dirty="0" err="1"/>
              <a:t>of</a:t>
            </a:r>
            <a:r>
              <a:rPr lang="uk-UA" dirty="0"/>
              <a:t> </a:t>
            </a:r>
            <a:r>
              <a:rPr lang="uk-UA" dirty="0" err="1"/>
              <a:t>other</a:t>
            </a:r>
            <a:r>
              <a:rPr lang="uk-UA" dirty="0"/>
              <a:t> </a:t>
            </a:r>
            <a:r>
              <a:rPr lang="uk-UA" dirty="0" err="1"/>
              <a:t>origin</a:t>
            </a:r>
            <a:r>
              <a:rPr lang="uk-UA" dirty="0"/>
              <a:t> </a:t>
            </a:r>
            <a:r>
              <a:rPr lang="uk-UA" dirty="0" err="1"/>
              <a:t>is</a:t>
            </a:r>
            <a:r>
              <a:rPr lang="uk-UA" dirty="0"/>
              <a:t> </a:t>
            </a:r>
            <a:r>
              <a:rPr lang="uk-UA" dirty="0" err="1"/>
              <a:t>unsuitable</a:t>
            </a:r>
            <a:r>
              <a:rPr lang="uk-UA" dirty="0"/>
              <a:t> </a:t>
            </a:r>
            <a:r>
              <a:rPr lang="uk-UA" dirty="0" err="1"/>
              <a:t>for</a:t>
            </a:r>
            <a:r>
              <a:rPr lang="uk-UA" dirty="0"/>
              <a:t> </a:t>
            </a:r>
            <a:r>
              <a:rPr lang="uk-UA" dirty="0" err="1"/>
              <a:t>the</a:t>
            </a:r>
            <a:r>
              <a:rPr lang="uk-UA" dirty="0"/>
              <a:t> </a:t>
            </a:r>
            <a:r>
              <a:rPr lang="uk-UA" dirty="0" err="1"/>
              <a:t>production</a:t>
            </a:r>
            <a:r>
              <a:rPr lang="uk-UA" dirty="0"/>
              <a:t> </a:t>
            </a:r>
            <a:r>
              <a:rPr lang="uk-UA" dirty="0" err="1"/>
              <a:t>of</a:t>
            </a:r>
            <a:r>
              <a:rPr lang="uk-UA" dirty="0"/>
              <a:t> </a:t>
            </a:r>
            <a:r>
              <a:rPr lang="uk-UA" dirty="0" err="1"/>
              <a:t>medicinal</a:t>
            </a:r>
            <a:r>
              <a:rPr lang="uk-UA" dirty="0"/>
              <a:t> </a:t>
            </a:r>
            <a:r>
              <a:rPr lang="uk-UA" dirty="0" err="1"/>
              <a:t>products</a:t>
            </a:r>
            <a:r>
              <a:rPr lang="uk-UA" dirty="0"/>
              <a:t> </a:t>
            </a:r>
            <a:r>
              <a:rPr lang="uk-UA" dirty="0" err="1"/>
              <a:t>due</a:t>
            </a:r>
            <a:r>
              <a:rPr lang="uk-UA" dirty="0"/>
              <a:t> </a:t>
            </a:r>
            <a:r>
              <a:rPr lang="uk-UA" dirty="0" err="1"/>
              <a:t>to</a:t>
            </a:r>
            <a:r>
              <a:rPr lang="uk-UA" dirty="0"/>
              <a:t> </a:t>
            </a:r>
            <a:r>
              <a:rPr lang="uk-UA" dirty="0" err="1"/>
              <a:t>the</a:t>
            </a:r>
            <a:r>
              <a:rPr lang="uk-UA" dirty="0"/>
              <a:t> </a:t>
            </a:r>
            <a:r>
              <a:rPr lang="uk-UA" dirty="0" err="1"/>
              <a:t>presence</a:t>
            </a:r>
            <a:r>
              <a:rPr lang="uk-UA" dirty="0"/>
              <a:t> </a:t>
            </a:r>
            <a:r>
              <a:rPr lang="uk-UA" dirty="0" err="1"/>
              <a:t>of</a:t>
            </a:r>
            <a:r>
              <a:rPr lang="uk-UA" dirty="0"/>
              <a:t> </a:t>
            </a:r>
            <a:r>
              <a:rPr lang="uk-UA" dirty="0" err="1"/>
              <a:t>unacceptable</a:t>
            </a:r>
            <a:r>
              <a:rPr lang="uk-UA" dirty="0"/>
              <a:t> </a:t>
            </a:r>
            <a:r>
              <a:rPr lang="uk-UA" dirty="0" err="1"/>
              <a:t>impurities</a:t>
            </a:r>
            <a:r>
              <a:rPr lang="uk-UA" dirty="0"/>
              <a:t> (</a:t>
            </a:r>
            <a:r>
              <a:rPr lang="uk-UA" dirty="0" err="1"/>
              <a:t>methyl</a:t>
            </a:r>
            <a:r>
              <a:rPr lang="uk-UA" dirty="0"/>
              <a:t> </a:t>
            </a:r>
            <a:r>
              <a:rPr lang="uk-UA" dirty="0" err="1"/>
              <a:t>alcohol</a:t>
            </a:r>
            <a:r>
              <a:rPr lang="uk-UA" dirty="0"/>
              <a:t> </a:t>
            </a:r>
            <a:r>
              <a:rPr lang="uk-UA" dirty="0" err="1"/>
              <a:t>and</a:t>
            </a:r>
            <a:r>
              <a:rPr lang="uk-UA" dirty="0"/>
              <a:t> </a:t>
            </a:r>
            <a:r>
              <a:rPr lang="uk-UA" dirty="0" err="1"/>
              <a:t>other</a:t>
            </a:r>
            <a:r>
              <a:rPr lang="uk-UA" dirty="0"/>
              <a:t> </a:t>
            </a:r>
            <a:r>
              <a:rPr lang="uk-UA" dirty="0" err="1"/>
              <a:t>compounds</a:t>
            </a:r>
            <a:r>
              <a:rPr lang="uk-UA" dirty="0"/>
              <a:t>). </a:t>
            </a:r>
            <a:r>
              <a:rPr lang="uk-UA" dirty="0" err="1"/>
              <a:t>Ethyl</a:t>
            </a:r>
            <a:r>
              <a:rPr lang="uk-UA" dirty="0"/>
              <a:t> </a:t>
            </a:r>
            <a:r>
              <a:rPr lang="uk-UA" dirty="0" err="1"/>
              <a:t>alcohol</a:t>
            </a:r>
            <a:r>
              <a:rPr lang="uk-UA" dirty="0"/>
              <a:t> </a:t>
            </a:r>
            <a:r>
              <a:rPr lang="uk-UA" dirty="0" err="1"/>
              <a:t>can</a:t>
            </a:r>
            <a:r>
              <a:rPr lang="uk-UA" dirty="0"/>
              <a:t> </a:t>
            </a:r>
            <a:r>
              <a:rPr lang="uk-UA" dirty="0" err="1"/>
              <a:t>be</a:t>
            </a:r>
            <a:r>
              <a:rPr lang="uk-UA" dirty="0"/>
              <a:t> </a:t>
            </a:r>
            <a:r>
              <a:rPr lang="uk-UA" dirty="0" err="1"/>
              <a:t>classified</a:t>
            </a:r>
            <a:r>
              <a:rPr lang="uk-UA" dirty="0"/>
              <a:t> </a:t>
            </a:r>
            <a:r>
              <a:rPr lang="uk-UA" dirty="0" err="1"/>
              <a:t>as</a:t>
            </a:r>
            <a:r>
              <a:rPr lang="uk-UA" dirty="0"/>
              <a:t> non-</a:t>
            </a:r>
            <a:r>
              <a:rPr lang="uk-UA" dirty="0" err="1"/>
              <a:t>aqueous</a:t>
            </a:r>
            <a:r>
              <a:rPr lang="uk-UA" dirty="0"/>
              <a:t> </a:t>
            </a:r>
            <a:r>
              <a:rPr lang="uk-UA" dirty="0" err="1"/>
              <a:t>solvents</a:t>
            </a:r>
            <a:r>
              <a:rPr lang="uk-UA" dirty="0"/>
              <a:t> </a:t>
            </a:r>
            <a:r>
              <a:rPr lang="uk-UA" dirty="0" err="1"/>
              <a:t>conditionally</a:t>
            </a:r>
            <a:r>
              <a:rPr lang="uk-UA" dirty="0"/>
              <a:t>, </a:t>
            </a:r>
            <a:r>
              <a:rPr lang="uk-UA" dirty="0" err="1"/>
              <a:t>since</a:t>
            </a:r>
            <a:r>
              <a:rPr lang="uk-UA" dirty="0"/>
              <a:t> </a:t>
            </a:r>
            <a:r>
              <a:rPr lang="uk-UA" dirty="0" err="1"/>
              <a:t>not</a:t>
            </a:r>
            <a:r>
              <a:rPr lang="uk-UA" dirty="0"/>
              <a:t> </a:t>
            </a:r>
            <a:r>
              <a:rPr lang="uk-UA" dirty="0" err="1"/>
              <a:t>only</a:t>
            </a:r>
            <a:r>
              <a:rPr lang="uk-UA" dirty="0"/>
              <a:t> </a:t>
            </a:r>
            <a:r>
              <a:rPr lang="uk-UA" dirty="0" err="1"/>
              <a:t>absolute</a:t>
            </a:r>
            <a:r>
              <a:rPr lang="uk-UA" dirty="0"/>
              <a:t> </a:t>
            </a:r>
            <a:r>
              <a:rPr lang="uk-UA" dirty="0" err="1"/>
              <a:t>ethanol</a:t>
            </a:r>
            <a:r>
              <a:rPr lang="uk-UA" dirty="0"/>
              <a:t> </a:t>
            </a:r>
            <a:r>
              <a:rPr lang="uk-UA" dirty="0" err="1"/>
              <a:t>is</a:t>
            </a:r>
            <a:r>
              <a:rPr lang="uk-UA" dirty="0"/>
              <a:t> </a:t>
            </a:r>
            <a:r>
              <a:rPr lang="uk-UA" dirty="0" err="1"/>
              <a:t>used</a:t>
            </a:r>
            <a:r>
              <a:rPr lang="uk-UA" dirty="0"/>
              <a:t>, </a:t>
            </a:r>
            <a:r>
              <a:rPr lang="uk-UA" dirty="0" err="1"/>
              <a:t>but</a:t>
            </a:r>
            <a:r>
              <a:rPr lang="uk-UA" dirty="0"/>
              <a:t> water-</a:t>
            </a:r>
            <a:r>
              <a:rPr lang="uk-UA" dirty="0" err="1"/>
              <a:t>alcohol</a:t>
            </a:r>
            <a:r>
              <a:rPr lang="uk-UA" dirty="0"/>
              <a:t> </a:t>
            </a:r>
            <a:r>
              <a:rPr lang="uk-UA" dirty="0" err="1"/>
              <a:t>solutions</a:t>
            </a:r>
            <a:r>
              <a:rPr lang="uk-UA" dirty="0"/>
              <a:t> </a:t>
            </a:r>
            <a:r>
              <a:rPr lang="uk-UA" dirty="0" err="1"/>
              <a:t>of</a:t>
            </a:r>
            <a:r>
              <a:rPr lang="uk-UA" dirty="0"/>
              <a:t> </a:t>
            </a:r>
            <a:r>
              <a:rPr lang="uk-UA" dirty="0" err="1"/>
              <a:t>various</a:t>
            </a:r>
            <a:r>
              <a:rPr lang="uk-UA" dirty="0"/>
              <a:t> </a:t>
            </a:r>
            <a:r>
              <a:rPr lang="uk-UA" dirty="0" err="1"/>
              <a:t>concentrations</a:t>
            </a:r>
            <a:r>
              <a:rPr lang="uk-UA" dirty="0"/>
              <a:t>.</a:t>
            </a:r>
            <a:endParaRPr lang="ru-RU" dirty="0"/>
          </a:p>
          <a:p>
            <a:endParaRPr lang="ru-RU" dirty="0"/>
          </a:p>
        </p:txBody>
      </p:sp>
    </p:spTree>
    <p:extLst>
      <p:ext uri="{BB962C8B-B14F-4D97-AF65-F5344CB8AC3E}">
        <p14:creationId xmlns:p14="http://schemas.microsoft.com/office/powerpoint/2010/main" val="2809920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76672" y="692696"/>
            <a:ext cx="8352928" cy="4832092"/>
          </a:xfrm>
          <a:prstGeom prst="rect">
            <a:avLst/>
          </a:prstGeom>
        </p:spPr>
        <p:txBody>
          <a:bodyPr wrap="square">
            <a:spAutoFit/>
          </a:bodyPr>
          <a:lstStyle/>
          <a:p>
            <a:pPr algn="just"/>
            <a:r>
              <a:rPr lang="uk-UA" sz="2800" i="1" dirty="0" err="1">
                <a:solidFill>
                  <a:srgbClr val="7030A0"/>
                </a:solidFill>
              </a:rPr>
              <a:t>Chloroform</a:t>
            </a:r>
            <a:r>
              <a:rPr lang="uk-UA" sz="2800" i="1" dirty="0">
                <a:solidFill>
                  <a:srgbClr val="7030A0"/>
                </a:solidFill>
              </a:rPr>
              <a:t> (</a:t>
            </a:r>
            <a:r>
              <a:rPr lang="uk-UA" sz="2800" i="1" dirty="0" err="1">
                <a:solidFill>
                  <a:srgbClr val="7030A0"/>
                </a:solidFill>
              </a:rPr>
              <a:t>Chloroformium</a:t>
            </a:r>
            <a:r>
              <a:rPr lang="uk-UA" sz="2800" i="1" dirty="0">
                <a:solidFill>
                  <a:srgbClr val="7030A0"/>
                </a:solidFill>
              </a:rPr>
              <a:t>). </a:t>
            </a:r>
            <a:r>
              <a:rPr lang="uk-UA" sz="2800" dirty="0" err="1"/>
              <a:t>Colorless</a:t>
            </a:r>
            <a:r>
              <a:rPr lang="uk-UA" sz="2800" dirty="0"/>
              <a:t>, </a:t>
            </a:r>
            <a:r>
              <a:rPr lang="uk-UA" sz="2800" dirty="0" err="1"/>
              <a:t>transparent</a:t>
            </a:r>
            <a:r>
              <a:rPr lang="uk-UA" sz="2800" dirty="0"/>
              <a:t>, </a:t>
            </a:r>
            <a:r>
              <a:rPr lang="uk-UA" sz="2800" dirty="0" err="1"/>
              <a:t>mobile</a:t>
            </a:r>
            <a:r>
              <a:rPr lang="uk-UA" sz="2800" dirty="0"/>
              <a:t> </a:t>
            </a:r>
            <a:r>
              <a:rPr lang="uk-UA" sz="2800" dirty="0" err="1"/>
              <a:t>liquid</a:t>
            </a:r>
            <a:r>
              <a:rPr lang="uk-UA" sz="2800" dirty="0"/>
              <a:t> </a:t>
            </a:r>
            <a:r>
              <a:rPr lang="uk-UA" sz="2800" dirty="0" err="1"/>
              <a:t>with</a:t>
            </a:r>
            <a:r>
              <a:rPr lang="uk-UA" sz="2800" dirty="0"/>
              <a:t> a </a:t>
            </a:r>
            <a:r>
              <a:rPr lang="uk-UA" sz="2800" dirty="0" err="1"/>
              <a:t>characteristic</a:t>
            </a:r>
            <a:r>
              <a:rPr lang="uk-UA" sz="2800" dirty="0"/>
              <a:t> </a:t>
            </a:r>
            <a:r>
              <a:rPr lang="uk-UA" sz="2800" dirty="0" err="1"/>
              <a:t>odor</a:t>
            </a:r>
            <a:r>
              <a:rPr lang="uk-UA" sz="2800" dirty="0"/>
              <a:t> </a:t>
            </a:r>
            <a:r>
              <a:rPr lang="uk-UA" sz="2800" dirty="0" err="1"/>
              <a:t>and</a:t>
            </a:r>
            <a:r>
              <a:rPr lang="uk-UA" sz="2800" dirty="0"/>
              <a:t> </a:t>
            </a:r>
            <a:r>
              <a:rPr lang="uk-UA" sz="2800" dirty="0" err="1"/>
              <a:t>sweet</a:t>
            </a:r>
            <a:r>
              <a:rPr lang="uk-UA" sz="2800" dirty="0"/>
              <a:t> </a:t>
            </a:r>
            <a:r>
              <a:rPr lang="uk-UA" sz="2800" dirty="0" err="1"/>
              <a:t>taste</a:t>
            </a:r>
            <a:r>
              <a:rPr lang="uk-UA" sz="2800" dirty="0"/>
              <a:t>. </a:t>
            </a:r>
            <a:r>
              <a:rPr lang="uk-UA" sz="2800" dirty="0" err="1"/>
              <a:t>Mixes</a:t>
            </a:r>
            <a:r>
              <a:rPr lang="uk-UA" sz="2800" dirty="0"/>
              <a:t> </a:t>
            </a:r>
            <a:r>
              <a:rPr lang="uk-UA" sz="2800" dirty="0" err="1"/>
              <a:t>up</a:t>
            </a:r>
            <a:r>
              <a:rPr lang="uk-UA" sz="2800" dirty="0"/>
              <a:t> </a:t>
            </a:r>
            <a:r>
              <a:rPr lang="uk-UA" sz="2800" dirty="0" err="1"/>
              <a:t>in</a:t>
            </a:r>
            <a:r>
              <a:rPr lang="uk-UA" sz="2800" dirty="0"/>
              <a:t> </a:t>
            </a:r>
            <a:r>
              <a:rPr lang="uk-UA" sz="2800" dirty="0" err="1"/>
              <a:t>all</a:t>
            </a:r>
            <a:r>
              <a:rPr lang="uk-UA" sz="2800" dirty="0"/>
              <a:t> </a:t>
            </a:r>
            <a:r>
              <a:rPr lang="uk-UA" sz="2800" dirty="0" err="1"/>
              <a:t>ratios</a:t>
            </a:r>
            <a:r>
              <a:rPr lang="uk-UA" sz="2800" dirty="0"/>
              <a:t> </a:t>
            </a:r>
            <a:r>
              <a:rPr lang="uk-UA" sz="2800" dirty="0" err="1"/>
              <a:t>with</a:t>
            </a:r>
            <a:r>
              <a:rPr lang="uk-UA" sz="2800" dirty="0"/>
              <a:t> </a:t>
            </a:r>
            <a:r>
              <a:rPr lang="uk-UA" sz="2800" dirty="0" err="1"/>
              <a:t>alcohol</a:t>
            </a:r>
            <a:r>
              <a:rPr lang="uk-UA" sz="2800" dirty="0"/>
              <a:t> </a:t>
            </a:r>
            <a:r>
              <a:rPr lang="uk-UA" sz="2800" dirty="0" err="1"/>
              <a:t>ethyl</a:t>
            </a:r>
            <a:r>
              <a:rPr lang="uk-UA" sz="2800" dirty="0"/>
              <a:t> </a:t>
            </a:r>
            <a:r>
              <a:rPr lang="uk-UA" sz="2800" dirty="0" err="1"/>
              <a:t>ether</a:t>
            </a:r>
            <a:r>
              <a:rPr lang="uk-UA" sz="2800" dirty="0"/>
              <a:t>. </a:t>
            </a:r>
            <a:r>
              <a:rPr lang="uk-UA" sz="2800" dirty="0" err="1"/>
              <a:t>In</a:t>
            </a:r>
            <a:r>
              <a:rPr lang="uk-UA" sz="2800" dirty="0"/>
              <a:t> </a:t>
            </a:r>
            <a:r>
              <a:rPr lang="uk-UA" sz="2800" dirty="0" err="1"/>
              <a:t>chloroform</a:t>
            </a:r>
            <a:r>
              <a:rPr lang="uk-UA" sz="2800" dirty="0"/>
              <a:t>, </a:t>
            </a:r>
            <a:r>
              <a:rPr lang="uk-UA" sz="2800" dirty="0" err="1"/>
              <a:t>medicinal</a:t>
            </a:r>
            <a:r>
              <a:rPr lang="uk-UA" sz="2800" dirty="0"/>
              <a:t> </a:t>
            </a:r>
            <a:r>
              <a:rPr lang="uk-UA" sz="2800" dirty="0" err="1"/>
              <a:t>substances</a:t>
            </a:r>
            <a:r>
              <a:rPr lang="uk-UA" sz="2800" dirty="0"/>
              <a:t>, </a:t>
            </a:r>
            <a:r>
              <a:rPr lang="uk-UA" sz="2800" dirty="0" err="1"/>
              <a:t>insoluble</a:t>
            </a:r>
            <a:r>
              <a:rPr lang="uk-UA" sz="2800" dirty="0"/>
              <a:t> </a:t>
            </a:r>
            <a:r>
              <a:rPr lang="uk-UA" sz="2800" dirty="0" err="1"/>
              <a:t>or</a:t>
            </a:r>
            <a:r>
              <a:rPr lang="uk-UA" sz="2800" dirty="0"/>
              <a:t> </a:t>
            </a:r>
            <a:r>
              <a:rPr lang="uk-UA" sz="2800" dirty="0" err="1"/>
              <a:t>slightly</a:t>
            </a:r>
            <a:r>
              <a:rPr lang="uk-UA" sz="2800" dirty="0"/>
              <a:t> </a:t>
            </a:r>
            <a:r>
              <a:rPr lang="uk-UA" sz="2800" dirty="0" err="1"/>
              <a:t>soluble</a:t>
            </a:r>
            <a:r>
              <a:rPr lang="uk-UA" sz="2800" dirty="0"/>
              <a:t> </a:t>
            </a:r>
            <a:r>
              <a:rPr lang="uk-UA" sz="2800" dirty="0" err="1"/>
              <a:t>in</a:t>
            </a:r>
            <a:r>
              <a:rPr lang="uk-UA" sz="2800" dirty="0"/>
              <a:t> </a:t>
            </a:r>
            <a:r>
              <a:rPr lang="uk-UA" sz="2800" dirty="0" err="1"/>
              <a:t>water</a:t>
            </a:r>
            <a:r>
              <a:rPr lang="uk-UA" sz="2800" dirty="0"/>
              <a:t>, </a:t>
            </a:r>
            <a:r>
              <a:rPr lang="uk-UA" sz="2800" dirty="0" err="1"/>
              <a:t>dissolve</a:t>
            </a:r>
            <a:r>
              <a:rPr lang="uk-UA" sz="2800" dirty="0"/>
              <a:t> </a:t>
            </a:r>
            <a:r>
              <a:rPr lang="uk-UA" sz="2800" dirty="0" err="1"/>
              <a:t>well</a:t>
            </a:r>
            <a:r>
              <a:rPr lang="uk-UA" sz="2800" dirty="0"/>
              <a:t>. </a:t>
            </a:r>
            <a:r>
              <a:rPr lang="uk-UA" sz="2800" dirty="0" err="1"/>
              <a:t>It</a:t>
            </a:r>
            <a:r>
              <a:rPr lang="uk-UA" sz="2800" dirty="0"/>
              <a:t> </a:t>
            </a:r>
            <a:r>
              <a:rPr lang="uk-UA" sz="2800" dirty="0" err="1"/>
              <a:t>has</a:t>
            </a:r>
            <a:r>
              <a:rPr lang="uk-UA" sz="2800" dirty="0"/>
              <a:t>, </a:t>
            </a:r>
            <a:r>
              <a:rPr lang="uk-UA" sz="2800" dirty="0" err="1"/>
              <a:t>like</a:t>
            </a:r>
            <a:r>
              <a:rPr lang="uk-UA" sz="2800" dirty="0"/>
              <a:t> </a:t>
            </a:r>
            <a:r>
              <a:rPr lang="uk-UA" sz="2800" dirty="0" err="1"/>
              <a:t>all</a:t>
            </a:r>
            <a:r>
              <a:rPr lang="uk-UA" sz="2800" dirty="0"/>
              <a:t> </a:t>
            </a:r>
            <a:r>
              <a:rPr lang="uk-UA" sz="2800" dirty="0" err="1"/>
              <a:t>halagenic</a:t>
            </a:r>
            <a:r>
              <a:rPr lang="uk-UA" sz="2800" dirty="0"/>
              <a:t>, </a:t>
            </a:r>
            <a:r>
              <a:rPr lang="uk-UA" sz="2800" dirty="0" err="1"/>
              <a:t>narcotic</a:t>
            </a:r>
            <a:r>
              <a:rPr lang="uk-UA" sz="2800" dirty="0"/>
              <a:t> </a:t>
            </a:r>
            <a:r>
              <a:rPr lang="uk-UA" sz="2800" dirty="0" err="1"/>
              <a:t>and</a:t>
            </a:r>
            <a:r>
              <a:rPr lang="uk-UA" sz="2800" dirty="0"/>
              <a:t> </a:t>
            </a:r>
            <a:r>
              <a:rPr lang="uk-UA" sz="2800" dirty="0" err="1"/>
              <a:t>disinfecting</a:t>
            </a:r>
            <a:r>
              <a:rPr lang="uk-UA" sz="2800" dirty="0"/>
              <a:t> </a:t>
            </a:r>
            <a:r>
              <a:rPr lang="uk-UA" sz="2800" dirty="0" err="1"/>
              <a:t>effects</a:t>
            </a:r>
            <a:r>
              <a:rPr lang="uk-UA" sz="2800" dirty="0"/>
              <a:t>, </a:t>
            </a:r>
            <a:r>
              <a:rPr lang="uk-UA" sz="2800" dirty="0" err="1"/>
              <a:t>belongs</a:t>
            </a:r>
            <a:r>
              <a:rPr lang="uk-UA" sz="2800" dirty="0"/>
              <a:t> </a:t>
            </a:r>
            <a:r>
              <a:rPr lang="uk-UA" sz="2800" dirty="0" err="1"/>
              <a:t>to</a:t>
            </a:r>
            <a:r>
              <a:rPr lang="uk-UA" sz="2800" dirty="0"/>
              <a:t> </a:t>
            </a:r>
            <a:r>
              <a:rPr lang="uk-UA" sz="2800" dirty="0" err="1"/>
              <a:t>potent</a:t>
            </a:r>
            <a:r>
              <a:rPr lang="uk-UA" sz="2800" dirty="0"/>
              <a:t> </a:t>
            </a:r>
            <a:r>
              <a:rPr lang="uk-UA" sz="2800" dirty="0" err="1"/>
              <a:t>substances</a:t>
            </a:r>
            <a:r>
              <a:rPr lang="uk-UA" sz="2800" dirty="0"/>
              <a:t>. </a:t>
            </a:r>
            <a:r>
              <a:rPr lang="uk-UA" sz="2800" dirty="0" err="1"/>
              <a:t>Chloroform</a:t>
            </a:r>
            <a:r>
              <a:rPr lang="uk-UA" sz="2800" dirty="0"/>
              <a:t> </a:t>
            </a:r>
            <a:r>
              <a:rPr lang="uk-UA" sz="2800" dirty="0" err="1"/>
              <a:t>is</a:t>
            </a:r>
            <a:r>
              <a:rPr lang="uk-UA" sz="2800" dirty="0"/>
              <a:t> </a:t>
            </a:r>
            <a:r>
              <a:rPr lang="uk-UA" sz="2800" dirty="0" err="1"/>
              <a:t>used</a:t>
            </a:r>
            <a:r>
              <a:rPr lang="uk-UA" sz="2800" dirty="0"/>
              <a:t> </a:t>
            </a:r>
            <a:r>
              <a:rPr lang="uk-UA" sz="2800" dirty="0" err="1"/>
              <a:t>mainly</a:t>
            </a:r>
            <a:r>
              <a:rPr lang="uk-UA" sz="2800" dirty="0"/>
              <a:t> </a:t>
            </a:r>
            <a:r>
              <a:rPr lang="uk-UA" sz="2800" dirty="0" err="1"/>
              <a:t>in</a:t>
            </a:r>
            <a:r>
              <a:rPr lang="uk-UA" sz="2800" dirty="0"/>
              <a:t> </a:t>
            </a:r>
            <a:r>
              <a:rPr lang="uk-UA" sz="2800" dirty="0" err="1"/>
              <a:t>dosage</a:t>
            </a:r>
            <a:r>
              <a:rPr lang="uk-UA" sz="2800" dirty="0"/>
              <a:t> </a:t>
            </a:r>
            <a:r>
              <a:rPr lang="uk-UA" sz="2800" dirty="0" err="1"/>
              <a:t>forms</a:t>
            </a:r>
            <a:r>
              <a:rPr lang="uk-UA" sz="2800" dirty="0"/>
              <a:t> </a:t>
            </a:r>
            <a:r>
              <a:rPr lang="uk-UA" sz="2800" dirty="0" err="1"/>
              <a:t>for</a:t>
            </a:r>
            <a:r>
              <a:rPr lang="uk-UA" sz="2800" dirty="0"/>
              <a:t> </a:t>
            </a:r>
            <a:r>
              <a:rPr lang="uk-UA" sz="2800" dirty="0" err="1"/>
              <a:t>external</a:t>
            </a:r>
            <a:r>
              <a:rPr lang="uk-UA" sz="2800" dirty="0"/>
              <a:t> </a:t>
            </a:r>
            <a:r>
              <a:rPr lang="uk-UA" sz="2800" dirty="0" err="1"/>
              <a:t>use</a:t>
            </a:r>
            <a:r>
              <a:rPr lang="uk-UA" sz="2800" dirty="0"/>
              <a:t>, </a:t>
            </a:r>
            <a:r>
              <a:rPr lang="uk-UA" sz="2800" dirty="0" err="1"/>
              <a:t>as</a:t>
            </a:r>
            <a:r>
              <a:rPr lang="uk-UA" sz="2800" dirty="0"/>
              <a:t> a </a:t>
            </a:r>
            <a:r>
              <a:rPr lang="uk-UA" sz="2800" dirty="0" err="1"/>
              <a:t>rule</a:t>
            </a:r>
            <a:r>
              <a:rPr lang="uk-UA" sz="2800" dirty="0"/>
              <a:t>, </a:t>
            </a:r>
            <a:r>
              <a:rPr lang="uk-UA" sz="2800" dirty="0" err="1"/>
              <a:t>in</a:t>
            </a:r>
            <a:r>
              <a:rPr lang="uk-UA" sz="2800" dirty="0"/>
              <a:t> </a:t>
            </a:r>
            <a:r>
              <a:rPr lang="uk-UA" sz="2800" dirty="0" err="1"/>
              <a:t>combination</a:t>
            </a:r>
            <a:r>
              <a:rPr lang="uk-UA" sz="2800" dirty="0"/>
              <a:t> </a:t>
            </a:r>
            <a:r>
              <a:rPr lang="uk-UA" sz="2800" dirty="0" err="1"/>
              <a:t>with</a:t>
            </a:r>
            <a:r>
              <a:rPr lang="uk-UA" sz="2800" dirty="0"/>
              <a:t> </a:t>
            </a:r>
            <a:r>
              <a:rPr lang="uk-UA" sz="2800" dirty="0" err="1"/>
              <a:t>other</a:t>
            </a:r>
            <a:r>
              <a:rPr lang="uk-UA" sz="2800" dirty="0"/>
              <a:t> </a:t>
            </a:r>
            <a:r>
              <a:rPr lang="uk-UA" sz="2800" dirty="0" err="1"/>
              <a:t>solvents</a:t>
            </a:r>
            <a:r>
              <a:rPr lang="uk-UA" sz="2800" dirty="0"/>
              <a:t> - </a:t>
            </a:r>
            <a:r>
              <a:rPr lang="uk-UA" sz="2800" dirty="0" err="1"/>
              <a:t>ethyl</a:t>
            </a:r>
            <a:r>
              <a:rPr lang="uk-UA" sz="2800" dirty="0"/>
              <a:t> </a:t>
            </a:r>
            <a:r>
              <a:rPr lang="uk-UA" sz="2800" dirty="0" err="1"/>
              <a:t>alcohol</a:t>
            </a:r>
            <a:r>
              <a:rPr lang="uk-UA" sz="2800" dirty="0"/>
              <a:t>, </a:t>
            </a:r>
            <a:r>
              <a:rPr lang="uk-UA" sz="2800" dirty="0" err="1"/>
              <a:t>ether</a:t>
            </a:r>
            <a:r>
              <a:rPr lang="uk-UA" sz="2800" dirty="0"/>
              <a:t>, </a:t>
            </a:r>
            <a:r>
              <a:rPr lang="uk-UA" sz="2800" dirty="0" err="1"/>
              <a:t>fatty</a:t>
            </a:r>
            <a:r>
              <a:rPr lang="uk-UA" sz="2800" dirty="0"/>
              <a:t> </a:t>
            </a:r>
            <a:r>
              <a:rPr lang="uk-UA" sz="2800" dirty="0" err="1"/>
              <a:t>oils</a:t>
            </a:r>
            <a:r>
              <a:rPr lang="uk-UA" sz="2800" dirty="0"/>
              <a:t>.</a:t>
            </a:r>
            <a:endParaRPr lang="ru-RU" sz="2800" dirty="0"/>
          </a:p>
        </p:txBody>
      </p:sp>
    </p:spTree>
    <p:extLst>
      <p:ext uri="{BB962C8B-B14F-4D97-AF65-F5344CB8AC3E}">
        <p14:creationId xmlns:p14="http://schemas.microsoft.com/office/powerpoint/2010/main" val="1267800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95536" y="474345"/>
            <a:ext cx="8352928" cy="5632311"/>
          </a:xfrm>
          <a:prstGeom prst="rect">
            <a:avLst/>
          </a:prstGeom>
        </p:spPr>
        <p:txBody>
          <a:bodyPr wrap="square">
            <a:spAutoFit/>
          </a:bodyPr>
          <a:lstStyle/>
          <a:p>
            <a:pPr algn="just"/>
            <a:r>
              <a:rPr lang="uk-UA" sz="2400" b="1" i="1" dirty="0" err="1">
                <a:solidFill>
                  <a:srgbClr val="7030A0"/>
                </a:solidFill>
              </a:rPr>
              <a:t>Aether</a:t>
            </a:r>
            <a:r>
              <a:rPr lang="uk-UA" sz="2400" b="1" i="1" dirty="0">
                <a:solidFill>
                  <a:srgbClr val="7030A0"/>
                </a:solidFill>
              </a:rPr>
              <a:t> </a:t>
            </a:r>
            <a:r>
              <a:rPr lang="uk-UA" sz="2400" b="1" i="1" dirty="0" err="1">
                <a:solidFill>
                  <a:srgbClr val="7030A0"/>
                </a:solidFill>
              </a:rPr>
              <a:t>medicinalis</a:t>
            </a:r>
            <a:r>
              <a:rPr lang="uk-UA" sz="2400" b="1" i="1" dirty="0">
                <a:solidFill>
                  <a:srgbClr val="7030A0"/>
                </a:solidFill>
              </a:rPr>
              <a:t>.</a:t>
            </a:r>
            <a:r>
              <a:rPr lang="uk-UA" sz="2400" b="1" dirty="0">
                <a:solidFill>
                  <a:srgbClr val="7030A0"/>
                </a:solidFill>
              </a:rPr>
              <a:t> </a:t>
            </a:r>
            <a:r>
              <a:rPr lang="uk-UA" sz="2400" dirty="0" err="1"/>
              <a:t>The</a:t>
            </a:r>
            <a:r>
              <a:rPr lang="uk-UA" sz="2400" dirty="0"/>
              <a:t> </a:t>
            </a:r>
            <a:r>
              <a:rPr lang="uk-UA" sz="2400" dirty="0" err="1"/>
              <a:t>chemical</a:t>
            </a:r>
            <a:r>
              <a:rPr lang="uk-UA" sz="2400" dirty="0"/>
              <a:t> </a:t>
            </a:r>
            <a:r>
              <a:rPr lang="uk-UA" sz="2400" dirty="0" err="1"/>
              <a:t>name</a:t>
            </a:r>
            <a:r>
              <a:rPr lang="uk-UA" sz="2400" dirty="0"/>
              <a:t> </a:t>
            </a:r>
            <a:r>
              <a:rPr lang="uk-UA" sz="2400" dirty="0" err="1"/>
              <a:t>is</a:t>
            </a:r>
            <a:r>
              <a:rPr lang="uk-UA" sz="2400" dirty="0"/>
              <a:t> </a:t>
            </a:r>
            <a:r>
              <a:rPr lang="uk-UA" sz="2400" dirty="0" err="1"/>
              <a:t>diethyl</a:t>
            </a:r>
            <a:r>
              <a:rPr lang="uk-UA" sz="2400" dirty="0"/>
              <a:t> </a:t>
            </a:r>
            <a:r>
              <a:rPr lang="uk-UA" sz="2400" dirty="0" err="1"/>
              <a:t>ether</a:t>
            </a:r>
            <a:r>
              <a:rPr lang="uk-UA" sz="2400" dirty="0"/>
              <a:t>. </a:t>
            </a:r>
            <a:r>
              <a:rPr lang="uk-UA" sz="2400" dirty="0" err="1"/>
              <a:t>Colorless</a:t>
            </a:r>
            <a:r>
              <a:rPr lang="uk-UA" sz="2400" dirty="0"/>
              <a:t>, </a:t>
            </a:r>
            <a:r>
              <a:rPr lang="uk-UA" sz="2400" dirty="0" err="1"/>
              <a:t>transparent</a:t>
            </a:r>
            <a:r>
              <a:rPr lang="uk-UA" sz="2400" dirty="0"/>
              <a:t>, </a:t>
            </a:r>
            <a:r>
              <a:rPr lang="uk-UA" sz="2400" dirty="0" err="1"/>
              <a:t>flammable</a:t>
            </a:r>
            <a:r>
              <a:rPr lang="uk-UA" sz="2400" dirty="0"/>
              <a:t> </a:t>
            </a:r>
            <a:r>
              <a:rPr lang="uk-UA" sz="2400" dirty="0" err="1"/>
              <a:t>with</a:t>
            </a:r>
            <a:r>
              <a:rPr lang="uk-UA" sz="2400" dirty="0"/>
              <a:t> a </a:t>
            </a:r>
            <a:r>
              <a:rPr lang="uk-UA" sz="2400" dirty="0" err="1"/>
              <a:t>peculiar</a:t>
            </a:r>
            <a:r>
              <a:rPr lang="uk-UA" sz="2400" dirty="0"/>
              <a:t> </a:t>
            </a:r>
            <a:r>
              <a:rPr lang="uk-UA" sz="2400" dirty="0" err="1"/>
              <a:t>odor</a:t>
            </a:r>
            <a:r>
              <a:rPr lang="uk-UA" sz="2400" dirty="0"/>
              <a:t>, </a:t>
            </a:r>
            <a:r>
              <a:rPr lang="uk-UA" sz="2400" dirty="0" err="1"/>
              <a:t>burning</a:t>
            </a:r>
            <a:r>
              <a:rPr lang="uk-UA" sz="2400" dirty="0"/>
              <a:t> </a:t>
            </a:r>
            <a:r>
              <a:rPr lang="uk-UA" sz="2400" dirty="0" err="1"/>
              <a:t>taste</a:t>
            </a:r>
            <a:r>
              <a:rPr lang="uk-UA" sz="2400" dirty="0"/>
              <a:t> </a:t>
            </a:r>
            <a:r>
              <a:rPr lang="uk-UA" sz="2400" dirty="0" err="1"/>
              <a:t>liquid</a:t>
            </a:r>
            <a:r>
              <a:rPr lang="uk-UA" sz="2400" dirty="0"/>
              <a:t>. </a:t>
            </a:r>
            <a:r>
              <a:rPr lang="uk-UA" sz="2400" dirty="0" err="1"/>
              <a:t>Most</a:t>
            </a:r>
            <a:r>
              <a:rPr lang="uk-UA" sz="2400" dirty="0"/>
              <a:t> </a:t>
            </a:r>
            <a:r>
              <a:rPr lang="uk-UA" sz="2400" dirty="0" err="1"/>
              <a:t>often</a:t>
            </a:r>
            <a:r>
              <a:rPr lang="uk-UA" sz="2400" dirty="0"/>
              <a:t> </a:t>
            </a:r>
            <a:r>
              <a:rPr lang="uk-UA" sz="2400" dirty="0" err="1"/>
              <a:t>referred</a:t>
            </a:r>
            <a:r>
              <a:rPr lang="uk-UA" sz="2400" dirty="0"/>
              <a:t> </a:t>
            </a:r>
            <a:r>
              <a:rPr lang="uk-UA" sz="2400" dirty="0" err="1"/>
              <a:t>to</a:t>
            </a:r>
            <a:r>
              <a:rPr lang="uk-UA" sz="2400" dirty="0"/>
              <a:t> </a:t>
            </a:r>
            <a:r>
              <a:rPr lang="uk-UA" sz="2400" dirty="0" err="1"/>
              <a:t>simply</a:t>
            </a:r>
            <a:r>
              <a:rPr lang="uk-UA" sz="2400" dirty="0"/>
              <a:t> </a:t>
            </a:r>
            <a:r>
              <a:rPr lang="uk-UA" sz="2400" dirty="0" err="1"/>
              <a:t>as</a:t>
            </a:r>
            <a:r>
              <a:rPr lang="uk-UA" sz="2400" dirty="0"/>
              <a:t> </a:t>
            </a:r>
            <a:r>
              <a:rPr lang="uk-UA" sz="2400" dirty="0" err="1"/>
              <a:t>ether</a:t>
            </a:r>
            <a:r>
              <a:rPr lang="uk-UA" sz="2400" dirty="0"/>
              <a:t>. </a:t>
            </a:r>
            <a:r>
              <a:rPr lang="uk-UA" sz="2400" dirty="0" err="1"/>
              <a:t>It</a:t>
            </a:r>
            <a:r>
              <a:rPr lang="uk-UA" sz="2400" dirty="0"/>
              <a:t> </a:t>
            </a:r>
            <a:r>
              <a:rPr lang="uk-UA" sz="2400" dirty="0" err="1"/>
              <a:t>dissolves</a:t>
            </a:r>
            <a:r>
              <a:rPr lang="uk-UA" sz="2400" dirty="0"/>
              <a:t> </a:t>
            </a:r>
            <a:r>
              <a:rPr lang="uk-UA" sz="2400" dirty="0" err="1"/>
              <a:t>many</a:t>
            </a:r>
            <a:r>
              <a:rPr lang="uk-UA" sz="2400" dirty="0"/>
              <a:t> </a:t>
            </a:r>
            <a:r>
              <a:rPr lang="uk-UA" sz="2400" dirty="0" err="1"/>
              <a:t>medicinal</a:t>
            </a:r>
            <a:r>
              <a:rPr lang="uk-UA" sz="2400" dirty="0"/>
              <a:t> </a:t>
            </a:r>
            <a:r>
              <a:rPr lang="uk-UA" sz="2400" dirty="0" err="1"/>
              <a:t>substances</a:t>
            </a:r>
            <a:r>
              <a:rPr lang="uk-UA" sz="2400" dirty="0"/>
              <a:t>. </a:t>
            </a:r>
            <a:r>
              <a:rPr lang="uk-UA" sz="2400" dirty="0" err="1"/>
              <a:t>It</a:t>
            </a:r>
            <a:r>
              <a:rPr lang="uk-UA" sz="2400" dirty="0"/>
              <a:t> </a:t>
            </a:r>
            <a:r>
              <a:rPr lang="uk-UA" sz="2400" dirty="0" err="1"/>
              <a:t>dissolves</a:t>
            </a:r>
            <a:r>
              <a:rPr lang="uk-UA" sz="2400" dirty="0"/>
              <a:t> </a:t>
            </a:r>
            <a:r>
              <a:rPr lang="uk-UA" sz="2400" dirty="0" err="1"/>
              <a:t>in</a:t>
            </a:r>
            <a:r>
              <a:rPr lang="uk-UA" sz="2400" dirty="0"/>
              <a:t> 12 </a:t>
            </a:r>
            <a:r>
              <a:rPr lang="uk-UA" sz="2400" dirty="0" err="1"/>
              <a:t>parts</a:t>
            </a:r>
            <a:r>
              <a:rPr lang="uk-UA" sz="2400" dirty="0"/>
              <a:t> </a:t>
            </a:r>
            <a:r>
              <a:rPr lang="uk-UA" sz="2400" dirty="0" err="1"/>
              <a:t>of</a:t>
            </a:r>
            <a:r>
              <a:rPr lang="uk-UA" sz="2400" dirty="0"/>
              <a:t> </a:t>
            </a:r>
            <a:r>
              <a:rPr lang="uk-UA" sz="2400" dirty="0" err="1"/>
              <a:t>water</a:t>
            </a:r>
            <a:r>
              <a:rPr lang="uk-UA" sz="2400" dirty="0"/>
              <a:t>, </a:t>
            </a:r>
            <a:r>
              <a:rPr lang="uk-UA" sz="2400" dirty="0" err="1"/>
              <a:t>mixes</a:t>
            </a:r>
            <a:r>
              <a:rPr lang="uk-UA" sz="2400" dirty="0"/>
              <a:t> </a:t>
            </a:r>
            <a:r>
              <a:rPr lang="uk-UA" sz="2400" dirty="0" err="1"/>
              <a:t>in</a:t>
            </a:r>
            <a:r>
              <a:rPr lang="uk-UA" sz="2400" dirty="0"/>
              <a:t> </a:t>
            </a:r>
            <a:r>
              <a:rPr lang="uk-UA" sz="2400" dirty="0" err="1"/>
              <a:t>different</a:t>
            </a:r>
            <a:r>
              <a:rPr lang="uk-UA" sz="2400" dirty="0"/>
              <a:t> </a:t>
            </a:r>
            <a:r>
              <a:rPr lang="uk-UA" sz="2400" dirty="0" err="1"/>
              <a:t>ratios</a:t>
            </a:r>
            <a:r>
              <a:rPr lang="uk-UA" sz="2400" dirty="0"/>
              <a:t> </a:t>
            </a:r>
            <a:r>
              <a:rPr lang="uk-UA" sz="2400" dirty="0" err="1"/>
              <a:t>with</a:t>
            </a:r>
            <a:r>
              <a:rPr lang="uk-UA" sz="2400" dirty="0"/>
              <a:t> </a:t>
            </a:r>
            <a:r>
              <a:rPr lang="uk-UA" sz="2400" dirty="0" err="1"/>
              <a:t>ethyl</a:t>
            </a:r>
            <a:r>
              <a:rPr lang="uk-UA" sz="2400" dirty="0"/>
              <a:t> </a:t>
            </a:r>
            <a:r>
              <a:rPr lang="uk-UA" sz="2400" dirty="0" err="1"/>
              <a:t>alcohol</a:t>
            </a:r>
            <a:r>
              <a:rPr lang="uk-UA" sz="2400" dirty="0"/>
              <a:t>, </a:t>
            </a:r>
            <a:r>
              <a:rPr lang="uk-UA" sz="2400" dirty="0" err="1"/>
              <a:t>chloroform</a:t>
            </a:r>
            <a:r>
              <a:rPr lang="uk-UA" sz="2400" dirty="0"/>
              <a:t>, </a:t>
            </a:r>
            <a:r>
              <a:rPr lang="uk-UA" sz="2400" dirty="0" err="1"/>
              <a:t>petroleum</a:t>
            </a:r>
            <a:r>
              <a:rPr lang="uk-UA" sz="2400" dirty="0"/>
              <a:t> </a:t>
            </a:r>
            <a:r>
              <a:rPr lang="uk-UA" sz="2400" dirty="0" err="1"/>
              <a:t>ether</a:t>
            </a:r>
            <a:r>
              <a:rPr lang="uk-UA" sz="2400" dirty="0"/>
              <a:t>, </a:t>
            </a:r>
            <a:r>
              <a:rPr lang="uk-UA" sz="2400" dirty="0" err="1"/>
              <a:t>fatty</a:t>
            </a:r>
            <a:r>
              <a:rPr lang="uk-UA" sz="2400" dirty="0"/>
              <a:t> </a:t>
            </a:r>
            <a:r>
              <a:rPr lang="uk-UA" sz="2400" dirty="0" err="1"/>
              <a:t>oils</a:t>
            </a:r>
            <a:r>
              <a:rPr lang="uk-UA" sz="2400" dirty="0"/>
              <a:t> </a:t>
            </a:r>
            <a:r>
              <a:rPr lang="uk-UA" sz="2400" dirty="0" err="1"/>
              <a:t>and</a:t>
            </a:r>
            <a:r>
              <a:rPr lang="uk-UA" sz="2400" dirty="0"/>
              <a:t> </a:t>
            </a:r>
            <a:r>
              <a:rPr lang="uk-UA" sz="2400" dirty="0" err="1"/>
              <a:t>essential</a:t>
            </a:r>
            <a:r>
              <a:rPr lang="uk-UA" sz="2400" dirty="0"/>
              <a:t> </a:t>
            </a:r>
            <a:r>
              <a:rPr lang="uk-UA" sz="2400" dirty="0" err="1"/>
              <a:t>oils</a:t>
            </a:r>
            <a:r>
              <a:rPr lang="uk-UA" sz="2400" dirty="0"/>
              <a:t>. </a:t>
            </a:r>
            <a:r>
              <a:rPr lang="uk-UA" sz="2400" dirty="0" err="1"/>
              <a:t>By</a:t>
            </a:r>
            <a:r>
              <a:rPr lang="uk-UA" sz="2400" dirty="0"/>
              <a:t> </a:t>
            </a:r>
            <a:r>
              <a:rPr lang="uk-UA" sz="2400" dirty="0" err="1"/>
              <a:t>the</a:t>
            </a:r>
            <a:r>
              <a:rPr lang="uk-UA" sz="2400" dirty="0"/>
              <a:t> </a:t>
            </a:r>
            <a:r>
              <a:rPr lang="uk-UA" sz="2400" dirty="0" err="1"/>
              <a:t>ability</a:t>
            </a:r>
            <a:r>
              <a:rPr lang="uk-UA" sz="2400" dirty="0"/>
              <a:t> </a:t>
            </a:r>
            <a:r>
              <a:rPr lang="uk-UA" sz="2400" dirty="0" err="1"/>
              <a:t>to</a:t>
            </a:r>
            <a:r>
              <a:rPr lang="uk-UA" sz="2400" dirty="0"/>
              <a:t> </a:t>
            </a:r>
            <a:r>
              <a:rPr lang="uk-UA" sz="2400" dirty="0" err="1"/>
              <a:t>dissolve</a:t>
            </a:r>
            <a:r>
              <a:rPr lang="uk-UA" sz="2400" dirty="0"/>
              <a:t> </a:t>
            </a:r>
            <a:r>
              <a:rPr lang="uk-UA" sz="2400" dirty="0" err="1"/>
              <a:t>similar</a:t>
            </a:r>
            <a:r>
              <a:rPr lang="uk-UA" sz="2400" dirty="0"/>
              <a:t> </a:t>
            </a:r>
            <a:r>
              <a:rPr lang="uk-UA" sz="2400" dirty="0" err="1"/>
              <a:t>chloroform</a:t>
            </a:r>
            <a:r>
              <a:rPr lang="uk-UA" sz="2400" dirty="0"/>
              <a:t> - </a:t>
            </a:r>
            <a:r>
              <a:rPr lang="uk-UA" sz="2400" dirty="0" err="1"/>
              <a:t>the</a:t>
            </a:r>
            <a:r>
              <a:rPr lang="uk-UA" sz="2400" dirty="0"/>
              <a:t> </a:t>
            </a:r>
            <a:r>
              <a:rPr lang="uk-UA" sz="2400" dirty="0" err="1"/>
              <a:t>same</a:t>
            </a:r>
            <a:r>
              <a:rPr lang="uk-UA" sz="2400" dirty="0"/>
              <a:t> </a:t>
            </a:r>
            <a:r>
              <a:rPr lang="uk-UA" sz="2400" dirty="0" err="1"/>
              <a:t>medicinal</a:t>
            </a:r>
            <a:r>
              <a:rPr lang="uk-UA" sz="2400" dirty="0"/>
              <a:t> </a:t>
            </a:r>
            <a:r>
              <a:rPr lang="uk-UA" sz="2400" dirty="0" err="1"/>
              <a:t>substances</a:t>
            </a:r>
            <a:r>
              <a:rPr lang="uk-UA" sz="2400" dirty="0"/>
              <a:t> </a:t>
            </a:r>
            <a:r>
              <a:rPr lang="uk-UA" sz="2400" dirty="0" err="1"/>
              <a:t>dissolve</a:t>
            </a:r>
            <a:r>
              <a:rPr lang="uk-UA" sz="2400" dirty="0"/>
              <a:t> </a:t>
            </a:r>
            <a:r>
              <a:rPr lang="uk-UA" sz="2400" dirty="0" err="1"/>
              <a:t>in</a:t>
            </a:r>
            <a:r>
              <a:rPr lang="uk-UA" sz="2400" dirty="0"/>
              <a:t> </a:t>
            </a:r>
            <a:r>
              <a:rPr lang="uk-UA" sz="2400" dirty="0" err="1"/>
              <a:t>it</a:t>
            </a:r>
            <a:r>
              <a:rPr lang="uk-UA" sz="2400" dirty="0"/>
              <a:t> </a:t>
            </a:r>
            <a:r>
              <a:rPr lang="uk-UA" sz="2400" dirty="0" err="1"/>
              <a:t>and</a:t>
            </a:r>
            <a:r>
              <a:rPr lang="uk-UA" sz="2400" dirty="0"/>
              <a:t> </a:t>
            </a:r>
            <a:r>
              <a:rPr lang="uk-UA" sz="2400" dirty="0" err="1"/>
              <a:t>in</a:t>
            </a:r>
            <a:r>
              <a:rPr lang="uk-UA" sz="2400" dirty="0"/>
              <a:t> </a:t>
            </a:r>
            <a:r>
              <a:rPr lang="uk-UA" sz="2400" dirty="0" err="1"/>
              <a:t>approximately</a:t>
            </a:r>
            <a:r>
              <a:rPr lang="uk-UA" sz="2400" dirty="0"/>
              <a:t> </a:t>
            </a:r>
            <a:r>
              <a:rPr lang="uk-UA" sz="2400" dirty="0" err="1"/>
              <a:t>the</a:t>
            </a:r>
            <a:r>
              <a:rPr lang="uk-UA" sz="2400" dirty="0"/>
              <a:t> </a:t>
            </a:r>
            <a:r>
              <a:rPr lang="uk-UA" sz="2400" dirty="0" err="1"/>
              <a:t>same</a:t>
            </a:r>
            <a:r>
              <a:rPr lang="uk-UA" sz="2400" dirty="0"/>
              <a:t> </a:t>
            </a:r>
            <a:r>
              <a:rPr lang="uk-UA" sz="2400" dirty="0" err="1"/>
              <a:t>concentration</a:t>
            </a:r>
            <a:r>
              <a:rPr lang="uk-UA" sz="2400" dirty="0"/>
              <a:t> </a:t>
            </a:r>
            <a:r>
              <a:rPr lang="uk-UA" sz="2400" dirty="0" err="1"/>
              <a:t>as</a:t>
            </a:r>
            <a:r>
              <a:rPr lang="uk-UA" sz="2400" dirty="0"/>
              <a:t> </a:t>
            </a:r>
            <a:r>
              <a:rPr lang="uk-UA" sz="2400" dirty="0" err="1"/>
              <a:t>in</a:t>
            </a:r>
            <a:r>
              <a:rPr lang="uk-UA" sz="2400" dirty="0"/>
              <a:t> </a:t>
            </a:r>
            <a:r>
              <a:rPr lang="uk-UA" sz="2400" dirty="0" err="1"/>
              <a:t>chloroform</a:t>
            </a:r>
            <a:r>
              <a:rPr lang="uk-UA" sz="2400" dirty="0"/>
              <a:t>. </a:t>
            </a:r>
            <a:r>
              <a:rPr lang="uk-UA" sz="2400" dirty="0" err="1"/>
              <a:t>Ether</a:t>
            </a:r>
            <a:r>
              <a:rPr lang="uk-UA" sz="2400" dirty="0"/>
              <a:t> </a:t>
            </a:r>
            <a:r>
              <a:rPr lang="uk-UA" sz="2400" dirty="0" err="1"/>
              <a:t>vapors</a:t>
            </a:r>
            <a:r>
              <a:rPr lang="uk-UA" sz="2400" dirty="0"/>
              <a:t> </a:t>
            </a:r>
            <a:r>
              <a:rPr lang="uk-UA" sz="2400" dirty="0" err="1"/>
              <a:t>are</a:t>
            </a:r>
            <a:r>
              <a:rPr lang="uk-UA" sz="2400" dirty="0"/>
              <a:t> </a:t>
            </a:r>
            <a:r>
              <a:rPr lang="uk-UA" sz="2400" dirty="0" err="1"/>
              <a:t>poisonous</a:t>
            </a:r>
            <a:r>
              <a:rPr lang="uk-UA" sz="2400" dirty="0"/>
              <a:t>, </a:t>
            </a:r>
            <a:r>
              <a:rPr lang="uk-UA" sz="2400" dirty="0" err="1"/>
              <a:t>they</a:t>
            </a:r>
            <a:r>
              <a:rPr lang="uk-UA" sz="2400" dirty="0"/>
              <a:t> </a:t>
            </a:r>
            <a:r>
              <a:rPr lang="uk-UA" sz="2400" dirty="0" err="1"/>
              <a:t>are</a:t>
            </a:r>
            <a:r>
              <a:rPr lang="uk-UA" sz="2400" dirty="0"/>
              <a:t> </a:t>
            </a:r>
            <a:r>
              <a:rPr lang="uk-UA" sz="2400" dirty="0" err="1"/>
              <a:t>able</a:t>
            </a:r>
            <a:r>
              <a:rPr lang="uk-UA" sz="2400" dirty="0"/>
              <a:t> </a:t>
            </a:r>
            <a:r>
              <a:rPr lang="uk-UA" sz="2400" dirty="0" err="1"/>
              <a:t>to</a:t>
            </a:r>
            <a:r>
              <a:rPr lang="uk-UA" sz="2400" dirty="0"/>
              <a:t> </a:t>
            </a:r>
            <a:r>
              <a:rPr lang="uk-UA" sz="2400" dirty="0" err="1"/>
              <a:t>settle</a:t>
            </a:r>
            <a:r>
              <a:rPr lang="uk-UA" sz="2400" dirty="0"/>
              <a:t>, </a:t>
            </a:r>
            <a:r>
              <a:rPr lang="uk-UA" sz="2400" dirty="0" err="1"/>
              <a:t>are</a:t>
            </a:r>
            <a:r>
              <a:rPr lang="uk-UA" sz="2400" dirty="0"/>
              <a:t> </a:t>
            </a:r>
            <a:r>
              <a:rPr lang="uk-UA" sz="2400" dirty="0" err="1"/>
              <a:t>very</a:t>
            </a:r>
            <a:r>
              <a:rPr lang="uk-UA" sz="2400" dirty="0"/>
              <a:t> </a:t>
            </a:r>
            <a:r>
              <a:rPr lang="uk-UA" sz="2400" dirty="0" err="1"/>
              <a:t>mobile</a:t>
            </a:r>
            <a:r>
              <a:rPr lang="uk-UA" sz="2400" dirty="0"/>
              <a:t> </a:t>
            </a:r>
            <a:r>
              <a:rPr lang="uk-UA" sz="2400" dirty="0" err="1"/>
              <a:t>and</a:t>
            </a:r>
            <a:r>
              <a:rPr lang="uk-UA" sz="2400" dirty="0"/>
              <a:t> </a:t>
            </a:r>
            <a:r>
              <a:rPr lang="uk-UA" sz="2400" dirty="0" err="1"/>
              <a:t>can</a:t>
            </a:r>
            <a:r>
              <a:rPr lang="uk-UA" sz="2400" dirty="0"/>
              <a:t> </a:t>
            </a:r>
            <a:r>
              <a:rPr lang="uk-UA" sz="2400" dirty="0" err="1"/>
              <a:t>accumulate</a:t>
            </a:r>
            <a:r>
              <a:rPr lang="uk-UA" sz="2400" dirty="0"/>
              <a:t> </a:t>
            </a:r>
            <a:r>
              <a:rPr lang="uk-UA" sz="2400" dirty="0" err="1"/>
              <a:t>at</a:t>
            </a:r>
            <a:r>
              <a:rPr lang="uk-UA" sz="2400" dirty="0"/>
              <a:t> a </a:t>
            </a:r>
            <a:r>
              <a:rPr lang="uk-UA" sz="2400" dirty="0" err="1"/>
              <a:t>far</a:t>
            </a:r>
            <a:r>
              <a:rPr lang="uk-UA" sz="2400" dirty="0"/>
              <a:t> </a:t>
            </a:r>
            <a:r>
              <a:rPr lang="uk-UA" sz="2400" dirty="0" err="1"/>
              <a:t>distance</a:t>
            </a:r>
            <a:r>
              <a:rPr lang="uk-UA" sz="2400" dirty="0"/>
              <a:t> </a:t>
            </a:r>
            <a:r>
              <a:rPr lang="uk-UA" sz="2400" dirty="0" err="1"/>
              <a:t>from</a:t>
            </a:r>
            <a:r>
              <a:rPr lang="uk-UA" sz="2400" dirty="0"/>
              <a:t> </a:t>
            </a:r>
            <a:r>
              <a:rPr lang="uk-UA" sz="2400" dirty="0" err="1"/>
              <a:t>the</a:t>
            </a:r>
            <a:r>
              <a:rPr lang="uk-UA" sz="2400" dirty="0"/>
              <a:t> </a:t>
            </a:r>
            <a:r>
              <a:rPr lang="uk-UA" sz="2400" dirty="0" err="1"/>
              <a:t>source</a:t>
            </a:r>
            <a:r>
              <a:rPr lang="uk-UA" sz="2400" dirty="0"/>
              <a:t> </a:t>
            </a:r>
            <a:r>
              <a:rPr lang="uk-UA" sz="2400" dirty="0" err="1"/>
              <a:t>of</a:t>
            </a:r>
            <a:r>
              <a:rPr lang="uk-UA" sz="2400" dirty="0"/>
              <a:t> </a:t>
            </a:r>
            <a:r>
              <a:rPr lang="uk-UA" sz="2400" dirty="0" err="1"/>
              <a:t>evaporation</a:t>
            </a:r>
            <a:r>
              <a:rPr lang="uk-UA" sz="2400" dirty="0"/>
              <a:t>. </a:t>
            </a:r>
            <a:r>
              <a:rPr lang="uk-UA" sz="2400" dirty="0" err="1"/>
              <a:t>The</a:t>
            </a:r>
            <a:r>
              <a:rPr lang="uk-UA" sz="2400" dirty="0"/>
              <a:t> </a:t>
            </a:r>
            <a:r>
              <a:rPr lang="uk-UA" sz="2400" dirty="0" err="1"/>
              <a:t>flash</a:t>
            </a:r>
            <a:r>
              <a:rPr lang="uk-UA" sz="2400" dirty="0"/>
              <a:t> </a:t>
            </a:r>
            <a:r>
              <a:rPr lang="uk-UA" sz="2400" dirty="0" err="1"/>
              <a:t>point</a:t>
            </a:r>
            <a:r>
              <a:rPr lang="uk-UA" sz="2400" dirty="0"/>
              <a:t> </a:t>
            </a:r>
            <a:r>
              <a:rPr lang="uk-UA" sz="2400" dirty="0" err="1"/>
              <a:t>of</a:t>
            </a:r>
            <a:r>
              <a:rPr lang="uk-UA" sz="2400" dirty="0"/>
              <a:t> </a:t>
            </a:r>
            <a:r>
              <a:rPr lang="uk-UA" sz="2400" dirty="0" err="1"/>
              <a:t>ether</a:t>
            </a:r>
            <a:r>
              <a:rPr lang="uk-UA" sz="2400" dirty="0"/>
              <a:t> </a:t>
            </a:r>
            <a:r>
              <a:rPr lang="uk-UA" sz="2400" dirty="0" err="1"/>
              <a:t>is</a:t>
            </a:r>
            <a:r>
              <a:rPr lang="uk-UA" sz="2400" dirty="0"/>
              <a:t> 40 ° C. </a:t>
            </a:r>
            <a:r>
              <a:rPr lang="uk-UA" sz="2400" dirty="0" err="1"/>
              <a:t>It</a:t>
            </a:r>
            <a:r>
              <a:rPr lang="uk-UA" sz="2400" dirty="0"/>
              <a:t>, </a:t>
            </a:r>
            <a:r>
              <a:rPr lang="uk-UA" sz="2400" dirty="0" err="1"/>
              <a:t>like</a:t>
            </a:r>
            <a:r>
              <a:rPr lang="uk-UA" sz="2400" dirty="0"/>
              <a:t> </a:t>
            </a:r>
            <a:r>
              <a:rPr lang="uk-UA" sz="2400" dirty="0" err="1"/>
              <a:t>chloroform</a:t>
            </a:r>
            <a:r>
              <a:rPr lang="uk-UA" sz="2400" dirty="0"/>
              <a:t>, </a:t>
            </a:r>
            <a:r>
              <a:rPr lang="uk-UA" sz="2400" dirty="0" err="1"/>
              <a:t>has</a:t>
            </a:r>
            <a:r>
              <a:rPr lang="uk-UA" sz="2400" dirty="0"/>
              <a:t> a </a:t>
            </a:r>
            <a:r>
              <a:rPr lang="uk-UA" sz="2400" dirty="0" err="1"/>
              <a:t>narcotic</a:t>
            </a:r>
            <a:r>
              <a:rPr lang="uk-UA" sz="2400" dirty="0"/>
              <a:t> </a:t>
            </a:r>
            <a:r>
              <a:rPr lang="uk-UA" sz="2400" dirty="0" err="1"/>
              <a:t>effect</a:t>
            </a:r>
            <a:r>
              <a:rPr lang="uk-UA" sz="2400" dirty="0"/>
              <a:t>; </a:t>
            </a:r>
            <a:r>
              <a:rPr lang="uk-UA" sz="2400" dirty="0" err="1"/>
              <a:t>it</a:t>
            </a:r>
            <a:r>
              <a:rPr lang="uk-UA" sz="2400" dirty="0"/>
              <a:t> </a:t>
            </a:r>
            <a:r>
              <a:rPr lang="uk-UA" sz="2400" dirty="0" err="1"/>
              <a:t>is</a:t>
            </a:r>
            <a:r>
              <a:rPr lang="uk-UA" sz="2400" dirty="0"/>
              <a:t> </a:t>
            </a:r>
            <a:r>
              <a:rPr lang="uk-UA" sz="2400" dirty="0" err="1"/>
              <a:t>rarely</a:t>
            </a:r>
            <a:r>
              <a:rPr lang="uk-UA" sz="2400" dirty="0"/>
              <a:t> </a:t>
            </a:r>
            <a:r>
              <a:rPr lang="uk-UA" sz="2400" dirty="0" err="1"/>
              <a:t>used</a:t>
            </a:r>
            <a:r>
              <a:rPr lang="uk-UA" sz="2400" dirty="0"/>
              <a:t> </a:t>
            </a:r>
            <a:r>
              <a:rPr lang="uk-UA" sz="2400" dirty="0" err="1"/>
              <a:t>in</a:t>
            </a:r>
            <a:r>
              <a:rPr lang="uk-UA" sz="2400" dirty="0"/>
              <a:t> non-</a:t>
            </a:r>
            <a:r>
              <a:rPr lang="uk-UA" sz="2400" dirty="0" err="1"/>
              <a:t>aqueous</a:t>
            </a:r>
            <a:r>
              <a:rPr lang="uk-UA" sz="2400" dirty="0"/>
              <a:t> </a:t>
            </a:r>
            <a:r>
              <a:rPr lang="uk-UA" sz="2400" dirty="0" err="1"/>
              <a:t>solutions</a:t>
            </a:r>
            <a:r>
              <a:rPr lang="uk-UA" sz="2400" dirty="0"/>
              <a:t>, </a:t>
            </a:r>
            <a:r>
              <a:rPr lang="uk-UA" sz="2400" dirty="0" err="1"/>
              <a:t>only</a:t>
            </a:r>
            <a:r>
              <a:rPr lang="uk-UA" sz="2400" dirty="0"/>
              <a:t> </a:t>
            </a:r>
            <a:r>
              <a:rPr lang="uk-UA" sz="2400" dirty="0" err="1"/>
              <a:t>in</a:t>
            </a:r>
            <a:r>
              <a:rPr lang="uk-UA" sz="2400" dirty="0"/>
              <a:t> </a:t>
            </a:r>
            <a:r>
              <a:rPr lang="uk-UA" sz="2400" dirty="0" err="1"/>
              <a:t>combination</a:t>
            </a:r>
            <a:r>
              <a:rPr lang="uk-UA" sz="2400" dirty="0"/>
              <a:t> </a:t>
            </a:r>
            <a:r>
              <a:rPr lang="uk-UA" sz="2400" dirty="0" err="1"/>
              <a:t>with</a:t>
            </a:r>
            <a:r>
              <a:rPr lang="uk-UA" sz="2400" dirty="0"/>
              <a:t> </a:t>
            </a:r>
            <a:r>
              <a:rPr lang="uk-UA" sz="2400" dirty="0" err="1"/>
              <a:t>other</a:t>
            </a:r>
            <a:r>
              <a:rPr lang="uk-UA" sz="2400" dirty="0"/>
              <a:t> </a:t>
            </a:r>
            <a:r>
              <a:rPr lang="uk-UA" sz="2400" dirty="0" err="1"/>
              <a:t>solvents</a:t>
            </a:r>
            <a:r>
              <a:rPr lang="uk-UA" sz="2400" dirty="0"/>
              <a:t>.</a:t>
            </a:r>
            <a:endParaRPr lang="ru-RU" sz="2400" dirty="0"/>
          </a:p>
        </p:txBody>
      </p:sp>
    </p:spTree>
    <p:extLst>
      <p:ext uri="{BB962C8B-B14F-4D97-AF65-F5344CB8AC3E}">
        <p14:creationId xmlns:p14="http://schemas.microsoft.com/office/powerpoint/2010/main" val="2510515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028343"/>
            <a:ext cx="8496944" cy="4154984"/>
          </a:xfrm>
          <a:prstGeom prst="rect">
            <a:avLst/>
          </a:prstGeom>
        </p:spPr>
        <p:txBody>
          <a:bodyPr wrap="square">
            <a:spAutoFit/>
          </a:bodyPr>
          <a:lstStyle/>
          <a:p>
            <a:pPr algn="just"/>
            <a:r>
              <a:rPr lang="uk-UA" sz="2400" b="1" i="1" dirty="0" err="1">
                <a:solidFill>
                  <a:srgbClr val="7030A0"/>
                </a:solidFill>
              </a:rPr>
              <a:t>Glycerin</a:t>
            </a:r>
            <a:r>
              <a:rPr lang="uk-UA" sz="2400" b="1" i="1" dirty="0">
                <a:solidFill>
                  <a:srgbClr val="7030A0"/>
                </a:solidFill>
              </a:rPr>
              <a:t> (</a:t>
            </a:r>
            <a:r>
              <a:rPr lang="uk-UA" sz="2400" b="1" i="1" dirty="0" err="1">
                <a:solidFill>
                  <a:srgbClr val="7030A0"/>
                </a:solidFill>
              </a:rPr>
              <a:t>Glycerum</a:t>
            </a:r>
            <a:r>
              <a:rPr lang="uk-UA" sz="2400" b="1" i="1" dirty="0">
                <a:solidFill>
                  <a:srgbClr val="7030A0"/>
                </a:solidFill>
              </a:rPr>
              <a:t>).</a:t>
            </a:r>
            <a:r>
              <a:rPr lang="uk-UA" sz="2400" b="1" dirty="0">
                <a:solidFill>
                  <a:srgbClr val="7030A0"/>
                </a:solidFill>
              </a:rPr>
              <a:t> </a:t>
            </a:r>
            <a:r>
              <a:rPr lang="uk-UA" sz="2400" dirty="0" err="1"/>
              <a:t>Colorless</a:t>
            </a:r>
            <a:r>
              <a:rPr lang="uk-UA" sz="2400" dirty="0"/>
              <a:t>, syrup-</a:t>
            </a:r>
            <a:r>
              <a:rPr lang="uk-UA" sz="2400" dirty="0" err="1"/>
              <a:t>like</a:t>
            </a:r>
            <a:r>
              <a:rPr lang="uk-UA" sz="2400" dirty="0"/>
              <a:t>, </a:t>
            </a:r>
            <a:r>
              <a:rPr lang="uk-UA" sz="2400" dirty="0" err="1"/>
              <a:t>clear</a:t>
            </a:r>
            <a:r>
              <a:rPr lang="uk-UA" sz="2400" dirty="0"/>
              <a:t>, </a:t>
            </a:r>
            <a:r>
              <a:rPr lang="uk-UA" sz="2400" dirty="0" err="1"/>
              <a:t>hygroscopic</a:t>
            </a:r>
            <a:r>
              <a:rPr lang="uk-UA" sz="2400" dirty="0"/>
              <a:t> </a:t>
            </a:r>
            <a:r>
              <a:rPr lang="uk-UA" sz="2400" dirty="0" err="1"/>
              <a:t>liquid</a:t>
            </a:r>
            <a:r>
              <a:rPr lang="uk-UA" sz="2400" dirty="0"/>
              <a:t>, </a:t>
            </a:r>
            <a:r>
              <a:rPr lang="uk-UA" sz="2400" dirty="0" err="1"/>
              <a:t>sweet</a:t>
            </a:r>
            <a:r>
              <a:rPr lang="uk-UA" sz="2400" dirty="0"/>
              <a:t> </a:t>
            </a:r>
            <a:r>
              <a:rPr lang="uk-UA" sz="2400" dirty="0" err="1"/>
              <a:t>taste</a:t>
            </a:r>
            <a:r>
              <a:rPr lang="uk-UA" sz="2400" dirty="0"/>
              <a:t>, </a:t>
            </a:r>
            <a:r>
              <a:rPr lang="uk-UA" sz="2400" dirty="0" err="1"/>
              <a:t>neutral</a:t>
            </a:r>
            <a:r>
              <a:rPr lang="uk-UA" sz="2400" dirty="0"/>
              <a:t> </a:t>
            </a:r>
            <a:r>
              <a:rPr lang="uk-UA" sz="2400" dirty="0" err="1"/>
              <a:t>reaction</a:t>
            </a:r>
            <a:r>
              <a:rPr lang="uk-UA" sz="2400" dirty="0"/>
              <a:t>. </a:t>
            </a:r>
            <a:r>
              <a:rPr lang="uk-UA" sz="2400" dirty="0" err="1"/>
              <a:t>It</a:t>
            </a:r>
            <a:r>
              <a:rPr lang="uk-UA" sz="2400" dirty="0"/>
              <a:t> </a:t>
            </a:r>
            <a:r>
              <a:rPr lang="uk-UA" sz="2400" dirty="0" err="1"/>
              <a:t>dissolves</a:t>
            </a:r>
            <a:r>
              <a:rPr lang="uk-UA" sz="2400" dirty="0"/>
              <a:t> </a:t>
            </a:r>
            <a:r>
              <a:rPr lang="uk-UA" sz="2400" dirty="0" err="1"/>
              <a:t>in</a:t>
            </a:r>
            <a:r>
              <a:rPr lang="uk-UA" sz="2400" dirty="0"/>
              <a:t> </a:t>
            </a:r>
            <a:r>
              <a:rPr lang="uk-UA" sz="2400" dirty="0" err="1"/>
              <a:t>water</a:t>
            </a:r>
            <a:r>
              <a:rPr lang="uk-UA" sz="2400" dirty="0"/>
              <a:t>, </a:t>
            </a:r>
            <a:r>
              <a:rPr lang="uk-UA" sz="2400" dirty="0" err="1"/>
              <a:t>alcohol</a:t>
            </a:r>
            <a:r>
              <a:rPr lang="uk-UA" sz="2400" dirty="0"/>
              <a:t> </a:t>
            </a:r>
            <a:r>
              <a:rPr lang="uk-UA" sz="2400" dirty="0" err="1"/>
              <a:t>and</a:t>
            </a:r>
            <a:r>
              <a:rPr lang="uk-UA" sz="2400" dirty="0"/>
              <a:t> a </a:t>
            </a:r>
            <a:r>
              <a:rPr lang="uk-UA" sz="2400" dirty="0" err="1"/>
              <a:t>mixture</a:t>
            </a:r>
            <a:r>
              <a:rPr lang="uk-UA" sz="2400" dirty="0"/>
              <a:t> </a:t>
            </a:r>
            <a:r>
              <a:rPr lang="uk-UA" sz="2400" dirty="0" err="1"/>
              <a:t>of</a:t>
            </a:r>
            <a:r>
              <a:rPr lang="uk-UA" sz="2400" dirty="0"/>
              <a:t> </a:t>
            </a:r>
            <a:r>
              <a:rPr lang="uk-UA" sz="2400" dirty="0" err="1"/>
              <a:t>alcohol</a:t>
            </a:r>
            <a:r>
              <a:rPr lang="uk-UA" sz="2400" dirty="0"/>
              <a:t> </a:t>
            </a:r>
            <a:r>
              <a:rPr lang="uk-UA" sz="2400" dirty="0" err="1"/>
              <a:t>and</a:t>
            </a:r>
            <a:r>
              <a:rPr lang="uk-UA" sz="2400" dirty="0"/>
              <a:t> </a:t>
            </a:r>
            <a:r>
              <a:rPr lang="uk-UA" sz="2400" dirty="0" err="1"/>
              <a:t>ether</a:t>
            </a:r>
            <a:r>
              <a:rPr lang="uk-UA" sz="2400" dirty="0"/>
              <a:t>, </a:t>
            </a:r>
            <a:r>
              <a:rPr lang="uk-UA" sz="2400" dirty="0" err="1"/>
              <a:t>but</a:t>
            </a:r>
            <a:r>
              <a:rPr lang="uk-UA" sz="2400" dirty="0"/>
              <a:t> </a:t>
            </a:r>
            <a:r>
              <a:rPr lang="uk-UA" sz="2400" dirty="0" err="1"/>
              <a:t>does</a:t>
            </a:r>
            <a:r>
              <a:rPr lang="uk-UA" sz="2400" dirty="0"/>
              <a:t> </a:t>
            </a:r>
            <a:r>
              <a:rPr lang="uk-UA" sz="2400" dirty="0" err="1"/>
              <a:t>not</a:t>
            </a:r>
            <a:r>
              <a:rPr lang="uk-UA" sz="2400" dirty="0"/>
              <a:t> </a:t>
            </a:r>
            <a:r>
              <a:rPr lang="uk-UA" sz="2400" dirty="0" err="1"/>
              <a:t>dissolve</a:t>
            </a:r>
            <a:r>
              <a:rPr lang="uk-UA" sz="2400" dirty="0"/>
              <a:t> </a:t>
            </a:r>
            <a:r>
              <a:rPr lang="uk-UA" sz="2400" dirty="0" err="1"/>
              <a:t>in</a:t>
            </a:r>
            <a:r>
              <a:rPr lang="uk-UA" sz="2400" dirty="0"/>
              <a:t> </a:t>
            </a:r>
            <a:r>
              <a:rPr lang="uk-UA" sz="2400" dirty="0" err="1"/>
              <a:t>ether</a:t>
            </a:r>
            <a:r>
              <a:rPr lang="uk-UA" sz="2400" dirty="0"/>
              <a:t>, </a:t>
            </a:r>
            <a:r>
              <a:rPr lang="uk-UA" sz="2400" dirty="0" err="1"/>
              <a:t>chloroform</a:t>
            </a:r>
            <a:r>
              <a:rPr lang="uk-UA" sz="2400" dirty="0"/>
              <a:t>, </a:t>
            </a:r>
            <a:r>
              <a:rPr lang="uk-UA" sz="2400" dirty="0" err="1"/>
              <a:t>and</a:t>
            </a:r>
            <a:r>
              <a:rPr lang="uk-UA" sz="2400" dirty="0"/>
              <a:t> </a:t>
            </a:r>
            <a:r>
              <a:rPr lang="uk-UA" sz="2400" dirty="0" err="1"/>
              <a:t>fatty</a:t>
            </a:r>
            <a:r>
              <a:rPr lang="uk-UA" sz="2400" dirty="0"/>
              <a:t> </a:t>
            </a:r>
            <a:r>
              <a:rPr lang="uk-UA" sz="2400" dirty="0" err="1"/>
              <a:t>oils</a:t>
            </a:r>
            <a:r>
              <a:rPr lang="uk-UA" sz="2400" dirty="0"/>
              <a:t>. </a:t>
            </a:r>
            <a:r>
              <a:rPr lang="uk-UA" sz="2400" dirty="0" err="1"/>
              <a:t>Glycerine</a:t>
            </a:r>
            <a:r>
              <a:rPr lang="uk-UA" sz="2400" dirty="0"/>
              <a:t> </a:t>
            </a:r>
            <a:r>
              <a:rPr lang="uk-UA" sz="2400" dirty="0" err="1"/>
              <a:t>solutions</a:t>
            </a:r>
            <a:r>
              <a:rPr lang="uk-UA" sz="2400" dirty="0"/>
              <a:t> </a:t>
            </a:r>
            <a:r>
              <a:rPr lang="uk-UA" sz="2400" dirty="0" err="1"/>
              <a:t>are</a:t>
            </a:r>
            <a:r>
              <a:rPr lang="uk-UA" sz="2400" dirty="0"/>
              <a:t> </a:t>
            </a:r>
            <a:r>
              <a:rPr lang="uk-UA" sz="2400" dirty="0" err="1"/>
              <a:t>easily</a:t>
            </a:r>
            <a:r>
              <a:rPr lang="uk-UA" sz="2400" dirty="0"/>
              <a:t> </a:t>
            </a:r>
            <a:r>
              <a:rPr lang="uk-UA" sz="2400" dirty="0" err="1"/>
              <a:t>washed</a:t>
            </a:r>
            <a:r>
              <a:rPr lang="uk-UA" sz="2400" dirty="0"/>
              <a:t> </a:t>
            </a:r>
            <a:r>
              <a:rPr lang="uk-UA" sz="2400" dirty="0" err="1"/>
              <a:t>off</a:t>
            </a:r>
            <a:r>
              <a:rPr lang="uk-UA" sz="2400" dirty="0"/>
              <a:t> </a:t>
            </a:r>
            <a:r>
              <a:rPr lang="uk-UA" sz="2400" dirty="0" err="1"/>
              <a:t>with</a:t>
            </a:r>
            <a:r>
              <a:rPr lang="uk-UA" sz="2400" dirty="0"/>
              <a:t> </a:t>
            </a:r>
            <a:r>
              <a:rPr lang="uk-UA" sz="2400" dirty="0" err="1"/>
              <a:t>water</a:t>
            </a:r>
            <a:r>
              <a:rPr lang="uk-UA" sz="2400" dirty="0"/>
              <a:t> </a:t>
            </a:r>
            <a:r>
              <a:rPr lang="uk-UA" sz="2400" dirty="0" err="1"/>
              <a:t>and</a:t>
            </a:r>
            <a:r>
              <a:rPr lang="uk-UA" sz="2400" dirty="0"/>
              <a:t> </a:t>
            </a:r>
            <a:r>
              <a:rPr lang="uk-UA" sz="2400" dirty="0" err="1"/>
              <a:t>have</a:t>
            </a:r>
            <a:r>
              <a:rPr lang="uk-UA" sz="2400" dirty="0"/>
              <a:t> </a:t>
            </a:r>
            <a:r>
              <a:rPr lang="uk-UA" sz="2400" dirty="0" err="1"/>
              <a:t>less</a:t>
            </a:r>
            <a:r>
              <a:rPr lang="uk-UA" sz="2400" dirty="0"/>
              <a:t> </a:t>
            </a:r>
            <a:r>
              <a:rPr lang="uk-UA" sz="2400" dirty="0" err="1"/>
              <a:t>adsorption</a:t>
            </a:r>
            <a:r>
              <a:rPr lang="uk-UA" sz="2400" dirty="0"/>
              <a:t> </a:t>
            </a:r>
            <a:r>
              <a:rPr lang="uk-UA" sz="2400" dirty="0" err="1"/>
              <a:t>of</a:t>
            </a:r>
            <a:r>
              <a:rPr lang="uk-UA" sz="2400" dirty="0"/>
              <a:t> </a:t>
            </a:r>
            <a:r>
              <a:rPr lang="uk-UA" sz="2400" dirty="0" err="1"/>
              <a:t>dissolution</a:t>
            </a:r>
            <a:r>
              <a:rPr lang="uk-UA" sz="2400" dirty="0"/>
              <a:t> </a:t>
            </a:r>
            <a:r>
              <a:rPr lang="uk-UA" sz="2400" dirty="0" err="1"/>
              <a:t>of</a:t>
            </a:r>
            <a:r>
              <a:rPr lang="uk-UA" sz="2400" dirty="0"/>
              <a:t> </a:t>
            </a:r>
            <a:r>
              <a:rPr lang="uk-UA" sz="2400" dirty="0" err="1"/>
              <a:t>substances</a:t>
            </a:r>
            <a:r>
              <a:rPr lang="uk-UA" sz="2400" dirty="0"/>
              <a:t>. </a:t>
            </a:r>
            <a:r>
              <a:rPr lang="uk-UA" sz="2400" dirty="0" err="1"/>
              <a:t>In</a:t>
            </a:r>
            <a:r>
              <a:rPr lang="uk-UA" sz="2400" dirty="0"/>
              <a:t> </a:t>
            </a:r>
            <a:r>
              <a:rPr lang="uk-UA" sz="2400" dirty="0" err="1"/>
              <a:t>pharmaceutical</a:t>
            </a:r>
            <a:r>
              <a:rPr lang="uk-UA" sz="2400" dirty="0"/>
              <a:t> </a:t>
            </a:r>
            <a:r>
              <a:rPr lang="uk-UA" sz="2400" dirty="0" err="1"/>
              <a:t>practice</a:t>
            </a:r>
            <a:r>
              <a:rPr lang="uk-UA" sz="2400" dirty="0"/>
              <a:t>, </a:t>
            </a:r>
            <a:r>
              <a:rPr lang="uk-UA" sz="2400" dirty="0" err="1"/>
              <a:t>not</a:t>
            </a:r>
            <a:r>
              <a:rPr lang="uk-UA" sz="2400" dirty="0"/>
              <a:t> </a:t>
            </a:r>
            <a:r>
              <a:rPr lang="uk-UA" sz="2400" dirty="0" err="1"/>
              <a:t>absolute</a:t>
            </a:r>
            <a:r>
              <a:rPr lang="uk-UA" sz="2400" dirty="0"/>
              <a:t> </a:t>
            </a:r>
            <a:r>
              <a:rPr lang="uk-UA" sz="2400" dirty="0" err="1"/>
              <a:t>glycerin</a:t>
            </a:r>
            <a:r>
              <a:rPr lang="uk-UA" sz="2400" dirty="0"/>
              <a:t>, </a:t>
            </a:r>
            <a:r>
              <a:rPr lang="uk-UA" sz="2400" dirty="0" err="1"/>
              <a:t>like</a:t>
            </a:r>
            <a:r>
              <a:rPr lang="uk-UA" sz="2400" dirty="0"/>
              <a:t> </a:t>
            </a:r>
            <a:r>
              <a:rPr lang="uk-UA" sz="2400" dirty="0" err="1"/>
              <a:t>ethyl</a:t>
            </a:r>
            <a:r>
              <a:rPr lang="uk-UA" sz="2400" dirty="0"/>
              <a:t> </a:t>
            </a:r>
            <a:r>
              <a:rPr lang="uk-UA" sz="2400" dirty="0" err="1"/>
              <a:t>alcohol</a:t>
            </a:r>
            <a:r>
              <a:rPr lang="uk-UA" sz="2400" dirty="0"/>
              <a:t>, </a:t>
            </a:r>
            <a:r>
              <a:rPr lang="uk-UA" sz="2400" dirty="0" err="1"/>
              <a:t>is</a:t>
            </a:r>
            <a:r>
              <a:rPr lang="uk-UA" sz="2400" dirty="0"/>
              <a:t> </a:t>
            </a:r>
            <a:r>
              <a:rPr lang="uk-UA" sz="2400" dirty="0" err="1"/>
              <a:t>used</a:t>
            </a:r>
            <a:r>
              <a:rPr lang="uk-UA" sz="2400" dirty="0"/>
              <a:t>, </a:t>
            </a:r>
            <a:r>
              <a:rPr lang="uk-UA" sz="2400" dirty="0" err="1"/>
              <a:t>but</a:t>
            </a:r>
            <a:r>
              <a:rPr lang="uk-UA" sz="2400" dirty="0"/>
              <a:t> </a:t>
            </a:r>
            <a:r>
              <a:rPr lang="uk-UA" sz="2400" dirty="0" err="1"/>
              <a:t>diluted</a:t>
            </a:r>
            <a:r>
              <a:rPr lang="uk-UA" sz="2400" dirty="0"/>
              <a:t> </a:t>
            </a:r>
            <a:r>
              <a:rPr lang="uk-UA" sz="2400" dirty="0" err="1"/>
              <a:t>with</a:t>
            </a:r>
            <a:r>
              <a:rPr lang="uk-UA" sz="2400" dirty="0"/>
              <a:t> </a:t>
            </a:r>
            <a:r>
              <a:rPr lang="uk-UA" sz="2400" dirty="0" err="1"/>
              <a:t>water</a:t>
            </a:r>
            <a:r>
              <a:rPr lang="uk-UA" sz="2400" dirty="0"/>
              <a:t>, </a:t>
            </a:r>
            <a:r>
              <a:rPr lang="uk-UA" sz="2400" dirty="0" err="1"/>
              <a:t>with</a:t>
            </a:r>
            <a:r>
              <a:rPr lang="uk-UA" sz="2400" dirty="0"/>
              <a:t> a </a:t>
            </a:r>
            <a:r>
              <a:rPr lang="uk-UA" sz="2400" dirty="0" err="1"/>
              <a:t>glycerin</a:t>
            </a:r>
            <a:r>
              <a:rPr lang="uk-UA" sz="2400" dirty="0"/>
              <a:t> </a:t>
            </a:r>
            <a:r>
              <a:rPr lang="uk-UA" sz="2400" dirty="0" err="1"/>
              <a:t>content</a:t>
            </a:r>
            <a:r>
              <a:rPr lang="uk-UA" sz="2400" dirty="0"/>
              <a:t> </a:t>
            </a:r>
            <a:r>
              <a:rPr lang="uk-UA" sz="2400" dirty="0" err="1"/>
              <a:t>of</a:t>
            </a:r>
            <a:r>
              <a:rPr lang="uk-UA" sz="2400" dirty="0"/>
              <a:t> 86-90% </a:t>
            </a:r>
            <a:r>
              <a:rPr lang="uk-UA" sz="2400" dirty="0" err="1"/>
              <a:t>and</a:t>
            </a:r>
            <a:r>
              <a:rPr lang="uk-UA" sz="2400" dirty="0"/>
              <a:t> a </a:t>
            </a:r>
            <a:r>
              <a:rPr lang="uk-UA" sz="2400" dirty="0" err="1"/>
              <a:t>density</a:t>
            </a:r>
            <a:r>
              <a:rPr lang="uk-UA" sz="2400" dirty="0"/>
              <a:t> </a:t>
            </a:r>
            <a:r>
              <a:rPr lang="uk-UA" sz="2400" dirty="0" err="1"/>
              <a:t>of</a:t>
            </a:r>
            <a:r>
              <a:rPr lang="uk-UA" sz="2400" dirty="0"/>
              <a:t> 1, 225-1,235, </a:t>
            </a:r>
            <a:r>
              <a:rPr lang="uk-UA" sz="2400" dirty="0" err="1"/>
              <a:t>that</a:t>
            </a:r>
            <a:r>
              <a:rPr lang="uk-UA" sz="2400" dirty="0"/>
              <a:t> </a:t>
            </a:r>
            <a:r>
              <a:rPr lang="uk-UA" sz="2400" dirty="0" err="1"/>
              <a:t>is</a:t>
            </a:r>
            <a:r>
              <a:rPr lang="uk-UA" sz="2400" dirty="0"/>
              <a:t>, </a:t>
            </a:r>
            <a:r>
              <a:rPr lang="uk-UA" sz="2400" dirty="0" err="1"/>
              <a:t>with</a:t>
            </a:r>
            <a:r>
              <a:rPr lang="uk-UA" sz="2400" dirty="0"/>
              <a:t> a </a:t>
            </a:r>
            <a:r>
              <a:rPr lang="uk-UA" sz="2400" dirty="0" err="1"/>
              <a:t>water</a:t>
            </a:r>
            <a:r>
              <a:rPr lang="uk-UA" sz="2400" dirty="0"/>
              <a:t> </a:t>
            </a:r>
            <a:r>
              <a:rPr lang="uk-UA" sz="2400" dirty="0" err="1"/>
              <a:t>content</a:t>
            </a:r>
            <a:r>
              <a:rPr lang="uk-UA" sz="2400" dirty="0"/>
              <a:t> </a:t>
            </a:r>
            <a:r>
              <a:rPr lang="uk-UA" sz="2400" dirty="0" err="1"/>
              <a:t>of</a:t>
            </a:r>
            <a:r>
              <a:rPr lang="uk-UA" sz="2400" dirty="0"/>
              <a:t> 12-15%. </a:t>
            </a:r>
            <a:r>
              <a:rPr lang="uk-UA" sz="2400" dirty="0" err="1"/>
              <a:t>This</a:t>
            </a:r>
            <a:r>
              <a:rPr lang="uk-UA" sz="2400" dirty="0"/>
              <a:t> </a:t>
            </a:r>
            <a:r>
              <a:rPr lang="uk-UA" sz="2400" dirty="0" err="1"/>
              <a:t>is</a:t>
            </a:r>
            <a:r>
              <a:rPr lang="uk-UA" sz="2400" dirty="0"/>
              <a:t> </a:t>
            </a:r>
            <a:r>
              <a:rPr lang="uk-UA" sz="2400" dirty="0" err="1"/>
              <a:t>because</a:t>
            </a:r>
            <a:r>
              <a:rPr lang="uk-UA" sz="2400" dirty="0"/>
              <a:t> </a:t>
            </a:r>
            <a:r>
              <a:rPr lang="uk-UA" sz="2400" dirty="0" err="1"/>
              <a:t>anhydrous</a:t>
            </a:r>
            <a:r>
              <a:rPr lang="uk-UA" sz="2400" dirty="0"/>
              <a:t> </a:t>
            </a:r>
            <a:r>
              <a:rPr lang="uk-UA" sz="2400" dirty="0" err="1"/>
              <a:t>glycerin</a:t>
            </a:r>
            <a:r>
              <a:rPr lang="uk-UA" sz="2400" dirty="0"/>
              <a:t> </a:t>
            </a:r>
            <a:r>
              <a:rPr lang="uk-UA" sz="2400" dirty="0" err="1"/>
              <a:t>is</a:t>
            </a:r>
            <a:r>
              <a:rPr lang="uk-UA" sz="2400" dirty="0"/>
              <a:t> </a:t>
            </a:r>
            <a:r>
              <a:rPr lang="uk-UA" sz="2400" dirty="0" err="1"/>
              <a:t>very</a:t>
            </a:r>
            <a:r>
              <a:rPr lang="uk-UA" sz="2400" dirty="0"/>
              <a:t> </a:t>
            </a:r>
            <a:r>
              <a:rPr lang="uk-UA" sz="2400" dirty="0" err="1"/>
              <a:t>hygroscopic</a:t>
            </a:r>
            <a:r>
              <a:rPr lang="uk-UA" sz="2400" dirty="0"/>
              <a:t> </a:t>
            </a:r>
            <a:r>
              <a:rPr lang="uk-UA" sz="2400" dirty="0" err="1"/>
              <a:t>and</a:t>
            </a:r>
            <a:r>
              <a:rPr lang="uk-UA" sz="2400" dirty="0"/>
              <a:t> </a:t>
            </a:r>
            <a:r>
              <a:rPr lang="uk-UA" sz="2400" dirty="0" err="1"/>
              <a:t>irritating</a:t>
            </a:r>
            <a:r>
              <a:rPr lang="uk-UA" sz="2400" dirty="0"/>
              <a:t>.</a:t>
            </a:r>
            <a:endParaRPr lang="ru-RU" sz="2400" dirty="0"/>
          </a:p>
        </p:txBody>
      </p:sp>
    </p:spTree>
    <p:extLst>
      <p:ext uri="{BB962C8B-B14F-4D97-AF65-F5344CB8AC3E}">
        <p14:creationId xmlns:p14="http://schemas.microsoft.com/office/powerpoint/2010/main" val="1182000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89496" y="476672"/>
            <a:ext cx="8640960" cy="5324535"/>
          </a:xfrm>
          <a:prstGeom prst="rect">
            <a:avLst/>
          </a:prstGeom>
        </p:spPr>
        <p:txBody>
          <a:bodyPr wrap="square">
            <a:spAutoFit/>
          </a:bodyPr>
          <a:lstStyle/>
          <a:p>
            <a:pPr algn="just"/>
            <a:r>
              <a:rPr lang="uk-UA" sz="2000" b="1" i="1" dirty="0" err="1">
                <a:solidFill>
                  <a:srgbClr val="7030A0"/>
                </a:solidFill>
              </a:rPr>
              <a:t>Fatty</a:t>
            </a:r>
            <a:r>
              <a:rPr lang="uk-UA" sz="2000" b="1" i="1" dirty="0">
                <a:solidFill>
                  <a:srgbClr val="7030A0"/>
                </a:solidFill>
              </a:rPr>
              <a:t> </a:t>
            </a:r>
            <a:r>
              <a:rPr lang="uk-UA" sz="2000" b="1" i="1" dirty="0" err="1">
                <a:solidFill>
                  <a:srgbClr val="7030A0"/>
                </a:solidFill>
              </a:rPr>
              <a:t>oils</a:t>
            </a:r>
            <a:r>
              <a:rPr lang="uk-UA" sz="2000" b="1" i="1" dirty="0">
                <a:solidFill>
                  <a:srgbClr val="7030A0"/>
                </a:solidFill>
              </a:rPr>
              <a:t> (</a:t>
            </a:r>
            <a:r>
              <a:rPr lang="uk-UA" sz="2000" b="1" i="1" dirty="0" err="1">
                <a:solidFill>
                  <a:srgbClr val="7030A0"/>
                </a:solidFill>
              </a:rPr>
              <a:t>Olea</a:t>
            </a:r>
            <a:r>
              <a:rPr lang="uk-UA" sz="2000" b="1" i="1" dirty="0">
                <a:solidFill>
                  <a:srgbClr val="7030A0"/>
                </a:solidFill>
              </a:rPr>
              <a:t> </a:t>
            </a:r>
            <a:r>
              <a:rPr lang="uk-UA" sz="2000" b="1" i="1" dirty="0" err="1">
                <a:solidFill>
                  <a:srgbClr val="7030A0"/>
                </a:solidFill>
              </a:rPr>
              <a:t>pinguia</a:t>
            </a:r>
            <a:r>
              <a:rPr lang="uk-UA" sz="2000" b="1" i="1" dirty="0">
                <a:solidFill>
                  <a:srgbClr val="7030A0"/>
                </a:solidFill>
              </a:rPr>
              <a:t>).</a:t>
            </a:r>
            <a:r>
              <a:rPr lang="uk-UA" sz="2000" b="1" dirty="0">
                <a:solidFill>
                  <a:srgbClr val="7030A0"/>
                </a:solidFill>
              </a:rPr>
              <a:t> </a:t>
            </a:r>
            <a:r>
              <a:rPr lang="uk-UA" sz="2000" dirty="0" err="1"/>
              <a:t>They</a:t>
            </a:r>
            <a:r>
              <a:rPr lang="uk-UA" sz="2000" dirty="0"/>
              <a:t> </a:t>
            </a:r>
            <a:r>
              <a:rPr lang="uk-UA" sz="2000" dirty="0" err="1"/>
              <a:t>are</a:t>
            </a:r>
            <a:r>
              <a:rPr lang="uk-UA" sz="2000" dirty="0"/>
              <a:t> </a:t>
            </a:r>
            <a:r>
              <a:rPr lang="uk-UA" sz="2000" dirty="0" err="1"/>
              <a:t>mixtures</a:t>
            </a:r>
            <a:r>
              <a:rPr lang="uk-UA" sz="2000" dirty="0"/>
              <a:t> </a:t>
            </a:r>
            <a:r>
              <a:rPr lang="uk-UA" sz="2000" dirty="0" err="1"/>
              <a:t>of</a:t>
            </a:r>
            <a:r>
              <a:rPr lang="uk-UA" sz="2000" dirty="0"/>
              <a:t> </a:t>
            </a:r>
            <a:r>
              <a:rPr lang="uk-UA" sz="2000" dirty="0" err="1"/>
              <a:t>esters</a:t>
            </a:r>
            <a:r>
              <a:rPr lang="uk-UA" sz="2000" dirty="0"/>
              <a:t> </a:t>
            </a:r>
            <a:r>
              <a:rPr lang="uk-UA" sz="2000" dirty="0" err="1"/>
              <a:t>of</a:t>
            </a:r>
            <a:r>
              <a:rPr lang="uk-UA" sz="2000" dirty="0"/>
              <a:t> </a:t>
            </a:r>
            <a:r>
              <a:rPr lang="uk-UA" sz="2000" dirty="0" err="1"/>
              <a:t>glycerol</a:t>
            </a:r>
            <a:r>
              <a:rPr lang="uk-UA" sz="2000" dirty="0"/>
              <a:t> </a:t>
            </a:r>
            <a:r>
              <a:rPr lang="uk-UA" sz="2000" dirty="0" err="1"/>
              <a:t>and</a:t>
            </a:r>
            <a:r>
              <a:rPr lang="uk-UA" sz="2000" dirty="0"/>
              <a:t> </a:t>
            </a:r>
            <a:r>
              <a:rPr lang="uk-UA" sz="2000" dirty="0" err="1"/>
              <a:t>higher</a:t>
            </a:r>
            <a:r>
              <a:rPr lang="uk-UA" sz="2000" dirty="0"/>
              <a:t> </a:t>
            </a:r>
            <a:r>
              <a:rPr lang="uk-UA" sz="2000" dirty="0" err="1"/>
              <a:t>fatty</a:t>
            </a:r>
            <a:r>
              <a:rPr lang="uk-UA" sz="2000" dirty="0"/>
              <a:t> </a:t>
            </a:r>
            <a:r>
              <a:rPr lang="uk-UA" sz="2000" dirty="0" err="1"/>
              <a:t>acids</a:t>
            </a:r>
            <a:r>
              <a:rPr lang="uk-UA" sz="2000" dirty="0"/>
              <a:t>. </a:t>
            </a:r>
            <a:r>
              <a:rPr lang="uk-UA" sz="2000" dirty="0" err="1"/>
              <a:t>Outwardly</a:t>
            </a:r>
            <a:r>
              <a:rPr lang="uk-UA" sz="2000" dirty="0"/>
              <a:t>, </a:t>
            </a:r>
            <a:r>
              <a:rPr lang="uk-UA" sz="2000" dirty="0" err="1"/>
              <a:t>these</a:t>
            </a:r>
            <a:r>
              <a:rPr lang="uk-UA" sz="2000" dirty="0"/>
              <a:t> </a:t>
            </a:r>
            <a:r>
              <a:rPr lang="uk-UA" sz="2000" dirty="0" err="1"/>
              <a:t>are</a:t>
            </a:r>
            <a:r>
              <a:rPr lang="uk-UA" sz="2000" dirty="0"/>
              <a:t> </a:t>
            </a:r>
            <a:r>
              <a:rPr lang="uk-UA" sz="2000" dirty="0" err="1"/>
              <a:t>transparent</a:t>
            </a:r>
            <a:r>
              <a:rPr lang="uk-UA" sz="2000" dirty="0"/>
              <a:t> </a:t>
            </a:r>
            <a:r>
              <a:rPr lang="uk-UA" sz="2000" dirty="0" err="1"/>
              <a:t>or</a:t>
            </a:r>
            <a:r>
              <a:rPr lang="uk-UA" sz="2000" dirty="0"/>
              <a:t> </a:t>
            </a:r>
            <a:r>
              <a:rPr lang="uk-UA" sz="2000" dirty="0" err="1"/>
              <a:t>slightly</a:t>
            </a:r>
            <a:r>
              <a:rPr lang="uk-UA" sz="2000" dirty="0"/>
              <a:t> </a:t>
            </a:r>
            <a:r>
              <a:rPr lang="uk-UA" sz="2000" dirty="0" err="1"/>
              <a:t>colored</a:t>
            </a:r>
            <a:r>
              <a:rPr lang="uk-UA" sz="2000" dirty="0"/>
              <a:t> </a:t>
            </a:r>
            <a:r>
              <a:rPr lang="uk-UA" sz="2000" dirty="0" err="1"/>
              <a:t>oily</a:t>
            </a:r>
            <a:r>
              <a:rPr lang="uk-UA" sz="2000" dirty="0"/>
              <a:t> </a:t>
            </a:r>
            <a:r>
              <a:rPr lang="uk-UA" sz="2000" dirty="0" err="1"/>
              <a:t>liquids</a:t>
            </a:r>
            <a:r>
              <a:rPr lang="uk-UA" sz="2000" dirty="0"/>
              <a:t>, </a:t>
            </a:r>
            <a:r>
              <a:rPr lang="uk-UA" sz="2000" dirty="0" err="1"/>
              <a:t>odorless</a:t>
            </a:r>
            <a:r>
              <a:rPr lang="uk-UA" sz="2000" dirty="0"/>
              <a:t> </a:t>
            </a:r>
            <a:r>
              <a:rPr lang="uk-UA" sz="2000" dirty="0" err="1"/>
              <a:t>or</a:t>
            </a:r>
            <a:r>
              <a:rPr lang="uk-UA" sz="2000" dirty="0"/>
              <a:t> </a:t>
            </a:r>
            <a:r>
              <a:rPr lang="uk-UA" sz="2000" dirty="0" err="1"/>
              <a:t>with</a:t>
            </a:r>
            <a:r>
              <a:rPr lang="uk-UA" sz="2000" dirty="0"/>
              <a:t> a </a:t>
            </a:r>
            <a:r>
              <a:rPr lang="uk-UA" sz="2000" dirty="0" err="1"/>
              <a:t>weak</a:t>
            </a:r>
            <a:r>
              <a:rPr lang="uk-UA" sz="2000" dirty="0"/>
              <a:t> </a:t>
            </a:r>
            <a:r>
              <a:rPr lang="uk-UA" sz="2000" dirty="0" err="1"/>
              <a:t>characteristic</a:t>
            </a:r>
            <a:r>
              <a:rPr lang="uk-UA" sz="2000" dirty="0"/>
              <a:t> </a:t>
            </a:r>
            <a:r>
              <a:rPr lang="uk-UA" sz="2000" dirty="0" err="1"/>
              <a:t>odor</a:t>
            </a:r>
            <a:r>
              <a:rPr lang="uk-UA" sz="2000" dirty="0"/>
              <a:t>. </a:t>
            </a:r>
            <a:r>
              <a:rPr lang="uk-UA" sz="2000" dirty="0" err="1"/>
              <a:t>In</a:t>
            </a:r>
            <a:r>
              <a:rPr lang="uk-UA" sz="2000" dirty="0"/>
              <a:t> </a:t>
            </a:r>
            <a:r>
              <a:rPr lang="uk-UA" sz="2000" dirty="0" err="1"/>
              <a:t>medical</a:t>
            </a:r>
            <a:r>
              <a:rPr lang="uk-UA" sz="2000" dirty="0"/>
              <a:t> </a:t>
            </a:r>
            <a:r>
              <a:rPr lang="uk-UA" sz="2000" dirty="0" err="1"/>
              <a:t>practice</a:t>
            </a:r>
            <a:r>
              <a:rPr lang="uk-UA" sz="2000" dirty="0"/>
              <a:t>, </a:t>
            </a:r>
            <a:r>
              <a:rPr lang="uk-UA" sz="2000" dirty="0" err="1"/>
              <a:t>oils</a:t>
            </a:r>
            <a:r>
              <a:rPr lang="uk-UA" sz="2000" dirty="0"/>
              <a:t> </a:t>
            </a:r>
            <a:r>
              <a:rPr lang="uk-UA" sz="2000" dirty="0" err="1"/>
              <a:t>obtained</a:t>
            </a:r>
            <a:r>
              <a:rPr lang="uk-UA" sz="2000" dirty="0"/>
              <a:t> </a:t>
            </a:r>
            <a:r>
              <a:rPr lang="uk-UA" sz="2000" dirty="0" err="1"/>
              <a:t>only</a:t>
            </a:r>
            <a:r>
              <a:rPr lang="uk-UA" sz="2000" dirty="0"/>
              <a:t> </a:t>
            </a:r>
            <a:r>
              <a:rPr lang="uk-UA" sz="2000" dirty="0" err="1"/>
              <a:t>by</a:t>
            </a:r>
            <a:r>
              <a:rPr lang="uk-UA" sz="2000" dirty="0"/>
              <a:t> </a:t>
            </a:r>
            <a:r>
              <a:rPr lang="uk-UA" sz="2000" dirty="0" err="1"/>
              <a:t>the</a:t>
            </a:r>
            <a:r>
              <a:rPr lang="uk-UA" sz="2000" dirty="0"/>
              <a:t> </a:t>
            </a:r>
            <a:r>
              <a:rPr lang="uk-UA" sz="2000" dirty="0" err="1"/>
              <a:t>cold</a:t>
            </a:r>
            <a:r>
              <a:rPr lang="uk-UA" sz="2000" dirty="0"/>
              <a:t> </a:t>
            </a:r>
            <a:r>
              <a:rPr lang="uk-UA" sz="2000" dirty="0" err="1"/>
              <a:t>pressing</a:t>
            </a:r>
            <a:r>
              <a:rPr lang="uk-UA" sz="2000" dirty="0"/>
              <a:t> </a:t>
            </a:r>
            <a:r>
              <a:rPr lang="uk-UA" sz="2000" dirty="0" err="1"/>
              <a:t>method</a:t>
            </a:r>
            <a:r>
              <a:rPr lang="uk-UA" sz="2000" dirty="0"/>
              <a:t> </a:t>
            </a:r>
            <a:r>
              <a:rPr lang="uk-UA" sz="2000" dirty="0" err="1"/>
              <a:t>are</a:t>
            </a:r>
            <a:r>
              <a:rPr lang="uk-UA" sz="2000" dirty="0"/>
              <a:t> </a:t>
            </a:r>
            <a:r>
              <a:rPr lang="uk-UA" sz="2000" dirty="0" err="1"/>
              <a:t>used</a:t>
            </a:r>
            <a:r>
              <a:rPr lang="uk-UA" sz="2000" dirty="0"/>
              <a:t>. </a:t>
            </a:r>
            <a:r>
              <a:rPr lang="uk-UA" sz="2000" dirty="0" err="1"/>
              <a:t>Like</a:t>
            </a:r>
            <a:r>
              <a:rPr lang="uk-UA" sz="2000" dirty="0"/>
              <a:t> </a:t>
            </a:r>
            <a:r>
              <a:rPr lang="uk-UA" sz="2000" dirty="0" err="1"/>
              <a:t>all</a:t>
            </a:r>
            <a:r>
              <a:rPr lang="uk-UA" sz="2000" dirty="0"/>
              <a:t> </a:t>
            </a:r>
            <a:r>
              <a:rPr lang="uk-UA" sz="2000" dirty="0" err="1"/>
              <a:t>fats</a:t>
            </a:r>
            <a:r>
              <a:rPr lang="uk-UA" sz="2000" dirty="0"/>
              <a:t>, </a:t>
            </a:r>
            <a:r>
              <a:rPr lang="uk-UA" sz="2000" dirty="0" err="1"/>
              <a:t>vegetable</a:t>
            </a:r>
            <a:r>
              <a:rPr lang="uk-UA" sz="2000" dirty="0"/>
              <a:t> </a:t>
            </a:r>
            <a:r>
              <a:rPr lang="uk-UA" sz="2000" dirty="0" err="1"/>
              <a:t>oils</a:t>
            </a:r>
            <a:r>
              <a:rPr lang="uk-UA" sz="2000" dirty="0"/>
              <a:t> </a:t>
            </a:r>
            <a:r>
              <a:rPr lang="uk-UA" sz="2000" dirty="0" err="1"/>
              <a:t>do</a:t>
            </a:r>
            <a:r>
              <a:rPr lang="uk-UA" sz="2000" dirty="0"/>
              <a:t> </a:t>
            </a:r>
            <a:r>
              <a:rPr lang="uk-UA" sz="2000" dirty="0" err="1"/>
              <a:t>not</a:t>
            </a:r>
            <a:r>
              <a:rPr lang="uk-UA" sz="2000" dirty="0"/>
              <a:t> </a:t>
            </a:r>
            <a:r>
              <a:rPr lang="uk-UA" sz="2000" dirty="0" err="1"/>
              <a:t>mix</a:t>
            </a:r>
            <a:r>
              <a:rPr lang="uk-UA" sz="2000" dirty="0"/>
              <a:t> </a:t>
            </a:r>
            <a:r>
              <a:rPr lang="uk-UA" sz="2000" dirty="0" err="1"/>
              <a:t>with</a:t>
            </a:r>
            <a:r>
              <a:rPr lang="uk-UA" sz="2000" dirty="0"/>
              <a:t> </a:t>
            </a:r>
            <a:r>
              <a:rPr lang="uk-UA" sz="2000" dirty="0" err="1"/>
              <a:t>water</a:t>
            </a:r>
            <a:r>
              <a:rPr lang="uk-UA" sz="2000" dirty="0"/>
              <a:t>, </a:t>
            </a:r>
            <a:r>
              <a:rPr lang="uk-UA" sz="2000" dirty="0" err="1"/>
              <a:t>they</a:t>
            </a:r>
            <a:r>
              <a:rPr lang="uk-UA" sz="2000" dirty="0"/>
              <a:t> </a:t>
            </a:r>
            <a:r>
              <a:rPr lang="uk-UA" sz="2000" dirty="0" err="1"/>
              <a:t>are</a:t>
            </a:r>
            <a:r>
              <a:rPr lang="uk-UA" sz="2000" dirty="0"/>
              <a:t> </a:t>
            </a:r>
            <a:r>
              <a:rPr lang="uk-UA" sz="2000" dirty="0" err="1"/>
              <a:t>slightly</a:t>
            </a:r>
            <a:r>
              <a:rPr lang="uk-UA" sz="2000" dirty="0"/>
              <a:t> </a:t>
            </a:r>
            <a:r>
              <a:rPr lang="uk-UA" sz="2000" dirty="0" err="1"/>
              <a:t>soluble</a:t>
            </a:r>
            <a:r>
              <a:rPr lang="uk-UA" sz="2000" dirty="0"/>
              <a:t> </a:t>
            </a:r>
            <a:r>
              <a:rPr lang="uk-UA" sz="2000" dirty="0" err="1"/>
              <a:t>in</a:t>
            </a:r>
            <a:r>
              <a:rPr lang="uk-UA" sz="2000" dirty="0"/>
              <a:t> </a:t>
            </a:r>
            <a:r>
              <a:rPr lang="uk-UA" sz="2000" dirty="0" err="1"/>
              <a:t>ethyl</a:t>
            </a:r>
            <a:r>
              <a:rPr lang="uk-UA" sz="2000" dirty="0"/>
              <a:t> </a:t>
            </a:r>
            <a:r>
              <a:rPr lang="uk-UA" sz="2000" dirty="0" err="1"/>
              <a:t>alcohol</a:t>
            </a:r>
            <a:r>
              <a:rPr lang="uk-UA" sz="2000" dirty="0"/>
              <a:t>, </a:t>
            </a:r>
            <a:r>
              <a:rPr lang="uk-UA" sz="2000" dirty="0" err="1"/>
              <a:t>but</a:t>
            </a:r>
            <a:r>
              <a:rPr lang="uk-UA" sz="2000" dirty="0"/>
              <a:t> </a:t>
            </a:r>
            <a:r>
              <a:rPr lang="uk-UA" sz="2000" dirty="0" err="1"/>
              <a:t>easily</a:t>
            </a:r>
            <a:r>
              <a:rPr lang="uk-UA" sz="2000" dirty="0"/>
              <a:t> </a:t>
            </a:r>
            <a:r>
              <a:rPr lang="uk-UA" sz="2000" dirty="0" err="1"/>
              <a:t>in</a:t>
            </a:r>
            <a:r>
              <a:rPr lang="uk-UA" sz="2000" dirty="0"/>
              <a:t> </a:t>
            </a:r>
            <a:r>
              <a:rPr lang="uk-UA" sz="2000" dirty="0" err="1"/>
              <a:t>ether</a:t>
            </a:r>
            <a:r>
              <a:rPr lang="uk-UA" sz="2000" dirty="0"/>
              <a:t> </a:t>
            </a:r>
            <a:r>
              <a:rPr lang="uk-UA" sz="2000" dirty="0" err="1"/>
              <a:t>and</a:t>
            </a:r>
            <a:r>
              <a:rPr lang="uk-UA" sz="2000" dirty="0"/>
              <a:t> </a:t>
            </a:r>
            <a:r>
              <a:rPr lang="uk-UA" sz="2000" dirty="0" err="1"/>
              <a:t>chloroform</a:t>
            </a:r>
            <a:r>
              <a:rPr lang="uk-UA" sz="2000" dirty="0"/>
              <a:t>. </a:t>
            </a:r>
            <a:r>
              <a:rPr lang="uk-UA" sz="2000" dirty="0" err="1"/>
              <a:t>For</a:t>
            </a:r>
            <a:r>
              <a:rPr lang="uk-UA" sz="2000" dirty="0"/>
              <a:t> </a:t>
            </a:r>
            <a:r>
              <a:rPr lang="uk-UA" sz="2000" dirty="0" err="1"/>
              <a:t>the</a:t>
            </a:r>
            <a:r>
              <a:rPr lang="uk-UA" sz="2000" dirty="0"/>
              <a:t> </a:t>
            </a:r>
            <a:r>
              <a:rPr lang="uk-UA" sz="2000" dirty="0" err="1"/>
              <a:t>preparation</a:t>
            </a:r>
            <a:r>
              <a:rPr lang="uk-UA" sz="2000" dirty="0"/>
              <a:t> </a:t>
            </a:r>
            <a:r>
              <a:rPr lang="uk-UA" sz="2000" dirty="0" err="1"/>
              <a:t>of</a:t>
            </a:r>
            <a:r>
              <a:rPr lang="uk-UA" sz="2000" dirty="0"/>
              <a:t> </a:t>
            </a:r>
            <a:r>
              <a:rPr lang="uk-UA" sz="2000" dirty="0" err="1"/>
              <a:t>drugs</a:t>
            </a:r>
            <a:r>
              <a:rPr lang="uk-UA" sz="2000" dirty="0"/>
              <a:t>, </a:t>
            </a:r>
            <a:r>
              <a:rPr lang="uk-UA" sz="2000" dirty="0" err="1"/>
              <a:t>almond</a:t>
            </a:r>
            <a:r>
              <a:rPr lang="uk-UA" sz="2000" dirty="0"/>
              <a:t>, </a:t>
            </a:r>
            <a:r>
              <a:rPr lang="uk-UA" sz="2000" dirty="0" err="1"/>
              <a:t>peach</a:t>
            </a:r>
            <a:r>
              <a:rPr lang="uk-UA" sz="2000" dirty="0"/>
              <a:t>, </a:t>
            </a:r>
            <a:r>
              <a:rPr lang="uk-UA" sz="2000" dirty="0" err="1"/>
              <a:t>olive</a:t>
            </a:r>
            <a:r>
              <a:rPr lang="uk-UA" sz="2000" dirty="0"/>
              <a:t>, </a:t>
            </a:r>
            <a:r>
              <a:rPr lang="uk-UA" sz="2000" dirty="0" err="1"/>
              <a:t>sunflower</a:t>
            </a:r>
            <a:r>
              <a:rPr lang="uk-UA" sz="2000" dirty="0"/>
              <a:t> </a:t>
            </a:r>
            <a:r>
              <a:rPr lang="uk-UA" sz="2000" dirty="0" err="1"/>
              <a:t>and</a:t>
            </a:r>
            <a:r>
              <a:rPr lang="uk-UA" sz="2000" dirty="0"/>
              <a:t> </a:t>
            </a:r>
            <a:r>
              <a:rPr lang="uk-UA" sz="2000" dirty="0" err="1"/>
              <a:t>other</a:t>
            </a:r>
            <a:r>
              <a:rPr lang="uk-UA" sz="2000" dirty="0"/>
              <a:t> </a:t>
            </a:r>
            <a:r>
              <a:rPr lang="uk-UA" sz="2000" dirty="0" err="1"/>
              <a:t>oils</a:t>
            </a:r>
            <a:r>
              <a:rPr lang="uk-UA" sz="2000" dirty="0"/>
              <a:t> </a:t>
            </a:r>
            <a:r>
              <a:rPr lang="uk-UA" sz="2000" dirty="0" err="1"/>
              <a:t>are</a:t>
            </a:r>
            <a:r>
              <a:rPr lang="uk-UA" sz="2000" dirty="0"/>
              <a:t> </a:t>
            </a:r>
            <a:r>
              <a:rPr lang="uk-UA" sz="2000" dirty="0" err="1"/>
              <a:t>most</a:t>
            </a:r>
            <a:r>
              <a:rPr lang="uk-UA" sz="2000" dirty="0"/>
              <a:t> </a:t>
            </a:r>
            <a:r>
              <a:rPr lang="uk-UA" sz="2000" dirty="0" err="1"/>
              <a:t>often</a:t>
            </a:r>
            <a:r>
              <a:rPr lang="uk-UA" sz="2000" dirty="0"/>
              <a:t> </a:t>
            </a:r>
            <a:r>
              <a:rPr lang="uk-UA" sz="2000" dirty="0" err="1"/>
              <a:t>used</a:t>
            </a:r>
            <a:r>
              <a:rPr lang="uk-UA" sz="2000" dirty="0"/>
              <a:t>. </a:t>
            </a:r>
            <a:r>
              <a:rPr lang="uk-UA" sz="2000" dirty="0" err="1"/>
              <a:t>Their</a:t>
            </a:r>
            <a:r>
              <a:rPr lang="uk-UA" sz="2000" dirty="0"/>
              <a:t> </a:t>
            </a:r>
            <a:r>
              <a:rPr lang="uk-UA" sz="2000" dirty="0" err="1"/>
              <a:t>quality</a:t>
            </a:r>
            <a:r>
              <a:rPr lang="uk-UA" sz="2000" dirty="0"/>
              <a:t> </a:t>
            </a:r>
            <a:r>
              <a:rPr lang="uk-UA" sz="2000" dirty="0" err="1"/>
              <a:t>is</a:t>
            </a:r>
            <a:r>
              <a:rPr lang="uk-UA" sz="2000" dirty="0"/>
              <a:t> </a:t>
            </a:r>
            <a:r>
              <a:rPr lang="uk-UA" sz="2000" dirty="0" err="1"/>
              <a:t>regulated</a:t>
            </a:r>
            <a:r>
              <a:rPr lang="uk-UA" sz="2000" dirty="0"/>
              <a:t> </a:t>
            </a:r>
            <a:r>
              <a:rPr lang="uk-UA" sz="2000" dirty="0" err="1"/>
              <a:t>by</a:t>
            </a:r>
            <a:r>
              <a:rPr lang="uk-UA" sz="2000" dirty="0"/>
              <a:t> </a:t>
            </a:r>
            <a:r>
              <a:rPr lang="uk-UA" sz="2000" dirty="0" err="1"/>
              <a:t>the</a:t>
            </a:r>
            <a:r>
              <a:rPr lang="uk-UA" sz="2000" dirty="0"/>
              <a:t> </a:t>
            </a:r>
            <a:r>
              <a:rPr lang="uk-UA" sz="2000" dirty="0" err="1"/>
              <a:t>corresponding</a:t>
            </a:r>
            <a:r>
              <a:rPr lang="uk-UA" sz="2000" dirty="0"/>
              <a:t> </a:t>
            </a:r>
            <a:r>
              <a:rPr lang="uk-UA" sz="2000" dirty="0" err="1"/>
              <a:t>pharmacopoeial</a:t>
            </a:r>
            <a:r>
              <a:rPr lang="uk-UA" sz="2000" dirty="0"/>
              <a:t> </a:t>
            </a:r>
            <a:r>
              <a:rPr lang="uk-UA" sz="2000" dirty="0" err="1"/>
              <a:t>articles</a:t>
            </a:r>
            <a:r>
              <a:rPr lang="uk-UA" sz="2000" dirty="0"/>
              <a:t> </a:t>
            </a:r>
            <a:r>
              <a:rPr lang="uk-UA" sz="2000" dirty="0" err="1"/>
              <a:t>according</a:t>
            </a:r>
            <a:r>
              <a:rPr lang="uk-UA" sz="2000" dirty="0"/>
              <a:t> </a:t>
            </a:r>
            <a:r>
              <a:rPr lang="uk-UA" sz="2000" dirty="0" err="1"/>
              <a:t>to</a:t>
            </a:r>
            <a:r>
              <a:rPr lang="uk-UA" sz="2000" dirty="0"/>
              <a:t> </a:t>
            </a:r>
            <a:r>
              <a:rPr lang="uk-UA" sz="2000" dirty="0" err="1"/>
              <a:t>certain</a:t>
            </a:r>
            <a:r>
              <a:rPr lang="uk-UA" sz="2000" dirty="0"/>
              <a:t> </a:t>
            </a:r>
            <a:r>
              <a:rPr lang="uk-UA" sz="2000" dirty="0" err="1"/>
              <a:t>indicators</a:t>
            </a:r>
            <a:r>
              <a:rPr lang="uk-UA" sz="2000" dirty="0"/>
              <a:t>: </a:t>
            </a:r>
            <a:r>
              <a:rPr lang="uk-UA" sz="2000" dirty="0" err="1"/>
              <a:t>viscosity</a:t>
            </a:r>
            <a:r>
              <a:rPr lang="uk-UA" sz="2000" dirty="0"/>
              <a:t>, </a:t>
            </a:r>
            <a:r>
              <a:rPr lang="uk-UA" sz="2000" dirty="0" err="1"/>
              <a:t>saponification</a:t>
            </a:r>
            <a:r>
              <a:rPr lang="uk-UA" sz="2000" dirty="0"/>
              <a:t> </a:t>
            </a:r>
            <a:r>
              <a:rPr lang="uk-UA" sz="2000" dirty="0" err="1"/>
              <a:t>number</a:t>
            </a:r>
            <a:r>
              <a:rPr lang="uk-UA" sz="2000" dirty="0"/>
              <a:t>, </a:t>
            </a:r>
            <a:r>
              <a:rPr lang="uk-UA" sz="2000" dirty="0" err="1"/>
              <a:t>ether</a:t>
            </a:r>
            <a:r>
              <a:rPr lang="uk-UA" sz="2000" dirty="0"/>
              <a:t> </a:t>
            </a:r>
            <a:r>
              <a:rPr lang="uk-UA" sz="2000" dirty="0" err="1"/>
              <a:t>numbers</a:t>
            </a:r>
            <a:r>
              <a:rPr lang="uk-UA" sz="2000" dirty="0"/>
              <a:t>, </a:t>
            </a:r>
            <a:r>
              <a:rPr lang="uk-UA" sz="2000" dirty="0" err="1"/>
              <a:t>and</a:t>
            </a:r>
            <a:r>
              <a:rPr lang="uk-UA" sz="2000" dirty="0"/>
              <a:t> </a:t>
            </a:r>
            <a:r>
              <a:rPr lang="uk-UA" sz="2000" dirty="0" err="1"/>
              <a:t>the</a:t>
            </a:r>
            <a:r>
              <a:rPr lang="uk-UA" sz="2000" dirty="0"/>
              <a:t> </a:t>
            </a:r>
            <a:r>
              <a:rPr lang="uk-UA" sz="2000" dirty="0" err="1"/>
              <a:t>like</a:t>
            </a:r>
            <a:r>
              <a:rPr lang="uk-UA" sz="2000" dirty="0"/>
              <a:t>. </a:t>
            </a:r>
            <a:r>
              <a:rPr lang="uk-UA" sz="2000" dirty="0" err="1"/>
              <a:t>As</a:t>
            </a:r>
            <a:r>
              <a:rPr lang="uk-UA" sz="2000" dirty="0"/>
              <a:t> </a:t>
            </a:r>
            <a:r>
              <a:rPr lang="uk-UA" sz="2000" dirty="0" err="1"/>
              <a:t>biologically</a:t>
            </a:r>
            <a:r>
              <a:rPr lang="uk-UA" sz="2000" dirty="0"/>
              <a:t> </a:t>
            </a:r>
            <a:r>
              <a:rPr lang="uk-UA" sz="2000" dirty="0" err="1"/>
              <a:t>harmless</a:t>
            </a:r>
            <a:r>
              <a:rPr lang="uk-UA" sz="2000" dirty="0"/>
              <a:t> </a:t>
            </a:r>
            <a:r>
              <a:rPr lang="uk-UA" sz="2000" dirty="0" err="1"/>
              <a:t>and</a:t>
            </a:r>
            <a:r>
              <a:rPr lang="uk-UA" sz="2000" dirty="0"/>
              <a:t> </a:t>
            </a:r>
            <a:r>
              <a:rPr lang="uk-UA" sz="2000" dirty="0" err="1"/>
              <a:t>pharmacologically</a:t>
            </a:r>
            <a:r>
              <a:rPr lang="uk-UA" sz="2000" dirty="0"/>
              <a:t> </a:t>
            </a:r>
            <a:r>
              <a:rPr lang="uk-UA" sz="2000" dirty="0" err="1"/>
              <a:t>indifferent</a:t>
            </a:r>
            <a:r>
              <a:rPr lang="uk-UA" sz="2000" dirty="0"/>
              <a:t>, </a:t>
            </a:r>
            <a:r>
              <a:rPr lang="uk-UA" sz="2000" dirty="0" err="1"/>
              <a:t>vegetable</a:t>
            </a:r>
            <a:r>
              <a:rPr lang="uk-UA" sz="2000" dirty="0"/>
              <a:t> </a:t>
            </a:r>
            <a:r>
              <a:rPr lang="uk-UA" sz="2000" dirty="0" err="1"/>
              <a:t>oils</a:t>
            </a:r>
            <a:r>
              <a:rPr lang="uk-UA" sz="2000" dirty="0"/>
              <a:t> </a:t>
            </a:r>
            <a:r>
              <a:rPr lang="uk-UA" sz="2000" dirty="0" err="1"/>
              <a:t>have</a:t>
            </a:r>
            <a:r>
              <a:rPr lang="uk-UA" sz="2000" dirty="0"/>
              <a:t> </a:t>
            </a:r>
            <a:r>
              <a:rPr lang="uk-UA" sz="2000" dirty="0" err="1"/>
              <a:t>low</a:t>
            </a:r>
            <a:r>
              <a:rPr lang="uk-UA" sz="2000" dirty="0"/>
              <a:t> </a:t>
            </a:r>
            <a:r>
              <a:rPr lang="uk-UA" sz="2000" dirty="0" err="1"/>
              <a:t>chemical</a:t>
            </a:r>
            <a:r>
              <a:rPr lang="uk-UA" sz="2000" dirty="0"/>
              <a:t> </a:t>
            </a:r>
            <a:r>
              <a:rPr lang="uk-UA" sz="2000" dirty="0" err="1"/>
              <a:t>stability</a:t>
            </a:r>
            <a:r>
              <a:rPr lang="uk-UA" sz="2000" dirty="0"/>
              <a:t>. </a:t>
            </a:r>
            <a:r>
              <a:rPr lang="uk-UA" sz="2000" dirty="0" err="1"/>
              <a:t>The</a:t>
            </a:r>
            <a:r>
              <a:rPr lang="uk-UA" sz="2000" dirty="0"/>
              <a:t> </a:t>
            </a:r>
            <a:r>
              <a:rPr lang="uk-UA" sz="2000" dirty="0" err="1"/>
              <a:t>presence</a:t>
            </a:r>
            <a:r>
              <a:rPr lang="uk-UA" sz="2000" dirty="0"/>
              <a:t> </a:t>
            </a:r>
            <a:r>
              <a:rPr lang="uk-UA" sz="2000" dirty="0" err="1"/>
              <a:t>of</a:t>
            </a:r>
            <a:r>
              <a:rPr lang="uk-UA" sz="2000" dirty="0"/>
              <a:t> </a:t>
            </a:r>
            <a:r>
              <a:rPr lang="uk-UA" sz="2000" dirty="0" err="1"/>
              <a:t>unsaturated</a:t>
            </a:r>
            <a:r>
              <a:rPr lang="uk-UA" sz="2000" dirty="0"/>
              <a:t> </a:t>
            </a:r>
            <a:r>
              <a:rPr lang="uk-UA" sz="2000" dirty="0" err="1"/>
              <a:t>fatty</a:t>
            </a:r>
            <a:r>
              <a:rPr lang="uk-UA" sz="2000" dirty="0"/>
              <a:t> </a:t>
            </a:r>
            <a:r>
              <a:rPr lang="uk-UA" sz="2000" dirty="0" err="1"/>
              <a:t>acids</a:t>
            </a:r>
            <a:r>
              <a:rPr lang="uk-UA" sz="2000" dirty="0"/>
              <a:t> </a:t>
            </a:r>
            <a:r>
              <a:rPr lang="uk-UA" sz="2000" dirty="0" err="1"/>
              <a:t>in</a:t>
            </a:r>
            <a:r>
              <a:rPr lang="uk-UA" sz="2000" dirty="0"/>
              <a:t> </a:t>
            </a:r>
            <a:r>
              <a:rPr lang="uk-UA" sz="2000" dirty="0" err="1"/>
              <a:t>their</a:t>
            </a:r>
            <a:r>
              <a:rPr lang="uk-UA" sz="2000" dirty="0"/>
              <a:t> </a:t>
            </a:r>
            <a:r>
              <a:rPr lang="uk-UA" sz="2000" dirty="0" err="1"/>
              <a:t>composition</a:t>
            </a:r>
            <a:r>
              <a:rPr lang="uk-UA" sz="2000" dirty="0"/>
              <a:t> </a:t>
            </a:r>
            <a:r>
              <a:rPr lang="uk-UA" sz="2000" dirty="0" err="1"/>
              <a:t>is</a:t>
            </a:r>
            <a:r>
              <a:rPr lang="uk-UA" sz="2000" dirty="0"/>
              <a:t> </a:t>
            </a:r>
            <a:r>
              <a:rPr lang="uk-UA" sz="2000" dirty="0" err="1"/>
              <a:t>the</a:t>
            </a:r>
            <a:r>
              <a:rPr lang="uk-UA" sz="2000" dirty="0"/>
              <a:t> </a:t>
            </a:r>
            <a:r>
              <a:rPr lang="uk-UA" sz="2000" dirty="0" err="1"/>
              <a:t>cause</a:t>
            </a:r>
            <a:r>
              <a:rPr lang="uk-UA" sz="2000" dirty="0"/>
              <a:t> </a:t>
            </a:r>
            <a:r>
              <a:rPr lang="uk-UA" sz="2000" dirty="0" err="1"/>
              <a:t>of</a:t>
            </a:r>
            <a:r>
              <a:rPr lang="uk-UA" sz="2000" dirty="0"/>
              <a:t> </a:t>
            </a:r>
            <a:r>
              <a:rPr lang="uk-UA" sz="2000" dirty="0" err="1"/>
              <a:t>bitterness</a:t>
            </a:r>
            <a:r>
              <a:rPr lang="uk-UA" sz="2000" dirty="0"/>
              <a:t>. </a:t>
            </a:r>
            <a:r>
              <a:rPr lang="uk-UA" sz="2000" dirty="0" err="1"/>
              <a:t>In</a:t>
            </a:r>
            <a:r>
              <a:rPr lang="uk-UA" sz="2000" dirty="0"/>
              <a:t> </a:t>
            </a:r>
            <a:r>
              <a:rPr lang="uk-UA" sz="2000" dirty="0" err="1"/>
              <a:t>this</a:t>
            </a:r>
            <a:r>
              <a:rPr lang="uk-UA" sz="2000" dirty="0"/>
              <a:t> </a:t>
            </a:r>
            <a:r>
              <a:rPr lang="uk-UA" sz="2000" dirty="0" err="1"/>
              <a:t>case</a:t>
            </a:r>
            <a:r>
              <a:rPr lang="uk-UA" sz="2000" dirty="0"/>
              <a:t>, </a:t>
            </a:r>
            <a:r>
              <a:rPr lang="uk-UA" sz="2000" dirty="0" err="1"/>
              <a:t>as</a:t>
            </a:r>
            <a:r>
              <a:rPr lang="uk-UA" sz="2000" dirty="0"/>
              <a:t> a </a:t>
            </a:r>
            <a:r>
              <a:rPr lang="uk-UA" sz="2000" dirty="0" err="1"/>
              <a:t>result</a:t>
            </a:r>
            <a:r>
              <a:rPr lang="uk-UA" sz="2000" dirty="0"/>
              <a:t> </a:t>
            </a:r>
            <a:r>
              <a:rPr lang="uk-UA" sz="2000" dirty="0" err="1"/>
              <a:t>of</a:t>
            </a:r>
            <a:r>
              <a:rPr lang="uk-UA" sz="2000" dirty="0"/>
              <a:t> </a:t>
            </a:r>
            <a:r>
              <a:rPr lang="uk-UA" sz="2000" dirty="0" err="1"/>
              <a:t>the</a:t>
            </a:r>
            <a:r>
              <a:rPr lang="uk-UA" sz="2000" dirty="0"/>
              <a:t> </a:t>
            </a:r>
            <a:r>
              <a:rPr lang="uk-UA" sz="2000" dirty="0" err="1"/>
              <a:t>oxidation</a:t>
            </a:r>
            <a:r>
              <a:rPr lang="uk-UA" sz="2000" dirty="0"/>
              <a:t> </a:t>
            </a:r>
            <a:r>
              <a:rPr lang="uk-UA" sz="2000" dirty="0" err="1"/>
              <a:t>and</a:t>
            </a:r>
            <a:r>
              <a:rPr lang="uk-UA" sz="2000" dirty="0"/>
              <a:t> </a:t>
            </a:r>
            <a:r>
              <a:rPr lang="uk-UA" sz="2000" dirty="0" err="1"/>
              <a:t>hydrolysis</a:t>
            </a:r>
            <a:r>
              <a:rPr lang="uk-UA" sz="2000" dirty="0"/>
              <a:t> </a:t>
            </a:r>
            <a:r>
              <a:rPr lang="uk-UA" sz="2000" dirty="0" err="1"/>
              <a:t>of</a:t>
            </a:r>
            <a:r>
              <a:rPr lang="uk-UA" sz="2000" dirty="0"/>
              <a:t> </a:t>
            </a:r>
            <a:r>
              <a:rPr lang="uk-UA" sz="2000" dirty="0" err="1"/>
              <a:t>fats</a:t>
            </a:r>
            <a:r>
              <a:rPr lang="uk-UA" sz="2000" dirty="0"/>
              <a:t>, </a:t>
            </a:r>
            <a:r>
              <a:rPr lang="uk-UA" sz="2000" dirty="0" err="1"/>
              <a:t>peroxide</a:t>
            </a:r>
            <a:r>
              <a:rPr lang="uk-UA" sz="2000" dirty="0"/>
              <a:t> </a:t>
            </a:r>
            <a:r>
              <a:rPr lang="uk-UA" sz="2000" dirty="0" err="1"/>
              <a:t>compounds</a:t>
            </a:r>
            <a:r>
              <a:rPr lang="uk-UA" sz="2000" dirty="0"/>
              <a:t>, </a:t>
            </a:r>
            <a:r>
              <a:rPr lang="uk-UA" sz="2000" dirty="0" err="1"/>
              <a:t>aldehydes</a:t>
            </a:r>
            <a:r>
              <a:rPr lang="uk-UA" sz="2000" dirty="0"/>
              <a:t> </a:t>
            </a:r>
            <a:r>
              <a:rPr lang="uk-UA" sz="2000" dirty="0" err="1"/>
              <a:t>and</a:t>
            </a:r>
            <a:r>
              <a:rPr lang="uk-UA" sz="2000" dirty="0"/>
              <a:t> </a:t>
            </a:r>
            <a:r>
              <a:rPr lang="uk-UA" sz="2000" dirty="0" err="1"/>
              <a:t>other</a:t>
            </a:r>
            <a:r>
              <a:rPr lang="uk-UA" sz="2000" dirty="0"/>
              <a:t> </a:t>
            </a:r>
            <a:r>
              <a:rPr lang="uk-UA" sz="2000" dirty="0" err="1"/>
              <a:t>products</a:t>
            </a:r>
            <a:r>
              <a:rPr lang="uk-UA" sz="2000" dirty="0"/>
              <a:t> </a:t>
            </a:r>
            <a:r>
              <a:rPr lang="uk-UA" sz="2000" dirty="0" err="1"/>
              <a:t>are</a:t>
            </a:r>
            <a:r>
              <a:rPr lang="uk-UA" sz="2000" dirty="0"/>
              <a:t> </a:t>
            </a:r>
            <a:r>
              <a:rPr lang="uk-UA" sz="2000" dirty="0" err="1"/>
              <a:t>formed</a:t>
            </a:r>
            <a:r>
              <a:rPr lang="uk-UA" sz="2000" dirty="0"/>
              <a:t>. </a:t>
            </a:r>
            <a:r>
              <a:rPr lang="uk-UA" sz="2000" dirty="0" err="1"/>
              <a:t>Oils</a:t>
            </a:r>
            <a:r>
              <a:rPr lang="uk-UA" sz="2000" dirty="0"/>
              <a:t> </a:t>
            </a:r>
            <a:r>
              <a:rPr lang="uk-UA" sz="2000" dirty="0" err="1"/>
              <a:t>acquire</a:t>
            </a:r>
            <a:r>
              <a:rPr lang="uk-UA" sz="2000" dirty="0"/>
              <a:t> </a:t>
            </a:r>
            <a:r>
              <a:rPr lang="uk-UA" sz="2000" dirty="0" err="1"/>
              <a:t>an</a:t>
            </a:r>
            <a:r>
              <a:rPr lang="uk-UA" sz="2000" dirty="0"/>
              <a:t> </a:t>
            </a:r>
            <a:r>
              <a:rPr lang="uk-UA" sz="2000" dirty="0" err="1"/>
              <a:t>unpleasant</a:t>
            </a:r>
            <a:r>
              <a:rPr lang="uk-UA" sz="2000" dirty="0"/>
              <a:t> </a:t>
            </a:r>
            <a:r>
              <a:rPr lang="uk-UA" sz="2000" dirty="0" err="1"/>
              <a:t>taste</a:t>
            </a:r>
            <a:r>
              <a:rPr lang="uk-UA" sz="2000" dirty="0"/>
              <a:t> </a:t>
            </a:r>
            <a:r>
              <a:rPr lang="uk-UA" sz="2000" dirty="0" err="1"/>
              <a:t>and</a:t>
            </a:r>
            <a:r>
              <a:rPr lang="uk-UA" sz="2000" dirty="0"/>
              <a:t> </a:t>
            </a:r>
            <a:r>
              <a:rPr lang="uk-UA" sz="2000" dirty="0" err="1"/>
              <a:t>odor</a:t>
            </a:r>
            <a:r>
              <a:rPr lang="uk-UA" sz="2000" dirty="0"/>
              <a:t>. </a:t>
            </a:r>
            <a:r>
              <a:rPr lang="uk-UA" sz="2000" dirty="0" err="1"/>
              <a:t>Light</a:t>
            </a:r>
            <a:r>
              <a:rPr lang="uk-UA" sz="2000" dirty="0"/>
              <a:t>, </a:t>
            </a:r>
            <a:r>
              <a:rPr lang="uk-UA" sz="2000" dirty="0" err="1"/>
              <a:t>air</a:t>
            </a:r>
            <a:r>
              <a:rPr lang="uk-UA" sz="2000" dirty="0"/>
              <a:t> </a:t>
            </a:r>
            <a:r>
              <a:rPr lang="uk-UA" sz="2000" dirty="0" err="1"/>
              <a:t>oxygen</a:t>
            </a:r>
            <a:r>
              <a:rPr lang="uk-UA" sz="2000" dirty="0"/>
              <a:t>, </a:t>
            </a:r>
            <a:r>
              <a:rPr lang="uk-UA" sz="2000" dirty="0" err="1"/>
              <a:t>moisture</a:t>
            </a:r>
            <a:r>
              <a:rPr lang="uk-UA" sz="2000" dirty="0"/>
              <a:t> </a:t>
            </a:r>
            <a:r>
              <a:rPr lang="uk-UA" sz="2000" dirty="0" err="1"/>
              <a:t>and</a:t>
            </a:r>
            <a:r>
              <a:rPr lang="uk-UA" sz="2000" dirty="0"/>
              <a:t> </a:t>
            </a:r>
            <a:r>
              <a:rPr lang="uk-UA" sz="2000" dirty="0" err="1"/>
              <a:t>various</a:t>
            </a:r>
            <a:r>
              <a:rPr lang="uk-UA" sz="2000" dirty="0"/>
              <a:t> </a:t>
            </a:r>
            <a:r>
              <a:rPr lang="uk-UA" sz="2000" dirty="0" err="1"/>
              <a:t>microorganisms</a:t>
            </a:r>
            <a:r>
              <a:rPr lang="uk-UA" sz="2000" dirty="0"/>
              <a:t> </a:t>
            </a:r>
            <a:r>
              <a:rPr lang="uk-UA" sz="2000" dirty="0" err="1"/>
              <a:t>enhance</a:t>
            </a:r>
            <a:r>
              <a:rPr lang="uk-UA" sz="2000" dirty="0"/>
              <a:t> </a:t>
            </a:r>
            <a:r>
              <a:rPr lang="uk-UA" sz="2000" dirty="0" err="1"/>
              <a:t>these</a:t>
            </a:r>
            <a:r>
              <a:rPr lang="uk-UA" sz="2000" dirty="0"/>
              <a:t> </a:t>
            </a:r>
            <a:r>
              <a:rPr lang="uk-UA" sz="2000" dirty="0" err="1"/>
              <a:t>processes</a:t>
            </a:r>
            <a:r>
              <a:rPr lang="uk-UA" sz="2000" dirty="0"/>
              <a:t>. </a:t>
            </a:r>
            <a:r>
              <a:rPr lang="uk-UA" sz="2000" dirty="0" err="1"/>
              <a:t>Store</a:t>
            </a:r>
            <a:r>
              <a:rPr lang="uk-UA" sz="2000" dirty="0"/>
              <a:t> </a:t>
            </a:r>
            <a:r>
              <a:rPr lang="uk-UA" sz="2000" dirty="0" err="1"/>
              <a:t>fatty</a:t>
            </a:r>
            <a:r>
              <a:rPr lang="uk-UA" sz="2000" dirty="0"/>
              <a:t> </a:t>
            </a:r>
            <a:r>
              <a:rPr lang="uk-UA" sz="2000" dirty="0" err="1"/>
              <a:t>oils</a:t>
            </a:r>
            <a:r>
              <a:rPr lang="uk-UA" sz="2000" dirty="0"/>
              <a:t> </a:t>
            </a:r>
            <a:r>
              <a:rPr lang="uk-UA" sz="2000" dirty="0" err="1"/>
              <a:t>in</a:t>
            </a:r>
            <a:r>
              <a:rPr lang="uk-UA" sz="2000" dirty="0"/>
              <a:t> well-</a:t>
            </a:r>
            <a:r>
              <a:rPr lang="uk-UA" sz="2000" dirty="0" err="1"/>
              <a:t>sealed</a:t>
            </a:r>
            <a:r>
              <a:rPr lang="uk-UA" sz="2000" dirty="0"/>
              <a:t> </a:t>
            </a:r>
            <a:r>
              <a:rPr lang="uk-UA" sz="2000" dirty="0" err="1"/>
              <a:t>and</a:t>
            </a:r>
            <a:r>
              <a:rPr lang="uk-UA" sz="2000" dirty="0"/>
              <a:t> </a:t>
            </a:r>
            <a:r>
              <a:rPr lang="uk-UA" sz="2000" dirty="0" err="1"/>
              <a:t>filled</a:t>
            </a:r>
            <a:r>
              <a:rPr lang="uk-UA" sz="2000" dirty="0"/>
              <a:t> </a:t>
            </a:r>
            <a:r>
              <a:rPr lang="uk-UA" sz="2000" dirty="0" err="1"/>
              <a:t>containers</a:t>
            </a:r>
            <a:r>
              <a:rPr lang="uk-UA" sz="2000" dirty="0"/>
              <a:t> </a:t>
            </a:r>
            <a:r>
              <a:rPr lang="uk-UA" sz="2000" dirty="0" err="1"/>
              <a:t>in</a:t>
            </a:r>
            <a:r>
              <a:rPr lang="uk-UA" sz="2000" dirty="0"/>
              <a:t> a </a:t>
            </a:r>
            <a:r>
              <a:rPr lang="uk-UA" sz="2000" dirty="0" err="1"/>
              <a:t>cool</a:t>
            </a:r>
            <a:r>
              <a:rPr lang="uk-UA" sz="2000" dirty="0"/>
              <a:t>, </a:t>
            </a:r>
            <a:r>
              <a:rPr lang="uk-UA" sz="2000" dirty="0" err="1"/>
              <a:t>dark</a:t>
            </a:r>
            <a:r>
              <a:rPr lang="uk-UA" sz="2000" dirty="0"/>
              <a:t> </a:t>
            </a:r>
            <a:r>
              <a:rPr lang="uk-UA" sz="2000" dirty="0" err="1"/>
              <a:t>place</a:t>
            </a:r>
            <a:r>
              <a:rPr lang="uk-UA" sz="2000" dirty="0"/>
              <a:t>.</a:t>
            </a:r>
            <a:endParaRPr lang="ru-RU" sz="2000" dirty="0"/>
          </a:p>
        </p:txBody>
      </p:sp>
    </p:spTree>
    <p:extLst>
      <p:ext uri="{BB962C8B-B14F-4D97-AF65-F5344CB8AC3E}">
        <p14:creationId xmlns:p14="http://schemas.microsoft.com/office/powerpoint/2010/main" val="4038891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467600" cy="1417638"/>
          </a:xfrm>
        </p:spPr>
        <p:txBody>
          <a:bodyPr>
            <a:normAutofit fontScale="90000"/>
          </a:bodyPr>
          <a:lstStyle/>
          <a:p>
            <a:pPr algn="just"/>
            <a:r>
              <a:rPr lang="en-US" dirty="0"/>
              <a:t>Preparations containing essential oils in an aqueous or aqueous-alcoholic solution are called aromatic waters.</a:t>
            </a:r>
            <a:endParaRPr lang="ru-RU" dirty="0"/>
          </a:p>
        </p:txBody>
      </p:sp>
      <p:sp>
        <p:nvSpPr>
          <p:cNvPr id="3" name="Объект 2"/>
          <p:cNvSpPr>
            <a:spLocks noGrp="1"/>
          </p:cNvSpPr>
          <p:nvPr>
            <p:ph sz="quarter" idx="1"/>
          </p:nvPr>
        </p:nvSpPr>
        <p:spPr>
          <a:xfrm>
            <a:off x="179512" y="1340768"/>
            <a:ext cx="8568952" cy="5133184"/>
          </a:xfrm>
        </p:spPr>
        <p:txBody>
          <a:bodyPr>
            <a:normAutofit lnSpcReduction="10000"/>
          </a:bodyPr>
          <a:lstStyle/>
          <a:p>
            <a:pPr algn="just"/>
            <a:r>
              <a:rPr lang="en-US" sz="2500" i="1" dirty="0">
                <a:solidFill>
                  <a:srgbClr val="00B050"/>
                </a:solidFill>
                <a:effectLst>
                  <a:outerShdw blurRad="38100" dist="38100" dir="2700000" algn="tl">
                    <a:srgbClr val="000000">
                      <a:alpha val="43137"/>
                    </a:srgbClr>
                  </a:outerShdw>
                </a:effectLst>
              </a:rPr>
              <a:t>Fragrant waters </a:t>
            </a:r>
            <a:r>
              <a:rPr lang="en-US" sz="2500" dirty="0"/>
              <a:t>(</a:t>
            </a:r>
            <a:r>
              <a:rPr lang="en-US" sz="2500" dirty="0" err="1"/>
              <a:t>Aquae</a:t>
            </a:r>
            <a:r>
              <a:rPr lang="en-US" sz="2500" dirty="0"/>
              <a:t> </a:t>
            </a:r>
            <a:r>
              <a:rPr lang="en-US" sz="2500" dirty="0" err="1"/>
              <a:t>aromaticae</a:t>
            </a:r>
            <a:r>
              <a:rPr lang="en-US" sz="2500" dirty="0"/>
              <a:t>) are transparent liquids with a specific smell of essential oil that is part of their composition. The healing effect of aromatic waters is manifested only in some of them, and mainly they are intended to correct the taste and smell of drugs with unpleasant organoleptic properties. The aromatic waters are clear, slightly non-opalescent and have the smell of their constituent substances. Aromatic waters are unstable during storage. They are used to correct the taste or odor of drugs that contain substances with unpleasant organoleptic properties. Some aromatic waters have medicinal properties due to their antiseptic effect or the ability to increase the secretory and motor activity of the stomach.</a:t>
            </a:r>
            <a:endParaRPr lang="ru-RU" dirty="0"/>
          </a:p>
        </p:txBody>
      </p:sp>
    </p:spTree>
    <p:extLst>
      <p:ext uri="{BB962C8B-B14F-4D97-AF65-F5344CB8AC3E}">
        <p14:creationId xmlns:p14="http://schemas.microsoft.com/office/powerpoint/2010/main" val="1301875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95536" y="188640"/>
            <a:ext cx="3248479" cy="2448272"/>
          </a:xfrm>
        </p:spPr>
      </p:pic>
      <p:sp>
        <p:nvSpPr>
          <p:cNvPr id="2" name="Объект 1"/>
          <p:cNvSpPr>
            <a:spLocks noGrp="1"/>
          </p:cNvSpPr>
          <p:nvPr>
            <p:ph sz="quarter" idx="2"/>
          </p:nvPr>
        </p:nvSpPr>
        <p:spPr>
          <a:xfrm>
            <a:off x="3707904" y="1600200"/>
            <a:ext cx="4752528" cy="4572000"/>
          </a:xfrm>
        </p:spPr>
        <p:txBody>
          <a:bodyPr>
            <a:normAutofit/>
          </a:bodyPr>
          <a:lstStyle/>
          <a:p>
            <a:pPr algn="just"/>
            <a:r>
              <a:rPr lang="uk-UA" i="1" dirty="0" err="1"/>
              <a:t>Aquae</a:t>
            </a:r>
            <a:r>
              <a:rPr lang="uk-UA" i="1" dirty="0"/>
              <a:t> </a:t>
            </a:r>
            <a:r>
              <a:rPr lang="uk-UA" i="1" dirty="0" err="1"/>
              <a:t>aromaticae</a:t>
            </a:r>
            <a:r>
              <a:rPr lang="uk-UA" dirty="0"/>
              <a:t> </a:t>
            </a:r>
            <a:r>
              <a:rPr lang="uk-UA" dirty="0" err="1"/>
              <a:t>are</a:t>
            </a:r>
            <a:r>
              <a:rPr lang="uk-UA" dirty="0"/>
              <a:t> </a:t>
            </a:r>
            <a:r>
              <a:rPr lang="uk-UA" dirty="0" err="1"/>
              <a:t>transparent</a:t>
            </a:r>
            <a:r>
              <a:rPr lang="uk-UA" dirty="0"/>
              <a:t> </a:t>
            </a:r>
            <a:r>
              <a:rPr lang="uk-UA" dirty="0" err="1"/>
              <a:t>liquids</a:t>
            </a:r>
            <a:r>
              <a:rPr lang="uk-UA" dirty="0"/>
              <a:t> </a:t>
            </a:r>
            <a:r>
              <a:rPr lang="uk-UA" dirty="0" err="1"/>
              <a:t>with</a:t>
            </a:r>
            <a:r>
              <a:rPr lang="uk-UA" dirty="0"/>
              <a:t> a </a:t>
            </a:r>
            <a:r>
              <a:rPr lang="uk-UA" dirty="0" err="1"/>
              <a:t>specific</a:t>
            </a:r>
            <a:r>
              <a:rPr lang="uk-UA" dirty="0"/>
              <a:t> </a:t>
            </a:r>
            <a:r>
              <a:rPr lang="uk-UA" dirty="0" err="1"/>
              <a:t>smell</a:t>
            </a:r>
            <a:r>
              <a:rPr lang="uk-UA" dirty="0"/>
              <a:t> </a:t>
            </a:r>
            <a:r>
              <a:rPr lang="uk-UA" dirty="0" err="1"/>
              <a:t>of</a:t>
            </a:r>
            <a:r>
              <a:rPr lang="uk-UA" dirty="0"/>
              <a:t> </a:t>
            </a:r>
            <a:r>
              <a:rPr lang="uk-UA" dirty="0" err="1"/>
              <a:t>essential</a:t>
            </a:r>
            <a:r>
              <a:rPr lang="uk-UA" dirty="0"/>
              <a:t> </a:t>
            </a:r>
            <a:r>
              <a:rPr lang="uk-UA" dirty="0" err="1"/>
              <a:t>oil</a:t>
            </a:r>
            <a:r>
              <a:rPr lang="uk-UA" dirty="0"/>
              <a:t> </a:t>
            </a:r>
            <a:r>
              <a:rPr lang="uk-UA" dirty="0" err="1"/>
              <a:t>that</a:t>
            </a:r>
            <a:r>
              <a:rPr lang="uk-UA" dirty="0"/>
              <a:t> </a:t>
            </a:r>
            <a:r>
              <a:rPr lang="uk-UA" dirty="0" err="1"/>
              <a:t>is</a:t>
            </a:r>
            <a:r>
              <a:rPr lang="uk-UA" dirty="0"/>
              <a:t> </a:t>
            </a:r>
            <a:r>
              <a:rPr lang="uk-UA" dirty="0" err="1"/>
              <a:t>part</a:t>
            </a:r>
            <a:r>
              <a:rPr lang="uk-UA" dirty="0"/>
              <a:t> </a:t>
            </a:r>
            <a:r>
              <a:rPr lang="uk-UA" dirty="0" err="1"/>
              <a:t>of</a:t>
            </a:r>
            <a:r>
              <a:rPr lang="uk-UA" dirty="0"/>
              <a:t> </a:t>
            </a:r>
            <a:r>
              <a:rPr lang="uk-UA" dirty="0" err="1"/>
              <a:t>their</a:t>
            </a:r>
            <a:r>
              <a:rPr lang="uk-UA" dirty="0"/>
              <a:t> </a:t>
            </a:r>
            <a:r>
              <a:rPr lang="uk-UA" dirty="0" err="1"/>
              <a:t>composition</a:t>
            </a:r>
            <a:r>
              <a:rPr lang="uk-UA" dirty="0"/>
              <a:t>. </a:t>
            </a:r>
            <a:r>
              <a:rPr lang="uk-UA" dirty="0" err="1"/>
              <a:t>The</a:t>
            </a:r>
            <a:r>
              <a:rPr lang="uk-UA" dirty="0"/>
              <a:t> </a:t>
            </a:r>
            <a:r>
              <a:rPr lang="uk-UA" dirty="0" err="1"/>
              <a:t>healing</a:t>
            </a:r>
            <a:r>
              <a:rPr lang="uk-UA" dirty="0"/>
              <a:t> </a:t>
            </a:r>
            <a:r>
              <a:rPr lang="uk-UA" dirty="0" err="1"/>
              <a:t>effect</a:t>
            </a:r>
            <a:r>
              <a:rPr lang="uk-UA" dirty="0"/>
              <a:t> </a:t>
            </a:r>
            <a:r>
              <a:rPr lang="uk-UA" dirty="0" err="1"/>
              <a:t>of</a:t>
            </a:r>
            <a:r>
              <a:rPr lang="uk-UA" dirty="0"/>
              <a:t> </a:t>
            </a:r>
            <a:r>
              <a:rPr lang="uk-UA" dirty="0" err="1"/>
              <a:t>aromatic</a:t>
            </a:r>
            <a:r>
              <a:rPr lang="uk-UA" dirty="0"/>
              <a:t> </a:t>
            </a:r>
            <a:r>
              <a:rPr lang="uk-UA" dirty="0" err="1"/>
              <a:t>waters</a:t>
            </a:r>
            <a:r>
              <a:rPr lang="uk-UA" dirty="0"/>
              <a:t> </a:t>
            </a:r>
            <a:r>
              <a:rPr lang="uk-UA" dirty="0" err="1"/>
              <a:t>is</a:t>
            </a:r>
            <a:r>
              <a:rPr lang="uk-UA" dirty="0"/>
              <a:t> </a:t>
            </a:r>
            <a:r>
              <a:rPr lang="uk-UA" dirty="0" err="1"/>
              <a:t>manifested</a:t>
            </a:r>
            <a:r>
              <a:rPr lang="uk-UA" dirty="0"/>
              <a:t> </a:t>
            </a:r>
            <a:r>
              <a:rPr lang="uk-UA" dirty="0" err="1"/>
              <a:t>only</a:t>
            </a:r>
            <a:r>
              <a:rPr lang="uk-UA" dirty="0"/>
              <a:t> </a:t>
            </a:r>
            <a:r>
              <a:rPr lang="uk-UA" dirty="0" err="1"/>
              <a:t>in</a:t>
            </a:r>
            <a:r>
              <a:rPr lang="uk-UA" dirty="0"/>
              <a:t> </a:t>
            </a:r>
            <a:r>
              <a:rPr lang="uk-UA" dirty="0" err="1"/>
              <a:t>some</a:t>
            </a:r>
            <a:r>
              <a:rPr lang="uk-UA" dirty="0"/>
              <a:t> </a:t>
            </a:r>
            <a:r>
              <a:rPr lang="uk-UA" dirty="0" err="1"/>
              <a:t>of</a:t>
            </a:r>
            <a:r>
              <a:rPr lang="uk-UA" dirty="0"/>
              <a:t> </a:t>
            </a:r>
            <a:r>
              <a:rPr lang="uk-UA" dirty="0" err="1"/>
              <a:t>them</a:t>
            </a:r>
            <a:r>
              <a:rPr lang="uk-UA" dirty="0"/>
              <a:t>, </a:t>
            </a:r>
            <a:r>
              <a:rPr lang="uk-UA" dirty="0" err="1"/>
              <a:t>and</a:t>
            </a:r>
            <a:r>
              <a:rPr lang="uk-UA" dirty="0"/>
              <a:t> </a:t>
            </a:r>
            <a:r>
              <a:rPr lang="uk-UA" dirty="0" err="1"/>
              <a:t>mainly</a:t>
            </a:r>
            <a:r>
              <a:rPr lang="uk-UA" dirty="0"/>
              <a:t> </a:t>
            </a:r>
            <a:r>
              <a:rPr lang="uk-UA" dirty="0" err="1"/>
              <a:t>they</a:t>
            </a:r>
            <a:r>
              <a:rPr lang="uk-UA" dirty="0"/>
              <a:t> </a:t>
            </a:r>
            <a:r>
              <a:rPr lang="uk-UA" dirty="0" err="1"/>
              <a:t>are</a:t>
            </a:r>
            <a:r>
              <a:rPr lang="uk-UA" dirty="0"/>
              <a:t> </a:t>
            </a:r>
            <a:r>
              <a:rPr lang="uk-UA" dirty="0" err="1"/>
              <a:t>intended</a:t>
            </a:r>
            <a:r>
              <a:rPr lang="uk-UA" dirty="0"/>
              <a:t> </a:t>
            </a:r>
            <a:r>
              <a:rPr lang="uk-UA" dirty="0" err="1"/>
              <a:t>to</a:t>
            </a:r>
            <a:r>
              <a:rPr lang="uk-UA" dirty="0"/>
              <a:t> </a:t>
            </a:r>
            <a:r>
              <a:rPr lang="uk-UA" dirty="0" err="1"/>
              <a:t>correct</a:t>
            </a:r>
            <a:r>
              <a:rPr lang="uk-UA" dirty="0"/>
              <a:t> </a:t>
            </a:r>
            <a:r>
              <a:rPr lang="uk-UA" dirty="0" err="1"/>
              <a:t>the</a:t>
            </a:r>
            <a:r>
              <a:rPr lang="uk-UA" dirty="0"/>
              <a:t> </a:t>
            </a:r>
            <a:r>
              <a:rPr lang="uk-UA" dirty="0" err="1"/>
              <a:t>taste</a:t>
            </a:r>
            <a:r>
              <a:rPr lang="uk-UA" dirty="0"/>
              <a:t> </a:t>
            </a:r>
            <a:r>
              <a:rPr lang="uk-UA" dirty="0" err="1"/>
              <a:t>and</a:t>
            </a:r>
            <a:r>
              <a:rPr lang="uk-UA" dirty="0"/>
              <a:t> </a:t>
            </a:r>
            <a:r>
              <a:rPr lang="uk-UA" dirty="0" err="1"/>
              <a:t>smell</a:t>
            </a:r>
            <a:r>
              <a:rPr lang="uk-UA" dirty="0"/>
              <a:t> </a:t>
            </a:r>
            <a:r>
              <a:rPr lang="uk-UA" dirty="0" err="1"/>
              <a:t>of</a:t>
            </a:r>
            <a:r>
              <a:rPr lang="uk-UA" dirty="0"/>
              <a:t> </a:t>
            </a:r>
            <a:r>
              <a:rPr lang="uk-UA" dirty="0" err="1"/>
              <a:t>drugs</a:t>
            </a:r>
            <a:r>
              <a:rPr lang="uk-UA" dirty="0"/>
              <a:t> </a:t>
            </a:r>
            <a:r>
              <a:rPr lang="uk-UA" dirty="0" err="1"/>
              <a:t>with</a:t>
            </a:r>
            <a:r>
              <a:rPr lang="uk-UA" dirty="0"/>
              <a:t> </a:t>
            </a:r>
            <a:r>
              <a:rPr lang="uk-UA" dirty="0" err="1"/>
              <a:t>unpleasant</a:t>
            </a:r>
            <a:r>
              <a:rPr lang="uk-UA" dirty="0"/>
              <a:t> </a:t>
            </a:r>
            <a:r>
              <a:rPr lang="uk-UA" dirty="0" err="1"/>
              <a:t>organoleptic</a:t>
            </a:r>
            <a:r>
              <a:rPr lang="uk-UA" dirty="0"/>
              <a:t> </a:t>
            </a:r>
            <a:r>
              <a:rPr lang="uk-UA" dirty="0" err="1"/>
              <a:t>properties</a:t>
            </a:r>
            <a:r>
              <a:rPr lang="uk-UA" dirty="0"/>
              <a:t>.</a:t>
            </a:r>
            <a:endParaRPr lang="ru-RU" dirty="0"/>
          </a:p>
        </p:txBody>
      </p:sp>
    </p:spTree>
    <p:extLst>
      <p:ext uri="{BB962C8B-B14F-4D97-AF65-F5344CB8AC3E}">
        <p14:creationId xmlns:p14="http://schemas.microsoft.com/office/powerpoint/2010/main" val="3821566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
          </p:nvPr>
        </p:nvSpPr>
        <p:spPr>
          <a:xfrm>
            <a:off x="323528" y="188640"/>
            <a:ext cx="8568952" cy="4873752"/>
          </a:xfrm>
        </p:spPr>
        <p:txBody>
          <a:bodyPr>
            <a:normAutofit lnSpcReduction="10000"/>
          </a:bodyPr>
          <a:lstStyle/>
          <a:p>
            <a:pPr algn="just"/>
            <a:r>
              <a:rPr lang="uk-UA" dirty="0" err="1" smtClean="0"/>
              <a:t>The</a:t>
            </a:r>
            <a:r>
              <a:rPr lang="uk-UA" dirty="0" smtClean="0"/>
              <a:t> </a:t>
            </a:r>
            <a:r>
              <a:rPr lang="uk-UA" dirty="0" err="1"/>
              <a:t>aromatic</a:t>
            </a:r>
            <a:r>
              <a:rPr lang="uk-UA" dirty="0"/>
              <a:t> </a:t>
            </a:r>
            <a:r>
              <a:rPr lang="uk-UA" dirty="0" err="1"/>
              <a:t>waters</a:t>
            </a:r>
            <a:r>
              <a:rPr lang="uk-UA" dirty="0"/>
              <a:t> </a:t>
            </a:r>
            <a:r>
              <a:rPr lang="uk-UA" dirty="0" err="1"/>
              <a:t>are</a:t>
            </a:r>
            <a:r>
              <a:rPr lang="uk-UA" dirty="0"/>
              <a:t> </a:t>
            </a:r>
            <a:r>
              <a:rPr lang="uk-UA" dirty="0" err="1"/>
              <a:t>clear</a:t>
            </a:r>
            <a:r>
              <a:rPr lang="uk-UA" dirty="0"/>
              <a:t>, </a:t>
            </a:r>
            <a:r>
              <a:rPr lang="uk-UA" dirty="0" err="1"/>
              <a:t>slightly</a:t>
            </a:r>
            <a:r>
              <a:rPr lang="uk-UA" dirty="0"/>
              <a:t> non-</a:t>
            </a:r>
            <a:r>
              <a:rPr lang="uk-UA" dirty="0" err="1"/>
              <a:t>opalescent</a:t>
            </a:r>
            <a:r>
              <a:rPr lang="uk-UA" dirty="0"/>
              <a:t>, </a:t>
            </a:r>
            <a:r>
              <a:rPr lang="uk-UA" dirty="0" err="1"/>
              <a:t>and</a:t>
            </a:r>
            <a:r>
              <a:rPr lang="uk-UA" dirty="0"/>
              <a:t> </a:t>
            </a:r>
            <a:r>
              <a:rPr lang="uk-UA" dirty="0" err="1"/>
              <a:t>have</a:t>
            </a:r>
            <a:r>
              <a:rPr lang="uk-UA" dirty="0"/>
              <a:t> </a:t>
            </a:r>
            <a:r>
              <a:rPr lang="uk-UA" dirty="0" err="1"/>
              <a:t>the</a:t>
            </a:r>
            <a:r>
              <a:rPr lang="uk-UA" dirty="0"/>
              <a:t> </a:t>
            </a:r>
            <a:r>
              <a:rPr lang="uk-UA" dirty="0" err="1"/>
              <a:t>smell</a:t>
            </a:r>
            <a:r>
              <a:rPr lang="uk-UA" dirty="0"/>
              <a:t> </a:t>
            </a:r>
            <a:r>
              <a:rPr lang="uk-UA" dirty="0" err="1"/>
              <a:t>of</a:t>
            </a:r>
            <a:r>
              <a:rPr lang="uk-UA" dirty="0"/>
              <a:t> </a:t>
            </a:r>
            <a:r>
              <a:rPr lang="uk-UA" dirty="0" err="1"/>
              <a:t>their</a:t>
            </a:r>
            <a:r>
              <a:rPr lang="uk-UA" dirty="0"/>
              <a:t> </a:t>
            </a:r>
            <a:r>
              <a:rPr lang="uk-UA" dirty="0" err="1"/>
              <a:t>constituent</a:t>
            </a:r>
            <a:r>
              <a:rPr lang="uk-UA" dirty="0"/>
              <a:t> </a:t>
            </a:r>
            <a:r>
              <a:rPr lang="uk-UA" dirty="0" err="1"/>
              <a:t>substances</a:t>
            </a:r>
            <a:r>
              <a:rPr lang="uk-UA" dirty="0"/>
              <a:t>. </a:t>
            </a:r>
            <a:r>
              <a:rPr lang="uk-UA" dirty="0" err="1"/>
              <a:t>Aromatic</a:t>
            </a:r>
            <a:r>
              <a:rPr lang="uk-UA" dirty="0"/>
              <a:t> </a:t>
            </a:r>
            <a:r>
              <a:rPr lang="uk-UA" dirty="0" err="1"/>
              <a:t>waters</a:t>
            </a:r>
            <a:r>
              <a:rPr lang="uk-UA" dirty="0"/>
              <a:t> </a:t>
            </a:r>
            <a:r>
              <a:rPr lang="uk-UA" dirty="0" err="1"/>
              <a:t>are</a:t>
            </a:r>
            <a:r>
              <a:rPr lang="uk-UA" dirty="0"/>
              <a:t> </a:t>
            </a:r>
            <a:r>
              <a:rPr lang="uk-UA" dirty="0" err="1"/>
              <a:t>unstable</a:t>
            </a:r>
            <a:r>
              <a:rPr lang="uk-UA" dirty="0"/>
              <a:t> </a:t>
            </a:r>
            <a:r>
              <a:rPr lang="uk-UA" dirty="0" err="1"/>
              <a:t>during</a:t>
            </a:r>
            <a:r>
              <a:rPr lang="uk-UA" dirty="0"/>
              <a:t> </a:t>
            </a:r>
            <a:r>
              <a:rPr lang="uk-UA" dirty="0" err="1"/>
              <a:t>storage</a:t>
            </a:r>
            <a:r>
              <a:rPr lang="uk-UA" dirty="0"/>
              <a:t>. </a:t>
            </a:r>
            <a:r>
              <a:rPr lang="uk-UA" dirty="0" err="1"/>
              <a:t>They</a:t>
            </a:r>
            <a:r>
              <a:rPr lang="uk-UA" dirty="0"/>
              <a:t> </a:t>
            </a:r>
            <a:r>
              <a:rPr lang="uk-UA" dirty="0" err="1"/>
              <a:t>are</a:t>
            </a:r>
            <a:r>
              <a:rPr lang="uk-UA" dirty="0"/>
              <a:t> </a:t>
            </a:r>
            <a:r>
              <a:rPr lang="uk-UA" dirty="0" err="1"/>
              <a:t>used</a:t>
            </a:r>
            <a:r>
              <a:rPr lang="uk-UA" dirty="0"/>
              <a:t> </a:t>
            </a:r>
            <a:r>
              <a:rPr lang="uk-UA" dirty="0" err="1"/>
              <a:t>to</a:t>
            </a:r>
            <a:r>
              <a:rPr lang="uk-UA" dirty="0"/>
              <a:t> </a:t>
            </a:r>
            <a:r>
              <a:rPr lang="uk-UA" dirty="0" err="1"/>
              <a:t>correct</a:t>
            </a:r>
            <a:r>
              <a:rPr lang="uk-UA" dirty="0"/>
              <a:t> </a:t>
            </a:r>
            <a:r>
              <a:rPr lang="uk-UA" dirty="0" err="1"/>
              <a:t>the</a:t>
            </a:r>
            <a:r>
              <a:rPr lang="uk-UA" dirty="0"/>
              <a:t> </a:t>
            </a:r>
            <a:r>
              <a:rPr lang="uk-UA" dirty="0" err="1"/>
              <a:t>taste</a:t>
            </a:r>
            <a:r>
              <a:rPr lang="uk-UA" dirty="0"/>
              <a:t> </a:t>
            </a:r>
            <a:r>
              <a:rPr lang="uk-UA" dirty="0" err="1"/>
              <a:t>or</a:t>
            </a:r>
            <a:r>
              <a:rPr lang="uk-UA" dirty="0"/>
              <a:t> </a:t>
            </a:r>
            <a:r>
              <a:rPr lang="uk-UA" dirty="0" err="1"/>
              <a:t>odor</a:t>
            </a:r>
            <a:r>
              <a:rPr lang="uk-UA" dirty="0"/>
              <a:t> </a:t>
            </a:r>
            <a:r>
              <a:rPr lang="uk-UA" dirty="0" err="1"/>
              <a:t>of</a:t>
            </a:r>
            <a:r>
              <a:rPr lang="uk-UA" dirty="0"/>
              <a:t> </a:t>
            </a:r>
            <a:r>
              <a:rPr lang="uk-UA" dirty="0" err="1"/>
              <a:t>drugs</a:t>
            </a:r>
            <a:r>
              <a:rPr lang="uk-UA" dirty="0"/>
              <a:t> </a:t>
            </a:r>
            <a:r>
              <a:rPr lang="uk-UA" dirty="0" err="1"/>
              <a:t>that</a:t>
            </a:r>
            <a:r>
              <a:rPr lang="uk-UA" dirty="0"/>
              <a:t> </a:t>
            </a:r>
            <a:r>
              <a:rPr lang="uk-UA" dirty="0" err="1"/>
              <a:t>contain</a:t>
            </a:r>
            <a:r>
              <a:rPr lang="uk-UA" dirty="0"/>
              <a:t> </a:t>
            </a:r>
            <a:r>
              <a:rPr lang="uk-UA" dirty="0" err="1"/>
              <a:t>substances</a:t>
            </a:r>
            <a:r>
              <a:rPr lang="uk-UA" dirty="0"/>
              <a:t> </a:t>
            </a:r>
            <a:r>
              <a:rPr lang="uk-UA" dirty="0" err="1"/>
              <a:t>with</a:t>
            </a:r>
            <a:r>
              <a:rPr lang="uk-UA" dirty="0"/>
              <a:t> </a:t>
            </a:r>
            <a:r>
              <a:rPr lang="uk-UA" dirty="0" err="1"/>
              <a:t>unpleasant</a:t>
            </a:r>
            <a:r>
              <a:rPr lang="uk-UA" dirty="0"/>
              <a:t> </a:t>
            </a:r>
            <a:r>
              <a:rPr lang="uk-UA" dirty="0" err="1"/>
              <a:t>organoleptic</a:t>
            </a:r>
            <a:r>
              <a:rPr lang="uk-UA" dirty="0"/>
              <a:t> </a:t>
            </a:r>
            <a:r>
              <a:rPr lang="uk-UA" dirty="0" err="1"/>
              <a:t>properties</a:t>
            </a:r>
            <a:r>
              <a:rPr lang="uk-UA" dirty="0"/>
              <a:t>. </a:t>
            </a:r>
            <a:r>
              <a:rPr lang="uk-UA" dirty="0" err="1"/>
              <a:t>Some</a:t>
            </a:r>
            <a:r>
              <a:rPr lang="uk-UA" dirty="0"/>
              <a:t> </a:t>
            </a:r>
            <a:r>
              <a:rPr lang="uk-UA" dirty="0" err="1"/>
              <a:t>aromatic</a:t>
            </a:r>
            <a:r>
              <a:rPr lang="uk-UA" dirty="0"/>
              <a:t> </a:t>
            </a:r>
            <a:r>
              <a:rPr lang="uk-UA" dirty="0" err="1"/>
              <a:t>waters</a:t>
            </a:r>
            <a:r>
              <a:rPr lang="uk-UA" dirty="0"/>
              <a:t> </a:t>
            </a:r>
            <a:r>
              <a:rPr lang="uk-UA" dirty="0" err="1"/>
              <a:t>have</a:t>
            </a:r>
            <a:r>
              <a:rPr lang="uk-UA" dirty="0"/>
              <a:t> </a:t>
            </a:r>
            <a:r>
              <a:rPr lang="uk-UA" dirty="0" err="1"/>
              <a:t>medicinal</a:t>
            </a:r>
            <a:r>
              <a:rPr lang="uk-UA" dirty="0"/>
              <a:t> </a:t>
            </a:r>
            <a:r>
              <a:rPr lang="uk-UA" dirty="0" err="1"/>
              <a:t>properties</a:t>
            </a:r>
            <a:r>
              <a:rPr lang="uk-UA" dirty="0"/>
              <a:t> </a:t>
            </a:r>
            <a:r>
              <a:rPr lang="uk-UA" dirty="0" err="1"/>
              <a:t>due</a:t>
            </a:r>
            <a:r>
              <a:rPr lang="uk-UA" dirty="0"/>
              <a:t> </a:t>
            </a:r>
            <a:r>
              <a:rPr lang="uk-UA" dirty="0" err="1"/>
              <a:t>to</a:t>
            </a:r>
            <a:r>
              <a:rPr lang="uk-UA" dirty="0"/>
              <a:t> </a:t>
            </a:r>
            <a:r>
              <a:rPr lang="uk-UA" dirty="0" err="1"/>
              <a:t>their</a:t>
            </a:r>
            <a:r>
              <a:rPr lang="uk-UA" dirty="0"/>
              <a:t> </a:t>
            </a:r>
            <a:r>
              <a:rPr lang="uk-UA" dirty="0" err="1"/>
              <a:t>antiseptic</a:t>
            </a:r>
            <a:r>
              <a:rPr lang="uk-UA" dirty="0"/>
              <a:t> </a:t>
            </a:r>
            <a:r>
              <a:rPr lang="uk-UA" dirty="0" err="1"/>
              <a:t>effect</a:t>
            </a:r>
            <a:r>
              <a:rPr lang="uk-UA" dirty="0"/>
              <a:t> </a:t>
            </a:r>
            <a:r>
              <a:rPr lang="uk-UA" dirty="0" err="1"/>
              <a:t>or</a:t>
            </a:r>
            <a:r>
              <a:rPr lang="uk-UA" dirty="0"/>
              <a:t> </a:t>
            </a:r>
            <a:r>
              <a:rPr lang="uk-UA" dirty="0" err="1"/>
              <a:t>the</a:t>
            </a:r>
            <a:r>
              <a:rPr lang="uk-UA" dirty="0"/>
              <a:t> </a:t>
            </a:r>
            <a:r>
              <a:rPr lang="uk-UA" dirty="0" err="1"/>
              <a:t>ability</a:t>
            </a:r>
            <a:r>
              <a:rPr lang="uk-UA" dirty="0"/>
              <a:t> </a:t>
            </a:r>
            <a:r>
              <a:rPr lang="uk-UA" dirty="0" err="1"/>
              <a:t>to</a:t>
            </a:r>
            <a:r>
              <a:rPr lang="uk-UA" dirty="0"/>
              <a:t> </a:t>
            </a:r>
            <a:r>
              <a:rPr lang="uk-UA" dirty="0" err="1"/>
              <a:t>increase</a:t>
            </a:r>
            <a:r>
              <a:rPr lang="uk-UA" dirty="0"/>
              <a:t> </a:t>
            </a:r>
            <a:r>
              <a:rPr lang="uk-UA" dirty="0" err="1"/>
              <a:t>the</a:t>
            </a:r>
            <a:r>
              <a:rPr lang="uk-UA" dirty="0"/>
              <a:t> </a:t>
            </a:r>
            <a:r>
              <a:rPr lang="uk-UA" dirty="0" err="1"/>
              <a:t>secretory</a:t>
            </a:r>
            <a:r>
              <a:rPr lang="uk-UA" dirty="0"/>
              <a:t> </a:t>
            </a:r>
            <a:r>
              <a:rPr lang="uk-UA" dirty="0" err="1"/>
              <a:t>and</a:t>
            </a:r>
            <a:r>
              <a:rPr lang="uk-UA" dirty="0"/>
              <a:t> </a:t>
            </a:r>
            <a:r>
              <a:rPr lang="uk-UA" dirty="0" err="1"/>
              <a:t>motor</a:t>
            </a:r>
            <a:r>
              <a:rPr lang="uk-UA" dirty="0"/>
              <a:t> </a:t>
            </a:r>
            <a:r>
              <a:rPr lang="uk-UA" dirty="0" err="1"/>
              <a:t>activity</a:t>
            </a:r>
            <a:r>
              <a:rPr lang="uk-UA" dirty="0"/>
              <a:t> </a:t>
            </a:r>
            <a:r>
              <a:rPr lang="uk-UA" dirty="0" err="1"/>
              <a:t>of</a:t>
            </a:r>
            <a:r>
              <a:rPr lang="uk-UA" dirty="0"/>
              <a:t> </a:t>
            </a:r>
            <a:r>
              <a:rPr lang="uk-UA" dirty="0" err="1"/>
              <a:t>the</a:t>
            </a:r>
            <a:r>
              <a:rPr lang="uk-UA" dirty="0"/>
              <a:t> </a:t>
            </a:r>
            <a:r>
              <a:rPr lang="uk-UA" dirty="0" err="1"/>
              <a:t>stomach</a:t>
            </a:r>
            <a:r>
              <a:rPr lang="uk-UA" dirty="0" smtClean="0"/>
              <a:t>.</a:t>
            </a:r>
            <a:endParaRPr lang="en-US" dirty="0" smtClean="0"/>
          </a:p>
          <a:p>
            <a:pPr algn="just"/>
            <a:r>
              <a:rPr lang="uk-UA" dirty="0" err="1" smtClean="0"/>
              <a:t>Aromatic</a:t>
            </a:r>
            <a:r>
              <a:rPr lang="uk-UA" dirty="0" smtClean="0"/>
              <a:t> </a:t>
            </a:r>
            <a:r>
              <a:rPr lang="uk-UA" dirty="0" err="1"/>
              <a:t>water</a:t>
            </a:r>
            <a:r>
              <a:rPr lang="uk-UA" dirty="0"/>
              <a:t> </a:t>
            </a:r>
            <a:r>
              <a:rPr lang="uk-UA" dirty="0" err="1"/>
              <a:t>is</a:t>
            </a:r>
            <a:r>
              <a:rPr lang="uk-UA" dirty="0"/>
              <a:t> </a:t>
            </a:r>
            <a:r>
              <a:rPr lang="uk-UA" dirty="0" err="1"/>
              <a:t>the</a:t>
            </a:r>
            <a:r>
              <a:rPr lang="uk-UA" dirty="0"/>
              <a:t> </a:t>
            </a:r>
            <a:r>
              <a:rPr lang="uk-UA" dirty="0" err="1"/>
              <a:t>official</a:t>
            </a:r>
            <a:r>
              <a:rPr lang="uk-UA" dirty="0"/>
              <a:t> </a:t>
            </a:r>
            <a:r>
              <a:rPr lang="uk-UA" dirty="0" err="1"/>
              <a:t>dosage</a:t>
            </a:r>
            <a:r>
              <a:rPr lang="uk-UA" dirty="0"/>
              <a:t> </a:t>
            </a:r>
            <a:r>
              <a:rPr lang="uk-UA" dirty="0" err="1"/>
              <a:t>form</a:t>
            </a:r>
            <a:r>
              <a:rPr lang="uk-UA" dirty="0"/>
              <a:t>. </a:t>
            </a:r>
            <a:r>
              <a:rPr lang="uk-UA" dirty="0" err="1"/>
              <a:t>These</a:t>
            </a:r>
            <a:r>
              <a:rPr lang="uk-UA" dirty="0"/>
              <a:t> </a:t>
            </a:r>
            <a:r>
              <a:rPr lang="uk-UA" dirty="0" err="1"/>
              <a:t>include</a:t>
            </a:r>
            <a:r>
              <a:rPr lang="uk-UA" dirty="0"/>
              <a:t> </a:t>
            </a:r>
            <a:r>
              <a:rPr lang="uk-UA" dirty="0" err="1"/>
              <a:t>waters</a:t>
            </a:r>
            <a:r>
              <a:rPr lang="uk-UA" dirty="0"/>
              <a:t>: </a:t>
            </a:r>
            <a:r>
              <a:rPr lang="uk-UA" dirty="0" err="1"/>
              <a:t>bitter</a:t>
            </a:r>
            <a:r>
              <a:rPr lang="uk-UA" dirty="0"/>
              <a:t> </a:t>
            </a:r>
            <a:r>
              <a:rPr lang="uk-UA" dirty="0" err="1"/>
              <a:t>almond</a:t>
            </a:r>
            <a:r>
              <a:rPr lang="uk-UA" dirty="0"/>
              <a:t> (</a:t>
            </a:r>
            <a:r>
              <a:rPr lang="uk-UA" dirty="0" err="1"/>
              <a:t>Aqua</a:t>
            </a:r>
            <a:r>
              <a:rPr lang="uk-UA" dirty="0"/>
              <a:t> </a:t>
            </a:r>
            <a:r>
              <a:rPr lang="uk-UA" dirty="0" err="1"/>
              <a:t>Amygdalarum</a:t>
            </a:r>
            <a:r>
              <a:rPr lang="uk-UA" dirty="0"/>
              <a:t> </a:t>
            </a:r>
            <a:r>
              <a:rPr lang="uk-UA" dirty="0" err="1"/>
              <a:t>amararum</a:t>
            </a:r>
            <a:r>
              <a:rPr lang="uk-UA" dirty="0"/>
              <a:t>), </a:t>
            </a:r>
            <a:r>
              <a:rPr lang="uk-UA" dirty="0" err="1"/>
              <a:t>peppermint</a:t>
            </a:r>
            <a:r>
              <a:rPr lang="uk-UA" dirty="0"/>
              <a:t> (</a:t>
            </a:r>
            <a:r>
              <a:rPr lang="uk-UA" dirty="0" err="1"/>
              <a:t>Aqua</a:t>
            </a:r>
            <a:r>
              <a:rPr lang="uk-UA" dirty="0"/>
              <a:t> </a:t>
            </a:r>
            <a:r>
              <a:rPr lang="uk-UA" dirty="0" err="1"/>
              <a:t>Menthae</a:t>
            </a:r>
            <a:r>
              <a:rPr lang="uk-UA" dirty="0"/>
              <a:t> </a:t>
            </a:r>
            <a:r>
              <a:rPr lang="uk-UA" dirty="0" err="1"/>
              <a:t>piperitae</a:t>
            </a:r>
            <a:r>
              <a:rPr lang="uk-UA" dirty="0"/>
              <a:t>), </a:t>
            </a:r>
            <a:r>
              <a:rPr lang="uk-UA" dirty="0" err="1"/>
              <a:t>cinnamon</a:t>
            </a:r>
            <a:r>
              <a:rPr lang="uk-UA" dirty="0"/>
              <a:t> </a:t>
            </a:r>
            <a:r>
              <a:rPr lang="uk-UA" dirty="0" err="1"/>
              <a:t>rosehip</a:t>
            </a:r>
            <a:r>
              <a:rPr lang="uk-UA" dirty="0"/>
              <a:t> (</a:t>
            </a:r>
            <a:r>
              <a:rPr lang="uk-UA" dirty="0" err="1"/>
              <a:t>Aqua</a:t>
            </a:r>
            <a:r>
              <a:rPr lang="uk-UA" dirty="0"/>
              <a:t> </a:t>
            </a:r>
            <a:r>
              <a:rPr lang="uk-UA" dirty="0" err="1"/>
              <a:t>Rosae</a:t>
            </a:r>
            <a:r>
              <a:rPr lang="uk-UA" dirty="0"/>
              <a:t> </a:t>
            </a:r>
            <a:r>
              <a:rPr lang="uk-UA" dirty="0" err="1"/>
              <a:t>cinnamomeae</a:t>
            </a:r>
            <a:r>
              <a:rPr lang="uk-UA" dirty="0"/>
              <a:t>), </a:t>
            </a:r>
            <a:r>
              <a:rPr lang="uk-UA" dirty="0" err="1"/>
              <a:t>dill</a:t>
            </a:r>
            <a:r>
              <a:rPr lang="uk-UA" dirty="0"/>
              <a:t> </a:t>
            </a:r>
            <a:r>
              <a:rPr lang="uk-UA" dirty="0" err="1"/>
              <a:t>water</a:t>
            </a:r>
            <a:r>
              <a:rPr lang="uk-UA" dirty="0"/>
              <a:t> (</a:t>
            </a:r>
            <a:r>
              <a:rPr lang="uk-UA" dirty="0" err="1"/>
              <a:t>Aqua</a:t>
            </a:r>
            <a:r>
              <a:rPr lang="uk-UA" dirty="0"/>
              <a:t> </a:t>
            </a:r>
            <a:r>
              <a:rPr lang="uk-UA" dirty="0" err="1"/>
              <a:t>Foencheli</a:t>
            </a:r>
            <a:r>
              <a:rPr lang="uk-UA" dirty="0"/>
              <a:t>). </a:t>
            </a:r>
            <a:r>
              <a:rPr lang="uk-UA" dirty="0" err="1"/>
              <a:t>Aromatic</a:t>
            </a:r>
            <a:r>
              <a:rPr lang="uk-UA" dirty="0"/>
              <a:t> </a:t>
            </a:r>
            <a:r>
              <a:rPr lang="uk-UA" dirty="0" err="1"/>
              <a:t>waters</a:t>
            </a:r>
            <a:r>
              <a:rPr lang="uk-UA" dirty="0"/>
              <a:t> </a:t>
            </a:r>
            <a:r>
              <a:rPr lang="uk-UA" dirty="0" err="1"/>
              <a:t>are</a:t>
            </a:r>
            <a:r>
              <a:rPr lang="uk-UA" dirty="0"/>
              <a:t> </a:t>
            </a:r>
            <a:r>
              <a:rPr lang="uk-UA" dirty="0" err="1"/>
              <a:t>prescribed</a:t>
            </a:r>
            <a:r>
              <a:rPr lang="uk-UA" dirty="0"/>
              <a:t> </a:t>
            </a:r>
            <a:r>
              <a:rPr lang="uk-UA" dirty="0" err="1"/>
              <a:t>in</a:t>
            </a:r>
            <a:r>
              <a:rPr lang="uk-UA" dirty="0"/>
              <a:t> </a:t>
            </a:r>
            <a:r>
              <a:rPr lang="uk-UA" dirty="0" err="1"/>
              <a:t>mixtures</a:t>
            </a:r>
            <a:r>
              <a:rPr lang="uk-UA" dirty="0"/>
              <a:t>.</a:t>
            </a:r>
            <a:endParaRPr lang="ru-RU" dirty="0"/>
          </a:p>
          <a:p>
            <a:endParaRPr lang="ru-RU" dirty="0"/>
          </a:p>
        </p:txBody>
      </p:sp>
    </p:spTree>
    <p:extLst>
      <p:ext uri="{BB962C8B-B14F-4D97-AF65-F5344CB8AC3E}">
        <p14:creationId xmlns:p14="http://schemas.microsoft.com/office/powerpoint/2010/main" val="404833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548680"/>
            <a:ext cx="8219256" cy="5925272"/>
          </a:xfrm>
        </p:spPr>
        <p:txBody>
          <a:bodyPr/>
          <a:lstStyle/>
          <a:p>
            <a:pPr algn="ctr"/>
            <a:r>
              <a:rPr lang="uk-UA" b="1" dirty="0" err="1"/>
              <a:t>Methods</a:t>
            </a:r>
            <a:r>
              <a:rPr lang="uk-UA" b="1" dirty="0"/>
              <a:t> </a:t>
            </a:r>
            <a:r>
              <a:rPr lang="uk-UA" b="1" dirty="0" err="1"/>
              <a:t>for</a:t>
            </a:r>
            <a:r>
              <a:rPr lang="uk-UA" b="1" dirty="0"/>
              <a:t> </a:t>
            </a:r>
            <a:r>
              <a:rPr lang="uk-UA" b="1" dirty="0" err="1"/>
              <a:t>obtaining</a:t>
            </a:r>
            <a:r>
              <a:rPr lang="uk-UA" b="1" dirty="0"/>
              <a:t> </a:t>
            </a:r>
            <a:r>
              <a:rPr lang="uk-UA" b="1" dirty="0" err="1"/>
              <a:t>aromatic</a:t>
            </a:r>
            <a:r>
              <a:rPr lang="uk-UA" b="1" dirty="0"/>
              <a:t> </a:t>
            </a:r>
            <a:r>
              <a:rPr lang="uk-UA" b="1" dirty="0" err="1"/>
              <a:t>waters</a:t>
            </a:r>
            <a:endParaRPr lang="ru-RU" dirty="0"/>
          </a:p>
          <a:p>
            <a:pPr algn="just"/>
            <a:r>
              <a:rPr lang="uk-UA" dirty="0" err="1"/>
              <a:t>Aromatic</a:t>
            </a:r>
            <a:r>
              <a:rPr lang="uk-UA" dirty="0"/>
              <a:t> </a:t>
            </a:r>
            <a:r>
              <a:rPr lang="uk-UA" dirty="0" err="1"/>
              <a:t>waters</a:t>
            </a:r>
            <a:r>
              <a:rPr lang="uk-UA" dirty="0"/>
              <a:t> </a:t>
            </a:r>
            <a:r>
              <a:rPr lang="uk-UA" dirty="0" err="1"/>
              <a:t>are</a:t>
            </a:r>
            <a:r>
              <a:rPr lang="uk-UA" dirty="0"/>
              <a:t> </a:t>
            </a:r>
            <a:r>
              <a:rPr lang="uk-UA" dirty="0" err="1"/>
              <a:t>obtained</a:t>
            </a:r>
            <a:r>
              <a:rPr lang="uk-UA" dirty="0"/>
              <a:t> </a:t>
            </a:r>
            <a:r>
              <a:rPr lang="uk-UA" dirty="0" err="1"/>
              <a:t>in</a:t>
            </a:r>
            <a:r>
              <a:rPr lang="uk-UA" dirty="0"/>
              <a:t> </a:t>
            </a:r>
            <a:r>
              <a:rPr lang="uk-UA" dirty="0" err="1"/>
              <a:t>two</a:t>
            </a:r>
            <a:r>
              <a:rPr lang="uk-UA" dirty="0"/>
              <a:t> </a:t>
            </a:r>
            <a:r>
              <a:rPr lang="uk-UA" dirty="0" err="1"/>
              <a:t>ways</a:t>
            </a:r>
            <a:r>
              <a:rPr lang="uk-UA" dirty="0"/>
              <a:t>: </a:t>
            </a:r>
            <a:r>
              <a:rPr lang="uk-UA" dirty="0" err="1"/>
              <a:t>by</a:t>
            </a:r>
            <a:r>
              <a:rPr lang="uk-UA" dirty="0"/>
              <a:t> </a:t>
            </a:r>
            <a:r>
              <a:rPr lang="uk-UA" dirty="0" err="1"/>
              <a:t>distillation</a:t>
            </a:r>
            <a:r>
              <a:rPr lang="uk-UA" dirty="0"/>
              <a:t> </a:t>
            </a:r>
            <a:r>
              <a:rPr lang="uk-UA" dirty="0" err="1"/>
              <a:t>of</a:t>
            </a:r>
            <a:r>
              <a:rPr lang="uk-UA" dirty="0"/>
              <a:t> </a:t>
            </a:r>
            <a:r>
              <a:rPr lang="uk-UA" dirty="0" err="1"/>
              <a:t>essential</a:t>
            </a:r>
            <a:r>
              <a:rPr lang="uk-UA" dirty="0"/>
              <a:t> oil-</a:t>
            </a:r>
            <a:r>
              <a:rPr lang="uk-UA" dirty="0" err="1"/>
              <a:t>bearing</a:t>
            </a:r>
            <a:r>
              <a:rPr lang="uk-UA" dirty="0"/>
              <a:t> </a:t>
            </a:r>
            <a:r>
              <a:rPr lang="uk-UA" dirty="0" err="1"/>
              <a:t>plant</a:t>
            </a:r>
            <a:r>
              <a:rPr lang="uk-UA" dirty="0"/>
              <a:t> </a:t>
            </a:r>
            <a:r>
              <a:rPr lang="uk-UA" dirty="0" err="1"/>
              <a:t>raw</a:t>
            </a:r>
            <a:r>
              <a:rPr lang="uk-UA" dirty="0"/>
              <a:t> </a:t>
            </a:r>
            <a:r>
              <a:rPr lang="uk-UA" dirty="0" err="1"/>
              <a:t>materials</a:t>
            </a:r>
            <a:r>
              <a:rPr lang="uk-UA" dirty="0"/>
              <a:t> </a:t>
            </a:r>
            <a:r>
              <a:rPr lang="uk-UA" dirty="0" err="1"/>
              <a:t>with</a:t>
            </a:r>
            <a:r>
              <a:rPr lang="uk-UA" dirty="0"/>
              <a:t> </a:t>
            </a:r>
            <a:r>
              <a:rPr lang="uk-UA" dirty="0" err="1"/>
              <a:t>steam</a:t>
            </a:r>
            <a:r>
              <a:rPr lang="uk-UA" dirty="0"/>
              <a:t> </a:t>
            </a:r>
            <a:r>
              <a:rPr lang="uk-UA" dirty="0" err="1"/>
              <a:t>or</a:t>
            </a:r>
            <a:r>
              <a:rPr lang="uk-UA" dirty="0"/>
              <a:t> </a:t>
            </a:r>
            <a:r>
              <a:rPr lang="uk-UA" dirty="0" err="1"/>
              <a:t>by</a:t>
            </a:r>
            <a:r>
              <a:rPr lang="uk-UA" dirty="0"/>
              <a:t> </a:t>
            </a:r>
            <a:r>
              <a:rPr lang="uk-UA" dirty="0" err="1"/>
              <a:t>dissolving</a:t>
            </a:r>
            <a:r>
              <a:rPr lang="uk-UA" dirty="0"/>
              <a:t> </a:t>
            </a:r>
            <a:r>
              <a:rPr lang="uk-UA" dirty="0" err="1"/>
              <a:t>essential</a:t>
            </a:r>
            <a:r>
              <a:rPr lang="uk-UA" dirty="0"/>
              <a:t> </a:t>
            </a:r>
            <a:r>
              <a:rPr lang="uk-UA" dirty="0" err="1"/>
              <a:t>oils</a:t>
            </a:r>
            <a:r>
              <a:rPr lang="uk-UA" dirty="0"/>
              <a:t> </a:t>
            </a:r>
            <a:r>
              <a:rPr lang="uk-UA" dirty="0" err="1"/>
              <a:t>in</a:t>
            </a:r>
            <a:r>
              <a:rPr lang="uk-UA" dirty="0"/>
              <a:t> </a:t>
            </a:r>
            <a:r>
              <a:rPr lang="uk-UA" dirty="0" err="1"/>
              <a:t>water</a:t>
            </a:r>
            <a:r>
              <a:rPr lang="uk-UA" dirty="0"/>
              <a:t>. </a:t>
            </a:r>
            <a:r>
              <a:rPr lang="uk-UA" dirty="0" err="1"/>
              <a:t>The</a:t>
            </a:r>
            <a:r>
              <a:rPr lang="uk-UA" dirty="0"/>
              <a:t> </a:t>
            </a:r>
            <a:r>
              <a:rPr lang="uk-UA" dirty="0" err="1"/>
              <a:t>quality</a:t>
            </a:r>
            <a:r>
              <a:rPr lang="uk-UA" dirty="0"/>
              <a:t> </a:t>
            </a:r>
            <a:r>
              <a:rPr lang="uk-UA" dirty="0" err="1"/>
              <a:t>of</a:t>
            </a:r>
            <a:r>
              <a:rPr lang="uk-UA" dirty="0"/>
              <a:t> </a:t>
            </a:r>
            <a:r>
              <a:rPr lang="uk-UA" dirty="0" err="1"/>
              <a:t>the</a:t>
            </a:r>
            <a:r>
              <a:rPr lang="uk-UA" dirty="0"/>
              <a:t> </a:t>
            </a:r>
            <a:r>
              <a:rPr lang="uk-UA" dirty="0" err="1"/>
              <a:t>products</a:t>
            </a:r>
            <a:r>
              <a:rPr lang="uk-UA" dirty="0"/>
              <a:t> </a:t>
            </a:r>
            <a:r>
              <a:rPr lang="uk-UA" dirty="0" err="1"/>
              <a:t>obtained</a:t>
            </a:r>
            <a:r>
              <a:rPr lang="uk-UA" dirty="0"/>
              <a:t> </a:t>
            </a:r>
            <a:r>
              <a:rPr lang="uk-UA" dirty="0" err="1"/>
              <a:t>using</a:t>
            </a:r>
            <a:r>
              <a:rPr lang="uk-UA" dirty="0"/>
              <a:t> </a:t>
            </a:r>
            <a:r>
              <a:rPr lang="uk-UA" dirty="0" err="1"/>
              <a:t>these</a:t>
            </a:r>
            <a:r>
              <a:rPr lang="uk-UA" dirty="0"/>
              <a:t> </a:t>
            </a:r>
            <a:r>
              <a:rPr lang="uk-UA" dirty="0" err="1"/>
              <a:t>methods</a:t>
            </a:r>
            <a:r>
              <a:rPr lang="uk-UA" dirty="0"/>
              <a:t> </a:t>
            </a:r>
            <a:r>
              <a:rPr lang="uk-UA" dirty="0" err="1"/>
              <a:t>is</a:t>
            </a:r>
            <a:r>
              <a:rPr lang="uk-UA" dirty="0"/>
              <a:t> </a:t>
            </a:r>
            <a:r>
              <a:rPr lang="uk-UA" dirty="0" err="1"/>
              <a:t>not</a:t>
            </a:r>
            <a:r>
              <a:rPr lang="uk-UA" dirty="0"/>
              <a:t> </a:t>
            </a:r>
            <a:r>
              <a:rPr lang="uk-UA" dirty="0" err="1"/>
              <a:t>equivalent</a:t>
            </a:r>
            <a:r>
              <a:rPr lang="uk-UA" dirty="0"/>
              <a:t>, </a:t>
            </a:r>
            <a:r>
              <a:rPr lang="uk-UA" dirty="0" err="1"/>
              <a:t>since</a:t>
            </a:r>
            <a:r>
              <a:rPr lang="uk-UA" dirty="0"/>
              <a:t> </a:t>
            </a:r>
            <a:r>
              <a:rPr lang="uk-UA" dirty="0" err="1"/>
              <a:t>during</a:t>
            </a:r>
            <a:r>
              <a:rPr lang="uk-UA" dirty="0"/>
              <a:t> </a:t>
            </a:r>
            <a:r>
              <a:rPr lang="uk-UA" dirty="0" err="1"/>
              <a:t>distillation</a:t>
            </a:r>
            <a:r>
              <a:rPr lang="uk-UA" dirty="0"/>
              <a:t>, </a:t>
            </a:r>
            <a:r>
              <a:rPr lang="uk-UA" dirty="0" err="1"/>
              <a:t>the</a:t>
            </a:r>
            <a:r>
              <a:rPr lang="uk-UA" dirty="0"/>
              <a:t> </a:t>
            </a:r>
            <a:r>
              <a:rPr lang="uk-UA" dirty="0" err="1"/>
              <a:t>entire</a:t>
            </a:r>
            <a:r>
              <a:rPr lang="uk-UA" dirty="0"/>
              <a:t> </a:t>
            </a:r>
            <a:r>
              <a:rPr lang="uk-UA" dirty="0" err="1"/>
              <a:t>complex</a:t>
            </a:r>
            <a:r>
              <a:rPr lang="uk-UA" dirty="0"/>
              <a:t> </a:t>
            </a:r>
            <a:r>
              <a:rPr lang="uk-UA" dirty="0" err="1"/>
              <a:t>of</a:t>
            </a:r>
            <a:r>
              <a:rPr lang="uk-UA" dirty="0"/>
              <a:t> </a:t>
            </a:r>
            <a:r>
              <a:rPr lang="uk-UA" dirty="0" err="1"/>
              <a:t>volatile</a:t>
            </a:r>
            <a:r>
              <a:rPr lang="uk-UA" dirty="0"/>
              <a:t> </a:t>
            </a:r>
            <a:r>
              <a:rPr lang="uk-UA" dirty="0" err="1"/>
              <a:t>aromatic</a:t>
            </a:r>
            <a:r>
              <a:rPr lang="uk-UA" dirty="0"/>
              <a:t> </a:t>
            </a:r>
            <a:r>
              <a:rPr lang="uk-UA" dirty="0" err="1"/>
              <a:t>substances</a:t>
            </a:r>
            <a:r>
              <a:rPr lang="uk-UA" dirty="0"/>
              <a:t> </a:t>
            </a:r>
            <a:r>
              <a:rPr lang="uk-UA" dirty="0" err="1"/>
              <a:t>typical</a:t>
            </a:r>
            <a:r>
              <a:rPr lang="uk-UA" dirty="0"/>
              <a:t> </a:t>
            </a:r>
            <a:r>
              <a:rPr lang="uk-UA" dirty="0" err="1"/>
              <a:t>for</a:t>
            </a:r>
            <a:r>
              <a:rPr lang="uk-UA" dirty="0"/>
              <a:t> a </a:t>
            </a:r>
            <a:r>
              <a:rPr lang="uk-UA" dirty="0" err="1"/>
              <a:t>given</a:t>
            </a:r>
            <a:r>
              <a:rPr lang="uk-UA" dirty="0"/>
              <a:t> </a:t>
            </a:r>
            <a:r>
              <a:rPr lang="uk-UA" dirty="0" err="1"/>
              <a:t>plant</a:t>
            </a:r>
            <a:r>
              <a:rPr lang="uk-UA" dirty="0"/>
              <a:t> </a:t>
            </a:r>
            <a:r>
              <a:rPr lang="uk-UA" dirty="0" err="1"/>
              <a:t>passes</a:t>
            </a:r>
            <a:r>
              <a:rPr lang="uk-UA" dirty="0"/>
              <a:t> </a:t>
            </a:r>
            <a:r>
              <a:rPr lang="uk-UA" dirty="0" err="1"/>
              <a:t>into</a:t>
            </a:r>
            <a:r>
              <a:rPr lang="uk-UA" dirty="0"/>
              <a:t> </a:t>
            </a:r>
            <a:r>
              <a:rPr lang="uk-UA" dirty="0" err="1"/>
              <a:t>aromatic</a:t>
            </a:r>
            <a:r>
              <a:rPr lang="uk-UA" dirty="0"/>
              <a:t> </a:t>
            </a:r>
            <a:r>
              <a:rPr lang="uk-UA" dirty="0" err="1"/>
              <a:t>water</a:t>
            </a:r>
            <a:r>
              <a:rPr lang="uk-UA" dirty="0"/>
              <a:t>, </a:t>
            </a:r>
            <a:r>
              <a:rPr lang="uk-UA" dirty="0" err="1"/>
              <a:t>and</a:t>
            </a:r>
            <a:r>
              <a:rPr lang="uk-UA" dirty="0"/>
              <a:t> </a:t>
            </a:r>
            <a:r>
              <a:rPr lang="uk-UA" dirty="0" err="1"/>
              <a:t>at</a:t>
            </a:r>
            <a:r>
              <a:rPr lang="uk-UA" dirty="0"/>
              <a:t> </a:t>
            </a:r>
            <a:r>
              <a:rPr lang="uk-UA" dirty="0" err="1"/>
              <a:t>the</a:t>
            </a:r>
            <a:r>
              <a:rPr lang="uk-UA" dirty="0"/>
              <a:t> </a:t>
            </a:r>
            <a:r>
              <a:rPr lang="uk-UA" dirty="0" err="1"/>
              <a:t>same</a:t>
            </a:r>
            <a:r>
              <a:rPr lang="uk-UA" dirty="0"/>
              <a:t> </a:t>
            </a:r>
            <a:r>
              <a:rPr lang="uk-UA" dirty="0" err="1"/>
              <a:t>time</a:t>
            </a:r>
            <a:r>
              <a:rPr lang="uk-UA" dirty="0"/>
              <a:t>, </a:t>
            </a:r>
            <a:r>
              <a:rPr lang="uk-UA" dirty="0" err="1"/>
              <a:t>aromatic</a:t>
            </a:r>
            <a:r>
              <a:rPr lang="uk-UA" dirty="0"/>
              <a:t> </a:t>
            </a:r>
            <a:r>
              <a:rPr lang="uk-UA" dirty="0" err="1"/>
              <a:t>water</a:t>
            </a:r>
            <a:r>
              <a:rPr lang="uk-UA" dirty="0"/>
              <a:t> </a:t>
            </a:r>
            <a:r>
              <a:rPr lang="uk-UA" dirty="0" err="1"/>
              <a:t>obtained</a:t>
            </a:r>
            <a:r>
              <a:rPr lang="uk-UA" dirty="0"/>
              <a:t> </a:t>
            </a:r>
            <a:r>
              <a:rPr lang="uk-UA" dirty="0" err="1"/>
              <a:t>from</a:t>
            </a:r>
            <a:r>
              <a:rPr lang="uk-UA" dirty="0"/>
              <a:t> </a:t>
            </a:r>
            <a:r>
              <a:rPr lang="uk-UA" dirty="0" err="1"/>
              <a:t>the</a:t>
            </a:r>
            <a:r>
              <a:rPr lang="uk-UA" dirty="0"/>
              <a:t> </a:t>
            </a:r>
            <a:r>
              <a:rPr lang="uk-UA" dirty="0" err="1"/>
              <a:t>essential</a:t>
            </a:r>
            <a:r>
              <a:rPr lang="uk-UA" dirty="0"/>
              <a:t> </a:t>
            </a:r>
            <a:r>
              <a:rPr lang="uk-UA" dirty="0" err="1"/>
              <a:t>oil</a:t>
            </a:r>
            <a:r>
              <a:rPr lang="uk-UA" dirty="0"/>
              <a:t> </a:t>
            </a:r>
            <a:r>
              <a:rPr lang="uk-UA" dirty="0" err="1"/>
              <a:t>of</a:t>
            </a:r>
            <a:r>
              <a:rPr lang="uk-UA" dirty="0"/>
              <a:t> </a:t>
            </a:r>
            <a:r>
              <a:rPr lang="uk-UA" dirty="0" err="1"/>
              <a:t>the</a:t>
            </a:r>
            <a:r>
              <a:rPr lang="uk-UA" dirty="0"/>
              <a:t> </a:t>
            </a:r>
            <a:r>
              <a:rPr lang="uk-UA" dirty="0" err="1"/>
              <a:t>plant</a:t>
            </a:r>
            <a:r>
              <a:rPr lang="uk-UA" dirty="0"/>
              <a:t> </a:t>
            </a:r>
            <a:r>
              <a:rPr lang="uk-UA" dirty="0" err="1"/>
              <a:t>will</a:t>
            </a:r>
            <a:r>
              <a:rPr lang="uk-UA" dirty="0"/>
              <a:t> </a:t>
            </a:r>
            <a:r>
              <a:rPr lang="uk-UA" dirty="0" err="1"/>
              <a:t>be</a:t>
            </a:r>
            <a:r>
              <a:rPr lang="uk-UA" dirty="0"/>
              <a:t> </a:t>
            </a:r>
            <a:r>
              <a:rPr lang="uk-UA" dirty="0" err="1"/>
              <a:t>deprived</a:t>
            </a:r>
            <a:r>
              <a:rPr lang="uk-UA" dirty="0"/>
              <a:t> </a:t>
            </a:r>
            <a:r>
              <a:rPr lang="uk-UA" dirty="0" err="1"/>
              <a:t>of</a:t>
            </a:r>
            <a:r>
              <a:rPr lang="uk-UA" dirty="0"/>
              <a:t> </a:t>
            </a:r>
            <a:r>
              <a:rPr lang="uk-UA" dirty="0" err="1"/>
              <a:t>its</a:t>
            </a:r>
            <a:r>
              <a:rPr lang="uk-UA" dirty="0"/>
              <a:t> </a:t>
            </a:r>
            <a:r>
              <a:rPr lang="uk-UA" dirty="0" err="1"/>
              <a:t>easily</a:t>
            </a:r>
            <a:r>
              <a:rPr lang="uk-UA" dirty="0"/>
              <a:t> water-</a:t>
            </a:r>
            <a:r>
              <a:rPr lang="uk-UA" dirty="0" err="1"/>
              <a:t>soluble</a:t>
            </a:r>
            <a:r>
              <a:rPr lang="uk-UA" dirty="0"/>
              <a:t> </a:t>
            </a:r>
            <a:r>
              <a:rPr lang="uk-UA" dirty="0" err="1"/>
              <a:t>components</a:t>
            </a:r>
            <a:r>
              <a:rPr lang="uk-UA" dirty="0"/>
              <a:t>. </a:t>
            </a:r>
            <a:r>
              <a:rPr lang="uk-UA" dirty="0" err="1"/>
              <a:t>that</a:t>
            </a:r>
            <a:r>
              <a:rPr lang="uk-UA" dirty="0"/>
              <a:t> </a:t>
            </a:r>
            <a:r>
              <a:rPr lang="uk-UA" dirty="0" err="1"/>
              <a:t>left</a:t>
            </a:r>
            <a:r>
              <a:rPr lang="uk-UA" dirty="0"/>
              <a:t> </a:t>
            </a:r>
            <a:r>
              <a:rPr lang="uk-UA" dirty="0" err="1"/>
              <a:t>from</a:t>
            </a:r>
            <a:r>
              <a:rPr lang="uk-UA" dirty="0"/>
              <a:t> </a:t>
            </a:r>
            <a:r>
              <a:rPr lang="uk-UA" dirty="0" err="1"/>
              <a:t>the</a:t>
            </a:r>
            <a:r>
              <a:rPr lang="uk-UA" dirty="0"/>
              <a:t> </a:t>
            </a:r>
            <a:r>
              <a:rPr lang="uk-UA" dirty="0" err="1"/>
              <a:t>distillation</a:t>
            </a:r>
            <a:r>
              <a:rPr lang="uk-UA" dirty="0"/>
              <a:t> </a:t>
            </a:r>
            <a:r>
              <a:rPr lang="uk-UA" dirty="0" err="1"/>
              <a:t>of</a:t>
            </a:r>
            <a:r>
              <a:rPr lang="uk-UA" dirty="0"/>
              <a:t> </a:t>
            </a:r>
            <a:r>
              <a:rPr lang="uk-UA" dirty="0" err="1"/>
              <a:t>water</a:t>
            </a:r>
            <a:r>
              <a:rPr lang="uk-UA" dirty="0"/>
              <a:t> (</a:t>
            </a:r>
            <a:r>
              <a:rPr lang="uk-UA" dirty="0" err="1"/>
              <a:t>condensate</a:t>
            </a:r>
            <a:r>
              <a:rPr lang="uk-UA" dirty="0"/>
              <a:t>).</a:t>
            </a:r>
            <a:endParaRPr lang="ru-RU" dirty="0"/>
          </a:p>
          <a:p>
            <a:endParaRPr lang="ru-RU" dirty="0"/>
          </a:p>
        </p:txBody>
      </p:sp>
    </p:spTree>
    <p:extLst>
      <p:ext uri="{BB962C8B-B14F-4D97-AF65-F5344CB8AC3E}">
        <p14:creationId xmlns:p14="http://schemas.microsoft.com/office/powerpoint/2010/main" val="1719539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3528" y="188640"/>
            <a:ext cx="8424936" cy="7017306"/>
          </a:xfrm>
          <a:prstGeom prst="rect">
            <a:avLst/>
          </a:prstGeom>
        </p:spPr>
        <p:txBody>
          <a:bodyPr wrap="square">
            <a:spAutoFit/>
          </a:bodyPr>
          <a:lstStyle/>
          <a:p>
            <a:pPr algn="just"/>
            <a:r>
              <a:rPr lang="uk-UA" dirty="0" err="1"/>
              <a:t>The</a:t>
            </a:r>
            <a:r>
              <a:rPr lang="uk-UA" dirty="0"/>
              <a:t> </a:t>
            </a:r>
            <a:r>
              <a:rPr lang="uk-UA" dirty="0" err="1"/>
              <a:t>method</a:t>
            </a:r>
            <a:r>
              <a:rPr lang="uk-UA" dirty="0"/>
              <a:t> </a:t>
            </a:r>
            <a:r>
              <a:rPr lang="uk-UA" dirty="0" err="1"/>
              <a:t>of</a:t>
            </a:r>
            <a:r>
              <a:rPr lang="uk-UA" dirty="0"/>
              <a:t> </a:t>
            </a:r>
            <a:r>
              <a:rPr lang="uk-UA" dirty="0" err="1"/>
              <a:t>obtaining</a:t>
            </a:r>
            <a:r>
              <a:rPr lang="uk-UA" dirty="0"/>
              <a:t> </a:t>
            </a:r>
            <a:r>
              <a:rPr lang="uk-UA" dirty="0" err="1"/>
              <a:t>aromatic</a:t>
            </a:r>
            <a:r>
              <a:rPr lang="uk-UA" dirty="0"/>
              <a:t> </a:t>
            </a:r>
            <a:r>
              <a:rPr lang="uk-UA" dirty="0" err="1"/>
              <a:t>waters</a:t>
            </a:r>
            <a:r>
              <a:rPr lang="uk-UA" dirty="0"/>
              <a:t> </a:t>
            </a:r>
            <a:r>
              <a:rPr lang="uk-UA" dirty="0" err="1"/>
              <a:t>by</a:t>
            </a:r>
            <a:r>
              <a:rPr lang="uk-UA" dirty="0"/>
              <a:t> </a:t>
            </a:r>
            <a:r>
              <a:rPr lang="uk-UA" dirty="0" err="1"/>
              <a:t>steam</a:t>
            </a:r>
            <a:r>
              <a:rPr lang="uk-UA" dirty="0"/>
              <a:t> </a:t>
            </a:r>
            <a:r>
              <a:rPr lang="uk-UA" dirty="0" err="1"/>
              <a:t>distillation</a:t>
            </a:r>
            <a:r>
              <a:rPr lang="uk-UA" dirty="0"/>
              <a:t> </a:t>
            </a:r>
            <a:r>
              <a:rPr lang="uk-UA" dirty="0" err="1"/>
              <a:t>is</a:t>
            </a:r>
            <a:r>
              <a:rPr lang="uk-UA" dirty="0"/>
              <a:t> </a:t>
            </a:r>
            <a:r>
              <a:rPr lang="uk-UA" dirty="0" err="1"/>
              <a:t>fundamentally</a:t>
            </a:r>
            <a:r>
              <a:rPr lang="uk-UA" dirty="0"/>
              <a:t> </a:t>
            </a:r>
            <a:r>
              <a:rPr lang="uk-UA" dirty="0" err="1"/>
              <a:t>no</a:t>
            </a:r>
            <a:r>
              <a:rPr lang="uk-UA" dirty="0"/>
              <a:t> </a:t>
            </a:r>
            <a:r>
              <a:rPr lang="uk-UA" dirty="0" err="1"/>
              <a:t>different</a:t>
            </a:r>
            <a:r>
              <a:rPr lang="uk-UA" dirty="0"/>
              <a:t> </a:t>
            </a:r>
            <a:r>
              <a:rPr lang="uk-UA" dirty="0" err="1"/>
              <a:t>from</a:t>
            </a:r>
            <a:r>
              <a:rPr lang="uk-UA" dirty="0"/>
              <a:t> </a:t>
            </a:r>
            <a:r>
              <a:rPr lang="uk-UA" dirty="0" err="1"/>
              <a:t>the</a:t>
            </a:r>
            <a:r>
              <a:rPr lang="uk-UA" dirty="0"/>
              <a:t> </a:t>
            </a:r>
            <a:r>
              <a:rPr lang="uk-UA" dirty="0" err="1"/>
              <a:t>method</a:t>
            </a:r>
            <a:r>
              <a:rPr lang="uk-UA" dirty="0"/>
              <a:t> </a:t>
            </a:r>
            <a:r>
              <a:rPr lang="uk-UA" dirty="0" err="1"/>
              <a:t>of</a:t>
            </a:r>
            <a:r>
              <a:rPr lang="uk-UA" dirty="0"/>
              <a:t> </a:t>
            </a:r>
            <a:r>
              <a:rPr lang="uk-UA" dirty="0" err="1"/>
              <a:t>obtaining</a:t>
            </a:r>
            <a:r>
              <a:rPr lang="uk-UA" dirty="0"/>
              <a:t> </a:t>
            </a:r>
            <a:r>
              <a:rPr lang="uk-UA" dirty="0" err="1"/>
              <a:t>essential</a:t>
            </a:r>
            <a:r>
              <a:rPr lang="uk-UA" dirty="0"/>
              <a:t> </a:t>
            </a:r>
            <a:r>
              <a:rPr lang="uk-UA" dirty="0" err="1"/>
              <a:t>oils</a:t>
            </a:r>
            <a:r>
              <a:rPr lang="uk-UA" dirty="0"/>
              <a:t> </a:t>
            </a:r>
            <a:r>
              <a:rPr lang="uk-UA" dirty="0" err="1"/>
              <a:t>by</a:t>
            </a:r>
            <a:r>
              <a:rPr lang="uk-UA" dirty="0"/>
              <a:t> </a:t>
            </a:r>
            <a:r>
              <a:rPr lang="uk-UA" dirty="0" err="1"/>
              <a:t>the</a:t>
            </a:r>
            <a:r>
              <a:rPr lang="uk-UA" dirty="0"/>
              <a:t> </a:t>
            </a:r>
            <a:r>
              <a:rPr lang="uk-UA" dirty="0" err="1"/>
              <a:t>method</a:t>
            </a:r>
            <a:r>
              <a:rPr lang="uk-UA" dirty="0"/>
              <a:t> </a:t>
            </a:r>
            <a:r>
              <a:rPr lang="uk-UA" dirty="0" err="1"/>
              <a:t>of</a:t>
            </a:r>
            <a:r>
              <a:rPr lang="uk-UA" dirty="0"/>
              <a:t> </a:t>
            </a:r>
            <a:r>
              <a:rPr lang="uk-UA" dirty="0" err="1"/>
              <a:t>steam</a:t>
            </a:r>
            <a:r>
              <a:rPr lang="uk-UA" dirty="0"/>
              <a:t> </a:t>
            </a:r>
            <a:r>
              <a:rPr lang="uk-UA" dirty="0" err="1"/>
              <a:t>distillation</a:t>
            </a:r>
            <a:r>
              <a:rPr lang="uk-UA" dirty="0"/>
              <a:t>. </a:t>
            </a:r>
            <a:r>
              <a:rPr lang="uk-UA" dirty="0" err="1"/>
              <a:t>The</a:t>
            </a:r>
            <a:r>
              <a:rPr lang="uk-UA" dirty="0"/>
              <a:t> </a:t>
            </a:r>
            <a:r>
              <a:rPr lang="uk-UA" dirty="0" err="1"/>
              <a:t>only</a:t>
            </a:r>
            <a:r>
              <a:rPr lang="uk-UA" dirty="0"/>
              <a:t> </a:t>
            </a:r>
            <a:r>
              <a:rPr lang="uk-UA" dirty="0" err="1"/>
              <a:t>difference</a:t>
            </a:r>
            <a:r>
              <a:rPr lang="uk-UA" dirty="0"/>
              <a:t> </a:t>
            </a:r>
            <a:r>
              <a:rPr lang="uk-UA" dirty="0" err="1"/>
              <a:t>is</a:t>
            </a:r>
            <a:r>
              <a:rPr lang="uk-UA" dirty="0"/>
              <a:t> </a:t>
            </a:r>
            <a:r>
              <a:rPr lang="uk-UA" dirty="0" err="1"/>
              <a:t>that</a:t>
            </a:r>
            <a:r>
              <a:rPr lang="uk-UA" dirty="0"/>
              <a:t> </a:t>
            </a:r>
            <a:r>
              <a:rPr lang="uk-UA" dirty="0" err="1"/>
              <a:t>in</a:t>
            </a:r>
            <a:r>
              <a:rPr lang="uk-UA" dirty="0"/>
              <a:t> </a:t>
            </a:r>
            <a:r>
              <a:rPr lang="uk-UA" dirty="0" err="1"/>
              <a:t>the</a:t>
            </a:r>
            <a:r>
              <a:rPr lang="uk-UA" dirty="0"/>
              <a:t> </a:t>
            </a:r>
            <a:r>
              <a:rPr lang="uk-UA" dirty="0" err="1"/>
              <a:t>case</a:t>
            </a:r>
            <a:r>
              <a:rPr lang="uk-UA" dirty="0"/>
              <a:t> </a:t>
            </a:r>
            <a:r>
              <a:rPr lang="uk-UA" dirty="0" err="1"/>
              <a:t>of</a:t>
            </a:r>
            <a:r>
              <a:rPr lang="uk-UA" dirty="0"/>
              <a:t> </a:t>
            </a:r>
            <a:r>
              <a:rPr lang="uk-UA" dirty="0" err="1"/>
              <a:t>the</a:t>
            </a:r>
            <a:r>
              <a:rPr lang="uk-UA" dirty="0"/>
              <a:t> </a:t>
            </a:r>
            <a:r>
              <a:rPr lang="uk-UA" dirty="0" err="1"/>
              <a:t>preparation</a:t>
            </a:r>
            <a:r>
              <a:rPr lang="uk-UA" dirty="0"/>
              <a:t> </a:t>
            </a:r>
            <a:r>
              <a:rPr lang="uk-UA" dirty="0" err="1"/>
              <a:t>of</a:t>
            </a:r>
            <a:r>
              <a:rPr lang="uk-UA" dirty="0"/>
              <a:t> </a:t>
            </a:r>
            <a:r>
              <a:rPr lang="uk-UA" dirty="0" err="1"/>
              <a:t>aromatic</a:t>
            </a:r>
            <a:r>
              <a:rPr lang="uk-UA" dirty="0"/>
              <a:t> </a:t>
            </a:r>
            <a:r>
              <a:rPr lang="uk-UA" dirty="0" err="1"/>
              <a:t>waters</a:t>
            </a:r>
            <a:r>
              <a:rPr lang="uk-UA" dirty="0"/>
              <a:t>, </a:t>
            </a:r>
            <a:r>
              <a:rPr lang="uk-UA" dirty="0" err="1"/>
              <a:t>the</a:t>
            </a:r>
            <a:r>
              <a:rPr lang="uk-UA" dirty="0"/>
              <a:t> </a:t>
            </a:r>
            <a:r>
              <a:rPr lang="uk-UA" dirty="0" err="1"/>
              <a:t>distillation</a:t>
            </a:r>
            <a:r>
              <a:rPr lang="uk-UA" dirty="0"/>
              <a:t> </a:t>
            </a:r>
            <a:r>
              <a:rPr lang="uk-UA" dirty="0" err="1"/>
              <a:t>process</a:t>
            </a:r>
            <a:r>
              <a:rPr lang="uk-UA" dirty="0"/>
              <a:t> </a:t>
            </a:r>
            <a:r>
              <a:rPr lang="uk-UA" dirty="0" err="1"/>
              <a:t>is</a:t>
            </a:r>
            <a:r>
              <a:rPr lang="uk-UA" dirty="0"/>
              <a:t> </a:t>
            </a:r>
            <a:r>
              <a:rPr lang="uk-UA" dirty="0" err="1"/>
              <a:t>carried</a:t>
            </a:r>
            <a:r>
              <a:rPr lang="uk-UA" dirty="0"/>
              <a:t> </a:t>
            </a:r>
            <a:r>
              <a:rPr lang="uk-UA" dirty="0" err="1"/>
              <a:t>out</a:t>
            </a:r>
            <a:r>
              <a:rPr lang="uk-UA" dirty="0"/>
              <a:t> </a:t>
            </a:r>
            <a:r>
              <a:rPr lang="uk-UA" dirty="0" err="1"/>
              <a:t>in</a:t>
            </a:r>
            <a:r>
              <a:rPr lang="uk-UA" dirty="0"/>
              <a:t> </a:t>
            </a:r>
            <a:r>
              <a:rPr lang="uk-UA" dirty="0" err="1"/>
              <a:t>such</a:t>
            </a:r>
            <a:r>
              <a:rPr lang="uk-UA" dirty="0"/>
              <a:t> a </a:t>
            </a:r>
            <a:r>
              <a:rPr lang="uk-UA" dirty="0" err="1"/>
              <a:t>way</a:t>
            </a:r>
            <a:r>
              <a:rPr lang="uk-UA" dirty="0"/>
              <a:t> </a:t>
            </a:r>
            <a:r>
              <a:rPr lang="uk-UA" dirty="0" err="1"/>
              <a:t>that</a:t>
            </a:r>
            <a:r>
              <a:rPr lang="uk-UA" dirty="0"/>
              <a:t> </a:t>
            </a:r>
            <a:r>
              <a:rPr lang="uk-UA" dirty="0" err="1"/>
              <a:t>the</a:t>
            </a:r>
            <a:r>
              <a:rPr lang="uk-UA" dirty="0"/>
              <a:t> </a:t>
            </a:r>
            <a:r>
              <a:rPr lang="uk-UA" dirty="0" err="1"/>
              <a:t>essential</a:t>
            </a:r>
            <a:r>
              <a:rPr lang="uk-UA" dirty="0"/>
              <a:t> </a:t>
            </a:r>
            <a:r>
              <a:rPr lang="uk-UA" dirty="0" err="1"/>
              <a:t>oil</a:t>
            </a:r>
            <a:r>
              <a:rPr lang="uk-UA" dirty="0"/>
              <a:t>, </a:t>
            </a:r>
            <a:r>
              <a:rPr lang="uk-UA" dirty="0" err="1"/>
              <a:t>after</a:t>
            </a:r>
            <a:r>
              <a:rPr lang="uk-UA" dirty="0"/>
              <a:t> </a:t>
            </a:r>
            <a:r>
              <a:rPr lang="uk-UA" dirty="0" err="1"/>
              <a:t>the</a:t>
            </a:r>
            <a:r>
              <a:rPr lang="uk-UA" dirty="0"/>
              <a:t> </a:t>
            </a:r>
            <a:r>
              <a:rPr lang="uk-UA" dirty="0" err="1"/>
              <a:t>condensation</a:t>
            </a:r>
            <a:r>
              <a:rPr lang="uk-UA" dirty="0"/>
              <a:t> </a:t>
            </a:r>
            <a:r>
              <a:rPr lang="uk-UA" dirty="0" err="1"/>
              <a:t>of</a:t>
            </a:r>
            <a:r>
              <a:rPr lang="uk-UA" dirty="0"/>
              <a:t> </a:t>
            </a:r>
            <a:r>
              <a:rPr lang="uk-UA" dirty="0" err="1"/>
              <a:t>its</a:t>
            </a:r>
            <a:r>
              <a:rPr lang="uk-UA" dirty="0"/>
              <a:t> </a:t>
            </a:r>
            <a:r>
              <a:rPr lang="uk-UA" dirty="0" err="1"/>
              <a:t>vapors</a:t>
            </a:r>
            <a:r>
              <a:rPr lang="uk-UA" dirty="0"/>
              <a:t>, </a:t>
            </a:r>
            <a:r>
              <a:rPr lang="uk-UA" dirty="0" err="1"/>
              <a:t>is</a:t>
            </a:r>
            <a:r>
              <a:rPr lang="uk-UA" dirty="0"/>
              <a:t> </a:t>
            </a:r>
            <a:r>
              <a:rPr lang="uk-UA" dirty="0" err="1"/>
              <a:t>completely</a:t>
            </a:r>
            <a:r>
              <a:rPr lang="uk-UA" dirty="0"/>
              <a:t> </a:t>
            </a:r>
            <a:r>
              <a:rPr lang="uk-UA" dirty="0" err="1"/>
              <a:t>dissolved</a:t>
            </a:r>
            <a:r>
              <a:rPr lang="uk-UA" dirty="0"/>
              <a:t> </a:t>
            </a:r>
            <a:r>
              <a:rPr lang="uk-UA" dirty="0" err="1"/>
              <a:t>in</a:t>
            </a:r>
            <a:r>
              <a:rPr lang="uk-UA" dirty="0"/>
              <a:t> a </a:t>
            </a:r>
            <a:r>
              <a:rPr lang="uk-UA" dirty="0" err="1"/>
              <a:t>certain</a:t>
            </a:r>
            <a:r>
              <a:rPr lang="uk-UA" dirty="0"/>
              <a:t> </a:t>
            </a:r>
            <a:r>
              <a:rPr lang="uk-UA" dirty="0" err="1"/>
              <a:t>amount</a:t>
            </a:r>
            <a:r>
              <a:rPr lang="uk-UA" dirty="0"/>
              <a:t> </a:t>
            </a:r>
            <a:r>
              <a:rPr lang="uk-UA" dirty="0" err="1"/>
              <a:t>of</a:t>
            </a:r>
            <a:r>
              <a:rPr lang="uk-UA" dirty="0"/>
              <a:t> </a:t>
            </a:r>
            <a:r>
              <a:rPr lang="uk-UA" dirty="0" err="1"/>
              <a:t>water</a:t>
            </a:r>
            <a:r>
              <a:rPr lang="uk-UA" dirty="0"/>
              <a:t> </a:t>
            </a:r>
            <a:r>
              <a:rPr lang="uk-UA" dirty="0" err="1"/>
              <a:t>distillation</a:t>
            </a:r>
            <a:r>
              <a:rPr lang="uk-UA" dirty="0"/>
              <a:t>. </a:t>
            </a:r>
            <a:r>
              <a:rPr lang="uk-UA" dirty="0" err="1"/>
              <a:t>In</a:t>
            </a:r>
            <a:r>
              <a:rPr lang="uk-UA" dirty="0"/>
              <a:t> </a:t>
            </a:r>
            <a:r>
              <a:rPr lang="uk-UA" dirty="0" err="1"/>
              <a:t>order</a:t>
            </a:r>
            <a:r>
              <a:rPr lang="uk-UA" dirty="0"/>
              <a:t> </a:t>
            </a:r>
            <a:r>
              <a:rPr lang="uk-UA" dirty="0" err="1"/>
              <a:t>to</a:t>
            </a:r>
            <a:r>
              <a:rPr lang="uk-UA" dirty="0"/>
              <a:t> </a:t>
            </a:r>
            <a:r>
              <a:rPr lang="uk-UA" dirty="0" err="1"/>
              <a:t>increase</a:t>
            </a:r>
            <a:r>
              <a:rPr lang="uk-UA" dirty="0"/>
              <a:t> </a:t>
            </a:r>
            <a:r>
              <a:rPr lang="uk-UA" dirty="0" err="1"/>
              <a:t>the</a:t>
            </a:r>
            <a:r>
              <a:rPr lang="uk-UA" dirty="0"/>
              <a:t> </a:t>
            </a:r>
            <a:r>
              <a:rPr lang="uk-UA" dirty="0" err="1"/>
              <a:t>concentration</a:t>
            </a:r>
            <a:r>
              <a:rPr lang="uk-UA" dirty="0"/>
              <a:t> </a:t>
            </a:r>
            <a:r>
              <a:rPr lang="uk-UA" dirty="0" err="1"/>
              <a:t>of</a:t>
            </a:r>
            <a:r>
              <a:rPr lang="uk-UA" dirty="0"/>
              <a:t> </a:t>
            </a:r>
            <a:r>
              <a:rPr lang="uk-UA" dirty="0" err="1"/>
              <a:t>essential</a:t>
            </a:r>
            <a:r>
              <a:rPr lang="uk-UA" dirty="0"/>
              <a:t> </a:t>
            </a:r>
            <a:r>
              <a:rPr lang="uk-UA" dirty="0" err="1"/>
              <a:t>oil</a:t>
            </a:r>
            <a:r>
              <a:rPr lang="uk-UA" dirty="0"/>
              <a:t> </a:t>
            </a:r>
            <a:r>
              <a:rPr lang="uk-UA" dirty="0" err="1"/>
              <a:t>in</a:t>
            </a:r>
            <a:r>
              <a:rPr lang="uk-UA" dirty="0"/>
              <a:t> </a:t>
            </a:r>
            <a:r>
              <a:rPr lang="uk-UA" dirty="0" err="1"/>
              <a:t>aromatic</a:t>
            </a:r>
            <a:r>
              <a:rPr lang="uk-UA" dirty="0"/>
              <a:t> </a:t>
            </a:r>
            <a:r>
              <a:rPr lang="uk-UA" dirty="0" err="1"/>
              <a:t>water</a:t>
            </a:r>
            <a:r>
              <a:rPr lang="uk-UA" dirty="0"/>
              <a:t>, </a:t>
            </a:r>
            <a:r>
              <a:rPr lang="uk-UA" dirty="0" err="1"/>
              <a:t>as</a:t>
            </a:r>
            <a:r>
              <a:rPr lang="uk-UA" dirty="0"/>
              <a:t> </a:t>
            </a:r>
            <a:r>
              <a:rPr lang="uk-UA" dirty="0" err="1"/>
              <a:t>well</a:t>
            </a:r>
            <a:r>
              <a:rPr lang="uk-UA" dirty="0"/>
              <a:t> </a:t>
            </a:r>
            <a:r>
              <a:rPr lang="uk-UA" dirty="0" err="1"/>
              <a:t>as</a:t>
            </a:r>
            <a:r>
              <a:rPr lang="uk-UA" dirty="0"/>
              <a:t> </a:t>
            </a:r>
            <a:r>
              <a:rPr lang="uk-UA" dirty="0" err="1"/>
              <a:t>to</a:t>
            </a:r>
            <a:r>
              <a:rPr lang="uk-UA" dirty="0"/>
              <a:t> </a:t>
            </a:r>
            <a:r>
              <a:rPr lang="uk-UA" dirty="0" err="1"/>
              <a:t>stabilize</a:t>
            </a:r>
            <a:r>
              <a:rPr lang="uk-UA" dirty="0"/>
              <a:t> </a:t>
            </a:r>
            <a:r>
              <a:rPr lang="uk-UA" dirty="0" err="1"/>
              <a:t>the</a:t>
            </a:r>
            <a:r>
              <a:rPr lang="uk-UA" dirty="0"/>
              <a:t> </a:t>
            </a:r>
            <a:r>
              <a:rPr lang="uk-UA" dirty="0" err="1"/>
              <a:t>drug</a:t>
            </a:r>
            <a:r>
              <a:rPr lang="uk-UA" dirty="0"/>
              <a:t>, </a:t>
            </a:r>
            <a:r>
              <a:rPr lang="uk-UA" dirty="0" err="1"/>
              <a:t>alcohol</a:t>
            </a:r>
            <a:r>
              <a:rPr lang="uk-UA" dirty="0"/>
              <a:t> </a:t>
            </a:r>
            <a:r>
              <a:rPr lang="uk-UA" dirty="0" err="1"/>
              <a:t>is</a:t>
            </a:r>
            <a:r>
              <a:rPr lang="uk-UA" dirty="0"/>
              <a:t> </a:t>
            </a:r>
            <a:r>
              <a:rPr lang="uk-UA" dirty="0" err="1"/>
              <a:t>often</a:t>
            </a:r>
            <a:r>
              <a:rPr lang="uk-UA" dirty="0"/>
              <a:t> </a:t>
            </a:r>
            <a:r>
              <a:rPr lang="uk-UA" dirty="0" err="1"/>
              <a:t>added</a:t>
            </a:r>
            <a:r>
              <a:rPr lang="uk-UA" dirty="0"/>
              <a:t> (</a:t>
            </a:r>
            <a:r>
              <a:rPr lang="uk-UA" dirty="0" err="1"/>
              <a:t>up</a:t>
            </a:r>
            <a:r>
              <a:rPr lang="uk-UA" dirty="0"/>
              <a:t> </a:t>
            </a:r>
            <a:r>
              <a:rPr lang="uk-UA" dirty="0" err="1"/>
              <a:t>to</a:t>
            </a:r>
            <a:r>
              <a:rPr lang="uk-UA" dirty="0"/>
              <a:t> 20%), </a:t>
            </a:r>
            <a:r>
              <a:rPr lang="uk-UA" dirty="0" err="1"/>
              <a:t>stirring</a:t>
            </a:r>
            <a:r>
              <a:rPr lang="uk-UA" dirty="0"/>
              <a:t> </a:t>
            </a:r>
            <a:r>
              <a:rPr lang="uk-UA" dirty="0" err="1"/>
              <a:t>it</a:t>
            </a:r>
            <a:r>
              <a:rPr lang="uk-UA" dirty="0"/>
              <a:t> </a:t>
            </a:r>
            <a:r>
              <a:rPr lang="uk-UA" dirty="0" err="1"/>
              <a:t>up</a:t>
            </a:r>
            <a:r>
              <a:rPr lang="uk-UA" dirty="0"/>
              <a:t> </a:t>
            </a:r>
            <a:r>
              <a:rPr lang="uk-UA" dirty="0" err="1"/>
              <a:t>for</a:t>
            </a:r>
            <a:r>
              <a:rPr lang="uk-UA" dirty="0"/>
              <a:t> </a:t>
            </a:r>
            <a:r>
              <a:rPr lang="uk-UA" dirty="0" err="1"/>
              <a:t>distillation</a:t>
            </a:r>
            <a:r>
              <a:rPr lang="uk-UA" dirty="0"/>
              <a:t> </a:t>
            </a:r>
            <a:r>
              <a:rPr lang="uk-UA" dirty="0" err="1"/>
              <a:t>to</a:t>
            </a:r>
            <a:r>
              <a:rPr lang="uk-UA" dirty="0"/>
              <a:t> </a:t>
            </a:r>
            <a:r>
              <a:rPr lang="uk-UA" dirty="0" err="1"/>
              <a:t>the</a:t>
            </a:r>
            <a:r>
              <a:rPr lang="uk-UA" dirty="0"/>
              <a:t> </a:t>
            </a:r>
            <a:r>
              <a:rPr lang="uk-UA" dirty="0" err="1"/>
              <a:t>receiver</a:t>
            </a:r>
            <a:r>
              <a:rPr lang="uk-UA" dirty="0"/>
              <a:t> (</a:t>
            </a:r>
            <a:r>
              <a:rPr lang="uk-UA" dirty="0" err="1"/>
              <a:t>bitter</a:t>
            </a:r>
            <a:r>
              <a:rPr lang="uk-UA" dirty="0"/>
              <a:t> </a:t>
            </a:r>
            <a:r>
              <a:rPr lang="uk-UA" dirty="0" err="1"/>
              <a:t>almond</a:t>
            </a:r>
            <a:r>
              <a:rPr lang="uk-UA" dirty="0"/>
              <a:t> </a:t>
            </a:r>
            <a:r>
              <a:rPr lang="uk-UA" dirty="0" err="1"/>
              <a:t>water</a:t>
            </a:r>
            <a:r>
              <a:rPr lang="uk-UA" dirty="0"/>
              <a:t>) </a:t>
            </a:r>
            <a:r>
              <a:rPr lang="uk-UA" dirty="0" err="1"/>
              <a:t>or</a:t>
            </a:r>
            <a:r>
              <a:rPr lang="uk-UA" dirty="0"/>
              <a:t> </a:t>
            </a:r>
            <a:r>
              <a:rPr lang="uk-UA" dirty="0" err="1"/>
              <a:t>introducing</a:t>
            </a:r>
            <a:r>
              <a:rPr lang="uk-UA" dirty="0"/>
              <a:t> </a:t>
            </a:r>
            <a:r>
              <a:rPr lang="uk-UA" dirty="0" err="1"/>
              <a:t>it</a:t>
            </a:r>
            <a:r>
              <a:rPr lang="uk-UA" dirty="0"/>
              <a:t> </a:t>
            </a:r>
            <a:r>
              <a:rPr lang="uk-UA" dirty="0" err="1"/>
              <a:t>into</a:t>
            </a:r>
            <a:r>
              <a:rPr lang="uk-UA" dirty="0"/>
              <a:t> a </a:t>
            </a:r>
            <a:r>
              <a:rPr lang="uk-UA" dirty="0" err="1"/>
              <a:t>mixture</a:t>
            </a:r>
            <a:r>
              <a:rPr lang="uk-UA" dirty="0"/>
              <a:t> </a:t>
            </a:r>
            <a:r>
              <a:rPr lang="uk-UA" dirty="0" err="1"/>
              <a:t>that</a:t>
            </a:r>
            <a:r>
              <a:rPr lang="uk-UA" dirty="0"/>
              <a:t> </a:t>
            </a:r>
            <a:r>
              <a:rPr lang="uk-UA" dirty="0" err="1"/>
              <a:t>moistens</a:t>
            </a:r>
            <a:r>
              <a:rPr lang="uk-UA" dirty="0"/>
              <a:t> </a:t>
            </a:r>
            <a:r>
              <a:rPr lang="uk-UA" dirty="0" err="1"/>
              <a:t>the</a:t>
            </a:r>
            <a:r>
              <a:rPr lang="uk-UA" dirty="0"/>
              <a:t> </a:t>
            </a:r>
            <a:r>
              <a:rPr lang="uk-UA" dirty="0" err="1"/>
              <a:t>raw</a:t>
            </a:r>
            <a:r>
              <a:rPr lang="uk-UA" dirty="0"/>
              <a:t> </a:t>
            </a:r>
            <a:r>
              <a:rPr lang="uk-UA" dirty="0" err="1"/>
              <a:t>material</a:t>
            </a:r>
            <a:r>
              <a:rPr lang="uk-UA" dirty="0"/>
              <a:t> </a:t>
            </a:r>
            <a:r>
              <a:rPr lang="uk-UA" dirty="0" err="1"/>
              <a:t>before</a:t>
            </a:r>
            <a:r>
              <a:rPr lang="uk-UA" dirty="0"/>
              <a:t> </a:t>
            </a:r>
            <a:r>
              <a:rPr lang="uk-UA" dirty="0" err="1"/>
              <a:t>distillation</a:t>
            </a:r>
            <a:r>
              <a:rPr lang="uk-UA" dirty="0"/>
              <a:t> (</a:t>
            </a:r>
            <a:r>
              <a:rPr lang="uk-UA" dirty="0" err="1"/>
              <a:t>coriander</a:t>
            </a:r>
            <a:r>
              <a:rPr lang="uk-UA" dirty="0"/>
              <a:t> </a:t>
            </a:r>
            <a:r>
              <a:rPr lang="uk-UA" dirty="0" err="1"/>
              <a:t>water</a:t>
            </a:r>
            <a:r>
              <a:rPr lang="uk-UA" dirty="0" smtClean="0"/>
              <a:t>)</a:t>
            </a:r>
            <a:r>
              <a:rPr lang="en-US" dirty="0" smtClean="0"/>
              <a:t>/</a:t>
            </a:r>
          </a:p>
          <a:p>
            <a:pPr algn="just"/>
            <a:r>
              <a:rPr lang="uk-UA" b="1" i="1" dirty="0" err="1"/>
              <a:t>Aqua</a:t>
            </a:r>
            <a:r>
              <a:rPr lang="uk-UA" b="1" i="1" dirty="0"/>
              <a:t> </a:t>
            </a:r>
            <a:r>
              <a:rPr lang="uk-UA" b="1" i="1" dirty="0" err="1"/>
              <a:t>amygdalarum</a:t>
            </a:r>
            <a:r>
              <a:rPr lang="uk-UA" b="1" i="1" dirty="0"/>
              <a:t> </a:t>
            </a:r>
            <a:r>
              <a:rPr lang="uk-UA" b="1" i="1" dirty="0" err="1"/>
              <a:t>amararum</a:t>
            </a:r>
            <a:r>
              <a:rPr lang="uk-UA" b="1" i="1" dirty="0"/>
              <a:t>, </a:t>
            </a:r>
            <a:r>
              <a:rPr lang="uk-UA" b="1" i="1" dirty="0" err="1"/>
              <a:t>mountainous</a:t>
            </a:r>
            <a:r>
              <a:rPr lang="uk-UA" b="1" i="1" dirty="0"/>
              <a:t> </a:t>
            </a:r>
            <a:r>
              <a:rPr lang="uk-UA" b="1" i="1" dirty="0" err="1"/>
              <a:t>almond</a:t>
            </a:r>
            <a:r>
              <a:rPr lang="uk-UA" b="1" i="1" dirty="0"/>
              <a:t> </a:t>
            </a:r>
            <a:r>
              <a:rPr lang="uk-UA" b="1" i="1" dirty="0" err="1"/>
              <a:t>water</a:t>
            </a:r>
            <a:r>
              <a:rPr lang="uk-UA" dirty="0"/>
              <a:t> </a:t>
            </a:r>
            <a:r>
              <a:rPr lang="uk-UA" dirty="0" err="1"/>
              <a:t>is</a:t>
            </a:r>
            <a:r>
              <a:rPr lang="uk-UA" dirty="0"/>
              <a:t> a </a:t>
            </a:r>
            <a:r>
              <a:rPr lang="uk-UA" dirty="0" err="1"/>
              <a:t>clear</a:t>
            </a:r>
            <a:r>
              <a:rPr lang="uk-UA" dirty="0"/>
              <a:t> </a:t>
            </a:r>
            <a:r>
              <a:rPr lang="uk-UA" dirty="0" err="1"/>
              <a:t>or</a:t>
            </a:r>
            <a:r>
              <a:rPr lang="uk-UA" dirty="0"/>
              <a:t> </a:t>
            </a:r>
            <a:r>
              <a:rPr lang="uk-UA" dirty="0" err="1"/>
              <a:t>slightly</a:t>
            </a:r>
            <a:r>
              <a:rPr lang="uk-UA" dirty="0"/>
              <a:t> </a:t>
            </a:r>
            <a:r>
              <a:rPr lang="uk-UA" dirty="0" err="1"/>
              <a:t>cloudy</a:t>
            </a:r>
            <a:r>
              <a:rPr lang="uk-UA" dirty="0"/>
              <a:t> </a:t>
            </a:r>
            <a:r>
              <a:rPr lang="uk-UA" dirty="0" err="1"/>
              <a:t>liquid</a:t>
            </a:r>
            <a:r>
              <a:rPr lang="uk-UA" dirty="0"/>
              <a:t> </a:t>
            </a:r>
            <a:r>
              <a:rPr lang="uk-UA" dirty="0" err="1"/>
              <a:t>with</a:t>
            </a:r>
            <a:r>
              <a:rPr lang="uk-UA" dirty="0"/>
              <a:t> a </a:t>
            </a:r>
            <a:r>
              <a:rPr lang="uk-UA" dirty="0" err="1"/>
              <a:t>characteristic</a:t>
            </a:r>
            <a:r>
              <a:rPr lang="uk-UA" dirty="0"/>
              <a:t> </a:t>
            </a:r>
            <a:r>
              <a:rPr lang="uk-UA" dirty="0" err="1"/>
              <a:t>odor</a:t>
            </a:r>
            <a:r>
              <a:rPr lang="uk-UA" dirty="0"/>
              <a:t>, </a:t>
            </a:r>
            <a:r>
              <a:rPr lang="uk-UA" dirty="0" err="1"/>
              <a:t>containing</a:t>
            </a:r>
            <a:r>
              <a:rPr lang="uk-UA" dirty="0"/>
              <a:t> 0,1% </a:t>
            </a:r>
            <a:r>
              <a:rPr lang="uk-UA" dirty="0" err="1"/>
              <a:t>hydrogen</a:t>
            </a:r>
            <a:r>
              <a:rPr lang="uk-UA" dirty="0"/>
              <a:t> </a:t>
            </a:r>
            <a:r>
              <a:rPr lang="uk-UA" dirty="0" err="1"/>
              <a:t>cyanide</a:t>
            </a:r>
            <a:r>
              <a:rPr lang="uk-UA" dirty="0"/>
              <a:t>. </a:t>
            </a:r>
            <a:r>
              <a:rPr lang="uk-UA" dirty="0" err="1"/>
              <a:t>Bitter</a:t>
            </a:r>
            <a:r>
              <a:rPr lang="uk-UA" dirty="0"/>
              <a:t> </a:t>
            </a:r>
            <a:r>
              <a:rPr lang="uk-UA" dirty="0" err="1"/>
              <a:t>almond</a:t>
            </a:r>
            <a:r>
              <a:rPr lang="uk-UA" dirty="0"/>
              <a:t> </a:t>
            </a:r>
            <a:r>
              <a:rPr lang="uk-UA" dirty="0" err="1"/>
              <a:t>seeds</a:t>
            </a:r>
            <a:r>
              <a:rPr lang="uk-UA" dirty="0"/>
              <a:t> </a:t>
            </a:r>
            <a:r>
              <a:rPr lang="uk-UA" dirty="0" err="1"/>
              <a:t>are</a:t>
            </a:r>
            <a:r>
              <a:rPr lang="uk-UA" dirty="0"/>
              <a:t> </a:t>
            </a:r>
            <a:r>
              <a:rPr lang="uk-UA" dirty="0" err="1"/>
              <a:t>used</a:t>
            </a:r>
            <a:r>
              <a:rPr lang="uk-UA" dirty="0"/>
              <a:t> </a:t>
            </a:r>
            <a:r>
              <a:rPr lang="uk-UA" dirty="0" err="1"/>
              <a:t>as</a:t>
            </a:r>
            <a:r>
              <a:rPr lang="uk-UA" dirty="0"/>
              <a:t> </a:t>
            </a:r>
            <a:r>
              <a:rPr lang="uk-UA" dirty="0" err="1"/>
              <a:t>raw</a:t>
            </a:r>
            <a:r>
              <a:rPr lang="uk-UA" dirty="0"/>
              <a:t> </a:t>
            </a:r>
            <a:r>
              <a:rPr lang="uk-UA" dirty="0" err="1"/>
              <a:t>materials</a:t>
            </a:r>
            <a:r>
              <a:rPr lang="uk-UA" dirty="0"/>
              <a:t> </a:t>
            </a:r>
            <a:r>
              <a:rPr lang="uk-UA" dirty="0" err="1"/>
              <a:t>for</a:t>
            </a:r>
            <a:r>
              <a:rPr lang="uk-UA" dirty="0"/>
              <a:t> </a:t>
            </a:r>
            <a:r>
              <a:rPr lang="uk-UA" dirty="0" err="1"/>
              <a:t>this</a:t>
            </a:r>
            <a:r>
              <a:rPr lang="uk-UA" dirty="0"/>
              <a:t> </a:t>
            </a:r>
            <a:r>
              <a:rPr lang="uk-UA" dirty="0" err="1"/>
              <a:t>aromatic</a:t>
            </a:r>
            <a:r>
              <a:rPr lang="uk-UA" dirty="0"/>
              <a:t> </a:t>
            </a:r>
            <a:r>
              <a:rPr lang="uk-UA" dirty="0" err="1"/>
              <a:t>water</a:t>
            </a:r>
            <a:r>
              <a:rPr lang="uk-UA" dirty="0"/>
              <a:t>. </a:t>
            </a:r>
            <a:r>
              <a:rPr lang="uk-UA" dirty="0" err="1"/>
              <a:t>The</a:t>
            </a:r>
            <a:r>
              <a:rPr lang="uk-UA" dirty="0"/>
              <a:t> </a:t>
            </a:r>
            <a:r>
              <a:rPr lang="uk-UA" dirty="0" err="1"/>
              <a:t>seeds</a:t>
            </a:r>
            <a:r>
              <a:rPr lang="uk-UA" dirty="0"/>
              <a:t> </a:t>
            </a:r>
            <a:r>
              <a:rPr lang="uk-UA" dirty="0" err="1"/>
              <a:t>do</a:t>
            </a:r>
            <a:r>
              <a:rPr lang="uk-UA" dirty="0"/>
              <a:t> </a:t>
            </a:r>
            <a:r>
              <a:rPr lang="uk-UA" dirty="0" err="1"/>
              <a:t>not</a:t>
            </a:r>
            <a:r>
              <a:rPr lang="uk-UA" dirty="0"/>
              <a:t> </a:t>
            </a:r>
            <a:r>
              <a:rPr lang="uk-UA" dirty="0" err="1"/>
              <a:t>contain</a:t>
            </a:r>
            <a:r>
              <a:rPr lang="uk-UA" dirty="0"/>
              <a:t> </a:t>
            </a:r>
            <a:r>
              <a:rPr lang="uk-UA" dirty="0" err="1"/>
              <a:t>essential</a:t>
            </a:r>
            <a:r>
              <a:rPr lang="uk-UA" dirty="0"/>
              <a:t> </a:t>
            </a:r>
            <a:r>
              <a:rPr lang="uk-UA" dirty="0" err="1"/>
              <a:t>oil</a:t>
            </a:r>
            <a:r>
              <a:rPr lang="uk-UA" dirty="0"/>
              <a:t> </a:t>
            </a:r>
            <a:r>
              <a:rPr lang="uk-UA" dirty="0" err="1"/>
              <a:t>in</a:t>
            </a:r>
            <a:r>
              <a:rPr lang="uk-UA" dirty="0"/>
              <a:t> a </a:t>
            </a:r>
            <a:r>
              <a:rPr lang="uk-UA" dirty="0" err="1"/>
              <a:t>free</a:t>
            </a:r>
            <a:r>
              <a:rPr lang="uk-UA" dirty="0"/>
              <a:t> </a:t>
            </a:r>
            <a:r>
              <a:rPr lang="uk-UA" dirty="0" err="1"/>
              <a:t>state</a:t>
            </a:r>
            <a:r>
              <a:rPr lang="uk-UA" dirty="0"/>
              <a:t>, </a:t>
            </a:r>
            <a:r>
              <a:rPr lang="uk-UA" dirty="0" err="1"/>
              <a:t>it</a:t>
            </a:r>
            <a:r>
              <a:rPr lang="uk-UA" dirty="0"/>
              <a:t> </a:t>
            </a:r>
            <a:r>
              <a:rPr lang="uk-UA" dirty="0" err="1"/>
              <a:t>is</a:t>
            </a:r>
            <a:r>
              <a:rPr lang="uk-UA" dirty="0"/>
              <a:t> </a:t>
            </a:r>
            <a:r>
              <a:rPr lang="uk-UA" dirty="0" err="1"/>
              <a:t>in</a:t>
            </a:r>
            <a:r>
              <a:rPr lang="uk-UA" dirty="0"/>
              <a:t> a </a:t>
            </a:r>
            <a:r>
              <a:rPr lang="uk-UA" dirty="0" err="1"/>
              <a:t>bound</a:t>
            </a:r>
            <a:r>
              <a:rPr lang="uk-UA" dirty="0"/>
              <a:t> </a:t>
            </a:r>
            <a:r>
              <a:rPr lang="uk-UA" dirty="0" err="1"/>
              <a:t>form</a:t>
            </a:r>
            <a:r>
              <a:rPr lang="uk-UA" dirty="0"/>
              <a:t>, </a:t>
            </a:r>
            <a:r>
              <a:rPr lang="uk-UA" dirty="0" err="1"/>
              <a:t>in</a:t>
            </a:r>
            <a:r>
              <a:rPr lang="uk-UA" dirty="0"/>
              <a:t> </a:t>
            </a:r>
            <a:r>
              <a:rPr lang="uk-UA" dirty="0" err="1"/>
              <a:t>the</a:t>
            </a:r>
            <a:r>
              <a:rPr lang="uk-UA" dirty="0"/>
              <a:t> </a:t>
            </a:r>
            <a:r>
              <a:rPr lang="uk-UA" dirty="0" err="1"/>
              <a:t>form</a:t>
            </a:r>
            <a:r>
              <a:rPr lang="uk-UA" dirty="0"/>
              <a:t> </a:t>
            </a:r>
            <a:r>
              <a:rPr lang="uk-UA" dirty="0" err="1"/>
              <a:t>of</a:t>
            </a:r>
            <a:r>
              <a:rPr lang="uk-UA" dirty="0"/>
              <a:t> </a:t>
            </a:r>
            <a:r>
              <a:rPr lang="uk-UA" dirty="0" err="1"/>
              <a:t>amygdalin</a:t>
            </a:r>
            <a:r>
              <a:rPr lang="uk-UA" dirty="0"/>
              <a:t> </a:t>
            </a:r>
            <a:r>
              <a:rPr lang="uk-UA" dirty="0" err="1"/>
              <a:t>glucoside</a:t>
            </a:r>
            <a:r>
              <a:rPr lang="uk-UA" dirty="0"/>
              <a:t>. </a:t>
            </a:r>
            <a:endParaRPr lang="en-US" dirty="0" smtClean="0"/>
          </a:p>
          <a:p>
            <a:pPr algn="just"/>
            <a:r>
              <a:rPr lang="uk-UA" dirty="0" err="1"/>
              <a:t>Aromatic</a:t>
            </a:r>
            <a:r>
              <a:rPr lang="uk-UA" dirty="0"/>
              <a:t> </a:t>
            </a:r>
            <a:r>
              <a:rPr lang="uk-UA" dirty="0" err="1"/>
              <a:t>waters</a:t>
            </a:r>
            <a:r>
              <a:rPr lang="uk-UA" dirty="0"/>
              <a:t> </a:t>
            </a:r>
            <a:r>
              <a:rPr lang="uk-UA" dirty="0" err="1"/>
              <a:t>of</a:t>
            </a:r>
            <a:r>
              <a:rPr lang="uk-UA" dirty="0"/>
              <a:t> </a:t>
            </a:r>
            <a:r>
              <a:rPr lang="uk-UA" dirty="0" err="1"/>
              <a:t>this</a:t>
            </a:r>
            <a:r>
              <a:rPr lang="uk-UA" dirty="0"/>
              <a:t> </a:t>
            </a:r>
            <a:r>
              <a:rPr lang="uk-UA" dirty="0" err="1"/>
              <a:t>group</a:t>
            </a:r>
            <a:r>
              <a:rPr lang="uk-UA" dirty="0"/>
              <a:t> </a:t>
            </a:r>
            <a:r>
              <a:rPr lang="uk-UA" dirty="0" err="1"/>
              <a:t>are</a:t>
            </a:r>
            <a:r>
              <a:rPr lang="uk-UA" dirty="0"/>
              <a:t> </a:t>
            </a:r>
            <a:r>
              <a:rPr lang="uk-UA" dirty="0" err="1"/>
              <a:t>obtained</a:t>
            </a:r>
            <a:r>
              <a:rPr lang="uk-UA" dirty="0"/>
              <a:t> </a:t>
            </a:r>
            <a:r>
              <a:rPr lang="uk-UA" dirty="0" err="1"/>
              <a:t>by</a:t>
            </a:r>
            <a:r>
              <a:rPr lang="uk-UA" dirty="0"/>
              <a:t> </a:t>
            </a:r>
            <a:r>
              <a:rPr lang="uk-UA" dirty="0" err="1"/>
              <a:t>grinding</a:t>
            </a:r>
            <a:r>
              <a:rPr lang="uk-UA" dirty="0"/>
              <a:t> 1 </a:t>
            </a:r>
            <a:r>
              <a:rPr lang="uk-UA" dirty="0" err="1"/>
              <a:t>part</a:t>
            </a:r>
            <a:r>
              <a:rPr lang="uk-UA" dirty="0"/>
              <a:t> </a:t>
            </a:r>
            <a:r>
              <a:rPr lang="uk-UA" dirty="0" err="1"/>
              <a:t>of</a:t>
            </a:r>
            <a:r>
              <a:rPr lang="uk-UA" dirty="0"/>
              <a:t> </a:t>
            </a:r>
            <a:r>
              <a:rPr lang="uk-UA" dirty="0" err="1"/>
              <a:t>essential</a:t>
            </a:r>
            <a:r>
              <a:rPr lang="uk-UA" dirty="0"/>
              <a:t> </a:t>
            </a:r>
            <a:r>
              <a:rPr lang="uk-UA" dirty="0" err="1"/>
              <a:t>oil</a:t>
            </a:r>
            <a:r>
              <a:rPr lang="uk-UA" dirty="0"/>
              <a:t> </a:t>
            </a:r>
            <a:r>
              <a:rPr lang="uk-UA" dirty="0" err="1"/>
              <a:t>with</a:t>
            </a:r>
            <a:r>
              <a:rPr lang="uk-UA" dirty="0"/>
              <a:t> 10 </a:t>
            </a:r>
            <a:r>
              <a:rPr lang="uk-UA" dirty="0" err="1"/>
              <a:t>parts</a:t>
            </a:r>
            <a:r>
              <a:rPr lang="uk-UA" dirty="0"/>
              <a:t> </a:t>
            </a:r>
            <a:r>
              <a:rPr lang="uk-UA" dirty="0" err="1"/>
              <a:t>of</a:t>
            </a:r>
            <a:r>
              <a:rPr lang="uk-UA" dirty="0"/>
              <a:t> </a:t>
            </a:r>
            <a:r>
              <a:rPr lang="uk-UA" dirty="0" err="1"/>
              <a:t>talc</a:t>
            </a:r>
            <a:r>
              <a:rPr lang="uk-UA" dirty="0"/>
              <a:t> </a:t>
            </a:r>
            <a:r>
              <a:rPr lang="uk-UA" dirty="0" err="1"/>
              <a:t>in</a:t>
            </a:r>
            <a:r>
              <a:rPr lang="uk-UA" dirty="0"/>
              <a:t> a </a:t>
            </a:r>
            <a:r>
              <a:rPr lang="uk-UA" dirty="0" err="1"/>
              <a:t>mortar</a:t>
            </a:r>
            <a:r>
              <a:rPr lang="uk-UA" dirty="0"/>
              <a:t>, </a:t>
            </a:r>
            <a:r>
              <a:rPr lang="uk-UA" dirty="0" err="1"/>
              <a:t>after</a:t>
            </a:r>
            <a:r>
              <a:rPr lang="uk-UA" dirty="0"/>
              <a:t> </a:t>
            </a:r>
            <a:r>
              <a:rPr lang="uk-UA" dirty="0" err="1"/>
              <a:t>which</a:t>
            </a:r>
            <a:r>
              <a:rPr lang="uk-UA" dirty="0"/>
              <a:t> </a:t>
            </a:r>
            <a:r>
              <a:rPr lang="uk-UA" dirty="0" err="1"/>
              <a:t>the</a:t>
            </a:r>
            <a:r>
              <a:rPr lang="uk-UA" dirty="0"/>
              <a:t> </a:t>
            </a:r>
            <a:r>
              <a:rPr lang="uk-UA" dirty="0" err="1"/>
              <a:t>resulting</a:t>
            </a:r>
            <a:r>
              <a:rPr lang="uk-UA" dirty="0"/>
              <a:t> </a:t>
            </a:r>
            <a:r>
              <a:rPr lang="uk-UA" dirty="0" err="1"/>
              <a:t>mass</a:t>
            </a:r>
            <a:r>
              <a:rPr lang="uk-UA" dirty="0"/>
              <a:t> </a:t>
            </a:r>
            <a:r>
              <a:rPr lang="uk-UA" dirty="0" err="1"/>
              <a:t>is</a:t>
            </a:r>
            <a:r>
              <a:rPr lang="uk-UA" dirty="0"/>
              <a:t> </a:t>
            </a:r>
            <a:r>
              <a:rPr lang="uk-UA" dirty="0" err="1"/>
              <a:t>transferred</a:t>
            </a:r>
            <a:r>
              <a:rPr lang="uk-UA" dirty="0"/>
              <a:t> </a:t>
            </a:r>
            <a:r>
              <a:rPr lang="uk-UA" dirty="0" err="1"/>
              <a:t>into</a:t>
            </a:r>
            <a:r>
              <a:rPr lang="uk-UA" dirty="0"/>
              <a:t> a </a:t>
            </a:r>
            <a:r>
              <a:rPr lang="uk-UA" dirty="0" err="1"/>
              <a:t>glass</a:t>
            </a:r>
            <a:r>
              <a:rPr lang="uk-UA" dirty="0"/>
              <a:t> </a:t>
            </a:r>
            <a:r>
              <a:rPr lang="uk-UA" dirty="0" err="1"/>
              <a:t>balloon</a:t>
            </a:r>
            <a:r>
              <a:rPr lang="uk-UA" dirty="0"/>
              <a:t> </a:t>
            </a:r>
            <a:r>
              <a:rPr lang="uk-UA" dirty="0" err="1"/>
              <a:t>and</a:t>
            </a:r>
            <a:r>
              <a:rPr lang="uk-UA" dirty="0"/>
              <a:t> </a:t>
            </a:r>
            <a:r>
              <a:rPr lang="uk-UA" dirty="0" err="1"/>
              <a:t>strongly</a:t>
            </a:r>
            <a:r>
              <a:rPr lang="uk-UA" dirty="0"/>
              <a:t> </a:t>
            </a:r>
            <a:r>
              <a:rPr lang="uk-UA" dirty="0" err="1"/>
              <a:t>mixed</a:t>
            </a:r>
            <a:r>
              <a:rPr lang="uk-UA" dirty="0"/>
              <a:t> </a:t>
            </a:r>
            <a:r>
              <a:rPr lang="uk-UA" dirty="0" err="1"/>
              <a:t>with</a:t>
            </a:r>
            <a:r>
              <a:rPr lang="uk-UA" dirty="0"/>
              <a:t> </a:t>
            </a:r>
            <a:r>
              <a:rPr lang="uk-UA" dirty="0" err="1"/>
              <a:t>water</a:t>
            </a:r>
            <a:r>
              <a:rPr lang="uk-UA" dirty="0"/>
              <a:t> </a:t>
            </a:r>
            <a:r>
              <a:rPr lang="uk-UA" dirty="0" err="1"/>
              <a:t>heated</a:t>
            </a:r>
            <a:r>
              <a:rPr lang="uk-UA" dirty="0"/>
              <a:t> </a:t>
            </a:r>
            <a:r>
              <a:rPr lang="uk-UA" dirty="0" err="1"/>
              <a:t>to</a:t>
            </a:r>
            <a:r>
              <a:rPr lang="uk-UA" dirty="0"/>
              <a:t> 50-60 ° C. </a:t>
            </a:r>
            <a:r>
              <a:rPr lang="uk-UA" dirty="0" err="1"/>
              <a:t>If</a:t>
            </a:r>
            <a:r>
              <a:rPr lang="uk-UA" dirty="0"/>
              <a:t> </a:t>
            </a:r>
            <a:r>
              <a:rPr lang="uk-UA" dirty="0" err="1"/>
              <a:t>the</a:t>
            </a:r>
            <a:r>
              <a:rPr lang="uk-UA" dirty="0"/>
              <a:t> </a:t>
            </a:r>
            <a:r>
              <a:rPr lang="uk-UA" dirty="0" err="1"/>
              <a:t>skin</a:t>
            </a:r>
            <a:r>
              <a:rPr lang="uk-UA" dirty="0"/>
              <a:t>, </a:t>
            </a:r>
            <a:r>
              <a:rPr lang="uk-UA" dirty="0" err="1"/>
              <a:t>talcum</a:t>
            </a:r>
            <a:r>
              <a:rPr lang="uk-UA" dirty="0"/>
              <a:t> </a:t>
            </a:r>
            <a:r>
              <a:rPr lang="uk-UA" dirty="0" err="1"/>
              <a:t>particles</a:t>
            </a:r>
            <a:r>
              <a:rPr lang="uk-UA" dirty="0"/>
              <a:t> </a:t>
            </a:r>
            <a:r>
              <a:rPr lang="uk-UA" dirty="0" err="1"/>
              <a:t>are</a:t>
            </a:r>
            <a:r>
              <a:rPr lang="uk-UA" dirty="0"/>
              <a:t> </a:t>
            </a:r>
            <a:r>
              <a:rPr lang="uk-UA" dirty="0" err="1"/>
              <a:t>enveloped</a:t>
            </a:r>
            <a:r>
              <a:rPr lang="uk-UA" dirty="0"/>
              <a:t> </a:t>
            </a:r>
            <a:r>
              <a:rPr lang="uk-UA" dirty="0" err="1"/>
              <a:t>in</a:t>
            </a:r>
            <a:r>
              <a:rPr lang="uk-UA" dirty="0"/>
              <a:t> a </a:t>
            </a:r>
            <a:r>
              <a:rPr lang="uk-UA" dirty="0" err="1"/>
              <a:t>film</a:t>
            </a:r>
            <a:r>
              <a:rPr lang="uk-UA" dirty="0"/>
              <a:t> </a:t>
            </a:r>
            <a:r>
              <a:rPr lang="uk-UA" dirty="0" err="1"/>
              <a:t>of</a:t>
            </a:r>
            <a:r>
              <a:rPr lang="uk-UA" dirty="0"/>
              <a:t> </a:t>
            </a:r>
            <a:r>
              <a:rPr lang="uk-UA" dirty="0" err="1"/>
              <a:t>essential</a:t>
            </a:r>
            <a:r>
              <a:rPr lang="uk-UA" dirty="0"/>
              <a:t> </a:t>
            </a:r>
            <a:r>
              <a:rPr lang="uk-UA" dirty="0" err="1"/>
              <a:t>oil</a:t>
            </a:r>
            <a:r>
              <a:rPr lang="uk-UA" dirty="0"/>
              <a:t>, </a:t>
            </a:r>
            <a:r>
              <a:rPr lang="uk-UA" dirty="0" err="1"/>
              <a:t>due</a:t>
            </a:r>
            <a:r>
              <a:rPr lang="uk-UA" dirty="0"/>
              <a:t> </a:t>
            </a:r>
            <a:r>
              <a:rPr lang="uk-UA" dirty="0" err="1"/>
              <a:t>to</a:t>
            </a:r>
            <a:r>
              <a:rPr lang="uk-UA" dirty="0"/>
              <a:t> </a:t>
            </a:r>
            <a:r>
              <a:rPr lang="uk-UA" dirty="0" err="1"/>
              <a:t>which</a:t>
            </a:r>
            <a:r>
              <a:rPr lang="uk-UA" dirty="0"/>
              <a:t> </a:t>
            </a:r>
            <a:r>
              <a:rPr lang="uk-UA" dirty="0" err="1"/>
              <a:t>the</a:t>
            </a:r>
            <a:r>
              <a:rPr lang="uk-UA" dirty="0"/>
              <a:t> </a:t>
            </a:r>
            <a:r>
              <a:rPr lang="uk-UA" dirty="0" err="1"/>
              <a:t>surface</a:t>
            </a:r>
            <a:r>
              <a:rPr lang="uk-UA" dirty="0"/>
              <a:t> </a:t>
            </a:r>
            <a:r>
              <a:rPr lang="uk-UA" dirty="0" err="1"/>
              <a:t>of</a:t>
            </a:r>
            <a:r>
              <a:rPr lang="uk-UA" dirty="0"/>
              <a:t> </a:t>
            </a:r>
            <a:r>
              <a:rPr lang="uk-UA" dirty="0" err="1"/>
              <a:t>the</a:t>
            </a:r>
            <a:r>
              <a:rPr lang="uk-UA" dirty="0"/>
              <a:t> </a:t>
            </a:r>
            <a:r>
              <a:rPr lang="uk-UA" dirty="0" err="1"/>
              <a:t>oil</a:t>
            </a:r>
            <a:r>
              <a:rPr lang="uk-UA" dirty="0"/>
              <a:t> </a:t>
            </a:r>
            <a:r>
              <a:rPr lang="uk-UA" dirty="0" err="1"/>
              <a:t>phase</a:t>
            </a:r>
            <a:r>
              <a:rPr lang="uk-UA" dirty="0"/>
              <a:t> </a:t>
            </a:r>
            <a:r>
              <a:rPr lang="uk-UA" dirty="0" err="1"/>
              <a:t>is</a:t>
            </a:r>
            <a:r>
              <a:rPr lang="uk-UA" dirty="0"/>
              <a:t> </a:t>
            </a:r>
            <a:r>
              <a:rPr lang="uk-UA" dirty="0" err="1"/>
              <a:t>greatly</a:t>
            </a:r>
            <a:r>
              <a:rPr lang="uk-UA" dirty="0"/>
              <a:t> </a:t>
            </a:r>
            <a:r>
              <a:rPr lang="uk-UA" dirty="0" err="1"/>
              <a:t>increased</a:t>
            </a:r>
            <a:r>
              <a:rPr lang="uk-UA" dirty="0"/>
              <a:t>. </a:t>
            </a:r>
            <a:r>
              <a:rPr lang="uk-UA" dirty="0" err="1"/>
              <a:t>This</a:t>
            </a:r>
            <a:r>
              <a:rPr lang="uk-UA" dirty="0"/>
              <a:t> </a:t>
            </a:r>
            <a:r>
              <a:rPr lang="uk-UA" dirty="0" err="1"/>
              <a:t>circumstance</a:t>
            </a:r>
            <a:r>
              <a:rPr lang="uk-UA" dirty="0"/>
              <a:t>, </a:t>
            </a:r>
            <a:r>
              <a:rPr lang="uk-UA" dirty="0" err="1"/>
              <a:t>as</a:t>
            </a:r>
            <a:r>
              <a:rPr lang="uk-UA" dirty="0"/>
              <a:t> </a:t>
            </a:r>
            <a:r>
              <a:rPr lang="uk-UA" dirty="0" err="1"/>
              <a:t>well</a:t>
            </a:r>
            <a:r>
              <a:rPr lang="uk-UA" dirty="0"/>
              <a:t> </a:t>
            </a:r>
            <a:r>
              <a:rPr lang="uk-UA" dirty="0" err="1"/>
              <a:t>as</a:t>
            </a:r>
            <a:r>
              <a:rPr lang="uk-UA" dirty="0"/>
              <a:t> </a:t>
            </a:r>
            <a:r>
              <a:rPr lang="uk-UA" dirty="0" err="1"/>
              <a:t>the</a:t>
            </a:r>
            <a:r>
              <a:rPr lang="uk-UA" dirty="0"/>
              <a:t> </a:t>
            </a:r>
            <a:r>
              <a:rPr lang="uk-UA" dirty="0" err="1"/>
              <a:t>use</a:t>
            </a:r>
            <a:r>
              <a:rPr lang="uk-UA" dirty="0"/>
              <a:t> </a:t>
            </a:r>
            <a:r>
              <a:rPr lang="uk-UA" dirty="0" err="1"/>
              <a:t>of</a:t>
            </a:r>
            <a:r>
              <a:rPr lang="uk-UA" dirty="0"/>
              <a:t> </a:t>
            </a:r>
            <a:r>
              <a:rPr lang="uk-UA" dirty="0" err="1"/>
              <a:t>heated</a:t>
            </a:r>
            <a:r>
              <a:rPr lang="uk-UA" dirty="0"/>
              <a:t> </a:t>
            </a:r>
            <a:r>
              <a:rPr lang="uk-UA" dirty="0" err="1"/>
              <a:t>water</a:t>
            </a:r>
            <a:r>
              <a:rPr lang="uk-UA" dirty="0"/>
              <a:t>, </a:t>
            </a:r>
            <a:r>
              <a:rPr lang="uk-UA" dirty="0" err="1"/>
              <a:t>contribute</a:t>
            </a:r>
            <a:r>
              <a:rPr lang="uk-UA" dirty="0"/>
              <a:t> </a:t>
            </a:r>
            <a:r>
              <a:rPr lang="uk-UA" dirty="0" err="1"/>
              <a:t>to</a:t>
            </a:r>
            <a:r>
              <a:rPr lang="uk-UA" dirty="0"/>
              <a:t> a </a:t>
            </a:r>
            <a:r>
              <a:rPr lang="uk-UA" dirty="0" err="1"/>
              <a:t>faster</a:t>
            </a:r>
            <a:r>
              <a:rPr lang="uk-UA" dirty="0"/>
              <a:t> </a:t>
            </a:r>
            <a:r>
              <a:rPr lang="uk-UA" dirty="0" err="1"/>
              <a:t>and</a:t>
            </a:r>
            <a:r>
              <a:rPr lang="uk-UA" dirty="0"/>
              <a:t> </a:t>
            </a:r>
            <a:r>
              <a:rPr lang="uk-UA" dirty="0" err="1"/>
              <a:t>more</a:t>
            </a:r>
            <a:r>
              <a:rPr lang="uk-UA" dirty="0"/>
              <a:t> </a:t>
            </a:r>
            <a:r>
              <a:rPr lang="uk-UA" dirty="0" err="1"/>
              <a:t>complete</a:t>
            </a:r>
            <a:r>
              <a:rPr lang="uk-UA" dirty="0"/>
              <a:t> </a:t>
            </a:r>
            <a:r>
              <a:rPr lang="uk-UA" dirty="0" err="1"/>
              <a:t>dissolution</a:t>
            </a:r>
            <a:r>
              <a:rPr lang="uk-UA" dirty="0"/>
              <a:t> </a:t>
            </a:r>
            <a:r>
              <a:rPr lang="uk-UA" dirty="0" err="1"/>
              <a:t>of</a:t>
            </a:r>
            <a:r>
              <a:rPr lang="uk-UA" dirty="0"/>
              <a:t> </a:t>
            </a:r>
            <a:r>
              <a:rPr lang="uk-UA" dirty="0" err="1"/>
              <a:t>essential</a:t>
            </a:r>
            <a:r>
              <a:rPr lang="uk-UA" dirty="0"/>
              <a:t> </a:t>
            </a:r>
            <a:r>
              <a:rPr lang="uk-UA" dirty="0" err="1"/>
              <a:t>oil</a:t>
            </a:r>
            <a:r>
              <a:rPr lang="uk-UA" dirty="0"/>
              <a:t> </a:t>
            </a:r>
            <a:r>
              <a:rPr lang="uk-UA" dirty="0" err="1"/>
              <a:t>in</a:t>
            </a:r>
            <a:r>
              <a:rPr lang="uk-UA" dirty="0"/>
              <a:t> </a:t>
            </a:r>
            <a:r>
              <a:rPr lang="uk-UA" dirty="0" err="1"/>
              <a:t>water</a:t>
            </a:r>
            <a:r>
              <a:rPr lang="uk-UA" dirty="0"/>
              <a:t>. </a:t>
            </a:r>
            <a:r>
              <a:rPr lang="uk-UA" dirty="0" err="1"/>
              <a:t>The</a:t>
            </a:r>
            <a:r>
              <a:rPr lang="uk-UA" dirty="0"/>
              <a:t> </a:t>
            </a:r>
            <a:r>
              <a:rPr lang="uk-UA" dirty="0" err="1"/>
              <a:t>cooled</a:t>
            </a:r>
            <a:r>
              <a:rPr lang="uk-UA" dirty="0"/>
              <a:t> </a:t>
            </a:r>
            <a:r>
              <a:rPr lang="uk-UA" dirty="0" err="1"/>
              <a:t>liquid</a:t>
            </a:r>
            <a:r>
              <a:rPr lang="uk-UA" dirty="0"/>
              <a:t> </a:t>
            </a:r>
            <a:r>
              <a:rPr lang="uk-UA" dirty="0" err="1"/>
              <a:t>is</a:t>
            </a:r>
            <a:r>
              <a:rPr lang="uk-UA" dirty="0"/>
              <a:t> </a:t>
            </a:r>
            <a:r>
              <a:rPr lang="uk-UA" dirty="0" err="1"/>
              <a:t>filtered</a:t>
            </a:r>
            <a:r>
              <a:rPr lang="uk-UA" dirty="0"/>
              <a:t> </a:t>
            </a:r>
            <a:r>
              <a:rPr lang="uk-UA" dirty="0" err="1"/>
              <a:t>through</a:t>
            </a:r>
            <a:r>
              <a:rPr lang="uk-UA" dirty="0"/>
              <a:t> a </a:t>
            </a:r>
            <a:r>
              <a:rPr lang="uk-UA" dirty="0" err="1"/>
              <a:t>paper</a:t>
            </a:r>
            <a:r>
              <a:rPr lang="uk-UA" dirty="0"/>
              <a:t> </a:t>
            </a:r>
            <a:r>
              <a:rPr lang="uk-UA" dirty="0" err="1"/>
              <a:t>filter</a:t>
            </a:r>
            <a:r>
              <a:rPr lang="uk-UA" dirty="0"/>
              <a:t>, </a:t>
            </a:r>
            <a:r>
              <a:rPr lang="uk-UA" dirty="0" err="1"/>
              <a:t>previously</a:t>
            </a:r>
            <a:r>
              <a:rPr lang="uk-UA" dirty="0"/>
              <a:t> </a:t>
            </a:r>
            <a:r>
              <a:rPr lang="uk-UA" dirty="0" err="1"/>
              <a:t>moistened</a:t>
            </a:r>
            <a:r>
              <a:rPr lang="uk-UA" dirty="0"/>
              <a:t> </a:t>
            </a:r>
            <a:r>
              <a:rPr lang="uk-UA" dirty="0" err="1"/>
              <a:t>with</a:t>
            </a:r>
            <a:r>
              <a:rPr lang="uk-UA" dirty="0"/>
              <a:t> </a:t>
            </a:r>
            <a:r>
              <a:rPr lang="uk-UA" dirty="0" err="1"/>
              <a:t>water</a:t>
            </a:r>
            <a:r>
              <a:rPr lang="uk-UA" dirty="0"/>
              <a:t> (</a:t>
            </a:r>
            <a:r>
              <a:rPr lang="uk-UA" dirty="0" err="1"/>
              <a:t>insoluble</a:t>
            </a:r>
            <a:r>
              <a:rPr lang="uk-UA" dirty="0"/>
              <a:t> </a:t>
            </a:r>
            <a:r>
              <a:rPr lang="uk-UA" dirty="0" err="1"/>
              <a:t>oil</a:t>
            </a:r>
            <a:r>
              <a:rPr lang="uk-UA" dirty="0"/>
              <a:t> </a:t>
            </a:r>
            <a:r>
              <a:rPr lang="uk-UA" dirty="0" err="1"/>
              <a:t>droplets</a:t>
            </a:r>
            <a:r>
              <a:rPr lang="uk-UA" dirty="0"/>
              <a:t> </a:t>
            </a:r>
            <a:r>
              <a:rPr lang="uk-UA" dirty="0" err="1"/>
              <a:t>do</a:t>
            </a:r>
            <a:r>
              <a:rPr lang="uk-UA" dirty="0"/>
              <a:t> </a:t>
            </a:r>
            <a:r>
              <a:rPr lang="uk-UA" dirty="0" err="1"/>
              <a:t>not</a:t>
            </a:r>
            <a:r>
              <a:rPr lang="uk-UA" dirty="0"/>
              <a:t> </a:t>
            </a:r>
            <a:r>
              <a:rPr lang="uk-UA" dirty="0" err="1"/>
              <a:t>pass</a:t>
            </a:r>
            <a:r>
              <a:rPr lang="uk-UA" dirty="0"/>
              <a:t> </a:t>
            </a:r>
            <a:r>
              <a:rPr lang="uk-UA" dirty="0" err="1"/>
              <a:t>through</a:t>
            </a:r>
            <a:r>
              <a:rPr lang="uk-UA" dirty="0"/>
              <a:t> </a:t>
            </a:r>
            <a:r>
              <a:rPr lang="uk-UA" dirty="0" err="1"/>
              <a:t>such</a:t>
            </a:r>
            <a:r>
              <a:rPr lang="uk-UA" dirty="0"/>
              <a:t> a </a:t>
            </a:r>
            <a:r>
              <a:rPr lang="uk-UA" dirty="0" err="1"/>
              <a:t>filter</a:t>
            </a:r>
            <a:r>
              <a:rPr lang="uk-UA" dirty="0"/>
              <a:t>).</a:t>
            </a:r>
            <a:endParaRPr lang="ru-RU" dirty="0"/>
          </a:p>
          <a:p>
            <a:endParaRPr lang="ru-RU" dirty="0"/>
          </a:p>
        </p:txBody>
      </p:sp>
    </p:spTree>
    <p:extLst>
      <p:ext uri="{BB962C8B-B14F-4D97-AF65-F5344CB8AC3E}">
        <p14:creationId xmlns:p14="http://schemas.microsoft.com/office/powerpoint/2010/main" val="2637403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260648"/>
            <a:ext cx="8280920" cy="5909310"/>
          </a:xfrm>
          <a:prstGeom prst="rect">
            <a:avLst/>
          </a:prstGeom>
        </p:spPr>
        <p:txBody>
          <a:bodyPr wrap="square">
            <a:spAutoFit/>
          </a:bodyPr>
          <a:lstStyle/>
          <a:p>
            <a:pPr algn="just"/>
            <a:r>
              <a:rPr lang="uk-UA" dirty="0" err="1"/>
              <a:t>Aromatic</a:t>
            </a:r>
            <a:r>
              <a:rPr lang="uk-UA" dirty="0"/>
              <a:t> </a:t>
            </a:r>
            <a:r>
              <a:rPr lang="uk-UA" dirty="0" err="1"/>
              <a:t>waters</a:t>
            </a:r>
            <a:r>
              <a:rPr lang="uk-UA" dirty="0"/>
              <a:t> </a:t>
            </a:r>
            <a:r>
              <a:rPr lang="uk-UA" dirty="0" err="1"/>
              <a:t>of</a:t>
            </a:r>
            <a:r>
              <a:rPr lang="uk-UA" dirty="0"/>
              <a:t> </a:t>
            </a:r>
            <a:r>
              <a:rPr lang="uk-UA" dirty="0" err="1"/>
              <a:t>this</a:t>
            </a:r>
            <a:r>
              <a:rPr lang="uk-UA" dirty="0"/>
              <a:t> </a:t>
            </a:r>
            <a:r>
              <a:rPr lang="uk-UA" dirty="0" err="1"/>
              <a:t>group</a:t>
            </a:r>
            <a:r>
              <a:rPr lang="uk-UA" dirty="0"/>
              <a:t> </a:t>
            </a:r>
            <a:r>
              <a:rPr lang="uk-UA" dirty="0" err="1"/>
              <a:t>are</a:t>
            </a:r>
            <a:r>
              <a:rPr lang="uk-UA" dirty="0"/>
              <a:t> </a:t>
            </a:r>
            <a:r>
              <a:rPr lang="uk-UA" dirty="0" err="1"/>
              <a:t>obtained</a:t>
            </a:r>
            <a:r>
              <a:rPr lang="uk-UA" dirty="0"/>
              <a:t> </a:t>
            </a:r>
            <a:r>
              <a:rPr lang="uk-UA" dirty="0" err="1"/>
              <a:t>by</a:t>
            </a:r>
            <a:r>
              <a:rPr lang="uk-UA" dirty="0"/>
              <a:t> </a:t>
            </a:r>
            <a:r>
              <a:rPr lang="uk-UA" dirty="0" err="1"/>
              <a:t>grinding</a:t>
            </a:r>
            <a:r>
              <a:rPr lang="uk-UA" dirty="0"/>
              <a:t> 1 </a:t>
            </a:r>
            <a:r>
              <a:rPr lang="uk-UA" dirty="0" err="1"/>
              <a:t>part</a:t>
            </a:r>
            <a:r>
              <a:rPr lang="uk-UA" dirty="0"/>
              <a:t> </a:t>
            </a:r>
            <a:r>
              <a:rPr lang="uk-UA" dirty="0" err="1"/>
              <a:t>of</a:t>
            </a:r>
            <a:r>
              <a:rPr lang="uk-UA" dirty="0"/>
              <a:t> </a:t>
            </a:r>
            <a:r>
              <a:rPr lang="uk-UA" dirty="0" err="1"/>
              <a:t>essential</a:t>
            </a:r>
            <a:r>
              <a:rPr lang="uk-UA" dirty="0"/>
              <a:t> </a:t>
            </a:r>
            <a:r>
              <a:rPr lang="uk-UA" dirty="0" err="1"/>
              <a:t>oil</a:t>
            </a:r>
            <a:r>
              <a:rPr lang="uk-UA" dirty="0"/>
              <a:t> </a:t>
            </a:r>
            <a:r>
              <a:rPr lang="uk-UA" dirty="0" err="1"/>
              <a:t>with</a:t>
            </a:r>
            <a:r>
              <a:rPr lang="uk-UA" dirty="0"/>
              <a:t> 10 </a:t>
            </a:r>
            <a:r>
              <a:rPr lang="uk-UA" dirty="0" err="1"/>
              <a:t>parts</a:t>
            </a:r>
            <a:r>
              <a:rPr lang="uk-UA" dirty="0"/>
              <a:t> </a:t>
            </a:r>
            <a:r>
              <a:rPr lang="uk-UA" dirty="0" err="1"/>
              <a:t>of</a:t>
            </a:r>
            <a:r>
              <a:rPr lang="uk-UA" dirty="0"/>
              <a:t> </a:t>
            </a:r>
            <a:r>
              <a:rPr lang="uk-UA" dirty="0" err="1"/>
              <a:t>talc</a:t>
            </a:r>
            <a:r>
              <a:rPr lang="uk-UA" dirty="0"/>
              <a:t> </a:t>
            </a:r>
            <a:r>
              <a:rPr lang="uk-UA" dirty="0" err="1"/>
              <a:t>in</a:t>
            </a:r>
            <a:r>
              <a:rPr lang="uk-UA" dirty="0"/>
              <a:t> a </a:t>
            </a:r>
            <a:r>
              <a:rPr lang="uk-UA" dirty="0" err="1"/>
              <a:t>mortar</a:t>
            </a:r>
            <a:r>
              <a:rPr lang="uk-UA" dirty="0"/>
              <a:t>, </a:t>
            </a:r>
            <a:r>
              <a:rPr lang="uk-UA" dirty="0" err="1"/>
              <a:t>after</a:t>
            </a:r>
            <a:r>
              <a:rPr lang="uk-UA" dirty="0"/>
              <a:t> </a:t>
            </a:r>
            <a:r>
              <a:rPr lang="uk-UA" dirty="0" err="1"/>
              <a:t>which</a:t>
            </a:r>
            <a:r>
              <a:rPr lang="uk-UA" dirty="0"/>
              <a:t> </a:t>
            </a:r>
            <a:r>
              <a:rPr lang="uk-UA" dirty="0" err="1"/>
              <a:t>the</a:t>
            </a:r>
            <a:r>
              <a:rPr lang="uk-UA" dirty="0"/>
              <a:t> </a:t>
            </a:r>
            <a:r>
              <a:rPr lang="uk-UA" dirty="0" err="1"/>
              <a:t>resulting</a:t>
            </a:r>
            <a:r>
              <a:rPr lang="uk-UA" dirty="0"/>
              <a:t> </a:t>
            </a:r>
            <a:r>
              <a:rPr lang="uk-UA" dirty="0" err="1"/>
              <a:t>mass</a:t>
            </a:r>
            <a:r>
              <a:rPr lang="uk-UA" dirty="0"/>
              <a:t> </a:t>
            </a:r>
            <a:r>
              <a:rPr lang="uk-UA" dirty="0" err="1"/>
              <a:t>is</a:t>
            </a:r>
            <a:r>
              <a:rPr lang="uk-UA" dirty="0"/>
              <a:t> </a:t>
            </a:r>
            <a:r>
              <a:rPr lang="uk-UA" dirty="0" err="1"/>
              <a:t>transferred</a:t>
            </a:r>
            <a:r>
              <a:rPr lang="uk-UA" dirty="0"/>
              <a:t> </a:t>
            </a:r>
            <a:r>
              <a:rPr lang="uk-UA" dirty="0" err="1"/>
              <a:t>into</a:t>
            </a:r>
            <a:r>
              <a:rPr lang="uk-UA" dirty="0"/>
              <a:t> a </a:t>
            </a:r>
            <a:r>
              <a:rPr lang="uk-UA" dirty="0" err="1"/>
              <a:t>glass</a:t>
            </a:r>
            <a:r>
              <a:rPr lang="uk-UA" dirty="0"/>
              <a:t> </a:t>
            </a:r>
            <a:r>
              <a:rPr lang="uk-UA" dirty="0" err="1"/>
              <a:t>balloon</a:t>
            </a:r>
            <a:r>
              <a:rPr lang="uk-UA" dirty="0"/>
              <a:t> </a:t>
            </a:r>
            <a:r>
              <a:rPr lang="uk-UA" dirty="0" err="1"/>
              <a:t>and</a:t>
            </a:r>
            <a:r>
              <a:rPr lang="uk-UA" dirty="0"/>
              <a:t> </a:t>
            </a:r>
            <a:r>
              <a:rPr lang="uk-UA" dirty="0" err="1"/>
              <a:t>strongly</a:t>
            </a:r>
            <a:r>
              <a:rPr lang="uk-UA" dirty="0"/>
              <a:t> </a:t>
            </a:r>
            <a:r>
              <a:rPr lang="uk-UA" dirty="0" err="1"/>
              <a:t>mixed</a:t>
            </a:r>
            <a:r>
              <a:rPr lang="uk-UA" dirty="0"/>
              <a:t> </a:t>
            </a:r>
            <a:r>
              <a:rPr lang="uk-UA" dirty="0" err="1"/>
              <a:t>with</a:t>
            </a:r>
            <a:r>
              <a:rPr lang="uk-UA" dirty="0"/>
              <a:t> </a:t>
            </a:r>
            <a:r>
              <a:rPr lang="uk-UA" dirty="0" err="1"/>
              <a:t>water</a:t>
            </a:r>
            <a:r>
              <a:rPr lang="uk-UA" dirty="0"/>
              <a:t> </a:t>
            </a:r>
            <a:r>
              <a:rPr lang="uk-UA" dirty="0" err="1"/>
              <a:t>heated</a:t>
            </a:r>
            <a:r>
              <a:rPr lang="uk-UA" dirty="0"/>
              <a:t> </a:t>
            </a:r>
            <a:r>
              <a:rPr lang="uk-UA" dirty="0" err="1"/>
              <a:t>to</a:t>
            </a:r>
            <a:r>
              <a:rPr lang="uk-UA" dirty="0"/>
              <a:t> 50-60 ° C. </a:t>
            </a:r>
            <a:r>
              <a:rPr lang="uk-UA" dirty="0" err="1"/>
              <a:t>If</a:t>
            </a:r>
            <a:r>
              <a:rPr lang="uk-UA" dirty="0"/>
              <a:t> </a:t>
            </a:r>
            <a:r>
              <a:rPr lang="uk-UA" dirty="0" err="1"/>
              <a:t>the</a:t>
            </a:r>
            <a:r>
              <a:rPr lang="uk-UA" dirty="0"/>
              <a:t> </a:t>
            </a:r>
            <a:r>
              <a:rPr lang="uk-UA" dirty="0" err="1"/>
              <a:t>skin</a:t>
            </a:r>
            <a:r>
              <a:rPr lang="uk-UA" dirty="0"/>
              <a:t>, </a:t>
            </a:r>
            <a:r>
              <a:rPr lang="uk-UA" dirty="0" err="1"/>
              <a:t>talcum</a:t>
            </a:r>
            <a:r>
              <a:rPr lang="uk-UA" dirty="0"/>
              <a:t> </a:t>
            </a:r>
            <a:r>
              <a:rPr lang="uk-UA" dirty="0" err="1"/>
              <a:t>particles</a:t>
            </a:r>
            <a:r>
              <a:rPr lang="uk-UA" dirty="0"/>
              <a:t> </a:t>
            </a:r>
            <a:r>
              <a:rPr lang="uk-UA" dirty="0" err="1"/>
              <a:t>are</a:t>
            </a:r>
            <a:r>
              <a:rPr lang="uk-UA" dirty="0"/>
              <a:t> </a:t>
            </a:r>
            <a:r>
              <a:rPr lang="uk-UA" dirty="0" err="1"/>
              <a:t>enveloped</a:t>
            </a:r>
            <a:r>
              <a:rPr lang="uk-UA" dirty="0"/>
              <a:t> </a:t>
            </a:r>
            <a:r>
              <a:rPr lang="uk-UA" dirty="0" err="1"/>
              <a:t>in</a:t>
            </a:r>
            <a:r>
              <a:rPr lang="uk-UA" dirty="0"/>
              <a:t> a </a:t>
            </a:r>
            <a:r>
              <a:rPr lang="uk-UA" dirty="0" err="1"/>
              <a:t>film</a:t>
            </a:r>
            <a:r>
              <a:rPr lang="uk-UA" dirty="0"/>
              <a:t> </a:t>
            </a:r>
            <a:r>
              <a:rPr lang="uk-UA" dirty="0" err="1"/>
              <a:t>of</a:t>
            </a:r>
            <a:r>
              <a:rPr lang="uk-UA" dirty="0"/>
              <a:t> </a:t>
            </a:r>
            <a:r>
              <a:rPr lang="uk-UA" dirty="0" err="1"/>
              <a:t>essential</a:t>
            </a:r>
            <a:r>
              <a:rPr lang="uk-UA" dirty="0"/>
              <a:t> </a:t>
            </a:r>
            <a:r>
              <a:rPr lang="uk-UA" dirty="0" err="1"/>
              <a:t>oil</a:t>
            </a:r>
            <a:r>
              <a:rPr lang="uk-UA" dirty="0"/>
              <a:t>, </a:t>
            </a:r>
            <a:r>
              <a:rPr lang="uk-UA" dirty="0" err="1"/>
              <a:t>due</a:t>
            </a:r>
            <a:r>
              <a:rPr lang="uk-UA" dirty="0"/>
              <a:t> </a:t>
            </a:r>
            <a:r>
              <a:rPr lang="uk-UA" dirty="0" err="1"/>
              <a:t>to</a:t>
            </a:r>
            <a:r>
              <a:rPr lang="uk-UA" dirty="0"/>
              <a:t> </a:t>
            </a:r>
            <a:r>
              <a:rPr lang="uk-UA" dirty="0" err="1"/>
              <a:t>which</a:t>
            </a:r>
            <a:r>
              <a:rPr lang="uk-UA" dirty="0"/>
              <a:t> </a:t>
            </a:r>
            <a:r>
              <a:rPr lang="uk-UA" dirty="0" err="1"/>
              <a:t>the</a:t>
            </a:r>
            <a:r>
              <a:rPr lang="uk-UA" dirty="0"/>
              <a:t> </a:t>
            </a:r>
            <a:r>
              <a:rPr lang="uk-UA" dirty="0" err="1"/>
              <a:t>surface</a:t>
            </a:r>
            <a:r>
              <a:rPr lang="uk-UA" dirty="0"/>
              <a:t> </a:t>
            </a:r>
            <a:r>
              <a:rPr lang="uk-UA" dirty="0" err="1"/>
              <a:t>of</a:t>
            </a:r>
            <a:r>
              <a:rPr lang="uk-UA" dirty="0"/>
              <a:t> </a:t>
            </a:r>
            <a:r>
              <a:rPr lang="uk-UA" dirty="0" err="1"/>
              <a:t>the</a:t>
            </a:r>
            <a:r>
              <a:rPr lang="uk-UA" dirty="0"/>
              <a:t> </a:t>
            </a:r>
            <a:r>
              <a:rPr lang="uk-UA" dirty="0" err="1"/>
              <a:t>oil</a:t>
            </a:r>
            <a:r>
              <a:rPr lang="uk-UA" dirty="0"/>
              <a:t> </a:t>
            </a:r>
            <a:r>
              <a:rPr lang="uk-UA" dirty="0" err="1"/>
              <a:t>phase</a:t>
            </a:r>
            <a:r>
              <a:rPr lang="uk-UA" dirty="0"/>
              <a:t> </a:t>
            </a:r>
            <a:r>
              <a:rPr lang="uk-UA" dirty="0" err="1"/>
              <a:t>is</a:t>
            </a:r>
            <a:r>
              <a:rPr lang="uk-UA" dirty="0"/>
              <a:t> </a:t>
            </a:r>
            <a:r>
              <a:rPr lang="uk-UA" dirty="0" err="1"/>
              <a:t>greatly</a:t>
            </a:r>
            <a:r>
              <a:rPr lang="uk-UA" dirty="0"/>
              <a:t> </a:t>
            </a:r>
            <a:r>
              <a:rPr lang="uk-UA" dirty="0" err="1"/>
              <a:t>increased</a:t>
            </a:r>
            <a:r>
              <a:rPr lang="uk-UA" dirty="0"/>
              <a:t>. </a:t>
            </a:r>
            <a:r>
              <a:rPr lang="uk-UA" dirty="0" err="1"/>
              <a:t>This</a:t>
            </a:r>
            <a:r>
              <a:rPr lang="uk-UA" dirty="0"/>
              <a:t> </a:t>
            </a:r>
            <a:r>
              <a:rPr lang="uk-UA" dirty="0" err="1"/>
              <a:t>circumstance</a:t>
            </a:r>
            <a:r>
              <a:rPr lang="uk-UA" dirty="0"/>
              <a:t>, </a:t>
            </a:r>
            <a:r>
              <a:rPr lang="uk-UA" dirty="0" err="1"/>
              <a:t>as</a:t>
            </a:r>
            <a:r>
              <a:rPr lang="uk-UA" dirty="0"/>
              <a:t> </a:t>
            </a:r>
            <a:r>
              <a:rPr lang="uk-UA" dirty="0" err="1"/>
              <a:t>well</a:t>
            </a:r>
            <a:r>
              <a:rPr lang="uk-UA" dirty="0"/>
              <a:t> </a:t>
            </a:r>
            <a:r>
              <a:rPr lang="uk-UA" dirty="0" err="1"/>
              <a:t>as</a:t>
            </a:r>
            <a:r>
              <a:rPr lang="uk-UA" dirty="0"/>
              <a:t> </a:t>
            </a:r>
            <a:r>
              <a:rPr lang="uk-UA" dirty="0" err="1"/>
              <a:t>the</a:t>
            </a:r>
            <a:r>
              <a:rPr lang="uk-UA" dirty="0"/>
              <a:t> </a:t>
            </a:r>
            <a:r>
              <a:rPr lang="uk-UA" dirty="0" err="1"/>
              <a:t>use</a:t>
            </a:r>
            <a:r>
              <a:rPr lang="uk-UA" dirty="0"/>
              <a:t> </a:t>
            </a:r>
            <a:r>
              <a:rPr lang="uk-UA" dirty="0" err="1"/>
              <a:t>of</a:t>
            </a:r>
            <a:r>
              <a:rPr lang="uk-UA" dirty="0"/>
              <a:t> </a:t>
            </a:r>
            <a:r>
              <a:rPr lang="uk-UA" dirty="0" err="1"/>
              <a:t>heated</a:t>
            </a:r>
            <a:r>
              <a:rPr lang="uk-UA" dirty="0"/>
              <a:t> </a:t>
            </a:r>
            <a:r>
              <a:rPr lang="uk-UA" dirty="0" err="1"/>
              <a:t>water</a:t>
            </a:r>
            <a:r>
              <a:rPr lang="uk-UA" dirty="0"/>
              <a:t>, </a:t>
            </a:r>
            <a:r>
              <a:rPr lang="uk-UA" dirty="0" err="1"/>
              <a:t>contribute</a:t>
            </a:r>
            <a:r>
              <a:rPr lang="uk-UA" dirty="0"/>
              <a:t> </a:t>
            </a:r>
            <a:r>
              <a:rPr lang="uk-UA" dirty="0" err="1"/>
              <a:t>to</a:t>
            </a:r>
            <a:r>
              <a:rPr lang="uk-UA" dirty="0"/>
              <a:t> a </a:t>
            </a:r>
            <a:r>
              <a:rPr lang="uk-UA" dirty="0" err="1"/>
              <a:t>faster</a:t>
            </a:r>
            <a:r>
              <a:rPr lang="uk-UA" dirty="0"/>
              <a:t> </a:t>
            </a:r>
            <a:r>
              <a:rPr lang="uk-UA" dirty="0" err="1"/>
              <a:t>and</a:t>
            </a:r>
            <a:r>
              <a:rPr lang="uk-UA" dirty="0"/>
              <a:t> </a:t>
            </a:r>
            <a:r>
              <a:rPr lang="uk-UA" dirty="0" err="1"/>
              <a:t>more</a:t>
            </a:r>
            <a:r>
              <a:rPr lang="uk-UA" dirty="0"/>
              <a:t> </a:t>
            </a:r>
            <a:r>
              <a:rPr lang="uk-UA" dirty="0" err="1"/>
              <a:t>complete</a:t>
            </a:r>
            <a:r>
              <a:rPr lang="uk-UA" dirty="0"/>
              <a:t> </a:t>
            </a:r>
            <a:r>
              <a:rPr lang="uk-UA" dirty="0" err="1"/>
              <a:t>dissolution</a:t>
            </a:r>
            <a:r>
              <a:rPr lang="uk-UA" dirty="0"/>
              <a:t> </a:t>
            </a:r>
            <a:r>
              <a:rPr lang="uk-UA" dirty="0" err="1"/>
              <a:t>of</a:t>
            </a:r>
            <a:r>
              <a:rPr lang="uk-UA" dirty="0"/>
              <a:t> </a:t>
            </a:r>
            <a:r>
              <a:rPr lang="uk-UA" dirty="0" err="1"/>
              <a:t>essential</a:t>
            </a:r>
            <a:r>
              <a:rPr lang="uk-UA" dirty="0"/>
              <a:t> </a:t>
            </a:r>
            <a:r>
              <a:rPr lang="uk-UA" dirty="0" err="1"/>
              <a:t>oil</a:t>
            </a:r>
            <a:r>
              <a:rPr lang="uk-UA" dirty="0"/>
              <a:t> </a:t>
            </a:r>
            <a:r>
              <a:rPr lang="uk-UA" dirty="0" err="1"/>
              <a:t>in</a:t>
            </a:r>
            <a:r>
              <a:rPr lang="uk-UA" dirty="0"/>
              <a:t> </a:t>
            </a:r>
            <a:r>
              <a:rPr lang="uk-UA" dirty="0" err="1"/>
              <a:t>water</a:t>
            </a:r>
            <a:r>
              <a:rPr lang="uk-UA" dirty="0"/>
              <a:t>. </a:t>
            </a:r>
            <a:r>
              <a:rPr lang="uk-UA" dirty="0" err="1"/>
              <a:t>The</a:t>
            </a:r>
            <a:r>
              <a:rPr lang="uk-UA" dirty="0"/>
              <a:t> </a:t>
            </a:r>
            <a:r>
              <a:rPr lang="uk-UA" dirty="0" err="1"/>
              <a:t>cooled</a:t>
            </a:r>
            <a:r>
              <a:rPr lang="uk-UA" dirty="0"/>
              <a:t> </a:t>
            </a:r>
            <a:r>
              <a:rPr lang="uk-UA" dirty="0" err="1"/>
              <a:t>liquid</a:t>
            </a:r>
            <a:r>
              <a:rPr lang="uk-UA" dirty="0"/>
              <a:t> </a:t>
            </a:r>
            <a:r>
              <a:rPr lang="uk-UA" dirty="0" err="1"/>
              <a:t>is</a:t>
            </a:r>
            <a:r>
              <a:rPr lang="uk-UA" dirty="0"/>
              <a:t> </a:t>
            </a:r>
            <a:r>
              <a:rPr lang="uk-UA" dirty="0" err="1"/>
              <a:t>filtered</a:t>
            </a:r>
            <a:r>
              <a:rPr lang="uk-UA" dirty="0"/>
              <a:t> </a:t>
            </a:r>
            <a:r>
              <a:rPr lang="uk-UA" dirty="0" err="1"/>
              <a:t>through</a:t>
            </a:r>
            <a:r>
              <a:rPr lang="uk-UA" dirty="0"/>
              <a:t> a </a:t>
            </a:r>
            <a:r>
              <a:rPr lang="uk-UA" dirty="0" err="1"/>
              <a:t>paper</a:t>
            </a:r>
            <a:r>
              <a:rPr lang="uk-UA" dirty="0"/>
              <a:t> </a:t>
            </a:r>
            <a:r>
              <a:rPr lang="uk-UA" dirty="0" err="1"/>
              <a:t>filter</a:t>
            </a:r>
            <a:r>
              <a:rPr lang="uk-UA" dirty="0"/>
              <a:t>, </a:t>
            </a:r>
            <a:r>
              <a:rPr lang="uk-UA" dirty="0" err="1"/>
              <a:t>previously</a:t>
            </a:r>
            <a:r>
              <a:rPr lang="uk-UA" dirty="0"/>
              <a:t> </a:t>
            </a:r>
            <a:r>
              <a:rPr lang="uk-UA" dirty="0" err="1"/>
              <a:t>moistened</a:t>
            </a:r>
            <a:r>
              <a:rPr lang="uk-UA" dirty="0"/>
              <a:t> </a:t>
            </a:r>
            <a:r>
              <a:rPr lang="uk-UA" dirty="0" err="1"/>
              <a:t>with</a:t>
            </a:r>
            <a:r>
              <a:rPr lang="uk-UA" dirty="0"/>
              <a:t> </a:t>
            </a:r>
            <a:r>
              <a:rPr lang="uk-UA" dirty="0" err="1"/>
              <a:t>water</a:t>
            </a:r>
            <a:r>
              <a:rPr lang="uk-UA" dirty="0"/>
              <a:t> (</a:t>
            </a:r>
            <a:r>
              <a:rPr lang="uk-UA" dirty="0" err="1"/>
              <a:t>insoluble</a:t>
            </a:r>
            <a:r>
              <a:rPr lang="uk-UA" dirty="0"/>
              <a:t> </a:t>
            </a:r>
            <a:r>
              <a:rPr lang="uk-UA" dirty="0" err="1"/>
              <a:t>oil</a:t>
            </a:r>
            <a:r>
              <a:rPr lang="uk-UA" dirty="0"/>
              <a:t> </a:t>
            </a:r>
            <a:r>
              <a:rPr lang="uk-UA" dirty="0" err="1"/>
              <a:t>droplets</a:t>
            </a:r>
            <a:r>
              <a:rPr lang="uk-UA" dirty="0"/>
              <a:t> </a:t>
            </a:r>
            <a:r>
              <a:rPr lang="uk-UA" dirty="0" err="1"/>
              <a:t>do</a:t>
            </a:r>
            <a:r>
              <a:rPr lang="uk-UA" dirty="0"/>
              <a:t> </a:t>
            </a:r>
            <a:r>
              <a:rPr lang="uk-UA" dirty="0" err="1"/>
              <a:t>not</a:t>
            </a:r>
            <a:r>
              <a:rPr lang="uk-UA" dirty="0"/>
              <a:t> </a:t>
            </a:r>
            <a:r>
              <a:rPr lang="uk-UA" dirty="0" err="1"/>
              <a:t>pass</a:t>
            </a:r>
            <a:r>
              <a:rPr lang="uk-UA" dirty="0"/>
              <a:t> </a:t>
            </a:r>
            <a:r>
              <a:rPr lang="uk-UA" dirty="0" err="1"/>
              <a:t>through</a:t>
            </a:r>
            <a:r>
              <a:rPr lang="uk-UA" dirty="0"/>
              <a:t> </a:t>
            </a:r>
            <a:r>
              <a:rPr lang="uk-UA" dirty="0" err="1"/>
              <a:t>such</a:t>
            </a:r>
            <a:r>
              <a:rPr lang="uk-UA" dirty="0"/>
              <a:t> a </a:t>
            </a:r>
            <a:r>
              <a:rPr lang="uk-UA" dirty="0" err="1"/>
              <a:t>filter</a:t>
            </a:r>
            <a:r>
              <a:rPr lang="uk-UA" dirty="0"/>
              <a:t>).</a:t>
            </a:r>
            <a:endParaRPr lang="ru-RU" dirty="0"/>
          </a:p>
          <a:p>
            <a:pPr algn="just"/>
            <a:r>
              <a:rPr lang="uk-UA" dirty="0" err="1"/>
              <a:t>Aromatic</a:t>
            </a:r>
            <a:r>
              <a:rPr lang="uk-UA" dirty="0"/>
              <a:t> </a:t>
            </a:r>
            <a:r>
              <a:rPr lang="uk-UA" dirty="0" err="1"/>
              <a:t>waters</a:t>
            </a:r>
            <a:r>
              <a:rPr lang="uk-UA" dirty="0"/>
              <a:t> </a:t>
            </a:r>
            <a:r>
              <a:rPr lang="uk-UA" dirty="0" err="1"/>
              <a:t>are</a:t>
            </a:r>
            <a:r>
              <a:rPr lang="uk-UA" dirty="0"/>
              <a:t> </a:t>
            </a:r>
            <a:r>
              <a:rPr lang="uk-UA" dirty="0" err="1"/>
              <a:t>obtained</a:t>
            </a:r>
            <a:r>
              <a:rPr lang="uk-UA" dirty="0"/>
              <a:t> </a:t>
            </a:r>
            <a:r>
              <a:rPr lang="uk-UA" dirty="0" err="1"/>
              <a:t>by</a:t>
            </a:r>
            <a:r>
              <a:rPr lang="uk-UA" dirty="0"/>
              <a:t> </a:t>
            </a:r>
            <a:r>
              <a:rPr lang="uk-UA" dirty="0" err="1"/>
              <a:t>mixing</a:t>
            </a:r>
            <a:r>
              <a:rPr lang="uk-UA" dirty="0"/>
              <a:t>: </a:t>
            </a:r>
            <a:r>
              <a:rPr lang="uk-UA" dirty="0" err="1"/>
              <a:t>mint</a:t>
            </a:r>
            <a:r>
              <a:rPr lang="uk-UA" dirty="0"/>
              <a:t> «</a:t>
            </a:r>
            <a:r>
              <a:rPr lang="uk-UA" dirty="0" err="1"/>
              <a:t>Aqua</a:t>
            </a:r>
            <a:r>
              <a:rPr lang="uk-UA" dirty="0"/>
              <a:t> </a:t>
            </a:r>
            <a:r>
              <a:rPr lang="uk-UA" dirty="0" err="1"/>
              <a:t>Menthae</a:t>
            </a:r>
            <a:r>
              <a:rPr lang="uk-UA" dirty="0"/>
              <a:t> </a:t>
            </a:r>
            <a:r>
              <a:rPr lang="uk-UA" dirty="0" err="1"/>
              <a:t>piperitae</a:t>
            </a:r>
            <a:r>
              <a:rPr lang="uk-UA" dirty="0"/>
              <a:t>» </a:t>
            </a:r>
            <a:r>
              <a:rPr lang="uk-UA" dirty="0" err="1"/>
              <a:t>and</a:t>
            </a:r>
            <a:r>
              <a:rPr lang="uk-UA" dirty="0"/>
              <a:t> </a:t>
            </a:r>
            <a:r>
              <a:rPr lang="uk-UA" dirty="0" err="1"/>
              <a:t>dill</a:t>
            </a:r>
            <a:r>
              <a:rPr lang="uk-UA" dirty="0"/>
              <a:t> «</a:t>
            </a:r>
            <a:r>
              <a:rPr lang="uk-UA" dirty="0" err="1"/>
              <a:t>Aqua</a:t>
            </a:r>
            <a:r>
              <a:rPr lang="uk-UA" dirty="0"/>
              <a:t> </a:t>
            </a:r>
            <a:r>
              <a:rPr lang="uk-UA" dirty="0" err="1"/>
              <a:t>Foeniculi</a:t>
            </a:r>
            <a:r>
              <a:rPr lang="uk-UA" dirty="0"/>
              <a:t>».</a:t>
            </a:r>
            <a:endParaRPr lang="ru-RU" dirty="0"/>
          </a:p>
          <a:p>
            <a:pPr algn="just"/>
            <a:r>
              <a:rPr lang="uk-UA" dirty="0" err="1"/>
              <a:t>Peppermint</a:t>
            </a:r>
            <a:r>
              <a:rPr lang="uk-UA" dirty="0"/>
              <a:t> </a:t>
            </a:r>
            <a:r>
              <a:rPr lang="uk-UA" dirty="0" err="1"/>
              <a:t>water</a:t>
            </a:r>
            <a:r>
              <a:rPr lang="uk-UA" dirty="0"/>
              <a:t>, </a:t>
            </a:r>
            <a:r>
              <a:rPr lang="uk-UA" dirty="0" err="1"/>
              <a:t>mint</a:t>
            </a:r>
            <a:r>
              <a:rPr lang="uk-UA" dirty="0"/>
              <a:t> </a:t>
            </a:r>
            <a:r>
              <a:rPr lang="uk-UA" dirty="0" err="1"/>
              <a:t>water</a:t>
            </a:r>
            <a:r>
              <a:rPr lang="uk-UA" dirty="0"/>
              <a:t> (</a:t>
            </a:r>
            <a:r>
              <a:rPr lang="uk-UA" dirty="0" err="1"/>
              <a:t>Aqua</a:t>
            </a:r>
            <a:r>
              <a:rPr lang="uk-UA" dirty="0"/>
              <a:t> </a:t>
            </a:r>
            <a:r>
              <a:rPr lang="uk-UA" dirty="0" err="1"/>
              <a:t>Menthae</a:t>
            </a:r>
            <a:r>
              <a:rPr lang="uk-UA" dirty="0"/>
              <a:t> </a:t>
            </a:r>
            <a:r>
              <a:rPr lang="uk-UA" dirty="0" err="1"/>
              <a:t>piperitae</a:t>
            </a:r>
            <a:r>
              <a:rPr lang="uk-UA" dirty="0"/>
              <a:t>) </a:t>
            </a:r>
            <a:r>
              <a:rPr lang="uk-UA" dirty="0" err="1"/>
              <a:t>is</a:t>
            </a:r>
            <a:r>
              <a:rPr lang="uk-UA" dirty="0"/>
              <a:t> </a:t>
            </a:r>
            <a:r>
              <a:rPr lang="uk-UA" dirty="0" err="1"/>
              <a:t>used</a:t>
            </a:r>
            <a:r>
              <a:rPr lang="uk-UA" dirty="0"/>
              <a:t> </a:t>
            </a:r>
            <a:r>
              <a:rPr lang="uk-UA" dirty="0" err="1"/>
              <a:t>in</a:t>
            </a:r>
            <a:r>
              <a:rPr lang="uk-UA" dirty="0"/>
              <a:t> </a:t>
            </a:r>
            <a:r>
              <a:rPr lang="uk-UA" dirty="0" err="1"/>
              <a:t>potions</a:t>
            </a:r>
            <a:r>
              <a:rPr lang="uk-UA" dirty="0"/>
              <a:t> </a:t>
            </a:r>
            <a:r>
              <a:rPr lang="uk-UA" dirty="0" err="1"/>
              <a:t>to</a:t>
            </a:r>
            <a:r>
              <a:rPr lang="uk-UA" dirty="0"/>
              <a:t> </a:t>
            </a:r>
            <a:r>
              <a:rPr lang="uk-UA" dirty="0" err="1"/>
              <a:t>enhance</a:t>
            </a:r>
            <a:r>
              <a:rPr lang="uk-UA" dirty="0"/>
              <a:t> </a:t>
            </a:r>
            <a:r>
              <a:rPr lang="uk-UA" dirty="0" err="1"/>
              <a:t>the</a:t>
            </a:r>
            <a:r>
              <a:rPr lang="uk-UA" dirty="0"/>
              <a:t> </a:t>
            </a:r>
            <a:r>
              <a:rPr lang="uk-UA" dirty="0" err="1"/>
              <a:t>taste</a:t>
            </a:r>
            <a:r>
              <a:rPr lang="uk-UA" dirty="0"/>
              <a:t> </a:t>
            </a:r>
            <a:r>
              <a:rPr lang="uk-UA" dirty="0" err="1"/>
              <a:t>and</a:t>
            </a:r>
            <a:r>
              <a:rPr lang="uk-UA" dirty="0"/>
              <a:t> </a:t>
            </a:r>
            <a:r>
              <a:rPr lang="uk-UA" dirty="0" err="1"/>
              <a:t>also</a:t>
            </a:r>
            <a:r>
              <a:rPr lang="uk-UA" dirty="0"/>
              <a:t> </a:t>
            </a:r>
            <a:r>
              <a:rPr lang="uk-UA" dirty="0" err="1"/>
              <a:t>to</a:t>
            </a:r>
            <a:r>
              <a:rPr lang="uk-UA" dirty="0"/>
              <a:t> </a:t>
            </a:r>
            <a:r>
              <a:rPr lang="uk-UA" dirty="0" err="1"/>
              <a:t>rinse</a:t>
            </a:r>
            <a:r>
              <a:rPr lang="uk-UA" dirty="0"/>
              <a:t> </a:t>
            </a:r>
            <a:r>
              <a:rPr lang="uk-UA" dirty="0" err="1"/>
              <a:t>the</a:t>
            </a:r>
            <a:r>
              <a:rPr lang="uk-UA" dirty="0"/>
              <a:t> </a:t>
            </a:r>
            <a:r>
              <a:rPr lang="uk-UA" dirty="0" err="1"/>
              <a:t>mouth</a:t>
            </a:r>
            <a:r>
              <a:rPr lang="uk-UA" dirty="0"/>
              <a:t>. </a:t>
            </a:r>
            <a:r>
              <a:rPr lang="uk-UA" dirty="0" err="1"/>
              <a:t>Obtained</a:t>
            </a:r>
            <a:r>
              <a:rPr lang="uk-UA" dirty="0"/>
              <a:t> </a:t>
            </a:r>
            <a:r>
              <a:rPr lang="uk-UA" dirty="0" err="1"/>
              <a:t>by</a:t>
            </a:r>
            <a:r>
              <a:rPr lang="uk-UA" dirty="0"/>
              <a:t> </a:t>
            </a:r>
            <a:r>
              <a:rPr lang="uk-UA" dirty="0" err="1"/>
              <a:t>steam</a:t>
            </a:r>
            <a:r>
              <a:rPr lang="uk-UA" dirty="0"/>
              <a:t> </a:t>
            </a:r>
            <a:r>
              <a:rPr lang="uk-UA" dirty="0" err="1"/>
              <a:t>distillation</a:t>
            </a:r>
            <a:r>
              <a:rPr lang="uk-UA" dirty="0"/>
              <a:t>.</a:t>
            </a:r>
            <a:endParaRPr lang="ru-RU" dirty="0"/>
          </a:p>
          <a:p>
            <a:pPr algn="just"/>
            <a:r>
              <a:rPr lang="uk-UA" dirty="0" err="1"/>
              <a:t>Previously</a:t>
            </a:r>
            <a:r>
              <a:rPr lang="uk-UA" dirty="0"/>
              <a:t>, </a:t>
            </a:r>
            <a:r>
              <a:rPr lang="uk-UA" dirty="0" err="1"/>
              <a:t>aromatic</a:t>
            </a:r>
            <a:r>
              <a:rPr lang="uk-UA" dirty="0"/>
              <a:t> </a:t>
            </a:r>
            <a:r>
              <a:rPr lang="uk-UA" dirty="0" err="1"/>
              <a:t>waters</a:t>
            </a:r>
            <a:r>
              <a:rPr lang="uk-UA" dirty="0"/>
              <a:t> </a:t>
            </a:r>
            <a:r>
              <a:rPr lang="uk-UA" dirty="0" err="1"/>
              <a:t>were</a:t>
            </a:r>
            <a:r>
              <a:rPr lang="uk-UA" dirty="0"/>
              <a:t> </a:t>
            </a:r>
            <a:r>
              <a:rPr lang="uk-UA" dirty="0" err="1"/>
              <a:t>obtained</a:t>
            </a:r>
            <a:r>
              <a:rPr lang="uk-UA" dirty="0"/>
              <a:t> </a:t>
            </a:r>
            <a:r>
              <a:rPr lang="uk-UA" dirty="0" err="1"/>
              <a:t>exclusively</a:t>
            </a:r>
            <a:r>
              <a:rPr lang="uk-UA" dirty="0"/>
              <a:t> </a:t>
            </a:r>
            <a:r>
              <a:rPr lang="uk-UA" dirty="0" err="1"/>
              <a:t>by</a:t>
            </a:r>
            <a:r>
              <a:rPr lang="uk-UA" dirty="0"/>
              <a:t> </a:t>
            </a:r>
            <a:r>
              <a:rPr lang="uk-UA" dirty="0" err="1"/>
              <a:t>distillation</a:t>
            </a:r>
            <a:r>
              <a:rPr lang="uk-UA" dirty="0"/>
              <a:t>, </a:t>
            </a:r>
            <a:r>
              <a:rPr lang="uk-UA" dirty="0" err="1"/>
              <a:t>the</a:t>
            </a:r>
            <a:r>
              <a:rPr lang="uk-UA" dirty="0"/>
              <a:t> </a:t>
            </a:r>
            <a:r>
              <a:rPr lang="uk-UA" dirty="0" err="1"/>
              <a:t>second</a:t>
            </a:r>
            <a:r>
              <a:rPr lang="uk-UA" dirty="0"/>
              <a:t> </a:t>
            </a:r>
            <a:r>
              <a:rPr lang="uk-UA" dirty="0" err="1"/>
              <a:t>method</a:t>
            </a:r>
            <a:r>
              <a:rPr lang="uk-UA" dirty="0"/>
              <a:t> </a:t>
            </a:r>
            <a:r>
              <a:rPr lang="uk-UA" dirty="0" err="1"/>
              <a:t>began</a:t>
            </a:r>
            <a:r>
              <a:rPr lang="uk-UA" dirty="0"/>
              <a:t> </a:t>
            </a:r>
            <a:r>
              <a:rPr lang="uk-UA" dirty="0" err="1"/>
              <a:t>to</a:t>
            </a:r>
            <a:r>
              <a:rPr lang="uk-UA" dirty="0"/>
              <a:t> </a:t>
            </a:r>
            <a:r>
              <a:rPr lang="uk-UA" dirty="0" err="1"/>
              <a:t>be</a:t>
            </a:r>
            <a:r>
              <a:rPr lang="uk-UA" dirty="0"/>
              <a:t> </a:t>
            </a:r>
            <a:r>
              <a:rPr lang="uk-UA" dirty="0" err="1"/>
              <a:t>used</a:t>
            </a:r>
            <a:r>
              <a:rPr lang="uk-UA" dirty="0"/>
              <a:t> </a:t>
            </a:r>
            <a:r>
              <a:rPr lang="uk-UA" dirty="0" err="1"/>
              <a:t>later</a:t>
            </a:r>
            <a:r>
              <a:rPr lang="uk-UA" dirty="0"/>
              <a:t> </a:t>
            </a:r>
            <a:r>
              <a:rPr lang="uk-UA" dirty="0" err="1"/>
              <a:t>and</a:t>
            </a:r>
            <a:r>
              <a:rPr lang="uk-UA" dirty="0"/>
              <a:t> </a:t>
            </a:r>
            <a:r>
              <a:rPr lang="uk-UA" dirty="0" err="1"/>
              <a:t>became</a:t>
            </a:r>
            <a:r>
              <a:rPr lang="uk-UA" dirty="0"/>
              <a:t> </a:t>
            </a:r>
            <a:r>
              <a:rPr lang="uk-UA" dirty="0" err="1"/>
              <a:t>widespread</a:t>
            </a:r>
            <a:r>
              <a:rPr lang="uk-UA" dirty="0"/>
              <a:t> </a:t>
            </a:r>
            <a:r>
              <a:rPr lang="uk-UA" dirty="0" err="1"/>
              <a:t>as</a:t>
            </a:r>
            <a:r>
              <a:rPr lang="uk-UA" dirty="0"/>
              <a:t> a </a:t>
            </a:r>
            <a:r>
              <a:rPr lang="uk-UA" dirty="0" err="1"/>
              <a:t>faster</a:t>
            </a:r>
            <a:r>
              <a:rPr lang="uk-UA" dirty="0"/>
              <a:t> </a:t>
            </a:r>
            <a:r>
              <a:rPr lang="uk-UA" dirty="0" err="1"/>
              <a:t>and</a:t>
            </a:r>
            <a:r>
              <a:rPr lang="uk-UA" dirty="0"/>
              <a:t> </a:t>
            </a:r>
            <a:r>
              <a:rPr lang="uk-UA" dirty="0" err="1"/>
              <a:t>simpler</a:t>
            </a:r>
            <a:r>
              <a:rPr lang="uk-UA" dirty="0"/>
              <a:t> </a:t>
            </a:r>
            <a:r>
              <a:rPr lang="uk-UA" dirty="0" err="1"/>
              <a:t>one</a:t>
            </a:r>
            <a:r>
              <a:rPr lang="uk-UA" dirty="0"/>
              <a:t>. </a:t>
            </a:r>
            <a:r>
              <a:rPr lang="uk-UA" dirty="0" err="1"/>
              <a:t>However</a:t>
            </a:r>
            <a:r>
              <a:rPr lang="uk-UA" dirty="0"/>
              <a:t>, </a:t>
            </a:r>
            <a:r>
              <a:rPr lang="uk-UA" dirty="0" err="1"/>
              <a:t>the</a:t>
            </a:r>
            <a:r>
              <a:rPr lang="uk-UA" dirty="0"/>
              <a:t> </a:t>
            </a:r>
            <a:r>
              <a:rPr lang="uk-UA" dirty="0" err="1"/>
              <a:t>obtained</a:t>
            </a:r>
            <a:r>
              <a:rPr lang="uk-UA" dirty="0"/>
              <a:t> </a:t>
            </a:r>
            <a:r>
              <a:rPr lang="uk-UA" dirty="0" err="1"/>
              <a:t>products</a:t>
            </a:r>
            <a:r>
              <a:rPr lang="uk-UA" dirty="0"/>
              <a:t> </a:t>
            </a:r>
            <a:r>
              <a:rPr lang="uk-UA" dirty="0" err="1"/>
              <a:t>cannot</a:t>
            </a:r>
            <a:r>
              <a:rPr lang="uk-UA" dirty="0"/>
              <a:t> </a:t>
            </a:r>
            <a:r>
              <a:rPr lang="uk-UA" dirty="0" err="1"/>
              <a:t>be</a:t>
            </a:r>
            <a:r>
              <a:rPr lang="uk-UA" dirty="0"/>
              <a:t> </a:t>
            </a:r>
            <a:r>
              <a:rPr lang="uk-UA" dirty="0" err="1"/>
              <a:t>considered</a:t>
            </a:r>
            <a:r>
              <a:rPr lang="uk-UA" dirty="0"/>
              <a:t> </a:t>
            </a:r>
            <a:r>
              <a:rPr lang="uk-UA" dirty="0" err="1"/>
              <a:t>equivalent</a:t>
            </a:r>
            <a:r>
              <a:rPr lang="uk-UA" dirty="0"/>
              <a:t> </a:t>
            </a:r>
            <a:r>
              <a:rPr lang="uk-UA" dirty="0" err="1"/>
              <a:t>due</a:t>
            </a:r>
            <a:r>
              <a:rPr lang="uk-UA" dirty="0"/>
              <a:t> </a:t>
            </a:r>
            <a:r>
              <a:rPr lang="uk-UA" dirty="0" err="1"/>
              <a:t>to</a:t>
            </a:r>
            <a:r>
              <a:rPr lang="uk-UA" dirty="0"/>
              <a:t> </a:t>
            </a:r>
            <a:r>
              <a:rPr lang="uk-UA" dirty="0" err="1"/>
              <a:t>the</a:t>
            </a:r>
            <a:r>
              <a:rPr lang="uk-UA" dirty="0"/>
              <a:t> </a:t>
            </a:r>
            <a:r>
              <a:rPr lang="uk-UA" dirty="0" err="1"/>
              <a:t>fact</a:t>
            </a:r>
            <a:r>
              <a:rPr lang="uk-UA" dirty="0"/>
              <a:t> </a:t>
            </a:r>
            <a:r>
              <a:rPr lang="uk-UA" dirty="0" err="1"/>
              <a:t>that</a:t>
            </a:r>
            <a:r>
              <a:rPr lang="uk-UA" dirty="0"/>
              <a:t> </a:t>
            </a:r>
            <a:r>
              <a:rPr lang="uk-UA" dirty="0" err="1"/>
              <a:t>during</a:t>
            </a:r>
            <a:r>
              <a:rPr lang="uk-UA" dirty="0"/>
              <a:t> </a:t>
            </a:r>
            <a:r>
              <a:rPr lang="uk-UA" dirty="0" err="1"/>
              <a:t>distillation</a:t>
            </a:r>
            <a:r>
              <a:rPr lang="uk-UA" dirty="0"/>
              <a:t> </a:t>
            </a:r>
            <a:r>
              <a:rPr lang="uk-UA" dirty="0" err="1"/>
              <a:t>the</a:t>
            </a:r>
            <a:r>
              <a:rPr lang="uk-UA" dirty="0"/>
              <a:t> </a:t>
            </a:r>
            <a:r>
              <a:rPr lang="uk-UA" dirty="0" err="1"/>
              <a:t>entire</a:t>
            </a:r>
            <a:r>
              <a:rPr lang="uk-UA" dirty="0"/>
              <a:t> </a:t>
            </a:r>
            <a:r>
              <a:rPr lang="uk-UA" dirty="0" err="1"/>
              <a:t>complex</a:t>
            </a:r>
            <a:r>
              <a:rPr lang="uk-UA" dirty="0"/>
              <a:t> </a:t>
            </a:r>
            <a:r>
              <a:rPr lang="uk-UA" dirty="0" err="1"/>
              <a:t>of</a:t>
            </a:r>
            <a:r>
              <a:rPr lang="uk-UA" dirty="0"/>
              <a:t> </a:t>
            </a:r>
            <a:r>
              <a:rPr lang="uk-UA" dirty="0" err="1"/>
              <a:t>volatile</a:t>
            </a:r>
            <a:r>
              <a:rPr lang="uk-UA" dirty="0"/>
              <a:t> </a:t>
            </a:r>
            <a:r>
              <a:rPr lang="uk-UA" dirty="0" err="1"/>
              <a:t>aromatic</a:t>
            </a:r>
            <a:r>
              <a:rPr lang="uk-UA" dirty="0"/>
              <a:t> </a:t>
            </a:r>
            <a:r>
              <a:rPr lang="uk-UA" dirty="0" err="1"/>
              <a:t>substances</a:t>
            </a:r>
            <a:r>
              <a:rPr lang="uk-UA" dirty="0"/>
              <a:t> </a:t>
            </a:r>
            <a:r>
              <a:rPr lang="uk-UA" dirty="0" err="1"/>
              <a:t>passes</a:t>
            </a:r>
            <a:r>
              <a:rPr lang="uk-UA" dirty="0"/>
              <a:t> </a:t>
            </a:r>
            <a:r>
              <a:rPr lang="uk-UA" dirty="0" err="1"/>
              <a:t>into</a:t>
            </a:r>
            <a:r>
              <a:rPr lang="uk-UA" dirty="0"/>
              <a:t> </a:t>
            </a:r>
            <a:r>
              <a:rPr lang="uk-UA" dirty="0" err="1"/>
              <a:t>water</a:t>
            </a:r>
            <a:r>
              <a:rPr lang="uk-UA" dirty="0"/>
              <a:t>, </a:t>
            </a:r>
            <a:r>
              <a:rPr lang="uk-UA" dirty="0" err="1"/>
              <a:t>and</a:t>
            </a:r>
            <a:r>
              <a:rPr lang="uk-UA" dirty="0"/>
              <a:t> </a:t>
            </a:r>
            <a:r>
              <a:rPr lang="uk-UA" dirty="0" err="1"/>
              <a:t>when</a:t>
            </a:r>
            <a:r>
              <a:rPr lang="uk-UA" dirty="0"/>
              <a:t> </a:t>
            </a:r>
            <a:r>
              <a:rPr lang="uk-UA" dirty="0" err="1"/>
              <a:t>medical</a:t>
            </a:r>
            <a:r>
              <a:rPr lang="uk-UA" dirty="0"/>
              <a:t> </a:t>
            </a:r>
            <a:r>
              <a:rPr lang="uk-UA" dirty="0" err="1"/>
              <a:t>water</a:t>
            </a:r>
            <a:r>
              <a:rPr lang="uk-UA" dirty="0"/>
              <a:t> </a:t>
            </a:r>
            <a:r>
              <a:rPr lang="uk-UA" dirty="0" err="1"/>
              <a:t>is</a:t>
            </a:r>
            <a:r>
              <a:rPr lang="uk-UA" dirty="0"/>
              <a:t> </a:t>
            </a:r>
            <a:r>
              <a:rPr lang="uk-UA" dirty="0" err="1"/>
              <a:t>obtained</a:t>
            </a:r>
            <a:r>
              <a:rPr lang="uk-UA" dirty="0"/>
              <a:t> </a:t>
            </a:r>
            <a:r>
              <a:rPr lang="uk-UA" dirty="0" err="1"/>
              <a:t>by</a:t>
            </a:r>
            <a:r>
              <a:rPr lang="uk-UA" dirty="0"/>
              <a:t> </a:t>
            </a:r>
            <a:r>
              <a:rPr lang="uk-UA" dirty="0" err="1"/>
              <a:t>dissolving</a:t>
            </a:r>
            <a:r>
              <a:rPr lang="uk-UA" dirty="0"/>
              <a:t> </a:t>
            </a:r>
            <a:r>
              <a:rPr lang="uk-UA" dirty="0" err="1"/>
              <a:t>essential</a:t>
            </a:r>
            <a:r>
              <a:rPr lang="uk-UA" dirty="0"/>
              <a:t> </a:t>
            </a:r>
            <a:r>
              <a:rPr lang="uk-UA" dirty="0" err="1"/>
              <a:t>oils</a:t>
            </a:r>
            <a:r>
              <a:rPr lang="uk-UA" dirty="0"/>
              <a:t>, </a:t>
            </a:r>
            <a:r>
              <a:rPr lang="uk-UA" dirty="0" err="1"/>
              <a:t>the</a:t>
            </a:r>
            <a:r>
              <a:rPr lang="uk-UA" dirty="0"/>
              <a:t> </a:t>
            </a:r>
            <a:r>
              <a:rPr lang="uk-UA" dirty="0" err="1"/>
              <a:t>drug</a:t>
            </a:r>
            <a:r>
              <a:rPr lang="uk-UA" dirty="0"/>
              <a:t> </a:t>
            </a:r>
            <a:r>
              <a:rPr lang="uk-UA" dirty="0" err="1"/>
              <a:t>is</a:t>
            </a:r>
            <a:r>
              <a:rPr lang="uk-UA" dirty="0"/>
              <a:t> </a:t>
            </a:r>
            <a:r>
              <a:rPr lang="uk-UA" dirty="0" err="1"/>
              <a:t>deprived</a:t>
            </a:r>
            <a:r>
              <a:rPr lang="uk-UA" dirty="0"/>
              <a:t> </a:t>
            </a:r>
            <a:r>
              <a:rPr lang="uk-UA" dirty="0" err="1"/>
              <a:t>of</a:t>
            </a:r>
            <a:r>
              <a:rPr lang="uk-UA" dirty="0"/>
              <a:t> a </a:t>
            </a:r>
            <a:r>
              <a:rPr lang="uk-UA" dirty="0" err="1"/>
              <a:t>number</a:t>
            </a:r>
            <a:r>
              <a:rPr lang="uk-UA" dirty="0"/>
              <a:t> </a:t>
            </a:r>
            <a:r>
              <a:rPr lang="uk-UA" dirty="0" err="1"/>
              <a:t>of</a:t>
            </a:r>
            <a:r>
              <a:rPr lang="uk-UA" dirty="0"/>
              <a:t> </a:t>
            </a:r>
            <a:r>
              <a:rPr lang="uk-UA" dirty="0" err="1"/>
              <a:t>components</a:t>
            </a:r>
            <a:r>
              <a:rPr lang="uk-UA" dirty="0"/>
              <a:t> </a:t>
            </a:r>
            <a:r>
              <a:rPr lang="uk-UA" dirty="0" err="1"/>
              <a:t>of</a:t>
            </a:r>
            <a:r>
              <a:rPr lang="uk-UA" dirty="0"/>
              <a:t> </a:t>
            </a:r>
            <a:r>
              <a:rPr lang="uk-UA" dirty="0" err="1"/>
              <a:t>medicinal</a:t>
            </a:r>
            <a:r>
              <a:rPr lang="uk-UA" dirty="0"/>
              <a:t> </a:t>
            </a:r>
            <a:r>
              <a:rPr lang="uk-UA" dirty="0" err="1"/>
              <a:t>plant</a:t>
            </a:r>
            <a:r>
              <a:rPr lang="uk-UA" dirty="0"/>
              <a:t> </a:t>
            </a:r>
            <a:r>
              <a:rPr lang="uk-UA" dirty="0" err="1"/>
              <a:t>raw</a:t>
            </a:r>
            <a:r>
              <a:rPr lang="uk-UA" dirty="0"/>
              <a:t> </a:t>
            </a:r>
            <a:r>
              <a:rPr lang="uk-UA" dirty="0" err="1"/>
              <a:t>materials</a:t>
            </a:r>
            <a:r>
              <a:rPr lang="uk-UA" dirty="0"/>
              <a:t>.</a:t>
            </a:r>
            <a:endParaRPr lang="ru-RU" dirty="0"/>
          </a:p>
        </p:txBody>
      </p:sp>
    </p:spTree>
    <p:extLst>
      <p:ext uri="{BB962C8B-B14F-4D97-AF65-F5344CB8AC3E}">
        <p14:creationId xmlns:p14="http://schemas.microsoft.com/office/powerpoint/2010/main" val="3947823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889844"/>
            <a:ext cx="8424936" cy="5262979"/>
          </a:xfrm>
          <a:prstGeom prst="rect">
            <a:avLst/>
          </a:prstGeom>
        </p:spPr>
        <p:txBody>
          <a:bodyPr wrap="square">
            <a:spAutoFit/>
          </a:bodyPr>
          <a:lstStyle/>
          <a:p>
            <a:pPr algn="just"/>
            <a:r>
              <a:rPr lang="uk-UA" sz="2400" dirty="0" err="1"/>
              <a:t>The</a:t>
            </a:r>
            <a:r>
              <a:rPr lang="uk-UA" sz="2400" dirty="0"/>
              <a:t> </a:t>
            </a:r>
            <a:r>
              <a:rPr lang="uk-UA" sz="2400" dirty="0" err="1"/>
              <a:t>technology</a:t>
            </a:r>
            <a:r>
              <a:rPr lang="uk-UA" sz="2400" dirty="0"/>
              <a:t> </a:t>
            </a:r>
            <a:r>
              <a:rPr lang="uk-UA" sz="2400" dirty="0" err="1"/>
              <a:t>for</a:t>
            </a:r>
            <a:r>
              <a:rPr lang="uk-UA" sz="2400" dirty="0"/>
              <a:t> </a:t>
            </a:r>
            <a:r>
              <a:rPr lang="uk-UA" sz="2400" dirty="0" err="1"/>
              <a:t>obtaining</a:t>
            </a:r>
            <a:r>
              <a:rPr lang="uk-UA" sz="2400" dirty="0"/>
              <a:t> </a:t>
            </a:r>
            <a:r>
              <a:rPr lang="uk-UA" sz="2400" dirty="0" err="1"/>
              <a:t>aromatic</a:t>
            </a:r>
            <a:r>
              <a:rPr lang="uk-UA" sz="2400" dirty="0"/>
              <a:t> </a:t>
            </a:r>
            <a:r>
              <a:rPr lang="uk-UA" sz="2400" dirty="0" err="1"/>
              <a:t>waters</a:t>
            </a:r>
            <a:r>
              <a:rPr lang="uk-UA" sz="2400" dirty="0"/>
              <a:t> </a:t>
            </a:r>
            <a:r>
              <a:rPr lang="uk-UA" sz="2400" dirty="0" err="1"/>
              <a:t>includes</a:t>
            </a:r>
            <a:r>
              <a:rPr lang="uk-UA" sz="2400" dirty="0"/>
              <a:t> </a:t>
            </a:r>
            <a:r>
              <a:rPr lang="uk-UA" sz="2400" dirty="0" err="1"/>
              <a:t>the</a:t>
            </a:r>
            <a:r>
              <a:rPr lang="uk-UA" sz="2400" dirty="0"/>
              <a:t> </a:t>
            </a:r>
            <a:r>
              <a:rPr lang="uk-UA" sz="2400" dirty="0" err="1"/>
              <a:t>following</a:t>
            </a:r>
            <a:r>
              <a:rPr lang="uk-UA" sz="2400" dirty="0"/>
              <a:t> </a:t>
            </a:r>
            <a:r>
              <a:rPr lang="uk-UA" sz="2400" dirty="0" err="1"/>
              <a:t>stages</a:t>
            </a:r>
            <a:r>
              <a:rPr lang="uk-UA" sz="2400" dirty="0"/>
              <a:t>:</a:t>
            </a:r>
            <a:endParaRPr lang="ru-RU" sz="2400" dirty="0"/>
          </a:p>
          <a:p>
            <a:pPr algn="just"/>
            <a:r>
              <a:rPr lang="uk-UA" sz="2400" dirty="0"/>
              <a:t>• </a:t>
            </a:r>
            <a:r>
              <a:rPr lang="uk-UA" sz="2400" i="1" dirty="0" err="1"/>
              <a:t>distilled</a:t>
            </a:r>
            <a:r>
              <a:rPr lang="uk-UA" sz="2400" i="1" dirty="0"/>
              <a:t> </a:t>
            </a:r>
            <a:r>
              <a:rPr lang="uk-UA" sz="2400" i="1" dirty="0" err="1"/>
              <a:t>aromatic</a:t>
            </a:r>
            <a:r>
              <a:rPr lang="uk-UA" sz="2400" i="1" dirty="0"/>
              <a:t> </a:t>
            </a:r>
            <a:r>
              <a:rPr lang="uk-UA" sz="2400" i="1" dirty="0" err="1"/>
              <a:t>waters</a:t>
            </a:r>
            <a:r>
              <a:rPr lang="uk-UA" sz="2400" i="1" dirty="0"/>
              <a:t>:</a:t>
            </a:r>
            <a:r>
              <a:rPr lang="uk-UA" sz="2400" dirty="0"/>
              <a:t> </a:t>
            </a:r>
            <a:r>
              <a:rPr lang="uk-UA" sz="2400" dirty="0" err="1"/>
              <a:t>preparation</a:t>
            </a:r>
            <a:r>
              <a:rPr lang="uk-UA" sz="2400" dirty="0"/>
              <a:t> </a:t>
            </a:r>
            <a:r>
              <a:rPr lang="uk-UA" sz="2400" dirty="0" err="1"/>
              <a:t>of</a:t>
            </a:r>
            <a:r>
              <a:rPr lang="uk-UA" sz="2400" dirty="0"/>
              <a:t> </a:t>
            </a:r>
            <a:r>
              <a:rPr lang="uk-UA" sz="2400" dirty="0" err="1"/>
              <a:t>production</a:t>
            </a:r>
            <a:r>
              <a:rPr lang="uk-UA" sz="2400" dirty="0"/>
              <a:t>, </a:t>
            </a:r>
            <a:r>
              <a:rPr lang="uk-UA" sz="2400" dirty="0" err="1"/>
              <a:t>preparation</a:t>
            </a:r>
            <a:r>
              <a:rPr lang="uk-UA" sz="2400" dirty="0"/>
              <a:t> </a:t>
            </a:r>
            <a:r>
              <a:rPr lang="uk-UA" sz="2400" dirty="0" err="1"/>
              <a:t>of</a:t>
            </a:r>
            <a:r>
              <a:rPr lang="uk-UA" sz="2400" dirty="0"/>
              <a:t> </a:t>
            </a:r>
            <a:r>
              <a:rPr lang="uk-UA" sz="2400" dirty="0" err="1"/>
              <a:t>raw</a:t>
            </a:r>
            <a:r>
              <a:rPr lang="uk-UA" sz="2400" dirty="0"/>
              <a:t> </a:t>
            </a:r>
            <a:r>
              <a:rPr lang="uk-UA" sz="2400" dirty="0" err="1"/>
              <a:t>materials</a:t>
            </a:r>
            <a:r>
              <a:rPr lang="uk-UA" sz="2400" dirty="0"/>
              <a:t>, </a:t>
            </a:r>
            <a:r>
              <a:rPr lang="uk-UA" sz="2400" dirty="0" err="1"/>
              <a:t>distillation</a:t>
            </a:r>
            <a:r>
              <a:rPr lang="uk-UA" sz="2400" dirty="0"/>
              <a:t>, </a:t>
            </a:r>
            <a:r>
              <a:rPr lang="uk-UA" sz="2400" dirty="0" err="1"/>
              <a:t>purification</a:t>
            </a:r>
            <a:r>
              <a:rPr lang="uk-UA" sz="2400" dirty="0"/>
              <a:t>, </a:t>
            </a:r>
            <a:r>
              <a:rPr lang="uk-UA" sz="2400" dirty="0" err="1"/>
              <a:t>standardization</a:t>
            </a:r>
            <a:r>
              <a:rPr lang="uk-UA" sz="2400" dirty="0"/>
              <a:t>, </a:t>
            </a:r>
            <a:r>
              <a:rPr lang="uk-UA" sz="2400" dirty="0" err="1"/>
              <a:t>packing</a:t>
            </a:r>
            <a:r>
              <a:rPr lang="uk-UA" sz="2400" dirty="0"/>
              <a:t>, </a:t>
            </a:r>
            <a:r>
              <a:rPr lang="uk-UA" sz="2400" dirty="0" err="1"/>
              <a:t>packaging</a:t>
            </a:r>
            <a:r>
              <a:rPr lang="uk-UA" sz="2400" dirty="0"/>
              <a:t> </a:t>
            </a:r>
            <a:r>
              <a:rPr lang="uk-UA" sz="2400" dirty="0" err="1"/>
              <a:t>and</a:t>
            </a:r>
            <a:r>
              <a:rPr lang="uk-UA" sz="2400" dirty="0"/>
              <a:t> </a:t>
            </a:r>
            <a:r>
              <a:rPr lang="uk-UA" sz="2400" dirty="0" err="1"/>
              <a:t>labeling</a:t>
            </a:r>
            <a:r>
              <a:rPr lang="uk-UA" sz="2400" dirty="0"/>
              <a:t> </a:t>
            </a:r>
            <a:r>
              <a:rPr lang="uk-UA" sz="2400" dirty="0" err="1"/>
              <a:t>of</a:t>
            </a:r>
            <a:r>
              <a:rPr lang="uk-UA" sz="2400" dirty="0"/>
              <a:t> </a:t>
            </a:r>
            <a:r>
              <a:rPr lang="uk-UA" sz="2400" dirty="0" err="1"/>
              <a:t>the</a:t>
            </a:r>
            <a:r>
              <a:rPr lang="uk-UA" sz="2400" dirty="0"/>
              <a:t> </a:t>
            </a:r>
            <a:r>
              <a:rPr lang="uk-UA" sz="2400" dirty="0" err="1"/>
              <a:t>finished</a:t>
            </a:r>
            <a:r>
              <a:rPr lang="uk-UA" sz="2400" dirty="0"/>
              <a:t> </a:t>
            </a:r>
            <a:r>
              <a:rPr lang="uk-UA" sz="2400" dirty="0" err="1"/>
              <a:t>product</a:t>
            </a:r>
            <a:r>
              <a:rPr lang="uk-UA" sz="2400" dirty="0"/>
              <a:t>;</a:t>
            </a:r>
            <a:endParaRPr lang="ru-RU" sz="2400" dirty="0"/>
          </a:p>
          <a:p>
            <a:pPr algn="just"/>
            <a:r>
              <a:rPr lang="uk-UA" sz="2400" dirty="0"/>
              <a:t>• </a:t>
            </a:r>
            <a:r>
              <a:rPr lang="uk-UA" sz="2400" i="1" dirty="0" err="1"/>
              <a:t>simple</a:t>
            </a:r>
            <a:r>
              <a:rPr lang="uk-UA" sz="2400" i="1" dirty="0"/>
              <a:t> </a:t>
            </a:r>
            <a:r>
              <a:rPr lang="uk-UA" sz="2400" i="1" dirty="0" err="1"/>
              <a:t>aromatic</a:t>
            </a:r>
            <a:r>
              <a:rPr lang="uk-UA" sz="2400" i="1" dirty="0"/>
              <a:t> </a:t>
            </a:r>
            <a:r>
              <a:rPr lang="uk-UA" sz="2400" i="1" dirty="0" err="1"/>
              <a:t>waters</a:t>
            </a:r>
            <a:r>
              <a:rPr lang="uk-UA" sz="2400" i="1" dirty="0"/>
              <a:t>:</a:t>
            </a:r>
            <a:r>
              <a:rPr lang="uk-UA" sz="2400" dirty="0"/>
              <a:t> </a:t>
            </a:r>
            <a:r>
              <a:rPr lang="uk-UA" sz="2400" dirty="0" err="1"/>
              <a:t>preparation</a:t>
            </a:r>
            <a:r>
              <a:rPr lang="uk-UA" sz="2400" dirty="0"/>
              <a:t> </a:t>
            </a:r>
            <a:r>
              <a:rPr lang="uk-UA" sz="2400" dirty="0" err="1"/>
              <a:t>of</a:t>
            </a:r>
            <a:r>
              <a:rPr lang="uk-UA" sz="2400" dirty="0"/>
              <a:t> </a:t>
            </a:r>
            <a:r>
              <a:rPr lang="uk-UA" sz="2400" dirty="0" err="1"/>
              <a:t>production</a:t>
            </a:r>
            <a:r>
              <a:rPr lang="uk-UA" sz="2400" dirty="0"/>
              <a:t>, </a:t>
            </a:r>
            <a:r>
              <a:rPr lang="uk-UA" sz="2400" dirty="0" err="1"/>
              <a:t>preparation</a:t>
            </a:r>
            <a:r>
              <a:rPr lang="uk-UA" sz="2400" dirty="0"/>
              <a:t> </a:t>
            </a:r>
            <a:r>
              <a:rPr lang="uk-UA" sz="2400" dirty="0" err="1"/>
              <a:t>of</a:t>
            </a:r>
            <a:r>
              <a:rPr lang="uk-UA" sz="2400" dirty="0"/>
              <a:t> </a:t>
            </a:r>
            <a:r>
              <a:rPr lang="uk-UA" sz="2400" dirty="0" err="1"/>
              <a:t>raw</a:t>
            </a:r>
            <a:r>
              <a:rPr lang="uk-UA" sz="2400" dirty="0"/>
              <a:t> </a:t>
            </a:r>
            <a:r>
              <a:rPr lang="uk-UA" sz="2400" dirty="0" err="1"/>
              <a:t>materials</a:t>
            </a:r>
            <a:r>
              <a:rPr lang="uk-UA" sz="2400" dirty="0"/>
              <a:t>, </a:t>
            </a:r>
            <a:r>
              <a:rPr lang="uk-UA" sz="2400" dirty="0" err="1"/>
              <a:t>dissolution</a:t>
            </a:r>
            <a:r>
              <a:rPr lang="uk-UA" sz="2400" dirty="0"/>
              <a:t>, </a:t>
            </a:r>
            <a:r>
              <a:rPr lang="uk-UA" sz="2400" dirty="0" err="1"/>
              <a:t>purification</a:t>
            </a:r>
            <a:r>
              <a:rPr lang="uk-UA" sz="2400" dirty="0"/>
              <a:t>, </a:t>
            </a:r>
            <a:r>
              <a:rPr lang="uk-UA" sz="2400" dirty="0" err="1"/>
              <a:t>standardization</a:t>
            </a:r>
            <a:r>
              <a:rPr lang="uk-UA" sz="2400" dirty="0"/>
              <a:t>, </a:t>
            </a:r>
            <a:r>
              <a:rPr lang="uk-UA" sz="2400" dirty="0" err="1"/>
              <a:t>packaging</a:t>
            </a:r>
            <a:r>
              <a:rPr lang="uk-UA" sz="2400" dirty="0"/>
              <a:t>, </a:t>
            </a:r>
            <a:r>
              <a:rPr lang="uk-UA" sz="2400" dirty="0" err="1"/>
              <a:t>packaging</a:t>
            </a:r>
            <a:r>
              <a:rPr lang="uk-UA" sz="2400" dirty="0"/>
              <a:t> </a:t>
            </a:r>
            <a:r>
              <a:rPr lang="uk-UA" sz="2400" dirty="0" err="1"/>
              <a:t>and</a:t>
            </a:r>
            <a:r>
              <a:rPr lang="uk-UA" sz="2400" dirty="0"/>
              <a:t> </a:t>
            </a:r>
            <a:r>
              <a:rPr lang="uk-UA" sz="2400" dirty="0" err="1"/>
              <a:t>labeling</a:t>
            </a:r>
            <a:r>
              <a:rPr lang="uk-UA" sz="2400" dirty="0"/>
              <a:t> </a:t>
            </a:r>
            <a:r>
              <a:rPr lang="uk-UA" sz="2400" dirty="0" err="1"/>
              <a:t>of</a:t>
            </a:r>
            <a:r>
              <a:rPr lang="uk-UA" sz="2400" dirty="0"/>
              <a:t> </a:t>
            </a:r>
            <a:r>
              <a:rPr lang="uk-UA" sz="2400" dirty="0" err="1"/>
              <a:t>the</a:t>
            </a:r>
            <a:r>
              <a:rPr lang="uk-UA" sz="2400" dirty="0"/>
              <a:t> </a:t>
            </a:r>
            <a:r>
              <a:rPr lang="uk-UA" sz="2400" dirty="0" err="1"/>
              <a:t>finished</a:t>
            </a:r>
            <a:r>
              <a:rPr lang="uk-UA" sz="2400" dirty="0"/>
              <a:t> </a:t>
            </a:r>
            <a:r>
              <a:rPr lang="uk-UA" sz="2400" dirty="0" err="1"/>
              <a:t>product</a:t>
            </a:r>
            <a:r>
              <a:rPr lang="uk-UA" sz="2400" dirty="0"/>
              <a:t>.</a:t>
            </a:r>
            <a:endParaRPr lang="ru-RU" sz="2400" dirty="0"/>
          </a:p>
          <a:p>
            <a:pPr algn="just"/>
            <a:r>
              <a:rPr lang="uk-UA" sz="2400" dirty="0" err="1"/>
              <a:t>The</a:t>
            </a:r>
            <a:r>
              <a:rPr lang="uk-UA" sz="2400" dirty="0"/>
              <a:t> </a:t>
            </a:r>
            <a:r>
              <a:rPr lang="uk-UA" sz="2400" dirty="0" err="1"/>
              <a:t>technological</a:t>
            </a:r>
            <a:r>
              <a:rPr lang="uk-UA" sz="2400" dirty="0"/>
              <a:t> </a:t>
            </a:r>
            <a:r>
              <a:rPr lang="uk-UA" sz="2400" dirty="0" err="1"/>
              <a:t>process</a:t>
            </a:r>
            <a:r>
              <a:rPr lang="uk-UA" sz="2400" dirty="0"/>
              <a:t> </a:t>
            </a:r>
            <a:r>
              <a:rPr lang="uk-UA" sz="2400" dirty="0" err="1"/>
              <a:t>of</a:t>
            </a:r>
            <a:r>
              <a:rPr lang="uk-UA" sz="2400" dirty="0"/>
              <a:t> </a:t>
            </a:r>
            <a:r>
              <a:rPr lang="uk-UA" sz="2400" dirty="0" err="1"/>
              <a:t>obtaining</a:t>
            </a:r>
            <a:r>
              <a:rPr lang="uk-UA" sz="2400" dirty="0"/>
              <a:t> bitter-almond </a:t>
            </a:r>
            <a:r>
              <a:rPr lang="uk-UA" sz="2400" dirty="0" err="1"/>
              <a:t>water</a:t>
            </a:r>
            <a:r>
              <a:rPr lang="uk-UA" sz="2400" dirty="0"/>
              <a:t> </a:t>
            </a:r>
            <a:r>
              <a:rPr lang="uk-UA" sz="2400" dirty="0" err="1"/>
              <a:t>is</a:t>
            </a:r>
            <a:r>
              <a:rPr lang="uk-UA" sz="2400" dirty="0"/>
              <a:t> </a:t>
            </a:r>
            <a:r>
              <a:rPr lang="uk-UA" sz="2400" dirty="0" err="1"/>
              <a:t>the</a:t>
            </a:r>
            <a:r>
              <a:rPr lang="uk-UA" sz="2400" dirty="0"/>
              <a:t> </a:t>
            </a:r>
            <a:r>
              <a:rPr lang="uk-UA" sz="2400" dirty="0" err="1"/>
              <a:t>most</a:t>
            </a:r>
            <a:r>
              <a:rPr lang="uk-UA" sz="2400" dirty="0"/>
              <a:t> </a:t>
            </a:r>
            <a:r>
              <a:rPr lang="uk-UA" sz="2400" dirty="0" err="1"/>
              <a:t>difficult</a:t>
            </a:r>
            <a:r>
              <a:rPr lang="uk-UA" sz="2400" dirty="0"/>
              <a:t>, </a:t>
            </a:r>
            <a:r>
              <a:rPr lang="uk-UA" sz="2400" dirty="0" err="1"/>
              <a:t>since</a:t>
            </a:r>
            <a:r>
              <a:rPr lang="uk-UA" sz="2400" dirty="0"/>
              <a:t> </a:t>
            </a:r>
            <a:r>
              <a:rPr lang="uk-UA" sz="2400" dirty="0" err="1"/>
              <a:t>it</a:t>
            </a:r>
            <a:r>
              <a:rPr lang="uk-UA" sz="2400" dirty="0"/>
              <a:t> </a:t>
            </a:r>
            <a:r>
              <a:rPr lang="uk-UA" sz="2400" dirty="0" err="1"/>
              <a:t>involves</a:t>
            </a:r>
            <a:r>
              <a:rPr lang="uk-UA" sz="2400" dirty="0"/>
              <a:t> </a:t>
            </a:r>
            <a:r>
              <a:rPr lang="uk-UA" sz="2400" dirty="0" err="1"/>
              <a:t>the</a:t>
            </a:r>
            <a:r>
              <a:rPr lang="uk-UA" sz="2400" dirty="0"/>
              <a:t> </a:t>
            </a:r>
            <a:r>
              <a:rPr lang="uk-UA" sz="2400" dirty="0" err="1"/>
              <a:t>stage</a:t>
            </a:r>
            <a:r>
              <a:rPr lang="uk-UA" sz="2400" dirty="0"/>
              <a:t> </a:t>
            </a:r>
            <a:r>
              <a:rPr lang="uk-UA" sz="2400" dirty="0" err="1"/>
              <a:t>of</a:t>
            </a:r>
            <a:r>
              <a:rPr lang="uk-UA" sz="2400" dirty="0"/>
              <a:t> </a:t>
            </a:r>
            <a:r>
              <a:rPr lang="uk-UA" sz="2400" dirty="0" err="1"/>
              <a:t>cleavage</a:t>
            </a:r>
            <a:r>
              <a:rPr lang="uk-UA" sz="2400" dirty="0"/>
              <a:t> </a:t>
            </a:r>
            <a:r>
              <a:rPr lang="uk-UA" sz="2400" dirty="0" err="1"/>
              <a:t>of</a:t>
            </a:r>
            <a:r>
              <a:rPr lang="uk-UA" sz="2400" dirty="0"/>
              <a:t> </a:t>
            </a:r>
            <a:r>
              <a:rPr lang="uk-UA" sz="2400" dirty="0" err="1"/>
              <a:t>the</a:t>
            </a:r>
            <a:r>
              <a:rPr lang="uk-UA" sz="2400" dirty="0"/>
              <a:t> </a:t>
            </a:r>
            <a:r>
              <a:rPr lang="uk-UA" sz="2400" dirty="0" err="1"/>
              <a:t>amygdalin</a:t>
            </a:r>
            <a:r>
              <a:rPr lang="uk-UA" sz="2400" dirty="0"/>
              <a:t> </a:t>
            </a:r>
            <a:r>
              <a:rPr lang="uk-UA" sz="2400" dirty="0" err="1"/>
              <a:t>glycoside</a:t>
            </a:r>
            <a:r>
              <a:rPr lang="uk-UA" sz="2400" dirty="0"/>
              <a:t>, </a:t>
            </a:r>
            <a:r>
              <a:rPr lang="uk-UA" sz="2400" dirty="0" err="1"/>
              <a:t>which</a:t>
            </a:r>
            <a:r>
              <a:rPr lang="uk-UA" sz="2400" dirty="0"/>
              <a:t> </a:t>
            </a:r>
            <a:r>
              <a:rPr lang="uk-UA" sz="2400" dirty="0" err="1"/>
              <a:t>occurs</a:t>
            </a:r>
            <a:r>
              <a:rPr lang="uk-UA" sz="2400" dirty="0"/>
              <a:t> </a:t>
            </a:r>
            <a:r>
              <a:rPr lang="uk-UA" sz="2400" dirty="0" err="1"/>
              <a:t>under</a:t>
            </a:r>
            <a:r>
              <a:rPr lang="uk-UA" sz="2400" dirty="0"/>
              <a:t> </a:t>
            </a:r>
            <a:r>
              <a:rPr lang="uk-UA" sz="2400" dirty="0" err="1"/>
              <a:t>the</a:t>
            </a:r>
            <a:r>
              <a:rPr lang="uk-UA" sz="2400" dirty="0"/>
              <a:t> </a:t>
            </a:r>
            <a:r>
              <a:rPr lang="uk-UA" sz="2400" dirty="0" err="1"/>
              <a:t>influence</a:t>
            </a:r>
            <a:r>
              <a:rPr lang="uk-UA" sz="2400" dirty="0"/>
              <a:t> </a:t>
            </a:r>
            <a:r>
              <a:rPr lang="uk-UA" sz="2400" dirty="0" err="1"/>
              <a:t>of</a:t>
            </a:r>
            <a:r>
              <a:rPr lang="uk-UA" sz="2400" dirty="0"/>
              <a:t> </a:t>
            </a:r>
            <a:r>
              <a:rPr lang="uk-UA" sz="2400" dirty="0" err="1"/>
              <a:t>the</a:t>
            </a:r>
            <a:r>
              <a:rPr lang="uk-UA" sz="2400" dirty="0"/>
              <a:t> </a:t>
            </a:r>
            <a:r>
              <a:rPr lang="uk-UA" sz="2400" dirty="0" err="1"/>
              <a:t>enzyme</a:t>
            </a:r>
            <a:r>
              <a:rPr lang="uk-UA" sz="2400" dirty="0"/>
              <a:t> </a:t>
            </a:r>
            <a:r>
              <a:rPr lang="uk-UA" sz="2400" dirty="0" err="1"/>
              <a:t>emulsin</a:t>
            </a:r>
            <a:r>
              <a:rPr lang="uk-UA" sz="2400" dirty="0"/>
              <a:t>, </a:t>
            </a:r>
            <a:r>
              <a:rPr lang="uk-UA" sz="2400" dirty="0" err="1"/>
              <a:t>which</a:t>
            </a:r>
            <a:r>
              <a:rPr lang="uk-UA" sz="2400" dirty="0"/>
              <a:t> </a:t>
            </a:r>
            <a:r>
              <a:rPr lang="uk-UA" sz="2400" dirty="0" err="1"/>
              <a:t>is</a:t>
            </a:r>
            <a:r>
              <a:rPr lang="uk-UA" sz="2400" dirty="0"/>
              <a:t> </a:t>
            </a:r>
            <a:r>
              <a:rPr lang="uk-UA" sz="2400" dirty="0" err="1"/>
              <a:t>in</a:t>
            </a:r>
            <a:r>
              <a:rPr lang="uk-UA" sz="2400" dirty="0"/>
              <a:t> </a:t>
            </a:r>
            <a:r>
              <a:rPr lang="uk-UA" sz="2400" dirty="0" err="1"/>
              <a:t>the</a:t>
            </a:r>
            <a:r>
              <a:rPr lang="uk-UA" sz="2400" dirty="0"/>
              <a:t> </a:t>
            </a:r>
            <a:r>
              <a:rPr lang="uk-UA" sz="2400" dirty="0" err="1"/>
              <a:t>seeds</a:t>
            </a:r>
            <a:r>
              <a:rPr lang="uk-UA" sz="2400" dirty="0"/>
              <a:t>.</a:t>
            </a:r>
            <a:endParaRPr lang="ru-RU" sz="2400" dirty="0"/>
          </a:p>
        </p:txBody>
      </p:sp>
    </p:spTree>
    <p:extLst>
      <p:ext uri="{BB962C8B-B14F-4D97-AF65-F5344CB8AC3E}">
        <p14:creationId xmlns:p14="http://schemas.microsoft.com/office/powerpoint/2010/main" val="345134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107504" y="692696"/>
            <a:ext cx="8604448" cy="4873625"/>
          </a:xfrm>
        </p:spPr>
        <p:txBody>
          <a:bodyPr>
            <a:normAutofit/>
          </a:bodyPr>
          <a:lstStyle/>
          <a:p>
            <a:pPr marL="0" indent="0" algn="ctr">
              <a:buNone/>
            </a:pPr>
            <a:endParaRPr lang="ru-RU" sz="4000" dirty="0" smtClean="0">
              <a:solidFill>
                <a:srgbClr val="FF0000"/>
              </a:solidFill>
            </a:endParaRPr>
          </a:p>
          <a:p>
            <a:pPr marL="0" indent="0" algn="ctr">
              <a:buNone/>
            </a:pPr>
            <a:endParaRPr lang="ru-RU" sz="4000" dirty="0">
              <a:solidFill>
                <a:srgbClr val="FF0000"/>
              </a:solidFill>
            </a:endParaRPr>
          </a:p>
          <a:p>
            <a:pPr marL="0" indent="0" algn="ctr">
              <a:buNone/>
            </a:pPr>
            <a:endParaRPr lang="ru-RU" sz="4000" dirty="0" smtClean="0">
              <a:solidFill>
                <a:srgbClr val="FF0000"/>
              </a:solidFill>
            </a:endParaRPr>
          </a:p>
          <a:p>
            <a:pPr marL="0" indent="0" algn="ctr">
              <a:buNone/>
            </a:pPr>
            <a:r>
              <a:rPr lang="ru-RU" sz="4000" dirty="0" smtClean="0"/>
              <a:t> </a:t>
            </a:r>
            <a:r>
              <a:rPr lang="en-US" sz="4000" dirty="0"/>
              <a:t>Thanks for attention</a:t>
            </a:r>
            <a:endParaRPr lang="ru-RU" sz="4000" dirty="0"/>
          </a:p>
          <a:p>
            <a:pPr marL="0" indent="0" algn="ctr">
              <a:buNone/>
            </a:pPr>
            <a:endParaRPr lang="ru-RU" sz="4000" dirty="0"/>
          </a:p>
        </p:txBody>
      </p:sp>
    </p:spTree>
    <p:extLst>
      <p:ext uri="{BB962C8B-B14F-4D97-AF65-F5344CB8AC3E}">
        <p14:creationId xmlns:p14="http://schemas.microsoft.com/office/powerpoint/2010/main" val="20511537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289</TotalTime>
  <Words>3058</Words>
  <Application>Microsoft Office PowerPoint</Application>
  <PresentationFormat>Экран (4:3)</PresentationFormat>
  <Paragraphs>110</Paragraphs>
  <Slides>25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25</vt:i4>
      </vt:variant>
    </vt:vector>
  </HeadingPairs>
  <TitlesOfParts>
    <vt:vector size="31" baseType="lpstr">
      <vt:lpstr>Arial</vt:lpstr>
      <vt:lpstr>Century Schoolbook</vt:lpstr>
      <vt:lpstr>Times New Roman</vt:lpstr>
      <vt:lpstr>Wingdings</vt:lpstr>
      <vt:lpstr>Wingdings 2</vt:lpstr>
      <vt:lpstr>Эркер</vt:lpstr>
      <vt:lpstr>ODESA NATIONAL MEDICAL UNIVERSITY  DEPARTMENT OF PHARMACEUTICAL CHEMISTRY  AND DRUG TECHNOLOGY </vt:lpstr>
      <vt:lpstr>plan </vt:lpstr>
      <vt:lpstr>solutions are liquid homogeneous systems consisting of a solvent and one or more components distributed in solution in the form of ions or molecules.</vt:lpstr>
      <vt:lpstr>solutions are liquid homogeneous systems consisting of a solvent and one or more components distributed in solution in the form of ions or molecules.</vt:lpstr>
      <vt:lpstr>Презентация PowerPoint</vt:lpstr>
      <vt:lpstr>Презентация PowerPoint</vt:lpstr>
      <vt:lpstr>Advantages and disadvantages of solutions</vt:lpstr>
      <vt:lpstr>Презентация PowerPoint</vt:lpstr>
      <vt:lpstr>General technology of non-aqueous solutions:</vt:lpstr>
      <vt:lpstr>Презентация PowerPoint</vt:lpstr>
      <vt:lpstr>By the nature (nature) of the dispersion medium, DF is distinguished with:  1. aqueous;  2. Viscous (oils, glycerin, polyethylene oxides)  3. Volatile dispersion medium.</vt:lpstr>
      <vt:lpstr>Characterization of some solvents</vt:lpstr>
      <vt:lpstr>Презентация PowerPoint</vt:lpstr>
      <vt:lpstr>Презентация PowerPoint</vt:lpstr>
      <vt:lpstr>Презентация PowerPoint</vt:lpstr>
      <vt:lpstr>Презентация PowerPoint</vt:lpstr>
      <vt:lpstr>Презентация PowerPoint</vt:lpstr>
      <vt:lpstr>Preparations containing essential oils in an aqueous or aqueous-alcoholic solution are called aromatic waters.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ОДЕССКИЙ НАЦИОНАЛЬНЫЙ МЕДИЦИНСКИЙ УНИВЕРСИТЕТ КАФЕДРА ТЕХНОЛОГИИ ЛЕКАРСТВ По курсу    «Разработка лекарственных средств» </dc:title>
  <dc:creator>LENOVO</dc:creator>
  <cp:lastModifiedBy>Олексій Володимирович Нікітін</cp:lastModifiedBy>
  <cp:revision>23</cp:revision>
  <dcterms:created xsi:type="dcterms:W3CDTF">2020-09-30T18:37:41Z</dcterms:created>
  <dcterms:modified xsi:type="dcterms:W3CDTF">2024-02-27T15:30:31Z</dcterms:modified>
</cp:coreProperties>
</file>