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6"/>
  </p:sldMasterIdLst>
  <p:notesMasterIdLst>
    <p:notesMasterId r:id="rId36"/>
  </p:notesMasterIdLst>
  <p:sldIdLst>
    <p:sldId id="256" r:id="rId7"/>
    <p:sldId id="306" r:id="rId8"/>
    <p:sldId id="257" r:id="rId9"/>
    <p:sldId id="258" r:id="rId10"/>
    <p:sldId id="285" r:id="rId11"/>
    <p:sldId id="308" r:id="rId12"/>
    <p:sldId id="307" r:id="rId13"/>
    <p:sldId id="286" r:id="rId14"/>
    <p:sldId id="310" r:id="rId15"/>
    <p:sldId id="311" r:id="rId16"/>
    <p:sldId id="287" r:id="rId17"/>
    <p:sldId id="289" r:id="rId18"/>
    <p:sldId id="314" r:id="rId19"/>
    <p:sldId id="263" r:id="rId20"/>
    <p:sldId id="309" r:id="rId21"/>
    <p:sldId id="264" r:id="rId22"/>
    <p:sldId id="290" r:id="rId23"/>
    <p:sldId id="293" r:id="rId24"/>
    <p:sldId id="291" r:id="rId25"/>
    <p:sldId id="315" r:id="rId26"/>
    <p:sldId id="316" r:id="rId27"/>
    <p:sldId id="297" r:id="rId28"/>
    <p:sldId id="298" r:id="rId29"/>
    <p:sldId id="299" r:id="rId30"/>
    <p:sldId id="300" r:id="rId31"/>
    <p:sldId id="317" r:id="rId32"/>
    <p:sldId id="283" r:id="rId33"/>
    <p:sldId id="312" r:id="rId34"/>
    <p:sldId id="284" r:id="rId3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16" autoAdjust="0"/>
  </p:normalViewPr>
  <p:slideViewPr>
    <p:cSldViewPr>
      <p:cViewPr varScale="1">
        <p:scale>
          <a:sx n="78" d="100"/>
          <a:sy n="78" d="100"/>
        </p:scale>
        <p:origin x="374" y="10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E7995E12-E9D7-4183-84B3-BB4AFAD139EF}" type="datetimeFigureOut">
              <a:rPr lang="ru-RU"/>
              <a:pPr>
                <a:defRPr/>
              </a:pPr>
              <a:t>27.02.2024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6AFE1CB5-0BEC-4F31-8E0F-2101E225756F}" type="slidenum">
              <a:rPr lang="ru-RU"/>
              <a:pPr>
                <a:defRPr/>
              </a:pPr>
              <a:t>‹#›</a:t>
            </a:fld>
            <a:endParaRPr lang="ru-RU"/>
          </a:p>
        </p:txBody>
      </p:sp>
    </p:spTree>
    <p:extLst>
      <p:ext uri="{BB962C8B-B14F-4D97-AF65-F5344CB8AC3E}">
        <p14:creationId xmlns:p14="http://schemas.microsoft.com/office/powerpoint/2010/main" val="7081565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7892"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EC97731-8F6B-43CD-A6B5-75F5D6E855E3}" type="slidenum">
              <a:rPr lang="ru-RU" altLang="ru-RU" sz="1200"/>
              <a:pPr algn="r" eaLnBrk="1" hangingPunct="1"/>
              <a:t>17</a:t>
            </a:fld>
            <a:endParaRPr lang="ru-RU"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Text Box 1"/>
          <p:cNvSpPr txBox="1">
            <a:spLocks noChangeArrowheads="1"/>
          </p:cNvSpPr>
          <p:nvPr/>
        </p:nvSpPr>
        <p:spPr bwMode="auto">
          <a:xfrm>
            <a:off x="2143125" y="695325"/>
            <a:ext cx="2571750" cy="3429000"/>
          </a:xfrm>
          <a:prstGeom prst="rect">
            <a:avLst/>
          </a:prstGeom>
          <a:solidFill>
            <a:srgbClr val="FFFFFF"/>
          </a:solidFill>
          <a:ln w="9525">
            <a:solidFill>
              <a:srgbClr val="000000"/>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chemeClr val="bg1"/>
              </a:solidFill>
            </a:endParaRPr>
          </a:p>
        </p:txBody>
      </p:sp>
      <p:sp>
        <p:nvSpPr>
          <p:cNvPr id="38915" name="Rectangle 2"/>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a:spcBef>
                <a:spcPct val="0"/>
              </a:spcBef>
            </a:pPr>
            <a:endParaRPr lang="ru-RU" alt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39940"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6C8A4DC2-597D-44C9-A63F-DF3BE6E82137}" type="slidenum">
              <a:rPr lang="ru-RU" altLang="ru-RU" sz="1200"/>
              <a:pPr algn="r" eaLnBrk="1" hangingPunct="1"/>
              <a:t>19</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Скругленный прямоугольник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6" name="Прямоугольник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Прямоугольник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Прямоугольник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ru-RU" smtClean="0"/>
              <a:t>Образец заголовка</a:t>
            </a:r>
            <a:endParaRPr lang="en-US"/>
          </a:p>
        </p:txBody>
      </p:sp>
      <p:sp>
        <p:nvSpPr>
          <p:cNvPr id="11" name="Дата 27"/>
          <p:cNvSpPr>
            <a:spLocks noGrp="1"/>
          </p:cNvSpPr>
          <p:nvPr>
            <p:ph type="dt" sz="half" idx="10"/>
          </p:nvPr>
        </p:nvSpPr>
        <p:spPr/>
        <p:txBody>
          <a:bodyPr/>
          <a:lstStyle>
            <a:lvl1pPr>
              <a:defRPr/>
            </a:lvl1pPr>
          </a:lstStyle>
          <a:p>
            <a:pPr>
              <a:defRPr/>
            </a:pPr>
            <a:endParaRPr lang="ru-RU" altLang="ru-RU"/>
          </a:p>
        </p:txBody>
      </p:sp>
      <p:sp>
        <p:nvSpPr>
          <p:cNvPr id="12" name="Нижний колонтитул 16"/>
          <p:cNvSpPr>
            <a:spLocks noGrp="1"/>
          </p:cNvSpPr>
          <p:nvPr>
            <p:ph type="ftr" sz="quarter" idx="11"/>
          </p:nvPr>
        </p:nvSpPr>
        <p:spPr/>
        <p:txBody>
          <a:bodyPr/>
          <a:lstStyle>
            <a:lvl1pPr>
              <a:defRPr/>
            </a:lvl1pPr>
          </a:lstStyle>
          <a:p>
            <a:pPr>
              <a:defRPr/>
            </a:pPr>
            <a:endParaRPr lang="ru-RU" altLang="ru-RU"/>
          </a:p>
        </p:txBody>
      </p:sp>
      <p:sp>
        <p:nvSpPr>
          <p:cNvPr id="13" name="Номер слайда 28"/>
          <p:cNvSpPr>
            <a:spLocks noGrp="1"/>
          </p:cNvSpPr>
          <p:nvPr>
            <p:ph type="sldNum" sz="quarter" idx="12"/>
          </p:nvPr>
        </p:nvSpPr>
        <p:spPr/>
        <p:txBody>
          <a:bodyPr/>
          <a:lstStyle>
            <a:lvl1pPr>
              <a:defRPr sz="1400">
                <a:solidFill>
                  <a:srgbClr val="FFFFFF"/>
                </a:solidFill>
              </a:defRPr>
            </a:lvl1pPr>
          </a:lstStyle>
          <a:p>
            <a:pPr>
              <a:defRPr/>
            </a:pPr>
            <a:fld id="{0857A8C5-1C42-45DA-8A58-FD7C77841771}" type="slidenum">
              <a:rPr lang="ru-RU" altLang="ru-RU"/>
              <a:pPr>
                <a:defRPr/>
              </a:pPr>
              <a:t>‹#›</a:t>
            </a:fld>
            <a:endParaRPr lang="ru-RU" altLang="ru-RU"/>
          </a:p>
        </p:txBody>
      </p:sp>
    </p:spTree>
    <p:extLst>
      <p:ext uri="{BB962C8B-B14F-4D97-AF65-F5344CB8AC3E}">
        <p14:creationId xmlns:p14="http://schemas.microsoft.com/office/powerpoint/2010/main" val="2372833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8" name="Объект 7"/>
          <p:cNvSpPr>
            <a:spLocks noGrp="1"/>
          </p:cNvSpPr>
          <p:nvPr>
            <p:ph sz="quarter" idx="1"/>
          </p:nvPr>
        </p:nvSpPr>
        <p:spPr>
          <a:xfrm>
            <a:off x="914400" y="1447800"/>
            <a:ext cx="77724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lt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6" name="Номер слайда 22"/>
          <p:cNvSpPr>
            <a:spLocks noGrp="1"/>
          </p:cNvSpPr>
          <p:nvPr>
            <p:ph type="sldNum" sz="quarter" idx="12"/>
          </p:nvPr>
        </p:nvSpPr>
        <p:spPr/>
        <p:txBody>
          <a:bodyPr/>
          <a:lstStyle>
            <a:lvl1pPr>
              <a:defRPr/>
            </a:lvl1pPr>
          </a:lstStyle>
          <a:p>
            <a:pPr>
              <a:defRPr/>
            </a:pPr>
            <a:fld id="{07E75CE0-B229-49B8-B1BD-DBA9202531FA}" type="slidenum">
              <a:rPr lang="ru-RU" altLang="ru-RU"/>
              <a:pPr>
                <a:defRPr/>
              </a:pPr>
              <a:t>‹#›</a:t>
            </a:fld>
            <a:endParaRPr lang="ru-RU" altLang="ru-RU"/>
          </a:p>
        </p:txBody>
      </p:sp>
    </p:spTree>
    <p:extLst>
      <p:ext uri="{BB962C8B-B14F-4D97-AF65-F5344CB8AC3E}">
        <p14:creationId xmlns:p14="http://schemas.microsoft.com/office/powerpoint/2010/main" val="2084822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Скругленный прямоугольник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p>
        </p:txBody>
      </p:sp>
      <p:sp>
        <p:nvSpPr>
          <p:cNvPr id="6" name="Прямоугольник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Прямоугольник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Прямоугольник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Заголовок 1"/>
          <p:cNvSpPr>
            <a:spLocks noGrp="1"/>
          </p:cNvSpPr>
          <p:nvPr>
            <p:ph type="title"/>
          </p:nvPr>
        </p:nvSpPr>
        <p:spPr>
          <a:xfrm>
            <a:off x="722313" y="952500"/>
            <a:ext cx="7772400" cy="1362075"/>
          </a:xfrm>
        </p:spPr>
        <p:txBody>
          <a:bodyPr/>
          <a:lstStyle>
            <a:lvl1pPr algn="l">
              <a:buNone/>
              <a:defRPr sz="4000" b="0" cap="none"/>
            </a:lvl1pPr>
          </a:lstStyle>
          <a:p>
            <a:r>
              <a:rPr lang="ru-RU" smtClean="0"/>
              <a:t>Образец заголовка</a:t>
            </a:r>
            <a:endParaRPr lang="en-US"/>
          </a:p>
        </p:txBody>
      </p:sp>
      <p:sp>
        <p:nvSpPr>
          <p:cNvPr id="3" name="Текст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9" name="Дата 3"/>
          <p:cNvSpPr>
            <a:spLocks noGrp="1"/>
          </p:cNvSpPr>
          <p:nvPr>
            <p:ph type="dt" sz="half" idx="10"/>
          </p:nvPr>
        </p:nvSpPr>
        <p:spPr/>
        <p:txBody>
          <a:bodyPr/>
          <a:lstStyle>
            <a:lvl1pPr>
              <a:defRPr/>
            </a:lvl1pPr>
          </a:lstStyle>
          <a:p>
            <a:pPr>
              <a:defRPr/>
            </a:pPr>
            <a:endParaRPr lang="ru-RU" altLang="ru-RU"/>
          </a:p>
        </p:txBody>
      </p:sp>
      <p:sp>
        <p:nvSpPr>
          <p:cNvPr id="10" name="Нижний колонтитул 4"/>
          <p:cNvSpPr>
            <a:spLocks noGrp="1"/>
          </p:cNvSpPr>
          <p:nvPr>
            <p:ph type="ftr" sz="quarter" idx="11"/>
          </p:nvPr>
        </p:nvSpPr>
        <p:spPr>
          <a:xfrm>
            <a:off x="800100" y="6172200"/>
            <a:ext cx="4000500" cy="457200"/>
          </a:xfrm>
        </p:spPr>
        <p:txBody>
          <a:bodyPr/>
          <a:lstStyle>
            <a:lvl1pPr>
              <a:defRPr/>
            </a:lvl1pPr>
          </a:lstStyle>
          <a:p>
            <a:pPr>
              <a:defRPr/>
            </a:pPr>
            <a:endParaRPr lang="ru-RU" altLang="ru-RU"/>
          </a:p>
        </p:txBody>
      </p:sp>
      <p:sp>
        <p:nvSpPr>
          <p:cNvPr id="11" name="Номер слайда 5"/>
          <p:cNvSpPr>
            <a:spLocks noGrp="1"/>
          </p:cNvSpPr>
          <p:nvPr>
            <p:ph type="sldNum" sz="quarter" idx="12"/>
          </p:nvPr>
        </p:nvSpPr>
        <p:spPr>
          <a:xfrm>
            <a:off x="146050" y="6208713"/>
            <a:ext cx="457200" cy="457200"/>
          </a:xfrm>
        </p:spPr>
        <p:txBody>
          <a:bodyPr/>
          <a:lstStyle>
            <a:lvl1pPr>
              <a:defRPr/>
            </a:lvl1pPr>
          </a:lstStyle>
          <a:p>
            <a:pPr>
              <a:defRPr/>
            </a:pPr>
            <a:fld id="{A6BE5357-56EA-4646-8398-82AC2A6FA064}" type="slidenum">
              <a:rPr lang="ru-RU" altLang="ru-RU"/>
              <a:pPr>
                <a:defRPr/>
              </a:pPr>
              <a:t>‹#›</a:t>
            </a:fld>
            <a:endParaRPr lang="ru-RU" altLang="ru-RU"/>
          </a:p>
        </p:txBody>
      </p:sp>
    </p:spTree>
    <p:extLst>
      <p:ext uri="{BB962C8B-B14F-4D97-AF65-F5344CB8AC3E}">
        <p14:creationId xmlns:p14="http://schemas.microsoft.com/office/powerpoint/2010/main" val="98420695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9" name="Объект 8"/>
          <p:cNvSpPr>
            <a:spLocks noGrp="1"/>
          </p:cNvSpPr>
          <p:nvPr>
            <p:ph sz="quarter" idx="1"/>
          </p:nvPr>
        </p:nvSpPr>
        <p:spPr>
          <a:xfrm>
            <a:off x="914400" y="1447800"/>
            <a:ext cx="374904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Объект 10"/>
          <p:cNvSpPr>
            <a:spLocks noGrp="1"/>
          </p:cNvSpPr>
          <p:nvPr>
            <p:ph sz="quarter" idx="2"/>
          </p:nvPr>
        </p:nvSpPr>
        <p:spPr>
          <a:xfrm>
            <a:off x="4933950" y="1447800"/>
            <a:ext cx="374904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endParaRPr lang="ru-RU" alt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7" name="Номер слайда 22"/>
          <p:cNvSpPr>
            <a:spLocks noGrp="1"/>
          </p:cNvSpPr>
          <p:nvPr>
            <p:ph type="sldNum" sz="quarter" idx="12"/>
          </p:nvPr>
        </p:nvSpPr>
        <p:spPr/>
        <p:txBody>
          <a:bodyPr/>
          <a:lstStyle>
            <a:lvl1pPr>
              <a:defRPr/>
            </a:lvl1pPr>
          </a:lstStyle>
          <a:p>
            <a:pPr>
              <a:defRPr/>
            </a:pPr>
            <a:fld id="{8F746E78-DB10-4FC9-8E1E-5931C0A70E4C}" type="slidenum">
              <a:rPr lang="ru-RU" altLang="ru-RU"/>
              <a:pPr>
                <a:defRPr/>
              </a:pPr>
              <a:t>‹#›</a:t>
            </a:fld>
            <a:endParaRPr lang="ru-RU" altLang="ru-RU"/>
          </a:p>
        </p:txBody>
      </p:sp>
    </p:spTree>
    <p:extLst>
      <p:ext uri="{BB962C8B-B14F-4D97-AF65-F5344CB8AC3E}">
        <p14:creationId xmlns:p14="http://schemas.microsoft.com/office/powerpoint/2010/main" val="633879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11" name="Объект 10"/>
          <p:cNvSpPr>
            <a:spLocks noGrp="1"/>
          </p:cNvSpPr>
          <p:nvPr>
            <p:ph sz="half" idx="2"/>
          </p:nvPr>
        </p:nvSpPr>
        <p:spPr>
          <a:xfrm>
            <a:off x="914400" y="2247900"/>
            <a:ext cx="37338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Объект 12"/>
          <p:cNvSpPr>
            <a:spLocks noGrp="1"/>
          </p:cNvSpPr>
          <p:nvPr>
            <p:ph sz="half" idx="4"/>
          </p:nvPr>
        </p:nvSpPr>
        <p:spPr>
          <a:xfrm>
            <a:off x="4953000" y="2247900"/>
            <a:ext cx="37338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pPr>
              <a:defRPr/>
            </a:pPr>
            <a:endParaRPr lang="ru-RU" altLang="ru-RU"/>
          </a:p>
        </p:txBody>
      </p:sp>
      <p:sp>
        <p:nvSpPr>
          <p:cNvPr id="8"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9" name="Номер слайда 22"/>
          <p:cNvSpPr>
            <a:spLocks noGrp="1"/>
          </p:cNvSpPr>
          <p:nvPr>
            <p:ph type="sldNum" sz="quarter" idx="12"/>
          </p:nvPr>
        </p:nvSpPr>
        <p:spPr/>
        <p:txBody>
          <a:bodyPr/>
          <a:lstStyle>
            <a:lvl1pPr>
              <a:defRPr/>
            </a:lvl1pPr>
          </a:lstStyle>
          <a:p>
            <a:pPr>
              <a:defRPr/>
            </a:pPr>
            <a:fld id="{CDA5F2FA-731D-44F8-9013-7731B6771A3D}" type="slidenum">
              <a:rPr lang="ru-RU" altLang="ru-RU"/>
              <a:pPr>
                <a:defRPr/>
              </a:pPr>
              <a:t>‹#›</a:t>
            </a:fld>
            <a:endParaRPr lang="ru-RU" altLang="ru-RU"/>
          </a:p>
        </p:txBody>
      </p:sp>
    </p:spTree>
    <p:extLst>
      <p:ext uri="{BB962C8B-B14F-4D97-AF65-F5344CB8AC3E}">
        <p14:creationId xmlns:p14="http://schemas.microsoft.com/office/powerpoint/2010/main" val="1979721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endParaRPr lang="ru-RU" alt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5" name="Номер слайда 22"/>
          <p:cNvSpPr>
            <a:spLocks noGrp="1"/>
          </p:cNvSpPr>
          <p:nvPr>
            <p:ph type="sldNum" sz="quarter" idx="12"/>
          </p:nvPr>
        </p:nvSpPr>
        <p:spPr/>
        <p:txBody>
          <a:bodyPr/>
          <a:lstStyle>
            <a:lvl1pPr>
              <a:defRPr/>
            </a:lvl1pPr>
          </a:lstStyle>
          <a:p>
            <a:pPr>
              <a:defRPr/>
            </a:pPr>
            <a:fld id="{F5DCF961-E66D-48A7-A3E7-1F6D03C2EF9B}" type="slidenum">
              <a:rPr lang="ru-RU" altLang="ru-RU"/>
              <a:pPr>
                <a:defRPr/>
              </a:pPr>
              <a:t>‹#›</a:t>
            </a:fld>
            <a:endParaRPr lang="ru-RU" altLang="ru-RU"/>
          </a:p>
        </p:txBody>
      </p:sp>
    </p:spTree>
    <p:extLst>
      <p:ext uri="{BB962C8B-B14F-4D97-AF65-F5344CB8AC3E}">
        <p14:creationId xmlns:p14="http://schemas.microsoft.com/office/powerpoint/2010/main" val="415531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endParaRPr lang="ru-RU" alt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4" name="Номер слайда 22"/>
          <p:cNvSpPr>
            <a:spLocks noGrp="1"/>
          </p:cNvSpPr>
          <p:nvPr>
            <p:ph type="sldNum" sz="quarter" idx="12"/>
          </p:nvPr>
        </p:nvSpPr>
        <p:spPr/>
        <p:txBody>
          <a:bodyPr/>
          <a:lstStyle>
            <a:lvl1pPr>
              <a:defRPr/>
            </a:lvl1pPr>
          </a:lstStyle>
          <a:p>
            <a:pPr>
              <a:defRPr/>
            </a:pPr>
            <a:fld id="{C7D7621F-DA3D-4416-AB28-B3F98982608F}" type="slidenum">
              <a:rPr lang="ru-RU" altLang="ru-RU"/>
              <a:pPr>
                <a:defRPr/>
              </a:pPr>
              <a:t>‹#›</a:t>
            </a:fld>
            <a:endParaRPr lang="ru-RU" altLang="ru-RU"/>
          </a:p>
        </p:txBody>
      </p:sp>
    </p:spTree>
    <p:extLst>
      <p:ext uri="{BB962C8B-B14F-4D97-AF65-F5344CB8AC3E}">
        <p14:creationId xmlns:p14="http://schemas.microsoft.com/office/powerpoint/2010/main" val="3714422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Прямоугольник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6" name="Скругленный прямоугольник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2" name="Заголовок 1"/>
          <p:cNvSpPr>
            <a:spLocks noGrp="1"/>
          </p:cNvSpPr>
          <p:nvPr>
            <p:ph type="title"/>
          </p:nvPr>
        </p:nvSpPr>
        <p:spPr>
          <a:xfrm>
            <a:off x="914400" y="273050"/>
            <a:ext cx="7772400" cy="1143000"/>
          </a:xfrm>
        </p:spPr>
        <p:txBody>
          <a:bodyPr/>
          <a:lstStyle>
            <a:lvl1pPr algn="l">
              <a:buNone/>
              <a:defRPr sz="4000" b="0"/>
            </a:lvl1pPr>
          </a:lstStyle>
          <a:p>
            <a:r>
              <a:rPr lang="ru-RU" smtClean="0"/>
              <a:t>Образец заголовка</a:t>
            </a:r>
            <a:endParaRPr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11" name="Объект 10"/>
          <p:cNvSpPr>
            <a:spLocks noGrp="1"/>
          </p:cNvSpPr>
          <p:nvPr>
            <p:ph sz="quarter" idx="1"/>
          </p:nvPr>
        </p:nvSpPr>
        <p:spPr>
          <a:xfrm>
            <a:off x="2971800" y="1600200"/>
            <a:ext cx="57150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4"/>
          <p:cNvSpPr>
            <a:spLocks noGrp="1"/>
          </p:cNvSpPr>
          <p:nvPr>
            <p:ph type="dt" sz="half" idx="10"/>
          </p:nvPr>
        </p:nvSpPr>
        <p:spPr/>
        <p:txBody>
          <a:bodyPr/>
          <a:lstStyle>
            <a:lvl1pPr>
              <a:defRPr/>
            </a:lvl1pPr>
          </a:lstStyle>
          <a:p>
            <a:pPr>
              <a:defRPr/>
            </a:pPr>
            <a:endParaRPr lang="ru-RU" altLang="ru-RU"/>
          </a:p>
        </p:txBody>
      </p:sp>
      <p:sp>
        <p:nvSpPr>
          <p:cNvPr id="8" name="Нижний колонтитул 5"/>
          <p:cNvSpPr>
            <a:spLocks noGrp="1"/>
          </p:cNvSpPr>
          <p:nvPr>
            <p:ph type="ftr" sz="quarter" idx="11"/>
          </p:nvPr>
        </p:nvSpPr>
        <p:spPr/>
        <p:txBody>
          <a:bodyPr/>
          <a:lstStyle>
            <a:lvl1pPr>
              <a:defRPr/>
            </a:lvl1pPr>
          </a:lstStyle>
          <a:p>
            <a:pPr>
              <a:defRPr/>
            </a:pPr>
            <a:endParaRPr lang="ru-RU" altLang="ru-RU"/>
          </a:p>
        </p:txBody>
      </p:sp>
      <p:sp>
        <p:nvSpPr>
          <p:cNvPr id="9" name="Номер слайда 6"/>
          <p:cNvSpPr>
            <a:spLocks noGrp="1"/>
          </p:cNvSpPr>
          <p:nvPr>
            <p:ph type="sldNum" sz="quarter" idx="12"/>
          </p:nvPr>
        </p:nvSpPr>
        <p:spPr/>
        <p:txBody>
          <a:bodyPr/>
          <a:lstStyle>
            <a:lvl1pPr>
              <a:defRPr/>
            </a:lvl1pPr>
          </a:lstStyle>
          <a:p>
            <a:pPr>
              <a:defRPr/>
            </a:pPr>
            <a:fld id="{A6DA503A-F18B-4EAB-AA07-13E70EDE60E1}" type="slidenum">
              <a:rPr lang="ru-RU" altLang="ru-RU"/>
              <a:pPr>
                <a:defRPr/>
              </a:pPr>
              <a:t>‹#›</a:t>
            </a:fld>
            <a:endParaRPr lang="ru-RU" altLang="ru-RU"/>
          </a:p>
        </p:txBody>
      </p:sp>
    </p:spTree>
    <p:extLst>
      <p:ext uri="{BB962C8B-B14F-4D97-AF65-F5344CB8AC3E}">
        <p14:creationId xmlns:p14="http://schemas.microsoft.com/office/powerpoint/2010/main" val="1844077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Прямоугольник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Прямоугольник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Прямоугольник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lang="ru-RU" smtClean="0"/>
              <a:t>Образец заголовка</a:t>
            </a:r>
            <a:endParaRPr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ru-RU" noProof="0" smtClean="0"/>
              <a:t>Вставка рисунка</a:t>
            </a:r>
            <a:endParaRPr lang="en-US" noProof="0" dirty="0"/>
          </a:p>
        </p:txBody>
      </p:sp>
      <p:sp>
        <p:nvSpPr>
          <p:cNvPr id="8" name="Дата 4"/>
          <p:cNvSpPr>
            <a:spLocks noGrp="1"/>
          </p:cNvSpPr>
          <p:nvPr>
            <p:ph type="dt" sz="half" idx="10"/>
          </p:nvPr>
        </p:nvSpPr>
        <p:spPr/>
        <p:txBody>
          <a:bodyPr/>
          <a:lstStyle>
            <a:lvl1pPr>
              <a:defRPr/>
            </a:lvl1pPr>
          </a:lstStyle>
          <a:p>
            <a:pPr>
              <a:defRPr/>
            </a:pPr>
            <a:endParaRPr lang="ru-RU" altLang="ru-RU"/>
          </a:p>
        </p:txBody>
      </p:sp>
      <p:sp>
        <p:nvSpPr>
          <p:cNvPr id="9" name="Нижний колонтитул 5"/>
          <p:cNvSpPr>
            <a:spLocks noGrp="1"/>
          </p:cNvSpPr>
          <p:nvPr>
            <p:ph type="ftr" sz="quarter" idx="11"/>
          </p:nvPr>
        </p:nvSpPr>
        <p:spPr>
          <a:xfrm>
            <a:off x="914400" y="6172200"/>
            <a:ext cx="3886200" cy="457200"/>
          </a:xfrm>
        </p:spPr>
        <p:txBody>
          <a:bodyPr/>
          <a:lstStyle>
            <a:lvl1pPr>
              <a:defRPr/>
            </a:lvl1pPr>
          </a:lstStyle>
          <a:p>
            <a:pPr>
              <a:defRPr/>
            </a:pPr>
            <a:endParaRPr lang="ru-RU" altLang="ru-RU"/>
          </a:p>
        </p:txBody>
      </p:sp>
      <p:sp>
        <p:nvSpPr>
          <p:cNvPr id="10" name="Номер слайда 6"/>
          <p:cNvSpPr>
            <a:spLocks noGrp="1"/>
          </p:cNvSpPr>
          <p:nvPr>
            <p:ph type="sldNum" sz="quarter" idx="12"/>
          </p:nvPr>
        </p:nvSpPr>
        <p:spPr>
          <a:xfrm>
            <a:off x="146050" y="6208713"/>
            <a:ext cx="457200" cy="457200"/>
          </a:xfrm>
        </p:spPr>
        <p:txBody>
          <a:bodyPr/>
          <a:lstStyle>
            <a:lvl1pPr>
              <a:defRPr/>
            </a:lvl1pPr>
          </a:lstStyle>
          <a:p>
            <a:pPr>
              <a:defRPr/>
            </a:pPr>
            <a:fld id="{3076236D-CEFA-44B5-A22B-FB69854E7DEC}" type="slidenum">
              <a:rPr lang="ru-RU" altLang="ru-RU"/>
              <a:pPr>
                <a:defRPr/>
              </a:pPr>
              <a:t>‹#›</a:t>
            </a:fld>
            <a:endParaRPr lang="ru-RU" altLang="ru-RU"/>
          </a:p>
        </p:txBody>
      </p:sp>
    </p:spTree>
    <p:extLst>
      <p:ext uri="{BB962C8B-B14F-4D97-AF65-F5344CB8AC3E}">
        <p14:creationId xmlns:p14="http://schemas.microsoft.com/office/powerpoint/2010/main" val="199365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lt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6" name="Номер слайда 22"/>
          <p:cNvSpPr>
            <a:spLocks noGrp="1"/>
          </p:cNvSpPr>
          <p:nvPr>
            <p:ph type="sldNum" sz="quarter" idx="12"/>
          </p:nvPr>
        </p:nvSpPr>
        <p:spPr/>
        <p:txBody>
          <a:bodyPr/>
          <a:lstStyle>
            <a:lvl1pPr>
              <a:defRPr/>
            </a:lvl1pPr>
          </a:lstStyle>
          <a:p>
            <a:pPr>
              <a:defRPr/>
            </a:pPr>
            <a:fld id="{57326916-55FC-4CAB-B820-BAD0C3B235FA}" type="slidenum">
              <a:rPr lang="ru-RU" altLang="ru-RU"/>
              <a:pPr>
                <a:defRPr/>
              </a:pPr>
              <a:t>‹#›</a:t>
            </a:fld>
            <a:endParaRPr lang="ru-RU" altLang="ru-RU"/>
          </a:p>
        </p:txBody>
      </p:sp>
    </p:spTree>
    <p:extLst>
      <p:ext uri="{BB962C8B-B14F-4D97-AF65-F5344CB8AC3E}">
        <p14:creationId xmlns:p14="http://schemas.microsoft.com/office/powerpoint/2010/main" val="4149797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lt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ltLang="ru-RU"/>
          </a:p>
        </p:txBody>
      </p:sp>
      <p:sp>
        <p:nvSpPr>
          <p:cNvPr id="6" name="Номер слайда 22"/>
          <p:cNvSpPr>
            <a:spLocks noGrp="1"/>
          </p:cNvSpPr>
          <p:nvPr>
            <p:ph type="sldNum" sz="quarter" idx="12"/>
          </p:nvPr>
        </p:nvSpPr>
        <p:spPr/>
        <p:txBody>
          <a:bodyPr/>
          <a:lstStyle>
            <a:lvl1pPr>
              <a:defRPr/>
            </a:lvl1pPr>
          </a:lstStyle>
          <a:p>
            <a:pPr>
              <a:defRPr/>
            </a:pPr>
            <a:fld id="{20D34DAE-BEA4-44C6-BBC4-DF8267CDFA49}" type="slidenum">
              <a:rPr lang="ru-RU" altLang="ru-RU"/>
              <a:pPr>
                <a:defRPr/>
              </a:pPr>
              <a:t>‹#›</a:t>
            </a:fld>
            <a:endParaRPr lang="ru-RU" altLang="ru-RU"/>
          </a:p>
        </p:txBody>
      </p:sp>
    </p:spTree>
    <p:extLst>
      <p:ext uri="{BB962C8B-B14F-4D97-AF65-F5344CB8AC3E}">
        <p14:creationId xmlns:p14="http://schemas.microsoft.com/office/powerpoint/2010/main" val="3089111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8" name="Скругленный прямоугольник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1028" name="Заголовок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29" name="Текст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ru-RU" alt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ru-RU" altLang="ru-RU"/>
          </a:p>
        </p:txBody>
      </p:sp>
      <p:sp>
        <p:nvSpPr>
          <p:cNvPr id="23" name="Номер слайда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420EA173-1C95-4E0A-AAE9-38D7A40CDF1F}"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749" r:id="rId1"/>
    <p:sldLayoutId id="2147483742" r:id="rId2"/>
    <p:sldLayoutId id="2147483750" r:id="rId3"/>
    <p:sldLayoutId id="2147483743" r:id="rId4"/>
    <p:sldLayoutId id="2147483744" r:id="rId5"/>
    <p:sldLayoutId id="2147483745" r:id="rId6"/>
    <p:sldLayoutId id="2147483746" r:id="rId7"/>
    <p:sldLayoutId id="2147483751" r:id="rId8"/>
    <p:sldLayoutId id="2147483752" r:id="rId9"/>
    <p:sldLayoutId id="2147483747" r:id="rId10"/>
    <p:sldLayoutId id="2147483748"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755650" y="333375"/>
            <a:ext cx="7772400" cy="1150938"/>
          </a:xfrm>
        </p:spPr>
        <p:txBody>
          <a:bodyPr>
            <a:normAutofit fontScale="92500" lnSpcReduction="20000"/>
          </a:bodyPr>
          <a:lstStyle/>
          <a:p>
            <a:pPr eaLnBrk="1" fontAlgn="auto" hangingPunct="1">
              <a:spcBef>
                <a:spcPts val="580"/>
              </a:spcBef>
              <a:spcAft>
                <a:spcPts val="0"/>
              </a:spcAft>
              <a:defRPr/>
            </a:pPr>
            <a:r>
              <a:rPr lang="en-US" sz="28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ODESA NATIONAL MEDICAL UNIVERSITY </a:t>
            </a:r>
            <a:br>
              <a:rPr lang="en-US" sz="28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en-US" sz="28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DEPARTMENT OF</a:t>
            </a:r>
            <a:r>
              <a:rPr lang="ru-RU" sz="28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US" sz="28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PHARMACEUTICAL CHEMISTRY AND DRUG TECHNOLOGY</a:t>
            </a:r>
            <a:endParaRPr lang="ru-RU" sz="2800" dirty="0"/>
          </a:p>
        </p:txBody>
      </p:sp>
      <p:sp>
        <p:nvSpPr>
          <p:cNvPr id="2050" name="Rectangle 2"/>
          <p:cNvSpPr>
            <a:spLocks noGrp="1" noChangeArrowheads="1"/>
          </p:cNvSpPr>
          <p:nvPr>
            <p:ph type="ctrTitle"/>
          </p:nvPr>
        </p:nvSpPr>
        <p:spPr>
          <a:xfrm>
            <a:off x="179512" y="1412776"/>
            <a:ext cx="8784976" cy="5040560"/>
          </a:xfrm>
        </p:spPr>
        <p:txBody>
          <a:bodyPr>
            <a:normAutofit/>
          </a:bodyPr>
          <a:lstStyle/>
          <a:p>
            <a:pPr eaLnBrk="1" fontAlgn="auto" hangingPunct="1">
              <a:spcAft>
                <a:spcPts val="0"/>
              </a:spcAft>
              <a:defRPr/>
            </a:pPr>
            <a:r>
              <a:rPr b="1" dirty="0"/>
              <a:t/>
            </a:r>
            <a:br>
              <a:rPr b="1" dirty="0"/>
            </a:br>
            <a:r>
              <a:rPr dirty="0">
                <a:solidFill>
                  <a:schemeClr val="tx1">
                    <a:lumMod val="95000"/>
                    <a:lumOff val="5000"/>
                  </a:schemeClr>
                </a:solidFill>
              </a:rPr>
              <a:t/>
            </a:r>
            <a:br>
              <a:rPr dirty="0">
                <a:solidFill>
                  <a:schemeClr val="tx1">
                    <a:lumMod val="95000"/>
                    <a:lumOff val="5000"/>
                  </a:schemeClr>
                </a:solidFill>
              </a:rPr>
            </a:br>
            <a:r>
              <a:rPr lang="uk-UA" dirty="0" err="1" smtClean="0">
                <a:solidFill>
                  <a:srgbClr val="FF0000"/>
                </a:solidFill>
              </a:rPr>
              <a:t>lesson</a:t>
            </a:r>
            <a:r>
              <a:rPr lang="uk-UA" dirty="0" smtClean="0">
                <a:solidFill>
                  <a:srgbClr val="FF0000"/>
                </a:solidFill>
              </a:rPr>
              <a:t> </a:t>
            </a:r>
            <a:r>
              <a:rPr lang="en-GB" b="1" dirty="0" smtClean="0">
                <a:solidFill>
                  <a:schemeClr val="tx1"/>
                </a:solidFill>
              </a:rPr>
              <a:t>№</a:t>
            </a:r>
            <a:r>
              <a:rPr lang="ru-RU" altLang="ru-RU" b="1" dirty="0" smtClean="0">
                <a:solidFill>
                  <a:srgbClr val="7030A0"/>
                </a:solidFill>
              </a:rPr>
              <a:t> </a:t>
            </a:r>
            <a:r>
              <a:rPr lang="en-US" altLang="ru-RU" b="1" dirty="0" smtClean="0">
                <a:solidFill>
                  <a:schemeClr val="tx1"/>
                </a:solidFill>
              </a:rPr>
              <a:t>8</a:t>
            </a:r>
            <a:r>
              <a:rPr lang="ru-RU" altLang="ru-RU" b="1" dirty="0" smtClean="0">
                <a:solidFill>
                  <a:schemeClr val="tx1"/>
                </a:solidFill>
              </a:rPr>
              <a:t>:</a:t>
            </a:r>
            <a:r>
              <a:rPr lang="ru-RU" altLang="ru-RU" b="1" dirty="0">
                <a:solidFill>
                  <a:srgbClr val="7030A0"/>
                </a:solidFill>
              </a:rPr>
              <a:t/>
            </a:r>
            <a:br>
              <a:rPr lang="ru-RU" altLang="ru-RU" b="1" dirty="0">
                <a:solidFill>
                  <a:srgbClr val="7030A0"/>
                </a:solidFill>
              </a:rPr>
            </a:br>
            <a:r>
              <a:rPr lang="ru-RU" b="1" dirty="0" smtClean="0">
                <a:solidFill>
                  <a:schemeClr val="accent1">
                    <a:lumMod val="50000"/>
                  </a:schemeClr>
                </a:solidFill>
                <a:effectLst>
                  <a:outerShdw blurRad="38100" dist="38100" dir="2700000" algn="tl">
                    <a:srgbClr val="000000">
                      <a:alpha val="43137"/>
                    </a:srgbClr>
                  </a:outerShdw>
                </a:effectLst>
              </a:rPr>
              <a:t>«</a:t>
            </a:r>
            <a:r>
              <a:rPr lang="en-US" b="1" dirty="0">
                <a:solidFill>
                  <a:schemeClr val="accent1">
                    <a:lumMod val="50000"/>
                  </a:schemeClr>
                </a:solidFill>
                <a:effectLst>
                  <a:outerShdw blurRad="38100" dist="38100" dir="2700000" algn="tl">
                    <a:srgbClr val="000000">
                      <a:alpha val="43137"/>
                    </a:srgbClr>
                  </a:outerShdw>
                </a:effectLst>
              </a:rPr>
              <a:t>Methods of microbiological control of drugs (ending</a:t>
            </a:r>
            <a:r>
              <a:rPr lang="en-US" b="1" dirty="0" smtClean="0">
                <a:solidFill>
                  <a:schemeClr val="accent1">
                    <a:lumMod val="50000"/>
                  </a:schemeClr>
                </a:solidFill>
                <a:effectLst>
                  <a:outerShdw blurRad="38100" dist="38100" dir="2700000" algn="tl">
                    <a:srgbClr val="000000">
                      <a:alpha val="43137"/>
                    </a:srgbClr>
                  </a:outerShdw>
                </a:effectLst>
              </a:rPr>
              <a:t>)</a:t>
            </a:r>
            <a:r>
              <a:rPr lang="ru-RU" b="1" dirty="0" smtClean="0">
                <a:solidFill>
                  <a:schemeClr val="accent1">
                    <a:lumMod val="50000"/>
                  </a:schemeClr>
                </a:solidFill>
              </a:rPr>
              <a:t>»</a:t>
            </a:r>
            <a:r>
              <a:rPr lang="ru-RU" dirty="0" smtClean="0">
                <a:solidFill>
                  <a:schemeClr val="tx1">
                    <a:lumMod val="95000"/>
                    <a:lumOff val="5000"/>
                  </a:schemeClr>
                </a:solidFill>
              </a:rPr>
              <a:t>.</a:t>
            </a:r>
            <a:br>
              <a:rPr lang="ru-RU" dirty="0" smtClean="0">
                <a:solidFill>
                  <a:schemeClr val="tx1">
                    <a:lumMod val="95000"/>
                    <a:lumOff val="5000"/>
                  </a:schemeClr>
                </a:solidFill>
              </a:rPr>
            </a:br>
            <a:r>
              <a:rPr lang="ru-RU" sz="1800" dirty="0">
                <a:solidFill>
                  <a:schemeClr val="tx1">
                    <a:lumMod val="65000"/>
                    <a:lumOff val="35000"/>
                  </a:schemeClr>
                </a:solidFill>
              </a:rPr>
              <a:t/>
            </a:r>
            <a:br>
              <a:rPr lang="ru-RU" sz="1800" dirty="0">
                <a:solidFill>
                  <a:schemeClr val="tx1">
                    <a:lumMod val="65000"/>
                    <a:lumOff val="35000"/>
                  </a:schemeClr>
                </a:solidFill>
              </a:rPr>
            </a:br>
            <a:r>
              <a:rPr lang="ru-RU" sz="1800" dirty="0" smtClean="0">
                <a:solidFill>
                  <a:schemeClr val="tx1">
                    <a:lumMod val="65000"/>
                    <a:lumOff val="35000"/>
                  </a:schemeClr>
                </a:solidFill>
              </a:rPr>
              <a:t/>
            </a:r>
            <a:br>
              <a:rPr lang="ru-RU" sz="1800" dirty="0" smtClean="0">
                <a:solidFill>
                  <a:schemeClr val="tx1">
                    <a:lumMod val="65000"/>
                    <a:lumOff val="35000"/>
                  </a:schemeClr>
                </a:solidFill>
              </a:rPr>
            </a:br>
            <a:r>
              <a:rPr lang="en-US" sz="1800" dirty="0" smtClean="0">
                <a:solidFill>
                  <a:schemeClr val="tx1">
                    <a:lumMod val="65000"/>
                    <a:lumOff val="35000"/>
                  </a:schemeClr>
                </a:solidFill>
              </a:rPr>
              <a:t>Odesa </a:t>
            </a:r>
            <a:r>
              <a:rPr lang="uk-UA" sz="1800" dirty="0" smtClean="0">
                <a:solidFill>
                  <a:schemeClr val="tx1">
                    <a:lumMod val="65000"/>
                    <a:lumOff val="35000"/>
                  </a:schemeClr>
                </a:solidFill>
              </a:rPr>
              <a:t>202</a:t>
            </a:r>
            <a:r>
              <a:rPr lang="en-US" sz="1800" dirty="0" smtClean="0">
                <a:solidFill>
                  <a:schemeClr val="tx1">
                    <a:lumMod val="65000"/>
                    <a:lumOff val="35000"/>
                  </a:schemeClr>
                </a:solidFill>
              </a:rPr>
              <a:t>3</a:t>
            </a:r>
            <a:endParaRPr lang="ru-RU" sz="1800" dirty="0">
              <a:solidFill>
                <a:schemeClr val="tx1">
                  <a:lumMod val="65000"/>
                  <a:lumOff val="3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332656"/>
            <a:ext cx="7772400" cy="706090"/>
          </a:xfrm>
        </p:spPr>
        <p:txBody>
          <a:bodyPr/>
          <a:lstStyle/>
          <a:p>
            <a:pPr algn="ctr"/>
            <a:r>
              <a:rPr lang="en-US" b="1" smtClean="0">
                <a:solidFill>
                  <a:schemeClr val="accent1">
                    <a:lumMod val="75000"/>
                  </a:schemeClr>
                </a:solidFill>
                <a:effectLst>
                  <a:outerShdw blurRad="38100" dist="38100" dir="2700000" algn="tl">
                    <a:srgbClr val="000000">
                      <a:alpha val="43137"/>
                    </a:srgbClr>
                  </a:outerShdw>
                </a:effectLst>
              </a:rPr>
              <a:t>plan</a:t>
            </a:r>
            <a:endParaRPr lang="ru-RU" b="1" dirty="0">
              <a:solidFill>
                <a:schemeClr val="accent1">
                  <a:lumMod val="75000"/>
                </a:schemeClr>
              </a:solidFill>
              <a:effectLst>
                <a:outerShdw blurRad="38100" dist="38100" dir="2700000" algn="tl">
                  <a:srgbClr val="000000">
                    <a:alpha val="43137"/>
                  </a:srgbClr>
                </a:outerShdw>
              </a:effectLst>
            </a:endParaRPr>
          </a:p>
        </p:txBody>
      </p:sp>
      <p:sp>
        <p:nvSpPr>
          <p:cNvPr id="3" name="Объект 2"/>
          <p:cNvSpPr>
            <a:spLocks noGrp="1"/>
          </p:cNvSpPr>
          <p:nvPr>
            <p:ph sz="quarter" idx="1"/>
          </p:nvPr>
        </p:nvSpPr>
        <p:spPr>
          <a:xfrm>
            <a:off x="327163" y="692696"/>
            <a:ext cx="8784976" cy="5904656"/>
          </a:xfrm>
        </p:spPr>
        <p:txBody>
          <a:bodyPr/>
          <a:lstStyle/>
          <a:p>
            <a:pPr marL="0" indent="0" algn="just">
              <a:buNone/>
            </a:pPr>
            <a:r>
              <a:rPr lang="en-US" sz="2800" dirty="0"/>
              <a:t>1. The influence of microorganisms on the quality of medicines.</a:t>
            </a:r>
          </a:p>
          <a:p>
            <a:pPr marL="0" indent="0" algn="just">
              <a:buNone/>
            </a:pPr>
            <a:r>
              <a:rPr lang="en-US" sz="2800" dirty="0"/>
              <a:t>2. Sterility tests. Nutrient media.</a:t>
            </a:r>
          </a:p>
          <a:p>
            <a:pPr marL="0" indent="0" algn="just">
              <a:buNone/>
            </a:pPr>
            <a:r>
              <a:rPr lang="en-US" sz="2800" dirty="0"/>
              <a:t>3. Research on microbiological purity. Quantitative determination of microorganisms. Determination of </a:t>
            </a:r>
            <a:r>
              <a:rPr lang="en-US" sz="2800" dirty="0" err="1"/>
              <a:t>antimicrobiological</a:t>
            </a:r>
            <a:r>
              <a:rPr lang="en-US" sz="2800" dirty="0"/>
              <a:t> activity of antibiotics by agar method.</a:t>
            </a:r>
          </a:p>
          <a:p>
            <a:pPr marL="0" indent="0" algn="just">
              <a:buNone/>
            </a:pPr>
            <a:r>
              <a:rPr lang="en-US" sz="2800" dirty="0"/>
              <a:t>4. Analysis of drugs and their metabolites in biological fluids.</a:t>
            </a:r>
          </a:p>
          <a:p>
            <a:pPr marL="0" indent="0" algn="just">
              <a:buNone/>
            </a:pPr>
            <a:r>
              <a:rPr lang="en-US" sz="2800" dirty="0"/>
              <a:t>5. </a:t>
            </a:r>
            <a:r>
              <a:rPr lang="en-US" sz="2800" dirty="0" err="1"/>
              <a:t>Microflora</a:t>
            </a:r>
            <a:r>
              <a:rPr lang="en-US" sz="2800" dirty="0"/>
              <a:t> of finished dosage forms. </a:t>
            </a:r>
            <a:r>
              <a:rPr lang="en-US" sz="2800" dirty="0" err="1"/>
              <a:t>Microflora</a:t>
            </a:r>
            <a:r>
              <a:rPr lang="en-US" sz="2800" dirty="0"/>
              <a:t> of non-sterile dosage forms. Ways to increase the microbial purity of non-sterile drugs. Sterile and aseptic dosage forms.</a:t>
            </a:r>
          </a:p>
          <a:p>
            <a:pPr marL="0" indent="0" algn="just">
              <a:buNone/>
            </a:pPr>
            <a:r>
              <a:rPr lang="en-US" sz="2800" dirty="0"/>
              <a:t>6. The main phases of the process of proper development of microbiological techniques.</a:t>
            </a:r>
            <a:endParaRPr lang="ru-RU" sz="2800" dirty="0"/>
          </a:p>
        </p:txBody>
      </p:sp>
    </p:spTree>
    <p:extLst>
      <p:ext uri="{BB962C8B-B14F-4D97-AF65-F5344CB8AC3E}">
        <p14:creationId xmlns:p14="http://schemas.microsoft.com/office/powerpoint/2010/main" val="1788143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31800" y="125413"/>
            <a:ext cx="8351838" cy="495300"/>
          </a:xfrm>
        </p:spPr>
        <p:txBody>
          <a:bodyPr>
            <a:normAutofit fontScale="90000"/>
          </a:bodyPr>
          <a:lstStyle/>
          <a:p>
            <a:pPr algn="ctr" eaLnBrk="1" fontAlgn="auto" hangingPunct="1">
              <a:spcAft>
                <a:spcPts val="0"/>
              </a:spcAft>
              <a:defRPr/>
            </a:pPr>
            <a:r>
              <a:rPr lang="en-US" altLang="ru-RU" sz="3400" b="1" dirty="0">
                <a:solidFill>
                  <a:srgbClr val="7030A0"/>
                </a:solidFill>
                <a:latin typeface="Times New Roman" panose="02020603050405020304" pitchFamily="18" charset="0"/>
                <a:cs typeface="Times New Roman" panose="02020603050405020304" pitchFamily="18" charset="0"/>
              </a:rPr>
              <a:t>INTRODUCTION</a:t>
            </a:r>
            <a:endParaRPr lang="ru-RU" altLang="ru-RU" sz="3400" b="1" dirty="0">
              <a:solidFill>
                <a:srgbClr val="7030A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52299" y="518755"/>
            <a:ext cx="8856662" cy="6093976"/>
          </a:xfrm>
          <a:prstGeom prst="rect">
            <a:avLst/>
          </a:prstGeom>
        </p:spPr>
        <p:txBody>
          <a:bodyPr>
            <a:spAutoFit/>
          </a:bodyPr>
          <a:lstStyle/>
          <a:p>
            <a:pPr algn="just">
              <a:defRPr/>
            </a:pPr>
            <a:r>
              <a:rPr lang="en-US" sz="2600" dirty="0"/>
              <a:t>A feature of microbiological types of analyzes is the specificity of the object of research - a living microorganism with individual properties. The most significant features of drugs that affect the results of the analysis include the following:</a:t>
            </a:r>
          </a:p>
          <a:p>
            <a:pPr algn="just">
              <a:defRPr/>
            </a:pPr>
            <a:r>
              <a:rPr lang="en-US" sz="2600" dirty="0"/>
              <a:t>• The presence of antimicrobial action of the drugs themselves or their components, as well as the presence in some of them of preservatives that prevent the detection of microorganisms.</a:t>
            </a:r>
          </a:p>
          <a:p>
            <a:pPr algn="just">
              <a:defRPr/>
            </a:pPr>
            <a:r>
              <a:rPr lang="en-US" sz="2600" dirty="0"/>
              <a:t>• Advance growth of accompanying </a:t>
            </a:r>
            <a:r>
              <a:rPr lang="en-US" sz="2600" dirty="0" err="1"/>
              <a:t>microflora</a:t>
            </a:r>
            <a:r>
              <a:rPr lang="en-US" sz="2600" dirty="0"/>
              <a:t>, which makes it difficult to identify contaminating microorganisms.</a:t>
            </a:r>
          </a:p>
          <a:p>
            <a:pPr algn="just">
              <a:defRPr/>
            </a:pPr>
            <a:r>
              <a:rPr lang="en-US" sz="2600" dirty="0"/>
              <a:t>• Possibility of presence of microorganisms in analytical samples in a “stressful” state under the influence of the conditions of the technological process of drug production, and uneven distribution of contaminants in the samples.</a:t>
            </a:r>
            <a:endParaRPr lang="ru-RU" sz="2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95288" y="188913"/>
            <a:ext cx="8229600" cy="576262"/>
          </a:xfrm>
        </p:spPr>
        <p:txBody>
          <a:bodyPr/>
          <a:lstStyle/>
          <a:p>
            <a:pPr algn="ctr" eaLnBrk="1" hangingPunct="1"/>
            <a:r>
              <a:rPr lang="en-US" sz="3600" b="1" dirty="0">
                <a:solidFill>
                  <a:srgbClr val="7030A0"/>
                </a:solidFill>
                <a:effectLst>
                  <a:outerShdw blurRad="38100" dist="38100" dir="2700000" algn="tl">
                    <a:srgbClr val="000000">
                      <a:alpha val="43137"/>
                    </a:srgbClr>
                  </a:outerShdw>
                </a:effectLst>
              </a:rPr>
              <a:t>FACTORS</a:t>
            </a:r>
            <a:endParaRPr lang="ru-RU" altLang="ru-RU" sz="3400" b="1"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219" name="Rectangle 3"/>
          <p:cNvSpPr>
            <a:spLocks noGrp="1" noChangeArrowheads="1"/>
          </p:cNvSpPr>
          <p:nvPr>
            <p:ph sz="quarter" idx="1"/>
          </p:nvPr>
        </p:nvSpPr>
        <p:spPr>
          <a:xfrm>
            <a:off x="323850" y="620713"/>
            <a:ext cx="8351838" cy="5976937"/>
          </a:xfrm>
        </p:spPr>
        <p:txBody>
          <a:bodyPr/>
          <a:lstStyle/>
          <a:p>
            <a:pPr marL="0" indent="0" algn="just" eaLnBrk="1" hangingPunct="1">
              <a:lnSpc>
                <a:spcPct val="90000"/>
              </a:lnSpc>
              <a:buNone/>
              <a:defRPr/>
            </a:pPr>
            <a:r>
              <a:rPr lang="en-US" sz="2800" dirty="0"/>
              <a:t>The main factors affecting the variability of the results of microbiological studies are: the specificity of the sample (physicochemical properties and biological characteristics of the isolated population of microorganisms), the competence of personnel and their working conditions, sampling and sample preparation, incubation conditions, characteristics of the nutrient media used. The last three factors are subject to mandatory standardization and validation.</a:t>
            </a:r>
            <a:endParaRPr lang="ru-RU" altLang="ru-RU" sz="28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250825" y="115888"/>
            <a:ext cx="8435975" cy="635000"/>
          </a:xfrm>
        </p:spPr>
        <p:txBody>
          <a:bodyPr/>
          <a:lstStyle/>
          <a:p>
            <a:pPr algn="ctr"/>
            <a:r>
              <a:rPr lang="en-US" sz="24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CONTAMINATION</a:t>
            </a:r>
            <a:endParaRPr lang="ru-RU" altLang="ru-RU" sz="2400" b="1" dirty="0" smtClean="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
          </p:nvPr>
        </p:nvSpPr>
        <p:spPr>
          <a:xfrm>
            <a:off x="250825" y="620712"/>
            <a:ext cx="8713663" cy="6048647"/>
          </a:xfrm>
        </p:spPr>
        <p:txBody>
          <a:bodyPr/>
          <a:lstStyle/>
          <a:p>
            <a:pPr marL="7938" indent="-7938" algn="just" eaLnBrk="1" fontAlgn="auto" hangingPunct="1">
              <a:spcAft>
                <a:spcPts val="0"/>
              </a:spcAft>
              <a:buClr>
                <a:schemeClr val="accent3"/>
              </a:buClr>
              <a:defRPr/>
            </a:pPr>
            <a:r>
              <a:rPr lang="en-US" sz="2800" dirty="0"/>
              <a:t>Microorganisms contained in the dosage form can cause decomposition of active and auxiliary substances. This leads to the loss of the therapeutic effect of the drug, changes in the appearance of the dosage form, and sometimes to the formation of toxic products. Unlike pathogenic microorganisms, many saprophytes have a large set of enzymes and are able to decompose the very substances, proteins, lipids, and others.</a:t>
            </a:r>
          </a:p>
          <a:p>
            <a:pPr marL="7938" indent="-7938" algn="just" eaLnBrk="1" fontAlgn="auto" hangingPunct="1">
              <a:spcAft>
                <a:spcPts val="0"/>
              </a:spcAft>
              <a:buClr>
                <a:schemeClr val="accent3"/>
              </a:buClr>
              <a:defRPr/>
            </a:pPr>
            <a:r>
              <a:rPr lang="en-US" sz="2800" dirty="0"/>
              <a:t>The intensity of destruction of dosage forms and substances depends on their concentration, humidity, ambient temperature, as well as the nature and degree of initial contamination. The shelf life of medicinal products is also important.</a:t>
            </a:r>
          </a:p>
          <a:p>
            <a:pPr marL="7938" indent="-7938" algn="just" eaLnBrk="1" fontAlgn="auto" hangingPunct="1">
              <a:spcAft>
                <a:spcPts val="0"/>
              </a:spcAft>
              <a:buClr>
                <a:schemeClr val="accent3"/>
              </a:buClr>
              <a:defRPr/>
            </a:pPr>
            <a:r>
              <a:rPr lang="en-US" sz="2800" b="1" dirty="0">
                <a:solidFill>
                  <a:schemeClr val="accent1">
                    <a:lumMod val="50000"/>
                  </a:schemeClr>
                </a:solidFill>
                <a:effectLst>
                  <a:outerShdw blurRad="38100" dist="38100" dir="2700000" algn="tl">
                    <a:srgbClr val="000000">
                      <a:alpha val="43137"/>
                    </a:srgbClr>
                  </a:outerShdw>
                </a:effectLst>
              </a:rPr>
              <a:t>Contamination (contamination) </a:t>
            </a:r>
            <a:r>
              <a:rPr lang="en-US" sz="2800" dirty="0"/>
              <a:t>by microorganisms of the drug poses a danger to the patient.</a:t>
            </a:r>
            <a:endParaRPr lang="ru-RU" sz="2800" i="1" dirty="0" smtClean="0">
              <a:latin typeface="Times New Roman" panose="02020603050405020304" pitchFamily="18" charset="0"/>
              <a:cs typeface="Times New Roman" panose="02020603050405020304" pitchFamily="18" charset="0"/>
            </a:endParaRPr>
          </a:p>
          <a:p>
            <a:pPr marL="274320" indent="-274320" eaLnBrk="1" fontAlgn="auto" hangingPunct="1">
              <a:spcAft>
                <a:spcPts val="0"/>
              </a:spcAft>
              <a:buClr>
                <a:schemeClr val="accent3"/>
              </a:buClr>
              <a:buFont typeface="Wingdings" pitchFamily="2" charset="2"/>
              <a:buNone/>
              <a:defRPr/>
            </a:pPr>
            <a:endParaRPr lang="ru-RU" sz="2400" dirty="0">
              <a:latin typeface="Times New Roman" panose="02020603050405020304" pitchFamily="18" charset="0"/>
              <a:cs typeface="Times New Roman" panose="02020603050405020304" pitchFamily="18" charset="0"/>
            </a:endParaRPr>
          </a:p>
          <a:p>
            <a:pPr>
              <a:defRPr/>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07504" y="188640"/>
            <a:ext cx="9036496" cy="6669360"/>
          </a:xfrm>
        </p:spPr>
        <p:txBody>
          <a:bodyPr/>
          <a:lstStyle/>
          <a:p>
            <a:pPr marL="0" indent="266700" algn="ctr">
              <a:buNone/>
            </a:pPr>
            <a:r>
              <a:rPr lang="en-US" dirty="0"/>
              <a:t>Sources of microbial contamination of medicines (in the pharmacy and in the factory can be:</a:t>
            </a:r>
          </a:p>
          <a:p>
            <a:pPr marL="0" indent="266700" algn="just">
              <a:buNone/>
            </a:pPr>
            <a:r>
              <a:rPr lang="en-US" dirty="0"/>
              <a:t>Indoor air.</a:t>
            </a:r>
          </a:p>
          <a:p>
            <a:pPr marL="0" indent="266700" algn="just">
              <a:buNone/>
            </a:pPr>
            <a:r>
              <a:rPr lang="en-US" dirty="0"/>
              <a:t>Initial medicinal and auxiliary substances of animal, vegetable and synthetic origin (glucose, talc, starch, agar).</a:t>
            </a:r>
          </a:p>
          <a:p>
            <a:pPr marL="0" indent="266700" algn="just">
              <a:buNone/>
            </a:pPr>
            <a:r>
              <a:rPr lang="en-US" dirty="0"/>
              <a:t>Dispersion media, including purified water, microbial contamination of which occurs during transportation, storage.</a:t>
            </a:r>
          </a:p>
          <a:p>
            <a:pPr marL="0" indent="266700" algn="just">
              <a:buNone/>
            </a:pPr>
            <a:r>
              <a:rPr lang="en-US" dirty="0"/>
              <a:t>Auxiliary materials (filtering - cotton wool, paper, gauze; packaging - paper, bottles, cans, boxes, corks).</a:t>
            </a:r>
          </a:p>
          <a:p>
            <a:pPr marL="0" indent="266700" algn="just">
              <a:buNone/>
            </a:pPr>
            <a:r>
              <a:rPr lang="en-US" dirty="0"/>
              <a:t>Person. In a calm state, a person secretes up to 200 thousand different particles (scales, epidermal cells, etc.) in 1 minute, while moving - up to 1 million.</a:t>
            </a:r>
          </a:p>
          <a:p>
            <a:pPr marL="0" indent="266700" algn="just">
              <a:buNone/>
            </a:pPr>
            <a:r>
              <a:rPr lang="en-US" dirty="0"/>
              <a:t>Pharmacy staff.</a:t>
            </a:r>
          </a:p>
          <a:p>
            <a:pPr marL="0" indent="266700" algn="just">
              <a:buNone/>
            </a:pPr>
            <a:r>
              <a:rPr lang="en-US" dirty="0"/>
              <a:t>Sources of pollution are mainly the mouth and nose.</a:t>
            </a:r>
          </a:p>
          <a:p>
            <a:pPr marL="0" indent="266700" algn="just">
              <a:buNone/>
            </a:pPr>
            <a:r>
              <a:rPr lang="en-US" dirty="0"/>
              <a:t>Technological process (equipment, devices, apparatus, etc.).</a:t>
            </a:r>
            <a:endParaRPr lang="ru-RU" sz="2200" dirty="0"/>
          </a:p>
        </p:txBody>
      </p:sp>
    </p:spTree>
    <p:extLst>
      <p:ext uri="{BB962C8B-B14F-4D97-AF65-F5344CB8AC3E}">
        <p14:creationId xmlns:p14="http://schemas.microsoft.com/office/powerpoint/2010/main" val="3195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6632"/>
            <a:ext cx="7772400" cy="504056"/>
          </a:xfrm>
        </p:spPr>
        <p:txBody>
          <a:bodyPr/>
          <a:lstStyle/>
          <a:p>
            <a:pPr algn="ctr"/>
            <a:r>
              <a:rPr lang="en-US" sz="24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MICROBIOLOGICAL CONTROL</a:t>
            </a:r>
            <a:endParaRPr lang="ru-RU" sz="24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Текст 3"/>
          <p:cNvSpPr>
            <a:spLocks noGrp="1"/>
          </p:cNvSpPr>
          <p:nvPr>
            <p:ph type="body" idx="2"/>
          </p:nvPr>
        </p:nvSpPr>
        <p:spPr>
          <a:xfrm>
            <a:off x="251520" y="2348880"/>
            <a:ext cx="2376264" cy="2767608"/>
          </a:xfrm>
        </p:spPr>
        <p:txBody>
          <a:bodyPr/>
          <a:lstStyle/>
          <a:p>
            <a:endParaRPr lang="ru-RU" dirty="0"/>
          </a:p>
        </p:txBody>
      </p:sp>
      <p:sp>
        <p:nvSpPr>
          <p:cNvPr id="3" name="Объект 2"/>
          <p:cNvSpPr>
            <a:spLocks noGrp="1"/>
          </p:cNvSpPr>
          <p:nvPr>
            <p:ph sz="quarter" idx="1"/>
          </p:nvPr>
        </p:nvSpPr>
        <p:spPr>
          <a:xfrm>
            <a:off x="3275856" y="692696"/>
            <a:ext cx="5760640" cy="5760640"/>
          </a:xfrm>
        </p:spPr>
        <p:txBody>
          <a:bodyPr/>
          <a:lstStyle/>
          <a:p>
            <a:pPr marL="0" indent="0" algn="just">
              <a:buNone/>
            </a:pPr>
            <a:r>
              <a:rPr lang="en-US" sz="2400" dirty="0"/>
              <a:t>The level of microbial purity is one of the main indicators of the quality of pharmaceutical products. For this indicator, all drugs are divided into:</a:t>
            </a:r>
          </a:p>
          <a:p>
            <a:pPr marL="0" indent="0" algn="just">
              <a:buNone/>
            </a:pPr>
            <a:r>
              <a:rPr lang="en-US" sz="2400" dirty="0"/>
              <a:t>• </a:t>
            </a:r>
            <a:r>
              <a:rPr lang="en-US" sz="2400" b="1" dirty="0">
                <a:solidFill>
                  <a:schemeClr val="accent1">
                    <a:lumMod val="75000"/>
                  </a:schemeClr>
                </a:solidFill>
                <a:effectLst>
                  <a:outerShdw blurRad="38100" dist="38100" dir="2700000" algn="tl">
                    <a:srgbClr val="000000">
                      <a:alpha val="43137"/>
                    </a:srgbClr>
                  </a:outerShdw>
                </a:effectLst>
              </a:rPr>
              <a:t>Sterile</a:t>
            </a:r>
            <a:r>
              <a:rPr lang="en-US" sz="2400" dirty="0"/>
              <a:t> - preparations in which the content of viable cells of microorganisms is not allowed (~ 20% of the total amount of drugs);</a:t>
            </a:r>
          </a:p>
          <a:p>
            <a:pPr marL="0" indent="0" algn="just">
              <a:buNone/>
            </a:pPr>
            <a:r>
              <a:rPr lang="en-US" sz="2400" dirty="0"/>
              <a:t>• </a:t>
            </a:r>
            <a:r>
              <a:rPr lang="en-US" sz="2400" b="1" dirty="0">
                <a:solidFill>
                  <a:schemeClr val="accent1">
                    <a:lumMod val="75000"/>
                  </a:schemeClr>
                </a:solidFill>
                <a:effectLst>
                  <a:outerShdw blurRad="38100" dist="38100" dir="2700000" algn="tl">
                    <a:srgbClr val="000000">
                      <a:alpha val="43137"/>
                    </a:srgbClr>
                  </a:outerShdw>
                </a:effectLst>
              </a:rPr>
              <a:t>Non-sterile</a:t>
            </a:r>
            <a:r>
              <a:rPr lang="en-US" sz="2400" dirty="0"/>
              <a:t> - preparations in which the content of live microorganisms is allowed, the requirements for the quantity and quality composition of which depend on the dosage form and method of drug administration and are standardized by the relevant documentation (~ 80% of the total amount of drugs).</a:t>
            </a:r>
            <a:endParaRPr lang="ru-RU" sz="24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35" y="1844824"/>
            <a:ext cx="3131840" cy="4392488"/>
          </a:xfrm>
          <a:prstGeom prst="rect">
            <a:avLst/>
          </a:prstGeom>
        </p:spPr>
      </p:pic>
    </p:spTree>
    <p:extLst>
      <p:ext uri="{BB962C8B-B14F-4D97-AF65-F5344CB8AC3E}">
        <p14:creationId xmlns:p14="http://schemas.microsoft.com/office/powerpoint/2010/main" val="1108807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2"/>
          </p:nvPr>
        </p:nvSpPr>
        <p:spPr>
          <a:xfrm>
            <a:off x="179512" y="1600200"/>
            <a:ext cx="2639888" cy="4495800"/>
          </a:xfrm>
        </p:spPr>
        <p:txBody>
          <a:bodyPr/>
          <a:lstStyle/>
          <a:p>
            <a:endParaRPr lang="ru-RU" dirty="0"/>
          </a:p>
        </p:txBody>
      </p:sp>
      <p:sp>
        <p:nvSpPr>
          <p:cNvPr id="3" name="Объект 2"/>
          <p:cNvSpPr>
            <a:spLocks noGrp="1"/>
          </p:cNvSpPr>
          <p:nvPr>
            <p:ph sz="quarter" idx="1"/>
          </p:nvPr>
        </p:nvSpPr>
        <p:spPr>
          <a:xfrm>
            <a:off x="2771800" y="188640"/>
            <a:ext cx="6192688" cy="5907360"/>
          </a:xfrm>
        </p:spPr>
        <p:txBody>
          <a:bodyPr/>
          <a:lstStyle/>
          <a:p>
            <a:pPr marL="274320" indent="-274320" algn="ctr"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200" dirty="0">
                <a:solidFill>
                  <a:srgbClr val="7030A0"/>
                </a:solidFill>
                <a:effectLst>
                  <a:outerShdw blurRad="38100" dist="38100" dir="2700000" algn="tl">
                    <a:srgbClr val="000000">
                      <a:alpha val="43137"/>
                    </a:srgbClr>
                  </a:outerShdw>
                </a:effectLst>
              </a:rPr>
              <a:t>MICROBIOLOGICAL CONTROL OF NON-STERILE </a:t>
            </a:r>
            <a:r>
              <a:rPr lang="en-US" sz="2200" dirty="0" smtClean="0">
                <a:solidFill>
                  <a:srgbClr val="7030A0"/>
                </a:solidFill>
                <a:effectLst>
                  <a:outerShdw blurRad="38100" dist="38100" dir="2700000" algn="tl">
                    <a:srgbClr val="000000">
                      <a:alpha val="43137"/>
                    </a:srgbClr>
                  </a:outerShdw>
                </a:effectLst>
              </a:rPr>
              <a:t>MEDICINES</a:t>
            </a:r>
            <a:endParaRPr lang="uk-UA" sz="2200" dirty="0" smtClean="0">
              <a:solidFill>
                <a:srgbClr val="7030A0"/>
              </a:solidFill>
              <a:effectLst>
                <a:outerShdw blurRad="38100" dist="38100" dir="2700000" algn="tl">
                  <a:srgbClr val="000000">
                    <a:alpha val="43137"/>
                  </a:srgbClr>
                </a:outerShdw>
              </a:effectLst>
            </a:endParaRPr>
          </a:p>
          <a:p>
            <a:pPr marL="274320" indent="-274320" algn="ctr"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100" dirty="0"/>
              <a:t>The main tasks of microbiological control of non-sterile products:</a:t>
            </a:r>
          </a:p>
          <a:p>
            <a:pPr marL="274320" indent="-274320" algn="just"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400" dirty="0"/>
              <a:t>Does the sample contain viable microorganisms (bacteria, fungi)? (qualitative analysis)</a:t>
            </a:r>
          </a:p>
          <a:p>
            <a:pPr marL="274320" indent="-274320" algn="just"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400" dirty="0"/>
              <a:t>If so, how much? (quantitative analysis)</a:t>
            </a:r>
          </a:p>
          <a:p>
            <a:pPr marL="274320" indent="-274320" algn="just"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400" dirty="0"/>
              <a:t>What exactly? (identification analysis). Microbiological requirements for non-sterile products:</a:t>
            </a:r>
          </a:p>
          <a:p>
            <a:pPr marL="274320" indent="-274320" algn="just"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400" dirty="0"/>
              <a:t>- must contain a limited number of microorganisms;</a:t>
            </a:r>
          </a:p>
          <a:p>
            <a:pPr marL="274320" indent="-274320" algn="just" eaLnBrk="1" fontAlgn="auto" hangingPunct="1">
              <a:spcAft>
                <a:spcPts val="0"/>
              </a:spcAft>
              <a:buClr>
                <a:srgbClr val="FF3300"/>
              </a:buClr>
              <a:buFont typeface="Wingdings"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en-US" sz="2400" dirty="0"/>
              <a:t>- should not contain certain types of microorganisms; - the permissible number and types of microorganisms depend on the dosage form and route of administration of the drug;</a:t>
            </a:r>
            <a:endParaRPr lang="ru-RU" sz="2400" dirty="0">
              <a:solidFill>
                <a:srgbClr val="7030A0"/>
              </a:solidFill>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412776"/>
            <a:ext cx="2438741" cy="439248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97346"/>
            <a:ext cx="8964488" cy="5647700"/>
          </a:xfrm>
          <a:prstGeom prst="rect">
            <a:avLst/>
          </a:prstGeom>
        </p:spPr>
        <p:txBody>
          <a:bodyPr wrap="square">
            <a:spAutoFit/>
          </a:bodyPr>
          <a:lstStyle/>
          <a:p>
            <a:pPr algn="just"/>
            <a:r>
              <a:rPr lang="en-US" sz="1900" dirty="0">
                <a:latin typeface="Times New Roman" panose="02020603050405020304" pitchFamily="18" charset="0"/>
                <a:cs typeface="Times New Roman" panose="02020603050405020304" pitchFamily="18" charset="0"/>
              </a:rPr>
              <a:t>In non-sterile dosage forms, determine:</a:t>
            </a:r>
          </a:p>
          <a:p>
            <a:pPr algn="just"/>
            <a:r>
              <a:rPr lang="en-US" sz="1900" dirty="0">
                <a:latin typeface="Times New Roman" panose="02020603050405020304" pitchFamily="18" charset="0"/>
                <a:cs typeface="Times New Roman" panose="02020603050405020304" pitchFamily="18" charset="0"/>
              </a:rPr>
              <a:t>1.microbial number - the number of bacteria and fungi in 1 g (ml</a:t>
            </a:r>
            <a:r>
              <a:rPr lang="en-US" sz="1900" dirty="0" smtClean="0">
                <a:latin typeface="Times New Roman" panose="02020603050405020304" pitchFamily="18" charset="0"/>
                <a:cs typeface="Times New Roman" panose="02020603050405020304" pitchFamily="18" charset="0"/>
              </a:rPr>
              <a:t>).</a:t>
            </a:r>
            <a:endParaRPr lang="uk-UA" sz="1900" dirty="0" smtClean="0">
              <a:latin typeface="Times New Roman" panose="02020603050405020304" pitchFamily="18" charset="0"/>
              <a:cs typeface="Times New Roman" panose="02020603050405020304" pitchFamily="18" charset="0"/>
            </a:endParaRPr>
          </a:p>
          <a:p>
            <a:pPr algn="just"/>
            <a:r>
              <a:rPr lang="en-US" sz="19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Norms of microbes in non-sterile dosage forms:</a:t>
            </a:r>
          </a:p>
          <a:p>
            <a:pPr algn="just"/>
            <a:r>
              <a:rPr lang="en-US" sz="1900" dirty="0">
                <a:latin typeface="Times New Roman" panose="02020603050405020304" pitchFamily="18" charset="0"/>
                <a:cs typeface="Times New Roman" panose="02020603050405020304" pitchFamily="18" charset="0"/>
              </a:rPr>
              <a:t>1. In 1 g (ml) of the drug for oral administration, no more than 1000 bacteria and 100 fungi.</a:t>
            </a:r>
          </a:p>
          <a:p>
            <a:pPr algn="just"/>
            <a:r>
              <a:rPr lang="en-US" sz="1900" dirty="0">
                <a:latin typeface="Times New Roman" panose="02020603050405020304" pitchFamily="18" charset="0"/>
                <a:cs typeface="Times New Roman" panose="02020603050405020304" pitchFamily="18" charset="0"/>
              </a:rPr>
              <a:t>2 In 1 g (ml) of a preparation for topical use - no more than 100 microbes, incl. mushrooms.</a:t>
            </a:r>
          </a:p>
          <a:p>
            <a:pPr algn="just"/>
            <a:r>
              <a:rPr lang="en-US" sz="1900" dirty="0">
                <a:latin typeface="Times New Roman" panose="02020603050405020304" pitchFamily="18" charset="0"/>
                <a:cs typeface="Times New Roman" panose="02020603050405020304" pitchFamily="18" charset="0"/>
              </a:rPr>
              <a:t>3. Tableted preparations should not contain pathogenic </a:t>
            </a:r>
            <a:r>
              <a:rPr lang="en-US" sz="1900" dirty="0" err="1">
                <a:latin typeface="Times New Roman" panose="02020603050405020304" pitchFamily="18" charset="0"/>
                <a:cs typeface="Times New Roman" panose="02020603050405020304" pitchFamily="18" charset="0"/>
              </a:rPr>
              <a:t>microflora</a:t>
            </a:r>
            <a:r>
              <a:rPr lang="en-US" sz="1900" dirty="0">
                <a:latin typeface="Times New Roman" panose="02020603050405020304" pitchFamily="18" charset="0"/>
                <a:cs typeface="Times New Roman" panose="02020603050405020304" pitchFamily="18" charset="0"/>
              </a:rPr>
              <a:t>, and the total contamination should not exceed 10 thousand microbial cells per tablet.</a:t>
            </a:r>
          </a:p>
          <a:p>
            <a:pPr algn="just"/>
            <a:r>
              <a:rPr lang="en-US" sz="1900" dirty="0">
                <a:latin typeface="Times New Roman" panose="02020603050405020304" pitchFamily="18" charset="0"/>
                <a:cs typeface="Times New Roman" panose="02020603050405020304" pitchFamily="18" charset="0"/>
              </a:rPr>
              <a:t>4. The presence of Escherichia coli, Staphylococcus </a:t>
            </a:r>
            <a:r>
              <a:rPr lang="en-US" sz="1900" dirty="0" err="1">
                <a:latin typeface="Times New Roman" panose="02020603050405020304" pitchFamily="18" charset="0"/>
                <a:cs typeface="Times New Roman" panose="02020603050405020304" pitchFamily="18" charset="0"/>
              </a:rPr>
              <a:t>aureus</a:t>
            </a:r>
            <a:r>
              <a:rPr lang="en-US" sz="1900" dirty="0">
                <a:latin typeface="Times New Roman" panose="02020603050405020304" pitchFamily="18" charset="0"/>
                <a:cs typeface="Times New Roman" panose="02020603050405020304" pitchFamily="18" charset="0"/>
              </a:rPr>
              <a:t>, Pseudomonas </a:t>
            </a:r>
            <a:r>
              <a:rPr lang="en-US" sz="1900" dirty="0" err="1">
                <a:latin typeface="Times New Roman" panose="02020603050405020304" pitchFamily="18" charset="0"/>
                <a:cs typeface="Times New Roman" panose="02020603050405020304" pitchFamily="18" charset="0"/>
              </a:rPr>
              <a:t>aeruginosa</a:t>
            </a:r>
            <a:r>
              <a:rPr lang="en-US" sz="1900" dirty="0">
                <a:latin typeface="Times New Roman" panose="02020603050405020304" pitchFamily="18" charset="0"/>
                <a:cs typeface="Times New Roman" panose="02020603050405020304" pitchFamily="18" charset="0"/>
              </a:rPr>
              <a:t> is not allowed.</a:t>
            </a:r>
          </a:p>
          <a:p>
            <a:pPr algn="just"/>
            <a:r>
              <a:rPr lang="en-US" sz="1900" dirty="0">
                <a:latin typeface="Times New Roman" panose="02020603050405020304" pitchFamily="18" charset="0"/>
                <a:cs typeface="Times New Roman" panose="02020603050405020304" pitchFamily="18" charset="0"/>
              </a:rPr>
              <a:t>Ways to improve the microbial purity of non-sterile drugs</a:t>
            </a:r>
          </a:p>
          <a:p>
            <a:pPr algn="just"/>
            <a:r>
              <a:rPr lang="en-US" sz="1900" dirty="0">
                <a:latin typeface="Times New Roman" panose="02020603050405020304" pitchFamily="18" charset="0"/>
                <a:cs typeface="Times New Roman" panose="02020603050405020304" pitchFamily="18" charset="0"/>
              </a:rPr>
              <a:t>If microbial contamination is caused by ingestion with the raw material, then to achieve the required level of microbial purity, it is sufficient to clean the raw material from microorganisms. If microbial contamination occurs during the manufacturing process, then the finished dosage form is decontaminated. Preliminary disinfection can be achieved by pressing bulk materials (in the absence of spore microorganisms, low moisture content of the original powder and high pressure). In practice, four methods are used for decontamination of raw materials and finished medicines.</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081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640960" cy="6617196"/>
          </a:xfrm>
          <a:prstGeom prst="rect">
            <a:avLst/>
          </a:prstGeom>
        </p:spPr>
        <p:txBody>
          <a:bodyPr wrap="square">
            <a:spAutoFit/>
          </a:bodyPr>
          <a:lstStyle/>
          <a:p>
            <a:pPr algn="ctr"/>
            <a:r>
              <a:rPr lang="en-US" sz="2000" b="1" dirty="0">
                <a:solidFill>
                  <a:srgbClr val="7030A0"/>
                </a:solidFill>
                <a:latin typeface="Times New Roman" panose="02020603050405020304" pitchFamily="18" charset="0"/>
                <a:cs typeface="Times New Roman" panose="02020603050405020304" pitchFamily="18" charset="0"/>
              </a:rPr>
              <a:t>Ways to improve the microbial purity of non-sterile drugs</a:t>
            </a:r>
          </a:p>
          <a:p>
            <a:pPr algn="ctr"/>
            <a:endParaRPr lang="en-US" sz="2000" b="1" dirty="0">
              <a:solidFill>
                <a:srgbClr val="7030A0"/>
              </a:solidFill>
              <a:latin typeface="Times New Roman" panose="02020603050405020304" pitchFamily="18" charset="0"/>
              <a:cs typeface="Times New Roman" panose="02020603050405020304" pitchFamily="18" charset="0"/>
            </a:endParaRPr>
          </a:p>
          <a:p>
            <a:pPr indent="266700" algn="just"/>
            <a:r>
              <a:rPr lang="en-US" sz="2400" b="1" dirty="0">
                <a:latin typeface="Times New Roman" panose="02020603050405020304" pitchFamily="18" charset="0"/>
                <a:cs typeface="Times New Roman" panose="02020603050405020304" pitchFamily="18" charset="0"/>
              </a:rPr>
              <a:t>Thermal method. </a:t>
            </a:r>
            <a:r>
              <a:rPr lang="en-US" sz="2400" dirty="0">
                <a:latin typeface="Times New Roman" panose="02020603050405020304" pitchFamily="18" charset="0"/>
                <a:cs typeface="Times New Roman" panose="02020603050405020304" pitchFamily="18" charset="0"/>
              </a:rPr>
              <a:t>A widely used industrial decontamination method. Not suitable for processing </a:t>
            </a:r>
            <a:r>
              <a:rPr lang="en-US" sz="2400" dirty="0" err="1">
                <a:latin typeface="Times New Roman" panose="02020603050405020304" pitchFamily="18" charset="0"/>
                <a:cs typeface="Times New Roman" panose="02020603050405020304" pitchFamily="18" charset="0"/>
              </a:rPr>
              <a:t>thermolabile</a:t>
            </a:r>
            <a:r>
              <a:rPr lang="en-US" sz="2400" dirty="0">
                <a:latin typeface="Times New Roman" panose="02020603050405020304" pitchFamily="18" charset="0"/>
                <a:cs typeface="Times New Roman" panose="02020603050405020304" pitchFamily="18" charset="0"/>
              </a:rPr>
              <a:t> dosage forms for which heating to 60-70 ° C with hot air, infrared and high-frequency radiation is used.</a:t>
            </a:r>
          </a:p>
          <a:p>
            <a:pPr indent="266700" algn="just"/>
            <a:r>
              <a:rPr lang="en-US" sz="2400" b="1" dirty="0">
                <a:latin typeface="Times New Roman" panose="02020603050405020304" pitchFamily="18" charset="0"/>
                <a:cs typeface="Times New Roman" panose="02020603050405020304" pitchFamily="18" charset="0"/>
              </a:rPr>
              <a:t>Chemical method. </a:t>
            </a:r>
            <a:r>
              <a:rPr lang="en-US" sz="2400" dirty="0">
                <a:latin typeface="Times New Roman" panose="02020603050405020304" pitchFamily="18" charset="0"/>
                <a:cs typeface="Times New Roman" panose="02020603050405020304" pitchFamily="18" charset="0"/>
              </a:rPr>
              <a:t>Suitable for sterilizing light-proof substances (bactericidal effect is realized at a depth of 1 mm). It is most commonly used to treat packaging material and process water. It is possible to treat the forming substances (starch, talc, sugar) in a dispersed state (with stirring) with UV rays.</a:t>
            </a:r>
          </a:p>
          <a:p>
            <a:pPr indent="266700" algn="just"/>
            <a:r>
              <a:rPr lang="en-US" sz="2400" b="1" dirty="0">
                <a:latin typeface="Times New Roman" panose="02020603050405020304" pitchFamily="18" charset="0"/>
                <a:cs typeface="Times New Roman" panose="02020603050405020304" pitchFamily="18" charset="0"/>
              </a:rPr>
              <a:t>Ionizing radiation.</a:t>
            </a:r>
            <a:r>
              <a:rPr lang="en-US" sz="2400" dirty="0">
                <a:latin typeface="Times New Roman" panose="02020603050405020304" pitchFamily="18" charset="0"/>
                <a:cs typeface="Times New Roman" panose="02020603050405020304" pitchFamily="18" charset="0"/>
              </a:rPr>
              <a:t> The most promising method for decontamination of raw materials and finished dosage forms. Ionizing radiation has a high penetrating power. Irradiation does not generate carcinogenic, mutagenic, toxic substances, the physicochemical and biological properties of the processed drugs are preserved. The method is used to treat antibiotics, vitamins, enzymes, hormones and alkaloids.</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059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115888"/>
            <a:ext cx="9018588" cy="3170099"/>
          </a:xfrm>
          <a:prstGeom prst="rect">
            <a:avLst/>
          </a:prstGeom>
          <a:noFill/>
        </p:spPr>
        <p:txBody>
          <a:bodyPr wrap="square">
            <a:spAutoFit/>
          </a:bodyPr>
          <a:lstStyle/>
          <a:p>
            <a:pPr algn="ctr">
              <a:defRPr/>
            </a:pPr>
            <a:r>
              <a:rPr lang="en-US" sz="2000" b="1" dirty="0">
                <a:solidFill>
                  <a:srgbClr val="7030A0"/>
                </a:solidFill>
                <a:effectLst>
                  <a:outerShdw blurRad="38100" dist="38100" dir="2700000" algn="tl">
                    <a:srgbClr val="000000">
                      <a:alpha val="43137"/>
                    </a:srgbClr>
                  </a:outerShdw>
                </a:effectLst>
              </a:rPr>
              <a:t>MICROBIOLOGICAL PURITY OF NON-STERILE MEDICINES</a:t>
            </a:r>
          </a:p>
          <a:p>
            <a:pPr algn="just">
              <a:defRPr/>
            </a:pPr>
            <a:r>
              <a:rPr lang="en-US" sz="2000" dirty="0"/>
              <a:t>    1. Method of plating on Petri dishes with nutrient medium:</a:t>
            </a:r>
          </a:p>
          <a:p>
            <a:pPr algn="just">
              <a:defRPr/>
            </a:pPr>
            <a:r>
              <a:rPr lang="en-US" sz="2000" dirty="0"/>
              <a:t>deep sowing method;</a:t>
            </a:r>
          </a:p>
          <a:p>
            <a:pPr algn="just">
              <a:defRPr/>
            </a:pPr>
            <a:r>
              <a:rPr lang="en-US" sz="2000" dirty="0"/>
              <a:t>- surface sowing method.</a:t>
            </a:r>
          </a:p>
          <a:p>
            <a:pPr algn="just">
              <a:defRPr/>
            </a:pPr>
            <a:r>
              <a:rPr lang="en-US" sz="2000" dirty="0"/>
              <a:t>  2. Membrane filtration method.</a:t>
            </a:r>
          </a:p>
          <a:p>
            <a:pPr algn="just">
              <a:defRPr/>
            </a:pPr>
            <a:r>
              <a:rPr lang="en-US" sz="2000" dirty="0"/>
              <a:t>3. Most probable number method (least accurate method, used for very low </a:t>
            </a:r>
            <a:r>
              <a:rPr lang="en-US" sz="2000" dirty="0" err="1"/>
              <a:t>bioburden</a:t>
            </a:r>
            <a:r>
              <a:rPr lang="en-US" sz="2000" dirty="0"/>
              <a:t> products</a:t>
            </a:r>
            <a:r>
              <a:rPr lang="en-US" sz="2000" dirty="0" smtClean="0"/>
              <a:t>).</a:t>
            </a:r>
            <a:endParaRPr lang="uk-UA" sz="2000" dirty="0" smtClean="0"/>
          </a:p>
          <a:p>
            <a:pPr algn="just">
              <a:defRPr/>
            </a:pPr>
            <a:r>
              <a:rPr lang="en-US" sz="2000" dirty="0"/>
              <a:t>Principle: the methods are based on inoculation on / in nutrient media of a certain amount of a sample of the drug, incubation, counting the grown colonies and identifying specific microorganisms, interpretation of the results.</a:t>
            </a:r>
            <a:endParaRPr lang="ru-RU" b="1"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286001232"/>
              </p:ext>
            </p:extLst>
          </p:nvPr>
        </p:nvGraphicFramePr>
        <p:xfrm>
          <a:off x="467544" y="3573016"/>
          <a:ext cx="8352928" cy="2848352"/>
        </p:xfrm>
        <a:graphic>
          <a:graphicData uri="http://schemas.openxmlformats.org/drawingml/2006/table">
            <a:tbl>
              <a:tblPr firstRow="1" bandRow="1">
                <a:tableStyleId>{5C22544A-7EE6-4342-B048-85BDC9FD1C3A}</a:tableStyleId>
              </a:tblPr>
              <a:tblGrid>
                <a:gridCol w="3058696">
                  <a:extLst>
                    <a:ext uri="{9D8B030D-6E8A-4147-A177-3AD203B41FA5}">
                      <a16:colId xmlns:a16="http://schemas.microsoft.com/office/drawing/2014/main" val="20000"/>
                    </a:ext>
                  </a:extLst>
                </a:gridCol>
                <a:gridCol w="5294232">
                  <a:extLst>
                    <a:ext uri="{9D8B030D-6E8A-4147-A177-3AD203B41FA5}">
                      <a16:colId xmlns:a16="http://schemas.microsoft.com/office/drawing/2014/main" val="20001"/>
                    </a:ext>
                  </a:extLst>
                </a:gridCol>
              </a:tblGrid>
              <a:tr h="653792">
                <a:tc>
                  <a:txBody>
                    <a:bodyPr/>
                    <a:lstStyle/>
                    <a:p>
                      <a:r>
                        <a:rPr lang="en-US" dirty="0" smtClean="0">
                          <a:latin typeface="Times New Roman" panose="02020603050405020304" pitchFamily="18" charset="0"/>
                          <a:cs typeface="Times New Roman" panose="02020603050405020304" pitchFamily="18" charset="0"/>
                        </a:rPr>
                        <a:t>Microorganisms</a:t>
                      </a:r>
                      <a:endParaRPr lang="ru-RU"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Nutrient media</a:t>
                      </a:r>
                      <a:endParaRPr lang="ru-RU"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r>
                        <a:rPr lang="en-US" dirty="0" smtClean="0">
                          <a:latin typeface="Times New Roman" panose="02020603050405020304" pitchFamily="18" charset="0"/>
                          <a:cs typeface="Times New Roman" panose="02020603050405020304" pitchFamily="18" charset="0"/>
                        </a:rPr>
                        <a:t>The total number of aerobes</a:t>
                      </a:r>
                    </a:p>
                    <a:p>
                      <a:r>
                        <a:rPr lang="en-US" dirty="0" smtClean="0">
                          <a:latin typeface="Times New Roman" panose="02020603050405020304" pitchFamily="18" charset="0"/>
                          <a:cs typeface="Times New Roman" panose="02020603050405020304" pitchFamily="18" charset="0"/>
                        </a:rPr>
                        <a:t>(LCA)</a:t>
                      </a:r>
                      <a:endParaRPr lang="ru-RU"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Aggregate medium based on casein and bean </a:t>
                      </a:r>
                      <a:r>
                        <a:rPr lang="en-US" dirty="0" err="1" smtClean="0">
                          <a:latin typeface="Times New Roman" panose="02020603050405020304" pitchFamily="18" charset="0"/>
                          <a:cs typeface="Times New Roman" panose="02020603050405020304" pitchFamily="18" charset="0"/>
                        </a:rPr>
                        <a:t>hydrolyzate</a:t>
                      </a:r>
                      <a:r>
                        <a:rPr lang="en-US" dirty="0" smtClean="0">
                          <a:latin typeface="Times New Roman" panose="02020603050405020304" pitchFamily="18" charset="0"/>
                          <a:cs typeface="Times New Roman" panose="02020603050405020304" pitchFamily="18" charset="0"/>
                        </a:rPr>
                        <a:t> (agar medium -№1)</a:t>
                      </a:r>
                      <a:endParaRPr lang="ru-RU"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r>
                        <a:rPr lang="en-US" dirty="0" smtClean="0">
                          <a:latin typeface="Times New Roman" panose="02020603050405020304" pitchFamily="18" charset="0"/>
                          <a:cs typeface="Times New Roman" panose="02020603050405020304" pitchFamily="18" charset="0"/>
                        </a:rPr>
                        <a:t>The total number of mushrooms</a:t>
                      </a:r>
                    </a:p>
                    <a:p>
                      <a:r>
                        <a:rPr lang="en-US" dirty="0" smtClean="0">
                          <a:latin typeface="Times New Roman" panose="02020603050405020304" pitchFamily="18" charset="0"/>
                          <a:cs typeface="Times New Roman" panose="02020603050405020304" pitchFamily="18" charset="0"/>
                        </a:rPr>
                        <a:t>(LCG)</a:t>
                      </a:r>
                      <a:endParaRPr lang="ru-RU" dirty="0">
                        <a:latin typeface="Times New Roman" panose="02020603050405020304" pitchFamily="18" charset="0"/>
                        <a:cs typeface="Times New Roman" panose="02020603050405020304" pitchFamily="18" charset="0"/>
                      </a:endParaRPr>
                    </a:p>
                  </a:txBody>
                  <a:tcPr/>
                </a:tc>
                <a:tc>
                  <a:txBody>
                    <a:bodyPr/>
                    <a:lstStyle/>
                    <a:p>
                      <a:r>
                        <a:rPr lang="pt-BR" dirty="0" smtClean="0">
                          <a:latin typeface="Times New Roman" panose="02020603050405020304" pitchFamily="18" charset="0"/>
                          <a:cs typeface="Times New Roman" panose="02020603050405020304" pitchFamily="18" charset="0"/>
                        </a:rPr>
                        <a:t>Saburo dextrose agar (agar medium - № 2)</a:t>
                      </a:r>
                      <a:endParaRPr lang="ru-RU"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370840">
                <a:tc>
                  <a:txBody>
                    <a:bodyPr/>
                    <a:lstStyle/>
                    <a:p>
                      <a:r>
                        <a:rPr lang="en-US" sz="2000" dirty="0" err="1" smtClean="0">
                          <a:latin typeface="Times New Roman" panose="02020603050405020304" pitchFamily="18" charset="0"/>
                          <a:cs typeface="Times New Roman" panose="02020603050405020304" pitchFamily="18" charset="0"/>
                        </a:rPr>
                        <a:t>Escherihis</a:t>
                      </a:r>
                      <a:r>
                        <a:rPr lang="en-US" sz="2000" dirty="0" smtClean="0">
                          <a:latin typeface="Times New Roman" panose="02020603050405020304" pitchFamily="18" charset="0"/>
                          <a:cs typeface="Times New Roman" panose="02020603050405020304" pitchFamily="18" charset="0"/>
                        </a:rPr>
                        <a:t> coli </a:t>
                      </a:r>
                      <a:endParaRPr lang="ru-RU" sz="2000"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Broth based on casein and soybean </a:t>
                      </a:r>
                      <a:r>
                        <a:rPr lang="en-US" dirty="0" err="1" smtClean="0">
                          <a:latin typeface="Times New Roman" panose="02020603050405020304" pitchFamily="18" charset="0"/>
                          <a:cs typeface="Times New Roman" panose="02020603050405020304" pitchFamily="18" charset="0"/>
                        </a:rPr>
                        <a:t>hydrolyzate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McConkey</a:t>
                      </a:r>
                      <a:r>
                        <a:rPr lang="en-US" dirty="0" smtClean="0">
                          <a:latin typeface="Times New Roman" panose="02020603050405020304" pitchFamily="18" charset="0"/>
                          <a:cs typeface="Times New Roman" panose="02020603050405020304" pitchFamily="18" charset="0"/>
                        </a:rPr>
                        <a:t> broth, </a:t>
                      </a:r>
                      <a:r>
                        <a:rPr lang="en-US" dirty="0" err="1" smtClean="0">
                          <a:latin typeface="Times New Roman" panose="02020603050405020304" pitchFamily="18" charset="0"/>
                          <a:cs typeface="Times New Roman" panose="02020603050405020304" pitchFamily="18" charset="0"/>
                        </a:rPr>
                        <a:t>McConkey</a:t>
                      </a:r>
                      <a:r>
                        <a:rPr lang="en-US" dirty="0" smtClean="0">
                          <a:latin typeface="Times New Roman" panose="02020603050405020304" pitchFamily="18" charset="0"/>
                          <a:cs typeface="Times New Roman" panose="02020603050405020304" pitchFamily="18" charset="0"/>
                        </a:rPr>
                        <a:t> agar</a:t>
                      </a:r>
                      <a:endParaRPr lang="ru-RU"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sz="quarter" idx="1"/>
          </p:nvPr>
        </p:nvSpPr>
        <p:spPr>
          <a:xfrm>
            <a:off x="0" y="115888"/>
            <a:ext cx="9144000" cy="6742112"/>
          </a:xfrm>
        </p:spPr>
        <p:txBody>
          <a:bodyPr/>
          <a:lstStyle/>
          <a:p>
            <a:pPr marL="0" indent="0" algn="ctr">
              <a:buNone/>
              <a:defRPr/>
            </a:pPr>
            <a:r>
              <a:rPr lang="en-US" sz="1900" dirty="0">
                <a:solidFill>
                  <a:srgbClr val="7030A0"/>
                </a:solidFill>
                <a:effectLst>
                  <a:outerShdw blurRad="38100" dist="38100" dir="2700000" algn="tl">
                    <a:srgbClr val="000000">
                      <a:alpha val="43137"/>
                    </a:srgbClr>
                  </a:outerShdw>
                </a:effectLst>
              </a:rPr>
              <a:t>DETERMINATION OF MICROBIOLOGICAL PURITY: TESTS FOR THE PRESENCE OF SPECIFIC </a:t>
            </a:r>
            <a:r>
              <a:rPr lang="en-US" sz="1900" dirty="0" smtClean="0">
                <a:solidFill>
                  <a:srgbClr val="7030A0"/>
                </a:solidFill>
                <a:effectLst>
                  <a:outerShdw blurRad="38100" dist="38100" dir="2700000" algn="tl">
                    <a:srgbClr val="000000">
                      <a:alpha val="43137"/>
                    </a:srgbClr>
                  </a:outerShdw>
                </a:effectLst>
              </a:rPr>
              <a:t>MICROORGANISMS</a:t>
            </a:r>
            <a:endParaRPr lang="uk-UA" sz="1900" dirty="0" smtClean="0">
              <a:solidFill>
                <a:srgbClr val="7030A0"/>
              </a:solidFill>
              <a:effectLst>
                <a:outerShdw blurRad="38100" dist="38100" dir="2700000" algn="tl">
                  <a:srgbClr val="000000">
                    <a:alpha val="43137"/>
                  </a:srgbClr>
                </a:outerShdw>
              </a:effectLst>
            </a:endParaRPr>
          </a:p>
          <a:p>
            <a:pPr marL="0" indent="266700" algn="just">
              <a:buNone/>
              <a:defRPr/>
            </a:pPr>
            <a:r>
              <a:rPr lang="en-US" sz="2400" dirty="0"/>
              <a:t>Example: Detection of Escherichia coli (plate count method).</a:t>
            </a:r>
          </a:p>
          <a:p>
            <a:pPr marL="0" indent="266700" algn="just">
              <a:buNone/>
              <a:defRPr/>
            </a:pPr>
            <a:r>
              <a:rPr lang="en-US" sz="2400" dirty="0"/>
              <a:t>The sample is prepared in the same way as for the detection of OCA and OCG.</a:t>
            </a:r>
          </a:p>
          <a:p>
            <a:pPr marL="0" indent="266700" algn="just">
              <a:buNone/>
              <a:defRPr/>
            </a:pPr>
            <a:r>
              <a:rPr lang="en-US" sz="2400" dirty="0"/>
              <a:t>An amount equivalent to 1 g or 1 ml of the product is tested.</a:t>
            </a:r>
          </a:p>
          <a:p>
            <a:pPr marL="0" indent="266700" algn="just">
              <a:buNone/>
              <a:defRPr/>
            </a:pPr>
            <a:r>
              <a:rPr lang="en-US" sz="2400" dirty="0"/>
              <a:t>A suitable amount of casein and soybean </a:t>
            </a:r>
            <a:r>
              <a:rPr lang="en-US" sz="2400" dirty="0" err="1"/>
              <a:t>hydrolyzate</a:t>
            </a:r>
            <a:r>
              <a:rPr lang="en-US" sz="2400" dirty="0"/>
              <a:t> broth is inoculated, mixed, incubated at 30-35 ° C for 18-24 hours.</a:t>
            </a:r>
          </a:p>
          <a:p>
            <a:pPr marL="0" indent="266700" algn="just">
              <a:buNone/>
              <a:defRPr/>
            </a:pPr>
            <a:r>
              <a:rPr lang="en-US" sz="2400" dirty="0"/>
              <a:t>Shake the container, transfer 1 ml of the sample obtained in step 3 into 100 ml of </a:t>
            </a:r>
            <a:r>
              <a:rPr lang="en-US" sz="2400" dirty="0" err="1"/>
              <a:t>McConkey</a:t>
            </a:r>
            <a:r>
              <a:rPr lang="en-US" sz="2400" dirty="0"/>
              <a:t> broth and incubate at 42-44 ° C for 24-48 hours. - enrichment</a:t>
            </a:r>
          </a:p>
          <a:p>
            <a:pPr marL="0" indent="266700" algn="just">
              <a:buNone/>
              <a:defRPr/>
            </a:pPr>
            <a:r>
              <a:rPr lang="en-US" sz="2400" dirty="0"/>
              <a:t>Subculture a suitable amount of the sample obtained in step 4 onto </a:t>
            </a:r>
            <a:r>
              <a:rPr lang="en-US" sz="2400" dirty="0" err="1"/>
              <a:t>McConkey</a:t>
            </a:r>
            <a:r>
              <a:rPr lang="en-US" sz="2400" dirty="0"/>
              <a:t> agar plates and incubate at 30-35 ° C for 18-72 hours. - indication</a:t>
            </a:r>
          </a:p>
          <a:p>
            <a:pPr marL="0" indent="266700" algn="just">
              <a:buNone/>
              <a:defRPr/>
            </a:pPr>
            <a:r>
              <a:rPr lang="en-US" sz="2400" dirty="0"/>
              <a:t>Interpretation of results: The growth of characteristic colonies indicates the possible presence of Escherichia coli. The result is confirmed by identification tests.</a:t>
            </a:r>
          </a:p>
          <a:p>
            <a:pPr marL="0" indent="266700" algn="just">
              <a:buNone/>
              <a:defRPr/>
            </a:pPr>
            <a:r>
              <a:rPr lang="en-US" sz="2400" dirty="0"/>
              <a:t>The product passes the test if no similar colonies are found or if identification tests are negative.</a:t>
            </a:r>
            <a:endParaRPr lang="ru-RU" sz="2400" b="1" dirty="0">
              <a:solidFill>
                <a:srgbClr val="7030A0"/>
              </a:solidFill>
              <a:effectLst>
                <a:outerShdw blurRad="38100" dist="38100" dir="2700000" algn="tl">
                  <a:srgbClr val="000000">
                    <a:alpha val="43137"/>
                  </a:srgbClr>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88640"/>
            <a:ext cx="6912768" cy="5040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Check of nutrient media (sterility, growth properties)</a:t>
            </a:r>
            <a:endParaRPr lang="ru-RU" b="1" dirty="0">
              <a:solidFill>
                <a:schemeClr val="tx1"/>
              </a:solidFill>
            </a:endParaRPr>
          </a:p>
        </p:txBody>
      </p:sp>
      <p:sp>
        <p:nvSpPr>
          <p:cNvPr id="4" name="Прямоугольник 3"/>
          <p:cNvSpPr/>
          <p:nvPr/>
        </p:nvSpPr>
        <p:spPr>
          <a:xfrm>
            <a:off x="395536" y="866929"/>
            <a:ext cx="8496944" cy="4738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Checking the presence / absence of antimicrobial action of the product</a:t>
            </a:r>
            <a:endParaRPr lang="ru-RU" sz="1600" dirty="0">
              <a:solidFill>
                <a:schemeClr val="tx1"/>
              </a:solidFill>
            </a:endParaRPr>
          </a:p>
        </p:txBody>
      </p:sp>
      <p:sp>
        <p:nvSpPr>
          <p:cNvPr id="5" name="Прямоугольник 4"/>
          <p:cNvSpPr/>
          <p:nvPr/>
        </p:nvSpPr>
        <p:spPr>
          <a:xfrm>
            <a:off x="395536" y="1484784"/>
            <a:ext cx="3995936" cy="3240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The drug has no antimicrobial action</a:t>
            </a:r>
            <a:endParaRPr lang="ru-RU" sz="1600" dirty="0">
              <a:solidFill>
                <a:schemeClr val="tx1"/>
              </a:solidFill>
            </a:endParaRPr>
          </a:p>
        </p:txBody>
      </p:sp>
      <p:sp>
        <p:nvSpPr>
          <p:cNvPr id="6" name="Прямоугольник 5"/>
          <p:cNvSpPr/>
          <p:nvPr/>
        </p:nvSpPr>
        <p:spPr>
          <a:xfrm>
            <a:off x="4770276" y="1484784"/>
            <a:ext cx="3995936" cy="3240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The drug has antimicrobial action</a:t>
            </a:r>
            <a:endParaRPr lang="ru-RU" sz="1600" dirty="0">
              <a:solidFill>
                <a:schemeClr val="tx1"/>
              </a:solidFill>
            </a:endParaRPr>
          </a:p>
        </p:txBody>
      </p:sp>
      <p:sp>
        <p:nvSpPr>
          <p:cNvPr id="7" name="Прямоугольник 6"/>
          <p:cNvSpPr/>
          <p:nvPr/>
        </p:nvSpPr>
        <p:spPr>
          <a:xfrm>
            <a:off x="395536" y="1988840"/>
            <a:ext cx="399593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Direct seeding from a Petri dish with agar medium</a:t>
            </a:r>
            <a:endParaRPr lang="ru-RU" sz="1600" dirty="0">
              <a:solidFill>
                <a:schemeClr val="tx1"/>
              </a:solidFill>
            </a:endParaRPr>
          </a:p>
        </p:txBody>
      </p:sp>
      <p:sp>
        <p:nvSpPr>
          <p:cNvPr id="8" name="Прямоугольник 7"/>
          <p:cNvSpPr/>
          <p:nvPr/>
        </p:nvSpPr>
        <p:spPr>
          <a:xfrm>
            <a:off x="4609795" y="1988840"/>
            <a:ext cx="4248472" cy="12241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Neutralization of antimicrobial action (dilution, addition of neutralizing action (dilution, addition of neutralizing agent, combined method, membrane filtration)</a:t>
            </a:r>
            <a:endParaRPr lang="ru-RU" sz="1600" dirty="0">
              <a:solidFill>
                <a:schemeClr val="tx1"/>
              </a:solidFill>
            </a:endParaRPr>
          </a:p>
        </p:txBody>
      </p:sp>
      <p:sp>
        <p:nvSpPr>
          <p:cNvPr id="9" name="Прямоугольник 8"/>
          <p:cNvSpPr/>
          <p:nvPr/>
        </p:nvSpPr>
        <p:spPr>
          <a:xfrm>
            <a:off x="1403648" y="3537012"/>
            <a:ext cx="399593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Direct seeding on a Petri dish, taking into account the results of the elimination of antimicrobial action</a:t>
            </a:r>
            <a:endParaRPr lang="ru-RU" sz="1600" dirty="0">
              <a:solidFill>
                <a:schemeClr val="tx1"/>
              </a:solidFill>
            </a:endParaRPr>
          </a:p>
        </p:txBody>
      </p:sp>
      <p:sp>
        <p:nvSpPr>
          <p:cNvPr id="10" name="Прямоугольник 9"/>
          <p:cNvSpPr/>
          <p:nvPr/>
        </p:nvSpPr>
        <p:spPr>
          <a:xfrm>
            <a:off x="5148064" y="4543115"/>
            <a:ext cx="399593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Membrane filtration and transfer of filters to the surface of agar media</a:t>
            </a:r>
            <a:endParaRPr lang="ru-RU" sz="1600" dirty="0">
              <a:solidFill>
                <a:schemeClr val="tx1"/>
              </a:solidFill>
            </a:endParaRPr>
          </a:p>
        </p:txBody>
      </p:sp>
      <p:sp>
        <p:nvSpPr>
          <p:cNvPr id="11" name="Прямоугольник 10"/>
          <p:cNvSpPr/>
          <p:nvPr/>
        </p:nvSpPr>
        <p:spPr>
          <a:xfrm>
            <a:off x="1637928" y="5625244"/>
            <a:ext cx="399593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chemeClr val="tx1"/>
                </a:solidFill>
              </a:rPr>
              <a:t>Incubation, counting the colonies that have grown, the interpretation of the results</a:t>
            </a:r>
            <a:endParaRPr lang="ru-RU" sz="1600" dirty="0">
              <a:solidFill>
                <a:schemeClr val="tx1"/>
              </a:solidFill>
            </a:endParaRPr>
          </a:p>
        </p:txBody>
      </p:sp>
      <p:cxnSp>
        <p:nvCxnSpPr>
          <p:cNvPr id="13" name="Прямая со стрелкой 12"/>
          <p:cNvCxnSpPr/>
          <p:nvPr/>
        </p:nvCxnSpPr>
        <p:spPr>
          <a:xfrm>
            <a:off x="3995936" y="692696"/>
            <a:ext cx="0" cy="1742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2987824" y="1340768"/>
            <a:ext cx="648072"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839744" y="1340768"/>
            <a:ext cx="812376"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1043608" y="1808820"/>
            <a:ext cx="0" cy="1800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6" idx="2"/>
            <a:endCxn id="8" idx="0"/>
          </p:cNvCxnSpPr>
          <p:nvPr/>
        </p:nvCxnSpPr>
        <p:spPr>
          <a:xfrm flipH="1">
            <a:off x="6734031" y="1808820"/>
            <a:ext cx="34213" cy="1800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7380312" y="3212976"/>
            <a:ext cx="720080" cy="13301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a:off x="827584" y="2636912"/>
            <a:ext cx="936104" cy="28803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H="1">
            <a:off x="5004048" y="3212976"/>
            <a:ext cx="629816"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378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3050"/>
            <a:ext cx="8712968" cy="779686"/>
          </a:xfrm>
        </p:spPr>
        <p:txBody>
          <a:bodyPr/>
          <a:lstStyle/>
          <a:p>
            <a:pPr algn="ctr"/>
            <a:r>
              <a:rPr lang="en-US" sz="2800" u="sng" dirty="0">
                <a:solidFill>
                  <a:srgbClr val="7030A0"/>
                </a:solidFill>
                <a:effectLst>
                  <a:outerShdw blurRad="38100" dist="38100" dir="2700000" algn="tl">
                    <a:srgbClr val="000000">
                      <a:alpha val="43137"/>
                    </a:srgbClr>
                  </a:outerShdw>
                </a:effectLst>
              </a:rPr>
              <a:t>MICROBIOLOGICAL CONTROL OF MEDICINAL STERILITY</a:t>
            </a:r>
            <a:endParaRPr lang="ru-RU" sz="2800" u="sng" dirty="0">
              <a:solidFill>
                <a:srgbClr val="7030A0"/>
              </a:solidFill>
              <a:effectLst>
                <a:outerShdw blurRad="38100" dist="38100" dir="2700000" algn="tl">
                  <a:srgbClr val="000000">
                    <a:alpha val="43137"/>
                  </a:srgbClr>
                </a:outerShdw>
              </a:effectLst>
            </a:endParaRPr>
          </a:p>
        </p:txBody>
      </p:sp>
      <p:sp>
        <p:nvSpPr>
          <p:cNvPr id="4" name="Текст 3"/>
          <p:cNvSpPr>
            <a:spLocks noGrp="1"/>
          </p:cNvSpPr>
          <p:nvPr>
            <p:ph type="body" idx="2"/>
          </p:nvPr>
        </p:nvSpPr>
        <p:spPr>
          <a:xfrm>
            <a:off x="107504" y="980728"/>
            <a:ext cx="3312368" cy="5688632"/>
          </a:xfrm>
        </p:spPr>
        <p:txBody>
          <a:bodyPr/>
          <a:lstStyle/>
          <a:p>
            <a:pPr algn="just"/>
            <a:r>
              <a:rPr lang="en-US"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Sterility is the absence of living microorganisms. The purpose of the sterility test is to confirm the complete absence of viable bacteria and fungi in the test object.</a:t>
            </a:r>
            <a:endParaRPr lang="ru-RU"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
          </p:nvPr>
        </p:nvSpPr>
        <p:spPr>
          <a:xfrm>
            <a:off x="3419872" y="980728"/>
            <a:ext cx="5544615" cy="5688632"/>
          </a:xfrm>
        </p:spPr>
        <p:txBody>
          <a:bodyPr/>
          <a:lstStyle/>
          <a:p>
            <a:pPr marL="0" indent="0" algn="just">
              <a:buNone/>
            </a:pPr>
            <a:r>
              <a:rPr lang="en-US" sz="2200" dirty="0"/>
              <a:t>For sterile dosage forms, the presence of microorganisms, even in small numbers, can become lethal, given the unhindered entry of microorganisms into the blood or mucous membranes of the body, provided that a person's immunity is weakened.</a:t>
            </a:r>
          </a:p>
          <a:p>
            <a:pPr marL="0" indent="0" algn="just">
              <a:buNone/>
            </a:pPr>
            <a:r>
              <a:rPr lang="en-US" sz="2200" dirty="0"/>
              <a:t>The test is used for products that must be sterile:</a:t>
            </a:r>
          </a:p>
          <a:p>
            <a:pPr marL="0" indent="0" algn="just">
              <a:buNone/>
            </a:pPr>
            <a:r>
              <a:rPr lang="en-US" sz="2200" dirty="0"/>
              <a:t>• drugs for parenteral use (solutions, freeze-dried and sterile packaged powders for injections and infusions);</a:t>
            </a:r>
          </a:p>
          <a:p>
            <a:pPr marL="0" indent="0" algn="just">
              <a:buNone/>
            </a:pPr>
            <a:r>
              <a:rPr lang="en-US" sz="2200" dirty="0"/>
              <a:t>• Ophthalmic drugs;</a:t>
            </a:r>
          </a:p>
          <a:p>
            <a:pPr marL="0" indent="0" algn="just">
              <a:buNone/>
            </a:pPr>
            <a:r>
              <a:rPr lang="en-US" sz="2200" dirty="0"/>
              <a:t>• Solutions of antiseptics for external use;</a:t>
            </a:r>
          </a:p>
          <a:p>
            <a:pPr marL="0" indent="0" algn="just">
              <a:buNone/>
            </a:pPr>
            <a:r>
              <a:rPr lang="en-US" sz="2200" dirty="0"/>
              <a:t>• Ointments, gels for external use (for application to the wound surface);</a:t>
            </a:r>
            <a:endParaRPr lang="ru-RU" sz="22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56" y="3356992"/>
            <a:ext cx="3158799" cy="336383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a:xfrm>
            <a:off x="914400" y="5157192"/>
            <a:ext cx="7258000" cy="938808"/>
          </a:xfrm>
        </p:spPr>
        <p:txBody>
          <a:bodyPr/>
          <a:lstStyle/>
          <a:p>
            <a:pPr algn="ctr"/>
            <a:r>
              <a:rPr lang="en-US" b="1" dirty="0">
                <a:effectLst>
                  <a:outerShdw blurRad="38100" dist="38100" dir="2700000" algn="tl">
                    <a:srgbClr val="000000">
                      <a:alpha val="43137"/>
                    </a:srgbClr>
                  </a:outerShdw>
                </a:effectLst>
              </a:rPr>
              <a:t>The sterility test is performed in aseptic conditions, in boxing</a:t>
            </a:r>
            <a:endParaRPr lang="ru-RU" b="1" dirty="0">
              <a:effectLst>
                <a:outerShdw blurRad="38100" dist="38100" dir="2700000" algn="tl">
                  <a:srgbClr val="000000">
                    <a:alpha val="43137"/>
                  </a:srgbClr>
                </a:outerShdw>
              </a:effectLst>
            </a:endParaRPr>
          </a:p>
          <a:p>
            <a:endParaRPr lang="ru-RU" dirty="0"/>
          </a:p>
        </p:txBody>
      </p:sp>
      <p:pic>
        <p:nvPicPr>
          <p:cNvPr id="5" name="Объект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95536" y="188640"/>
            <a:ext cx="8424936" cy="5040560"/>
          </a:xfrm>
        </p:spPr>
      </p:pic>
      <p:sp>
        <p:nvSpPr>
          <p:cNvPr id="4" name="Прямоугольник 3"/>
          <p:cNvSpPr/>
          <p:nvPr/>
        </p:nvSpPr>
        <p:spPr>
          <a:xfrm>
            <a:off x="395536" y="0"/>
            <a:ext cx="8424936" cy="908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Sterility tests are carried out under aseptic conditions, in boxes</a:t>
            </a:r>
            <a:endParaRPr lang="uk-UA" sz="3200" dirty="0"/>
          </a:p>
        </p:txBody>
      </p:sp>
    </p:spTree>
    <p:extLst>
      <p:ext uri="{BB962C8B-B14F-4D97-AF65-F5344CB8AC3E}">
        <p14:creationId xmlns:p14="http://schemas.microsoft.com/office/powerpoint/2010/main" val="1377617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99592" y="116632"/>
            <a:ext cx="7772400" cy="864096"/>
          </a:xfrm>
        </p:spPr>
        <p:txBody>
          <a:bodyPr/>
          <a:lstStyle/>
          <a:p>
            <a:pPr algn="ctr" eaLnBrk="1" hangingPunct="1"/>
            <a:r>
              <a:rPr lang="en-US" sz="1800"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MICROBIOLOGICAL CONTROL OF STERILE MEDICINES </a:t>
            </a:r>
            <a:r>
              <a:rPr lang="uk-UA" sz="1800"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uk-UA" sz="1800"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Methods for determining sterility:</a:t>
            </a:r>
            <a:endParaRPr lang="ru-RU" altLang="ru-RU" sz="1800" b="1" dirty="0" smtClean="0">
              <a:solidFill>
                <a:srgbClr val="7030A0"/>
              </a:solidFill>
              <a:effectLst>
                <a:outerShdw blurRad="38100" dist="38100" dir="2700000" algn="tl">
                  <a:srgbClr val="000000">
                    <a:alpha val="43137"/>
                  </a:srgbClr>
                </a:outerShdw>
              </a:effectLst>
            </a:endParaRPr>
          </a:p>
        </p:txBody>
      </p:sp>
      <p:sp>
        <p:nvSpPr>
          <p:cNvPr id="2" name="Текст 1"/>
          <p:cNvSpPr>
            <a:spLocks noGrp="1"/>
          </p:cNvSpPr>
          <p:nvPr>
            <p:ph type="body" idx="2"/>
          </p:nvPr>
        </p:nvSpPr>
        <p:spPr>
          <a:xfrm>
            <a:off x="107504" y="980728"/>
            <a:ext cx="5688632" cy="5877272"/>
          </a:xfrm>
        </p:spPr>
        <p:txBody>
          <a:bodyPr/>
          <a:lstStyle/>
          <a:p>
            <a:pPr algn="just"/>
            <a:r>
              <a:rPr lang="en-US" u="sng" dirty="0">
                <a:solidFill>
                  <a:srgbClr val="7030A0"/>
                </a:solidFill>
                <a:latin typeface="Times New Roman" panose="02020603050405020304" pitchFamily="18" charset="0"/>
                <a:cs typeface="Times New Roman" panose="02020603050405020304" pitchFamily="18" charset="0"/>
              </a:rPr>
              <a:t>Membrane filtration is the best method if the test drug is filtered</a:t>
            </a:r>
            <a:r>
              <a:rPr lang="ru-RU" u="sng" dirty="0">
                <a:solidFill>
                  <a:srgbClr val="7030A0"/>
                </a:solidFill>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1. Advantages:</a:t>
            </a:r>
          </a:p>
          <a:p>
            <a:pPr algn="just"/>
            <a:r>
              <a:rPr lang="en-US" dirty="0">
                <a:latin typeface="Times New Roman" panose="02020603050405020304" pitchFamily="18" charset="0"/>
                <a:cs typeface="Times New Roman" panose="02020603050405020304" pitchFamily="18" charset="0"/>
              </a:rPr>
              <a:t>- the possibility of effective elimination of antimicrobial action;</a:t>
            </a:r>
          </a:p>
          <a:p>
            <a:pPr algn="just"/>
            <a:r>
              <a:rPr lang="en-US" dirty="0">
                <a:latin typeface="Times New Roman" panose="02020603050405020304" pitchFamily="18" charset="0"/>
                <a:cs typeface="Times New Roman" panose="02020603050405020304" pitchFamily="18" charset="0"/>
              </a:rPr>
              <a:t>- high reliability of detection of non-sterility of antimicrobial drugs due to lack of dilution, takes place when eliminating antimicrobial action;</a:t>
            </a:r>
          </a:p>
          <a:p>
            <a:pPr algn="just"/>
            <a:r>
              <a:rPr lang="en-US" dirty="0">
                <a:latin typeface="Times New Roman" panose="02020603050405020304" pitchFamily="18" charset="0"/>
                <a:cs typeface="Times New Roman" panose="02020603050405020304" pitchFamily="18" charset="0"/>
              </a:rPr>
              <a:t>- the ability to filter a large volume;</a:t>
            </a:r>
          </a:p>
          <a:p>
            <a:pPr algn="just"/>
            <a:r>
              <a:rPr lang="en-US" dirty="0">
                <a:latin typeface="Times New Roman" panose="02020603050405020304" pitchFamily="18" charset="0"/>
                <a:cs typeface="Times New Roman" panose="02020603050405020304" pitchFamily="18" charset="0"/>
              </a:rPr>
              <a:t>- statistically more reliable;</a:t>
            </a:r>
          </a:p>
          <a:p>
            <a:pPr algn="just"/>
            <a:r>
              <a:rPr lang="en-US" dirty="0">
                <a:latin typeface="Times New Roman" panose="02020603050405020304" pitchFamily="18" charset="0"/>
                <a:cs typeface="Times New Roman" panose="02020603050405020304" pitchFamily="18" charset="0"/>
              </a:rPr>
              <a:t>- more sensitive: high efficiency of detection of microbial contamination at low concentration of cells per unit of the sample due to the possibility of concentration or content on the membrane of even individual cells (1 CFU per type).</a:t>
            </a:r>
          </a:p>
          <a:p>
            <a:pPr algn="just"/>
            <a:r>
              <a:rPr lang="en-US" dirty="0">
                <a:latin typeface="Times New Roman" panose="02020603050405020304" pitchFamily="18" charset="0"/>
                <a:cs typeface="Times New Roman" panose="02020603050405020304" pitchFamily="18" charset="0"/>
              </a:rPr>
              <a:t>2. Restrictions:</a:t>
            </a:r>
          </a:p>
          <a:p>
            <a:pPr algn="just"/>
            <a:r>
              <a:rPr lang="en-US" dirty="0">
                <a:latin typeface="Times New Roman" panose="02020603050405020304" pitchFamily="18" charset="0"/>
                <a:cs typeface="Times New Roman" panose="02020603050405020304" pitchFamily="18" charset="0"/>
              </a:rPr>
              <a:t>- unfiltered samples, membrane occlusion.</a:t>
            </a:r>
            <a:endParaRPr lang="ru-RU"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quarter" idx="1"/>
          </p:nvPr>
        </p:nvSpPr>
        <p:spPr>
          <a:xfrm>
            <a:off x="5724128" y="1196752"/>
            <a:ext cx="3168352" cy="4971256"/>
          </a:xfrm>
        </p:spPr>
        <p:txBody>
          <a:bodyPr/>
          <a:lstStyle/>
          <a:p>
            <a:pPr marL="0" indent="0" algn="just">
              <a:buNone/>
            </a:pPr>
            <a:r>
              <a:rPr lang="en-US" sz="1900" u="sng" dirty="0">
                <a:solidFill>
                  <a:srgbClr val="7030A0"/>
                </a:solidFill>
                <a:latin typeface="Times New Roman" panose="02020603050405020304" pitchFamily="18" charset="0"/>
                <a:cs typeface="Times New Roman" panose="02020603050405020304" pitchFamily="18" charset="0"/>
              </a:rPr>
              <a:t>Direct sowing method.</a:t>
            </a:r>
            <a:endParaRPr lang="uk-UA" sz="1900" u="sng" dirty="0">
              <a:solidFill>
                <a:srgbClr val="7030A0"/>
              </a:solidFill>
              <a:latin typeface="Times New Roman" panose="02020603050405020304" pitchFamily="18" charset="0"/>
              <a:cs typeface="Times New Roman" panose="02020603050405020304" pitchFamily="18" charset="0"/>
            </a:endParaRPr>
          </a:p>
          <a:p>
            <a:pPr marL="0" indent="0" algn="just">
              <a:buNone/>
            </a:pPr>
            <a:r>
              <a:rPr lang="en-US" sz="1900" dirty="0">
                <a:latin typeface="Times New Roman" panose="02020603050405020304" pitchFamily="18" charset="0"/>
                <a:cs typeface="Times New Roman" panose="02020603050405020304" pitchFamily="18" charset="0"/>
              </a:rPr>
              <a:t>A) Advantages:</a:t>
            </a:r>
          </a:p>
          <a:p>
            <a:pPr marL="0" indent="0" algn="just">
              <a:buNone/>
            </a:pPr>
            <a:r>
              <a:rPr lang="en-US" sz="1900" dirty="0">
                <a:latin typeface="Times New Roman" panose="02020603050405020304" pitchFamily="18" charset="0"/>
                <a:cs typeface="Times New Roman" panose="02020603050405020304" pitchFamily="18" charset="0"/>
              </a:rPr>
              <a:t>- fast, simple, economical;</a:t>
            </a:r>
          </a:p>
          <a:p>
            <a:pPr marL="0" indent="0" algn="just">
              <a:buNone/>
            </a:pPr>
            <a:r>
              <a:rPr lang="en-US" sz="1900" dirty="0">
                <a:latin typeface="Times New Roman" panose="02020603050405020304" pitchFamily="18" charset="0"/>
                <a:cs typeface="Times New Roman" panose="02020603050405020304" pitchFamily="18" charset="0"/>
              </a:rPr>
              <a:t>- unfiltered samples.</a:t>
            </a:r>
          </a:p>
          <a:p>
            <a:pPr marL="0" indent="0" algn="just">
              <a:buNone/>
            </a:pPr>
            <a:r>
              <a:rPr lang="en-US" sz="1900" dirty="0">
                <a:latin typeface="Times New Roman" panose="02020603050405020304" pitchFamily="18" charset="0"/>
                <a:cs typeface="Times New Roman" panose="02020603050405020304" pitchFamily="18" charset="0"/>
              </a:rPr>
              <a:t>B) Restrictions:</a:t>
            </a:r>
          </a:p>
          <a:p>
            <a:pPr marL="0" indent="0" algn="just">
              <a:buNone/>
            </a:pPr>
            <a:r>
              <a:rPr lang="en-US" sz="1900" dirty="0">
                <a:latin typeface="Times New Roman" panose="02020603050405020304" pitchFamily="18" charset="0"/>
                <a:cs typeface="Times New Roman" panose="02020603050405020304" pitchFamily="18" charset="0"/>
              </a:rPr>
              <a:t>- limited sample size: low sensitivity;</a:t>
            </a:r>
          </a:p>
          <a:p>
            <a:pPr marL="0" indent="0" algn="just">
              <a:buNone/>
            </a:pPr>
            <a:r>
              <a:rPr lang="en-US" sz="1900" dirty="0">
                <a:latin typeface="Times New Roman" panose="02020603050405020304" pitchFamily="18" charset="0"/>
                <a:cs typeface="Times New Roman" panose="02020603050405020304" pitchFamily="18" charset="0"/>
              </a:rPr>
              <a:t>- problems with antimicrobial action.</a:t>
            </a:r>
            <a:endParaRPr lang="ru-RU" sz="2000"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775" y="16797"/>
            <a:ext cx="8809037" cy="5924699"/>
          </a:xfrm>
          <a:prstGeom prst="rect">
            <a:avLst/>
          </a:prstGeom>
        </p:spPr>
        <p:txBody>
          <a:bodyPr>
            <a:spAutoFit/>
          </a:bodyPr>
          <a:lstStyle/>
          <a:p>
            <a:pPr algn="ctr"/>
            <a:r>
              <a:rPr lang="en-US" sz="2000" b="1" dirty="0">
                <a:solidFill>
                  <a:srgbClr val="7030A0"/>
                </a:solidFill>
                <a:effectLst>
                  <a:outerShdw blurRad="38100" dist="38100" dir="2700000" algn="tl">
                    <a:srgbClr val="000000">
                      <a:alpha val="43137"/>
                    </a:srgbClr>
                  </a:outerShdw>
                </a:effectLst>
              </a:rPr>
              <a:t>Conditions for the sterility test:</a:t>
            </a:r>
            <a:endParaRPr lang="uk-UA" sz="2000" b="1" dirty="0">
              <a:solidFill>
                <a:srgbClr val="7030A0"/>
              </a:solidFill>
              <a:effectLst>
                <a:outerShdw blurRad="38100" dist="38100" dir="2700000" algn="tl">
                  <a:srgbClr val="000000">
                    <a:alpha val="43137"/>
                  </a:srgbClr>
                </a:outerShdw>
              </a:effectLst>
            </a:endParaRPr>
          </a:p>
          <a:p>
            <a:pPr algn="just"/>
            <a:r>
              <a:rPr lang="ru-RU" sz="2000" dirty="0"/>
              <a:t>• </a:t>
            </a:r>
            <a:r>
              <a:rPr lang="en-US" sz="2000" dirty="0"/>
              <a:t>Sterility tests should be performed under the same conditions as aseptic production.</a:t>
            </a:r>
          </a:p>
          <a:p>
            <a:pPr algn="just"/>
            <a:r>
              <a:rPr lang="en-US" sz="2000" dirty="0"/>
              <a:t>• Preparation of air supplied to a clean room using HEPA filters (HEPA - High Efficiency Particulate Absorption). These filters are used for almost complete purification of air from even the smallest particles, up to 0.1 microns.</a:t>
            </a:r>
          </a:p>
          <a:p>
            <a:pPr algn="just"/>
            <a:r>
              <a:rPr lang="en-US" sz="2000" dirty="0"/>
              <a:t>• Access to the premises must be organized through air locks - structures with unidirectional one-way passages. The airlock prevents the movement of air between rooms. When all the doors of the airlock are closed, the air entering it dilutes the pollution that came from the external corridors through the door, or released by the staff present.</a:t>
            </a:r>
          </a:p>
          <a:p>
            <a:pPr algn="just"/>
            <a:r>
              <a:rPr lang="en-US" sz="2000" dirty="0"/>
              <a:t>The tested products must be fed through the transfer windows.</a:t>
            </a:r>
          </a:p>
          <a:p>
            <a:pPr algn="just"/>
            <a:r>
              <a:rPr lang="en-US" sz="2000" dirty="0"/>
              <a:t>• Performers must be disguised in sterile clothing.</a:t>
            </a:r>
          </a:p>
          <a:p>
            <a:pPr algn="just"/>
            <a:r>
              <a:rPr lang="en-US" sz="2000" dirty="0"/>
              <a:t>• Performers must be properly trained.</a:t>
            </a:r>
          </a:p>
          <a:p>
            <a:pPr algn="just"/>
            <a:r>
              <a:rPr lang="en-US" sz="2000" dirty="0"/>
              <a:t>• Precautions taken against contamination should not affect any of the micro-organisms that may be detected during the test.</a:t>
            </a:r>
          </a:p>
          <a:p>
            <a:pPr algn="just"/>
            <a:r>
              <a:rPr lang="en-US" sz="2000" dirty="0"/>
              <a:t>• The test conditions should be monitored regularly by sampling the air and surfaces of the work area.</a:t>
            </a:r>
            <a:endParaRPr lang="ru-RU" sz="1900" dirty="0">
              <a:latin typeface="Times New Roman" panose="02020603050405020304" pitchFamily="18" charset="0"/>
              <a:cs typeface="Times New Roman" panose="02020603050405020304" pitchFamily="18" charset="0"/>
            </a:endParaRPr>
          </a:p>
          <a:p>
            <a:pPr algn="just"/>
            <a:endParaRPr lang="ru-RU" sz="19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body" idx="4294967295"/>
          </p:nvPr>
        </p:nvSpPr>
        <p:spPr>
          <a:xfrm>
            <a:off x="179388" y="260350"/>
            <a:ext cx="8770937" cy="4810125"/>
          </a:xfrm>
        </p:spPr>
        <p:txBody>
          <a:bodyPr/>
          <a:lstStyle/>
          <a:p>
            <a:pPr marL="0" indent="0" algn="just">
              <a:buNone/>
              <a:defRPr/>
            </a:pPr>
            <a:r>
              <a:rPr lang="en-US" sz="2400" dirty="0"/>
              <a:t>Nutrient media used to determine sterility:</a:t>
            </a:r>
          </a:p>
          <a:p>
            <a:pPr marL="0" indent="0" algn="just">
              <a:buNone/>
              <a:defRPr/>
            </a:pPr>
            <a:r>
              <a:rPr lang="en-US" sz="2400" dirty="0"/>
              <a:t>• Liquid </a:t>
            </a:r>
            <a:r>
              <a:rPr lang="en-US" sz="2400" dirty="0" err="1"/>
              <a:t>thioglycol</a:t>
            </a:r>
            <a:r>
              <a:rPr lang="en-US" sz="2400" dirty="0"/>
              <a:t> medium: reduces the redox potential and promotes the growth of anaerobic microorganisms</a:t>
            </a:r>
          </a:p>
          <a:p>
            <a:pPr marL="0" indent="0" algn="just">
              <a:buNone/>
              <a:defRPr/>
            </a:pPr>
            <a:r>
              <a:rPr lang="en-US" sz="2400" dirty="0"/>
              <a:t>• Detection of anaerobic bacteria - Aerobic bacteria</a:t>
            </a:r>
          </a:p>
          <a:p>
            <a:pPr marL="0" indent="0" algn="just">
              <a:buNone/>
              <a:defRPr/>
            </a:pPr>
            <a:r>
              <a:rPr lang="en-US" sz="2400" dirty="0"/>
              <a:t>• Liquid medium based on casein and soybean </a:t>
            </a:r>
            <a:r>
              <a:rPr lang="en-US" sz="2400" dirty="0" err="1"/>
              <a:t>hydrolyzate</a:t>
            </a:r>
            <a:r>
              <a:rPr lang="en-US" sz="2400" dirty="0"/>
              <a:t> (</a:t>
            </a:r>
            <a:r>
              <a:rPr lang="en-US" sz="2400" dirty="0" err="1"/>
              <a:t>Saburo</a:t>
            </a:r>
            <a:r>
              <a:rPr lang="en-US" sz="2400" dirty="0"/>
              <a:t> medium)</a:t>
            </a:r>
          </a:p>
          <a:p>
            <a:pPr marL="0" indent="0" algn="just">
              <a:buNone/>
              <a:defRPr/>
            </a:pPr>
            <a:r>
              <a:rPr lang="en-US" sz="2400" dirty="0"/>
              <a:t>• Detection of fungi</a:t>
            </a:r>
          </a:p>
          <a:p>
            <a:pPr marL="0" indent="0" algn="just">
              <a:buNone/>
              <a:defRPr/>
            </a:pPr>
            <a:r>
              <a:rPr lang="en-US" sz="2400" dirty="0"/>
              <a:t>• Detection of aerobic bacteria.</a:t>
            </a:r>
          </a:p>
          <a:p>
            <a:pPr marL="0" indent="0" algn="just">
              <a:buNone/>
              <a:defRPr/>
            </a:pPr>
            <a:r>
              <a:rPr lang="en-US" sz="2400" dirty="0"/>
              <a:t>Nutrient media are prepared in the laboratory using dry nutrient media of industrial production or individual components. Ready-to-use environments with a manufacturer's certificate may be used. The nutrient media prepared in the laboratory are checked for sterility and their growth properties are determined. The nutrient media and filter washes are sterilized in an autoclave at 121 ° C for 15 minutes, unless otherwise specified in the </a:t>
            </a:r>
            <a:r>
              <a:rPr lang="en-US" sz="2400" dirty="0" err="1"/>
              <a:t>pharmacopoeial</a:t>
            </a:r>
            <a:r>
              <a:rPr lang="en-US" sz="2400" dirty="0"/>
              <a:t> article or regulatory documentation.</a:t>
            </a:r>
            <a:endParaRPr lang="ru-RU" sz="2400" dirty="0"/>
          </a:p>
          <a:p>
            <a:pPr marL="0" indent="0" algn="just">
              <a:buNone/>
              <a:defRPr/>
            </a:pPr>
            <a:endParaRPr lang="ru-RU"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9372" y="332656"/>
            <a:ext cx="8712968" cy="5940088"/>
          </a:xfrm>
          <a:prstGeom prst="rect">
            <a:avLst/>
          </a:prstGeom>
        </p:spPr>
        <p:txBody>
          <a:bodyPr wrap="square">
            <a:spAutoFit/>
          </a:bodyPr>
          <a:lstStyle/>
          <a:p>
            <a:pPr indent="365125" algn="just"/>
            <a:r>
              <a:rPr lang="en-US" sz="2000" dirty="0"/>
              <a:t>Each batch of manufactured nutrient media (5% of the quantity in the batch is subject to suitability testing, which consists in checking for sterility and checking the growth properties.</a:t>
            </a:r>
          </a:p>
          <a:p>
            <a:pPr indent="365125" algn="just"/>
            <a:r>
              <a:rPr lang="en-US" sz="2000" dirty="0"/>
              <a:t>Checking the sterility of nutrient media</a:t>
            </a:r>
          </a:p>
          <a:p>
            <a:pPr indent="365125" algn="just"/>
            <a:r>
              <a:rPr lang="en-US" sz="2000" dirty="0"/>
              <a:t>After sterilization of nutrient media, the sample of each batch is </a:t>
            </a:r>
            <a:r>
              <a:rPr lang="en-US" sz="2000" dirty="0" err="1"/>
              <a:t>thermostated</a:t>
            </a:r>
            <a:r>
              <a:rPr lang="en-US" sz="2000" dirty="0"/>
              <a:t> for 14 days at a temperature of 30-35 C for </a:t>
            </a:r>
            <a:r>
              <a:rPr lang="en-US" sz="2000" dirty="0" err="1"/>
              <a:t>thioglycol</a:t>
            </a:r>
            <a:r>
              <a:rPr lang="en-US" sz="2000" dirty="0"/>
              <a:t> medium and 20-25 C for </a:t>
            </a:r>
            <a:r>
              <a:rPr lang="en-US" sz="2000" dirty="0" err="1"/>
              <a:t>Saburo</a:t>
            </a:r>
            <a:r>
              <a:rPr lang="en-US" sz="2000" dirty="0"/>
              <a:t> medium. At the end of a given period in nutrient media should be absent visually identifiable signs of growth of microorganisms.</a:t>
            </a:r>
          </a:p>
          <a:p>
            <a:pPr indent="365125" algn="just"/>
            <a:r>
              <a:rPr lang="en-US" sz="2000" dirty="0"/>
              <a:t>Check of growth properties. The following microorganisms are used for this purpose:</a:t>
            </a:r>
          </a:p>
          <a:p>
            <a:pPr indent="365125" algn="just"/>
            <a:r>
              <a:rPr lang="en-US" sz="2000" dirty="0" err="1"/>
              <a:t>thioglycol</a:t>
            </a:r>
            <a:r>
              <a:rPr lang="en-US" sz="2000" dirty="0"/>
              <a:t> medium: Staphylococcus </a:t>
            </a:r>
            <a:r>
              <a:rPr lang="en-US" sz="2000" dirty="0" err="1"/>
              <a:t>aureus</a:t>
            </a:r>
            <a:r>
              <a:rPr lang="en-US" sz="2000" dirty="0"/>
              <a:t>, Pseudomonas </a:t>
            </a:r>
            <a:r>
              <a:rPr lang="en-US" sz="2000" dirty="0" err="1"/>
              <a:t>aeruginosa</a:t>
            </a:r>
            <a:r>
              <a:rPr lang="en-US" sz="2000" dirty="0"/>
              <a:t>, Clostridium </a:t>
            </a:r>
            <a:r>
              <a:rPr lang="en-US" sz="2000" dirty="0" err="1"/>
              <a:t>sporogenes</a:t>
            </a:r>
            <a:r>
              <a:rPr lang="en-US" sz="2000" dirty="0"/>
              <a:t>.</a:t>
            </a:r>
          </a:p>
          <a:p>
            <a:pPr indent="365125" algn="just"/>
            <a:r>
              <a:rPr lang="en-US" sz="2000" b="1" dirty="0" err="1">
                <a:solidFill>
                  <a:schemeClr val="accent1"/>
                </a:solidFill>
                <a:effectLst>
                  <a:outerShdw blurRad="38100" dist="38100" dir="2700000" algn="tl">
                    <a:srgbClr val="000000">
                      <a:alpha val="43137"/>
                    </a:srgbClr>
                  </a:outerShdw>
                </a:effectLst>
              </a:rPr>
              <a:t>Saburo</a:t>
            </a:r>
            <a:r>
              <a:rPr lang="en-US" sz="2000" b="1" dirty="0">
                <a:solidFill>
                  <a:schemeClr val="accent1"/>
                </a:solidFill>
                <a:effectLst>
                  <a:outerShdw blurRad="38100" dist="38100" dir="2700000" algn="tl">
                    <a:srgbClr val="000000">
                      <a:alpha val="43137"/>
                    </a:srgbClr>
                  </a:outerShdw>
                </a:effectLst>
              </a:rPr>
              <a:t> medium: </a:t>
            </a:r>
            <a:r>
              <a:rPr lang="en-US" sz="2000" dirty="0"/>
              <a:t>Bacillus </a:t>
            </a:r>
            <a:r>
              <a:rPr lang="en-US" sz="2000" dirty="0" err="1"/>
              <a:t>subtilus</a:t>
            </a:r>
            <a:r>
              <a:rPr lang="en-US" sz="2000" dirty="0"/>
              <a:t>, Candida </a:t>
            </a:r>
            <a:r>
              <a:rPr lang="en-US" sz="2000" dirty="0" err="1"/>
              <a:t>albicans</a:t>
            </a:r>
            <a:r>
              <a:rPr lang="en-US" sz="2000" dirty="0"/>
              <a:t>, </a:t>
            </a:r>
            <a:r>
              <a:rPr lang="en-US" sz="2000" dirty="0" err="1"/>
              <a:t>Aspergillus</a:t>
            </a:r>
            <a:r>
              <a:rPr lang="en-US" sz="2000" dirty="0"/>
              <a:t> </a:t>
            </a:r>
            <a:r>
              <a:rPr lang="en-US" sz="2000" dirty="0" err="1"/>
              <a:t>brasiensis</a:t>
            </a:r>
            <a:r>
              <a:rPr lang="en-US" sz="2000" dirty="0"/>
              <a:t>.</a:t>
            </a:r>
          </a:p>
          <a:p>
            <a:pPr indent="365125" algn="just"/>
            <a:r>
              <a:rPr lang="en-US" sz="2000" b="1" dirty="0">
                <a:solidFill>
                  <a:schemeClr val="accent1"/>
                </a:solidFill>
                <a:effectLst>
                  <a:outerShdw blurRad="38100" dist="38100" dir="2700000" algn="tl">
                    <a:srgbClr val="000000">
                      <a:alpha val="43137"/>
                    </a:srgbClr>
                  </a:outerShdw>
                </a:effectLst>
              </a:rPr>
              <a:t>A small amount of </a:t>
            </a:r>
            <a:r>
              <a:rPr lang="en-US" sz="2000" dirty="0"/>
              <a:t>each of the microorganisms (not more than 100 CFU) is made in a nutrient medium and incubated for up to 3 days at a temperature of 30-35 C (for </a:t>
            </a:r>
            <a:r>
              <a:rPr lang="en-US" sz="2000" dirty="0" err="1"/>
              <a:t>thioglycol</a:t>
            </a:r>
            <a:r>
              <a:rPr lang="en-US" sz="2000" dirty="0"/>
              <a:t> medium) and up to 5 days at 20-25 ° C (for </a:t>
            </a:r>
            <a:r>
              <a:rPr lang="en-US" sz="2000" dirty="0" err="1"/>
              <a:t>Saburo</a:t>
            </a:r>
            <a:r>
              <a:rPr lang="en-US" sz="2000" dirty="0"/>
              <a:t> medium).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833" y="116632"/>
            <a:ext cx="8640960" cy="5940088"/>
          </a:xfrm>
          <a:prstGeom prst="rect">
            <a:avLst/>
          </a:prstGeom>
        </p:spPr>
        <p:txBody>
          <a:bodyPr wrap="square">
            <a:spAutoFit/>
          </a:bodyPr>
          <a:lstStyle/>
          <a:p>
            <a:pPr indent="365125" algn="just"/>
            <a:r>
              <a:rPr lang="en-US" sz="2000" dirty="0">
                <a:latin typeface="Times New Roman" panose="02020603050405020304" pitchFamily="18" charset="0"/>
                <a:cs typeface="Times New Roman" panose="02020603050405020304" pitchFamily="18" charset="0"/>
              </a:rPr>
              <a:t>Prior to the sterility test, it should be determined whether the test specimen has antimicrobial activity that may significantly affect the test results.</a:t>
            </a:r>
          </a:p>
          <a:p>
            <a:pPr indent="365125" algn="just"/>
            <a:r>
              <a:rPr lang="en-US" sz="2000" dirty="0">
                <a:latin typeface="Times New Roman" panose="02020603050405020304" pitchFamily="18" charset="0"/>
                <a:cs typeface="Times New Roman" panose="02020603050405020304" pitchFamily="18" charset="0"/>
              </a:rPr>
              <a:t>To do this, a certain amount of the studied drug is placed in </a:t>
            </a:r>
            <a:r>
              <a:rPr lang="en-US" sz="2000" dirty="0" err="1">
                <a:latin typeface="Times New Roman" panose="02020603050405020304" pitchFamily="18" charset="0"/>
                <a:cs typeface="Times New Roman" panose="02020603050405020304" pitchFamily="18" charset="0"/>
              </a:rPr>
              <a:t>thioglycol</a:t>
            </a:r>
            <a:r>
              <a:rPr lang="en-US" sz="2000" dirty="0">
                <a:latin typeface="Times New Roman" panose="02020603050405020304" pitchFamily="18" charset="0"/>
                <a:cs typeface="Times New Roman" panose="02020603050405020304" pitchFamily="18" charset="0"/>
              </a:rPr>
              <a:t> medium and in </a:t>
            </a:r>
            <a:r>
              <a:rPr lang="en-US" sz="2000" dirty="0" err="1">
                <a:latin typeface="Times New Roman" panose="02020603050405020304" pitchFamily="18" charset="0"/>
                <a:cs typeface="Times New Roman" panose="02020603050405020304" pitchFamily="18" charset="0"/>
              </a:rPr>
              <a:t>Saburo</a:t>
            </a:r>
            <a:r>
              <a:rPr lang="en-US" sz="2000" dirty="0">
                <a:latin typeface="Times New Roman" panose="02020603050405020304" pitchFamily="18" charset="0"/>
                <a:cs typeface="Times New Roman" panose="02020603050405020304" pitchFamily="18" charset="0"/>
              </a:rPr>
              <a:t> medium. Add the microbial suspension and incubate: 1st on Wednesday at 30 -35 ° C for two days, 2nd on Wednesday at 20-25 ° C for three days.</a:t>
            </a:r>
          </a:p>
          <a:p>
            <a:pPr indent="365125" algn="just"/>
            <a:r>
              <a:rPr lang="en-US" sz="2000" dirty="0">
                <a:solidFill>
                  <a:schemeClr val="accent1"/>
                </a:solidFill>
                <a:latin typeface="Times New Roman" panose="02020603050405020304" pitchFamily="18" charset="0"/>
                <a:cs typeface="Times New Roman" panose="02020603050405020304" pitchFamily="18" charset="0"/>
              </a:rPr>
              <a:t>In parallel, control: </a:t>
            </a:r>
            <a:r>
              <a:rPr lang="en-US" sz="2000" dirty="0">
                <a:latin typeface="Times New Roman" panose="02020603050405020304" pitchFamily="18" charset="0"/>
                <a:cs typeface="Times New Roman" panose="02020603050405020304" pitchFamily="18" charset="0"/>
              </a:rPr>
              <a:t>in the nutrient medium instead of this drug make a similar amount of distilled water or a suitable solvent. Then compare the growth of test microorganisms in control and experimental crops on visual inspection.</a:t>
            </a:r>
          </a:p>
          <a:p>
            <a:pPr indent="365125" algn="just"/>
            <a:r>
              <a:rPr lang="en-US" sz="2000" dirty="0">
                <a:latin typeface="Times New Roman" panose="02020603050405020304" pitchFamily="18" charset="0"/>
                <a:cs typeface="Times New Roman" panose="02020603050405020304" pitchFamily="18" charset="0"/>
              </a:rPr>
              <a:t>If the results are the same, the drug does not have antimicrobial action. And if different, that is, in the control observed growth of the test microorganism, and in the experience of growth is absent, it is believed that the test sample has a bacteriostatic or </a:t>
            </a:r>
            <a:r>
              <a:rPr lang="en-US" sz="2000" dirty="0" err="1">
                <a:latin typeface="Times New Roman" panose="02020603050405020304" pitchFamily="18" charset="0"/>
                <a:cs typeface="Times New Roman" panose="02020603050405020304" pitchFamily="18" charset="0"/>
              </a:rPr>
              <a:t>fungistatic</a:t>
            </a:r>
            <a:r>
              <a:rPr lang="en-US" sz="2000" dirty="0">
                <a:latin typeface="Times New Roman" panose="02020603050405020304" pitchFamily="18" charset="0"/>
                <a:cs typeface="Times New Roman" panose="02020603050405020304" pitchFamily="18" charset="0"/>
              </a:rPr>
              <a:t> effect.</a:t>
            </a:r>
          </a:p>
          <a:p>
            <a:pPr indent="365125" algn="just"/>
            <a:r>
              <a:rPr lang="en-US" sz="2000" dirty="0">
                <a:latin typeface="Times New Roman" panose="02020603050405020304" pitchFamily="18" charset="0"/>
                <a:cs typeface="Times New Roman" panose="02020603050405020304" pitchFamily="18" charset="0"/>
              </a:rPr>
              <a:t>If the test drug has antimicrobial activity, the test is performed after neutralization with a suitable neutralizing agent that does not inhibit the growth of microorganisms (</a:t>
            </a:r>
            <a:r>
              <a:rPr lang="en-US" sz="2000" dirty="0" err="1">
                <a:latin typeface="Times New Roman" panose="02020603050405020304" pitchFamily="18" charset="0"/>
                <a:cs typeface="Times New Roman" panose="02020603050405020304" pitchFamily="18" charset="0"/>
              </a:rPr>
              <a:t>eg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para-aminobenzoic</a:t>
            </a:r>
            <a:r>
              <a:rPr lang="en-US" sz="2000" dirty="0">
                <a:latin typeface="Times New Roman" panose="02020603050405020304" pitchFamily="18" charset="0"/>
                <a:cs typeface="Times New Roman" panose="02020603050405020304" pitchFamily="18" charset="0"/>
              </a:rPr>
              <a:t> acid for sulfonamides, </a:t>
            </a:r>
            <a:r>
              <a:rPr lang="en-US" sz="2000" dirty="0" err="1">
                <a:latin typeface="Times New Roman" panose="02020603050405020304" pitchFamily="18" charset="0"/>
                <a:cs typeface="Times New Roman" panose="02020603050405020304" pitchFamily="18" charset="0"/>
              </a:rPr>
              <a:t>penicillinase</a:t>
            </a:r>
            <a:r>
              <a:rPr lang="en-US" sz="2000" dirty="0">
                <a:latin typeface="Times New Roman" panose="02020603050405020304" pitchFamily="18" charset="0"/>
                <a:cs typeface="Times New Roman" panose="02020603050405020304" pitchFamily="18" charset="0"/>
              </a:rPr>
              <a:t> for </a:t>
            </a:r>
            <a:r>
              <a:rPr lang="en-US" sz="2000" dirty="0" err="1">
                <a:latin typeface="Times New Roman" panose="02020603050405020304" pitchFamily="18" charset="0"/>
                <a:cs typeface="Times New Roman" panose="02020603050405020304" pitchFamily="18" charset="0"/>
              </a:rPr>
              <a:t>penicillins</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cephalosporins</a:t>
            </a:r>
            <a:r>
              <a:rPr lang="en-US" sz="2000" dirty="0">
                <a:latin typeface="Times New Roman" panose="02020603050405020304" pitchFamily="18" charset="0"/>
                <a:cs typeface="Times New Roman" panose="02020603050405020304" pitchFamily="18" charset="0"/>
              </a:rPr>
              <a:t>, etc.), or by diluting in a sufficient medium. . Sometimes these methods are combined. If all methods are ineffective and the drug is soluble, use the method of membrane filtration</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3740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225481010"/>
              </p:ext>
            </p:extLst>
          </p:nvPr>
        </p:nvGraphicFramePr>
        <p:xfrm>
          <a:off x="661436" y="548680"/>
          <a:ext cx="7920880" cy="5032568"/>
        </p:xfrm>
        <a:graphic>
          <a:graphicData uri="http://schemas.openxmlformats.org/drawingml/2006/table">
            <a:tbl>
              <a:tblPr firstRow="1" bandRow="1">
                <a:tableStyleId>{5C22544A-7EE6-4342-B048-85BDC9FD1C3A}</a:tableStyleId>
              </a:tblPr>
              <a:tblGrid>
                <a:gridCol w="3960440">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tblGrid>
              <a:tr h="12961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Number of production units in the production series</a:t>
                      </a:r>
                      <a:endParaRPr lang="ru-RU" sz="1600" dirty="0"/>
                    </a:p>
                  </a:txBody>
                  <a:tcPr/>
                </a:tc>
                <a:tc>
                  <a:txBody>
                    <a:bodyPr/>
                    <a:lstStyle/>
                    <a:p>
                      <a:pPr algn="ctr"/>
                      <a:r>
                        <a:rPr lang="en-US" sz="1600" dirty="0" smtClean="0"/>
                        <a:t>Minimum number of units for each medium (unless the use of other quantities is justified or not allowed)</a:t>
                      </a:r>
                      <a:endParaRPr lang="ru-RU" sz="1600" dirty="0"/>
                    </a:p>
                  </a:txBody>
                  <a:tcPr/>
                </a:tc>
                <a:extLst>
                  <a:ext uri="{0D108BD9-81ED-4DB2-BD59-A6C34878D82A}">
                    <a16:rowId xmlns:a16="http://schemas.microsoft.com/office/drawing/2014/main" val="10000"/>
                  </a:ext>
                </a:extLst>
              </a:tr>
              <a:tr h="568031">
                <a:tc gridSpan="2">
                  <a:txBody>
                    <a:bodyPr/>
                    <a:lstStyle/>
                    <a:p>
                      <a:pPr algn="ctr"/>
                      <a:r>
                        <a:rPr lang="en-US" dirty="0" smtClean="0"/>
                        <a:t>Drugs for parenteral use</a:t>
                      </a:r>
                      <a:endParaRPr lang="ru-RU" dirty="0"/>
                    </a:p>
                  </a:txBody>
                  <a:tcPr/>
                </a:tc>
                <a:tc hMerge="1">
                  <a:txBody>
                    <a:bodyPr/>
                    <a:lstStyle/>
                    <a:p>
                      <a:endParaRPr lang="ru-RU" dirty="0"/>
                    </a:p>
                  </a:txBody>
                  <a:tcPr/>
                </a:tc>
                <a:extLst>
                  <a:ext uri="{0D108BD9-81ED-4DB2-BD59-A6C34878D82A}">
                    <a16:rowId xmlns:a16="http://schemas.microsoft.com/office/drawing/2014/main" val="10001"/>
                  </a:ext>
                </a:extLst>
              </a:tr>
              <a:tr h="664138">
                <a:tc>
                  <a:txBody>
                    <a:bodyPr/>
                    <a:lstStyle/>
                    <a:p>
                      <a:r>
                        <a:rPr lang="en-US" dirty="0" smtClean="0"/>
                        <a:t>no more than 100 containers</a:t>
                      </a:r>
                      <a:endParaRPr lang="ru-RU" dirty="0"/>
                    </a:p>
                  </a:txBody>
                  <a:tcPr/>
                </a:tc>
                <a:tc>
                  <a:txBody>
                    <a:bodyPr/>
                    <a:lstStyle/>
                    <a:p>
                      <a:r>
                        <a:rPr lang="en-US" dirty="0" smtClean="0"/>
                        <a:t>10% or 4 containers, whichever is greater</a:t>
                      </a:r>
                      <a:endParaRPr lang="ru-RU" dirty="0"/>
                    </a:p>
                  </a:txBody>
                  <a:tcPr/>
                </a:tc>
                <a:extLst>
                  <a:ext uri="{0D108BD9-81ED-4DB2-BD59-A6C34878D82A}">
                    <a16:rowId xmlns:a16="http://schemas.microsoft.com/office/drawing/2014/main" val="10002"/>
                  </a:ext>
                </a:extLst>
              </a:tr>
              <a:tr h="568031">
                <a:tc>
                  <a:txBody>
                    <a:bodyPr/>
                    <a:lstStyle/>
                    <a:p>
                      <a:r>
                        <a:rPr lang="ru-RU" dirty="0" smtClean="0"/>
                        <a:t>- </a:t>
                      </a:r>
                      <a:r>
                        <a:rPr lang="en-US" dirty="0" smtClean="0"/>
                        <a:t>100 -500 containers</a:t>
                      </a:r>
                      <a:endParaRPr lang="ru-RU" dirty="0"/>
                    </a:p>
                  </a:txBody>
                  <a:tcPr/>
                </a:tc>
                <a:tc>
                  <a:txBody>
                    <a:bodyPr/>
                    <a:lstStyle/>
                    <a:p>
                      <a:r>
                        <a:rPr lang="en-US" dirty="0" smtClean="0"/>
                        <a:t>10 containers</a:t>
                      </a:r>
                      <a:endParaRPr lang="ru-RU" dirty="0"/>
                    </a:p>
                  </a:txBody>
                  <a:tcPr/>
                </a:tc>
                <a:extLst>
                  <a:ext uri="{0D108BD9-81ED-4DB2-BD59-A6C34878D82A}">
                    <a16:rowId xmlns:a16="http://schemas.microsoft.com/office/drawing/2014/main" val="10003"/>
                  </a:ext>
                </a:extLst>
              </a:tr>
              <a:tr h="728113">
                <a:tc>
                  <a:txBody>
                    <a:bodyPr/>
                    <a:lstStyle/>
                    <a:p>
                      <a:pPr rtl="0" fontAlgn="t"/>
                      <a:r>
                        <a:rPr lang="ru-RU" dirty="0" smtClean="0"/>
                        <a:t>- </a:t>
                      </a:r>
                      <a:r>
                        <a:rPr kumimoji="0" lang="en-US" b="0" i="0" kern="1200" dirty="0" smtClean="0">
                          <a:solidFill>
                            <a:schemeClr val="dk1"/>
                          </a:solidFill>
                          <a:effectLst/>
                          <a:latin typeface="+mn-lt"/>
                          <a:ea typeface="+mn-ea"/>
                          <a:cs typeface="+mn-cs"/>
                        </a:rPr>
                        <a:t/>
                      </a:r>
                      <a:br>
                        <a:rPr kumimoji="0" lang="en-US" b="0" i="0" kern="1200" dirty="0" smtClean="0">
                          <a:solidFill>
                            <a:schemeClr val="dk1"/>
                          </a:solidFill>
                          <a:effectLst/>
                          <a:latin typeface="+mn-lt"/>
                          <a:ea typeface="+mn-ea"/>
                          <a:cs typeface="+mn-cs"/>
                        </a:rPr>
                      </a:br>
                      <a:r>
                        <a:rPr kumimoji="0" lang="en-US" b="0" i="0" kern="1200" dirty="0" smtClean="0">
                          <a:solidFill>
                            <a:schemeClr val="dk1"/>
                          </a:solidFill>
                          <a:effectLst/>
                          <a:latin typeface="+mn-lt"/>
                          <a:ea typeface="+mn-ea"/>
                          <a:cs typeface="+mn-cs"/>
                        </a:rPr>
                        <a:t>more than 500 containers</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or 20 containers, whichever is less</a:t>
                      </a:r>
                      <a:endParaRPr lang="ru-RU" dirty="0"/>
                    </a:p>
                  </a:txBody>
                  <a:tcPr/>
                </a:tc>
                <a:extLst>
                  <a:ext uri="{0D108BD9-81ED-4DB2-BD59-A6C34878D82A}">
                    <a16:rowId xmlns:a16="http://schemas.microsoft.com/office/drawing/2014/main" val="10004"/>
                  </a:ext>
                </a:extLst>
              </a:tr>
              <a:tr h="568031">
                <a:tc gridSpan="2">
                  <a:txBody>
                    <a:bodyPr/>
                    <a:lstStyle/>
                    <a:p>
                      <a:pPr algn="ctr"/>
                      <a:r>
                        <a:rPr lang="en-US" dirty="0" smtClean="0"/>
                        <a:t>Ophthalmic and other non-injectable drugs</a:t>
                      </a:r>
                      <a:endParaRPr lang="ru-RU" dirty="0"/>
                    </a:p>
                  </a:txBody>
                  <a:tcPr/>
                </a:tc>
                <a:tc hMerge="1">
                  <a:txBody>
                    <a:bodyPr/>
                    <a:lstStyle/>
                    <a:p>
                      <a:endParaRPr lang="ru-RU" dirty="0"/>
                    </a:p>
                  </a:txBody>
                  <a:tcPr/>
                </a:tc>
                <a:extLst>
                  <a:ext uri="{0D108BD9-81ED-4DB2-BD59-A6C34878D82A}">
                    <a16:rowId xmlns:a16="http://schemas.microsoft.com/office/drawing/2014/main" val="10005"/>
                  </a:ext>
                </a:extLst>
              </a:tr>
              <a:tr h="568031">
                <a:tc>
                  <a:txBody>
                    <a:bodyPr/>
                    <a:lstStyle/>
                    <a:p>
                      <a:pPr marL="285750" indent="-285750">
                        <a:buFontTx/>
                        <a:buChar char="-"/>
                      </a:pPr>
                      <a:r>
                        <a:rPr lang="en-US" dirty="0" smtClean="0"/>
                        <a:t>no more than 200 containers</a:t>
                      </a:r>
                    </a:p>
                    <a:p>
                      <a:pPr marL="285750" indent="-285750">
                        <a:buFontTx/>
                        <a:buChar char="-"/>
                      </a:pPr>
                      <a:r>
                        <a:rPr lang="en-US" dirty="0" smtClean="0"/>
                        <a:t>5% or 2 containers, whichever is greater</a:t>
                      </a:r>
                      <a:endParaRPr lang="ru-RU" dirty="0"/>
                    </a:p>
                  </a:txBody>
                  <a:tcPr/>
                </a:tc>
                <a:tc>
                  <a:txBody>
                    <a:bodyPr/>
                    <a:lstStyle/>
                    <a:p>
                      <a:pPr marL="285750" indent="-285750">
                        <a:buFontTx/>
                        <a:buChar char="-"/>
                      </a:pPr>
                      <a:r>
                        <a:rPr lang="en-US" dirty="0" smtClean="0"/>
                        <a:t>more than 200 containers</a:t>
                      </a:r>
                    </a:p>
                    <a:p>
                      <a:pPr marL="285750" indent="-285750">
                        <a:buFontTx/>
                        <a:buChar char="-"/>
                      </a:pPr>
                      <a:r>
                        <a:rPr lang="en-US" dirty="0" smtClean="0"/>
                        <a:t>10 containers</a:t>
                      </a:r>
                      <a:endParaRPr lang="ru-RU" dirty="0"/>
                    </a:p>
                  </a:txBody>
                  <a:tcPr/>
                </a:tc>
                <a:extLst>
                  <a:ext uri="{0D108BD9-81ED-4DB2-BD59-A6C34878D82A}">
                    <a16:rowId xmlns:a16="http://schemas.microsoft.com/office/drawing/2014/main" val="10006"/>
                  </a:ext>
                </a:extLst>
              </a:tr>
            </a:tbl>
          </a:graphicData>
        </a:graphic>
      </p:graphicFrame>
      <p:sp>
        <p:nvSpPr>
          <p:cNvPr id="4" name="Прямоугольник 3"/>
          <p:cNvSpPr/>
          <p:nvPr/>
        </p:nvSpPr>
        <p:spPr>
          <a:xfrm>
            <a:off x="899592" y="0"/>
            <a:ext cx="7704856" cy="369332"/>
          </a:xfrm>
          <a:prstGeom prst="rect">
            <a:avLst/>
          </a:prstGeom>
        </p:spPr>
        <p:txBody>
          <a:bodyPr wrap="square">
            <a:spAutoFit/>
          </a:bodyPr>
          <a:lstStyle/>
          <a:p>
            <a:pPr algn="ctr"/>
            <a:r>
              <a:rPr lang="en-US" b="1" dirty="0">
                <a:solidFill>
                  <a:schemeClr val="accent1">
                    <a:lumMod val="50000"/>
                  </a:schemeClr>
                </a:solidFill>
                <a:effectLst>
                  <a:outerShdw blurRad="38100" dist="38100" dir="2700000" algn="tl">
                    <a:srgbClr val="000000">
                      <a:alpha val="43137"/>
                    </a:srgbClr>
                  </a:outerShdw>
                </a:effectLst>
              </a:rPr>
              <a:t>Minimum number of units to test</a:t>
            </a:r>
            <a:endParaRPr lang="ru-RU" b="1" dirty="0">
              <a:solidFill>
                <a:schemeClr val="accent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881846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928992" cy="923330"/>
          </a:xfrm>
          <a:prstGeom prst="rect">
            <a:avLst/>
          </a:prstGeom>
        </p:spPr>
        <p:txBody>
          <a:bodyPr wrap="square">
            <a:spAutoFit/>
          </a:bodyPr>
          <a:lstStyle/>
          <a:p>
            <a:r>
              <a:rPr lang="en-US" dirty="0"/>
              <a:t>Determination of sterility by direct seeding A certain amount of the tested drug is placed directly in the nutrient medium. And, if necessary, dissolve in a suitable solvent and sown in the amounts indicated in the table.</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595415269"/>
              </p:ext>
            </p:extLst>
          </p:nvPr>
        </p:nvGraphicFramePr>
        <p:xfrm>
          <a:off x="1524000" y="1397000"/>
          <a:ext cx="6096000" cy="3147328"/>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023888">
                <a:tc>
                  <a:txBody>
                    <a:bodyPr/>
                    <a:lstStyle/>
                    <a:p>
                      <a:pPr algn="ctr"/>
                      <a:r>
                        <a:rPr lang="en-US" dirty="0" smtClean="0"/>
                        <a:t>The volume of the content of one unit, ml</a:t>
                      </a:r>
                      <a:endParaRPr lang="ru-RU" dirty="0"/>
                    </a:p>
                  </a:txBody>
                  <a:tcPr/>
                </a:tc>
                <a:tc>
                  <a:txBody>
                    <a:bodyPr/>
                    <a:lstStyle/>
                    <a:p>
                      <a:pPr algn="ctr"/>
                      <a:r>
                        <a:rPr lang="en-US" dirty="0" smtClean="0"/>
                        <a:t>The volume of the drug for sowing, ml</a:t>
                      </a:r>
                      <a:endParaRPr lang="ru-RU" dirty="0"/>
                    </a:p>
                  </a:txBody>
                  <a:tcPr/>
                </a:tc>
                <a:tc>
                  <a:txBody>
                    <a:bodyPr/>
                    <a:lstStyle/>
                    <a:p>
                      <a:pPr algn="ctr"/>
                      <a:r>
                        <a:rPr lang="en-US" dirty="0" smtClean="0"/>
                        <a:t>The amount of nutrient medium</a:t>
                      </a:r>
                      <a:endParaRPr lang="ru-RU"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Less than 1</a:t>
                      </a:r>
                      <a:endParaRPr lang="ru-RU" dirty="0"/>
                    </a:p>
                  </a:txBody>
                  <a:tcPr/>
                </a:tc>
                <a:tc>
                  <a:txBody>
                    <a:bodyPr/>
                    <a:lstStyle/>
                    <a:p>
                      <a:r>
                        <a:rPr lang="en-US" dirty="0" smtClean="0"/>
                        <a:t>The entire volume</a:t>
                      </a:r>
                      <a:endParaRPr lang="ru-RU" dirty="0"/>
                    </a:p>
                  </a:txBody>
                  <a:tcPr/>
                </a:tc>
                <a:tc rowSpan="5">
                  <a:txBody>
                    <a:bodyPr/>
                    <a:lstStyle/>
                    <a:p>
                      <a:r>
                        <a:rPr lang="en-US" dirty="0" smtClean="0"/>
                        <a:t>10 times more sample for sowing</a:t>
                      </a:r>
                      <a:endParaRPr lang="ru-RU"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1 -4 </a:t>
                      </a:r>
                      <a:endParaRPr lang="ru-RU" dirty="0"/>
                    </a:p>
                  </a:txBody>
                  <a:tcPr/>
                </a:tc>
                <a:tc>
                  <a:txBody>
                    <a:bodyPr/>
                    <a:lstStyle/>
                    <a:p>
                      <a:r>
                        <a:rPr lang="uk-UA" dirty="0" smtClean="0"/>
                        <a:t>1</a:t>
                      </a:r>
                      <a:endParaRPr lang="ru-RU" dirty="0"/>
                    </a:p>
                  </a:txBody>
                  <a:tcPr/>
                </a:tc>
                <a:tc vMerge="1">
                  <a:txBody>
                    <a:bodyPr/>
                    <a:lstStyle/>
                    <a:p>
                      <a:endParaRPr lang="ru-RU" dirty="0"/>
                    </a:p>
                  </a:txBody>
                  <a:tcPr/>
                </a:tc>
                <a:extLst>
                  <a:ext uri="{0D108BD9-81ED-4DB2-BD59-A6C34878D82A}">
                    <a16:rowId xmlns:a16="http://schemas.microsoft.com/office/drawing/2014/main" val="10002"/>
                  </a:ext>
                </a:extLst>
              </a:tr>
              <a:tr h="370840">
                <a:tc>
                  <a:txBody>
                    <a:bodyPr/>
                    <a:lstStyle/>
                    <a:p>
                      <a:r>
                        <a:rPr lang="ru-RU" dirty="0" smtClean="0"/>
                        <a:t>5 -19 </a:t>
                      </a:r>
                      <a:endParaRPr lang="ru-RU" dirty="0"/>
                    </a:p>
                  </a:txBody>
                  <a:tcPr/>
                </a:tc>
                <a:tc>
                  <a:txBody>
                    <a:bodyPr/>
                    <a:lstStyle/>
                    <a:p>
                      <a:r>
                        <a:rPr lang="uk-UA" dirty="0" smtClean="0"/>
                        <a:t>2</a:t>
                      </a:r>
                      <a:endParaRPr lang="ru-RU" dirty="0"/>
                    </a:p>
                  </a:txBody>
                  <a:tcPr/>
                </a:tc>
                <a:tc vMerge="1">
                  <a:txBody>
                    <a:bodyPr/>
                    <a:lstStyle/>
                    <a:p>
                      <a:endParaRPr lang="ru-RU" dirty="0"/>
                    </a:p>
                  </a:txBody>
                  <a:tcPr/>
                </a:tc>
                <a:extLst>
                  <a:ext uri="{0D108BD9-81ED-4DB2-BD59-A6C34878D82A}">
                    <a16:rowId xmlns:a16="http://schemas.microsoft.com/office/drawing/2014/main" val="10003"/>
                  </a:ext>
                </a:extLst>
              </a:tr>
              <a:tr h="370840">
                <a:tc>
                  <a:txBody>
                    <a:bodyPr/>
                    <a:lstStyle/>
                    <a:p>
                      <a:r>
                        <a:rPr lang="ru-RU" dirty="0" smtClean="0"/>
                        <a:t>20 -100 </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2 -4</a:t>
                      </a:r>
                    </a:p>
                    <a:p>
                      <a:endParaRPr lang="ru-RU" dirty="0"/>
                    </a:p>
                  </a:txBody>
                  <a:tcPr/>
                </a:tc>
                <a:tc vMerge="1">
                  <a:txBody>
                    <a:bodyPr/>
                    <a:lstStyle/>
                    <a:p>
                      <a:endParaRPr lang="ru-RU" dirty="0"/>
                    </a:p>
                  </a:txBody>
                  <a:tcPr/>
                </a:tc>
                <a:extLst>
                  <a:ext uri="{0D108BD9-81ED-4DB2-BD59-A6C34878D82A}">
                    <a16:rowId xmlns:a16="http://schemas.microsoft.com/office/drawing/2014/main" val="10004"/>
                  </a:ext>
                </a:extLst>
              </a:tr>
              <a:tr h="370840">
                <a:tc>
                  <a:txBody>
                    <a:bodyPr/>
                    <a:lstStyle/>
                    <a:p>
                      <a:r>
                        <a:rPr lang="en-US" dirty="0" smtClean="0"/>
                        <a:t>More</a:t>
                      </a:r>
                      <a:r>
                        <a:rPr lang="uk-UA" dirty="0" smtClean="0"/>
                        <a:t>  100</a:t>
                      </a:r>
                      <a:endParaRPr lang="ru-RU" dirty="0"/>
                    </a:p>
                  </a:txBody>
                  <a:tcPr/>
                </a:tc>
                <a:tc>
                  <a:txBody>
                    <a:bodyPr/>
                    <a:lstStyle/>
                    <a:p>
                      <a:r>
                        <a:rPr lang="uk-UA" dirty="0" smtClean="0"/>
                        <a:t>10</a:t>
                      </a:r>
                      <a:endParaRPr lang="ru-RU" dirty="0"/>
                    </a:p>
                  </a:txBody>
                  <a:tcPr/>
                </a:tc>
                <a:tc vMerge="1">
                  <a:txBody>
                    <a:bodyPr/>
                    <a:lstStyle/>
                    <a:p>
                      <a:endParaRPr lang="ru-RU" dirty="0"/>
                    </a:p>
                  </a:txBody>
                  <a:tcPr/>
                </a:tc>
                <a:extLst>
                  <a:ext uri="{0D108BD9-81ED-4DB2-BD59-A6C34878D82A}">
                    <a16:rowId xmlns:a16="http://schemas.microsoft.com/office/drawing/2014/main" val="10005"/>
                  </a:ext>
                </a:extLst>
              </a:tr>
            </a:tbl>
          </a:graphicData>
        </a:graphic>
      </p:graphicFrame>
      <p:sp>
        <p:nvSpPr>
          <p:cNvPr id="5" name="Прямоугольник 4"/>
          <p:cNvSpPr/>
          <p:nvPr/>
        </p:nvSpPr>
        <p:spPr>
          <a:xfrm>
            <a:off x="412482" y="4869160"/>
            <a:ext cx="8263974" cy="1477328"/>
          </a:xfrm>
          <a:prstGeom prst="rect">
            <a:avLst/>
          </a:prstGeom>
        </p:spPr>
        <p:txBody>
          <a:bodyPr wrap="square">
            <a:spAutoFit/>
          </a:bodyPr>
          <a:lstStyle/>
          <a:p>
            <a:r>
              <a:rPr lang="en-US" dirty="0"/>
              <a:t>When testing ointments and solutions of drugs in oils, they are pre-emulsified. The choice of emulsifier and its amount depend on the nature of ointments and solutions of drugs in oils. Most often used twin-80 in a concentration of up to 2, 5%, which has no antimicrobial action. The cultures are incubated for at least 14 days at the appropriate temperature for each medium.</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8847"/>
            <a:ext cx="8568952" cy="5632311"/>
          </a:xfrm>
          <a:prstGeom prst="rect">
            <a:avLst/>
          </a:prstGeom>
        </p:spPr>
        <p:txBody>
          <a:bodyPr wrap="square">
            <a:spAutoFit/>
          </a:bodyPr>
          <a:lstStyle/>
          <a:p>
            <a:r>
              <a:rPr lang="en-US" sz="2400" b="1" dirty="0">
                <a:solidFill>
                  <a:schemeClr val="accent1"/>
                </a:solidFill>
                <a:latin typeface="Times New Roman" panose="02020603050405020304" pitchFamily="18" charset="0"/>
                <a:cs typeface="Times New Roman" panose="02020603050405020304" pitchFamily="18" charset="0"/>
              </a:rPr>
              <a:t>Determination of sterility by membrane </a:t>
            </a:r>
            <a:r>
              <a:rPr lang="en-US" sz="2400" dirty="0">
                <a:latin typeface="Times New Roman" panose="02020603050405020304" pitchFamily="18" charset="0"/>
                <a:cs typeface="Times New Roman" panose="02020603050405020304" pitchFamily="18" charset="0"/>
              </a:rPr>
              <a:t>filtration In determining the sterility of drugs with pronounced antimicrobial action, and drugs spilled in a container of more than 100 ml, use the method of membrane filtration. In addition, this method is best used when testing ointments and solutions in oils.</a:t>
            </a:r>
          </a:p>
          <a:p>
            <a:r>
              <a:rPr lang="en-US" sz="2400" dirty="0">
                <a:latin typeface="Times New Roman" panose="02020603050405020304" pitchFamily="18" charset="0"/>
                <a:cs typeface="Times New Roman" panose="02020603050405020304" pitchFamily="18" charset="0"/>
              </a:rPr>
              <a:t>Tests of drugs for sterility are performed using a filtration unit. The filter unit is sterilized in the assembled form.</a:t>
            </a:r>
          </a:p>
          <a:p>
            <a:r>
              <a:rPr lang="en-US" sz="2400" dirty="0">
                <a:latin typeface="Times New Roman" panose="02020603050405020304" pitchFamily="18" charset="0"/>
                <a:cs typeface="Times New Roman" panose="02020603050405020304" pitchFamily="18" charset="0"/>
              </a:rPr>
              <a:t>Sterilization can be carried out in various ways (ionizing radiation, ethylene oxide, etc.).</a:t>
            </a:r>
          </a:p>
          <a:p>
            <a:r>
              <a:rPr lang="en-US" sz="2400" b="1" dirty="0">
                <a:solidFill>
                  <a:schemeClr val="accent1"/>
                </a:solidFill>
                <a:latin typeface="Times New Roman" panose="02020603050405020304" pitchFamily="18" charset="0"/>
                <a:cs typeface="Times New Roman" panose="02020603050405020304" pitchFamily="18" charset="0"/>
              </a:rPr>
              <a:t>The essence of the method: </a:t>
            </a:r>
            <a:r>
              <a:rPr lang="en-US" sz="2400" dirty="0">
                <a:latin typeface="Times New Roman" panose="02020603050405020304" pitchFamily="18" charset="0"/>
                <a:cs typeface="Times New Roman" panose="02020603050405020304" pitchFamily="18" charset="0"/>
              </a:rPr>
              <a:t>a membrane filter with the appropriate pore size is installed in the filtration system and the sample is filtered. The microorganisms present in the test sample settle on the surface of the membrane filter. Growth inhibitors can be removed by rinsing with sterile water. Immediately after that, the membrane filter is placed on a nutrient medium and incubated for 7 days.</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059238" y="4540250"/>
            <a:ext cx="304800" cy="522288"/>
          </a:xfrm>
          <a:prstGeom prst="rect">
            <a:avLst/>
          </a:prstGeom>
          <a:noFill/>
        </p:spPr>
        <p:txBody>
          <a:bodyPr wrap="none">
            <a:spAutoFit/>
          </a:bodyPr>
          <a:lstStyle/>
          <a:p>
            <a:pPr>
              <a:defRPr/>
            </a:pPr>
            <a:r>
              <a:rPr lang="ru-RU"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p>
        </p:txBody>
      </p:sp>
      <p:sp>
        <p:nvSpPr>
          <p:cNvPr id="2" name="Прямоугольник 1"/>
          <p:cNvSpPr/>
          <p:nvPr/>
        </p:nvSpPr>
        <p:spPr>
          <a:xfrm>
            <a:off x="323528" y="260648"/>
            <a:ext cx="8568952" cy="2308324"/>
          </a:xfrm>
          <a:prstGeom prst="rect">
            <a:avLst/>
          </a:prstGeom>
        </p:spPr>
        <p:txBody>
          <a:bodyPr wrap="square">
            <a:spAutoFit/>
          </a:bodyPr>
          <a:lstStyle/>
          <a:p>
            <a:r>
              <a:rPr lang="en-US" dirty="0"/>
              <a:t>The following requirements apply to membrane filters:</a:t>
            </a:r>
          </a:p>
          <a:p>
            <a:pPr algn="just"/>
            <a:r>
              <a:rPr lang="uk-UA" dirty="0" smtClean="0"/>
              <a:t>- </a:t>
            </a:r>
            <a:r>
              <a:rPr lang="en-US" dirty="0" smtClean="0"/>
              <a:t>the </a:t>
            </a:r>
            <a:r>
              <a:rPr lang="en-US" dirty="0"/>
              <a:t>microstructure of the membrane and the pore size (0, 45 -0, 65 </a:t>
            </a:r>
            <a:r>
              <a:rPr lang="en-US" dirty="0" err="1"/>
              <a:t>μm</a:t>
            </a:r>
            <a:r>
              <a:rPr lang="en-US" dirty="0"/>
              <a:t>) should maximally promote the germination of microorganisms retained on the membrane; - high porosity, which allows you to quickly filter samples, including viscous;</a:t>
            </a:r>
          </a:p>
          <a:p>
            <a:pPr algn="just"/>
            <a:r>
              <a:rPr lang="en-US" dirty="0"/>
              <a:t>the membrane material must not contain substances toxic to microorganisms</a:t>
            </a:r>
          </a:p>
          <a:p>
            <a:pPr algn="just"/>
            <a:r>
              <a:rPr lang="en-US" dirty="0"/>
              <a:t>use inert materials (cellulose ether);</a:t>
            </a:r>
          </a:p>
          <a:p>
            <a:pPr algn="just"/>
            <a:r>
              <a:rPr lang="en-US" dirty="0"/>
              <a:t>membranes must be sterile packaged and ready for immediate use.</a:t>
            </a:r>
          </a:p>
          <a:p>
            <a:pPr algn="just"/>
            <a:r>
              <a:rPr lang="en-US" dirty="0"/>
              <a:t>For convenience of counting of colonies filters make with the put grid.</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309958"/>
            <a:ext cx="8424936" cy="2071370"/>
          </a:xfrm>
          <a:prstGeom prst="rect">
            <a:avLst/>
          </a:prstGeom>
        </p:spPr>
      </p:pic>
      <p:sp>
        <p:nvSpPr>
          <p:cNvPr id="4" name="Прямоугольник 3"/>
          <p:cNvSpPr/>
          <p:nvPr/>
        </p:nvSpPr>
        <p:spPr>
          <a:xfrm>
            <a:off x="513190" y="3613666"/>
            <a:ext cx="3698448" cy="369332"/>
          </a:xfrm>
          <a:prstGeom prst="rect">
            <a:avLst/>
          </a:prstGeom>
        </p:spPr>
        <p:txBody>
          <a:bodyPr wrap="none">
            <a:spAutoFit/>
          </a:bodyPr>
          <a:lstStyle/>
          <a:p>
            <a:r>
              <a:rPr lang="en-US" dirty="0"/>
              <a:t>Membrane filter with applied mesh</a:t>
            </a:r>
            <a:endParaRPr lang="ru-RU" dirty="0"/>
          </a:p>
        </p:txBody>
      </p:sp>
      <p:sp>
        <p:nvSpPr>
          <p:cNvPr id="6" name="Прямоугольник 5"/>
          <p:cNvSpPr/>
          <p:nvPr/>
        </p:nvSpPr>
        <p:spPr>
          <a:xfrm>
            <a:off x="4374943" y="3152001"/>
            <a:ext cx="4572000" cy="923330"/>
          </a:xfrm>
          <a:prstGeom prst="rect">
            <a:avLst/>
          </a:prstGeom>
        </p:spPr>
        <p:txBody>
          <a:bodyPr>
            <a:spAutoFit/>
          </a:bodyPr>
          <a:lstStyle/>
          <a:p>
            <a:r>
              <a:rPr lang="en-US" dirty="0"/>
              <a:t>Membrane filter with applied mesh Micrograph of bacteria on the membrane filter</a:t>
            </a: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188640"/>
            <a:ext cx="7416824" cy="646331"/>
          </a:xfrm>
          <a:prstGeom prst="rect">
            <a:avLst/>
          </a:prstGeom>
        </p:spPr>
        <p:txBody>
          <a:bodyPr wrap="square">
            <a:spAutoFit/>
          </a:bodyPr>
          <a:lstStyle/>
          <a:p>
            <a:pPr algn="ctr"/>
            <a:r>
              <a:rPr lang="en-US"/>
              <a:t>The tests are performed using open and closed filter units using vacuum pumps.</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5506" y="1484784"/>
            <a:ext cx="4279850" cy="4783906"/>
          </a:xfrm>
          <a:prstGeom prst="rect">
            <a:avLst/>
          </a:prstGeom>
        </p:spPr>
      </p:pic>
      <p:sp>
        <p:nvSpPr>
          <p:cNvPr id="5" name="Прямоугольник 4"/>
          <p:cNvSpPr/>
          <p:nvPr/>
        </p:nvSpPr>
        <p:spPr>
          <a:xfrm>
            <a:off x="80469" y="1196752"/>
            <a:ext cx="4572000" cy="4524315"/>
          </a:xfrm>
          <a:prstGeom prst="rect">
            <a:avLst/>
          </a:prstGeom>
        </p:spPr>
        <p:txBody>
          <a:bodyPr>
            <a:spAutoFit/>
          </a:bodyPr>
          <a:lstStyle/>
          <a:p>
            <a:r>
              <a:rPr lang="en-US" sz="2400" dirty="0"/>
              <a:t>The installation of open type consists of a comb, a filter holder with funnels, membrane filters, the vacuum pump, glass </a:t>
            </a:r>
            <a:r>
              <a:rPr lang="en-US" sz="2400" dirty="0" err="1"/>
              <a:t>kolbpriyemnikov</a:t>
            </a:r>
            <a:r>
              <a:rPr lang="en-US" sz="2400" dirty="0"/>
              <a:t> of a filtrate. In open-type membranes, the nutrient medium is completely transferred or, under aseptic conditions, it is divided into two equal parts, each of which is placed in </a:t>
            </a:r>
            <a:r>
              <a:rPr lang="en-US" sz="2400" dirty="0" err="1"/>
              <a:t>thioglycol</a:t>
            </a:r>
            <a:r>
              <a:rPr lang="en-US" sz="2400" dirty="0"/>
              <a:t> medium and </a:t>
            </a:r>
            <a:r>
              <a:rPr lang="en-US" sz="2400" dirty="0" err="1"/>
              <a:t>Saburo</a:t>
            </a:r>
            <a:r>
              <a:rPr lang="en-US" sz="2400" dirty="0"/>
              <a:t> medium and incubated.</a:t>
            </a:r>
            <a:endParaRPr lang="ru-RU"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0" y="548680"/>
            <a:ext cx="4680520" cy="4572000"/>
          </a:xfrm>
        </p:spPr>
        <p:txBody>
          <a:bodyPr/>
          <a:lstStyle/>
          <a:p>
            <a:r>
              <a:rPr lang="en-US" dirty="0"/>
              <a:t>The closed type installation is a closed system that excludes contact of drugs, washing liquid and nutrients with the external environment. The membranes are not removed after filtration, and sterile nutrient medium is added to the canister with the membrane after filtration, which eliminates the risk of re-contamination. Therefore, the advantage of this method is to exclude false positive results. These settings are diverse. The </a:t>
            </a:r>
            <a:r>
              <a:rPr lang="en-US" dirty="0" err="1"/>
              <a:t>Steritest</a:t>
            </a:r>
            <a:r>
              <a:rPr lang="en-US" dirty="0"/>
              <a:t> system is shown as an example.</a:t>
            </a:r>
            <a:endParaRPr lang="ru-RU" dirty="0"/>
          </a:p>
        </p:txBody>
      </p:sp>
      <p:pic>
        <p:nvPicPr>
          <p:cNvPr id="4" name="Объект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716016" y="1340768"/>
            <a:ext cx="4257712"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116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Прямоугольник 2"/>
          <p:cNvSpPr>
            <a:spLocks noChangeArrowheads="1"/>
          </p:cNvSpPr>
          <p:nvPr/>
        </p:nvSpPr>
        <p:spPr bwMode="auto">
          <a:xfrm>
            <a:off x="250824" y="115888"/>
            <a:ext cx="8785671" cy="670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800" b="1" dirty="0">
                <a:solidFill>
                  <a:srgbClr val="7030A0"/>
                </a:solidFill>
                <a:latin typeface="Times New Roman" panose="02020603050405020304" pitchFamily="18" charset="0"/>
                <a:cs typeface="Times New Roman" panose="02020603050405020304" pitchFamily="18" charset="0"/>
              </a:rPr>
              <a:t>The main phases of the process of proper development of microbiological techniques</a:t>
            </a:r>
          </a:p>
          <a:p>
            <a:pPr indent="182563" algn="just"/>
            <a:r>
              <a:rPr lang="en-US" sz="2200" dirty="0">
                <a:latin typeface="Times New Roman" panose="02020603050405020304" pitchFamily="18" charset="0"/>
                <a:cs typeface="Times New Roman" panose="02020603050405020304" pitchFamily="18" charset="0"/>
              </a:rPr>
              <a:t>There are three successive phases in the process of proper micro development</a:t>
            </a:r>
          </a:p>
          <a:p>
            <a:pPr indent="182563" algn="just"/>
            <a:r>
              <a:rPr lang="en-US" sz="2200" dirty="0">
                <a:latin typeface="Times New Roman" panose="02020603050405020304" pitchFamily="18" charset="0"/>
                <a:cs typeface="Times New Roman" panose="02020603050405020304" pitchFamily="18" charset="0"/>
              </a:rPr>
              <a:t>Development of a technique on the reduced quantity of a sample, solvents, environments at preservation of their certain ratio.</a:t>
            </a:r>
          </a:p>
          <a:p>
            <a:pPr indent="182563" algn="just"/>
            <a:r>
              <a:rPr lang="en-US" sz="2200" dirty="0">
                <a:latin typeface="Times New Roman" panose="02020603050405020304" pitchFamily="18" charset="0"/>
                <a:cs typeface="Times New Roman" panose="02020603050405020304" pitchFamily="18" charset="0"/>
              </a:rPr>
              <a:t>The first stage includes theoretical analysis of drug properties, determination and selection of research conditions, development of methods for determining the total number of microorganisms in insoluble drugs, development of methods for determining the total number of microorganisms in soluble drugs by membrane filtration.</a:t>
            </a:r>
          </a:p>
          <a:p>
            <a:pPr indent="182563" algn="just"/>
            <a:r>
              <a:rPr lang="en-US" sz="2200" dirty="0">
                <a:latin typeface="Times New Roman" panose="02020603050405020304" pitchFamily="18" charset="0"/>
                <a:cs typeface="Times New Roman" panose="02020603050405020304" pitchFamily="18" charset="0"/>
              </a:rPr>
              <a:t>2. Scaling of the method and confirmation of its suitability on the quantities that will be used in routine control (performed on one batch of product). The second stage is scaling the methodology and checking the suitability. In contrast to the procedures for developing the method, which allow scaling in the process of sample preparation of the drug, when checking the suitability of the method it is necessary to strictly follow the specified methods (quality control management - MCC) conditions: weight of the drug, solvent volume breeding and the like.</a:t>
            </a:r>
            <a:endParaRPr lang="ru-RU"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4478149"/>
          </a:xfrm>
          <a:prstGeom prst="rect">
            <a:avLst/>
          </a:prstGeom>
        </p:spPr>
        <p:txBody>
          <a:bodyPr wrap="square">
            <a:spAutoFit/>
          </a:bodyPr>
          <a:lstStyle/>
          <a:p>
            <a:pPr lvl="0" algn="just"/>
            <a:r>
              <a:rPr lang="en-US" sz="1900" dirty="0">
                <a:latin typeface="Times New Roman" panose="02020603050405020304" pitchFamily="18" charset="0"/>
                <a:cs typeface="Times New Roman" panose="02020603050405020304" pitchFamily="18" charset="0"/>
              </a:rPr>
              <a:t>3. Validation of the method to confirm the suitability and reproducibility of the method regardless of the product series of the studied personnel, series of media and other conditions (performed on at least three product series using three batches of nutrient media).</a:t>
            </a:r>
          </a:p>
          <a:p>
            <a:pPr lvl="0" algn="just"/>
            <a:r>
              <a:rPr lang="en-US" sz="1900" dirty="0">
                <a:latin typeface="Times New Roman" panose="02020603050405020304" pitchFamily="18" charset="0"/>
                <a:cs typeface="Times New Roman" panose="02020603050405020304" pitchFamily="18" charset="0"/>
              </a:rPr>
              <a:t>The third stage - validation of the methodology - has the following features. Validation of microbiological control methods - minimally statistically confirmed the suitability of the method, which is carried out on three different batches of the drug, taking into account all possible factors influencing the reliability of the results of experimental studies. Therefore, to assess the impact on the suitability of the method of possible variable properties of batches of drugs and batches of nutrient media and solutions, validation studies are performed on three different batches of the drug and three different batches of nutrient media and solutions. Thus, in the process of validation conditionally accounted for, specified in the method of the conditions of research to determine the microbiological purity of the drug allow to obtain reliable results of quality control of this drug as a whole, regardless of the series.</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1683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2275" y="2420938"/>
            <a:ext cx="5815013" cy="830997"/>
          </a:xfrm>
          <a:prstGeom prst="rect">
            <a:avLst/>
          </a:prstGeom>
        </p:spPr>
        <p:txBody>
          <a:bodyPr>
            <a:spAutoFit/>
          </a:bodyPr>
          <a:lstStyle/>
          <a:p>
            <a:pPr algn="ctr" eaLnBrk="1" hangingPunct="1"/>
            <a:r>
              <a:rPr lang="en-US" altLang="ru-RU" sz="4800" dirty="0"/>
              <a:t>Thanks for attention</a:t>
            </a:r>
            <a:endParaRPr lang="ru-RU" altLang="ru-RU" sz="4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OOP xmlns="d758006a-3a68-4d9e-a4a4-957c996aa4a1">
      <Value>186</Value>
      <Value>187</Value>
      <Value>159</Value>
      <Value>297</Value>
      <Value>298</Value>
    </OOP>
    <test_portal xmlns="398237d7-fb17-4fbd-9bf7-cf39020a9294" Resolved="false">6166</test_portal>
    <_x0422__x0438__x043f__x0020__x0434__x043e__x043a__x0443__x043c__x0435__x043d__x0442__x0430_ xmlns="d758006a-3a68-4d9e-a4a4-957c996aa4a1">Презентации к лекционному курсу</_x0422__x0438__x043f__x0020__x0434__x043e__x043a__x0443__x043c__x0435__x043d__x0442__x0430_>
    <id__x0414__x0438__x0441__x0446__x0438__x043f__x043b__x0438__x043d__x044b__x003a__x0020_subjectName xmlns="398237d7-fb17-4fbd-9bf7-cf39020a9294">Технология лекарственных форм</id__x0414__x0438__x0441__x0446__x0438__x043f__x043b__x0438__x043d__x044b__x003a__x0020_subjectName>
    <_x041d__x043e__x0432__x044b__x0439__x0020__x0432__x043d__x0435__x0448__x043d__x0438__x0439__x0020__x0442__x0438__x043f__x0020__x043a__x043e__x043d__x0442__x0435__x043d__x0442__x0430__ID xmlns="398237d7-fb17-4fbd-9bf7-cf39020a9294">__bk01006300130063006300</_x041d__x043e__x0432__x044b__x0439__x0020__x0432__x043d__x0435__x0448__x043d__x0438__x0439__x0020__x0442__x0438__x043f__x0020__x043a__x043e__x043d__x0442__x0435__x043d__x0442__x0430__ID>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06733D6215BE2F43ACCA43252311546D" ma:contentTypeVersion="9" ma:contentTypeDescription="Создание документа." ma:contentTypeScope="" ma:versionID="3d24276965839299a5e816fd8d852d66">
  <xsd:schema xmlns:xsd="http://www.w3.org/2001/XMLSchema" xmlns:xs="http://www.w3.org/2001/XMLSchema" xmlns:p="http://schemas.microsoft.com/office/2006/metadata/properties" xmlns:ns2="d758006a-3a68-4d9e-a4a4-957c996aa4a1" xmlns:ns3="398237d7-fb17-4fbd-9bf7-cf39020a9294" xmlns:ns4="d8eb31fa-97d8-4e90-890c-5f26fb5e66ec" targetNamespace="http://schemas.microsoft.com/office/2006/metadata/properties" ma:root="true" ma:fieldsID="8c84cc68e77396250e082c295a8955d9" ns2:_="" ns3:_="" ns4:_="">
    <xsd:import namespace="d758006a-3a68-4d9e-a4a4-957c996aa4a1"/>
    <xsd:import namespace="398237d7-fb17-4fbd-9bf7-cf39020a9294"/>
    <xsd:import namespace="d8eb31fa-97d8-4e90-890c-5f26fb5e66ec"/>
    <xsd:element name="properties">
      <xsd:complexType>
        <xsd:sequence>
          <xsd:element name="documentManagement">
            <xsd:complexType>
              <xsd:all>
                <xsd:element ref="ns2:_x0422__x0438__x043f__x0020__x0434__x043e__x043a__x0443__x043c__x0435__x043d__x0442__x0430_"/>
                <xsd:element ref="ns2:OOP" minOccurs="0"/>
                <xsd:element ref="ns3:test_portal"/>
                <xsd:element ref="ns3:_x041d__x043e__x0432__x044b__x0439__x0020__x0432__x043d__x0435__x0448__x043d__x0438__x0439__x0020__x0442__x0438__x043f__x0020__x043a__x043e__x043d__x0442__x0435__x043d__x0442__x0430__ID" minOccurs="0"/>
                <xsd:element ref="ns3:id__x0414__x0438__x0441__x0446__x0438__x043f__x043b__x0438__x043d__x044b__x003a__x0020_subjectName"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58006a-3a68-4d9e-a4a4-957c996aa4a1" elementFormDefault="qualified">
    <xsd:import namespace="http://schemas.microsoft.com/office/2006/documentManagement/types"/>
    <xsd:import namespace="http://schemas.microsoft.com/office/infopath/2007/PartnerControls"/>
    <xsd:element name="_x0422__x0438__x043f__x0020__x0434__x043e__x043a__x0443__x043c__x0435__x043d__x0442__x0430_" ma:index="8" ma:displayName="Тип документа" ma:format="Dropdown" ma:internalName="_x0422__x0438__x043f__x0020__x0434__x043e__x043a__x0443__x043c__x0435__x043d__x0442__x0430_">
      <xsd:simpleType>
        <xsd:restriction base="dms:Choice">
          <xsd:enumeration value="Учебник"/>
          <xsd:enumeration value="Учебное пособие"/>
          <xsd:enumeration value="Курс, конспект лекций"/>
          <xsd:enumeration value="Презентации к лекционному курсу"/>
          <xsd:enumeration value="Учебно-методическое пособие"/>
          <xsd:enumeration value="Наглядное пособие"/>
          <xsd:enumeration value="Нормативные материалы"/>
          <xsd:enumeration value="Справочник, словарь, глоссарий"/>
          <xsd:enumeration value="Задания для контрольных работ"/>
          <xsd:enumeration value="Задания для лабораторных работ"/>
          <xsd:enumeration value="Задания для самостоятельной работы студентов"/>
          <xsd:enumeration value="Примерный перечень тем творческих заданий"/>
          <xsd:enumeration value="Примерный перечень тем рефератов, курсовых работ и проектов"/>
          <xsd:enumeration value="Тесты для проверки остаточных и усвоенных знаний"/>
          <xsd:enumeration value="Вопросы к экзамену"/>
          <xsd:enumeration value="Требования при сдаче зачета"/>
        </xsd:restriction>
      </xsd:simpleType>
    </xsd:element>
    <xsd:element name="OOP" ma:index="9" nillable="true" ma:displayName="OOP" ma:list="{0dd2cf94-1119-479f-905e-20cd9389856a}" ma:internalName="OOP"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8237d7-fb17-4fbd-9bf7-cf39020a9294" elementFormDefault="qualified">
    <xsd:import namespace="http://schemas.microsoft.com/office/2006/documentManagement/types"/>
    <xsd:import namespace="http://schemas.microsoft.com/office/infopath/2007/PartnerControls"/>
    <xsd:element name="test_portal" ma:index="10" ma:displayName="id_Дисциплины" ma:internalName="test_portal">
      <xsd:complexType>
        <xsd:simpleContent>
          <xsd:extension base="dms:BusinessDataPrimaryField">
            <xsd:attribute name="BdcField" type="xsd:string" fixed="subject_id"/>
            <xsd:attribute name="RelatedFieldWssStaticName" type="xsd:string" fixed="_x041d__x043e__x0432__x044b__x0439__x0020__x0432__x043d__x0435__x0448__x043d__x0438__x0439__x0020__x0442__x0438__x043f__x0020__x043a__x043e__x043d__x0442__x0435__x043d__x0442__x0430__ID"/>
            <xsd:attribute name="SecondaryFieldBdcNames" type="xsd:string" fixed="12%20subjectName%203"/>
            <xsd:attribute name="SecondaryFieldsWssStaticNames" type="xsd:string" fixed="99%20id%5F%5Fx0414%5F%5Fx0438%5F%5Fx0441%5F%5Fx0446%5F%5Fx0438%5F%5Fx043f%5F%5Fx043b%5F%5Fx0438%5F%5Fx043d%5F%5Fx044b%5F%5Fx003a%5F%5Fx0020%5FsubjectName%203"/>
            <xsd:attribute name="SystemInstance" type="xsd:string" fixed="portal"/>
            <xsd:attribute name="EntityNamespace" type="xsd:string" fixed="http://iweb.vyatsu.ru/document/material"/>
            <xsd:attribute name="EntityName" type="xsd:string" fixed="Новый внешний тип контента"/>
            <xsd:attribute name="RelatedFieldBDCField" type="xsd:string" fixed=""/>
            <xsd:attribute name="Resolved" type="xsd:string" fixed="true"/>
          </xsd:extension>
        </xsd:simpleContent>
      </xsd:complexType>
    </xsd:element>
    <xsd:element name="_x041d__x043e__x0432__x044b__x0439__x0020__x0432__x043d__x0435__x0448__x043d__x0438__x0439__x0020__x0442__x0438__x043f__x0020__x043a__x043e__x043d__x0442__x0435__x043d__x0442__x0430__ID" ma:index="11" nillable="true" ma:displayName="Новый внешний тип контента_ID" ma:hidden="true" ma:internalName="_x041d__x043e__x0432__x044b__x0439__x0020__x0432__x043d__x0435__x0448__x043d__x0438__x0439__x0020__x0442__x0438__x043f__x0020__x043a__x043e__x043d__x0442__x0435__x043d__x0442__x0430__ID">
      <xsd:complexType>
        <xsd:simpleContent>
          <xsd:extension base="dms:BusinessDataSecondaryField">
            <xsd:attribute name="BdcField" type="xsd:string" fixed="Новый внешний тип контента_ID"/>
          </xsd:extension>
        </xsd:simpleContent>
      </xsd:complexType>
    </xsd:element>
    <xsd:element name="id__x0414__x0438__x0441__x0446__x0438__x043f__x043b__x0438__x043d__x044b__x003a__x0020_subjectName" ma:index="12" nillable="true" ma:displayName="id_Дисциплины: subjectName" ma:internalName="id__x0414__x0438__x0441__x0446__x0438__x043f__x043b__x0438__x043d__x044b__x003a__x0020_subjectName">
      <xsd:complexType>
        <xsd:simpleContent>
          <xsd:extension base="dms:BusinessDataSecondaryField">
            <xsd:attribute name="BdcField" type="xsd:string" fixed="subjectName"/>
          </xsd:extension>
        </xsd:simpleContent>
      </xsd:complexType>
    </xsd:element>
  </xsd:schema>
  <xsd:schema xmlns:xsd="http://www.w3.org/2001/XMLSchema" xmlns:xs="http://www.w3.org/2001/XMLSchema" xmlns:dms="http://schemas.microsoft.com/office/2006/documentManagement/types" xmlns:pc="http://schemas.microsoft.com/office/infopath/2007/PartnerControls" targetNamespace="d8eb31fa-97d8-4e90-890c-5f26fb5e66ec" elementFormDefault="qualified">
    <xsd:import namespace="http://schemas.microsoft.com/office/2006/documentManagement/types"/>
    <xsd:import namespace="http://schemas.microsoft.com/office/infopath/2007/PartnerControls"/>
    <xsd:element name="_dlc_DocId" ma:index="13" nillable="true" ma:displayName="Значение идентификатора документа" ma:description="Значение идентификатора документа, присвоенного данному элементу." ma:internalName="_dlc_DocId" ma:readOnly="true">
      <xsd:simpleType>
        <xsd:restriction base="dms:Text"/>
      </xsd:simpleType>
    </xsd:element>
    <xsd:element name="_dlc_DocIdUrl" ma:index="14" nillable="true" ma:displayName="Идентификатор документа" ma:description="Постоянная ссылка на этот документ."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Сохранить идентификатор" ma:description="Сохранять идентификатор при добавлении."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BFDF215F-A32E-48D9-85B4-47324D4CBD2F}">
  <ds:schemaRefs>
    <ds:schemaRef ds:uri="http://schemas.microsoft.com/office/2006/documentManagement/types"/>
    <ds:schemaRef ds:uri="http://www.w3.org/XML/1998/namespace"/>
    <ds:schemaRef ds:uri="http://schemas.microsoft.com/office/2006/metadata/properties"/>
    <ds:schemaRef ds:uri="http://purl.org/dc/elements/1.1/"/>
    <ds:schemaRef ds:uri="d758006a-3a68-4d9e-a4a4-957c996aa4a1"/>
    <ds:schemaRef ds:uri="http://purl.org/dc/dcmitype/"/>
    <ds:schemaRef ds:uri="d8eb31fa-97d8-4e90-890c-5f26fb5e66ec"/>
    <ds:schemaRef ds:uri="http://purl.org/dc/terms/"/>
    <ds:schemaRef ds:uri="http://schemas.microsoft.com/office/infopath/2007/PartnerControls"/>
    <ds:schemaRef ds:uri="http://schemas.openxmlformats.org/package/2006/metadata/core-properties"/>
    <ds:schemaRef ds:uri="398237d7-fb17-4fbd-9bf7-cf39020a9294"/>
  </ds:schemaRefs>
</ds:datastoreItem>
</file>

<file path=customXml/itemProps2.xml><?xml version="1.0" encoding="utf-8"?>
<ds:datastoreItem xmlns:ds="http://schemas.openxmlformats.org/officeDocument/2006/customXml" ds:itemID="{42E91321-EC74-4022-BD28-4C901E5B6D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58006a-3a68-4d9e-a4a4-957c996aa4a1"/>
    <ds:schemaRef ds:uri="398237d7-fb17-4fbd-9bf7-cf39020a9294"/>
    <ds:schemaRef ds:uri="d8eb31fa-97d8-4e90-890c-5f26fb5e66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3A7345-F2D4-4B2F-B5DE-53890E9AF22C}">
  <ds:schemaRefs>
    <ds:schemaRef ds:uri="http://schemas.microsoft.com/sharepoint/v3/contenttype/forms"/>
  </ds:schemaRefs>
</ds:datastoreItem>
</file>

<file path=customXml/itemProps4.xml><?xml version="1.0" encoding="utf-8"?>
<ds:datastoreItem xmlns:ds="http://schemas.openxmlformats.org/officeDocument/2006/customXml" ds:itemID="{B7473493-5DA0-48EB-93D1-F38B1E835CBE}">
  <ds:schemaRefs>
    <ds:schemaRef ds:uri="http://schemas.microsoft.com/sharepoint/events"/>
  </ds:schemaRefs>
</ds:datastoreItem>
</file>

<file path=customXml/itemProps5.xml><?xml version="1.0" encoding="utf-8"?>
<ds:datastoreItem xmlns:ds="http://schemas.openxmlformats.org/officeDocument/2006/customXml" ds:itemID="{E15FF4B2-ABDE-41FF-A129-EFC5EBD94232}">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Equity</Template>
  <TotalTime>878</TotalTime>
  <Words>3766</Words>
  <Application>Microsoft Office PowerPoint</Application>
  <PresentationFormat>Экран (4:3)</PresentationFormat>
  <Paragraphs>201</Paragraphs>
  <Slides>29</Slides>
  <Notes>3</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29</vt:i4>
      </vt:variant>
    </vt:vector>
  </HeadingPairs>
  <TitlesOfParts>
    <vt:vector size="38" baseType="lpstr">
      <vt:lpstr>Arial</vt:lpstr>
      <vt:lpstr>Calibri</vt:lpstr>
      <vt:lpstr>Cambria</vt:lpstr>
      <vt:lpstr>Franklin Gothic Book</vt:lpstr>
      <vt:lpstr>Perpetua</vt:lpstr>
      <vt:lpstr>Times New Roman</vt:lpstr>
      <vt:lpstr>Wingdings</vt:lpstr>
      <vt:lpstr>Wingdings 2</vt:lpstr>
      <vt:lpstr>Справедливость</vt:lpstr>
      <vt:lpstr>  lesson № 8: «Methods of microbiological control of drugs (ending)».   Odesa 2023</vt:lpstr>
      <vt:lpstr>plan</vt:lpstr>
      <vt:lpstr>INTRODUCTION</vt:lpstr>
      <vt:lpstr>FACTORS</vt:lpstr>
      <vt:lpstr>CONTAMINATION</vt:lpstr>
      <vt:lpstr>Презентация PowerPoint</vt:lpstr>
      <vt:lpstr>MICROBIOLOGICAL CONTROL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MICROBIOLOGICAL CONTROL OF MEDICINAL STERILITY</vt:lpstr>
      <vt:lpstr>Презентация PowerPoint</vt:lpstr>
      <vt:lpstr>MICROBIOLOGICAL CONTROL OF STERILE MEDICINES  Methods for determining sterility: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SamForum.ws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 теме:  «Сиропы. Растворы инъекций в ампулах»    Одесса</dc:title>
  <dc:creator>SamLab.ws</dc:creator>
  <cp:lastModifiedBy>Олексій Володимирович Нікітін</cp:lastModifiedBy>
  <cp:revision>68</cp:revision>
  <dcterms:created xsi:type="dcterms:W3CDTF">2015-03-28T21:45:11Z</dcterms:created>
  <dcterms:modified xsi:type="dcterms:W3CDTF">2024-02-27T15:32:47Z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SAAFK2ETFCCF-57-189</vt:lpwstr>
  </property>
  <property fmtid="{D5CDD505-2E9C-101B-9397-08002B2CF9AE}" pid="3" name="_dlc_DocIdItemGuid">
    <vt:lpwstr>e5957364-dbc0-4da5-b8f8-1c6813bd6a74</vt:lpwstr>
  </property>
  <property fmtid="{D5CDD505-2E9C-101B-9397-08002B2CF9AE}" pid="4" name="_dlc_DocIdUrl">
    <vt:lpwstr>http://iweb/document/material/_layouts/15/DocIdRedir.aspx?ID=SAAFK2ETFCCF-57-189, SAAFK2ETFCCF-57-189</vt:lpwstr>
  </property>
</Properties>
</file>