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60" r:id="rId4"/>
  </p:sldMasterIdLst>
  <p:notesMasterIdLst>
    <p:notesMasterId r:id="rId16"/>
  </p:notesMasterIdLst>
  <p:handoutMasterIdLst>
    <p:handoutMasterId r:id="rId17"/>
  </p:handoutMasterIdLst>
  <p:sldIdLst>
    <p:sldId id="273" r:id="rId5"/>
    <p:sldId id="278" r:id="rId6"/>
    <p:sldId id="281" r:id="rId7"/>
    <p:sldId id="292" r:id="rId8"/>
    <p:sldId id="279" r:id="rId9"/>
    <p:sldId id="280" r:id="rId10"/>
    <p:sldId id="282" r:id="rId11"/>
    <p:sldId id="283" r:id="rId12"/>
    <p:sldId id="293" r:id="rId13"/>
    <p:sldId id="295" r:id="rId14"/>
    <p:sldId id="294" r:id="rId15"/>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C2C2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01" autoAdjust="0"/>
    <p:restoredTop sz="94660"/>
  </p:normalViewPr>
  <p:slideViewPr>
    <p:cSldViewPr snapToGrid="0">
      <p:cViewPr>
        <p:scale>
          <a:sx n="70" d="100"/>
          <a:sy n="70" d="100"/>
        </p:scale>
        <p:origin x="-576" y="-8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AC3618-FE30-4C45-8631-8EF5634A0407}" type="doc">
      <dgm:prSet loTypeId="urn:microsoft.com/office/officeart/2005/8/layout/hList3" loCatId="list" qsTypeId="urn:microsoft.com/office/officeart/2005/8/quickstyle/3d2" qsCatId="3D" csTypeId="urn:microsoft.com/office/officeart/2005/8/colors/accent3_4" csCatId="accent3" phldr="1"/>
      <dgm:spPr/>
      <dgm:t>
        <a:bodyPr/>
        <a:lstStyle/>
        <a:p>
          <a:endParaRPr lang="uk-UA"/>
        </a:p>
      </dgm:t>
    </dgm:pt>
    <dgm:pt modelId="{0AAA061D-B7BF-491D-929E-209EA8356FC5}">
      <dgm:prSet phldrT="[Текст]" custT="1"/>
      <dgm:spPr/>
      <dgm:t>
        <a:bodyPr/>
        <a:lstStyle/>
        <a:p>
          <a:r>
            <a:rPr lang="en-US" sz="4000" b="0" i="0" dirty="0" smtClean="0">
              <a:latin typeface="Times New Roman" pitchFamily="18" charset="0"/>
              <a:cs typeface="Times New Roman" pitchFamily="18" charset="0"/>
            </a:rPr>
            <a:t>Impurities</a:t>
          </a:r>
          <a:endParaRPr lang="uk-UA" sz="4000" dirty="0">
            <a:latin typeface="Times New Roman" pitchFamily="18" charset="0"/>
            <a:cs typeface="Times New Roman" pitchFamily="18" charset="0"/>
          </a:endParaRPr>
        </a:p>
      </dgm:t>
    </dgm:pt>
    <dgm:pt modelId="{CD924FD4-6F68-4D76-8D9D-24533441D5D3}" type="parTrans" cxnId="{A8999BE0-DFB0-4426-9ADA-1BDF725807EA}">
      <dgm:prSet/>
      <dgm:spPr/>
      <dgm:t>
        <a:bodyPr/>
        <a:lstStyle/>
        <a:p>
          <a:endParaRPr lang="uk-UA" sz="2400">
            <a:latin typeface="Times New Roman" pitchFamily="18" charset="0"/>
            <a:cs typeface="Times New Roman" pitchFamily="18" charset="0"/>
          </a:endParaRPr>
        </a:p>
      </dgm:t>
    </dgm:pt>
    <dgm:pt modelId="{DF779E58-5F5E-4699-8933-7FA17FE0DF4D}" type="sibTrans" cxnId="{A8999BE0-DFB0-4426-9ADA-1BDF725807EA}">
      <dgm:prSet/>
      <dgm:spPr/>
      <dgm:t>
        <a:bodyPr/>
        <a:lstStyle/>
        <a:p>
          <a:endParaRPr lang="uk-UA" sz="2400">
            <a:latin typeface="Times New Roman" pitchFamily="18" charset="0"/>
            <a:cs typeface="Times New Roman" pitchFamily="18" charset="0"/>
          </a:endParaRPr>
        </a:p>
      </dgm:t>
    </dgm:pt>
    <dgm:pt modelId="{D1A69E57-71C4-4AA2-9DB1-6C8E7AA3B4DF}">
      <dgm:prSet phldrT="[Текст]" custT="1"/>
      <dgm:spPr/>
      <dgm:t>
        <a:bodyPr/>
        <a:lstStyle/>
        <a:p>
          <a:r>
            <a:rPr lang="en-US" sz="2400" b="0" i="0" dirty="0" smtClean="0">
              <a:solidFill>
                <a:srgbClr val="2C2C2C"/>
              </a:solidFill>
              <a:latin typeface="Times New Roman" pitchFamily="18" charset="0"/>
              <a:cs typeface="Times New Roman" pitchFamily="18" charset="0"/>
            </a:rPr>
            <a:t>Organic</a:t>
          </a:r>
          <a:endParaRPr lang="uk-UA" sz="2400" b="0" i="0" dirty="0" smtClean="0">
            <a:solidFill>
              <a:srgbClr val="2C2C2C"/>
            </a:solidFill>
            <a:latin typeface="Times New Roman" pitchFamily="18" charset="0"/>
            <a:cs typeface="Times New Roman" pitchFamily="18" charset="0"/>
          </a:endParaRPr>
        </a:p>
        <a:p>
          <a:r>
            <a:rPr lang="en-US" sz="2000" b="0" i="0" dirty="0" smtClean="0">
              <a:solidFill>
                <a:srgbClr val="2C2C2C"/>
              </a:solidFill>
              <a:latin typeface="Times New Roman" pitchFamily="18" charset="0"/>
              <a:cs typeface="Times New Roman" pitchFamily="18" charset="0"/>
            </a:rPr>
            <a:t>may originate from starting materials, synthetic intermediates, by-products or decomposition products</a:t>
          </a:r>
          <a:endParaRPr lang="uk-UA" sz="2000" dirty="0">
            <a:solidFill>
              <a:srgbClr val="2C2C2C"/>
            </a:solidFill>
            <a:latin typeface="Times New Roman" pitchFamily="18" charset="0"/>
            <a:cs typeface="Times New Roman" pitchFamily="18" charset="0"/>
          </a:endParaRPr>
        </a:p>
      </dgm:t>
    </dgm:pt>
    <dgm:pt modelId="{EBA3FBB3-4C5E-468E-8525-FD8864387761}" type="parTrans" cxnId="{4304F584-0C49-4ED1-8A1B-45E6D12D5D1B}">
      <dgm:prSet/>
      <dgm:spPr/>
      <dgm:t>
        <a:bodyPr/>
        <a:lstStyle/>
        <a:p>
          <a:endParaRPr lang="uk-UA" sz="2400">
            <a:latin typeface="Times New Roman" pitchFamily="18" charset="0"/>
            <a:cs typeface="Times New Roman" pitchFamily="18" charset="0"/>
          </a:endParaRPr>
        </a:p>
      </dgm:t>
    </dgm:pt>
    <dgm:pt modelId="{70BEC6EC-49D2-4F1D-8064-386905441408}" type="sibTrans" cxnId="{4304F584-0C49-4ED1-8A1B-45E6D12D5D1B}">
      <dgm:prSet/>
      <dgm:spPr/>
      <dgm:t>
        <a:bodyPr/>
        <a:lstStyle/>
        <a:p>
          <a:endParaRPr lang="uk-UA" sz="2400">
            <a:latin typeface="Times New Roman" pitchFamily="18" charset="0"/>
            <a:cs typeface="Times New Roman" pitchFamily="18" charset="0"/>
          </a:endParaRPr>
        </a:p>
      </dgm:t>
    </dgm:pt>
    <dgm:pt modelId="{BE3FB6D9-A577-4E36-8DF1-F5274ECB0DAE}">
      <dgm:prSet phldrT="[Текст]" custT="1"/>
      <dgm:spPr/>
      <dgm:t>
        <a:bodyPr/>
        <a:lstStyle/>
        <a:p>
          <a:r>
            <a:rPr lang="en-US" sz="2400" b="0" i="0" dirty="0" smtClean="0">
              <a:solidFill>
                <a:srgbClr val="2C2C2C"/>
              </a:solidFill>
              <a:latin typeface="Times New Roman" pitchFamily="18" charset="0"/>
              <a:cs typeface="Times New Roman" pitchFamily="18" charset="0"/>
            </a:rPr>
            <a:t>Inorganic</a:t>
          </a:r>
          <a:endParaRPr lang="uk-UA" sz="2400" b="0" i="0" dirty="0" smtClean="0">
            <a:solidFill>
              <a:srgbClr val="2C2C2C"/>
            </a:solidFill>
            <a:latin typeface="Times New Roman" pitchFamily="18" charset="0"/>
            <a:cs typeface="Times New Roman" pitchFamily="18" charset="0"/>
          </a:endParaRPr>
        </a:p>
        <a:p>
          <a:r>
            <a:rPr lang="en-US" sz="2000" b="0" i="0" dirty="0" smtClean="0">
              <a:solidFill>
                <a:srgbClr val="2C2C2C"/>
              </a:solidFill>
              <a:latin typeface="Times New Roman" pitchFamily="18" charset="0"/>
              <a:cs typeface="Times New Roman" pitchFamily="18" charset="0"/>
            </a:rPr>
            <a:t>may arise from the manufacturing process and include catalysts, filter aids, inorganic salts, reagents, etc</a:t>
          </a:r>
          <a:endParaRPr lang="uk-UA" sz="2000" dirty="0">
            <a:solidFill>
              <a:srgbClr val="2C2C2C"/>
            </a:solidFill>
            <a:latin typeface="Times New Roman" pitchFamily="18" charset="0"/>
            <a:cs typeface="Times New Roman" pitchFamily="18" charset="0"/>
          </a:endParaRPr>
        </a:p>
      </dgm:t>
    </dgm:pt>
    <dgm:pt modelId="{D2949D67-9689-44C4-88E5-7EC07187A187}" type="parTrans" cxnId="{CCE512FB-6468-4028-BC4B-2808344333D1}">
      <dgm:prSet/>
      <dgm:spPr/>
      <dgm:t>
        <a:bodyPr/>
        <a:lstStyle/>
        <a:p>
          <a:endParaRPr lang="uk-UA" sz="2400">
            <a:latin typeface="Times New Roman" pitchFamily="18" charset="0"/>
            <a:cs typeface="Times New Roman" pitchFamily="18" charset="0"/>
          </a:endParaRPr>
        </a:p>
      </dgm:t>
    </dgm:pt>
    <dgm:pt modelId="{6C3FBE05-724B-415E-9281-15AA37085F3D}" type="sibTrans" cxnId="{CCE512FB-6468-4028-BC4B-2808344333D1}">
      <dgm:prSet/>
      <dgm:spPr/>
      <dgm:t>
        <a:bodyPr/>
        <a:lstStyle/>
        <a:p>
          <a:endParaRPr lang="uk-UA" sz="2400">
            <a:latin typeface="Times New Roman" pitchFamily="18" charset="0"/>
            <a:cs typeface="Times New Roman" pitchFamily="18" charset="0"/>
          </a:endParaRPr>
        </a:p>
      </dgm:t>
    </dgm:pt>
    <dgm:pt modelId="{D65C151F-E431-4192-8006-1CE71D859DBE}">
      <dgm:prSet phldrT="[Текст]" custT="1"/>
      <dgm:spPr/>
      <dgm:t>
        <a:bodyPr/>
        <a:lstStyle/>
        <a:p>
          <a:r>
            <a:rPr lang="en-US" sz="2400" b="0" i="0" dirty="0" smtClean="0">
              <a:solidFill>
                <a:srgbClr val="2C2C2C"/>
              </a:solidFill>
              <a:latin typeface="Times New Roman" pitchFamily="18" charset="0"/>
              <a:cs typeface="Times New Roman" pitchFamily="18" charset="0"/>
            </a:rPr>
            <a:t>Residual solvents</a:t>
          </a:r>
          <a:endParaRPr lang="uk-UA" sz="2400" b="0" i="0" dirty="0" smtClean="0">
            <a:solidFill>
              <a:srgbClr val="2C2C2C"/>
            </a:solidFill>
            <a:latin typeface="Times New Roman" pitchFamily="18" charset="0"/>
            <a:cs typeface="Times New Roman" pitchFamily="18" charset="0"/>
          </a:endParaRPr>
        </a:p>
        <a:p>
          <a:r>
            <a:rPr lang="en-US" sz="2000" b="0" i="0" dirty="0" smtClean="0">
              <a:solidFill>
                <a:srgbClr val="2C2C2C"/>
              </a:solidFill>
              <a:latin typeface="Times New Roman" pitchFamily="18" charset="0"/>
              <a:cs typeface="Times New Roman" pitchFamily="18" charset="0"/>
            </a:rPr>
            <a:t>are residues of applied inorganic or organic liquids</a:t>
          </a:r>
          <a:endParaRPr lang="uk-UA" sz="2000" dirty="0">
            <a:solidFill>
              <a:srgbClr val="2C2C2C"/>
            </a:solidFill>
            <a:latin typeface="Times New Roman" pitchFamily="18" charset="0"/>
            <a:cs typeface="Times New Roman" pitchFamily="18" charset="0"/>
          </a:endParaRPr>
        </a:p>
      </dgm:t>
    </dgm:pt>
    <dgm:pt modelId="{BADF4D3E-5653-4185-B680-22A1CD554DCA}" type="parTrans" cxnId="{1E869071-FE81-4C40-AF7B-F77D47E740FD}">
      <dgm:prSet/>
      <dgm:spPr/>
      <dgm:t>
        <a:bodyPr/>
        <a:lstStyle/>
        <a:p>
          <a:endParaRPr lang="uk-UA" sz="2400">
            <a:latin typeface="Times New Roman" pitchFamily="18" charset="0"/>
            <a:cs typeface="Times New Roman" pitchFamily="18" charset="0"/>
          </a:endParaRPr>
        </a:p>
      </dgm:t>
    </dgm:pt>
    <dgm:pt modelId="{F9EE8CBF-3C15-406A-96BB-76EF8AE6A56E}" type="sibTrans" cxnId="{1E869071-FE81-4C40-AF7B-F77D47E740FD}">
      <dgm:prSet/>
      <dgm:spPr/>
      <dgm:t>
        <a:bodyPr/>
        <a:lstStyle/>
        <a:p>
          <a:endParaRPr lang="uk-UA" sz="2400">
            <a:latin typeface="Times New Roman" pitchFamily="18" charset="0"/>
            <a:cs typeface="Times New Roman" pitchFamily="18" charset="0"/>
          </a:endParaRPr>
        </a:p>
      </dgm:t>
    </dgm:pt>
    <dgm:pt modelId="{85EE983D-3D18-44A9-95D7-75D252D5E3BA}" type="pres">
      <dgm:prSet presAssocID="{CFAC3618-FE30-4C45-8631-8EF5634A0407}" presName="composite" presStyleCnt="0">
        <dgm:presLayoutVars>
          <dgm:chMax val="1"/>
          <dgm:dir/>
          <dgm:resizeHandles val="exact"/>
        </dgm:presLayoutVars>
      </dgm:prSet>
      <dgm:spPr/>
      <dgm:t>
        <a:bodyPr/>
        <a:lstStyle/>
        <a:p>
          <a:endParaRPr lang="ru-RU"/>
        </a:p>
      </dgm:t>
    </dgm:pt>
    <dgm:pt modelId="{5161A421-4F1B-4432-867C-5BF68DE721A5}" type="pres">
      <dgm:prSet presAssocID="{0AAA061D-B7BF-491D-929E-209EA8356FC5}" presName="roof" presStyleLbl="dkBgShp" presStyleIdx="0" presStyleCnt="2"/>
      <dgm:spPr/>
      <dgm:t>
        <a:bodyPr/>
        <a:lstStyle/>
        <a:p>
          <a:endParaRPr lang="uk-UA"/>
        </a:p>
      </dgm:t>
    </dgm:pt>
    <dgm:pt modelId="{0C5AA735-ED4A-4149-B4A9-63B05A80C748}" type="pres">
      <dgm:prSet presAssocID="{0AAA061D-B7BF-491D-929E-209EA8356FC5}" presName="pillars" presStyleCnt="0"/>
      <dgm:spPr/>
    </dgm:pt>
    <dgm:pt modelId="{03ADD371-80E7-4D93-B5E3-31FD294DF5F4}" type="pres">
      <dgm:prSet presAssocID="{0AAA061D-B7BF-491D-929E-209EA8356FC5}" presName="pillar1" presStyleLbl="node1" presStyleIdx="0" presStyleCnt="3">
        <dgm:presLayoutVars>
          <dgm:bulletEnabled val="1"/>
        </dgm:presLayoutVars>
      </dgm:prSet>
      <dgm:spPr/>
      <dgm:t>
        <a:bodyPr/>
        <a:lstStyle/>
        <a:p>
          <a:endParaRPr lang="uk-UA"/>
        </a:p>
      </dgm:t>
    </dgm:pt>
    <dgm:pt modelId="{A3ED36A7-E280-47B3-BDDB-827C0F285CF3}" type="pres">
      <dgm:prSet presAssocID="{BE3FB6D9-A577-4E36-8DF1-F5274ECB0DAE}" presName="pillarX" presStyleLbl="node1" presStyleIdx="1" presStyleCnt="3">
        <dgm:presLayoutVars>
          <dgm:bulletEnabled val="1"/>
        </dgm:presLayoutVars>
      </dgm:prSet>
      <dgm:spPr/>
      <dgm:t>
        <a:bodyPr/>
        <a:lstStyle/>
        <a:p>
          <a:endParaRPr lang="uk-UA"/>
        </a:p>
      </dgm:t>
    </dgm:pt>
    <dgm:pt modelId="{7C4F4D26-ACFA-4E0C-888F-564C29CD726D}" type="pres">
      <dgm:prSet presAssocID="{D65C151F-E431-4192-8006-1CE71D859DBE}" presName="pillarX" presStyleLbl="node1" presStyleIdx="2" presStyleCnt="3">
        <dgm:presLayoutVars>
          <dgm:bulletEnabled val="1"/>
        </dgm:presLayoutVars>
      </dgm:prSet>
      <dgm:spPr/>
      <dgm:t>
        <a:bodyPr/>
        <a:lstStyle/>
        <a:p>
          <a:endParaRPr lang="uk-UA"/>
        </a:p>
      </dgm:t>
    </dgm:pt>
    <dgm:pt modelId="{1B717E7F-A46E-46BC-BCF4-B66F9C5E4855}" type="pres">
      <dgm:prSet presAssocID="{0AAA061D-B7BF-491D-929E-209EA8356FC5}" presName="base" presStyleLbl="dkBgShp" presStyleIdx="1" presStyleCnt="2"/>
      <dgm:spPr/>
    </dgm:pt>
  </dgm:ptLst>
  <dgm:cxnLst>
    <dgm:cxn modelId="{0CF520CC-C6DE-4E6D-9A05-49531D47A234}" type="presOf" srcId="{BE3FB6D9-A577-4E36-8DF1-F5274ECB0DAE}" destId="{A3ED36A7-E280-47B3-BDDB-827C0F285CF3}" srcOrd="0" destOrd="0" presId="urn:microsoft.com/office/officeart/2005/8/layout/hList3"/>
    <dgm:cxn modelId="{A8999BE0-DFB0-4426-9ADA-1BDF725807EA}" srcId="{CFAC3618-FE30-4C45-8631-8EF5634A0407}" destId="{0AAA061D-B7BF-491D-929E-209EA8356FC5}" srcOrd="0" destOrd="0" parTransId="{CD924FD4-6F68-4D76-8D9D-24533441D5D3}" sibTransId="{DF779E58-5F5E-4699-8933-7FA17FE0DF4D}"/>
    <dgm:cxn modelId="{CBB1EEAC-3E8A-46FD-9EEF-C085D70DC356}" type="presOf" srcId="{D65C151F-E431-4192-8006-1CE71D859DBE}" destId="{7C4F4D26-ACFA-4E0C-888F-564C29CD726D}" srcOrd="0" destOrd="0" presId="urn:microsoft.com/office/officeart/2005/8/layout/hList3"/>
    <dgm:cxn modelId="{3DDB61D3-E45F-4AF3-BFAC-60C30F516518}" type="presOf" srcId="{0AAA061D-B7BF-491D-929E-209EA8356FC5}" destId="{5161A421-4F1B-4432-867C-5BF68DE721A5}" srcOrd="0" destOrd="0" presId="urn:microsoft.com/office/officeart/2005/8/layout/hList3"/>
    <dgm:cxn modelId="{E721CEBE-B339-4709-A3BF-BD7B681A612D}" type="presOf" srcId="{CFAC3618-FE30-4C45-8631-8EF5634A0407}" destId="{85EE983D-3D18-44A9-95D7-75D252D5E3BA}" srcOrd="0" destOrd="0" presId="urn:microsoft.com/office/officeart/2005/8/layout/hList3"/>
    <dgm:cxn modelId="{1E869071-FE81-4C40-AF7B-F77D47E740FD}" srcId="{0AAA061D-B7BF-491D-929E-209EA8356FC5}" destId="{D65C151F-E431-4192-8006-1CE71D859DBE}" srcOrd="2" destOrd="0" parTransId="{BADF4D3E-5653-4185-B680-22A1CD554DCA}" sibTransId="{F9EE8CBF-3C15-406A-96BB-76EF8AE6A56E}"/>
    <dgm:cxn modelId="{CCE512FB-6468-4028-BC4B-2808344333D1}" srcId="{0AAA061D-B7BF-491D-929E-209EA8356FC5}" destId="{BE3FB6D9-A577-4E36-8DF1-F5274ECB0DAE}" srcOrd="1" destOrd="0" parTransId="{D2949D67-9689-44C4-88E5-7EC07187A187}" sibTransId="{6C3FBE05-724B-415E-9281-15AA37085F3D}"/>
    <dgm:cxn modelId="{E101A683-5B3D-4963-A611-FF6D20EF2ECA}" type="presOf" srcId="{D1A69E57-71C4-4AA2-9DB1-6C8E7AA3B4DF}" destId="{03ADD371-80E7-4D93-B5E3-31FD294DF5F4}" srcOrd="0" destOrd="0" presId="urn:microsoft.com/office/officeart/2005/8/layout/hList3"/>
    <dgm:cxn modelId="{4304F584-0C49-4ED1-8A1B-45E6D12D5D1B}" srcId="{0AAA061D-B7BF-491D-929E-209EA8356FC5}" destId="{D1A69E57-71C4-4AA2-9DB1-6C8E7AA3B4DF}" srcOrd="0" destOrd="0" parTransId="{EBA3FBB3-4C5E-468E-8525-FD8864387761}" sibTransId="{70BEC6EC-49D2-4F1D-8064-386905441408}"/>
    <dgm:cxn modelId="{AAFBA59C-126F-48B2-99E7-578A2A7A63C6}" type="presParOf" srcId="{85EE983D-3D18-44A9-95D7-75D252D5E3BA}" destId="{5161A421-4F1B-4432-867C-5BF68DE721A5}" srcOrd="0" destOrd="0" presId="urn:microsoft.com/office/officeart/2005/8/layout/hList3"/>
    <dgm:cxn modelId="{A4FB9DCF-A1DD-4741-9094-D2BEB7790123}" type="presParOf" srcId="{85EE983D-3D18-44A9-95D7-75D252D5E3BA}" destId="{0C5AA735-ED4A-4149-B4A9-63B05A80C748}" srcOrd="1" destOrd="0" presId="urn:microsoft.com/office/officeart/2005/8/layout/hList3"/>
    <dgm:cxn modelId="{11A43E50-C4D6-4BE4-8C10-0CF8350D836F}" type="presParOf" srcId="{0C5AA735-ED4A-4149-B4A9-63B05A80C748}" destId="{03ADD371-80E7-4D93-B5E3-31FD294DF5F4}" srcOrd="0" destOrd="0" presId="urn:microsoft.com/office/officeart/2005/8/layout/hList3"/>
    <dgm:cxn modelId="{A1FA44CB-5406-4CF5-80DE-9726C0F7481B}" type="presParOf" srcId="{0C5AA735-ED4A-4149-B4A9-63B05A80C748}" destId="{A3ED36A7-E280-47B3-BDDB-827C0F285CF3}" srcOrd="1" destOrd="0" presId="urn:microsoft.com/office/officeart/2005/8/layout/hList3"/>
    <dgm:cxn modelId="{792BF87C-A62F-47B4-BC11-452F1ADFE88C}" type="presParOf" srcId="{0C5AA735-ED4A-4149-B4A9-63B05A80C748}" destId="{7C4F4D26-ACFA-4E0C-888F-564C29CD726D}" srcOrd="2" destOrd="0" presId="urn:microsoft.com/office/officeart/2005/8/layout/hList3"/>
    <dgm:cxn modelId="{875DCD83-546C-4AB9-91A3-7B615F9757D8}" type="presParOf" srcId="{85EE983D-3D18-44A9-95D7-75D252D5E3BA}" destId="{1B717E7F-A46E-46BC-BCF4-B66F9C5E4855}" srcOrd="2" destOrd="0" presId="urn:microsoft.com/office/officeart/2005/8/layout/hList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161A421-4F1B-4432-867C-5BF68DE721A5}">
      <dsp:nvSpPr>
        <dsp:cNvPr id="0" name=""/>
        <dsp:cNvSpPr/>
      </dsp:nvSpPr>
      <dsp:spPr>
        <a:xfrm>
          <a:off x="0" y="0"/>
          <a:ext cx="8713337" cy="1178218"/>
        </a:xfrm>
        <a:prstGeom prst="rect">
          <a:avLst/>
        </a:prstGeom>
        <a:solidFill>
          <a:schemeClr val="accent3">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0" i="0" kern="1200" dirty="0" smtClean="0">
              <a:latin typeface="Times New Roman" pitchFamily="18" charset="0"/>
              <a:cs typeface="Times New Roman" pitchFamily="18" charset="0"/>
            </a:rPr>
            <a:t>Impurities</a:t>
          </a:r>
          <a:endParaRPr lang="uk-UA" sz="4000" kern="1200" dirty="0">
            <a:latin typeface="Times New Roman" pitchFamily="18" charset="0"/>
            <a:cs typeface="Times New Roman" pitchFamily="18" charset="0"/>
          </a:endParaRPr>
        </a:p>
      </dsp:txBody>
      <dsp:txXfrm>
        <a:off x="0" y="0"/>
        <a:ext cx="8713337" cy="1178218"/>
      </dsp:txXfrm>
    </dsp:sp>
    <dsp:sp modelId="{03ADD371-80E7-4D93-B5E3-31FD294DF5F4}">
      <dsp:nvSpPr>
        <dsp:cNvPr id="0" name=""/>
        <dsp:cNvSpPr/>
      </dsp:nvSpPr>
      <dsp:spPr>
        <a:xfrm>
          <a:off x="4254" y="1178218"/>
          <a:ext cx="2901609" cy="2474259"/>
        </a:xfrm>
        <a:prstGeom prst="rect">
          <a:avLst/>
        </a:prstGeom>
        <a:gradFill rotWithShape="0">
          <a:gsLst>
            <a:gs pos="0">
              <a:schemeClr val="accent3">
                <a:shade val="50000"/>
                <a:hueOff val="0"/>
                <a:satOff val="0"/>
                <a:lumOff val="0"/>
                <a:alphaOff val="0"/>
                <a:satMod val="103000"/>
                <a:lumMod val="102000"/>
                <a:tint val="94000"/>
              </a:schemeClr>
            </a:gs>
            <a:gs pos="50000">
              <a:schemeClr val="accent3">
                <a:shade val="50000"/>
                <a:hueOff val="0"/>
                <a:satOff val="0"/>
                <a:lumOff val="0"/>
                <a:alphaOff val="0"/>
                <a:satMod val="110000"/>
                <a:lumMod val="100000"/>
                <a:shade val="100000"/>
              </a:schemeClr>
            </a:gs>
            <a:gs pos="100000">
              <a:schemeClr val="accent3">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smtClean="0">
              <a:solidFill>
                <a:srgbClr val="2C2C2C"/>
              </a:solidFill>
              <a:latin typeface="Times New Roman" pitchFamily="18" charset="0"/>
              <a:cs typeface="Times New Roman" pitchFamily="18" charset="0"/>
            </a:rPr>
            <a:t>Organic</a:t>
          </a:r>
          <a:endParaRPr lang="uk-UA" sz="2400" b="0" i="0" kern="1200" dirty="0" smtClean="0">
            <a:solidFill>
              <a:srgbClr val="2C2C2C"/>
            </a:solidFill>
            <a:latin typeface="Times New Roman" pitchFamily="18" charset="0"/>
            <a:cs typeface="Times New Roman" pitchFamily="18" charset="0"/>
          </a:endParaRPr>
        </a:p>
        <a:p>
          <a:pPr lvl="0" algn="ctr" defTabSz="1066800">
            <a:lnSpc>
              <a:spcPct val="90000"/>
            </a:lnSpc>
            <a:spcBef>
              <a:spcPct val="0"/>
            </a:spcBef>
            <a:spcAft>
              <a:spcPct val="35000"/>
            </a:spcAft>
          </a:pPr>
          <a:r>
            <a:rPr lang="en-US" sz="2000" b="0" i="0" kern="1200" dirty="0" smtClean="0">
              <a:solidFill>
                <a:srgbClr val="2C2C2C"/>
              </a:solidFill>
              <a:latin typeface="Times New Roman" pitchFamily="18" charset="0"/>
              <a:cs typeface="Times New Roman" pitchFamily="18" charset="0"/>
            </a:rPr>
            <a:t>may originate from starting materials, synthetic intermediates, by-products or decomposition products</a:t>
          </a:r>
          <a:endParaRPr lang="uk-UA" sz="2000" kern="1200" dirty="0">
            <a:solidFill>
              <a:srgbClr val="2C2C2C"/>
            </a:solidFill>
            <a:latin typeface="Times New Roman" pitchFamily="18" charset="0"/>
            <a:cs typeface="Times New Roman" pitchFamily="18" charset="0"/>
          </a:endParaRPr>
        </a:p>
      </dsp:txBody>
      <dsp:txXfrm>
        <a:off x="4254" y="1178218"/>
        <a:ext cx="2901609" cy="2474259"/>
      </dsp:txXfrm>
    </dsp:sp>
    <dsp:sp modelId="{A3ED36A7-E280-47B3-BDDB-827C0F285CF3}">
      <dsp:nvSpPr>
        <dsp:cNvPr id="0" name=""/>
        <dsp:cNvSpPr/>
      </dsp:nvSpPr>
      <dsp:spPr>
        <a:xfrm>
          <a:off x="2905863" y="1178218"/>
          <a:ext cx="2901609" cy="2474259"/>
        </a:xfrm>
        <a:prstGeom prst="rect">
          <a:avLst/>
        </a:prstGeom>
        <a:gradFill rotWithShape="0">
          <a:gsLst>
            <a:gs pos="0">
              <a:schemeClr val="accent3">
                <a:shade val="50000"/>
                <a:hueOff val="0"/>
                <a:satOff val="0"/>
                <a:lumOff val="23975"/>
                <a:alphaOff val="0"/>
                <a:satMod val="103000"/>
                <a:lumMod val="102000"/>
                <a:tint val="94000"/>
              </a:schemeClr>
            </a:gs>
            <a:gs pos="50000">
              <a:schemeClr val="accent3">
                <a:shade val="50000"/>
                <a:hueOff val="0"/>
                <a:satOff val="0"/>
                <a:lumOff val="23975"/>
                <a:alphaOff val="0"/>
                <a:satMod val="110000"/>
                <a:lumMod val="100000"/>
                <a:shade val="100000"/>
              </a:schemeClr>
            </a:gs>
            <a:gs pos="100000">
              <a:schemeClr val="accent3">
                <a:shade val="50000"/>
                <a:hueOff val="0"/>
                <a:satOff val="0"/>
                <a:lumOff val="2397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smtClean="0">
              <a:solidFill>
                <a:srgbClr val="2C2C2C"/>
              </a:solidFill>
              <a:latin typeface="Times New Roman" pitchFamily="18" charset="0"/>
              <a:cs typeface="Times New Roman" pitchFamily="18" charset="0"/>
            </a:rPr>
            <a:t>Inorganic</a:t>
          </a:r>
          <a:endParaRPr lang="uk-UA" sz="2400" b="0" i="0" kern="1200" dirty="0" smtClean="0">
            <a:solidFill>
              <a:srgbClr val="2C2C2C"/>
            </a:solidFill>
            <a:latin typeface="Times New Roman" pitchFamily="18" charset="0"/>
            <a:cs typeface="Times New Roman" pitchFamily="18" charset="0"/>
          </a:endParaRPr>
        </a:p>
        <a:p>
          <a:pPr lvl="0" algn="ctr" defTabSz="1066800">
            <a:lnSpc>
              <a:spcPct val="90000"/>
            </a:lnSpc>
            <a:spcBef>
              <a:spcPct val="0"/>
            </a:spcBef>
            <a:spcAft>
              <a:spcPct val="35000"/>
            </a:spcAft>
          </a:pPr>
          <a:r>
            <a:rPr lang="en-US" sz="2000" b="0" i="0" kern="1200" dirty="0" smtClean="0">
              <a:solidFill>
                <a:srgbClr val="2C2C2C"/>
              </a:solidFill>
              <a:latin typeface="Times New Roman" pitchFamily="18" charset="0"/>
              <a:cs typeface="Times New Roman" pitchFamily="18" charset="0"/>
            </a:rPr>
            <a:t>may arise from the manufacturing process and include catalysts, filter aids, inorganic salts, reagents, etc</a:t>
          </a:r>
          <a:endParaRPr lang="uk-UA" sz="2000" kern="1200" dirty="0">
            <a:solidFill>
              <a:srgbClr val="2C2C2C"/>
            </a:solidFill>
            <a:latin typeface="Times New Roman" pitchFamily="18" charset="0"/>
            <a:cs typeface="Times New Roman" pitchFamily="18" charset="0"/>
          </a:endParaRPr>
        </a:p>
      </dsp:txBody>
      <dsp:txXfrm>
        <a:off x="2905863" y="1178218"/>
        <a:ext cx="2901609" cy="2474259"/>
      </dsp:txXfrm>
    </dsp:sp>
    <dsp:sp modelId="{7C4F4D26-ACFA-4E0C-888F-564C29CD726D}">
      <dsp:nvSpPr>
        <dsp:cNvPr id="0" name=""/>
        <dsp:cNvSpPr/>
      </dsp:nvSpPr>
      <dsp:spPr>
        <a:xfrm>
          <a:off x="5807473" y="1178218"/>
          <a:ext cx="2901609" cy="2474259"/>
        </a:xfrm>
        <a:prstGeom prst="rect">
          <a:avLst/>
        </a:prstGeom>
        <a:gradFill rotWithShape="0">
          <a:gsLst>
            <a:gs pos="0">
              <a:schemeClr val="accent3">
                <a:shade val="50000"/>
                <a:hueOff val="0"/>
                <a:satOff val="0"/>
                <a:lumOff val="23975"/>
                <a:alphaOff val="0"/>
                <a:satMod val="103000"/>
                <a:lumMod val="102000"/>
                <a:tint val="94000"/>
              </a:schemeClr>
            </a:gs>
            <a:gs pos="50000">
              <a:schemeClr val="accent3">
                <a:shade val="50000"/>
                <a:hueOff val="0"/>
                <a:satOff val="0"/>
                <a:lumOff val="23975"/>
                <a:alphaOff val="0"/>
                <a:satMod val="110000"/>
                <a:lumMod val="100000"/>
                <a:shade val="100000"/>
              </a:schemeClr>
            </a:gs>
            <a:gs pos="100000">
              <a:schemeClr val="accent3">
                <a:shade val="50000"/>
                <a:hueOff val="0"/>
                <a:satOff val="0"/>
                <a:lumOff val="2397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smtClean="0">
              <a:solidFill>
                <a:srgbClr val="2C2C2C"/>
              </a:solidFill>
              <a:latin typeface="Times New Roman" pitchFamily="18" charset="0"/>
              <a:cs typeface="Times New Roman" pitchFamily="18" charset="0"/>
            </a:rPr>
            <a:t>Residual solvents</a:t>
          </a:r>
          <a:endParaRPr lang="uk-UA" sz="2400" b="0" i="0" kern="1200" dirty="0" smtClean="0">
            <a:solidFill>
              <a:srgbClr val="2C2C2C"/>
            </a:solidFill>
            <a:latin typeface="Times New Roman" pitchFamily="18" charset="0"/>
            <a:cs typeface="Times New Roman" pitchFamily="18" charset="0"/>
          </a:endParaRPr>
        </a:p>
        <a:p>
          <a:pPr lvl="0" algn="ctr" defTabSz="1066800">
            <a:lnSpc>
              <a:spcPct val="90000"/>
            </a:lnSpc>
            <a:spcBef>
              <a:spcPct val="0"/>
            </a:spcBef>
            <a:spcAft>
              <a:spcPct val="35000"/>
            </a:spcAft>
          </a:pPr>
          <a:r>
            <a:rPr lang="en-US" sz="2000" b="0" i="0" kern="1200" dirty="0" smtClean="0">
              <a:solidFill>
                <a:srgbClr val="2C2C2C"/>
              </a:solidFill>
              <a:latin typeface="Times New Roman" pitchFamily="18" charset="0"/>
              <a:cs typeface="Times New Roman" pitchFamily="18" charset="0"/>
            </a:rPr>
            <a:t>are residues of applied inorganic or organic liquids</a:t>
          </a:r>
          <a:endParaRPr lang="uk-UA" sz="2000" kern="1200" dirty="0">
            <a:solidFill>
              <a:srgbClr val="2C2C2C"/>
            </a:solidFill>
            <a:latin typeface="Times New Roman" pitchFamily="18" charset="0"/>
            <a:cs typeface="Times New Roman" pitchFamily="18" charset="0"/>
          </a:endParaRPr>
        </a:p>
      </dsp:txBody>
      <dsp:txXfrm>
        <a:off x="5807473" y="1178218"/>
        <a:ext cx="2901609" cy="2474259"/>
      </dsp:txXfrm>
    </dsp:sp>
    <dsp:sp modelId="{1B717E7F-A46E-46BC-BCF4-B66F9C5E4855}">
      <dsp:nvSpPr>
        <dsp:cNvPr id="0" name=""/>
        <dsp:cNvSpPr/>
      </dsp:nvSpPr>
      <dsp:spPr>
        <a:xfrm>
          <a:off x="0" y="3652478"/>
          <a:ext cx="8713337" cy="274917"/>
        </a:xfrm>
        <a:prstGeom prst="rect">
          <a:avLst/>
        </a:prstGeom>
        <a:solidFill>
          <a:schemeClr val="accent3">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49BC62-5D8E-4C2C-BBAA-EBE756055310}">
      <dsp:nvSpPr>
        <dsp:cNvPr id="0" name=""/>
        <dsp:cNvSpPr/>
      </dsp:nvSpPr>
      <dsp:spPr>
        <a:xfrm rot="5400000">
          <a:off x="5940544" y="-2509149"/>
          <a:ext cx="730047" cy="5934652"/>
        </a:xfrm>
        <a:prstGeom prst="round2Same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44780" tIns="72390" rIns="144780" bIns="72390" numCol="1" spcCol="1270" anchor="ctr" anchorCtr="0">
          <a:noAutofit/>
        </a:bodyPr>
        <a:lstStyle/>
        <a:p>
          <a:pPr marL="285750" lvl="1" indent="-285750" algn="l" defTabSz="1689100">
            <a:lnSpc>
              <a:spcPct val="90000"/>
            </a:lnSpc>
            <a:spcBef>
              <a:spcPct val="0"/>
            </a:spcBef>
            <a:spcAft>
              <a:spcPct val="15000"/>
            </a:spcAft>
            <a:buChar char="••"/>
          </a:pPr>
          <a:r>
            <a:rPr lang="en-US" sz="3800" b="0" u="none" kern="1200" dirty="0" smtClean="0">
              <a:latin typeface="Times New Roman" pitchFamily="18" charset="0"/>
              <a:cs typeface="Times New Roman" pitchFamily="18" charset="0"/>
            </a:rPr>
            <a:t>object of analysis</a:t>
          </a:r>
          <a:endParaRPr lang="uk-UA" sz="3800" b="0" kern="1200" dirty="0">
            <a:latin typeface="Times New Roman" pitchFamily="18" charset="0"/>
            <a:cs typeface="Times New Roman" pitchFamily="18" charset="0"/>
          </a:endParaRPr>
        </a:p>
      </dsp:txBody>
      <dsp:txXfrm rot="5400000">
        <a:off x="5940544" y="-2509149"/>
        <a:ext cx="730047" cy="5934652"/>
      </dsp:txXfrm>
    </dsp:sp>
    <dsp:sp modelId="{FEFE1259-340E-4FD7-B883-C651AB209138}">
      <dsp:nvSpPr>
        <dsp:cNvPr id="0" name=""/>
        <dsp:cNvSpPr/>
      </dsp:nvSpPr>
      <dsp:spPr>
        <a:xfrm>
          <a:off x="0" y="1897"/>
          <a:ext cx="3338242" cy="912559"/>
        </a:xfrm>
        <a:prstGeom prst="roundRect">
          <a:avLst/>
        </a:prstGeom>
        <a:solidFill>
          <a:schemeClr val="accent5">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latin typeface="Times New Roman" pitchFamily="18" charset="0"/>
              <a:cs typeface="Times New Roman" pitchFamily="18" charset="0"/>
            </a:rPr>
            <a:t>all</a:t>
          </a:r>
          <a:endParaRPr lang="uk-UA" sz="3600" kern="1200" dirty="0">
            <a:latin typeface="Times New Roman" pitchFamily="18" charset="0"/>
            <a:cs typeface="Times New Roman" pitchFamily="18" charset="0"/>
          </a:endParaRPr>
        </a:p>
      </dsp:txBody>
      <dsp:txXfrm>
        <a:off x="0" y="1897"/>
        <a:ext cx="3338242" cy="912559"/>
      </dsp:txXfrm>
    </dsp:sp>
    <dsp:sp modelId="{40D10431-7DCB-4D5C-A290-CCA47AE27FC3}">
      <dsp:nvSpPr>
        <dsp:cNvPr id="0" name=""/>
        <dsp:cNvSpPr/>
      </dsp:nvSpPr>
      <dsp:spPr>
        <a:xfrm rot="5400000">
          <a:off x="5940544" y="-1550961"/>
          <a:ext cx="730047" cy="5934652"/>
        </a:xfrm>
        <a:prstGeom prst="round2Same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44780" tIns="72390" rIns="144780" bIns="72390" numCol="1" spcCol="1270" anchor="ctr" anchorCtr="0">
          <a:noAutofit/>
        </a:bodyPr>
        <a:lstStyle/>
        <a:p>
          <a:pPr marL="285750" lvl="1" indent="-285750" algn="l" defTabSz="1689100">
            <a:lnSpc>
              <a:spcPct val="90000"/>
            </a:lnSpc>
            <a:spcBef>
              <a:spcPct val="0"/>
            </a:spcBef>
            <a:spcAft>
              <a:spcPct val="15000"/>
            </a:spcAft>
            <a:buChar char="••"/>
          </a:pPr>
          <a:r>
            <a:rPr lang="en-US" sz="3800" kern="1200" dirty="0" smtClean="0">
              <a:latin typeface="Times New Roman" pitchFamily="18" charset="0"/>
              <a:cs typeface="Times New Roman" pitchFamily="18" charset="0"/>
            </a:rPr>
            <a:t>general sample</a:t>
          </a:r>
          <a:r>
            <a:rPr lang="uk-UA" sz="3800" kern="1200" dirty="0" smtClean="0">
              <a:latin typeface="Times New Roman" pitchFamily="18" charset="0"/>
              <a:cs typeface="Times New Roman" pitchFamily="18" charset="0"/>
            </a:rPr>
            <a:t> </a:t>
          </a:r>
          <a:endParaRPr lang="uk-UA" sz="3800" kern="1200" dirty="0">
            <a:latin typeface="Times New Roman" pitchFamily="18" charset="0"/>
            <a:cs typeface="Times New Roman" pitchFamily="18" charset="0"/>
          </a:endParaRPr>
        </a:p>
      </dsp:txBody>
      <dsp:txXfrm rot="5400000">
        <a:off x="5940544" y="-1550961"/>
        <a:ext cx="730047" cy="5934652"/>
      </dsp:txXfrm>
    </dsp:sp>
    <dsp:sp modelId="{4FF45484-1ACC-4F4F-BE60-CBE678C9FC02}">
      <dsp:nvSpPr>
        <dsp:cNvPr id="0" name=""/>
        <dsp:cNvSpPr/>
      </dsp:nvSpPr>
      <dsp:spPr>
        <a:xfrm>
          <a:off x="0" y="960085"/>
          <a:ext cx="3338242" cy="912559"/>
        </a:xfrm>
        <a:prstGeom prst="roundRect">
          <a:avLst/>
        </a:prstGeom>
        <a:solidFill>
          <a:schemeClr val="accent5">
            <a:shade val="50000"/>
            <a:hueOff val="201247"/>
            <a:satOff val="-4901"/>
            <a:lumOff val="2144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smtClean="0">
              <a:latin typeface="Times New Roman" pitchFamily="18" charset="0"/>
              <a:cs typeface="Times New Roman" pitchFamily="18" charset="0"/>
            </a:rPr>
            <a:t>1</a:t>
          </a:r>
          <a:r>
            <a:rPr lang="uk-UA" sz="3600" kern="1200" smtClean="0">
              <a:latin typeface="Times New Roman" pitchFamily="18" charset="0"/>
              <a:cs typeface="Times New Roman" pitchFamily="18" charset="0"/>
            </a:rPr>
            <a:t>-</a:t>
          </a:r>
          <a:r>
            <a:rPr lang="en-US" sz="3600" kern="1200" smtClean="0">
              <a:latin typeface="Times New Roman" pitchFamily="18" charset="0"/>
              <a:cs typeface="Times New Roman" pitchFamily="18" charset="0"/>
            </a:rPr>
            <a:t>5</a:t>
          </a:r>
          <a:r>
            <a:rPr lang="uk-UA" sz="3600" kern="1200" smtClean="0">
              <a:latin typeface="Times New Roman" pitchFamily="18" charset="0"/>
              <a:cs typeface="Times New Roman" pitchFamily="18" charset="0"/>
            </a:rPr>
            <a:t>0 </a:t>
          </a:r>
          <a:r>
            <a:rPr lang="en-US" sz="3600" kern="1200" smtClean="0">
              <a:latin typeface="Times New Roman" pitchFamily="18" charset="0"/>
              <a:cs typeface="Times New Roman" pitchFamily="18" charset="0"/>
            </a:rPr>
            <a:t>kg</a:t>
          </a:r>
          <a:endParaRPr lang="uk-UA" sz="3600" kern="1200" dirty="0">
            <a:latin typeface="Times New Roman" pitchFamily="18" charset="0"/>
            <a:cs typeface="Times New Roman" pitchFamily="18" charset="0"/>
          </a:endParaRPr>
        </a:p>
      </dsp:txBody>
      <dsp:txXfrm>
        <a:off x="0" y="960085"/>
        <a:ext cx="3338242" cy="912559"/>
      </dsp:txXfrm>
    </dsp:sp>
    <dsp:sp modelId="{B5741A8D-1174-4E2E-A67F-E8CBA1D1EE2A}">
      <dsp:nvSpPr>
        <dsp:cNvPr id="0" name=""/>
        <dsp:cNvSpPr/>
      </dsp:nvSpPr>
      <dsp:spPr>
        <a:xfrm rot="5400000">
          <a:off x="5940544" y="-592773"/>
          <a:ext cx="730047" cy="5934652"/>
        </a:xfrm>
        <a:prstGeom prst="round2Same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44780" tIns="72390" rIns="144780" bIns="72390" numCol="1" spcCol="1270" anchor="ctr" anchorCtr="0">
          <a:noAutofit/>
        </a:bodyPr>
        <a:lstStyle/>
        <a:p>
          <a:pPr marL="285750" lvl="1" indent="-285750" algn="l" defTabSz="1689100">
            <a:lnSpc>
              <a:spcPct val="90000"/>
            </a:lnSpc>
            <a:spcBef>
              <a:spcPct val="0"/>
            </a:spcBef>
            <a:spcAft>
              <a:spcPct val="15000"/>
            </a:spcAft>
            <a:buChar char="••"/>
          </a:pPr>
          <a:r>
            <a:rPr lang="en-US" sz="3800" kern="1200" dirty="0" smtClean="0">
              <a:latin typeface="Times New Roman" pitchFamily="18" charset="0"/>
              <a:cs typeface="Times New Roman" pitchFamily="18" charset="0"/>
            </a:rPr>
            <a:t>laboratory sample </a:t>
          </a:r>
          <a:endParaRPr lang="uk-UA" sz="3800" kern="1200" dirty="0">
            <a:latin typeface="Times New Roman" pitchFamily="18" charset="0"/>
            <a:cs typeface="Times New Roman" pitchFamily="18" charset="0"/>
          </a:endParaRPr>
        </a:p>
      </dsp:txBody>
      <dsp:txXfrm rot="5400000">
        <a:off x="5940544" y="-592773"/>
        <a:ext cx="730047" cy="5934652"/>
      </dsp:txXfrm>
    </dsp:sp>
    <dsp:sp modelId="{56BA17F2-7D2A-4DA9-9CA4-30774CE1CBC9}">
      <dsp:nvSpPr>
        <dsp:cNvPr id="0" name=""/>
        <dsp:cNvSpPr/>
      </dsp:nvSpPr>
      <dsp:spPr>
        <a:xfrm>
          <a:off x="0" y="1918272"/>
          <a:ext cx="3338242" cy="912559"/>
        </a:xfrm>
        <a:prstGeom prst="roundRect">
          <a:avLst/>
        </a:prstGeom>
        <a:solidFill>
          <a:schemeClr val="accent5">
            <a:shade val="50000"/>
            <a:hueOff val="402493"/>
            <a:satOff val="-9802"/>
            <a:lumOff val="4289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smtClean="0">
              <a:latin typeface="Times New Roman" pitchFamily="18" charset="0"/>
              <a:cs typeface="Times New Roman" pitchFamily="18" charset="0"/>
            </a:rPr>
            <a:t>25 g – 1 kg</a:t>
          </a:r>
          <a:endParaRPr lang="uk-UA" sz="3600" kern="1200" dirty="0">
            <a:latin typeface="Times New Roman" pitchFamily="18" charset="0"/>
            <a:cs typeface="Times New Roman" pitchFamily="18" charset="0"/>
          </a:endParaRPr>
        </a:p>
      </dsp:txBody>
      <dsp:txXfrm>
        <a:off x="0" y="1918272"/>
        <a:ext cx="3338242" cy="912559"/>
      </dsp:txXfrm>
    </dsp:sp>
    <dsp:sp modelId="{F51E43EB-F401-4365-A96B-0E4836414980}">
      <dsp:nvSpPr>
        <dsp:cNvPr id="0" name=""/>
        <dsp:cNvSpPr/>
      </dsp:nvSpPr>
      <dsp:spPr>
        <a:xfrm rot="5400000">
          <a:off x="5940544" y="365414"/>
          <a:ext cx="730047" cy="5934652"/>
        </a:xfrm>
        <a:prstGeom prst="round2SameRect">
          <a:avLst/>
        </a:prstGeom>
        <a:solidFill>
          <a:schemeClr val="accent5">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44780" tIns="72390" rIns="144780" bIns="72390" numCol="1" spcCol="1270" anchor="ctr" anchorCtr="0">
          <a:noAutofit/>
        </a:bodyPr>
        <a:lstStyle/>
        <a:p>
          <a:pPr marL="285750" lvl="1" indent="-285750" algn="l" defTabSz="1689100">
            <a:lnSpc>
              <a:spcPct val="90000"/>
            </a:lnSpc>
            <a:spcBef>
              <a:spcPct val="0"/>
            </a:spcBef>
            <a:spcAft>
              <a:spcPct val="15000"/>
            </a:spcAft>
            <a:buChar char="••"/>
          </a:pPr>
          <a:r>
            <a:rPr lang="en-US" sz="3800" kern="1200" dirty="0" smtClean="0">
              <a:latin typeface="Times New Roman" pitchFamily="18" charset="0"/>
              <a:cs typeface="Times New Roman" pitchFamily="18" charset="0"/>
            </a:rPr>
            <a:t>sample for analysis</a:t>
          </a:r>
          <a:endParaRPr lang="uk-UA" sz="3800" kern="1200" dirty="0">
            <a:latin typeface="Times New Roman" pitchFamily="18" charset="0"/>
            <a:cs typeface="Times New Roman" pitchFamily="18" charset="0"/>
          </a:endParaRPr>
        </a:p>
      </dsp:txBody>
      <dsp:txXfrm rot="5400000">
        <a:off x="5940544" y="365414"/>
        <a:ext cx="730047" cy="5934652"/>
      </dsp:txXfrm>
    </dsp:sp>
    <dsp:sp modelId="{635F064E-69FC-41FE-8BD2-409A158626E1}">
      <dsp:nvSpPr>
        <dsp:cNvPr id="0" name=""/>
        <dsp:cNvSpPr/>
      </dsp:nvSpPr>
      <dsp:spPr>
        <a:xfrm>
          <a:off x="0" y="2876460"/>
          <a:ext cx="3338242" cy="912559"/>
        </a:xfrm>
        <a:prstGeom prst="roundRect">
          <a:avLst/>
        </a:prstGeom>
        <a:solidFill>
          <a:schemeClr val="accent5">
            <a:shade val="50000"/>
            <a:hueOff val="201247"/>
            <a:satOff val="-4901"/>
            <a:lumOff val="2144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latin typeface="Times New Roman" pitchFamily="18" charset="0"/>
              <a:cs typeface="Times New Roman" pitchFamily="18" charset="0"/>
            </a:rPr>
            <a:t>1 – 10 g</a:t>
          </a:r>
          <a:endParaRPr lang="uk-UA" sz="3600" kern="1200" dirty="0">
            <a:latin typeface="Times New Roman" pitchFamily="18" charset="0"/>
            <a:cs typeface="Times New Roman" pitchFamily="18" charset="0"/>
          </a:endParaRPr>
        </a:p>
      </dsp:txBody>
      <dsp:txXfrm>
        <a:off x="0" y="2876460"/>
        <a:ext cx="3338242" cy="91255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D333117-B5BE-4609-B5C4-38B936D5F705}">
      <dsp:nvSpPr>
        <dsp:cNvPr id="0" name=""/>
        <dsp:cNvSpPr/>
      </dsp:nvSpPr>
      <dsp:spPr>
        <a:xfrm>
          <a:off x="147931" y="1847228"/>
          <a:ext cx="3280833" cy="1640416"/>
        </a:xfrm>
        <a:prstGeom prst="roundRect">
          <a:avLst>
            <a:gd name="adj" fmla="val 10000"/>
          </a:avLst>
        </a:prstGeom>
        <a:gradFill rotWithShape="0">
          <a:gsLst>
            <a:gs pos="0">
              <a:schemeClr val="accent3">
                <a:shade val="60000"/>
                <a:hueOff val="0"/>
                <a:satOff val="0"/>
                <a:lumOff val="0"/>
                <a:alphaOff val="0"/>
                <a:lumMod val="110000"/>
                <a:satMod val="105000"/>
                <a:tint val="67000"/>
              </a:schemeClr>
            </a:gs>
            <a:gs pos="50000">
              <a:schemeClr val="accent3">
                <a:shade val="60000"/>
                <a:hueOff val="0"/>
                <a:satOff val="0"/>
                <a:lumOff val="0"/>
                <a:alphaOff val="0"/>
                <a:lumMod val="105000"/>
                <a:satMod val="103000"/>
                <a:tint val="73000"/>
              </a:schemeClr>
            </a:gs>
            <a:gs pos="100000">
              <a:schemeClr val="accent3">
                <a:shade val="6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kumimoji="0" lang="en-US" sz="4400" b="0" i="0" u="none" strike="noStrike" kern="1200" cap="none" normalizeH="0" baseline="0" dirty="0" smtClean="0">
              <a:ln/>
              <a:effectLst/>
              <a:latin typeface="Times New Roman" pitchFamily="18" charset="0"/>
              <a:ea typeface="Calibri" pitchFamily="34" charset="0"/>
              <a:cs typeface="Times New Roman" pitchFamily="18" charset="0"/>
            </a:rPr>
            <a:t>laboratory sample</a:t>
          </a:r>
          <a:endParaRPr lang="uk-UA" sz="4400" kern="1200" dirty="0"/>
        </a:p>
      </dsp:txBody>
      <dsp:txXfrm>
        <a:off x="147931" y="1847228"/>
        <a:ext cx="3280833" cy="1640416"/>
      </dsp:txXfrm>
    </dsp:sp>
    <dsp:sp modelId="{404BCDEE-E33F-4FC0-8966-CE30139C2866}">
      <dsp:nvSpPr>
        <dsp:cNvPr id="0" name=""/>
        <dsp:cNvSpPr/>
      </dsp:nvSpPr>
      <dsp:spPr>
        <a:xfrm rot="18299763">
          <a:off x="2948610" y="1717899"/>
          <a:ext cx="2251711" cy="54492"/>
        </a:xfrm>
        <a:custGeom>
          <a:avLst/>
          <a:gdLst/>
          <a:ahLst/>
          <a:cxnLst/>
          <a:rect l="0" t="0" r="0" b="0"/>
          <a:pathLst>
            <a:path>
              <a:moveTo>
                <a:pt x="0" y="27246"/>
              </a:moveTo>
              <a:lnTo>
                <a:pt x="2251711" y="27246"/>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uk-UA" sz="800" kern="1200"/>
        </a:p>
      </dsp:txBody>
      <dsp:txXfrm rot="18299763">
        <a:off x="4018173" y="1688852"/>
        <a:ext cx="112585" cy="112585"/>
      </dsp:txXfrm>
    </dsp:sp>
    <dsp:sp modelId="{FCB51C0B-4A4F-46B3-B9F2-00C651D7BC30}">
      <dsp:nvSpPr>
        <dsp:cNvPr id="0" name=""/>
        <dsp:cNvSpPr/>
      </dsp:nvSpPr>
      <dsp:spPr>
        <a:xfrm>
          <a:off x="4720166" y="2645"/>
          <a:ext cx="3280833" cy="1640416"/>
        </a:xfrm>
        <a:prstGeom prst="roundRect">
          <a:avLst>
            <a:gd name="adj" fmla="val 10000"/>
          </a:avLst>
        </a:prstGeom>
        <a:gradFill rotWithShape="0">
          <a:gsLst>
            <a:gs pos="0">
              <a:schemeClr val="accent3">
                <a:shade val="80000"/>
                <a:hueOff val="0"/>
                <a:satOff val="0"/>
                <a:lumOff val="0"/>
                <a:alphaOff val="0"/>
                <a:lumMod val="110000"/>
                <a:satMod val="105000"/>
                <a:tint val="67000"/>
              </a:schemeClr>
            </a:gs>
            <a:gs pos="50000">
              <a:schemeClr val="accent3">
                <a:shade val="80000"/>
                <a:hueOff val="0"/>
                <a:satOff val="0"/>
                <a:lumOff val="0"/>
                <a:alphaOff val="0"/>
                <a:lumMod val="105000"/>
                <a:satMod val="103000"/>
                <a:tint val="73000"/>
              </a:schemeClr>
            </a:gs>
            <a:gs pos="100000">
              <a:schemeClr val="accent3">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kumimoji="0" lang="en-US" sz="4400" b="0" i="0" u="none" strike="noStrike" kern="1200" cap="none" normalizeH="0" baseline="0" dirty="0" smtClean="0">
              <a:ln/>
              <a:effectLst/>
              <a:latin typeface="Times New Roman" pitchFamily="18" charset="0"/>
              <a:ea typeface="Calibri" pitchFamily="34" charset="0"/>
              <a:cs typeface="Times New Roman" pitchFamily="18" charset="0"/>
            </a:rPr>
            <a:t>preliminary studies</a:t>
          </a:r>
          <a:endParaRPr lang="uk-UA" sz="4400" kern="1200" dirty="0"/>
        </a:p>
      </dsp:txBody>
      <dsp:txXfrm>
        <a:off x="4720166" y="2645"/>
        <a:ext cx="3280833" cy="1640416"/>
      </dsp:txXfrm>
    </dsp:sp>
    <dsp:sp modelId="{6A389A32-AE0E-4D12-930D-433E0137B6EF}">
      <dsp:nvSpPr>
        <dsp:cNvPr id="0" name=""/>
        <dsp:cNvSpPr/>
      </dsp:nvSpPr>
      <dsp:spPr>
        <a:xfrm rot="111490">
          <a:off x="3428425" y="2661139"/>
          <a:ext cx="1292081" cy="54492"/>
        </a:xfrm>
        <a:custGeom>
          <a:avLst/>
          <a:gdLst/>
          <a:ahLst/>
          <a:cxnLst/>
          <a:rect l="0" t="0" r="0" b="0"/>
          <a:pathLst>
            <a:path>
              <a:moveTo>
                <a:pt x="0" y="27246"/>
              </a:moveTo>
              <a:lnTo>
                <a:pt x="1292081" y="27246"/>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rot="111490">
        <a:off x="4042163" y="2656083"/>
        <a:ext cx="64604" cy="64604"/>
      </dsp:txXfrm>
    </dsp:sp>
    <dsp:sp modelId="{AA4821C1-CB9E-4871-A1D7-293A7AA36DA8}">
      <dsp:nvSpPr>
        <dsp:cNvPr id="0" name=""/>
        <dsp:cNvSpPr/>
      </dsp:nvSpPr>
      <dsp:spPr>
        <a:xfrm>
          <a:off x="4720166" y="1889125"/>
          <a:ext cx="3280833" cy="1640416"/>
        </a:xfrm>
        <a:prstGeom prst="roundRect">
          <a:avLst>
            <a:gd name="adj" fmla="val 10000"/>
          </a:avLst>
        </a:prstGeom>
        <a:gradFill rotWithShape="0">
          <a:gsLst>
            <a:gs pos="0">
              <a:schemeClr val="accent3">
                <a:shade val="80000"/>
                <a:hueOff val="0"/>
                <a:satOff val="0"/>
                <a:lumOff val="0"/>
                <a:alphaOff val="0"/>
                <a:lumMod val="110000"/>
                <a:satMod val="105000"/>
                <a:tint val="67000"/>
              </a:schemeClr>
            </a:gs>
            <a:gs pos="50000">
              <a:schemeClr val="accent3">
                <a:shade val="80000"/>
                <a:hueOff val="0"/>
                <a:satOff val="0"/>
                <a:lumOff val="0"/>
                <a:alphaOff val="0"/>
                <a:lumMod val="105000"/>
                <a:satMod val="103000"/>
                <a:tint val="73000"/>
              </a:schemeClr>
            </a:gs>
            <a:gs pos="100000">
              <a:schemeClr val="accent3">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kumimoji="0" lang="en-US" sz="4400" b="0" i="0" u="none" strike="noStrike" kern="1200" cap="none" normalizeH="0" baseline="0" dirty="0" smtClean="0">
              <a:ln/>
              <a:effectLst/>
              <a:latin typeface="Times New Roman" pitchFamily="18" charset="0"/>
              <a:ea typeface="Calibri" pitchFamily="34" charset="0"/>
              <a:cs typeface="Times New Roman" pitchFamily="18" charset="0"/>
            </a:rPr>
            <a:t>analyzed sample</a:t>
          </a:r>
          <a:endParaRPr lang="uk-UA" sz="4400" kern="1200" dirty="0"/>
        </a:p>
      </dsp:txBody>
      <dsp:txXfrm>
        <a:off x="4720166" y="1889125"/>
        <a:ext cx="3280833" cy="1640416"/>
      </dsp:txXfrm>
    </dsp:sp>
    <dsp:sp modelId="{8BAB3074-4E8E-42A4-AF88-AFD9F11218BE}">
      <dsp:nvSpPr>
        <dsp:cNvPr id="0" name=""/>
        <dsp:cNvSpPr/>
      </dsp:nvSpPr>
      <dsp:spPr>
        <a:xfrm rot="3371425">
          <a:off x="2914040" y="3604378"/>
          <a:ext cx="2320851" cy="54492"/>
        </a:xfrm>
        <a:custGeom>
          <a:avLst/>
          <a:gdLst/>
          <a:ahLst/>
          <a:cxnLst/>
          <a:rect l="0" t="0" r="0" b="0"/>
          <a:pathLst>
            <a:path>
              <a:moveTo>
                <a:pt x="0" y="27246"/>
              </a:moveTo>
              <a:lnTo>
                <a:pt x="2320851" y="27246"/>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uk-UA" sz="800" kern="1200"/>
        </a:p>
      </dsp:txBody>
      <dsp:txXfrm rot="3371425">
        <a:off x="4016444" y="3573603"/>
        <a:ext cx="116042" cy="116042"/>
      </dsp:txXfrm>
    </dsp:sp>
    <dsp:sp modelId="{511ABF17-5178-447C-A046-B605E197E69F}">
      <dsp:nvSpPr>
        <dsp:cNvPr id="0" name=""/>
        <dsp:cNvSpPr/>
      </dsp:nvSpPr>
      <dsp:spPr>
        <a:xfrm>
          <a:off x="4720166" y="3775604"/>
          <a:ext cx="3280833" cy="1640416"/>
        </a:xfrm>
        <a:prstGeom prst="roundRect">
          <a:avLst>
            <a:gd name="adj" fmla="val 10000"/>
          </a:avLst>
        </a:prstGeom>
        <a:gradFill rotWithShape="0">
          <a:gsLst>
            <a:gs pos="0">
              <a:schemeClr val="accent3">
                <a:shade val="80000"/>
                <a:hueOff val="0"/>
                <a:satOff val="0"/>
                <a:lumOff val="0"/>
                <a:alphaOff val="0"/>
                <a:lumMod val="110000"/>
                <a:satMod val="105000"/>
                <a:tint val="67000"/>
              </a:schemeClr>
            </a:gs>
            <a:gs pos="50000">
              <a:schemeClr val="accent3">
                <a:shade val="80000"/>
                <a:hueOff val="0"/>
                <a:satOff val="0"/>
                <a:lumOff val="0"/>
                <a:alphaOff val="0"/>
                <a:lumMod val="105000"/>
                <a:satMod val="103000"/>
                <a:tint val="73000"/>
              </a:schemeClr>
            </a:gs>
            <a:gs pos="100000">
              <a:schemeClr val="accent3">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lvl="0" algn="ctr" defTabSz="1955800" rtl="0">
            <a:lnSpc>
              <a:spcPct val="90000"/>
            </a:lnSpc>
            <a:spcBef>
              <a:spcPct val="0"/>
            </a:spcBef>
            <a:spcAft>
              <a:spcPct val="35000"/>
            </a:spcAft>
          </a:pPr>
          <a:r>
            <a:rPr kumimoji="0" lang="en-US" sz="4400" b="0" i="0" u="none" strike="noStrike" kern="1200" cap="none" normalizeH="0" baseline="0" smtClean="0">
              <a:ln/>
              <a:effectLst/>
              <a:latin typeface="Times New Roman" pitchFamily="18" charset="0"/>
              <a:ea typeface="Calibri" pitchFamily="34" charset="0"/>
              <a:cs typeface="Times New Roman" pitchFamily="18" charset="0"/>
            </a:rPr>
            <a:t>arbitration (verification).</a:t>
          </a:r>
          <a:endParaRPr kumimoji="0" lang="en-US" sz="4400" b="0" i="0" u="none" strike="noStrike" kern="1200" cap="none" normalizeH="0" baseline="0" dirty="0" smtClean="0">
            <a:ln/>
            <a:effectLst/>
            <a:latin typeface="Arial" pitchFamily="34" charset="0"/>
            <a:cs typeface="Arial" pitchFamily="34" charset="0"/>
          </a:endParaRPr>
        </a:p>
      </dsp:txBody>
      <dsp:txXfrm>
        <a:off x="4720166" y="3775604"/>
        <a:ext cx="3280833" cy="164041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D333117-B5BE-4609-B5C4-38B936D5F705}">
      <dsp:nvSpPr>
        <dsp:cNvPr id="0" name=""/>
        <dsp:cNvSpPr/>
      </dsp:nvSpPr>
      <dsp:spPr>
        <a:xfrm>
          <a:off x="147931" y="1847228"/>
          <a:ext cx="3280833" cy="1640416"/>
        </a:xfrm>
        <a:prstGeom prst="roundRect">
          <a:avLst>
            <a:gd name="adj" fmla="val 10000"/>
          </a:avLst>
        </a:prstGeom>
        <a:gradFill rotWithShape="0">
          <a:gsLst>
            <a:gs pos="0">
              <a:schemeClr val="accent3">
                <a:shade val="60000"/>
                <a:hueOff val="0"/>
                <a:satOff val="0"/>
                <a:lumOff val="0"/>
                <a:alphaOff val="0"/>
                <a:lumMod val="110000"/>
                <a:satMod val="105000"/>
                <a:tint val="67000"/>
              </a:schemeClr>
            </a:gs>
            <a:gs pos="50000">
              <a:schemeClr val="accent3">
                <a:shade val="60000"/>
                <a:hueOff val="0"/>
                <a:satOff val="0"/>
                <a:lumOff val="0"/>
                <a:alphaOff val="0"/>
                <a:lumMod val="105000"/>
                <a:satMod val="103000"/>
                <a:tint val="73000"/>
              </a:schemeClr>
            </a:gs>
            <a:gs pos="100000">
              <a:schemeClr val="accent3">
                <a:shade val="6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en-US" sz="4400" b="1" kern="1200" dirty="0" smtClean="0">
              <a:latin typeface="Times New Roman" pitchFamily="18" charset="0"/>
              <a:cs typeface="Times New Roman" pitchFamily="18" charset="0"/>
            </a:rPr>
            <a:t>Sampling</a:t>
          </a:r>
          <a:endParaRPr lang="uk-UA" sz="4400" kern="1200" dirty="0">
            <a:latin typeface="Times New Roman" pitchFamily="18" charset="0"/>
            <a:cs typeface="Times New Roman" pitchFamily="18" charset="0"/>
          </a:endParaRPr>
        </a:p>
      </dsp:txBody>
      <dsp:txXfrm>
        <a:off x="147931" y="1847228"/>
        <a:ext cx="3280833" cy="1640416"/>
      </dsp:txXfrm>
    </dsp:sp>
    <dsp:sp modelId="{404BCDEE-E33F-4FC0-8966-CE30139C2866}">
      <dsp:nvSpPr>
        <dsp:cNvPr id="0" name=""/>
        <dsp:cNvSpPr/>
      </dsp:nvSpPr>
      <dsp:spPr>
        <a:xfrm rot="18299763">
          <a:off x="2948610" y="1717899"/>
          <a:ext cx="2251711" cy="54492"/>
        </a:xfrm>
        <a:custGeom>
          <a:avLst/>
          <a:gdLst/>
          <a:ahLst/>
          <a:cxnLst/>
          <a:rect l="0" t="0" r="0" b="0"/>
          <a:pathLst>
            <a:path>
              <a:moveTo>
                <a:pt x="0" y="27246"/>
              </a:moveTo>
              <a:lnTo>
                <a:pt x="2251711" y="27246"/>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uk-UA" sz="800" kern="1200"/>
        </a:p>
      </dsp:txBody>
      <dsp:txXfrm rot="18299763">
        <a:off x="4018173" y="1688852"/>
        <a:ext cx="112585" cy="112585"/>
      </dsp:txXfrm>
    </dsp:sp>
    <dsp:sp modelId="{FCB51C0B-4A4F-46B3-B9F2-00C651D7BC30}">
      <dsp:nvSpPr>
        <dsp:cNvPr id="0" name=""/>
        <dsp:cNvSpPr/>
      </dsp:nvSpPr>
      <dsp:spPr>
        <a:xfrm>
          <a:off x="4720166" y="2645"/>
          <a:ext cx="3280833" cy="1640416"/>
        </a:xfrm>
        <a:prstGeom prst="roundRect">
          <a:avLst>
            <a:gd name="adj" fmla="val 10000"/>
          </a:avLst>
        </a:prstGeom>
        <a:gradFill rotWithShape="0">
          <a:gsLst>
            <a:gs pos="0">
              <a:schemeClr val="accent3">
                <a:shade val="80000"/>
                <a:hueOff val="0"/>
                <a:satOff val="0"/>
                <a:lumOff val="0"/>
                <a:alphaOff val="0"/>
                <a:lumMod val="110000"/>
                <a:satMod val="105000"/>
                <a:tint val="67000"/>
              </a:schemeClr>
            </a:gs>
            <a:gs pos="50000">
              <a:schemeClr val="accent3">
                <a:shade val="80000"/>
                <a:hueOff val="0"/>
                <a:satOff val="0"/>
                <a:lumOff val="0"/>
                <a:alphaOff val="0"/>
                <a:lumMod val="105000"/>
                <a:satMod val="103000"/>
                <a:tint val="73000"/>
              </a:schemeClr>
            </a:gs>
            <a:gs pos="100000">
              <a:schemeClr val="accent3">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en-US" sz="6500" b="1" kern="1200" dirty="0" smtClean="0">
              <a:latin typeface="Times New Roman" pitchFamily="18" charset="0"/>
              <a:cs typeface="Times New Roman" pitchFamily="18" charset="0"/>
            </a:rPr>
            <a:t>gaseous</a:t>
          </a:r>
          <a:endParaRPr lang="uk-UA" sz="6500" kern="1200" dirty="0">
            <a:latin typeface="Times New Roman" pitchFamily="18" charset="0"/>
            <a:cs typeface="Times New Roman" pitchFamily="18" charset="0"/>
          </a:endParaRPr>
        </a:p>
      </dsp:txBody>
      <dsp:txXfrm>
        <a:off x="4720166" y="2645"/>
        <a:ext cx="3280833" cy="1640416"/>
      </dsp:txXfrm>
    </dsp:sp>
    <dsp:sp modelId="{6A389A32-AE0E-4D12-930D-433E0137B6EF}">
      <dsp:nvSpPr>
        <dsp:cNvPr id="0" name=""/>
        <dsp:cNvSpPr/>
      </dsp:nvSpPr>
      <dsp:spPr>
        <a:xfrm rot="111490">
          <a:off x="3428425" y="2661139"/>
          <a:ext cx="1292081" cy="54492"/>
        </a:xfrm>
        <a:custGeom>
          <a:avLst/>
          <a:gdLst/>
          <a:ahLst/>
          <a:cxnLst/>
          <a:rect l="0" t="0" r="0" b="0"/>
          <a:pathLst>
            <a:path>
              <a:moveTo>
                <a:pt x="0" y="27246"/>
              </a:moveTo>
              <a:lnTo>
                <a:pt x="1292081" y="27246"/>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rot="111490">
        <a:off x="4042163" y="2656083"/>
        <a:ext cx="64604" cy="64604"/>
      </dsp:txXfrm>
    </dsp:sp>
    <dsp:sp modelId="{AA4821C1-CB9E-4871-A1D7-293A7AA36DA8}">
      <dsp:nvSpPr>
        <dsp:cNvPr id="0" name=""/>
        <dsp:cNvSpPr/>
      </dsp:nvSpPr>
      <dsp:spPr>
        <a:xfrm>
          <a:off x="4720166" y="1889125"/>
          <a:ext cx="3280833" cy="1640416"/>
        </a:xfrm>
        <a:prstGeom prst="roundRect">
          <a:avLst>
            <a:gd name="adj" fmla="val 10000"/>
          </a:avLst>
        </a:prstGeom>
        <a:gradFill rotWithShape="0">
          <a:gsLst>
            <a:gs pos="0">
              <a:schemeClr val="accent3">
                <a:shade val="80000"/>
                <a:hueOff val="0"/>
                <a:satOff val="0"/>
                <a:lumOff val="0"/>
                <a:alphaOff val="0"/>
                <a:lumMod val="110000"/>
                <a:satMod val="105000"/>
                <a:tint val="67000"/>
              </a:schemeClr>
            </a:gs>
            <a:gs pos="50000">
              <a:schemeClr val="accent3">
                <a:shade val="80000"/>
                <a:hueOff val="0"/>
                <a:satOff val="0"/>
                <a:lumOff val="0"/>
                <a:alphaOff val="0"/>
                <a:lumMod val="105000"/>
                <a:satMod val="103000"/>
                <a:tint val="73000"/>
              </a:schemeClr>
            </a:gs>
            <a:gs pos="100000">
              <a:schemeClr val="accent3">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uk-UA" sz="6500" b="1" kern="1200" dirty="0" smtClean="0">
              <a:latin typeface="Times New Roman" pitchFamily="18" charset="0"/>
              <a:cs typeface="Times New Roman" pitchFamily="18" charset="0"/>
            </a:rPr>
            <a:t>liquid</a:t>
          </a:r>
          <a:endParaRPr lang="uk-UA" sz="6500" kern="1200" dirty="0">
            <a:latin typeface="Times New Roman" pitchFamily="18" charset="0"/>
            <a:cs typeface="Times New Roman" pitchFamily="18" charset="0"/>
          </a:endParaRPr>
        </a:p>
      </dsp:txBody>
      <dsp:txXfrm>
        <a:off x="4720166" y="1889125"/>
        <a:ext cx="3280833" cy="1640416"/>
      </dsp:txXfrm>
    </dsp:sp>
    <dsp:sp modelId="{8BAB3074-4E8E-42A4-AF88-AFD9F11218BE}">
      <dsp:nvSpPr>
        <dsp:cNvPr id="0" name=""/>
        <dsp:cNvSpPr/>
      </dsp:nvSpPr>
      <dsp:spPr>
        <a:xfrm rot="3371425">
          <a:off x="2914040" y="3604378"/>
          <a:ext cx="2320851" cy="54492"/>
        </a:xfrm>
        <a:custGeom>
          <a:avLst/>
          <a:gdLst/>
          <a:ahLst/>
          <a:cxnLst/>
          <a:rect l="0" t="0" r="0" b="0"/>
          <a:pathLst>
            <a:path>
              <a:moveTo>
                <a:pt x="0" y="27246"/>
              </a:moveTo>
              <a:lnTo>
                <a:pt x="2320851" y="27246"/>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uk-UA" sz="800" kern="1200"/>
        </a:p>
      </dsp:txBody>
      <dsp:txXfrm rot="3371425">
        <a:off x="4016444" y="3573603"/>
        <a:ext cx="116042" cy="116042"/>
      </dsp:txXfrm>
    </dsp:sp>
    <dsp:sp modelId="{511ABF17-5178-447C-A046-B605E197E69F}">
      <dsp:nvSpPr>
        <dsp:cNvPr id="0" name=""/>
        <dsp:cNvSpPr/>
      </dsp:nvSpPr>
      <dsp:spPr>
        <a:xfrm>
          <a:off x="4720166" y="3775604"/>
          <a:ext cx="3280833" cy="1640416"/>
        </a:xfrm>
        <a:prstGeom prst="roundRect">
          <a:avLst>
            <a:gd name="adj" fmla="val 10000"/>
          </a:avLst>
        </a:prstGeom>
        <a:gradFill rotWithShape="0">
          <a:gsLst>
            <a:gs pos="0">
              <a:schemeClr val="accent3">
                <a:shade val="80000"/>
                <a:hueOff val="0"/>
                <a:satOff val="0"/>
                <a:lumOff val="0"/>
                <a:alphaOff val="0"/>
                <a:lumMod val="110000"/>
                <a:satMod val="105000"/>
                <a:tint val="67000"/>
              </a:schemeClr>
            </a:gs>
            <a:gs pos="50000">
              <a:schemeClr val="accent3">
                <a:shade val="80000"/>
                <a:hueOff val="0"/>
                <a:satOff val="0"/>
                <a:lumOff val="0"/>
                <a:alphaOff val="0"/>
                <a:lumMod val="105000"/>
                <a:satMod val="103000"/>
                <a:tint val="73000"/>
              </a:schemeClr>
            </a:gs>
            <a:gs pos="100000">
              <a:schemeClr val="accent3">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275" tIns="41275" rIns="41275" bIns="41275" numCol="1" spcCol="1270" anchor="ctr" anchorCtr="0">
          <a:noAutofit/>
        </a:bodyPr>
        <a:lstStyle/>
        <a:p>
          <a:pPr lvl="0" algn="ctr" defTabSz="2889250" rtl="0">
            <a:lnSpc>
              <a:spcPct val="90000"/>
            </a:lnSpc>
            <a:spcBef>
              <a:spcPct val="0"/>
            </a:spcBef>
            <a:spcAft>
              <a:spcPct val="35000"/>
            </a:spcAft>
          </a:pPr>
          <a:r>
            <a:rPr lang="en-US" sz="6500" b="1" kern="1200" dirty="0" smtClean="0">
              <a:latin typeface="Times New Roman" pitchFamily="18" charset="0"/>
              <a:cs typeface="Times New Roman" pitchFamily="18" charset="0"/>
            </a:rPr>
            <a:t>solids</a:t>
          </a:r>
          <a:endParaRPr kumimoji="0" lang="en-US" sz="6500" b="0" i="0" u="none" strike="noStrike" kern="1200" cap="none" normalizeH="0" baseline="0" dirty="0" smtClean="0">
            <a:ln/>
            <a:effectLst/>
            <a:latin typeface="Times New Roman" pitchFamily="18" charset="0"/>
            <a:cs typeface="Times New Roman" pitchFamily="18" charset="0"/>
          </a:endParaRPr>
        </a:p>
      </dsp:txBody>
      <dsp:txXfrm>
        <a:off x="4720166" y="3775604"/>
        <a:ext cx="3280833" cy="1640416"/>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0A47EB0-50CB-472E-B999-8DB2BEEE45AE}" type="datetime1">
              <a:rPr lang="ru-RU" noProof="1" smtClean="0"/>
              <a:pPr rtl="0"/>
              <a:t>24.02.2023</a:t>
            </a:fld>
            <a:endParaRPr lang="ru-RU" noProof="1"/>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EF054BB-8F28-4346-8754-0E5644500E18}" type="slidenum">
              <a:rPr lang="ru-RU" noProof="1" smtClean="0"/>
              <a:pPr rtl="0"/>
              <a:t>‹#›</a:t>
            </a:fld>
            <a:endParaRPr lang="ru-RU" noProof="1"/>
          </a:p>
        </p:txBody>
      </p:sp>
    </p:spTree>
    <p:extLst>
      <p:ext uri="{BB962C8B-B14F-4D97-AF65-F5344CB8AC3E}">
        <p14:creationId xmlns:p14="http://schemas.microsoft.com/office/powerpoint/2010/main" xmlns="" val="622230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3400416-5C0D-44C7-8754-008C5B55F8BE}" type="datetime1">
              <a:rPr lang="ru-RU" noProof="1" smtClean="0"/>
              <a:pPr rtl="0"/>
              <a:t>24.02.2023</a:t>
            </a:fld>
            <a:endParaRPr lang="ru-RU" noProof="1"/>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1"/>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70A596-7141-45E9-836C-E467146705EF}" type="slidenum">
              <a:rPr lang="ru-RU" noProof="1" dirty="0" smtClean="0"/>
              <a:pPr rtl="0"/>
              <a:t>‹#›</a:t>
            </a:fld>
            <a:endParaRPr lang="ru-RU" noProof="1"/>
          </a:p>
        </p:txBody>
      </p:sp>
    </p:spTree>
    <p:extLst>
      <p:ext uri="{BB962C8B-B14F-4D97-AF65-F5344CB8AC3E}">
        <p14:creationId xmlns:p14="http://schemas.microsoft.com/office/powerpoint/2010/main" xmlns="" val="7395994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smtClean="0"/>
              <a:pPr rtl="0"/>
              <a:t>1</a:t>
            </a:fld>
            <a:endParaRPr lang="ru-RU" noProof="1"/>
          </a:p>
        </p:txBody>
      </p:sp>
    </p:spTree>
    <p:extLst>
      <p:ext uri="{BB962C8B-B14F-4D97-AF65-F5344CB8AC3E}">
        <p14:creationId xmlns:p14="http://schemas.microsoft.com/office/powerpoint/2010/main" xmlns="" val="3668751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5</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6</a:t>
            </a:fld>
            <a:endParaRPr lang="ru-RU" noProof="1"/>
          </a:p>
        </p:txBody>
      </p:sp>
    </p:spTree>
    <p:extLst>
      <p:ext uri="{BB962C8B-B14F-4D97-AF65-F5344CB8AC3E}">
        <p14:creationId xmlns:p14="http://schemas.microsoft.com/office/powerpoint/2010/main" xmlns="" val="70184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fld id="{25545269-FB51-4A0D-B0CF-F5F4A60711B3}" type="datetime1">
              <a:rPr lang="ru-RU" noProof="1" smtClean="0"/>
              <a:pPr rtl="0"/>
              <a:t>24.02.2023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3626480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D3834EF1-EB0D-4C4F-80B4-CFC66AC9F333}" type="datetime1">
              <a:rPr lang="ru-RU" noProof="1" smtClean="0"/>
              <a:pPr rtl="0"/>
              <a:t>24.02.2023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173245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fld id="{172CF6A8-4FDC-40D7-8BAE-6878CA90E52F}" type="datetime1">
              <a:rPr lang="ru-RU" noProof="1" smtClean="0"/>
              <a:pPr rtl="0"/>
              <a:t>24.02.2023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20186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fld id="{6C224A88-FFFD-4580-BB2F-D6A39109A426}" type="datetime1">
              <a:rPr lang="ru-RU" noProof="1" smtClean="0"/>
              <a:pPr rtl="0"/>
              <a:t>24.02.2023</a:t>
            </a:fld>
            <a:endParaRPr lang="ru-RU" noProof="1"/>
          </a:p>
        </p:txBody>
      </p:sp>
      <p:sp>
        <p:nvSpPr>
          <p:cNvPr id="6" name="Footer Placeholder 5"/>
          <p:cNvSpPr>
            <a:spLocks noGrp="1"/>
          </p:cNvSpPr>
          <p:nvPr>
            <p:ph type="ftr" sz="quarter" idx="11"/>
          </p:nvPr>
        </p:nvSpPr>
        <p:spPr/>
        <p:txBody>
          <a:bodyPr/>
          <a:lstStyle/>
          <a:p>
            <a:pPr rtl="0"/>
            <a:endParaRPr lang="ru-RU" noProof="1"/>
          </a:p>
        </p:txBody>
      </p:sp>
      <p:sp>
        <p:nvSpPr>
          <p:cNvPr id="7" name="Slide Number Placeholder 6"/>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290675158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2"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fld id="{B101B63D-AB4A-4EC4-91DE-7717EAE41D75}" type="datetime1">
              <a:rPr lang="ru-RU" noProof="1" smtClean="0"/>
              <a:pPr rtl="0"/>
              <a:t>24.02.2023</a:t>
            </a:fld>
            <a:endParaRPr lang="ru-RU" noProof="1"/>
          </a:p>
        </p:txBody>
      </p:sp>
      <p:sp>
        <p:nvSpPr>
          <p:cNvPr id="8" name="Footer Placeholder 7"/>
          <p:cNvSpPr>
            <a:spLocks noGrp="1"/>
          </p:cNvSpPr>
          <p:nvPr>
            <p:ph type="ftr" sz="quarter" idx="11"/>
          </p:nvPr>
        </p:nvSpPr>
        <p:spPr/>
        <p:txBody>
          <a:bodyPr/>
          <a:lstStyle/>
          <a:p>
            <a:pPr rtl="0"/>
            <a:endParaRPr lang="ru-RU" noProof="1"/>
          </a:p>
        </p:txBody>
      </p:sp>
      <p:sp>
        <p:nvSpPr>
          <p:cNvPr id="9" name="Slide Number Placeholder 8"/>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992661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fld id="{1B129CEC-0499-484E-B184-52FA96026F4C}" type="datetime1">
              <a:rPr lang="ru-RU" noProof="1" smtClean="0"/>
              <a:pPr rtl="0"/>
              <a:t>24.02.2023</a:t>
            </a:fld>
            <a:endParaRPr lang="ru-RU" noProof="1"/>
          </a:p>
        </p:txBody>
      </p:sp>
      <p:sp>
        <p:nvSpPr>
          <p:cNvPr id="4" name="Footer Placeholder 3"/>
          <p:cNvSpPr>
            <a:spLocks noGrp="1"/>
          </p:cNvSpPr>
          <p:nvPr>
            <p:ph type="ftr" sz="quarter" idx="11"/>
          </p:nvPr>
        </p:nvSpPr>
        <p:spPr/>
        <p:txBody>
          <a:bodyPr/>
          <a:lstStyle/>
          <a:p>
            <a:pPr rtl="0"/>
            <a:endParaRPr lang="ru-RU" noProof="1"/>
          </a:p>
        </p:txBody>
      </p:sp>
      <p:sp>
        <p:nvSpPr>
          <p:cNvPr id="5" name="Slide Number Placeholder 4"/>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124560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E301FA3E-F7AB-4A57-A7C4-1A760E871A43}" type="datetime1">
              <a:rPr lang="ru-RU" noProof="1" smtClean="0"/>
              <a:pPr rtl="0"/>
              <a:t>24.02.2023</a:t>
            </a:fld>
            <a:endParaRPr lang="ru-RU" noProof="1"/>
          </a:p>
        </p:txBody>
      </p:sp>
      <p:sp>
        <p:nvSpPr>
          <p:cNvPr id="3" name="Footer Placeholder 2"/>
          <p:cNvSpPr>
            <a:spLocks noGrp="1"/>
          </p:cNvSpPr>
          <p:nvPr>
            <p:ph type="ftr" sz="quarter" idx="11"/>
          </p:nvPr>
        </p:nvSpPr>
        <p:spPr/>
        <p:txBody>
          <a:bodyPr/>
          <a:lstStyle/>
          <a:p>
            <a:pPr rtl="0"/>
            <a:endParaRPr lang="ru-RU" noProof="1"/>
          </a:p>
        </p:txBody>
      </p:sp>
      <p:sp>
        <p:nvSpPr>
          <p:cNvPr id="4" name="Slide Number Placeholder 3"/>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2262325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fld id="{46206E2D-B0F0-4CDC-B364-7AEE58400ABC}" type="datetime1">
              <a:rPr lang="ru-RU" noProof="1" smtClean="0"/>
              <a:pPr rtl="0"/>
              <a:t>24.02.2023</a:t>
            </a:fld>
            <a:endParaRPr lang="ru-RU" noProof="1"/>
          </a:p>
        </p:txBody>
      </p:sp>
      <p:sp>
        <p:nvSpPr>
          <p:cNvPr id="6" name="Footer Placeholder 5"/>
          <p:cNvSpPr>
            <a:spLocks noGrp="1"/>
          </p:cNvSpPr>
          <p:nvPr>
            <p:ph type="ftr" sz="quarter" idx="11"/>
          </p:nvPr>
        </p:nvSpPr>
        <p:spPr/>
        <p:txBody>
          <a:bodyPr/>
          <a:lstStyle/>
          <a:p>
            <a:pPr rtl="0"/>
            <a:endParaRPr lang="ru-RU" noProof="1"/>
          </a:p>
        </p:txBody>
      </p:sp>
      <p:sp>
        <p:nvSpPr>
          <p:cNvPr id="7" name="Slide Number Placeholder 6"/>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939887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fld id="{ECFFEF01-2332-41E5-B378-0ED6C8A506D4}" type="datetime1">
              <a:rPr lang="ru-RU" noProof="1" smtClean="0"/>
              <a:pPr rtl="0"/>
              <a:t>24.02.2023</a:t>
            </a:fld>
            <a:endParaRPr lang="ru-RU" noProof="1"/>
          </a:p>
        </p:txBody>
      </p:sp>
      <p:sp>
        <p:nvSpPr>
          <p:cNvPr id="6" name="Footer Placeholder 5"/>
          <p:cNvSpPr>
            <a:spLocks noGrp="1"/>
          </p:cNvSpPr>
          <p:nvPr>
            <p:ph type="ftr" sz="quarter" idx="11"/>
          </p:nvPr>
        </p:nvSpPr>
        <p:spPr/>
        <p:txBody>
          <a:bodyPr/>
          <a:lstStyle/>
          <a:p>
            <a:pPr rtl="0"/>
            <a:endParaRPr lang="ru-RU" noProof="1"/>
          </a:p>
        </p:txBody>
      </p:sp>
      <p:sp>
        <p:nvSpPr>
          <p:cNvPr id="7" name="Slide Number Placeholder 6"/>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1065731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CFAA3B05-DA0C-46B8-A27A-899BB142953C}" type="datetime1">
              <a:rPr lang="ru-RU" noProof="1" smtClean="0"/>
              <a:pPr rtl="0"/>
              <a:t>24.02.2023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1252970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E791261C-C197-4029-8656-EFC296A5803C}" type="datetime1">
              <a:rPr lang="ru-RU" noProof="1" smtClean="0"/>
              <a:pPr rtl="0"/>
              <a:t>24.02.2023</a:t>
            </a:fld>
            <a:endParaRPr lang="ru-RU" noProof="1"/>
          </a:p>
        </p:txBody>
      </p:sp>
      <p:sp>
        <p:nvSpPr>
          <p:cNvPr id="5" name="Footer Placeholder 4"/>
          <p:cNvSpPr>
            <a:spLocks noGrp="1"/>
          </p:cNvSpPr>
          <p:nvPr>
            <p:ph type="ftr" sz="quarter" idx="11"/>
          </p:nvPr>
        </p:nvSpPr>
        <p:spPr/>
        <p:txBody>
          <a:bodyPr/>
          <a:lstStyle/>
          <a:p>
            <a:pPr rtl="0"/>
            <a:endParaRPr lang="ru-RU" noProof="1"/>
          </a:p>
        </p:txBody>
      </p:sp>
      <p:sp>
        <p:nvSpPr>
          <p:cNvPr id="6" name="Slide Number Placeholder 5"/>
          <p:cNvSpPr>
            <a:spLocks noGrp="1"/>
          </p:cNvSpPr>
          <p:nvPr>
            <p:ph type="sldNum" sz="quarter" idx="12"/>
          </p:nvPr>
        </p:nvSpPr>
        <p:spPr/>
        <p:txBody>
          <a:body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3190337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a:extLst>
              <a:ext uri="{FF2B5EF4-FFF2-40B4-BE49-F238E27FC236}">
                <a16:creationId xmlns:a16="http://schemas.microsoft.com/office/drawing/2014/main" xmlns="" id="{34C728E9-DC16-41CD-955C-F3D5A5210D99}"/>
              </a:ext>
            </a:extLst>
          </p:cNvPr>
          <p:cNvSpPr>
            <a:spLocks noGrp="1"/>
          </p:cNvSpPr>
          <p:nvPr>
            <p:ph type="dt" sz="half" idx="14"/>
          </p:nvPr>
        </p:nvSpPr>
        <p:spPr/>
        <p:txBody>
          <a:bodyPr/>
          <a:lstStyle>
            <a:lvl1pPr>
              <a:defRPr/>
            </a:lvl1pPr>
          </a:lstStyle>
          <a:p>
            <a:pPr rtl="0"/>
            <a:fld id="{6C224A88-FFFD-4580-BB2F-D6A39109A426}" type="datetime1">
              <a:rPr lang="ru-RU" noProof="1" smtClean="0"/>
              <a:pPr rtl="0"/>
              <a:t>24.02.2023</a:t>
            </a:fld>
            <a:endParaRPr lang="ru-RU" noProof="1"/>
          </a:p>
        </p:txBody>
      </p:sp>
      <p:sp>
        <p:nvSpPr>
          <p:cNvPr id="5" name="Footer Placeholder 4">
            <a:extLst>
              <a:ext uri="{FF2B5EF4-FFF2-40B4-BE49-F238E27FC236}">
                <a16:creationId xmlns:a16="http://schemas.microsoft.com/office/drawing/2014/main" xmlns="" id="{AB889432-5306-4B31-BEDC-C76279AB1D44}"/>
              </a:ext>
            </a:extLst>
          </p:cNvPr>
          <p:cNvSpPr>
            <a:spLocks noGrp="1"/>
          </p:cNvSpPr>
          <p:nvPr>
            <p:ph type="ftr" sz="quarter" idx="15"/>
          </p:nvPr>
        </p:nvSpPr>
        <p:spPr/>
        <p:txBody>
          <a:bodyPr/>
          <a:lstStyle>
            <a:lvl1pPr>
              <a:defRPr/>
            </a:lvl1pPr>
          </a:lstStyle>
          <a:p>
            <a:pPr rtl="0"/>
            <a:endParaRPr lang="ru-RU" noProof="1"/>
          </a:p>
        </p:txBody>
      </p:sp>
      <p:sp>
        <p:nvSpPr>
          <p:cNvPr id="6" name="Slide Number Placeholder 5">
            <a:extLst>
              <a:ext uri="{FF2B5EF4-FFF2-40B4-BE49-F238E27FC236}">
                <a16:creationId xmlns:a16="http://schemas.microsoft.com/office/drawing/2014/main" xmlns="" id="{0629D5E1-355B-4BCF-B564-77AA06B2D1F9}"/>
              </a:ext>
            </a:extLst>
          </p:cNvPr>
          <p:cNvSpPr>
            <a:spLocks noGrp="1"/>
          </p:cNvSpPr>
          <p:nvPr>
            <p:ph type="sldNum" sz="quarter" idx="16"/>
          </p:nvPr>
        </p:nvSpPr>
        <p:spPr/>
        <p:txBody>
          <a:bodyPr/>
          <a:lstStyle>
            <a:lvl1pPr>
              <a:defRPr/>
            </a:lvl1pPr>
          </a:lstStyle>
          <a:p>
            <a:pPr rtl="0"/>
            <a:fld id="{4FAB73BC-B049-4115-A692-8D63A059BFB8}" type="slidenum">
              <a:rPr lang="ru-RU" noProof="1" smtClean="0"/>
              <a:pPr rtl="0"/>
              <a:t>‹#›</a:t>
            </a:fld>
            <a:endParaRPr lang="ru-RU" noProof="1"/>
          </a:p>
        </p:txBody>
      </p:sp>
    </p:spTree>
    <p:extLst>
      <p:ext uri="{BB962C8B-B14F-4D97-AF65-F5344CB8AC3E}">
        <p14:creationId xmlns:p14="http://schemas.microsoft.com/office/powerpoint/2010/main" xmlns="" val="330935717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Picture 22"/>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 name="Text Placeholder 2"/>
          <p:cNvSpPr>
            <a:spLocks noGrp="1"/>
          </p:cNvSpPr>
          <p:nvPr>
            <p:ph type="body" idx="1"/>
          </p:nvPr>
        </p:nvSpPr>
        <p:spPr>
          <a:xfrm>
            <a:off x="860612" y="1287255"/>
            <a:ext cx="10493187" cy="488970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6C224A88-FFFD-4580-BB2F-D6A39109A426}" type="datetime1">
              <a:rPr lang="ru-RU" noProof="1" smtClean="0"/>
              <a:pPr rtl="0"/>
              <a:t>24.02.2023</a:t>
            </a:fld>
            <a:endParaRPr lang="ru-RU" noProof="1"/>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ru-RU" noProof="1"/>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4FAB73BC-B049-4115-A692-8D63A059BFB8}" type="slidenum">
              <a:rPr lang="ru-RU" noProof="1" smtClean="0"/>
              <a:pPr rtl="0"/>
              <a:t>‹#›</a:t>
            </a:fld>
            <a:endParaRPr lang="ru-RU" noProof="1"/>
          </a:p>
        </p:txBody>
      </p:sp>
      <p:sp>
        <p:nvSpPr>
          <p:cNvPr id="2" name="Title Placeholder 1"/>
          <p:cNvSpPr>
            <a:spLocks noGrp="1"/>
          </p:cNvSpPr>
          <p:nvPr>
            <p:ph type="title"/>
          </p:nvPr>
        </p:nvSpPr>
        <p:spPr>
          <a:xfrm>
            <a:off x="860613" y="151990"/>
            <a:ext cx="10493187" cy="998742"/>
          </a:xfrm>
          <a:prstGeom prst="rect">
            <a:avLst/>
          </a:prstGeom>
          <a:noFill/>
        </p:spPr>
        <p:txBody>
          <a:bodyPr vert="horz" lIns="91440" tIns="45720" rIns="91440" bIns="45720" rtlCol="0" anchor="ctr">
            <a:normAutofit/>
          </a:bodyPr>
          <a:lstStyle/>
          <a:p>
            <a:r>
              <a:rPr lang="ru-RU"/>
              <a:t>Образец заголовка</a:t>
            </a:r>
            <a:endParaRPr lang="en-US" dirty="0"/>
          </a:p>
        </p:txBody>
      </p:sp>
    </p:spTree>
    <p:extLst>
      <p:ext uri="{BB962C8B-B14F-4D97-AF65-F5344CB8AC3E}">
        <p14:creationId xmlns:p14="http://schemas.microsoft.com/office/powerpoint/2010/main" xmlns="" val="2982580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400" rtl="0" eaLnBrk="1" latinLnBrk="0" hangingPunct="1">
        <a:lnSpc>
          <a:spcPct val="90000"/>
        </a:lnSpc>
        <a:spcBef>
          <a:spcPct val="0"/>
        </a:spcBef>
        <a:buNone/>
        <a:defRPr sz="4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6" Type="http://schemas.microsoft.com/office/2007/relationships/diagramDrawing" Target="../diagrams/drawing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 Id="rId6" Type="http://schemas.microsoft.com/office/2007/relationships/diagramDrawing" Target="../diagrams/drawing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DA2022F-1436-49C5-9347-FDDDF4EE8915}"/>
              </a:ext>
            </a:extLst>
          </p:cNvPr>
          <p:cNvSpPr>
            <a:spLocks noGrp="1"/>
          </p:cNvSpPr>
          <p:nvPr>
            <p:ph type="ctrTitle"/>
          </p:nvPr>
        </p:nvSpPr>
        <p:spPr>
          <a:xfrm>
            <a:off x="365759" y="1878978"/>
            <a:ext cx="11471565" cy="2248882"/>
          </a:xfrm>
        </p:spPr>
        <p:txBody>
          <a:bodyPr rtlCol="0">
            <a:noAutofit/>
          </a:bodyPr>
          <a:lstStyle/>
          <a:p>
            <a:pPr>
              <a:lnSpc>
                <a:spcPct val="100000"/>
              </a:lnSpc>
            </a:pPr>
            <a:r>
              <a:rPr lang="en-US" sz="3200" dirty="0" smtClean="0">
                <a:latin typeface="Times New Roman" pitchFamily="18" charset="0"/>
                <a:cs typeface="Times New Roman" pitchFamily="18" charset="0"/>
              </a:rPr>
              <a:t>CLASS </a:t>
            </a:r>
            <a:r>
              <a:rPr lang="uk-UA" sz="3200" dirty="0" smtClean="0">
                <a:latin typeface="Times New Roman" pitchFamily="18" charset="0"/>
                <a:cs typeface="Times New Roman" pitchFamily="18" charset="0"/>
              </a:rPr>
              <a:t>№3</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Determination of the purity of medicinal substances</a:t>
            </a:r>
            <a:endParaRPr lang="ru-RU" sz="3200" b="1" noProof="1">
              <a:solidFill>
                <a:schemeClr val="bg1"/>
              </a:solidFill>
              <a:latin typeface="Times New Roman" pitchFamily="18" charset="0"/>
              <a:cs typeface="Times New Roman" pitchFamily="18" charset="0"/>
            </a:endParaRPr>
          </a:p>
        </p:txBody>
      </p:sp>
      <p:sp>
        <p:nvSpPr>
          <p:cNvPr id="8" name="Прямоугольник 7"/>
          <p:cNvSpPr/>
          <p:nvPr/>
        </p:nvSpPr>
        <p:spPr>
          <a:xfrm>
            <a:off x="2272937" y="500780"/>
            <a:ext cx="7471955" cy="1015663"/>
          </a:xfrm>
          <a:prstGeom prst="rect">
            <a:avLst/>
          </a:prstGeom>
        </p:spPr>
        <p:txBody>
          <a:bodyPr wrap="square">
            <a:spAutoFit/>
          </a:bodyPr>
          <a:lstStyle/>
          <a:p>
            <a:pPr algn="ctr">
              <a:buClrTx/>
              <a:buFontTx/>
              <a:buNone/>
              <a:defRPr/>
            </a:pPr>
            <a:r>
              <a:rPr lang="en-US" sz="2000" b="1" dirty="0" smtClean="0">
                <a:solidFill>
                  <a:srgbClr val="2C2C2C"/>
                </a:solidFill>
                <a:latin typeface="Times New Roman" pitchFamily="18" charset="0"/>
                <a:cs typeface="Times New Roman" pitchFamily="18" charset="0"/>
              </a:rPr>
              <a:t>Odessa National Medical University</a:t>
            </a:r>
          </a:p>
          <a:p>
            <a:pPr algn="ctr">
              <a:buClrTx/>
              <a:buFontTx/>
              <a:buNone/>
              <a:defRPr/>
            </a:pPr>
            <a:r>
              <a:rPr lang="en-US" sz="2000" b="1" dirty="0" smtClean="0">
                <a:solidFill>
                  <a:srgbClr val="2C2C2C"/>
                </a:solidFill>
                <a:latin typeface="Times New Roman" pitchFamily="18" charset="0"/>
                <a:cs typeface="Times New Roman" pitchFamily="18" charset="0"/>
              </a:rPr>
              <a:t>Faculty of Pharmacy</a:t>
            </a:r>
          </a:p>
          <a:p>
            <a:pPr algn="ctr">
              <a:buClrTx/>
              <a:buFontTx/>
              <a:buNone/>
              <a:defRPr/>
            </a:pPr>
            <a:r>
              <a:rPr lang="en-US" sz="2000" b="1" dirty="0" smtClean="0">
                <a:solidFill>
                  <a:srgbClr val="2C2C2C"/>
                </a:solidFill>
                <a:latin typeface="Times New Roman" pitchFamily="18" charset="0"/>
                <a:cs typeface="Times New Roman" pitchFamily="18" charset="0"/>
              </a:rPr>
              <a:t>Department of Pharmaceutical Chemistry</a:t>
            </a:r>
            <a:endParaRPr lang="uk-UA" sz="2000" dirty="0">
              <a:solidFill>
                <a:srgbClr val="2C2C2C"/>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811173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p:txBody>
          <a:bodyPr rtlCol="0">
            <a:normAutofit fontScale="90000"/>
          </a:bodyPr>
          <a:lstStyle/>
          <a:p>
            <a:pPr algn="ctr"/>
            <a:r>
              <a:rPr lang="en-US" b="1" dirty="0" smtClean="0">
                <a:latin typeface="Times New Roman" pitchFamily="18" charset="0"/>
                <a:cs typeface="Times New Roman" pitchFamily="18" charset="0"/>
              </a:rPr>
              <a:t>What is an Impurity and Where Does it Come From</a:t>
            </a:r>
          </a:p>
        </p:txBody>
      </p:sp>
      <p:sp>
        <p:nvSpPr>
          <p:cNvPr id="6" name="Содержимое 5"/>
          <p:cNvSpPr>
            <a:spLocks noGrp="1"/>
          </p:cNvSpPr>
          <p:nvPr>
            <p:ph idx="1"/>
          </p:nvPr>
        </p:nvSpPr>
        <p:spPr>
          <a:xfrm>
            <a:off x="2265529" y="1000301"/>
            <a:ext cx="9362364" cy="1865729"/>
          </a:xfrm>
        </p:spPr>
        <p:txBody>
          <a:bodyPr>
            <a:noAutofit/>
          </a:bodyPr>
          <a:lstStyle/>
          <a:p>
            <a:pPr algn="just">
              <a:buNone/>
            </a:pPr>
            <a:r>
              <a:rPr lang="en-US" sz="2400" dirty="0" smtClean="0">
                <a:latin typeface="Times New Roman" pitchFamily="18" charset="0"/>
                <a:cs typeface="Times New Roman" pitchFamily="18" charset="0"/>
              </a:rPr>
              <a:t>According to the ICH guidelines (ICH = International Council for Harmonization of Technical Requirements for Pharmaceuticals for Human Use), an </a:t>
            </a:r>
            <a:r>
              <a:rPr lang="en-US" sz="2400" b="1" dirty="0" smtClean="0">
                <a:latin typeface="Times New Roman" pitchFamily="18" charset="0"/>
                <a:cs typeface="Times New Roman" pitchFamily="18" charset="0"/>
              </a:rPr>
              <a:t>impurity</a:t>
            </a:r>
            <a:r>
              <a:rPr lang="en-US" sz="2400" dirty="0" smtClean="0">
                <a:latin typeface="Times New Roman" pitchFamily="18" charset="0"/>
                <a:cs typeface="Times New Roman" pitchFamily="18" charset="0"/>
              </a:rPr>
              <a:t> is “any component which is not the chemical entity defined as the active substance or an excipient in the product”</a:t>
            </a:r>
            <a:endParaRPr lang="uk-UA" sz="2400" dirty="0" smtClean="0">
              <a:latin typeface="Times New Roman" pitchFamily="18" charset="0"/>
              <a:cs typeface="Times New Roman" pitchFamily="18" charset="0"/>
            </a:endParaRPr>
          </a:p>
        </p:txBody>
      </p:sp>
      <p:graphicFrame>
        <p:nvGraphicFramePr>
          <p:cNvPr id="5" name="Схема 4"/>
          <p:cNvGraphicFramePr/>
          <p:nvPr/>
        </p:nvGraphicFramePr>
        <p:xfrm>
          <a:off x="2838734" y="2712239"/>
          <a:ext cx="8713337" cy="39273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420203" y="865074"/>
            <a:ext cx="8948382" cy="4832092"/>
          </a:xfrm>
          <a:prstGeom prst="rect">
            <a:avLst/>
          </a:prstGeom>
        </p:spPr>
        <p:txBody>
          <a:bodyPr wrap="square">
            <a:spAutoFit/>
          </a:bodyPr>
          <a:lstStyle/>
          <a:p>
            <a:pPr algn="just"/>
            <a:r>
              <a:rPr lang="en-US" sz="2800" dirty="0" smtClean="0">
                <a:latin typeface="Times New Roman" pitchFamily="18" charset="0"/>
                <a:cs typeface="Times New Roman" pitchFamily="18" charset="0"/>
              </a:rPr>
              <a:t>The purity estimate refers only to a drug substance synthesized by one specific route. Any change of route may lead to a different impurity profile and must therefore be similarly investigated. The best technique for purity control of the test material is to determine the individual impurities by evaluation against suitable </a:t>
            </a:r>
            <a:r>
              <a:rPr lang="en-US" sz="2800" b="1" i="1" dirty="0" smtClean="0">
                <a:latin typeface="Times New Roman" pitchFamily="18" charset="0"/>
                <a:cs typeface="Times New Roman" pitchFamily="18" charset="0"/>
              </a:rPr>
              <a:t>standard solutions of the individual impurities</a:t>
            </a:r>
            <a:r>
              <a:rPr lang="en-US" sz="2800" dirty="0" smtClean="0">
                <a:latin typeface="Times New Roman" pitchFamily="18" charset="0"/>
                <a:cs typeface="Times New Roman" pitchFamily="18" charset="0"/>
              </a:rPr>
              <a:t>. This technique, however, does require a supply of standard impurities of defined purity. Each development analyst is responsible for finding the most suitable method for the analysis of a well-defined drug substance.</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29301" y="194313"/>
            <a:ext cx="9225887" cy="5201424"/>
          </a:xfrm>
          <a:prstGeom prst="rect">
            <a:avLst/>
          </a:prstGeom>
        </p:spPr>
        <p:txBody>
          <a:bodyPr wrap="square">
            <a:spAutoFit/>
          </a:bodyPr>
          <a:lstStyle/>
          <a:p>
            <a:pPr algn="ctr"/>
            <a:r>
              <a:rPr lang="en-US" sz="4000" b="1" dirty="0" smtClean="0">
                <a:latin typeface="Times New Roman" pitchFamily="18" charset="0"/>
                <a:cs typeface="Times New Roman" pitchFamily="18" charset="0"/>
              </a:rPr>
              <a:t>Limits of Impurities</a:t>
            </a:r>
          </a:p>
          <a:p>
            <a:pPr algn="ctr"/>
            <a:endParaRPr lang="en-US" sz="4000" b="1"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Limits are presented in different ways: </a:t>
            </a:r>
            <a:endParaRPr lang="ru-RU" sz="2800" dirty="0" smtClean="0">
              <a:latin typeface="Times New Roman" pitchFamily="18" charset="0"/>
              <a:cs typeface="Times New Roman" pitchFamily="18" charset="0"/>
            </a:endParaRPr>
          </a:p>
          <a:p>
            <a:pPr algn="just">
              <a:buFont typeface="Wingdings" pitchFamily="2" charset="2"/>
              <a:buChar char="ü"/>
            </a:pPr>
            <a:r>
              <a:rPr lang="en-US" sz="2800" dirty="0" smtClean="0">
                <a:latin typeface="Times New Roman" pitchFamily="18" charset="0"/>
                <a:cs typeface="Times New Roman" pitchFamily="18" charset="0"/>
              </a:rPr>
              <a:t>a limit for the total amount of all possible impurities; </a:t>
            </a:r>
            <a:endParaRPr lang="ru-RU" sz="2800" dirty="0" smtClean="0">
              <a:latin typeface="Times New Roman" pitchFamily="18" charset="0"/>
              <a:cs typeface="Times New Roman" pitchFamily="18" charset="0"/>
            </a:endParaRPr>
          </a:p>
          <a:p>
            <a:pPr algn="just">
              <a:buFont typeface="Wingdings" pitchFamily="2" charset="2"/>
              <a:buChar char="ü"/>
            </a:pPr>
            <a:r>
              <a:rPr lang="en-US" sz="2800" dirty="0" smtClean="0">
                <a:latin typeface="Times New Roman" pitchFamily="18" charset="0"/>
                <a:cs typeface="Times New Roman" pitchFamily="18" charset="0"/>
              </a:rPr>
              <a:t> limits for individual impurities based upon toxicological properties </a:t>
            </a:r>
            <a:endParaRPr lang="ru-RU" sz="2800" dirty="0" smtClean="0">
              <a:latin typeface="Times New Roman" pitchFamily="18" charset="0"/>
              <a:cs typeface="Times New Roman" pitchFamily="18" charset="0"/>
            </a:endParaRPr>
          </a:p>
          <a:p>
            <a:pPr algn="just">
              <a:buFont typeface="Wingdings" pitchFamily="2" charset="2"/>
              <a:buChar char="ü"/>
            </a:pPr>
            <a:r>
              <a:rPr lang="en-US" sz="2800" dirty="0" smtClean="0">
                <a:latin typeface="Times New Roman" pitchFamily="18" charset="0"/>
                <a:cs typeface="Times New Roman" pitchFamily="18" charset="0"/>
              </a:rPr>
              <a:t> actual levels of impurities in batches already manufactured.</a:t>
            </a:r>
            <a:endParaRPr lang="ru-RU" sz="2800" dirty="0" smtClean="0">
              <a:latin typeface="Times New Roman" pitchFamily="18" charset="0"/>
              <a:cs typeface="Times New Roman" pitchFamily="18" charset="0"/>
            </a:endParaRPr>
          </a:p>
          <a:p>
            <a:pPr algn="just">
              <a:buFont typeface="Wingdings" pitchFamily="2" charset="2"/>
              <a:buChar char="ü"/>
            </a:pPr>
            <a:endParaRPr lang="ru-RU"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 Impurities should be kept at as low a level as is reasonably possible and should exceed 0.5% only when purification cannot economically reduce them further. </a:t>
            </a:r>
            <a:endParaRPr lang="ru-RU" sz="28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67DAFB-9973-42DC-88E6-DA49A7B5E20F}"/>
              </a:ext>
            </a:extLst>
          </p:cNvPr>
          <p:cNvSpPr>
            <a:spLocks noGrp="1"/>
          </p:cNvSpPr>
          <p:nvPr>
            <p:ph type="title"/>
          </p:nvPr>
        </p:nvSpPr>
        <p:spPr>
          <a:xfrm>
            <a:off x="3739487" y="151990"/>
            <a:ext cx="7614313" cy="998742"/>
          </a:xfrm>
        </p:spPr>
        <p:txBody>
          <a:bodyPr rtlCol="0">
            <a:normAutofit fontScale="90000"/>
          </a:bodyPr>
          <a:lstStyle/>
          <a:p>
            <a:pPr algn="ctr"/>
            <a:r>
              <a:rPr lang="en-US" b="1" dirty="0" smtClean="0">
                <a:latin typeface="Times New Roman" pitchFamily="18" charset="0"/>
                <a:cs typeface="Times New Roman" pitchFamily="18" charset="0"/>
              </a:rPr>
              <a:t>Determination of the unknown impurity</a:t>
            </a:r>
            <a:endParaRPr lang="ru-RU" noProof="1">
              <a:latin typeface="Times New Roman" pitchFamily="18" charset="0"/>
              <a:cs typeface="Times New Roman" pitchFamily="18" charset="0"/>
            </a:endParaRPr>
          </a:p>
        </p:txBody>
      </p:sp>
      <p:sp>
        <p:nvSpPr>
          <p:cNvPr id="6" name="Содержимое 5"/>
          <p:cNvSpPr>
            <a:spLocks noGrp="1"/>
          </p:cNvSpPr>
          <p:nvPr>
            <p:ph idx="1"/>
          </p:nvPr>
        </p:nvSpPr>
        <p:spPr>
          <a:xfrm>
            <a:off x="3125337" y="1054892"/>
            <a:ext cx="8420668" cy="2275162"/>
          </a:xfrm>
        </p:spPr>
        <p:txBody>
          <a:bodyPr>
            <a:noAutofit/>
          </a:bodyPr>
          <a:lstStyle/>
          <a:p>
            <a:pPr algn="just">
              <a:buNone/>
            </a:pPr>
            <a:r>
              <a:rPr lang="en-US" dirty="0" smtClean="0">
                <a:latin typeface="Times New Roman" pitchFamily="18" charset="0"/>
                <a:cs typeface="Times New Roman" pitchFamily="18" charset="0"/>
              </a:rPr>
              <a:t>Thermal analysis (TA) may provide information on change of state (e.g. polymorphism, evaporation, transition and melting temperature) and purity of the drug substance. Techniques most often used in TA are differential scanning </a:t>
            </a:r>
            <a:r>
              <a:rPr lang="en-US" dirty="0" err="1" smtClean="0">
                <a:latin typeface="Times New Roman" pitchFamily="18" charset="0"/>
                <a:cs typeface="Times New Roman" pitchFamily="18" charset="0"/>
              </a:rPr>
              <a:t>calorimetry</a:t>
            </a:r>
            <a:r>
              <a:rPr lang="en-US" dirty="0" smtClean="0">
                <a:latin typeface="Times New Roman" pitchFamily="18" charset="0"/>
                <a:cs typeface="Times New Roman" pitchFamily="18" charset="0"/>
              </a:rPr>
              <a:t> (DSC) and </a:t>
            </a:r>
            <a:r>
              <a:rPr lang="en-US" dirty="0" err="1" smtClean="0">
                <a:latin typeface="Times New Roman" pitchFamily="18" charset="0"/>
                <a:cs typeface="Times New Roman" pitchFamily="18" charset="0"/>
              </a:rPr>
              <a:t>thermogravimetric</a:t>
            </a:r>
            <a:r>
              <a:rPr lang="en-US" dirty="0" smtClean="0">
                <a:latin typeface="Times New Roman" pitchFamily="18" charset="0"/>
                <a:cs typeface="Times New Roman" pitchFamily="18" charset="0"/>
              </a:rPr>
              <a:t> analysis (TG).</a:t>
            </a:r>
          </a:p>
        </p:txBody>
      </p:sp>
      <p:pic>
        <p:nvPicPr>
          <p:cNvPr id="16386" name="Picture 2" descr="Differential Scanning Calorimetry – DSC 204 F1 Nevio | Nexus Analytics"/>
          <p:cNvPicPr>
            <a:picLocks noChangeAspect="1" noChangeArrowheads="1"/>
          </p:cNvPicPr>
          <p:nvPr/>
        </p:nvPicPr>
        <p:blipFill>
          <a:blip r:embed="rId3"/>
          <a:srcRect/>
          <a:stretch>
            <a:fillRect/>
          </a:stretch>
        </p:blipFill>
        <p:spPr bwMode="auto">
          <a:xfrm>
            <a:off x="3963301" y="3741752"/>
            <a:ext cx="3379196" cy="2815997"/>
          </a:xfrm>
          <a:prstGeom prst="rect">
            <a:avLst/>
          </a:prstGeom>
          <a:noFill/>
        </p:spPr>
      </p:pic>
      <p:sp>
        <p:nvSpPr>
          <p:cNvPr id="16388" name="AutoShape 4" descr="Differential Scanning Calorimeter (DSC) curves of pure PA,...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6390" name="AutoShape 6" descr="Differential Scanning Calorimeter (DSC) curves of pure PA,...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6391" name="Picture 7"/>
          <p:cNvPicPr>
            <a:picLocks noChangeAspect="1" noChangeArrowheads="1"/>
          </p:cNvPicPr>
          <p:nvPr/>
        </p:nvPicPr>
        <p:blipFill>
          <a:blip r:embed="rId4"/>
          <a:srcRect l="54230" t="28358" r="6295" b="20522"/>
          <a:stretch>
            <a:fillRect/>
          </a:stretch>
        </p:blipFill>
        <p:spPr bwMode="auto">
          <a:xfrm>
            <a:off x="7847463" y="3712879"/>
            <a:ext cx="3766781" cy="2742510"/>
          </a:xfrm>
          <a:prstGeom prst="rect">
            <a:avLst/>
          </a:prstGeom>
          <a:noFill/>
          <a:ln w="9525">
            <a:noFill/>
            <a:miter lim="800000"/>
            <a:headEnd/>
            <a:tailEnd/>
          </a:ln>
          <a:effectLst/>
        </p:spPr>
      </p:pic>
      <p:pic>
        <p:nvPicPr>
          <p:cNvPr id="16393" name="Picture 9" descr="▷ Thermogravimetric analysis - analytical method of [mg]"/>
          <p:cNvPicPr>
            <a:picLocks noChangeAspect="1" noChangeArrowheads="1"/>
          </p:cNvPicPr>
          <p:nvPr/>
        </p:nvPicPr>
        <p:blipFill>
          <a:blip r:embed="rId5"/>
          <a:srcRect/>
          <a:stretch>
            <a:fillRect/>
          </a:stretch>
        </p:blipFill>
        <p:spPr bwMode="auto">
          <a:xfrm>
            <a:off x="245661" y="367535"/>
            <a:ext cx="2729551" cy="3354348"/>
          </a:xfrm>
          <a:prstGeom prst="rect">
            <a:avLst/>
          </a:prstGeom>
          <a:noFill/>
        </p:spPr>
      </p:pic>
      <p:pic>
        <p:nvPicPr>
          <p:cNvPr id="16395" name="Picture 11" descr="usp31nf26s1_c891, General Chapters: &lt;891&gt; THERMAL ANALYSIS"/>
          <p:cNvPicPr>
            <a:picLocks noChangeAspect="1" noChangeArrowheads="1"/>
          </p:cNvPicPr>
          <p:nvPr/>
        </p:nvPicPr>
        <p:blipFill>
          <a:blip r:embed="rId6"/>
          <a:srcRect/>
          <a:stretch>
            <a:fillRect/>
          </a:stretch>
        </p:blipFill>
        <p:spPr bwMode="auto">
          <a:xfrm>
            <a:off x="251108" y="4094330"/>
            <a:ext cx="2889223" cy="2483300"/>
          </a:xfrm>
          <a:prstGeom prst="rect">
            <a:avLst/>
          </a:prstGeom>
          <a:noFill/>
        </p:spPr>
      </p:pic>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969826" y="261035"/>
            <a:ext cx="9658066" cy="2739211"/>
          </a:xfrm>
          <a:prstGeom prst="rect">
            <a:avLst/>
          </a:prstGeom>
        </p:spPr>
        <p:txBody>
          <a:bodyPr wrap="square">
            <a:spAutoFit/>
          </a:bodyPr>
          <a:lstStyle/>
          <a:p>
            <a:r>
              <a:rPr lang="en-US" sz="2000" dirty="0" smtClean="0">
                <a:latin typeface="Times New Roman" pitchFamily="18" charset="0"/>
                <a:cs typeface="Times New Roman" pitchFamily="18" charset="0"/>
              </a:rPr>
              <a:t>In order to give some meaning to the estimate of purity, batches of the synthesized drug substance are examined under several chromatographic conditions and methods. Structural information on impurities is achieved by chromatography coupled to mass spectrometry (GC-MS or HPLC-MS). </a:t>
            </a:r>
          </a:p>
          <a:p>
            <a:pPr algn="ctr"/>
            <a:r>
              <a:rPr lang="en-US" sz="3200" b="1" dirty="0" smtClean="0">
                <a:latin typeface="Times New Roman" pitchFamily="18" charset="0"/>
                <a:cs typeface="Times New Roman" pitchFamily="18" charset="0"/>
              </a:rPr>
              <a:t>Gas chromatography</a:t>
            </a:r>
          </a:p>
          <a:p>
            <a:r>
              <a:rPr lang="en-US" sz="2000" dirty="0" smtClean="0">
                <a:latin typeface="Times New Roman" pitchFamily="18" charset="0"/>
                <a:cs typeface="Times New Roman" pitchFamily="18" charset="0"/>
              </a:rPr>
              <a:t>The major limitation of GC is that samples or their derivatives must be volatile and </a:t>
            </a:r>
            <a:r>
              <a:rPr lang="en-US" sz="2000" dirty="0" err="1" smtClean="0">
                <a:latin typeface="Times New Roman" pitchFamily="18" charset="0"/>
                <a:cs typeface="Times New Roman" pitchFamily="18" charset="0"/>
              </a:rPr>
              <a:t>thermostable</a:t>
            </a:r>
            <a:r>
              <a:rPr lang="en-US" sz="2000" dirty="0" smtClean="0">
                <a:latin typeface="Times New Roman" pitchFamily="18" charset="0"/>
                <a:cs typeface="Times New Roman" pitchFamily="18" charset="0"/>
              </a:rPr>
              <a:t>. GC is very well suited for quantitative analysis. For structural studies GC is commonly coupled to a mass spectrometer.</a:t>
            </a:r>
          </a:p>
        </p:txBody>
      </p:sp>
      <p:pic>
        <p:nvPicPr>
          <p:cNvPr id="14338" name="Picture 2" descr="GC-MS Principle, Instrument and Analyses and GC-MS/MS | Technology Networks"/>
          <p:cNvPicPr>
            <a:picLocks noChangeAspect="1" noChangeArrowheads="1"/>
          </p:cNvPicPr>
          <p:nvPr/>
        </p:nvPicPr>
        <p:blipFill>
          <a:blip r:embed="rId3"/>
          <a:srcRect/>
          <a:stretch>
            <a:fillRect/>
          </a:stretch>
        </p:blipFill>
        <p:spPr bwMode="auto">
          <a:xfrm>
            <a:off x="3263140" y="3149893"/>
            <a:ext cx="6631487" cy="3708107"/>
          </a:xfrm>
          <a:prstGeom prst="rect">
            <a:avLst/>
          </a:prstGeom>
          <a:noFill/>
        </p:spPr>
      </p:pic>
    </p:spTree>
    <p:extLst>
      <p:ext uri="{BB962C8B-B14F-4D97-AF65-F5344CB8AC3E}">
        <p14:creationId xmlns:p14="http://schemas.microsoft.com/office/powerpoint/2010/main" xmlns="" val="960782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379260" y="375778"/>
            <a:ext cx="9385110" cy="1846659"/>
          </a:xfrm>
          <a:prstGeom prst="rect">
            <a:avLst/>
          </a:prstGeom>
        </p:spPr>
        <p:txBody>
          <a:bodyPr wrap="square">
            <a:spAutoFit/>
          </a:bodyPr>
          <a:lstStyle/>
          <a:p>
            <a:pPr algn="ctr"/>
            <a:r>
              <a:rPr lang="en-US" sz="2400" b="1" dirty="0" smtClean="0">
                <a:latin typeface="Times New Roman" pitchFamily="18" charset="0"/>
                <a:cs typeface="Times New Roman" pitchFamily="18" charset="0"/>
              </a:rPr>
              <a:t>Liquid chromatography</a:t>
            </a:r>
          </a:p>
          <a:p>
            <a:r>
              <a:rPr lang="en-US" dirty="0" smtClean="0">
                <a:latin typeface="Times New Roman" pitchFamily="18" charset="0"/>
                <a:cs typeface="Times New Roman" pitchFamily="18" charset="0"/>
              </a:rPr>
              <a:t>The major advantage of HPLC is that it is a milder method than GC since it operates at ambient temperature. HPLC is suitable for the more polar, less volatile samples that are not amenable to analysis by GC and demonstrate a very high separation power. The introduction of the diode array enables simultaneous measurements to be made at different UV-wavelengths. Despite its high equipment cost, HPLC is often a slow technique even with the use of an </a:t>
            </a:r>
            <a:r>
              <a:rPr lang="en-US" dirty="0" err="1" smtClean="0">
                <a:latin typeface="Times New Roman" pitchFamily="18" charset="0"/>
                <a:cs typeface="Times New Roman" pitchFamily="18" charset="0"/>
              </a:rPr>
              <a:t>autosampler</a:t>
            </a:r>
            <a:r>
              <a:rPr lang="en-US" dirty="0" smtClean="0">
                <a:latin typeface="Times New Roman" pitchFamily="18" charset="0"/>
                <a:cs typeface="Times New Roman" pitchFamily="18" charset="0"/>
              </a:rPr>
              <a:t>.</a:t>
            </a:r>
          </a:p>
        </p:txBody>
      </p:sp>
      <p:pic>
        <p:nvPicPr>
          <p:cNvPr id="11266" name="Picture 2" descr="HPLC- Definition, Principle, Parts, Types, Uses, Diagram"/>
          <p:cNvPicPr>
            <a:picLocks noChangeAspect="1" noChangeArrowheads="1"/>
          </p:cNvPicPr>
          <p:nvPr/>
        </p:nvPicPr>
        <p:blipFill>
          <a:blip r:embed="rId2"/>
          <a:srcRect/>
          <a:stretch>
            <a:fillRect/>
          </a:stretch>
        </p:blipFill>
        <p:spPr bwMode="auto">
          <a:xfrm>
            <a:off x="2516638" y="2379757"/>
            <a:ext cx="7620000" cy="400050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038065" y="561287"/>
            <a:ext cx="9535235" cy="1446550"/>
          </a:xfrm>
          <a:prstGeom prst="rect">
            <a:avLst/>
          </a:prstGeom>
        </p:spPr>
        <p:txBody>
          <a:bodyPr wrap="square">
            <a:spAutoFit/>
          </a:bodyPr>
          <a:lstStyle/>
          <a:p>
            <a:pPr algn="ctr"/>
            <a:r>
              <a:rPr lang="en-US" sz="2800" b="1" dirty="0" smtClean="0">
                <a:latin typeface="Times New Roman" pitchFamily="18" charset="0"/>
                <a:cs typeface="Times New Roman" pitchFamily="18" charset="0"/>
              </a:rPr>
              <a:t>Thin-layer chromatography</a:t>
            </a:r>
          </a:p>
          <a:p>
            <a:pPr algn="just"/>
            <a:r>
              <a:rPr lang="en-US" sz="2000" dirty="0" smtClean="0">
                <a:latin typeface="Times New Roman" pitchFamily="18" charset="0"/>
                <a:cs typeface="Times New Roman" pitchFamily="18" charset="0"/>
              </a:rPr>
              <a:t>TLC is probably the most extensively used method. To visualize the spots on the </a:t>
            </a:r>
            <a:r>
              <a:rPr lang="en-US" sz="2000" dirty="0" err="1" smtClean="0">
                <a:latin typeface="Times New Roman" pitchFamily="18" charset="0"/>
                <a:cs typeface="Times New Roman" pitchFamily="18" charset="0"/>
              </a:rPr>
              <a:t>TLCplate</a:t>
            </a:r>
            <a:r>
              <a:rPr lang="en-US" sz="2000" dirty="0" smtClean="0">
                <a:latin typeface="Times New Roman" pitchFamily="18" charset="0"/>
                <a:cs typeface="Times New Roman" pitchFamily="18" charset="0"/>
              </a:rPr>
              <a:t> staining with iodine, a UV light source or different specific </a:t>
            </a:r>
            <a:r>
              <a:rPr lang="en-US" sz="2000" dirty="0" err="1" smtClean="0">
                <a:latin typeface="Times New Roman" pitchFamily="18" charset="0"/>
                <a:cs typeface="Times New Roman" pitchFamily="18" charset="0"/>
              </a:rPr>
              <a:t>colour</a:t>
            </a:r>
            <a:r>
              <a:rPr lang="en-US" sz="2000" dirty="0" smtClean="0">
                <a:latin typeface="Times New Roman" pitchFamily="18" charset="0"/>
                <a:cs typeface="Times New Roman" pitchFamily="18" charset="0"/>
              </a:rPr>
              <a:t> reagents may be used. It offers the advantage of an open bed chromatography.</a:t>
            </a:r>
            <a:endParaRPr lang="ru-RU" sz="2000" dirty="0">
              <a:latin typeface="Times New Roman" pitchFamily="18" charset="0"/>
              <a:cs typeface="Times New Roman" pitchFamily="18" charset="0"/>
            </a:endParaRPr>
          </a:p>
        </p:txBody>
      </p:sp>
      <p:pic>
        <p:nvPicPr>
          <p:cNvPr id="10242" name="Picture 2" descr="Thin layer chromatography (TLC) - PSIBERG"/>
          <p:cNvPicPr>
            <a:picLocks noChangeAspect="1" noChangeArrowheads="1"/>
          </p:cNvPicPr>
          <p:nvPr/>
        </p:nvPicPr>
        <p:blipFill>
          <a:blip r:embed="rId2"/>
          <a:srcRect/>
          <a:stretch>
            <a:fillRect/>
          </a:stretch>
        </p:blipFill>
        <p:spPr bwMode="auto">
          <a:xfrm>
            <a:off x="7498068" y="4009442"/>
            <a:ext cx="3911458" cy="2602899"/>
          </a:xfrm>
          <a:prstGeom prst="rect">
            <a:avLst/>
          </a:prstGeom>
          <a:noFill/>
        </p:spPr>
      </p:pic>
      <p:pic>
        <p:nvPicPr>
          <p:cNvPr id="2050" name="Picture 2" descr="Тонкослойная хроматография — Википедия"/>
          <p:cNvPicPr>
            <a:picLocks noChangeAspect="1" noChangeArrowheads="1"/>
          </p:cNvPicPr>
          <p:nvPr/>
        </p:nvPicPr>
        <p:blipFill>
          <a:blip r:embed="rId3"/>
          <a:srcRect/>
          <a:stretch>
            <a:fillRect/>
          </a:stretch>
        </p:blipFill>
        <p:spPr bwMode="auto">
          <a:xfrm>
            <a:off x="2407455" y="2382126"/>
            <a:ext cx="8886825" cy="1219201"/>
          </a:xfrm>
          <a:prstGeom prst="rect">
            <a:avLst/>
          </a:prstGeom>
          <a:noFill/>
        </p:spPr>
      </p:pic>
      <p:pic>
        <p:nvPicPr>
          <p:cNvPr id="2052" name="Picture 4" descr="Хроматография - Wikiwand"/>
          <p:cNvPicPr>
            <a:picLocks noChangeAspect="1" noChangeArrowheads="1"/>
          </p:cNvPicPr>
          <p:nvPr/>
        </p:nvPicPr>
        <p:blipFill>
          <a:blip r:embed="rId4"/>
          <a:srcRect/>
          <a:stretch>
            <a:fillRect/>
          </a:stretch>
        </p:blipFill>
        <p:spPr bwMode="auto">
          <a:xfrm rot="16200000">
            <a:off x="3411941" y="3047411"/>
            <a:ext cx="2552131" cy="46704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latin typeface="Times New Roman" pitchFamily="18" charset="0"/>
                <a:cs typeface="Times New Roman" pitchFamily="18" charset="0"/>
              </a:rPr>
              <a:t>Testing for the limit content of </a:t>
            </a:r>
            <a:r>
              <a:rPr lang="en-US" b="1" dirty="0" smtClean="0">
                <a:latin typeface="Times New Roman" pitchFamily="18" charset="0"/>
                <a:cs typeface="Times New Roman" pitchFamily="18" charset="0"/>
              </a:rPr>
              <a:t>impurities </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2634018" y="1287255"/>
            <a:ext cx="8719781" cy="4889709"/>
          </a:xfrm>
        </p:spPr>
        <p:txBody>
          <a:bodyPr>
            <a:normAutofit fontScale="70000" lnSpcReduction="20000"/>
          </a:bodyPr>
          <a:lstStyle/>
          <a:p>
            <a:pPr algn="ctr">
              <a:lnSpc>
                <a:spcPct val="150000"/>
              </a:lnSpc>
              <a:spcBef>
                <a:spcPts val="1200"/>
              </a:spcBef>
              <a:spcAft>
                <a:spcPts val="800"/>
              </a:spcAft>
            </a:pPr>
            <a:r>
              <a:rPr lang="en-US" b="1" i="1" u="sng" dirty="0" smtClean="0">
                <a:latin typeface="Times New Roman"/>
                <a:ea typeface="Calibri"/>
                <a:cs typeface="Times New Roman"/>
              </a:rPr>
              <a:t>Lead Pb</a:t>
            </a:r>
            <a:r>
              <a:rPr lang="en-US" b="1" i="1" u="sng" baseline="30000" dirty="0" smtClean="0">
                <a:latin typeface="Times New Roman"/>
                <a:ea typeface="Calibri"/>
                <a:cs typeface="Times New Roman"/>
              </a:rPr>
              <a:t>2</a:t>
            </a:r>
            <a:r>
              <a:rPr lang="en-US" b="1" i="1" u="sng" baseline="30000" dirty="0" smtClean="0">
                <a:latin typeface="Times New Roman"/>
                <a:ea typeface="Calibri"/>
                <a:cs typeface="Times New Roman"/>
              </a:rPr>
              <a:t>+</a:t>
            </a:r>
            <a:r>
              <a:rPr lang="en-US" b="1" i="1" u="sng" dirty="0" smtClean="0">
                <a:latin typeface="Times New Roman"/>
                <a:ea typeface="Calibri"/>
                <a:cs typeface="Times New Roman"/>
              </a:rPr>
              <a:t> &amp; heavy metals</a:t>
            </a:r>
            <a:endParaRPr lang="ru-RU" dirty="0" smtClean="0">
              <a:latin typeface="Times New Roman"/>
              <a:ea typeface="Calibri"/>
              <a:cs typeface="Times New Roman"/>
            </a:endParaRPr>
          </a:p>
          <a:p>
            <a:pPr indent="449580" algn="just">
              <a:lnSpc>
                <a:spcPct val="120000"/>
              </a:lnSpc>
              <a:spcAft>
                <a:spcPts val="0"/>
              </a:spcAft>
            </a:pPr>
            <a:r>
              <a:rPr lang="en-US" sz="3600" dirty="0" smtClean="0">
                <a:latin typeface="Times New Roman"/>
                <a:ea typeface="Calibri"/>
                <a:cs typeface="Times New Roman"/>
              </a:rPr>
              <a:t>Determination of heavy metal admixture is carried out by interaction with the </a:t>
            </a:r>
            <a:r>
              <a:rPr lang="en-US" sz="3600" dirty="0" err="1" smtClean="0">
                <a:latin typeface="Times New Roman"/>
                <a:ea typeface="Calibri"/>
                <a:cs typeface="Times New Roman"/>
              </a:rPr>
              <a:t>thioacetamide</a:t>
            </a:r>
            <a:r>
              <a:rPr lang="en-US" sz="3600" dirty="0" smtClean="0">
                <a:latin typeface="Times New Roman"/>
                <a:ea typeface="Calibri"/>
                <a:cs typeface="Times New Roman"/>
              </a:rPr>
              <a:t> reagent according to a certain method, depending on the nature of the investigated substance:</a:t>
            </a:r>
            <a:endParaRPr lang="ru-RU" sz="3600" dirty="0" smtClean="0">
              <a:latin typeface="Times New Roman"/>
              <a:ea typeface="Calibri"/>
              <a:cs typeface="Times New Roman"/>
            </a:endParaRPr>
          </a:p>
          <a:p>
            <a:pPr algn="ctr">
              <a:lnSpc>
                <a:spcPct val="120000"/>
              </a:lnSpc>
              <a:spcBef>
                <a:spcPts val="1200"/>
              </a:spcBef>
              <a:spcAft>
                <a:spcPts val="800"/>
              </a:spcAft>
              <a:buNone/>
            </a:pPr>
            <a:r>
              <a:rPr lang="en-US" sz="3600" dirty="0" smtClean="0">
                <a:latin typeface="Times New Roman"/>
                <a:ea typeface="Calibri"/>
                <a:cs typeface="Times New Roman"/>
              </a:rPr>
              <a:t>CH</a:t>
            </a:r>
            <a:r>
              <a:rPr lang="en-US" sz="3600" baseline="-25000" dirty="0" smtClean="0">
                <a:latin typeface="Times New Roman"/>
                <a:ea typeface="Calibri"/>
                <a:cs typeface="Times New Roman"/>
              </a:rPr>
              <a:t>3</a:t>
            </a:r>
            <a:r>
              <a:rPr lang="en-US" sz="3600" dirty="0" smtClean="0">
                <a:latin typeface="Times New Roman"/>
                <a:ea typeface="Calibri"/>
                <a:cs typeface="Times New Roman"/>
              </a:rPr>
              <a:t>–C(S)–NH</a:t>
            </a:r>
            <a:r>
              <a:rPr lang="en-US" sz="3600" baseline="-25000" dirty="0" smtClean="0">
                <a:latin typeface="Times New Roman"/>
                <a:ea typeface="Calibri"/>
                <a:cs typeface="Times New Roman"/>
              </a:rPr>
              <a:t>2</a:t>
            </a:r>
            <a:r>
              <a:rPr lang="en-US" sz="3600" dirty="0" smtClean="0">
                <a:latin typeface="Times New Roman"/>
                <a:ea typeface="Calibri"/>
                <a:cs typeface="Times New Roman"/>
              </a:rPr>
              <a:t>  +  H</a:t>
            </a:r>
            <a:r>
              <a:rPr lang="en-US" sz="3600" baseline="-25000" dirty="0" smtClean="0">
                <a:latin typeface="Times New Roman"/>
                <a:ea typeface="Calibri"/>
                <a:cs typeface="Times New Roman"/>
              </a:rPr>
              <a:t>2</a:t>
            </a:r>
            <a:r>
              <a:rPr lang="en-US" sz="3600" dirty="0" smtClean="0">
                <a:latin typeface="Times New Roman"/>
                <a:ea typeface="Calibri"/>
                <a:cs typeface="Times New Roman"/>
              </a:rPr>
              <a:t>O  →  CH</a:t>
            </a:r>
            <a:r>
              <a:rPr lang="en-US" sz="3600" baseline="-25000" dirty="0" smtClean="0">
                <a:latin typeface="Times New Roman"/>
                <a:ea typeface="Calibri"/>
                <a:cs typeface="Times New Roman"/>
              </a:rPr>
              <a:t>3</a:t>
            </a:r>
            <a:r>
              <a:rPr lang="en-US" sz="3600" dirty="0" smtClean="0">
                <a:latin typeface="Times New Roman"/>
                <a:ea typeface="Calibri"/>
                <a:cs typeface="Times New Roman"/>
              </a:rPr>
              <a:t>COO</a:t>
            </a:r>
            <a:r>
              <a:rPr lang="en-US" sz="3600" baseline="30000" dirty="0" smtClean="0">
                <a:latin typeface="Times New Roman"/>
                <a:ea typeface="Calibri"/>
                <a:cs typeface="Times New Roman"/>
              </a:rPr>
              <a:t>–</a:t>
            </a:r>
            <a:r>
              <a:rPr lang="en-US" sz="3600" dirty="0" smtClean="0">
                <a:latin typeface="Times New Roman"/>
                <a:ea typeface="Calibri"/>
                <a:cs typeface="Times New Roman"/>
              </a:rPr>
              <a:t>  +  H</a:t>
            </a:r>
            <a:r>
              <a:rPr lang="en-US" sz="3600" baseline="-25000" dirty="0" smtClean="0">
                <a:latin typeface="Times New Roman"/>
                <a:ea typeface="Calibri"/>
                <a:cs typeface="Times New Roman"/>
              </a:rPr>
              <a:t>2</a:t>
            </a:r>
            <a:r>
              <a:rPr lang="en-US" sz="3600" dirty="0" smtClean="0">
                <a:latin typeface="Times New Roman"/>
                <a:ea typeface="Calibri"/>
                <a:cs typeface="Times New Roman"/>
              </a:rPr>
              <a:t>S  +  NH</a:t>
            </a:r>
            <a:r>
              <a:rPr lang="en-US" sz="3600" baseline="-25000" dirty="0" smtClean="0">
                <a:latin typeface="Times New Roman"/>
                <a:ea typeface="Calibri"/>
                <a:cs typeface="Times New Roman"/>
              </a:rPr>
              <a:t>4</a:t>
            </a:r>
            <a:r>
              <a:rPr lang="en-US" sz="3600" baseline="30000" dirty="0" smtClean="0">
                <a:latin typeface="Times New Roman"/>
                <a:ea typeface="Calibri"/>
                <a:cs typeface="Times New Roman"/>
              </a:rPr>
              <a:t>+</a:t>
            </a:r>
            <a:endParaRPr lang="ru-RU" sz="3600" dirty="0" smtClean="0">
              <a:latin typeface="Times New Roman"/>
              <a:ea typeface="Calibri"/>
              <a:cs typeface="Times New Roman"/>
            </a:endParaRPr>
          </a:p>
          <a:p>
            <a:pPr algn="ctr">
              <a:lnSpc>
                <a:spcPct val="120000"/>
              </a:lnSpc>
              <a:spcBef>
                <a:spcPts val="1200"/>
              </a:spcBef>
              <a:spcAft>
                <a:spcPts val="800"/>
              </a:spcAft>
              <a:buNone/>
            </a:pPr>
            <a:r>
              <a:rPr lang="en-US" sz="3600" dirty="0" smtClean="0">
                <a:latin typeface="Times New Roman"/>
                <a:ea typeface="Calibri"/>
                <a:cs typeface="Times New Roman"/>
              </a:rPr>
              <a:t>S</a:t>
            </a:r>
            <a:r>
              <a:rPr lang="en-US" sz="3600" baseline="30000" dirty="0" smtClean="0">
                <a:latin typeface="Times New Roman"/>
                <a:ea typeface="Calibri"/>
                <a:cs typeface="Times New Roman"/>
              </a:rPr>
              <a:t>2-</a:t>
            </a:r>
            <a:r>
              <a:rPr lang="en-US" sz="3600" dirty="0" smtClean="0">
                <a:latin typeface="Times New Roman"/>
                <a:ea typeface="Calibri"/>
                <a:cs typeface="Times New Roman"/>
              </a:rPr>
              <a:t>  +  Pb</a:t>
            </a:r>
            <a:r>
              <a:rPr lang="en-US" sz="3600" baseline="30000" dirty="0" smtClean="0">
                <a:latin typeface="Times New Roman"/>
                <a:ea typeface="Calibri"/>
                <a:cs typeface="Times New Roman"/>
              </a:rPr>
              <a:t>2+</a:t>
            </a:r>
            <a:r>
              <a:rPr lang="en-US" sz="3600" dirty="0" smtClean="0">
                <a:latin typeface="Times New Roman"/>
                <a:ea typeface="Calibri"/>
                <a:cs typeface="Times New Roman"/>
              </a:rPr>
              <a:t>  →  </a:t>
            </a:r>
            <a:r>
              <a:rPr lang="en-US" sz="3600" dirty="0" err="1" smtClean="0">
                <a:latin typeface="Times New Roman"/>
                <a:ea typeface="Calibri"/>
                <a:cs typeface="Times New Roman"/>
              </a:rPr>
              <a:t>PbS</a:t>
            </a:r>
            <a:r>
              <a:rPr lang="en-US" sz="3600" dirty="0" smtClean="0">
                <a:latin typeface="Times New Roman"/>
                <a:ea typeface="Calibri"/>
                <a:cs typeface="Times New Roman"/>
              </a:rPr>
              <a:t>↓</a:t>
            </a:r>
            <a:endParaRPr lang="ru-RU" sz="3600" dirty="0" smtClean="0">
              <a:latin typeface="Times New Roman"/>
              <a:ea typeface="Calibri"/>
              <a:cs typeface="Times New Roman"/>
            </a:endParaRPr>
          </a:p>
          <a:p>
            <a:pPr indent="449580" algn="just">
              <a:lnSpc>
                <a:spcPct val="120000"/>
              </a:lnSpc>
              <a:spcAft>
                <a:spcPts val="0"/>
              </a:spcAft>
            </a:pPr>
            <a:r>
              <a:rPr lang="en-US" sz="3600" dirty="0" smtClean="0">
                <a:latin typeface="Times New Roman"/>
                <a:ea typeface="Calibri"/>
                <a:cs typeface="Times New Roman"/>
              </a:rPr>
              <a:t>The brown color of the tested solution should not be more intense than the color of the standard. Compared to the blank solution, the standard should have a light brown color.</a:t>
            </a:r>
            <a:endParaRPr lang="ru-RU" sz="3600" dirty="0" smtClean="0">
              <a:latin typeface="Times New Roman"/>
              <a:ea typeface="Calibri"/>
              <a:cs typeface="Times New Roman"/>
            </a:endParaRPr>
          </a:p>
          <a:p>
            <a:pPr algn="ctr">
              <a:buNone/>
            </a:pPr>
            <a:endParaRPr lang="ru-RU" dirty="0">
              <a:latin typeface="Times New Roman" pitchFamily="18" charset="0"/>
              <a:cs typeface="Times New Roman" pitchFamily="18" charset="0"/>
            </a:endParaRPr>
          </a:p>
        </p:txBody>
      </p:sp>
      <p:sp>
        <p:nvSpPr>
          <p:cNvPr id="1028"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latin typeface="Times New Roman" pitchFamily="18" charset="0"/>
                <a:cs typeface="Times New Roman" pitchFamily="18" charset="0"/>
              </a:rPr>
              <a:t>Testing for the limit content of impurities</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2634018" y="1287255"/>
            <a:ext cx="8719781" cy="4889709"/>
          </a:xfrm>
        </p:spPr>
        <p:txBody>
          <a:bodyPr/>
          <a:lstStyle/>
          <a:p>
            <a:pPr algn="ctr">
              <a:buNone/>
            </a:pPr>
            <a:r>
              <a:rPr lang="en-US" b="1" dirty="0" smtClean="0">
                <a:latin typeface="Times New Roman" pitchFamily="18" charset="0"/>
                <a:cs typeface="Times New Roman" pitchFamily="18" charset="0"/>
              </a:rPr>
              <a:t>Ammonium </a:t>
            </a:r>
            <a:r>
              <a:rPr lang="en-US" b="1" dirty="0" smtClean="0">
                <a:latin typeface="Times New Roman" pitchFamily="18" charset="0"/>
                <a:cs typeface="Times New Roman" pitchFamily="18" charset="0"/>
              </a:rPr>
              <a:t>salts </a:t>
            </a:r>
            <a:r>
              <a:rPr lang="en-US" b="1" dirty="0" smtClean="0">
                <a:latin typeface="Times New Roman" pitchFamily="18" charset="0"/>
                <a:cs typeface="Times New Roman" pitchFamily="18" charset="0"/>
              </a:rPr>
              <a:t>NH</a:t>
            </a:r>
            <a:r>
              <a:rPr lang="en-US" b="1" baseline="-25000" dirty="0" smtClean="0">
                <a:latin typeface="Times New Roman" pitchFamily="18" charset="0"/>
                <a:cs typeface="Times New Roman" pitchFamily="18" charset="0"/>
              </a:rPr>
              <a:t>4</a:t>
            </a:r>
            <a:r>
              <a:rPr lang="en-US" b="1" baseline="30000" dirty="0" smtClean="0">
                <a:latin typeface="Times New Roman" pitchFamily="18" charset="0"/>
                <a:cs typeface="Times New Roman" pitchFamily="18" charset="0"/>
              </a:rPr>
              <a:t>+</a:t>
            </a:r>
          </a:p>
          <a:p>
            <a:pPr algn="just">
              <a:buNone/>
            </a:pPr>
            <a:r>
              <a:rPr lang="en-US" b="1" dirty="0" smtClean="0">
                <a:latin typeface="Times New Roman" pitchFamily="18" charset="0"/>
                <a:cs typeface="Times New Roman" pitchFamily="18" charset="0"/>
              </a:rPr>
              <a:t>Method A</a:t>
            </a:r>
            <a:r>
              <a:rPr lang="en-US" dirty="0" smtClean="0">
                <a:latin typeface="Times New Roman" pitchFamily="18" charset="0"/>
                <a:cs typeface="Times New Roman" pitchFamily="18" charset="0"/>
              </a:rPr>
              <a:t>. The admixture is determined using an alkaline solution of potassium </a:t>
            </a:r>
            <a:r>
              <a:rPr lang="en-US" dirty="0" err="1" smtClean="0">
                <a:latin typeface="Times New Roman" pitchFamily="18" charset="0"/>
                <a:cs typeface="Times New Roman" pitchFamily="18" charset="0"/>
              </a:rPr>
              <a:t>tetraiodomercurate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Nessler's</a:t>
            </a:r>
            <a:r>
              <a:rPr lang="en-US" dirty="0" smtClean="0">
                <a:latin typeface="Times New Roman" pitchFamily="18" charset="0"/>
                <a:cs typeface="Times New Roman" pitchFamily="18" charset="0"/>
              </a:rPr>
              <a:t> reagent</a:t>
            </a:r>
            <a:r>
              <a:rPr lang="en-US" dirty="0" smtClean="0">
                <a:latin typeface="Times New Roman" pitchFamily="18" charset="0"/>
                <a:cs typeface="Times New Roman" pitchFamily="18" charset="0"/>
              </a:rPr>
              <a:t>):</a:t>
            </a:r>
          </a:p>
          <a:p>
            <a:pPr algn="just">
              <a:buNone/>
            </a:pPr>
            <a:endParaRPr lang="en-US" dirty="0" smtClean="0">
              <a:latin typeface="Times New Roman" pitchFamily="18" charset="0"/>
              <a:cs typeface="Times New Roman" pitchFamily="18" charset="0"/>
            </a:endParaRPr>
          </a:p>
          <a:p>
            <a:pPr algn="just">
              <a:buNone/>
            </a:pPr>
            <a:endParaRPr lang="en-US" dirty="0" smtClean="0">
              <a:latin typeface="Times New Roman" pitchFamily="18" charset="0"/>
              <a:cs typeface="Times New Roman" pitchFamily="18" charset="0"/>
            </a:endParaRPr>
          </a:p>
          <a:p>
            <a:pPr algn="just">
              <a:buNone/>
            </a:pPr>
            <a:endParaRPr lang="en-US" dirty="0" smtClean="0">
              <a:latin typeface="Times New Roman" pitchFamily="18" charset="0"/>
              <a:cs typeface="Times New Roman" pitchFamily="18" charset="0"/>
            </a:endParaRPr>
          </a:p>
          <a:p>
            <a:pPr algn="just">
              <a:buNone/>
            </a:pP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After </a:t>
            </a:r>
            <a:r>
              <a:rPr lang="en-US" dirty="0" smtClean="0">
                <a:latin typeface="Times New Roman" pitchFamily="18" charset="0"/>
                <a:cs typeface="Times New Roman" pitchFamily="18" charset="0"/>
              </a:rPr>
              <a:t>5 min. The yellow color of the tested solution should not be more intense than the color of the standard.</a:t>
            </a:r>
          </a:p>
          <a:p>
            <a:pPr algn="ctr">
              <a:buNone/>
            </a:pPr>
            <a:endParaRPr lang="ru-RU" dirty="0">
              <a:latin typeface="Times New Roman" pitchFamily="18" charset="0"/>
              <a:cs typeface="Times New Roman" pitchFamily="18" charset="0"/>
            </a:endParaRPr>
          </a:p>
        </p:txBody>
      </p:sp>
      <p:sp>
        <p:nvSpPr>
          <p:cNvPr id="1028"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27" name="Object 3"/>
          <p:cNvGraphicFramePr>
            <a:graphicFrameLocks noChangeAspect="1"/>
          </p:cNvGraphicFramePr>
          <p:nvPr/>
        </p:nvGraphicFramePr>
        <p:xfrm>
          <a:off x="2890275" y="3016155"/>
          <a:ext cx="8424154" cy="1828800"/>
        </p:xfrm>
        <a:graphic>
          <a:graphicData uri="http://schemas.openxmlformats.org/presentationml/2006/ole">
            <p:oleObj spid="_x0000_s30722" r:id="rId3" imgW="4111752" imgH="893064" progId="ACD.ChemSketch.20">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latin typeface="Times New Roman" pitchFamily="18" charset="0"/>
                <a:cs typeface="Times New Roman" pitchFamily="18" charset="0"/>
              </a:rPr>
              <a:t>Testing for the limit content of impurities</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2634018" y="1287255"/>
            <a:ext cx="8719781" cy="4889709"/>
          </a:xfrm>
        </p:spPr>
        <p:txBody>
          <a:bodyPr>
            <a:normAutofit fontScale="85000" lnSpcReduction="10000"/>
          </a:bodyPr>
          <a:lstStyle/>
          <a:p>
            <a:pPr algn="ctr">
              <a:buNone/>
            </a:pPr>
            <a:r>
              <a:rPr lang="en-US" b="1" dirty="0" smtClean="0">
                <a:latin typeface="Times New Roman" pitchFamily="18" charset="0"/>
                <a:cs typeface="Times New Roman" pitchFamily="18" charset="0"/>
              </a:rPr>
              <a:t>Ammonium </a:t>
            </a:r>
            <a:r>
              <a:rPr lang="en-US" b="1" dirty="0" smtClean="0">
                <a:latin typeface="Times New Roman" pitchFamily="18" charset="0"/>
                <a:cs typeface="Times New Roman" pitchFamily="18" charset="0"/>
              </a:rPr>
              <a:t>salts </a:t>
            </a:r>
            <a:r>
              <a:rPr lang="en-US" b="1" dirty="0" smtClean="0">
                <a:latin typeface="Times New Roman" pitchFamily="18" charset="0"/>
                <a:cs typeface="Times New Roman" pitchFamily="18" charset="0"/>
              </a:rPr>
              <a:t>NH</a:t>
            </a:r>
            <a:r>
              <a:rPr lang="en-US" b="1" baseline="-25000" dirty="0" smtClean="0">
                <a:latin typeface="Times New Roman" pitchFamily="18" charset="0"/>
                <a:cs typeface="Times New Roman" pitchFamily="18" charset="0"/>
              </a:rPr>
              <a:t>4</a:t>
            </a:r>
            <a:r>
              <a:rPr lang="en-US" b="1" baseline="30000" dirty="0" smtClean="0">
                <a:latin typeface="Times New Roman" pitchFamily="18" charset="0"/>
                <a:cs typeface="Times New Roman" pitchFamily="18" charset="0"/>
              </a:rPr>
              <a:t>+</a:t>
            </a:r>
          </a:p>
          <a:p>
            <a:pPr algn="just"/>
            <a:r>
              <a:rPr lang="en-US" b="1" dirty="0" smtClean="0">
                <a:latin typeface="Times New Roman" pitchFamily="18" charset="0"/>
                <a:cs typeface="Times New Roman" pitchFamily="18" charset="0"/>
              </a:rPr>
              <a:t>Method B.</a:t>
            </a:r>
            <a:r>
              <a:rPr lang="en-US" dirty="0" smtClean="0">
                <a:latin typeface="Times New Roman" pitchFamily="18" charset="0"/>
                <a:cs typeface="Times New Roman" pitchFamily="18" charset="0"/>
              </a:rPr>
              <a:t> Determination of ammonium salts is recommended to be carried out with paper impregnated with solutions of silver nitrate and </a:t>
            </a:r>
            <a:r>
              <a:rPr lang="en-US" dirty="0" smtClean="0">
                <a:latin typeface="Times New Roman" pitchFamily="18" charset="0"/>
                <a:cs typeface="Times New Roman" pitchFamily="18" charset="0"/>
              </a:rPr>
              <a:t>manganese (II</a:t>
            </a:r>
            <a:r>
              <a:rPr lang="en-US" dirty="0" smtClean="0">
                <a:latin typeface="Times New Roman" pitchFamily="18" charset="0"/>
                <a:cs typeface="Times New Roman" pitchFamily="18" charset="0"/>
              </a:rPr>
              <a:t>) sulfate. The solution under investigation is </a:t>
            </a:r>
            <a:r>
              <a:rPr lang="en-US" dirty="0" err="1" smtClean="0">
                <a:latin typeface="Times New Roman" pitchFamily="18" charset="0"/>
                <a:cs typeface="Times New Roman" pitchFamily="18" charset="0"/>
              </a:rPr>
              <a:t>thermostated</a:t>
            </a:r>
            <a:r>
              <a:rPr lang="en-US" dirty="0" smtClean="0">
                <a:latin typeface="Times New Roman" pitchFamily="18" charset="0"/>
                <a:cs typeface="Times New Roman" pitchFamily="18" charset="0"/>
              </a:rPr>
              <a:t> with heavy magnesium oxide at 40°C.</a:t>
            </a:r>
            <a:endParaRPr lang="ru-RU"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MgO</a:t>
            </a:r>
            <a:r>
              <a:rPr lang="en-US" dirty="0" smtClean="0">
                <a:latin typeface="Times New Roman" pitchFamily="18" charset="0"/>
                <a:cs typeface="Times New Roman" pitchFamily="18" charset="0"/>
              </a:rPr>
              <a:t>  +  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  Mg(OH)</a:t>
            </a:r>
            <a:r>
              <a:rPr lang="en-US" baseline="-25000" dirty="0" smtClean="0">
                <a:latin typeface="Times New Roman" pitchFamily="18" charset="0"/>
                <a:cs typeface="Times New Roman" pitchFamily="18" charset="0"/>
              </a:rPr>
              <a:t>2</a:t>
            </a:r>
            <a:endParaRPr lang="ru-RU"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2NH</a:t>
            </a:r>
            <a:r>
              <a:rPr lang="en-US" baseline="-25000" dirty="0" smtClean="0">
                <a:latin typeface="Times New Roman" pitchFamily="18" charset="0"/>
                <a:cs typeface="Times New Roman" pitchFamily="18" charset="0"/>
              </a:rPr>
              <a:t>4</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  Mg(OH)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2NH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  +  2H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  Mg</a:t>
            </a:r>
            <a:r>
              <a:rPr lang="en-US" baseline="30000" dirty="0" smtClean="0">
                <a:latin typeface="Times New Roman" pitchFamily="18" charset="0"/>
                <a:cs typeface="Times New Roman" pitchFamily="18" charset="0"/>
              </a:rPr>
              <a:t>2+</a:t>
            </a:r>
            <a:endParaRPr lang="ru-RU"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2Ag</a:t>
            </a:r>
            <a:r>
              <a:rPr lang="en-US" baseline="30000"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  Mn</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4NH</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  +  2H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O  →  2Ag↓  +  MnO</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4NH</a:t>
            </a:r>
            <a:r>
              <a:rPr lang="en-US" baseline="-25000" dirty="0" smtClean="0">
                <a:latin typeface="Times New Roman" pitchFamily="18" charset="0"/>
                <a:cs typeface="Times New Roman" pitchFamily="18" charset="0"/>
              </a:rPr>
              <a:t>4</a:t>
            </a:r>
            <a:r>
              <a:rPr lang="en-US" baseline="30000"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In parallel, under these conditions, the reaction with the standard solution is carried out.</a:t>
            </a:r>
            <a:endParaRPr lang="ru-RU"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gray color of the paper obtained in the experiment with the tested solution should not be more intense than the color obtained in the experiment with the standard.</a:t>
            </a:r>
            <a:endParaRPr lang="ru-RU" dirty="0" smtClean="0">
              <a:latin typeface="Times New Roman" pitchFamily="18" charset="0"/>
              <a:cs typeface="Times New Roman" pitchFamily="18" charset="0"/>
            </a:endParaRPr>
          </a:p>
          <a:p>
            <a:pPr algn="ctr">
              <a:buNone/>
            </a:pPr>
            <a:endParaRPr lang="ru-RU" dirty="0">
              <a:latin typeface="Times New Roman" pitchFamily="18" charset="0"/>
              <a:cs typeface="Times New Roman" pitchFamily="18" charset="0"/>
            </a:endParaRPr>
          </a:p>
        </p:txBody>
      </p:sp>
      <p:sp>
        <p:nvSpPr>
          <p:cNvPr id="1028"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1">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Тема2" id="{94F04C68-B027-4E7E-8E6D-90F90224A70D}" vid="{988641B8-1D6C-4D02-8B9C-80B3C890273B}"/>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79934CB3-A97C-40D1-8D7D-5211E1C57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871927-9856-4138-B7A7-125C4AA7EFDB}">
  <ds:schemaRefs>
    <ds:schemaRef ds:uri="http://schemas.microsoft.com/sharepoint/v3/contenttype/forms"/>
  </ds:schemaRefs>
</ds:datastoreItem>
</file>

<file path=customXml/itemProps3.xml><?xml version="1.0" encoding="utf-8"?>
<ds:datastoreItem xmlns:ds="http://schemas.openxmlformats.org/officeDocument/2006/customXml" ds:itemID="{644E3864-550F-4194-BC9D-CCA442A52D0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Тема1</Template>
  <TotalTime>0</TotalTime>
  <Words>797</Words>
  <Application>Microsoft Office PowerPoint</Application>
  <PresentationFormat>Произвольный</PresentationFormat>
  <Paragraphs>57</Paragraphs>
  <Slides>11</Slides>
  <Notes>4</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11</vt:i4>
      </vt:variant>
    </vt:vector>
  </HeadingPairs>
  <TitlesOfParts>
    <vt:vector size="13" baseType="lpstr">
      <vt:lpstr>Тема1</vt:lpstr>
      <vt:lpstr>ACD.ChemSketch.20</vt:lpstr>
      <vt:lpstr>CLASS №3  Determination of the purity of medicinal substances</vt:lpstr>
      <vt:lpstr>What is an Impurity and Where Does it Come From</vt:lpstr>
      <vt:lpstr>Слайд 3</vt:lpstr>
      <vt:lpstr>Слайд 4</vt:lpstr>
      <vt:lpstr>Determination of the unknown impurity</vt:lpstr>
      <vt:lpstr>Слайд 6</vt:lpstr>
      <vt:lpstr>Слайд 7</vt:lpstr>
      <vt:lpstr>Слайд 8</vt:lpstr>
      <vt:lpstr>Testing for the limit content of impurities </vt:lpstr>
      <vt:lpstr>Testing for the limit content of impurities</vt:lpstr>
      <vt:lpstr>Testing for the limit content of impurities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2022-09-01T11:24:29Z</dcterms:created>
  <dcterms:modified xsi:type="dcterms:W3CDTF">2023-02-24T08:54:00Z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