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60" r:id="rId4"/>
  </p:sldMasterIdLst>
  <p:notesMasterIdLst>
    <p:notesMasterId r:id="rId16"/>
  </p:notesMasterIdLst>
  <p:handoutMasterIdLst>
    <p:handoutMasterId r:id="rId17"/>
  </p:handoutMasterIdLst>
  <p:sldIdLst>
    <p:sldId id="273" r:id="rId5"/>
    <p:sldId id="278" r:id="rId6"/>
    <p:sldId id="281" r:id="rId7"/>
    <p:sldId id="292" r:id="rId8"/>
    <p:sldId id="279" r:id="rId9"/>
    <p:sldId id="280" r:id="rId10"/>
    <p:sldId id="282" r:id="rId11"/>
    <p:sldId id="283" r:id="rId12"/>
    <p:sldId id="293" r:id="rId13"/>
    <p:sldId id="295" r:id="rId14"/>
    <p:sldId id="294" r:id="rId15"/>
  </p:sldIdLst>
  <p:sldSz cx="12192000" cy="6858000"/>
  <p:notesSz cx="6858000" cy="9144000"/>
  <p:defaultTextStyle>
    <a:defPPr rtl="0">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2C2C2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929F9F4-4A8F-4326-A1B4-22849713DDAB}" styleName="Темный стиль 1 - акцент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p:scale>
          <a:sx n="70" d="100"/>
          <a:sy n="70" d="100"/>
        </p:scale>
        <p:origin x="-576" y="-84"/>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99" d="100"/>
          <a:sy n="99" d="100"/>
        </p:scale>
        <p:origin x="3570" y="84"/>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AC3618-FE30-4C45-8631-8EF5634A0407}" type="doc">
      <dgm:prSet loTypeId="urn:microsoft.com/office/officeart/2005/8/layout/hList3" loCatId="list" qsTypeId="urn:microsoft.com/office/officeart/2005/8/quickstyle/3d2" qsCatId="3D" csTypeId="urn:microsoft.com/office/officeart/2005/8/colors/accent3_4" csCatId="accent3" phldr="1"/>
      <dgm:spPr/>
      <dgm:t>
        <a:bodyPr/>
        <a:lstStyle/>
        <a:p>
          <a:endParaRPr lang="uk-UA"/>
        </a:p>
      </dgm:t>
    </dgm:pt>
    <dgm:pt modelId="{0AAA061D-B7BF-491D-929E-209EA8356FC5}">
      <dgm:prSet phldrT="[Текст]" custT="1"/>
      <dgm:spPr/>
      <dgm:t>
        <a:bodyPr/>
        <a:lstStyle/>
        <a:p>
          <a:r>
            <a:rPr lang="en-US" sz="4000" b="1" dirty="0" smtClean="0">
              <a:latin typeface="Times New Roman" pitchFamily="18" charset="0"/>
              <a:cs typeface="Times New Roman" pitchFamily="18" charset="0"/>
            </a:rPr>
            <a:t>Physical properties</a:t>
          </a:r>
          <a:endParaRPr lang="uk-UA" sz="4000" dirty="0">
            <a:latin typeface="Times New Roman" pitchFamily="18" charset="0"/>
            <a:cs typeface="Times New Roman" pitchFamily="18" charset="0"/>
          </a:endParaRPr>
        </a:p>
      </dgm:t>
    </dgm:pt>
    <dgm:pt modelId="{CD924FD4-6F68-4D76-8D9D-24533441D5D3}" type="parTrans" cxnId="{A8999BE0-DFB0-4426-9ADA-1BDF725807EA}">
      <dgm:prSet/>
      <dgm:spPr/>
      <dgm:t>
        <a:bodyPr/>
        <a:lstStyle/>
        <a:p>
          <a:endParaRPr lang="uk-UA" sz="2400">
            <a:latin typeface="Times New Roman" pitchFamily="18" charset="0"/>
            <a:cs typeface="Times New Roman" pitchFamily="18" charset="0"/>
          </a:endParaRPr>
        </a:p>
      </dgm:t>
    </dgm:pt>
    <dgm:pt modelId="{DF779E58-5F5E-4699-8933-7FA17FE0DF4D}" type="sibTrans" cxnId="{A8999BE0-DFB0-4426-9ADA-1BDF725807EA}">
      <dgm:prSet/>
      <dgm:spPr/>
      <dgm:t>
        <a:bodyPr/>
        <a:lstStyle/>
        <a:p>
          <a:endParaRPr lang="uk-UA" sz="2400">
            <a:latin typeface="Times New Roman" pitchFamily="18" charset="0"/>
            <a:cs typeface="Times New Roman" pitchFamily="18" charset="0"/>
          </a:endParaRPr>
        </a:p>
      </dgm:t>
    </dgm:pt>
    <dgm:pt modelId="{D1A69E57-71C4-4AA2-9DB1-6C8E7AA3B4DF}">
      <dgm:prSet phldrT="[Текст]" custT="1"/>
      <dgm:spPr/>
      <dgm:t>
        <a:bodyPr/>
        <a:lstStyle/>
        <a:p>
          <a:r>
            <a:rPr lang="en-US" sz="2400" b="1" i="0" dirty="0" smtClean="0">
              <a:solidFill>
                <a:schemeClr val="tx1"/>
              </a:solidFill>
              <a:latin typeface="Times New Roman" pitchFamily="18" charset="0"/>
              <a:cs typeface="Times New Roman" pitchFamily="18" charset="0"/>
            </a:rPr>
            <a:t>Extensive Properties</a:t>
          </a:r>
          <a:endParaRPr lang="ru-RU" sz="2400" b="1" i="0" dirty="0" smtClean="0">
            <a:solidFill>
              <a:schemeClr val="tx1"/>
            </a:solidFill>
            <a:latin typeface="Times New Roman" pitchFamily="18" charset="0"/>
            <a:cs typeface="Times New Roman" pitchFamily="18" charset="0"/>
          </a:endParaRPr>
        </a:p>
        <a:p>
          <a:r>
            <a:rPr lang="en-US" sz="2400" b="0" i="0" dirty="0" smtClean="0">
              <a:solidFill>
                <a:schemeClr val="tx1"/>
              </a:solidFill>
              <a:latin typeface="Times New Roman" pitchFamily="18" charset="0"/>
              <a:cs typeface="Times New Roman" pitchFamily="18" charset="0"/>
            </a:rPr>
            <a:t>depend on the "extent" of the system. Volume and mass are extensive, and two gallons of water at 20 deg C have twice the volume and mass as one gallon of water at 20 deg C.</a:t>
          </a:r>
          <a:endParaRPr lang="uk-UA" sz="2000" dirty="0">
            <a:solidFill>
              <a:schemeClr val="tx1"/>
            </a:solidFill>
            <a:latin typeface="Times New Roman" pitchFamily="18" charset="0"/>
            <a:cs typeface="Times New Roman" pitchFamily="18" charset="0"/>
          </a:endParaRPr>
        </a:p>
      </dgm:t>
    </dgm:pt>
    <dgm:pt modelId="{EBA3FBB3-4C5E-468E-8525-FD8864387761}" type="parTrans" cxnId="{4304F584-0C49-4ED1-8A1B-45E6D12D5D1B}">
      <dgm:prSet/>
      <dgm:spPr/>
      <dgm:t>
        <a:bodyPr/>
        <a:lstStyle/>
        <a:p>
          <a:endParaRPr lang="uk-UA" sz="2400">
            <a:latin typeface="Times New Roman" pitchFamily="18" charset="0"/>
            <a:cs typeface="Times New Roman" pitchFamily="18" charset="0"/>
          </a:endParaRPr>
        </a:p>
      </dgm:t>
    </dgm:pt>
    <dgm:pt modelId="{70BEC6EC-49D2-4F1D-8064-386905441408}" type="sibTrans" cxnId="{4304F584-0C49-4ED1-8A1B-45E6D12D5D1B}">
      <dgm:prSet/>
      <dgm:spPr/>
      <dgm:t>
        <a:bodyPr/>
        <a:lstStyle/>
        <a:p>
          <a:endParaRPr lang="uk-UA" sz="2400">
            <a:latin typeface="Times New Roman" pitchFamily="18" charset="0"/>
            <a:cs typeface="Times New Roman" pitchFamily="18" charset="0"/>
          </a:endParaRPr>
        </a:p>
      </dgm:t>
    </dgm:pt>
    <dgm:pt modelId="{BE3FB6D9-A577-4E36-8DF1-F5274ECB0DAE}">
      <dgm:prSet phldrT="[Текст]" custT="1"/>
      <dgm:spPr/>
      <dgm:t>
        <a:bodyPr/>
        <a:lstStyle/>
        <a:p>
          <a:r>
            <a:rPr lang="en-US" sz="1800" b="1" i="0" dirty="0" smtClean="0">
              <a:solidFill>
                <a:schemeClr val="tx1"/>
              </a:solidFill>
              <a:latin typeface="Times New Roman" pitchFamily="18" charset="0"/>
              <a:cs typeface="Times New Roman" pitchFamily="18" charset="0"/>
            </a:rPr>
            <a:t>Intensive Properties</a:t>
          </a:r>
          <a:endParaRPr lang="ru-RU" sz="1800" b="1" i="0" dirty="0" smtClean="0">
            <a:solidFill>
              <a:schemeClr val="tx1"/>
            </a:solidFill>
            <a:latin typeface="Times New Roman" pitchFamily="18" charset="0"/>
            <a:cs typeface="Times New Roman" pitchFamily="18" charset="0"/>
          </a:endParaRPr>
        </a:p>
        <a:p>
          <a:r>
            <a:rPr lang="en-US" sz="1800" b="0" i="0" dirty="0" smtClean="0">
              <a:solidFill>
                <a:schemeClr val="tx1"/>
              </a:solidFill>
              <a:latin typeface="Times New Roman" pitchFamily="18" charset="0"/>
              <a:cs typeface="Times New Roman" pitchFamily="18" charset="0"/>
            </a:rPr>
            <a:t>do not depend on the "extent" of the system. Density and temperature are intensive, when you combine 2 gallons of water the temperature stays at 20 deg (it does not become 40) and the density stays at approximately 1g/ml. Intensive properties are often constants and can be used to identify a substance.</a:t>
          </a:r>
          <a:endParaRPr lang="uk-UA" sz="1600" dirty="0">
            <a:solidFill>
              <a:schemeClr val="tx1"/>
            </a:solidFill>
            <a:latin typeface="Times New Roman" pitchFamily="18" charset="0"/>
            <a:cs typeface="Times New Roman" pitchFamily="18" charset="0"/>
          </a:endParaRPr>
        </a:p>
      </dgm:t>
    </dgm:pt>
    <dgm:pt modelId="{6C3FBE05-724B-415E-9281-15AA37085F3D}" type="sibTrans" cxnId="{CCE512FB-6468-4028-BC4B-2808344333D1}">
      <dgm:prSet/>
      <dgm:spPr/>
      <dgm:t>
        <a:bodyPr/>
        <a:lstStyle/>
        <a:p>
          <a:endParaRPr lang="uk-UA" sz="2400">
            <a:latin typeface="Times New Roman" pitchFamily="18" charset="0"/>
            <a:cs typeface="Times New Roman" pitchFamily="18" charset="0"/>
          </a:endParaRPr>
        </a:p>
      </dgm:t>
    </dgm:pt>
    <dgm:pt modelId="{D2949D67-9689-44C4-88E5-7EC07187A187}" type="parTrans" cxnId="{CCE512FB-6468-4028-BC4B-2808344333D1}">
      <dgm:prSet/>
      <dgm:spPr/>
      <dgm:t>
        <a:bodyPr/>
        <a:lstStyle/>
        <a:p>
          <a:endParaRPr lang="uk-UA" sz="2400">
            <a:latin typeface="Times New Roman" pitchFamily="18" charset="0"/>
            <a:cs typeface="Times New Roman" pitchFamily="18" charset="0"/>
          </a:endParaRPr>
        </a:p>
      </dgm:t>
    </dgm:pt>
    <dgm:pt modelId="{85EE983D-3D18-44A9-95D7-75D252D5E3BA}" type="pres">
      <dgm:prSet presAssocID="{CFAC3618-FE30-4C45-8631-8EF5634A0407}" presName="composite" presStyleCnt="0">
        <dgm:presLayoutVars>
          <dgm:chMax val="1"/>
          <dgm:dir/>
          <dgm:resizeHandles val="exact"/>
        </dgm:presLayoutVars>
      </dgm:prSet>
      <dgm:spPr/>
      <dgm:t>
        <a:bodyPr/>
        <a:lstStyle/>
        <a:p>
          <a:endParaRPr lang="ru-RU"/>
        </a:p>
      </dgm:t>
    </dgm:pt>
    <dgm:pt modelId="{5161A421-4F1B-4432-867C-5BF68DE721A5}" type="pres">
      <dgm:prSet presAssocID="{0AAA061D-B7BF-491D-929E-209EA8356FC5}" presName="roof" presStyleLbl="dkBgShp" presStyleIdx="0" presStyleCnt="2" custLinFactNeighborX="783" custLinFactNeighborY="-1158"/>
      <dgm:spPr/>
      <dgm:t>
        <a:bodyPr/>
        <a:lstStyle/>
        <a:p>
          <a:endParaRPr lang="uk-UA"/>
        </a:p>
      </dgm:t>
    </dgm:pt>
    <dgm:pt modelId="{0C5AA735-ED4A-4149-B4A9-63B05A80C748}" type="pres">
      <dgm:prSet presAssocID="{0AAA061D-B7BF-491D-929E-209EA8356FC5}" presName="pillars" presStyleCnt="0"/>
      <dgm:spPr/>
    </dgm:pt>
    <dgm:pt modelId="{03ADD371-80E7-4D93-B5E3-31FD294DF5F4}" type="pres">
      <dgm:prSet presAssocID="{0AAA061D-B7BF-491D-929E-209EA8356FC5}" presName="pillar1" presStyleLbl="node1" presStyleIdx="0" presStyleCnt="2">
        <dgm:presLayoutVars>
          <dgm:bulletEnabled val="1"/>
        </dgm:presLayoutVars>
      </dgm:prSet>
      <dgm:spPr/>
      <dgm:t>
        <a:bodyPr/>
        <a:lstStyle/>
        <a:p>
          <a:endParaRPr lang="uk-UA"/>
        </a:p>
      </dgm:t>
    </dgm:pt>
    <dgm:pt modelId="{A3ED36A7-E280-47B3-BDDB-827C0F285CF3}" type="pres">
      <dgm:prSet presAssocID="{BE3FB6D9-A577-4E36-8DF1-F5274ECB0DAE}" presName="pillarX" presStyleLbl="node1" presStyleIdx="1" presStyleCnt="2">
        <dgm:presLayoutVars>
          <dgm:bulletEnabled val="1"/>
        </dgm:presLayoutVars>
      </dgm:prSet>
      <dgm:spPr/>
      <dgm:t>
        <a:bodyPr/>
        <a:lstStyle/>
        <a:p>
          <a:endParaRPr lang="uk-UA"/>
        </a:p>
      </dgm:t>
    </dgm:pt>
    <dgm:pt modelId="{1B717E7F-A46E-46BC-BCF4-B66F9C5E4855}" type="pres">
      <dgm:prSet presAssocID="{0AAA061D-B7BF-491D-929E-209EA8356FC5}" presName="base" presStyleLbl="dkBgShp" presStyleIdx="1" presStyleCnt="2"/>
      <dgm:spPr/>
    </dgm:pt>
  </dgm:ptLst>
  <dgm:cxnLst>
    <dgm:cxn modelId="{0CF520CC-C6DE-4E6D-9A05-49531D47A234}" type="presOf" srcId="{BE3FB6D9-A577-4E36-8DF1-F5274ECB0DAE}" destId="{A3ED36A7-E280-47B3-BDDB-827C0F285CF3}" srcOrd="0" destOrd="0" presId="urn:microsoft.com/office/officeart/2005/8/layout/hList3"/>
    <dgm:cxn modelId="{A8999BE0-DFB0-4426-9ADA-1BDF725807EA}" srcId="{CFAC3618-FE30-4C45-8631-8EF5634A0407}" destId="{0AAA061D-B7BF-491D-929E-209EA8356FC5}" srcOrd="0" destOrd="0" parTransId="{CD924FD4-6F68-4D76-8D9D-24533441D5D3}" sibTransId="{DF779E58-5F5E-4699-8933-7FA17FE0DF4D}"/>
    <dgm:cxn modelId="{3DDB61D3-E45F-4AF3-BFAC-60C30F516518}" type="presOf" srcId="{0AAA061D-B7BF-491D-929E-209EA8356FC5}" destId="{5161A421-4F1B-4432-867C-5BF68DE721A5}" srcOrd="0" destOrd="0" presId="urn:microsoft.com/office/officeart/2005/8/layout/hList3"/>
    <dgm:cxn modelId="{E721CEBE-B339-4709-A3BF-BD7B681A612D}" type="presOf" srcId="{CFAC3618-FE30-4C45-8631-8EF5634A0407}" destId="{85EE983D-3D18-44A9-95D7-75D252D5E3BA}" srcOrd="0" destOrd="0" presId="urn:microsoft.com/office/officeart/2005/8/layout/hList3"/>
    <dgm:cxn modelId="{CCE512FB-6468-4028-BC4B-2808344333D1}" srcId="{0AAA061D-B7BF-491D-929E-209EA8356FC5}" destId="{BE3FB6D9-A577-4E36-8DF1-F5274ECB0DAE}" srcOrd="1" destOrd="0" parTransId="{D2949D67-9689-44C4-88E5-7EC07187A187}" sibTransId="{6C3FBE05-724B-415E-9281-15AA37085F3D}"/>
    <dgm:cxn modelId="{E101A683-5B3D-4963-A611-FF6D20EF2ECA}" type="presOf" srcId="{D1A69E57-71C4-4AA2-9DB1-6C8E7AA3B4DF}" destId="{03ADD371-80E7-4D93-B5E3-31FD294DF5F4}" srcOrd="0" destOrd="0" presId="urn:microsoft.com/office/officeart/2005/8/layout/hList3"/>
    <dgm:cxn modelId="{4304F584-0C49-4ED1-8A1B-45E6D12D5D1B}" srcId="{0AAA061D-B7BF-491D-929E-209EA8356FC5}" destId="{D1A69E57-71C4-4AA2-9DB1-6C8E7AA3B4DF}" srcOrd="0" destOrd="0" parTransId="{EBA3FBB3-4C5E-468E-8525-FD8864387761}" sibTransId="{70BEC6EC-49D2-4F1D-8064-386905441408}"/>
    <dgm:cxn modelId="{AAFBA59C-126F-48B2-99E7-578A2A7A63C6}" type="presParOf" srcId="{85EE983D-3D18-44A9-95D7-75D252D5E3BA}" destId="{5161A421-4F1B-4432-867C-5BF68DE721A5}" srcOrd="0" destOrd="0" presId="urn:microsoft.com/office/officeart/2005/8/layout/hList3"/>
    <dgm:cxn modelId="{A4FB9DCF-A1DD-4741-9094-D2BEB7790123}" type="presParOf" srcId="{85EE983D-3D18-44A9-95D7-75D252D5E3BA}" destId="{0C5AA735-ED4A-4149-B4A9-63B05A80C748}" srcOrd="1" destOrd="0" presId="urn:microsoft.com/office/officeart/2005/8/layout/hList3"/>
    <dgm:cxn modelId="{11A43E50-C4D6-4BE4-8C10-0CF8350D836F}" type="presParOf" srcId="{0C5AA735-ED4A-4149-B4A9-63B05A80C748}" destId="{03ADD371-80E7-4D93-B5E3-31FD294DF5F4}" srcOrd="0" destOrd="0" presId="urn:microsoft.com/office/officeart/2005/8/layout/hList3"/>
    <dgm:cxn modelId="{A1FA44CB-5406-4CF5-80DE-9726C0F7481B}" type="presParOf" srcId="{0C5AA735-ED4A-4149-B4A9-63B05A80C748}" destId="{A3ED36A7-E280-47B3-BDDB-827C0F285CF3}" srcOrd="1" destOrd="0" presId="urn:microsoft.com/office/officeart/2005/8/layout/hList3"/>
    <dgm:cxn modelId="{875DCD83-546C-4AB9-91A3-7B615F9757D8}" type="presParOf" srcId="{85EE983D-3D18-44A9-95D7-75D252D5E3BA}" destId="{1B717E7F-A46E-46BC-BCF4-B66F9C5E4855}" srcOrd="2" destOrd="0" presId="urn:microsoft.com/office/officeart/2005/8/layout/hLis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161A421-4F1B-4432-867C-5BF68DE721A5}">
      <dsp:nvSpPr>
        <dsp:cNvPr id="0" name=""/>
        <dsp:cNvSpPr/>
      </dsp:nvSpPr>
      <dsp:spPr>
        <a:xfrm>
          <a:off x="0" y="0"/>
          <a:ext cx="9136417" cy="1291760"/>
        </a:xfrm>
        <a:prstGeom prst="rect">
          <a:avLst/>
        </a:prstGeom>
        <a:solidFill>
          <a:schemeClr val="accent3">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b="1" kern="1200" dirty="0" smtClean="0">
              <a:latin typeface="Times New Roman" pitchFamily="18" charset="0"/>
              <a:cs typeface="Times New Roman" pitchFamily="18" charset="0"/>
            </a:rPr>
            <a:t>Physical properties</a:t>
          </a:r>
          <a:endParaRPr lang="uk-UA" sz="4000" kern="1200" dirty="0">
            <a:latin typeface="Times New Roman" pitchFamily="18" charset="0"/>
            <a:cs typeface="Times New Roman" pitchFamily="18" charset="0"/>
          </a:endParaRPr>
        </a:p>
      </dsp:txBody>
      <dsp:txXfrm>
        <a:off x="0" y="0"/>
        <a:ext cx="9136417" cy="1291760"/>
      </dsp:txXfrm>
    </dsp:sp>
    <dsp:sp modelId="{03ADD371-80E7-4D93-B5E3-31FD294DF5F4}">
      <dsp:nvSpPr>
        <dsp:cNvPr id="0" name=""/>
        <dsp:cNvSpPr/>
      </dsp:nvSpPr>
      <dsp:spPr>
        <a:xfrm>
          <a:off x="0" y="1291760"/>
          <a:ext cx="4568208" cy="2712696"/>
        </a:xfrm>
        <a:prstGeom prst="rect">
          <a:avLst/>
        </a:prstGeom>
        <a:gradFill rotWithShape="0">
          <a:gsLst>
            <a:gs pos="0">
              <a:schemeClr val="accent3">
                <a:shade val="50000"/>
                <a:hueOff val="0"/>
                <a:satOff val="0"/>
                <a:lumOff val="0"/>
                <a:alphaOff val="0"/>
                <a:satMod val="103000"/>
                <a:lumMod val="102000"/>
                <a:tint val="94000"/>
              </a:schemeClr>
            </a:gs>
            <a:gs pos="50000">
              <a:schemeClr val="accent3">
                <a:shade val="50000"/>
                <a:hueOff val="0"/>
                <a:satOff val="0"/>
                <a:lumOff val="0"/>
                <a:alphaOff val="0"/>
                <a:satMod val="110000"/>
                <a:lumMod val="100000"/>
                <a:shade val="100000"/>
              </a:schemeClr>
            </a:gs>
            <a:gs pos="100000">
              <a:schemeClr val="accent3">
                <a:shade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i="0" kern="1200" dirty="0" smtClean="0">
              <a:solidFill>
                <a:schemeClr val="tx1"/>
              </a:solidFill>
              <a:latin typeface="Times New Roman" pitchFamily="18" charset="0"/>
              <a:cs typeface="Times New Roman" pitchFamily="18" charset="0"/>
            </a:rPr>
            <a:t>Extensive Properties</a:t>
          </a:r>
          <a:endParaRPr lang="ru-RU" sz="2400" b="1" i="0" kern="1200" dirty="0" smtClean="0">
            <a:solidFill>
              <a:schemeClr val="tx1"/>
            </a:solidFill>
            <a:latin typeface="Times New Roman" pitchFamily="18" charset="0"/>
            <a:cs typeface="Times New Roman" pitchFamily="18" charset="0"/>
          </a:endParaRPr>
        </a:p>
        <a:p>
          <a:pPr lvl="0" algn="ctr" defTabSz="1066800">
            <a:lnSpc>
              <a:spcPct val="90000"/>
            </a:lnSpc>
            <a:spcBef>
              <a:spcPct val="0"/>
            </a:spcBef>
            <a:spcAft>
              <a:spcPct val="35000"/>
            </a:spcAft>
          </a:pPr>
          <a:r>
            <a:rPr lang="en-US" sz="2400" b="0" i="0" kern="1200" dirty="0" smtClean="0">
              <a:solidFill>
                <a:schemeClr val="tx1"/>
              </a:solidFill>
              <a:latin typeface="Times New Roman" pitchFamily="18" charset="0"/>
              <a:cs typeface="Times New Roman" pitchFamily="18" charset="0"/>
            </a:rPr>
            <a:t>depend on the "extent" of the system. Volume and mass are extensive, and two gallons of water at 20 deg C have twice the volume and mass as one gallon of water at 20 deg C.</a:t>
          </a:r>
          <a:endParaRPr lang="uk-UA" sz="2000" kern="1200" dirty="0">
            <a:solidFill>
              <a:schemeClr val="tx1"/>
            </a:solidFill>
            <a:latin typeface="Times New Roman" pitchFamily="18" charset="0"/>
            <a:cs typeface="Times New Roman" pitchFamily="18" charset="0"/>
          </a:endParaRPr>
        </a:p>
      </dsp:txBody>
      <dsp:txXfrm>
        <a:off x="0" y="1291760"/>
        <a:ext cx="4568208" cy="2712696"/>
      </dsp:txXfrm>
    </dsp:sp>
    <dsp:sp modelId="{A3ED36A7-E280-47B3-BDDB-827C0F285CF3}">
      <dsp:nvSpPr>
        <dsp:cNvPr id="0" name=""/>
        <dsp:cNvSpPr/>
      </dsp:nvSpPr>
      <dsp:spPr>
        <a:xfrm>
          <a:off x="4568208" y="1291760"/>
          <a:ext cx="4568208" cy="2712696"/>
        </a:xfrm>
        <a:prstGeom prst="rect">
          <a:avLst/>
        </a:prstGeom>
        <a:gradFill rotWithShape="0">
          <a:gsLst>
            <a:gs pos="0">
              <a:schemeClr val="accent3">
                <a:shade val="50000"/>
                <a:hueOff val="0"/>
                <a:satOff val="0"/>
                <a:lumOff val="35962"/>
                <a:alphaOff val="0"/>
                <a:satMod val="103000"/>
                <a:lumMod val="102000"/>
                <a:tint val="94000"/>
              </a:schemeClr>
            </a:gs>
            <a:gs pos="50000">
              <a:schemeClr val="accent3">
                <a:shade val="50000"/>
                <a:hueOff val="0"/>
                <a:satOff val="0"/>
                <a:lumOff val="35962"/>
                <a:alphaOff val="0"/>
                <a:satMod val="110000"/>
                <a:lumMod val="100000"/>
                <a:shade val="100000"/>
              </a:schemeClr>
            </a:gs>
            <a:gs pos="100000">
              <a:schemeClr val="accent3">
                <a:shade val="50000"/>
                <a:hueOff val="0"/>
                <a:satOff val="0"/>
                <a:lumOff val="3596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i="0" kern="1200" dirty="0" smtClean="0">
              <a:solidFill>
                <a:schemeClr val="tx1"/>
              </a:solidFill>
              <a:latin typeface="Times New Roman" pitchFamily="18" charset="0"/>
              <a:cs typeface="Times New Roman" pitchFamily="18" charset="0"/>
            </a:rPr>
            <a:t>Intensive Properties</a:t>
          </a:r>
          <a:endParaRPr lang="ru-RU" sz="1800" b="1" i="0" kern="1200" dirty="0" smtClean="0">
            <a:solidFill>
              <a:schemeClr val="tx1"/>
            </a:solidFill>
            <a:latin typeface="Times New Roman" pitchFamily="18" charset="0"/>
            <a:cs typeface="Times New Roman" pitchFamily="18" charset="0"/>
          </a:endParaRPr>
        </a:p>
        <a:p>
          <a:pPr lvl="0" algn="ctr" defTabSz="800100">
            <a:lnSpc>
              <a:spcPct val="90000"/>
            </a:lnSpc>
            <a:spcBef>
              <a:spcPct val="0"/>
            </a:spcBef>
            <a:spcAft>
              <a:spcPct val="35000"/>
            </a:spcAft>
          </a:pPr>
          <a:r>
            <a:rPr lang="en-US" sz="1800" b="0" i="0" kern="1200" dirty="0" smtClean="0">
              <a:solidFill>
                <a:schemeClr val="tx1"/>
              </a:solidFill>
              <a:latin typeface="Times New Roman" pitchFamily="18" charset="0"/>
              <a:cs typeface="Times New Roman" pitchFamily="18" charset="0"/>
            </a:rPr>
            <a:t>do not depend on the "extent" of the system. Density and temperature are intensive, when you combine 2 gallons of water the temperature stays at 20 deg (it does not become 40) and the density stays at approximately 1g/ml. Intensive properties are often constants and can be used to identify a substance.</a:t>
          </a:r>
          <a:endParaRPr lang="uk-UA" sz="1600" kern="1200" dirty="0">
            <a:solidFill>
              <a:schemeClr val="tx1"/>
            </a:solidFill>
            <a:latin typeface="Times New Roman" pitchFamily="18" charset="0"/>
            <a:cs typeface="Times New Roman" pitchFamily="18" charset="0"/>
          </a:endParaRPr>
        </a:p>
      </dsp:txBody>
      <dsp:txXfrm>
        <a:off x="4568208" y="1291760"/>
        <a:ext cx="4568208" cy="2712696"/>
      </dsp:txXfrm>
    </dsp:sp>
    <dsp:sp modelId="{1B717E7F-A46E-46BC-BCF4-B66F9C5E4855}">
      <dsp:nvSpPr>
        <dsp:cNvPr id="0" name=""/>
        <dsp:cNvSpPr/>
      </dsp:nvSpPr>
      <dsp:spPr>
        <a:xfrm>
          <a:off x="0" y="4004457"/>
          <a:ext cx="9136417" cy="301410"/>
        </a:xfrm>
        <a:prstGeom prst="rect">
          <a:avLst/>
        </a:prstGeom>
        <a:solidFill>
          <a:schemeClr val="accent3">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1"/>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0A47EB0-50CB-472E-B999-8DB2BEEE45AE}" type="datetime1">
              <a:rPr lang="ru-RU" noProof="1" smtClean="0"/>
              <a:pPr rtl="0"/>
              <a:t>02.03.2023</a:t>
            </a:fld>
            <a:endParaRPr lang="ru-RU" noProof="1"/>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1"/>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EF054BB-8F28-4346-8754-0E5644500E18}" type="slidenum">
              <a:rPr lang="ru-RU" noProof="1" smtClean="0"/>
              <a:pPr rtl="0"/>
              <a:t>‹#›</a:t>
            </a:fld>
            <a:endParaRPr lang="ru-RU" noProof="1"/>
          </a:p>
        </p:txBody>
      </p:sp>
    </p:spTree>
    <p:extLst>
      <p:ext uri="{BB962C8B-B14F-4D97-AF65-F5344CB8AC3E}">
        <p14:creationId xmlns="" xmlns:p14="http://schemas.microsoft.com/office/powerpoint/2010/main" val="6222309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1"/>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3400416-5C0D-44C7-8754-008C5B55F8BE}" type="datetime1">
              <a:rPr lang="ru-RU" noProof="1" smtClean="0"/>
              <a:pPr rtl="0"/>
              <a:t>02.03.2023</a:t>
            </a:fld>
            <a:endParaRPr lang="ru-RU" noProof="1"/>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1"/>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1"/>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170A596-7141-45E9-836C-E467146705EF}" type="slidenum">
              <a:rPr lang="ru-RU" noProof="1" dirty="0" smtClean="0"/>
              <a:pPr rtl="0"/>
              <a:t>‹#›</a:t>
            </a:fld>
            <a:endParaRPr lang="ru-RU" noProof="1"/>
          </a:p>
        </p:txBody>
      </p:sp>
    </p:spTree>
    <p:extLst>
      <p:ext uri="{BB962C8B-B14F-4D97-AF65-F5344CB8AC3E}">
        <p14:creationId xmlns="" xmlns:p14="http://schemas.microsoft.com/office/powerpoint/2010/main" val="73959948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smtClean="0"/>
              <a:pPr rtl="0"/>
              <a:t>1</a:t>
            </a:fld>
            <a:endParaRPr lang="ru-RU" noProof="1"/>
          </a:p>
        </p:txBody>
      </p:sp>
    </p:spTree>
    <p:extLst>
      <p:ext uri="{BB962C8B-B14F-4D97-AF65-F5344CB8AC3E}">
        <p14:creationId xmlns="" xmlns:p14="http://schemas.microsoft.com/office/powerpoint/2010/main" val="3668751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2</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5</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6</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rtl="0"/>
            <a:fld id="{25545269-FB51-4A0D-B0CF-F5F4A60711B3}" type="datetime1">
              <a:rPr lang="ru-RU" noProof="1" smtClean="0"/>
              <a:pPr rtl="0"/>
              <a:t>02.03.2023</a:t>
            </a:fld>
            <a:endParaRPr lang="ru-RU" noProof="1"/>
          </a:p>
        </p:txBody>
      </p:sp>
      <p:sp>
        <p:nvSpPr>
          <p:cNvPr id="5" name="Footer Placeholder 4"/>
          <p:cNvSpPr>
            <a:spLocks noGrp="1"/>
          </p:cNvSpPr>
          <p:nvPr>
            <p:ph type="ftr" sz="quarter" idx="11"/>
          </p:nvPr>
        </p:nvSpPr>
        <p:spPr/>
        <p:txBody>
          <a:bodyPr/>
          <a:lstStyle/>
          <a:p>
            <a:pPr rtl="0"/>
            <a:endParaRPr lang="ru-RU" noProof="1"/>
          </a:p>
        </p:txBody>
      </p:sp>
      <p:sp>
        <p:nvSpPr>
          <p:cNvPr id="6" name="Slide Number Placeholder 5"/>
          <p:cNvSpPr>
            <a:spLocks noGrp="1"/>
          </p:cNvSpPr>
          <p:nvPr>
            <p:ph type="sldNum" sz="quarter" idx="12"/>
          </p:nvPr>
        </p:nvSpPr>
        <p:spPr/>
        <p:txBody>
          <a:bodyPr/>
          <a:lstStyle/>
          <a:p>
            <a:pPr rtl="0"/>
            <a:fld id="{4FAB73BC-B049-4115-A692-8D63A059BFB8}" type="slidenum">
              <a:rPr lang="ru-RU" noProof="1" smtClean="0"/>
              <a:pPr rtl="0"/>
              <a:t>‹#›</a:t>
            </a:fld>
            <a:endParaRPr lang="ru-RU" noProof="1"/>
          </a:p>
        </p:txBody>
      </p:sp>
    </p:spTree>
    <p:extLst>
      <p:ext uri="{BB962C8B-B14F-4D97-AF65-F5344CB8AC3E}">
        <p14:creationId xmlns="" xmlns:p14="http://schemas.microsoft.com/office/powerpoint/2010/main" val="3626480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D3834EF1-EB0D-4C4F-80B4-CFC66AC9F333}" type="datetime1">
              <a:rPr lang="ru-RU" noProof="1" smtClean="0"/>
              <a:pPr rtl="0"/>
              <a:t>02.03.2023</a:t>
            </a:fld>
            <a:endParaRPr lang="ru-RU" noProof="1"/>
          </a:p>
        </p:txBody>
      </p:sp>
      <p:sp>
        <p:nvSpPr>
          <p:cNvPr id="5" name="Footer Placeholder 4"/>
          <p:cNvSpPr>
            <a:spLocks noGrp="1"/>
          </p:cNvSpPr>
          <p:nvPr>
            <p:ph type="ftr" sz="quarter" idx="11"/>
          </p:nvPr>
        </p:nvSpPr>
        <p:spPr/>
        <p:txBody>
          <a:bodyPr/>
          <a:lstStyle/>
          <a:p>
            <a:pPr rtl="0"/>
            <a:endParaRPr lang="ru-RU" noProof="1"/>
          </a:p>
        </p:txBody>
      </p:sp>
      <p:sp>
        <p:nvSpPr>
          <p:cNvPr id="6" name="Slide Number Placeholder 5"/>
          <p:cNvSpPr>
            <a:spLocks noGrp="1"/>
          </p:cNvSpPr>
          <p:nvPr>
            <p:ph type="sldNum" sz="quarter" idx="12"/>
          </p:nvPr>
        </p:nvSpPr>
        <p:spPr/>
        <p:txBody>
          <a:bodyPr/>
          <a:lstStyle/>
          <a:p>
            <a:pPr rtl="0"/>
            <a:fld id="{4FAB73BC-B049-4115-A692-8D63A059BFB8}" type="slidenum">
              <a:rPr lang="ru-RU" noProof="1" smtClean="0"/>
              <a:pPr rtl="0"/>
              <a:t>‹#›</a:t>
            </a:fld>
            <a:endParaRPr lang="ru-RU" noProof="1"/>
          </a:p>
        </p:txBody>
      </p:sp>
    </p:spTree>
    <p:extLst>
      <p:ext uri="{BB962C8B-B14F-4D97-AF65-F5344CB8AC3E}">
        <p14:creationId xmlns="" xmlns:p14="http://schemas.microsoft.com/office/powerpoint/2010/main" val="173245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rtl="0"/>
            <a:fld id="{172CF6A8-4FDC-40D7-8BAE-6878CA90E52F}" type="datetime1">
              <a:rPr lang="ru-RU" noProof="1" smtClean="0"/>
              <a:pPr rtl="0"/>
              <a:t>02.03.2023</a:t>
            </a:fld>
            <a:endParaRPr lang="ru-RU" noProof="1"/>
          </a:p>
        </p:txBody>
      </p:sp>
      <p:sp>
        <p:nvSpPr>
          <p:cNvPr id="5" name="Footer Placeholder 4"/>
          <p:cNvSpPr>
            <a:spLocks noGrp="1"/>
          </p:cNvSpPr>
          <p:nvPr>
            <p:ph type="ftr" sz="quarter" idx="11"/>
          </p:nvPr>
        </p:nvSpPr>
        <p:spPr/>
        <p:txBody>
          <a:bodyPr/>
          <a:lstStyle/>
          <a:p>
            <a:pPr rtl="0"/>
            <a:endParaRPr lang="ru-RU" noProof="1"/>
          </a:p>
        </p:txBody>
      </p:sp>
      <p:sp>
        <p:nvSpPr>
          <p:cNvPr id="6" name="Slide Number Placeholder 5"/>
          <p:cNvSpPr>
            <a:spLocks noGrp="1"/>
          </p:cNvSpPr>
          <p:nvPr>
            <p:ph type="sldNum" sz="quarter" idx="12"/>
          </p:nvPr>
        </p:nvSpPr>
        <p:spPr/>
        <p:txBody>
          <a:bodyPr/>
          <a:lstStyle/>
          <a:p>
            <a:pPr rtl="0"/>
            <a:fld id="{4FAB73BC-B049-4115-A692-8D63A059BFB8}" type="slidenum">
              <a:rPr lang="ru-RU" noProof="1" smtClean="0"/>
              <a:pPr rtl="0"/>
              <a:t>‹#›</a:t>
            </a:fld>
            <a:endParaRPr lang="ru-RU" noProof="1"/>
          </a:p>
        </p:txBody>
      </p:sp>
    </p:spTree>
    <p:extLst>
      <p:ext uri="{BB962C8B-B14F-4D97-AF65-F5344CB8AC3E}">
        <p14:creationId xmlns="" xmlns:p14="http://schemas.microsoft.com/office/powerpoint/2010/main" val="201864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rtl="0"/>
            <a:fld id="{6C224A88-FFFD-4580-BB2F-D6A39109A426}" type="datetime1">
              <a:rPr lang="ru-RU" noProof="1" smtClean="0"/>
              <a:pPr rtl="0"/>
              <a:t>02.03.2023</a:t>
            </a:fld>
            <a:endParaRPr lang="ru-RU" noProof="1"/>
          </a:p>
        </p:txBody>
      </p:sp>
      <p:sp>
        <p:nvSpPr>
          <p:cNvPr id="6" name="Footer Placeholder 5"/>
          <p:cNvSpPr>
            <a:spLocks noGrp="1"/>
          </p:cNvSpPr>
          <p:nvPr>
            <p:ph type="ftr" sz="quarter" idx="11"/>
          </p:nvPr>
        </p:nvSpPr>
        <p:spPr/>
        <p:txBody>
          <a:bodyPr/>
          <a:lstStyle/>
          <a:p>
            <a:pPr rtl="0"/>
            <a:endParaRPr lang="ru-RU" noProof="1"/>
          </a:p>
        </p:txBody>
      </p:sp>
      <p:sp>
        <p:nvSpPr>
          <p:cNvPr id="7" name="Slide Number Placeholder 6"/>
          <p:cNvSpPr>
            <a:spLocks noGrp="1"/>
          </p:cNvSpPr>
          <p:nvPr>
            <p:ph type="sldNum" sz="quarter" idx="12"/>
          </p:nvPr>
        </p:nvSpPr>
        <p:spPr/>
        <p:txBody>
          <a:bodyPr/>
          <a:lstStyle/>
          <a:p>
            <a:pPr rtl="0"/>
            <a:fld id="{4FAB73BC-B049-4115-A692-8D63A059BFB8}" type="slidenum">
              <a:rPr lang="ru-RU" noProof="1" smtClean="0"/>
              <a:pPr rtl="0"/>
              <a:t>‹#›</a:t>
            </a:fld>
            <a:endParaRPr lang="ru-RU" noProof="1"/>
          </a:p>
        </p:txBody>
      </p:sp>
    </p:spTree>
    <p:extLst>
      <p:ext uri="{BB962C8B-B14F-4D97-AF65-F5344CB8AC3E}">
        <p14:creationId xmlns="" xmlns:p14="http://schemas.microsoft.com/office/powerpoint/2010/main" val="2906751582"/>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2"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rtl="0"/>
            <a:fld id="{B101B63D-AB4A-4EC4-91DE-7717EAE41D75}" type="datetime1">
              <a:rPr lang="ru-RU" noProof="1" smtClean="0"/>
              <a:pPr rtl="0"/>
              <a:t>02.03.2023</a:t>
            </a:fld>
            <a:endParaRPr lang="ru-RU" noProof="1"/>
          </a:p>
        </p:txBody>
      </p:sp>
      <p:sp>
        <p:nvSpPr>
          <p:cNvPr id="8" name="Footer Placeholder 7"/>
          <p:cNvSpPr>
            <a:spLocks noGrp="1"/>
          </p:cNvSpPr>
          <p:nvPr>
            <p:ph type="ftr" sz="quarter" idx="11"/>
          </p:nvPr>
        </p:nvSpPr>
        <p:spPr/>
        <p:txBody>
          <a:bodyPr/>
          <a:lstStyle/>
          <a:p>
            <a:pPr rtl="0"/>
            <a:endParaRPr lang="ru-RU" noProof="1"/>
          </a:p>
        </p:txBody>
      </p:sp>
      <p:sp>
        <p:nvSpPr>
          <p:cNvPr id="9" name="Slide Number Placeholder 8"/>
          <p:cNvSpPr>
            <a:spLocks noGrp="1"/>
          </p:cNvSpPr>
          <p:nvPr>
            <p:ph type="sldNum" sz="quarter" idx="12"/>
          </p:nvPr>
        </p:nvSpPr>
        <p:spPr/>
        <p:txBody>
          <a:bodyPr/>
          <a:lstStyle/>
          <a:p>
            <a:pPr rtl="0"/>
            <a:fld id="{4FAB73BC-B049-4115-A692-8D63A059BFB8}" type="slidenum">
              <a:rPr lang="ru-RU" noProof="1" smtClean="0"/>
              <a:pPr rtl="0"/>
              <a:t>‹#›</a:t>
            </a:fld>
            <a:endParaRPr lang="ru-RU" noProof="1"/>
          </a:p>
        </p:txBody>
      </p:sp>
    </p:spTree>
    <p:extLst>
      <p:ext uri="{BB962C8B-B14F-4D97-AF65-F5344CB8AC3E}">
        <p14:creationId xmlns="" xmlns:p14="http://schemas.microsoft.com/office/powerpoint/2010/main" val="992661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rtl="0"/>
            <a:fld id="{1B129CEC-0499-484E-B184-52FA96026F4C}" type="datetime1">
              <a:rPr lang="ru-RU" noProof="1" smtClean="0"/>
              <a:pPr rtl="0"/>
              <a:t>02.03.2023</a:t>
            </a:fld>
            <a:endParaRPr lang="ru-RU" noProof="1"/>
          </a:p>
        </p:txBody>
      </p:sp>
      <p:sp>
        <p:nvSpPr>
          <p:cNvPr id="4" name="Footer Placeholder 3"/>
          <p:cNvSpPr>
            <a:spLocks noGrp="1"/>
          </p:cNvSpPr>
          <p:nvPr>
            <p:ph type="ftr" sz="quarter" idx="11"/>
          </p:nvPr>
        </p:nvSpPr>
        <p:spPr/>
        <p:txBody>
          <a:bodyPr/>
          <a:lstStyle/>
          <a:p>
            <a:pPr rtl="0"/>
            <a:endParaRPr lang="ru-RU" noProof="1"/>
          </a:p>
        </p:txBody>
      </p:sp>
      <p:sp>
        <p:nvSpPr>
          <p:cNvPr id="5" name="Slide Number Placeholder 4"/>
          <p:cNvSpPr>
            <a:spLocks noGrp="1"/>
          </p:cNvSpPr>
          <p:nvPr>
            <p:ph type="sldNum" sz="quarter" idx="12"/>
          </p:nvPr>
        </p:nvSpPr>
        <p:spPr/>
        <p:txBody>
          <a:bodyPr/>
          <a:lstStyle/>
          <a:p>
            <a:pPr rtl="0"/>
            <a:fld id="{4FAB73BC-B049-4115-A692-8D63A059BFB8}" type="slidenum">
              <a:rPr lang="ru-RU" noProof="1" smtClean="0"/>
              <a:pPr rtl="0"/>
              <a:t>‹#›</a:t>
            </a:fld>
            <a:endParaRPr lang="ru-RU" noProof="1"/>
          </a:p>
        </p:txBody>
      </p:sp>
    </p:spTree>
    <p:extLst>
      <p:ext uri="{BB962C8B-B14F-4D97-AF65-F5344CB8AC3E}">
        <p14:creationId xmlns="" xmlns:p14="http://schemas.microsoft.com/office/powerpoint/2010/main" val="124560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E301FA3E-F7AB-4A57-A7C4-1A760E871A43}" type="datetime1">
              <a:rPr lang="ru-RU" noProof="1" smtClean="0"/>
              <a:pPr rtl="0"/>
              <a:t>02.03.2023</a:t>
            </a:fld>
            <a:endParaRPr lang="ru-RU" noProof="1"/>
          </a:p>
        </p:txBody>
      </p:sp>
      <p:sp>
        <p:nvSpPr>
          <p:cNvPr id="3" name="Footer Placeholder 2"/>
          <p:cNvSpPr>
            <a:spLocks noGrp="1"/>
          </p:cNvSpPr>
          <p:nvPr>
            <p:ph type="ftr" sz="quarter" idx="11"/>
          </p:nvPr>
        </p:nvSpPr>
        <p:spPr/>
        <p:txBody>
          <a:bodyPr/>
          <a:lstStyle/>
          <a:p>
            <a:pPr rtl="0"/>
            <a:endParaRPr lang="ru-RU" noProof="1"/>
          </a:p>
        </p:txBody>
      </p:sp>
      <p:sp>
        <p:nvSpPr>
          <p:cNvPr id="4" name="Slide Number Placeholder 3"/>
          <p:cNvSpPr>
            <a:spLocks noGrp="1"/>
          </p:cNvSpPr>
          <p:nvPr>
            <p:ph type="sldNum" sz="quarter" idx="12"/>
          </p:nvPr>
        </p:nvSpPr>
        <p:spPr/>
        <p:txBody>
          <a:bodyPr/>
          <a:lstStyle/>
          <a:p>
            <a:pPr rtl="0"/>
            <a:fld id="{4FAB73BC-B049-4115-A692-8D63A059BFB8}" type="slidenum">
              <a:rPr lang="ru-RU" noProof="1" smtClean="0"/>
              <a:pPr rtl="0"/>
              <a:t>‹#›</a:t>
            </a:fld>
            <a:endParaRPr lang="ru-RU" noProof="1"/>
          </a:p>
        </p:txBody>
      </p:sp>
    </p:spTree>
    <p:extLst>
      <p:ext uri="{BB962C8B-B14F-4D97-AF65-F5344CB8AC3E}">
        <p14:creationId xmlns="" xmlns:p14="http://schemas.microsoft.com/office/powerpoint/2010/main" val="2262325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pPr rtl="0"/>
            <a:fld id="{46206E2D-B0F0-4CDC-B364-7AEE58400ABC}" type="datetime1">
              <a:rPr lang="ru-RU" noProof="1" smtClean="0"/>
              <a:pPr rtl="0"/>
              <a:t>02.03.2023</a:t>
            </a:fld>
            <a:endParaRPr lang="ru-RU" noProof="1"/>
          </a:p>
        </p:txBody>
      </p:sp>
      <p:sp>
        <p:nvSpPr>
          <p:cNvPr id="6" name="Footer Placeholder 5"/>
          <p:cNvSpPr>
            <a:spLocks noGrp="1"/>
          </p:cNvSpPr>
          <p:nvPr>
            <p:ph type="ftr" sz="quarter" idx="11"/>
          </p:nvPr>
        </p:nvSpPr>
        <p:spPr/>
        <p:txBody>
          <a:bodyPr/>
          <a:lstStyle/>
          <a:p>
            <a:pPr rtl="0"/>
            <a:endParaRPr lang="ru-RU" noProof="1"/>
          </a:p>
        </p:txBody>
      </p:sp>
      <p:sp>
        <p:nvSpPr>
          <p:cNvPr id="7" name="Slide Number Placeholder 6"/>
          <p:cNvSpPr>
            <a:spLocks noGrp="1"/>
          </p:cNvSpPr>
          <p:nvPr>
            <p:ph type="sldNum" sz="quarter" idx="12"/>
          </p:nvPr>
        </p:nvSpPr>
        <p:spPr/>
        <p:txBody>
          <a:bodyPr/>
          <a:lstStyle/>
          <a:p>
            <a:pPr rtl="0"/>
            <a:fld id="{4FAB73BC-B049-4115-A692-8D63A059BFB8}" type="slidenum">
              <a:rPr lang="ru-RU" noProof="1" smtClean="0"/>
              <a:pPr rtl="0"/>
              <a:t>‹#›</a:t>
            </a:fld>
            <a:endParaRPr lang="ru-RU" noProof="1"/>
          </a:p>
        </p:txBody>
      </p:sp>
    </p:spTree>
    <p:extLst>
      <p:ext uri="{BB962C8B-B14F-4D97-AF65-F5344CB8AC3E}">
        <p14:creationId xmlns="" xmlns:p14="http://schemas.microsoft.com/office/powerpoint/2010/main" val="939887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pPr rtl="0"/>
            <a:fld id="{ECFFEF01-2332-41E5-B378-0ED6C8A506D4}" type="datetime1">
              <a:rPr lang="ru-RU" noProof="1" smtClean="0"/>
              <a:pPr rtl="0"/>
              <a:t>02.03.2023</a:t>
            </a:fld>
            <a:endParaRPr lang="ru-RU" noProof="1"/>
          </a:p>
        </p:txBody>
      </p:sp>
      <p:sp>
        <p:nvSpPr>
          <p:cNvPr id="6" name="Footer Placeholder 5"/>
          <p:cNvSpPr>
            <a:spLocks noGrp="1"/>
          </p:cNvSpPr>
          <p:nvPr>
            <p:ph type="ftr" sz="quarter" idx="11"/>
          </p:nvPr>
        </p:nvSpPr>
        <p:spPr/>
        <p:txBody>
          <a:bodyPr/>
          <a:lstStyle/>
          <a:p>
            <a:pPr rtl="0"/>
            <a:endParaRPr lang="ru-RU" noProof="1"/>
          </a:p>
        </p:txBody>
      </p:sp>
      <p:sp>
        <p:nvSpPr>
          <p:cNvPr id="7" name="Slide Number Placeholder 6"/>
          <p:cNvSpPr>
            <a:spLocks noGrp="1"/>
          </p:cNvSpPr>
          <p:nvPr>
            <p:ph type="sldNum" sz="quarter" idx="12"/>
          </p:nvPr>
        </p:nvSpPr>
        <p:spPr/>
        <p:txBody>
          <a:bodyPr/>
          <a:lstStyle/>
          <a:p>
            <a:pPr rtl="0"/>
            <a:fld id="{4FAB73BC-B049-4115-A692-8D63A059BFB8}" type="slidenum">
              <a:rPr lang="ru-RU" noProof="1" smtClean="0"/>
              <a:pPr rtl="0"/>
              <a:t>‹#›</a:t>
            </a:fld>
            <a:endParaRPr lang="ru-RU" noProof="1"/>
          </a:p>
        </p:txBody>
      </p:sp>
    </p:spTree>
    <p:extLst>
      <p:ext uri="{BB962C8B-B14F-4D97-AF65-F5344CB8AC3E}">
        <p14:creationId xmlns="" xmlns:p14="http://schemas.microsoft.com/office/powerpoint/2010/main" val="1065731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CFAA3B05-DA0C-46B8-A27A-899BB142953C}" type="datetime1">
              <a:rPr lang="ru-RU" noProof="1" smtClean="0"/>
              <a:pPr rtl="0"/>
              <a:t>02.03.2023</a:t>
            </a:fld>
            <a:endParaRPr lang="ru-RU" noProof="1"/>
          </a:p>
        </p:txBody>
      </p:sp>
      <p:sp>
        <p:nvSpPr>
          <p:cNvPr id="5" name="Footer Placeholder 4"/>
          <p:cNvSpPr>
            <a:spLocks noGrp="1"/>
          </p:cNvSpPr>
          <p:nvPr>
            <p:ph type="ftr" sz="quarter" idx="11"/>
          </p:nvPr>
        </p:nvSpPr>
        <p:spPr/>
        <p:txBody>
          <a:bodyPr/>
          <a:lstStyle/>
          <a:p>
            <a:pPr rtl="0"/>
            <a:endParaRPr lang="ru-RU" noProof="1"/>
          </a:p>
        </p:txBody>
      </p:sp>
      <p:sp>
        <p:nvSpPr>
          <p:cNvPr id="6" name="Slide Number Placeholder 5"/>
          <p:cNvSpPr>
            <a:spLocks noGrp="1"/>
          </p:cNvSpPr>
          <p:nvPr>
            <p:ph type="sldNum" sz="quarter" idx="12"/>
          </p:nvPr>
        </p:nvSpPr>
        <p:spPr/>
        <p:txBody>
          <a:bodyPr/>
          <a:lstStyle/>
          <a:p>
            <a:pPr rtl="0"/>
            <a:fld id="{4FAB73BC-B049-4115-A692-8D63A059BFB8}" type="slidenum">
              <a:rPr lang="ru-RU" noProof="1" smtClean="0"/>
              <a:pPr rtl="0"/>
              <a:t>‹#›</a:t>
            </a:fld>
            <a:endParaRPr lang="ru-RU" noProof="1"/>
          </a:p>
        </p:txBody>
      </p:sp>
    </p:spTree>
    <p:extLst>
      <p:ext uri="{BB962C8B-B14F-4D97-AF65-F5344CB8AC3E}">
        <p14:creationId xmlns="" xmlns:p14="http://schemas.microsoft.com/office/powerpoint/2010/main" val="1252970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E791261C-C197-4029-8656-EFC296A5803C}" type="datetime1">
              <a:rPr lang="ru-RU" noProof="1" smtClean="0"/>
              <a:pPr rtl="0"/>
              <a:t>02.03.2023</a:t>
            </a:fld>
            <a:endParaRPr lang="ru-RU" noProof="1"/>
          </a:p>
        </p:txBody>
      </p:sp>
      <p:sp>
        <p:nvSpPr>
          <p:cNvPr id="5" name="Footer Placeholder 4"/>
          <p:cNvSpPr>
            <a:spLocks noGrp="1"/>
          </p:cNvSpPr>
          <p:nvPr>
            <p:ph type="ftr" sz="quarter" idx="11"/>
          </p:nvPr>
        </p:nvSpPr>
        <p:spPr/>
        <p:txBody>
          <a:bodyPr/>
          <a:lstStyle/>
          <a:p>
            <a:pPr rtl="0"/>
            <a:endParaRPr lang="ru-RU" noProof="1"/>
          </a:p>
        </p:txBody>
      </p:sp>
      <p:sp>
        <p:nvSpPr>
          <p:cNvPr id="6" name="Slide Number Placeholder 5"/>
          <p:cNvSpPr>
            <a:spLocks noGrp="1"/>
          </p:cNvSpPr>
          <p:nvPr>
            <p:ph type="sldNum" sz="quarter" idx="12"/>
          </p:nvPr>
        </p:nvSpPr>
        <p:spPr/>
        <p:txBody>
          <a:bodyPr/>
          <a:lstStyle/>
          <a:p>
            <a:pPr rtl="0"/>
            <a:fld id="{4FAB73BC-B049-4115-A692-8D63A059BFB8}" type="slidenum">
              <a:rPr lang="ru-RU" noProof="1" smtClean="0"/>
              <a:pPr rtl="0"/>
              <a:t>‹#›</a:t>
            </a:fld>
            <a:endParaRPr lang="ru-RU" noProof="1"/>
          </a:p>
        </p:txBody>
      </p:sp>
    </p:spTree>
    <p:extLst>
      <p:ext uri="{BB962C8B-B14F-4D97-AF65-F5344CB8AC3E}">
        <p14:creationId xmlns="" xmlns:p14="http://schemas.microsoft.com/office/powerpoint/2010/main" val="31903372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Заголовок и объект">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524000" y="731520"/>
            <a:ext cx="85344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a:extLst>
              <a:ext uri="{FF2B5EF4-FFF2-40B4-BE49-F238E27FC236}">
                <a16:creationId xmlns="" xmlns:a16="http://schemas.microsoft.com/office/drawing/2014/main" id="{34C728E9-DC16-41CD-955C-F3D5A5210D99}"/>
              </a:ext>
            </a:extLst>
          </p:cNvPr>
          <p:cNvSpPr>
            <a:spLocks noGrp="1"/>
          </p:cNvSpPr>
          <p:nvPr>
            <p:ph type="dt" sz="half" idx="14"/>
          </p:nvPr>
        </p:nvSpPr>
        <p:spPr/>
        <p:txBody>
          <a:bodyPr/>
          <a:lstStyle>
            <a:lvl1pPr>
              <a:defRPr/>
            </a:lvl1pPr>
          </a:lstStyle>
          <a:p>
            <a:pPr rtl="0"/>
            <a:fld id="{6C224A88-FFFD-4580-BB2F-D6A39109A426}" type="datetime1">
              <a:rPr lang="ru-RU" noProof="1" smtClean="0"/>
              <a:pPr rtl="0"/>
              <a:t>02.03.2023</a:t>
            </a:fld>
            <a:endParaRPr lang="ru-RU" noProof="1"/>
          </a:p>
        </p:txBody>
      </p:sp>
      <p:sp>
        <p:nvSpPr>
          <p:cNvPr id="5" name="Footer Placeholder 4">
            <a:extLst>
              <a:ext uri="{FF2B5EF4-FFF2-40B4-BE49-F238E27FC236}">
                <a16:creationId xmlns="" xmlns:a16="http://schemas.microsoft.com/office/drawing/2014/main" id="{AB889432-5306-4B31-BEDC-C76279AB1D44}"/>
              </a:ext>
            </a:extLst>
          </p:cNvPr>
          <p:cNvSpPr>
            <a:spLocks noGrp="1"/>
          </p:cNvSpPr>
          <p:nvPr>
            <p:ph type="ftr" sz="quarter" idx="15"/>
          </p:nvPr>
        </p:nvSpPr>
        <p:spPr/>
        <p:txBody>
          <a:bodyPr/>
          <a:lstStyle>
            <a:lvl1pPr>
              <a:defRPr/>
            </a:lvl1pPr>
          </a:lstStyle>
          <a:p>
            <a:pPr rtl="0"/>
            <a:endParaRPr lang="ru-RU" noProof="1"/>
          </a:p>
        </p:txBody>
      </p:sp>
      <p:sp>
        <p:nvSpPr>
          <p:cNvPr id="6" name="Slide Number Placeholder 5">
            <a:extLst>
              <a:ext uri="{FF2B5EF4-FFF2-40B4-BE49-F238E27FC236}">
                <a16:creationId xmlns="" xmlns:a16="http://schemas.microsoft.com/office/drawing/2014/main" id="{0629D5E1-355B-4BCF-B564-77AA06B2D1F9}"/>
              </a:ext>
            </a:extLst>
          </p:cNvPr>
          <p:cNvSpPr>
            <a:spLocks noGrp="1"/>
          </p:cNvSpPr>
          <p:nvPr>
            <p:ph type="sldNum" sz="quarter" idx="16"/>
          </p:nvPr>
        </p:nvSpPr>
        <p:spPr/>
        <p:txBody>
          <a:bodyPr/>
          <a:lstStyle>
            <a:lvl1pPr>
              <a:defRPr/>
            </a:lvl1pPr>
          </a:lstStyle>
          <a:p>
            <a:pPr rtl="0"/>
            <a:fld id="{4FAB73BC-B049-4115-A692-8D63A059BFB8}" type="slidenum">
              <a:rPr lang="ru-RU" noProof="1" smtClean="0"/>
              <a:pPr rtl="0"/>
              <a:t>‹#›</a:t>
            </a:fld>
            <a:endParaRPr lang="ru-RU" noProof="1"/>
          </a:p>
        </p:txBody>
      </p:sp>
    </p:spTree>
    <p:extLst>
      <p:ext uri="{BB962C8B-B14F-4D97-AF65-F5344CB8AC3E}">
        <p14:creationId xmlns="" xmlns:p14="http://schemas.microsoft.com/office/powerpoint/2010/main" val="330935717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3" name="Picture 22"/>
          <p:cNvPicPr>
            <a:picLocks noChangeAspect="1"/>
          </p:cNvPicPr>
          <p:nvPr/>
        </p:nvPicPr>
        <p:blipFill>
          <a:blip r:embed="rId14"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3" name="Text Placeholder 2"/>
          <p:cNvSpPr>
            <a:spLocks noGrp="1"/>
          </p:cNvSpPr>
          <p:nvPr>
            <p:ph type="body" idx="1"/>
          </p:nvPr>
        </p:nvSpPr>
        <p:spPr>
          <a:xfrm>
            <a:off x="860612" y="1287255"/>
            <a:ext cx="10493187" cy="4889709"/>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6C224A88-FFFD-4580-BB2F-D6A39109A426}" type="datetime1">
              <a:rPr lang="ru-RU" noProof="1" smtClean="0"/>
              <a:pPr rtl="0"/>
              <a:t>02.03.2023</a:t>
            </a:fld>
            <a:endParaRPr lang="ru-RU" noProof="1"/>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ru-RU" noProof="1"/>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4FAB73BC-B049-4115-A692-8D63A059BFB8}" type="slidenum">
              <a:rPr lang="ru-RU" noProof="1" smtClean="0"/>
              <a:pPr rtl="0"/>
              <a:t>‹#›</a:t>
            </a:fld>
            <a:endParaRPr lang="ru-RU" noProof="1"/>
          </a:p>
        </p:txBody>
      </p:sp>
      <p:sp>
        <p:nvSpPr>
          <p:cNvPr id="2" name="Title Placeholder 1"/>
          <p:cNvSpPr>
            <a:spLocks noGrp="1"/>
          </p:cNvSpPr>
          <p:nvPr>
            <p:ph type="title"/>
          </p:nvPr>
        </p:nvSpPr>
        <p:spPr>
          <a:xfrm>
            <a:off x="860613" y="151990"/>
            <a:ext cx="10493187" cy="998742"/>
          </a:xfrm>
          <a:prstGeom prst="rect">
            <a:avLst/>
          </a:prstGeom>
          <a:noFill/>
        </p:spPr>
        <p:txBody>
          <a:bodyPr vert="horz" lIns="91440" tIns="45720" rIns="91440" bIns="45720" rtlCol="0" anchor="ctr">
            <a:normAutofit/>
          </a:bodyPr>
          <a:lstStyle/>
          <a:p>
            <a:r>
              <a:rPr lang="ru-RU"/>
              <a:t>Образец заголовка</a:t>
            </a:r>
            <a:endParaRPr lang="en-US" dirty="0"/>
          </a:p>
        </p:txBody>
      </p:sp>
    </p:spTree>
    <p:extLst>
      <p:ext uri="{BB962C8B-B14F-4D97-AF65-F5344CB8AC3E}">
        <p14:creationId xmlns="" xmlns:p14="http://schemas.microsoft.com/office/powerpoint/2010/main" val="2982580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l" defTabSz="914400" rtl="0" eaLnBrk="1" latinLnBrk="0" hangingPunct="1">
        <a:lnSpc>
          <a:spcPct val="90000"/>
        </a:lnSpc>
        <a:spcBef>
          <a:spcPct val="0"/>
        </a:spcBef>
        <a:buNone/>
        <a:defRPr sz="40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DDA2022F-1436-49C5-9347-FDDDF4EE8915}"/>
              </a:ext>
            </a:extLst>
          </p:cNvPr>
          <p:cNvSpPr>
            <a:spLocks noGrp="1"/>
          </p:cNvSpPr>
          <p:nvPr>
            <p:ph type="ctrTitle"/>
          </p:nvPr>
        </p:nvSpPr>
        <p:spPr>
          <a:xfrm>
            <a:off x="1310185" y="1878978"/>
            <a:ext cx="10527139" cy="2248882"/>
          </a:xfrm>
        </p:spPr>
        <p:txBody>
          <a:bodyPr rtlCol="0">
            <a:noAutofit/>
          </a:bodyPr>
          <a:lstStyle/>
          <a:p>
            <a:pPr>
              <a:lnSpc>
                <a:spcPct val="100000"/>
              </a:lnSpc>
            </a:pPr>
            <a:r>
              <a:rPr lang="en-US" sz="3200" dirty="0" smtClean="0">
                <a:latin typeface="Times New Roman" pitchFamily="18" charset="0"/>
                <a:cs typeface="Times New Roman" pitchFamily="18" charset="0"/>
              </a:rPr>
              <a:t>CLASS </a:t>
            </a:r>
            <a:r>
              <a:rPr lang="uk-UA" sz="3200" dirty="0" smtClean="0">
                <a:latin typeface="Times New Roman" pitchFamily="18" charset="0"/>
                <a:cs typeface="Times New Roman" pitchFamily="18" charset="0"/>
              </a:rPr>
              <a:t>№4</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 </a:t>
            </a:r>
            <a:r>
              <a:rPr lang="en-US" sz="3200" b="1" dirty="0" smtClean="0">
                <a:latin typeface="Times New Roman" pitchFamily="18" charset="0"/>
                <a:cs typeface="Times New Roman" pitchFamily="18" charset="0"/>
              </a:rPr>
              <a:t>Methods of determining the boiling point, melting point, relative density of a substance and </a:t>
            </a:r>
            <a:r>
              <a:rPr lang="en-US" sz="3200" b="1" dirty="0" smtClean="0">
                <a:latin typeface="Times New Roman" pitchFamily="18" charset="0"/>
                <a:cs typeface="Times New Roman" pitchFamily="18" charset="0"/>
              </a:rPr>
              <a:t>viscosity</a:t>
            </a:r>
            <a:endParaRPr lang="ru-RU" sz="3200" b="1" noProof="1">
              <a:solidFill>
                <a:schemeClr val="bg1"/>
              </a:solidFill>
              <a:latin typeface="Times New Roman" pitchFamily="18" charset="0"/>
              <a:cs typeface="Times New Roman" pitchFamily="18" charset="0"/>
            </a:endParaRPr>
          </a:p>
        </p:txBody>
      </p:sp>
      <p:sp>
        <p:nvSpPr>
          <p:cNvPr id="8" name="Прямоугольник 7"/>
          <p:cNvSpPr/>
          <p:nvPr/>
        </p:nvSpPr>
        <p:spPr>
          <a:xfrm>
            <a:off x="2272937" y="500780"/>
            <a:ext cx="7471955" cy="1015663"/>
          </a:xfrm>
          <a:prstGeom prst="rect">
            <a:avLst/>
          </a:prstGeom>
        </p:spPr>
        <p:txBody>
          <a:bodyPr wrap="square">
            <a:spAutoFit/>
          </a:bodyPr>
          <a:lstStyle/>
          <a:p>
            <a:pPr algn="ctr">
              <a:buClrTx/>
              <a:buFontTx/>
              <a:buNone/>
              <a:defRPr/>
            </a:pPr>
            <a:r>
              <a:rPr lang="en-US" sz="2000" b="1" dirty="0" smtClean="0">
                <a:solidFill>
                  <a:srgbClr val="2C2C2C"/>
                </a:solidFill>
                <a:latin typeface="Times New Roman" pitchFamily="18" charset="0"/>
                <a:cs typeface="Times New Roman" pitchFamily="18" charset="0"/>
              </a:rPr>
              <a:t>Odessa National Medical University</a:t>
            </a:r>
          </a:p>
          <a:p>
            <a:pPr algn="ctr">
              <a:buClrTx/>
              <a:buFontTx/>
              <a:buNone/>
              <a:defRPr/>
            </a:pPr>
            <a:r>
              <a:rPr lang="en-US" sz="2000" b="1" dirty="0" smtClean="0">
                <a:solidFill>
                  <a:srgbClr val="2C2C2C"/>
                </a:solidFill>
                <a:latin typeface="Times New Roman" pitchFamily="18" charset="0"/>
                <a:cs typeface="Times New Roman" pitchFamily="18" charset="0"/>
              </a:rPr>
              <a:t>Faculty of Pharmacy</a:t>
            </a:r>
          </a:p>
          <a:p>
            <a:pPr algn="ctr">
              <a:buClrTx/>
              <a:buFontTx/>
              <a:buNone/>
              <a:defRPr/>
            </a:pPr>
            <a:r>
              <a:rPr lang="en-US" sz="2000" b="1" dirty="0" smtClean="0">
                <a:solidFill>
                  <a:srgbClr val="2C2C2C"/>
                </a:solidFill>
                <a:latin typeface="Times New Roman" pitchFamily="18" charset="0"/>
                <a:cs typeface="Times New Roman" pitchFamily="18" charset="0"/>
              </a:rPr>
              <a:t>Department of Pharmaceutical Chemistry</a:t>
            </a:r>
            <a:endParaRPr lang="uk-UA" sz="2000" dirty="0">
              <a:solidFill>
                <a:srgbClr val="2C2C2C"/>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18111737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2074460" y="151990"/>
            <a:ext cx="9279340" cy="998742"/>
          </a:xfrm>
        </p:spPr>
        <p:txBody>
          <a:bodyPr rtlCol="0">
            <a:normAutofit/>
          </a:bodyPr>
          <a:lstStyle/>
          <a:p>
            <a:pPr algn="ctr"/>
            <a:r>
              <a:rPr lang="en-US" b="1" dirty="0" smtClean="0">
                <a:latin typeface="Times New Roman" pitchFamily="18" charset="0"/>
                <a:cs typeface="Times New Roman" pitchFamily="18" charset="0"/>
              </a:rPr>
              <a:t>Physical properties</a:t>
            </a:r>
            <a:endParaRPr lang="en-US" b="1" dirty="0" smtClean="0">
              <a:latin typeface="Times New Roman" pitchFamily="18" charset="0"/>
              <a:cs typeface="Times New Roman" pitchFamily="18" charset="0"/>
            </a:endParaRPr>
          </a:p>
        </p:txBody>
      </p:sp>
      <p:sp>
        <p:nvSpPr>
          <p:cNvPr id="6" name="Содержимое 5"/>
          <p:cNvSpPr>
            <a:spLocks noGrp="1"/>
          </p:cNvSpPr>
          <p:nvPr>
            <p:ph idx="1"/>
          </p:nvPr>
        </p:nvSpPr>
        <p:spPr>
          <a:xfrm>
            <a:off x="2306472" y="1191370"/>
            <a:ext cx="9362364" cy="1865729"/>
          </a:xfrm>
        </p:spPr>
        <p:txBody>
          <a:bodyPr>
            <a:noAutofit/>
          </a:bodyPr>
          <a:lstStyle/>
          <a:p>
            <a:pPr algn="just">
              <a:buNone/>
            </a:pPr>
            <a:r>
              <a:rPr lang="en-US" sz="2400" dirty="0" smtClean="0">
                <a:latin typeface="Times New Roman" pitchFamily="18" charset="0"/>
                <a:cs typeface="Times New Roman" pitchFamily="18" charset="0"/>
              </a:rPr>
              <a:t>Physical properties are are typically observable properties that describe the physical state of matter. In contrast, chemical properties describe the chemical arrangement, composition and reactivity of matter.</a:t>
            </a:r>
            <a:endParaRPr lang="uk-UA" sz="2400" dirty="0" smtClean="0">
              <a:latin typeface="Times New Roman" pitchFamily="18" charset="0"/>
              <a:cs typeface="Times New Roman" pitchFamily="18" charset="0"/>
            </a:endParaRPr>
          </a:p>
        </p:txBody>
      </p:sp>
      <p:graphicFrame>
        <p:nvGraphicFramePr>
          <p:cNvPr id="5" name="Схема 4"/>
          <p:cNvGraphicFramePr/>
          <p:nvPr/>
        </p:nvGraphicFramePr>
        <p:xfrm>
          <a:off x="2415654" y="2333767"/>
          <a:ext cx="9136417" cy="43058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Boiling Point Definition, Temperature, and Examples"/>
          <p:cNvPicPr>
            <a:picLocks noChangeAspect="1" noChangeArrowheads="1"/>
          </p:cNvPicPr>
          <p:nvPr/>
        </p:nvPicPr>
        <p:blipFill>
          <a:blip r:embed="rId2"/>
          <a:srcRect/>
          <a:stretch>
            <a:fillRect/>
          </a:stretch>
        </p:blipFill>
        <p:spPr bwMode="auto">
          <a:xfrm>
            <a:off x="2074460" y="1"/>
            <a:ext cx="10117540" cy="6745026"/>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715904" y="0"/>
            <a:ext cx="8789157" cy="6001643"/>
          </a:xfrm>
          <a:prstGeom prst="rect">
            <a:avLst/>
          </a:prstGeom>
        </p:spPr>
        <p:txBody>
          <a:bodyPr wrap="square">
            <a:spAutoFit/>
          </a:bodyPr>
          <a:lstStyle/>
          <a:p>
            <a:pPr algn="ctr"/>
            <a:r>
              <a:rPr lang="en-US" sz="4400" b="1" dirty="0" smtClean="0">
                <a:latin typeface="Times New Roman" pitchFamily="18" charset="0"/>
                <a:cs typeface="Times New Roman" pitchFamily="18" charset="0"/>
              </a:rPr>
              <a:t>B</a:t>
            </a:r>
            <a:r>
              <a:rPr lang="en-US" sz="4400" b="1" dirty="0" smtClean="0">
                <a:latin typeface="Times New Roman" pitchFamily="18" charset="0"/>
                <a:cs typeface="Times New Roman" pitchFamily="18" charset="0"/>
              </a:rPr>
              <a:t>oiling </a:t>
            </a:r>
            <a:r>
              <a:rPr lang="en-US" sz="4400" b="1" dirty="0" smtClean="0">
                <a:latin typeface="Times New Roman" pitchFamily="18" charset="0"/>
                <a:cs typeface="Times New Roman" pitchFamily="18" charset="0"/>
              </a:rPr>
              <a:t>point</a:t>
            </a:r>
            <a:endParaRPr lang="en-US" sz="4400" b="1"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A liquid's boiling point can be determined using the capillary </a:t>
            </a:r>
            <a:r>
              <a:rPr lang="en-US" sz="2800" dirty="0" smtClean="0">
                <a:latin typeface="Times New Roman" pitchFamily="18" charset="0"/>
                <a:cs typeface="Times New Roman" pitchFamily="18" charset="0"/>
              </a:rPr>
              <a:t>method (</a:t>
            </a:r>
            <a:r>
              <a:rPr lang="en-US" sz="2800" dirty="0" smtClean="0">
                <a:latin typeface="Times New Roman" pitchFamily="18" charset="0"/>
                <a:cs typeface="Times New Roman" pitchFamily="18" charset="0"/>
              </a:rPr>
              <a:t>Thiele </a:t>
            </a:r>
            <a:r>
              <a:rPr lang="en-US" sz="2800" dirty="0" smtClean="0">
                <a:latin typeface="Times New Roman" pitchFamily="18" charset="0"/>
                <a:cs typeface="Times New Roman" pitchFamily="18" charset="0"/>
              </a:rPr>
              <a:t>tube), </a:t>
            </a:r>
            <a:r>
              <a:rPr lang="en-US" sz="2800" dirty="0" smtClean="0">
                <a:latin typeface="Times New Roman" pitchFamily="18" charset="0"/>
                <a:cs typeface="Times New Roman" pitchFamily="18" charset="0"/>
              </a:rPr>
              <a:t>where an inverted capillary is placed in the liquid of interest and the liquid is heated. As the temperature increases, the air in the capillary escapes and is replaced by the vapor of the liquid. The vapor pressure in the capillary increases with temperature. Once it exceeds the atmospheric pressure, the vapor escapes the capillary in a stream of bubbles. When the heat is removed, the liquid cools, and the vapor pressure in the capillary decreases. When the vapor pressure reaches the atmospheric pressure, the liquid begins to fill the capillary. The temperature at which this occurs is the boiling point</a:t>
            </a:r>
            <a:r>
              <a:rPr lang="en-US" sz="3200" dirty="0" smtClean="0">
                <a:latin typeface="Times New Roman" pitchFamily="18" charset="0"/>
                <a:cs typeface="Times New Roman" pitchFamily="18" charset="0"/>
              </a:rPr>
              <a:t>. </a:t>
            </a:r>
            <a:endParaRPr lang="ru-RU" sz="3200" dirty="0" smtClean="0">
              <a:latin typeface="Times New Roman" pitchFamily="18" charset="0"/>
              <a:cs typeface="Times New Roman" pitchFamily="18" charset="0"/>
            </a:endParaRPr>
          </a:p>
        </p:txBody>
      </p:sp>
      <p:sp>
        <p:nvSpPr>
          <p:cNvPr id="5" name="Прямоугольник 4"/>
          <p:cNvSpPr/>
          <p:nvPr/>
        </p:nvSpPr>
        <p:spPr>
          <a:xfrm>
            <a:off x="3900309" y="6001182"/>
            <a:ext cx="5974521" cy="369332"/>
          </a:xfrm>
          <a:prstGeom prst="rect">
            <a:avLst/>
          </a:prstGeom>
        </p:spPr>
        <p:txBody>
          <a:bodyPr wrap="none">
            <a:spAutoFit/>
          </a:bodyPr>
          <a:lstStyle/>
          <a:p>
            <a:r>
              <a:rPr lang="en-US" dirty="0" smtClean="0"/>
              <a:t>https://www.youtube.com/watch?v=pDmWDOr_3H0&amp;t=216s</a:t>
            </a:r>
            <a:endParaRPr lang="uk-UA" dirty="0"/>
          </a:p>
        </p:txBody>
      </p:sp>
      <p:sp>
        <p:nvSpPr>
          <p:cNvPr id="39938" name="AutoShape 2" descr="Micro-boiling point measuremen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39940" name="AutoShape 4" descr="Micro-boiling point measuremen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39942" name="AutoShape 6" descr="Micro-boiling point measuremen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AutoShape 4" descr="Differential Scanning Calorimeter (DSC) curves of pure PA,... | Download  Scientific Diagra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6390" name="AutoShape 6" descr="Differential Scanning Calorimeter (DSC) curves of pure PA,... | Download  Scientific Diagra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38914" name="Picture 2" descr="Определение температуры кипения с помощью компонентов установки: капиллярной трубки, резиновой ленты, трубки Дарема и образца."/>
          <p:cNvPicPr>
            <a:picLocks noChangeAspect="1" noChangeArrowheads="1"/>
          </p:cNvPicPr>
          <p:nvPr/>
        </p:nvPicPr>
        <p:blipFill>
          <a:blip r:embed="rId3"/>
          <a:srcRect/>
          <a:stretch>
            <a:fillRect/>
          </a:stretch>
        </p:blipFill>
        <p:spPr bwMode="auto">
          <a:xfrm>
            <a:off x="577476" y="1337481"/>
            <a:ext cx="11181681" cy="4431826"/>
          </a:xfrm>
          <a:prstGeom prst="rect">
            <a:avLst/>
          </a:prstGeom>
          <a:noFill/>
        </p:spPr>
      </p:pic>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1969826" y="261035"/>
            <a:ext cx="9658066" cy="2739211"/>
          </a:xfrm>
          <a:prstGeom prst="rect">
            <a:avLst/>
          </a:prstGeom>
        </p:spPr>
        <p:txBody>
          <a:bodyPr wrap="square">
            <a:spAutoFit/>
          </a:bodyPr>
          <a:lstStyle/>
          <a:p>
            <a:r>
              <a:rPr lang="en-US" sz="2000" dirty="0" smtClean="0">
                <a:latin typeface="Times New Roman" pitchFamily="18" charset="0"/>
                <a:cs typeface="Times New Roman" pitchFamily="18" charset="0"/>
              </a:rPr>
              <a:t>In order to give some meaning to the estimate of purity, batches of the synthesized drug substance are examined under several chromatographic conditions and methods. Structural information on impurities is achieved by chromatography coupled to mass spectrometry (GC-MS or HPLC-MS). </a:t>
            </a:r>
          </a:p>
          <a:p>
            <a:pPr algn="ctr"/>
            <a:r>
              <a:rPr lang="en-US" sz="3200" b="1" dirty="0" smtClean="0">
                <a:latin typeface="Times New Roman" pitchFamily="18" charset="0"/>
                <a:cs typeface="Times New Roman" pitchFamily="18" charset="0"/>
              </a:rPr>
              <a:t>Gas chromatography</a:t>
            </a:r>
          </a:p>
          <a:p>
            <a:r>
              <a:rPr lang="en-US" sz="2000" dirty="0" smtClean="0">
                <a:latin typeface="Times New Roman" pitchFamily="18" charset="0"/>
                <a:cs typeface="Times New Roman" pitchFamily="18" charset="0"/>
              </a:rPr>
              <a:t>The major limitation of GC is that samples or their derivatives must be volatile and </a:t>
            </a:r>
            <a:r>
              <a:rPr lang="en-US" sz="2000" dirty="0" err="1" smtClean="0">
                <a:latin typeface="Times New Roman" pitchFamily="18" charset="0"/>
                <a:cs typeface="Times New Roman" pitchFamily="18" charset="0"/>
              </a:rPr>
              <a:t>thermostable</a:t>
            </a:r>
            <a:r>
              <a:rPr lang="en-US" sz="2000" dirty="0" smtClean="0">
                <a:latin typeface="Times New Roman" pitchFamily="18" charset="0"/>
                <a:cs typeface="Times New Roman" pitchFamily="18" charset="0"/>
              </a:rPr>
              <a:t>. GC is very well suited for quantitative analysis. For structural studies GC is commonly coupled to a mass spectrometer.</a:t>
            </a:r>
          </a:p>
        </p:txBody>
      </p:sp>
      <p:pic>
        <p:nvPicPr>
          <p:cNvPr id="14338" name="Picture 2" descr="GC-MS Principle, Instrument and Analyses and GC-MS/MS | Technology Networks"/>
          <p:cNvPicPr>
            <a:picLocks noChangeAspect="1" noChangeArrowheads="1"/>
          </p:cNvPicPr>
          <p:nvPr/>
        </p:nvPicPr>
        <p:blipFill>
          <a:blip r:embed="rId3"/>
          <a:srcRect/>
          <a:stretch>
            <a:fillRect/>
          </a:stretch>
        </p:blipFill>
        <p:spPr bwMode="auto">
          <a:xfrm>
            <a:off x="3263140" y="3149893"/>
            <a:ext cx="6631487" cy="3708107"/>
          </a:xfrm>
          <a:prstGeom prst="rect">
            <a:avLst/>
          </a:prstGeom>
          <a:noFill/>
        </p:spPr>
      </p:pic>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379260" y="375778"/>
            <a:ext cx="9385110" cy="1846659"/>
          </a:xfrm>
          <a:prstGeom prst="rect">
            <a:avLst/>
          </a:prstGeom>
        </p:spPr>
        <p:txBody>
          <a:bodyPr wrap="square">
            <a:spAutoFit/>
          </a:bodyPr>
          <a:lstStyle/>
          <a:p>
            <a:pPr algn="ctr"/>
            <a:r>
              <a:rPr lang="en-US" sz="2400" b="1" dirty="0" smtClean="0">
                <a:latin typeface="Times New Roman" pitchFamily="18" charset="0"/>
                <a:cs typeface="Times New Roman" pitchFamily="18" charset="0"/>
              </a:rPr>
              <a:t>Liquid chromatography</a:t>
            </a:r>
          </a:p>
          <a:p>
            <a:r>
              <a:rPr lang="en-US" dirty="0" smtClean="0">
                <a:latin typeface="Times New Roman" pitchFamily="18" charset="0"/>
                <a:cs typeface="Times New Roman" pitchFamily="18" charset="0"/>
              </a:rPr>
              <a:t>The major advantage of HPLC is that it is a milder method than GC since it operates at ambient temperature. HPLC is suitable for the more polar, less volatile samples that are not amenable to analysis by GC and demonstrate a very high separation power. The introduction of the diode array enables simultaneous measurements to be made at different UV-wavelengths. Despite its high equipment cost, HPLC is often a slow technique even with the use of an </a:t>
            </a:r>
            <a:r>
              <a:rPr lang="en-US" dirty="0" err="1" smtClean="0">
                <a:latin typeface="Times New Roman" pitchFamily="18" charset="0"/>
                <a:cs typeface="Times New Roman" pitchFamily="18" charset="0"/>
              </a:rPr>
              <a:t>autosampler</a:t>
            </a:r>
            <a:r>
              <a:rPr lang="en-US" dirty="0" smtClean="0">
                <a:latin typeface="Times New Roman" pitchFamily="18" charset="0"/>
                <a:cs typeface="Times New Roman" pitchFamily="18" charset="0"/>
              </a:rPr>
              <a:t>.</a:t>
            </a:r>
          </a:p>
        </p:txBody>
      </p:sp>
      <p:pic>
        <p:nvPicPr>
          <p:cNvPr id="11266" name="Picture 2" descr="HPLC- Definition, Principle, Parts, Types, Uses, Diagram"/>
          <p:cNvPicPr>
            <a:picLocks noChangeAspect="1" noChangeArrowheads="1"/>
          </p:cNvPicPr>
          <p:nvPr/>
        </p:nvPicPr>
        <p:blipFill>
          <a:blip r:embed="rId2"/>
          <a:srcRect/>
          <a:stretch>
            <a:fillRect/>
          </a:stretch>
        </p:blipFill>
        <p:spPr bwMode="auto">
          <a:xfrm>
            <a:off x="2516638" y="2379757"/>
            <a:ext cx="7620000" cy="4000501"/>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038065" y="561287"/>
            <a:ext cx="9535235" cy="1446550"/>
          </a:xfrm>
          <a:prstGeom prst="rect">
            <a:avLst/>
          </a:prstGeom>
        </p:spPr>
        <p:txBody>
          <a:bodyPr wrap="square">
            <a:spAutoFit/>
          </a:bodyPr>
          <a:lstStyle/>
          <a:p>
            <a:pPr algn="ctr"/>
            <a:r>
              <a:rPr lang="en-US" sz="2800" b="1" dirty="0" smtClean="0">
                <a:latin typeface="Times New Roman" pitchFamily="18" charset="0"/>
                <a:cs typeface="Times New Roman" pitchFamily="18" charset="0"/>
              </a:rPr>
              <a:t>Thin-layer chromatography</a:t>
            </a:r>
          </a:p>
          <a:p>
            <a:pPr algn="just"/>
            <a:r>
              <a:rPr lang="en-US" sz="2000" dirty="0" smtClean="0">
                <a:latin typeface="Times New Roman" pitchFamily="18" charset="0"/>
                <a:cs typeface="Times New Roman" pitchFamily="18" charset="0"/>
              </a:rPr>
              <a:t>TLC is probably the most extensively used method. To visualize the spots on the </a:t>
            </a:r>
            <a:r>
              <a:rPr lang="en-US" sz="2000" dirty="0" err="1" smtClean="0">
                <a:latin typeface="Times New Roman" pitchFamily="18" charset="0"/>
                <a:cs typeface="Times New Roman" pitchFamily="18" charset="0"/>
              </a:rPr>
              <a:t>TLCplate</a:t>
            </a:r>
            <a:r>
              <a:rPr lang="en-US" sz="2000" dirty="0" smtClean="0">
                <a:latin typeface="Times New Roman" pitchFamily="18" charset="0"/>
                <a:cs typeface="Times New Roman" pitchFamily="18" charset="0"/>
              </a:rPr>
              <a:t> staining with iodine, a UV light source or different specific </a:t>
            </a:r>
            <a:r>
              <a:rPr lang="en-US" sz="2000" dirty="0" err="1" smtClean="0">
                <a:latin typeface="Times New Roman" pitchFamily="18" charset="0"/>
                <a:cs typeface="Times New Roman" pitchFamily="18" charset="0"/>
              </a:rPr>
              <a:t>colour</a:t>
            </a:r>
            <a:r>
              <a:rPr lang="en-US" sz="2000" dirty="0" smtClean="0">
                <a:latin typeface="Times New Roman" pitchFamily="18" charset="0"/>
                <a:cs typeface="Times New Roman" pitchFamily="18" charset="0"/>
              </a:rPr>
              <a:t> reagents may be used. It offers the advantage of an open bed chromatography.</a:t>
            </a:r>
            <a:endParaRPr lang="ru-RU" sz="2000" dirty="0">
              <a:latin typeface="Times New Roman" pitchFamily="18" charset="0"/>
              <a:cs typeface="Times New Roman" pitchFamily="18" charset="0"/>
            </a:endParaRPr>
          </a:p>
        </p:txBody>
      </p:sp>
      <p:pic>
        <p:nvPicPr>
          <p:cNvPr id="10242" name="Picture 2" descr="Thin layer chromatography (TLC) - PSIBERG"/>
          <p:cNvPicPr>
            <a:picLocks noChangeAspect="1" noChangeArrowheads="1"/>
          </p:cNvPicPr>
          <p:nvPr/>
        </p:nvPicPr>
        <p:blipFill>
          <a:blip r:embed="rId2"/>
          <a:srcRect/>
          <a:stretch>
            <a:fillRect/>
          </a:stretch>
        </p:blipFill>
        <p:spPr bwMode="auto">
          <a:xfrm>
            <a:off x="7498068" y="4009442"/>
            <a:ext cx="3911458" cy="2602899"/>
          </a:xfrm>
          <a:prstGeom prst="rect">
            <a:avLst/>
          </a:prstGeom>
          <a:noFill/>
        </p:spPr>
      </p:pic>
      <p:pic>
        <p:nvPicPr>
          <p:cNvPr id="2050" name="Picture 2" descr="Тонкослойная хроматография — Википедия"/>
          <p:cNvPicPr>
            <a:picLocks noChangeAspect="1" noChangeArrowheads="1"/>
          </p:cNvPicPr>
          <p:nvPr/>
        </p:nvPicPr>
        <p:blipFill>
          <a:blip r:embed="rId3"/>
          <a:srcRect/>
          <a:stretch>
            <a:fillRect/>
          </a:stretch>
        </p:blipFill>
        <p:spPr bwMode="auto">
          <a:xfrm>
            <a:off x="2407455" y="2382126"/>
            <a:ext cx="8886825" cy="1219201"/>
          </a:xfrm>
          <a:prstGeom prst="rect">
            <a:avLst/>
          </a:prstGeom>
          <a:noFill/>
        </p:spPr>
      </p:pic>
      <p:pic>
        <p:nvPicPr>
          <p:cNvPr id="2052" name="Picture 4" descr="Хроматография - Wikiwand"/>
          <p:cNvPicPr>
            <a:picLocks noChangeAspect="1" noChangeArrowheads="1"/>
          </p:cNvPicPr>
          <p:nvPr/>
        </p:nvPicPr>
        <p:blipFill>
          <a:blip r:embed="rId4"/>
          <a:srcRect/>
          <a:stretch>
            <a:fillRect/>
          </a:stretch>
        </p:blipFill>
        <p:spPr bwMode="auto">
          <a:xfrm rot="16200000">
            <a:off x="3411941" y="3047411"/>
            <a:ext cx="2552131" cy="46704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smtClean="0">
                <a:latin typeface="Times New Roman" pitchFamily="18" charset="0"/>
                <a:cs typeface="Times New Roman" pitchFamily="18" charset="0"/>
              </a:rPr>
              <a:t>Testing for the limit content of impurities </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a:xfrm>
            <a:off x="2634018" y="1287255"/>
            <a:ext cx="8719781" cy="4889709"/>
          </a:xfrm>
        </p:spPr>
        <p:txBody>
          <a:bodyPr>
            <a:normAutofit fontScale="70000" lnSpcReduction="20000"/>
          </a:bodyPr>
          <a:lstStyle/>
          <a:p>
            <a:pPr algn="ctr">
              <a:lnSpc>
                <a:spcPct val="150000"/>
              </a:lnSpc>
              <a:spcBef>
                <a:spcPts val="1200"/>
              </a:spcBef>
              <a:spcAft>
                <a:spcPts val="800"/>
              </a:spcAft>
            </a:pPr>
            <a:r>
              <a:rPr lang="en-US" b="1" i="1" u="sng" dirty="0" smtClean="0">
                <a:latin typeface="Times New Roman"/>
                <a:ea typeface="Calibri"/>
                <a:cs typeface="Times New Roman"/>
              </a:rPr>
              <a:t>Lead Pb</a:t>
            </a:r>
            <a:r>
              <a:rPr lang="en-US" b="1" i="1" u="sng" baseline="30000" dirty="0" smtClean="0">
                <a:latin typeface="Times New Roman"/>
                <a:ea typeface="Calibri"/>
                <a:cs typeface="Times New Roman"/>
              </a:rPr>
              <a:t>2+</a:t>
            </a:r>
            <a:r>
              <a:rPr lang="en-US" b="1" i="1" u="sng" dirty="0" smtClean="0">
                <a:latin typeface="Times New Roman"/>
                <a:ea typeface="Calibri"/>
                <a:cs typeface="Times New Roman"/>
              </a:rPr>
              <a:t> &amp; heavy metals</a:t>
            </a:r>
            <a:endParaRPr lang="ru-RU" dirty="0" smtClean="0">
              <a:latin typeface="Times New Roman"/>
              <a:ea typeface="Calibri"/>
              <a:cs typeface="Times New Roman"/>
            </a:endParaRPr>
          </a:p>
          <a:p>
            <a:pPr indent="449580" algn="just">
              <a:lnSpc>
                <a:spcPct val="120000"/>
              </a:lnSpc>
              <a:spcAft>
                <a:spcPts val="0"/>
              </a:spcAft>
            </a:pPr>
            <a:r>
              <a:rPr lang="en-US" sz="3600" dirty="0" smtClean="0">
                <a:latin typeface="Times New Roman"/>
                <a:ea typeface="Calibri"/>
                <a:cs typeface="Times New Roman"/>
              </a:rPr>
              <a:t>Determination of heavy metal admixture is carried out by interaction with the </a:t>
            </a:r>
            <a:r>
              <a:rPr lang="en-US" sz="3600" dirty="0" err="1" smtClean="0">
                <a:latin typeface="Times New Roman"/>
                <a:ea typeface="Calibri"/>
                <a:cs typeface="Times New Roman"/>
              </a:rPr>
              <a:t>thioacetamide</a:t>
            </a:r>
            <a:r>
              <a:rPr lang="en-US" sz="3600" dirty="0" smtClean="0">
                <a:latin typeface="Times New Roman"/>
                <a:ea typeface="Calibri"/>
                <a:cs typeface="Times New Roman"/>
              </a:rPr>
              <a:t> reagent according to a certain method, depending on the nature of the investigated substance:</a:t>
            </a:r>
            <a:endParaRPr lang="ru-RU" sz="3600" dirty="0" smtClean="0">
              <a:latin typeface="Times New Roman"/>
              <a:ea typeface="Calibri"/>
              <a:cs typeface="Times New Roman"/>
            </a:endParaRPr>
          </a:p>
          <a:p>
            <a:pPr algn="ctr">
              <a:lnSpc>
                <a:spcPct val="120000"/>
              </a:lnSpc>
              <a:spcBef>
                <a:spcPts val="1200"/>
              </a:spcBef>
              <a:spcAft>
                <a:spcPts val="800"/>
              </a:spcAft>
              <a:buNone/>
            </a:pPr>
            <a:r>
              <a:rPr lang="en-US" sz="3600" dirty="0" smtClean="0">
                <a:latin typeface="Times New Roman"/>
                <a:ea typeface="Calibri"/>
                <a:cs typeface="Times New Roman"/>
              </a:rPr>
              <a:t>CH</a:t>
            </a:r>
            <a:r>
              <a:rPr lang="en-US" sz="3600" baseline="-25000" dirty="0" smtClean="0">
                <a:latin typeface="Times New Roman"/>
                <a:ea typeface="Calibri"/>
                <a:cs typeface="Times New Roman"/>
              </a:rPr>
              <a:t>3</a:t>
            </a:r>
            <a:r>
              <a:rPr lang="en-US" sz="3600" dirty="0" smtClean="0">
                <a:latin typeface="Times New Roman"/>
                <a:ea typeface="Calibri"/>
                <a:cs typeface="Times New Roman"/>
              </a:rPr>
              <a:t>–C(S)–NH</a:t>
            </a:r>
            <a:r>
              <a:rPr lang="en-US" sz="3600" baseline="-25000" dirty="0" smtClean="0">
                <a:latin typeface="Times New Roman"/>
                <a:ea typeface="Calibri"/>
                <a:cs typeface="Times New Roman"/>
              </a:rPr>
              <a:t>2</a:t>
            </a:r>
            <a:r>
              <a:rPr lang="en-US" sz="3600" dirty="0" smtClean="0">
                <a:latin typeface="Times New Roman"/>
                <a:ea typeface="Calibri"/>
                <a:cs typeface="Times New Roman"/>
              </a:rPr>
              <a:t>  +  H</a:t>
            </a:r>
            <a:r>
              <a:rPr lang="en-US" sz="3600" baseline="-25000" dirty="0" smtClean="0">
                <a:latin typeface="Times New Roman"/>
                <a:ea typeface="Calibri"/>
                <a:cs typeface="Times New Roman"/>
              </a:rPr>
              <a:t>2</a:t>
            </a:r>
            <a:r>
              <a:rPr lang="en-US" sz="3600" dirty="0" smtClean="0">
                <a:latin typeface="Times New Roman"/>
                <a:ea typeface="Calibri"/>
                <a:cs typeface="Times New Roman"/>
              </a:rPr>
              <a:t>O  →  CH</a:t>
            </a:r>
            <a:r>
              <a:rPr lang="en-US" sz="3600" baseline="-25000" dirty="0" smtClean="0">
                <a:latin typeface="Times New Roman"/>
                <a:ea typeface="Calibri"/>
                <a:cs typeface="Times New Roman"/>
              </a:rPr>
              <a:t>3</a:t>
            </a:r>
            <a:r>
              <a:rPr lang="en-US" sz="3600" dirty="0" smtClean="0">
                <a:latin typeface="Times New Roman"/>
                <a:ea typeface="Calibri"/>
                <a:cs typeface="Times New Roman"/>
              </a:rPr>
              <a:t>COO</a:t>
            </a:r>
            <a:r>
              <a:rPr lang="en-US" sz="3600" baseline="30000" dirty="0" smtClean="0">
                <a:latin typeface="Times New Roman"/>
                <a:ea typeface="Calibri"/>
                <a:cs typeface="Times New Roman"/>
              </a:rPr>
              <a:t>–</a:t>
            </a:r>
            <a:r>
              <a:rPr lang="en-US" sz="3600" dirty="0" smtClean="0">
                <a:latin typeface="Times New Roman"/>
                <a:ea typeface="Calibri"/>
                <a:cs typeface="Times New Roman"/>
              </a:rPr>
              <a:t>  +  H</a:t>
            </a:r>
            <a:r>
              <a:rPr lang="en-US" sz="3600" baseline="-25000" dirty="0" smtClean="0">
                <a:latin typeface="Times New Roman"/>
                <a:ea typeface="Calibri"/>
                <a:cs typeface="Times New Roman"/>
              </a:rPr>
              <a:t>2</a:t>
            </a:r>
            <a:r>
              <a:rPr lang="en-US" sz="3600" dirty="0" smtClean="0">
                <a:latin typeface="Times New Roman"/>
                <a:ea typeface="Calibri"/>
                <a:cs typeface="Times New Roman"/>
              </a:rPr>
              <a:t>S  +  NH</a:t>
            </a:r>
            <a:r>
              <a:rPr lang="en-US" sz="3600" baseline="-25000" dirty="0" smtClean="0">
                <a:latin typeface="Times New Roman"/>
                <a:ea typeface="Calibri"/>
                <a:cs typeface="Times New Roman"/>
              </a:rPr>
              <a:t>4</a:t>
            </a:r>
            <a:r>
              <a:rPr lang="en-US" sz="3600" baseline="30000" dirty="0" smtClean="0">
                <a:latin typeface="Times New Roman"/>
                <a:ea typeface="Calibri"/>
                <a:cs typeface="Times New Roman"/>
              </a:rPr>
              <a:t>+</a:t>
            </a:r>
            <a:endParaRPr lang="ru-RU" sz="3600" dirty="0" smtClean="0">
              <a:latin typeface="Times New Roman"/>
              <a:ea typeface="Calibri"/>
              <a:cs typeface="Times New Roman"/>
            </a:endParaRPr>
          </a:p>
          <a:p>
            <a:pPr algn="ctr">
              <a:lnSpc>
                <a:spcPct val="120000"/>
              </a:lnSpc>
              <a:spcBef>
                <a:spcPts val="1200"/>
              </a:spcBef>
              <a:spcAft>
                <a:spcPts val="800"/>
              </a:spcAft>
              <a:buNone/>
            </a:pPr>
            <a:r>
              <a:rPr lang="en-US" sz="3600" dirty="0" smtClean="0">
                <a:latin typeface="Times New Roman"/>
                <a:ea typeface="Calibri"/>
                <a:cs typeface="Times New Roman"/>
              </a:rPr>
              <a:t>S</a:t>
            </a:r>
            <a:r>
              <a:rPr lang="en-US" sz="3600" baseline="30000" dirty="0" smtClean="0">
                <a:latin typeface="Times New Roman"/>
                <a:ea typeface="Calibri"/>
                <a:cs typeface="Times New Roman"/>
              </a:rPr>
              <a:t>2-</a:t>
            </a:r>
            <a:r>
              <a:rPr lang="en-US" sz="3600" dirty="0" smtClean="0">
                <a:latin typeface="Times New Roman"/>
                <a:ea typeface="Calibri"/>
                <a:cs typeface="Times New Roman"/>
              </a:rPr>
              <a:t>  +  Pb</a:t>
            </a:r>
            <a:r>
              <a:rPr lang="en-US" sz="3600" baseline="30000" dirty="0" smtClean="0">
                <a:latin typeface="Times New Roman"/>
                <a:ea typeface="Calibri"/>
                <a:cs typeface="Times New Roman"/>
              </a:rPr>
              <a:t>2+</a:t>
            </a:r>
            <a:r>
              <a:rPr lang="en-US" sz="3600" dirty="0" smtClean="0">
                <a:latin typeface="Times New Roman"/>
                <a:ea typeface="Calibri"/>
                <a:cs typeface="Times New Roman"/>
              </a:rPr>
              <a:t>  →  </a:t>
            </a:r>
            <a:r>
              <a:rPr lang="en-US" sz="3600" dirty="0" err="1" smtClean="0">
                <a:latin typeface="Times New Roman"/>
                <a:ea typeface="Calibri"/>
                <a:cs typeface="Times New Roman"/>
              </a:rPr>
              <a:t>PbS</a:t>
            </a:r>
            <a:r>
              <a:rPr lang="en-US" sz="3600" dirty="0" smtClean="0">
                <a:latin typeface="Times New Roman"/>
                <a:ea typeface="Calibri"/>
                <a:cs typeface="Times New Roman"/>
              </a:rPr>
              <a:t>↓</a:t>
            </a:r>
            <a:endParaRPr lang="ru-RU" sz="3600" dirty="0" smtClean="0">
              <a:latin typeface="Times New Roman"/>
              <a:ea typeface="Calibri"/>
              <a:cs typeface="Times New Roman"/>
            </a:endParaRPr>
          </a:p>
          <a:p>
            <a:pPr indent="449580" algn="just">
              <a:lnSpc>
                <a:spcPct val="120000"/>
              </a:lnSpc>
              <a:spcAft>
                <a:spcPts val="0"/>
              </a:spcAft>
            </a:pPr>
            <a:r>
              <a:rPr lang="en-US" sz="3600" dirty="0" smtClean="0">
                <a:latin typeface="Times New Roman"/>
                <a:ea typeface="Calibri"/>
                <a:cs typeface="Times New Roman"/>
              </a:rPr>
              <a:t>The brown color of the tested solution should not be more intense than the color of the standard. Compared to the blank solution, the standard should have a light brown color.</a:t>
            </a:r>
            <a:endParaRPr lang="ru-RU" sz="3600" dirty="0" smtClean="0">
              <a:latin typeface="Times New Roman"/>
              <a:ea typeface="Calibri"/>
              <a:cs typeface="Times New Roman"/>
            </a:endParaRPr>
          </a:p>
          <a:p>
            <a:pPr algn="ctr">
              <a:buNone/>
            </a:pPr>
            <a:endParaRPr lang="ru-RU" dirty="0">
              <a:latin typeface="Times New Roman" pitchFamily="18" charset="0"/>
              <a:cs typeface="Times New Roman" pitchFamily="18" charset="0"/>
            </a:endParaRPr>
          </a:p>
        </p:txBody>
      </p:sp>
      <p:sp>
        <p:nvSpPr>
          <p:cNvPr id="1028" name="Rectangle 4"/>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smtClean="0">
                <a:latin typeface="Times New Roman" pitchFamily="18" charset="0"/>
                <a:cs typeface="Times New Roman" pitchFamily="18" charset="0"/>
              </a:rPr>
              <a:t>Testing for the limit content of impurities</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a:xfrm>
            <a:off x="2634018" y="1287255"/>
            <a:ext cx="8719781" cy="4889709"/>
          </a:xfrm>
        </p:spPr>
        <p:txBody>
          <a:bodyPr/>
          <a:lstStyle/>
          <a:p>
            <a:pPr algn="ctr">
              <a:buNone/>
            </a:pPr>
            <a:r>
              <a:rPr lang="en-US" b="1" dirty="0" smtClean="0">
                <a:latin typeface="Times New Roman" pitchFamily="18" charset="0"/>
                <a:cs typeface="Times New Roman" pitchFamily="18" charset="0"/>
              </a:rPr>
              <a:t>Ammonium salts NH</a:t>
            </a:r>
            <a:r>
              <a:rPr lang="en-US" b="1" baseline="-25000" dirty="0" smtClean="0">
                <a:latin typeface="Times New Roman" pitchFamily="18" charset="0"/>
                <a:cs typeface="Times New Roman" pitchFamily="18" charset="0"/>
              </a:rPr>
              <a:t>4</a:t>
            </a:r>
            <a:r>
              <a:rPr lang="en-US" b="1" baseline="30000" dirty="0" smtClean="0">
                <a:latin typeface="Times New Roman" pitchFamily="18" charset="0"/>
                <a:cs typeface="Times New Roman" pitchFamily="18" charset="0"/>
              </a:rPr>
              <a:t>+</a:t>
            </a:r>
          </a:p>
          <a:p>
            <a:pPr algn="just">
              <a:buNone/>
            </a:pPr>
            <a:r>
              <a:rPr lang="en-US" b="1" dirty="0" smtClean="0">
                <a:latin typeface="Times New Roman" pitchFamily="18" charset="0"/>
                <a:cs typeface="Times New Roman" pitchFamily="18" charset="0"/>
              </a:rPr>
              <a:t>Method A</a:t>
            </a:r>
            <a:r>
              <a:rPr lang="en-US" dirty="0" smtClean="0">
                <a:latin typeface="Times New Roman" pitchFamily="18" charset="0"/>
                <a:cs typeface="Times New Roman" pitchFamily="18" charset="0"/>
              </a:rPr>
              <a:t>. The admixture is determined using an alkaline solution of potassium </a:t>
            </a:r>
            <a:r>
              <a:rPr lang="en-US" dirty="0" err="1" smtClean="0">
                <a:latin typeface="Times New Roman" pitchFamily="18" charset="0"/>
                <a:cs typeface="Times New Roman" pitchFamily="18" charset="0"/>
              </a:rPr>
              <a:t>tetraiodomercurate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Nessler's</a:t>
            </a:r>
            <a:r>
              <a:rPr lang="en-US" dirty="0" smtClean="0">
                <a:latin typeface="Times New Roman" pitchFamily="18" charset="0"/>
                <a:cs typeface="Times New Roman" pitchFamily="18" charset="0"/>
              </a:rPr>
              <a:t> reagent):</a:t>
            </a:r>
          </a:p>
          <a:p>
            <a:pPr algn="just">
              <a:buNone/>
            </a:pPr>
            <a:endParaRPr lang="en-US" dirty="0" smtClean="0">
              <a:latin typeface="Times New Roman" pitchFamily="18" charset="0"/>
              <a:cs typeface="Times New Roman" pitchFamily="18" charset="0"/>
            </a:endParaRPr>
          </a:p>
          <a:p>
            <a:pPr algn="just">
              <a:buNone/>
            </a:pPr>
            <a:endParaRPr lang="en-US" dirty="0" smtClean="0">
              <a:latin typeface="Times New Roman" pitchFamily="18" charset="0"/>
              <a:cs typeface="Times New Roman" pitchFamily="18" charset="0"/>
            </a:endParaRPr>
          </a:p>
          <a:p>
            <a:pPr algn="just">
              <a:buNone/>
            </a:pPr>
            <a:endParaRPr lang="en-US" dirty="0" smtClean="0">
              <a:latin typeface="Times New Roman" pitchFamily="18" charset="0"/>
              <a:cs typeface="Times New Roman" pitchFamily="18" charset="0"/>
            </a:endParaRPr>
          </a:p>
          <a:p>
            <a:pPr algn="just">
              <a:buNone/>
            </a:pPr>
            <a:endParaRPr lang="en-US"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After 5 min. The yellow color of the tested solution should not be more intense than the color of the standard.</a:t>
            </a:r>
          </a:p>
          <a:p>
            <a:pPr algn="ctr">
              <a:buNone/>
            </a:pPr>
            <a:endParaRPr lang="ru-RU" dirty="0">
              <a:latin typeface="Times New Roman" pitchFamily="18" charset="0"/>
              <a:cs typeface="Times New Roman" pitchFamily="18" charset="0"/>
            </a:endParaRPr>
          </a:p>
        </p:txBody>
      </p:sp>
      <p:sp>
        <p:nvSpPr>
          <p:cNvPr id="1028" name="Rectangle 4"/>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027" name="Object 3"/>
          <p:cNvGraphicFramePr>
            <a:graphicFrameLocks noChangeAspect="1"/>
          </p:cNvGraphicFramePr>
          <p:nvPr/>
        </p:nvGraphicFramePr>
        <p:xfrm>
          <a:off x="2890275" y="3016155"/>
          <a:ext cx="8424154" cy="1828800"/>
        </p:xfrm>
        <a:graphic>
          <a:graphicData uri="http://schemas.openxmlformats.org/presentationml/2006/ole">
            <p:oleObj spid="_x0000_s30722" r:id="rId3" imgW="4111752" imgH="893064" progId="">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smtClean="0">
                <a:latin typeface="Times New Roman" pitchFamily="18" charset="0"/>
                <a:cs typeface="Times New Roman" pitchFamily="18" charset="0"/>
              </a:rPr>
              <a:t>Testing for the limit content of impurities</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a:xfrm>
            <a:off x="2634018" y="1287255"/>
            <a:ext cx="8719781" cy="4889709"/>
          </a:xfrm>
        </p:spPr>
        <p:txBody>
          <a:bodyPr>
            <a:normAutofit fontScale="85000" lnSpcReduction="10000"/>
          </a:bodyPr>
          <a:lstStyle/>
          <a:p>
            <a:pPr algn="ctr">
              <a:buNone/>
            </a:pPr>
            <a:r>
              <a:rPr lang="en-US" b="1" dirty="0" smtClean="0">
                <a:latin typeface="Times New Roman" pitchFamily="18" charset="0"/>
                <a:cs typeface="Times New Roman" pitchFamily="18" charset="0"/>
              </a:rPr>
              <a:t>Ammonium salts NH</a:t>
            </a:r>
            <a:r>
              <a:rPr lang="en-US" b="1" baseline="-25000" dirty="0" smtClean="0">
                <a:latin typeface="Times New Roman" pitchFamily="18" charset="0"/>
                <a:cs typeface="Times New Roman" pitchFamily="18" charset="0"/>
              </a:rPr>
              <a:t>4</a:t>
            </a:r>
            <a:r>
              <a:rPr lang="en-US" b="1" baseline="30000" dirty="0" smtClean="0">
                <a:latin typeface="Times New Roman" pitchFamily="18" charset="0"/>
                <a:cs typeface="Times New Roman" pitchFamily="18" charset="0"/>
              </a:rPr>
              <a:t>+</a:t>
            </a:r>
          </a:p>
          <a:p>
            <a:pPr algn="just"/>
            <a:r>
              <a:rPr lang="en-US" b="1" dirty="0" smtClean="0">
                <a:latin typeface="Times New Roman" pitchFamily="18" charset="0"/>
                <a:cs typeface="Times New Roman" pitchFamily="18" charset="0"/>
              </a:rPr>
              <a:t>Method B.</a:t>
            </a:r>
            <a:r>
              <a:rPr lang="en-US" dirty="0" smtClean="0">
                <a:latin typeface="Times New Roman" pitchFamily="18" charset="0"/>
                <a:cs typeface="Times New Roman" pitchFamily="18" charset="0"/>
              </a:rPr>
              <a:t> Determination of ammonium salts is recommended to be carried out with paper impregnated with solutions of silver nitrate and manganese (II) sulfate. The solution under investigation is </a:t>
            </a:r>
            <a:r>
              <a:rPr lang="en-US" dirty="0" err="1" smtClean="0">
                <a:latin typeface="Times New Roman" pitchFamily="18" charset="0"/>
                <a:cs typeface="Times New Roman" pitchFamily="18" charset="0"/>
              </a:rPr>
              <a:t>thermostated</a:t>
            </a:r>
            <a:r>
              <a:rPr lang="en-US" dirty="0" smtClean="0">
                <a:latin typeface="Times New Roman" pitchFamily="18" charset="0"/>
                <a:cs typeface="Times New Roman" pitchFamily="18" charset="0"/>
              </a:rPr>
              <a:t> with heavy magnesium oxide at 40°C.</a:t>
            </a:r>
            <a:endParaRPr lang="ru-RU" dirty="0" smtClean="0">
              <a:latin typeface="Times New Roman" pitchFamily="18" charset="0"/>
              <a:cs typeface="Times New Roman" pitchFamily="18" charset="0"/>
            </a:endParaRPr>
          </a:p>
          <a:p>
            <a:pPr algn="just"/>
            <a:r>
              <a:rPr lang="en-US" dirty="0" err="1" smtClean="0">
                <a:latin typeface="Times New Roman" pitchFamily="18" charset="0"/>
                <a:cs typeface="Times New Roman" pitchFamily="18" charset="0"/>
              </a:rPr>
              <a:t>MgO</a:t>
            </a:r>
            <a:r>
              <a:rPr lang="en-US" dirty="0" smtClean="0">
                <a:latin typeface="Times New Roman" pitchFamily="18" charset="0"/>
                <a:cs typeface="Times New Roman" pitchFamily="18" charset="0"/>
              </a:rPr>
              <a:t>  +  H</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O  →  Mg(OH)</a:t>
            </a:r>
            <a:r>
              <a:rPr lang="en-US" baseline="-25000" dirty="0" smtClean="0">
                <a:latin typeface="Times New Roman" pitchFamily="18" charset="0"/>
                <a:cs typeface="Times New Roman" pitchFamily="18" charset="0"/>
              </a:rPr>
              <a:t>2</a:t>
            </a:r>
            <a:endParaRPr lang="ru-RU"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2NH</a:t>
            </a:r>
            <a:r>
              <a:rPr lang="en-US" baseline="-25000" dirty="0" smtClean="0">
                <a:latin typeface="Times New Roman" pitchFamily="18" charset="0"/>
                <a:cs typeface="Times New Roman" pitchFamily="18" charset="0"/>
              </a:rPr>
              <a:t>4</a:t>
            </a:r>
            <a:r>
              <a:rPr lang="en-US" baseline="30000"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  Mg(OH)</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  2NH</a:t>
            </a:r>
            <a:r>
              <a:rPr lang="en-US" baseline="-25000" dirty="0" smtClean="0">
                <a:latin typeface="Times New Roman" pitchFamily="18" charset="0"/>
                <a:cs typeface="Times New Roman" pitchFamily="18" charset="0"/>
              </a:rPr>
              <a:t>3</a:t>
            </a:r>
            <a:r>
              <a:rPr lang="en-US" dirty="0" smtClean="0">
                <a:latin typeface="Times New Roman" pitchFamily="18" charset="0"/>
                <a:cs typeface="Times New Roman" pitchFamily="18" charset="0"/>
              </a:rPr>
              <a:t>↑  +  2H</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O  +  Mg</a:t>
            </a:r>
            <a:r>
              <a:rPr lang="en-US" baseline="30000" dirty="0" smtClean="0">
                <a:latin typeface="Times New Roman" pitchFamily="18" charset="0"/>
                <a:cs typeface="Times New Roman" pitchFamily="18" charset="0"/>
              </a:rPr>
              <a:t>2+</a:t>
            </a:r>
            <a:endParaRPr lang="ru-RU"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2Ag</a:t>
            </a:r>
            <a:r>
              <a:rPr lang="en-US" baseline="30000"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  Mn</a:t>
            </a:r>
            <a:r>
              <a:rPr lang="en-US" baseline="30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  4NH</a:t>
            </a:r>
            <a:r>
              <a:rPr lang="en-US" baseline="-25000" dirty="0" smtClean="0">
                <a:latin typeface="Times New Roman" pitchFamily="18" charset="0"/>
                <a:cs typeface="Times New Roman" pitchFamily="18" charset="0"/>
              </a:rPr>
              <a:t>3</a:t>
            </a:r>
            <a:r>
              <a:rPr lang="en-US" dirty="0" smtClean="0">
                <a:latin typeface="Times New Roman" pitchFamily="18" charset="0"/>
                <a:cs typeface="Times New Roman" pitchFamily="18" charset="0"/>
              </a:rPr>
              <a:t>  +  2H</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O  →  2Ag↓  +  MnO</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  4NH</a:t>
            </a:r>
            <a:r>
              <a:rPr lang="en-US" baseline="-25000" dirty="0" smtClean="0">
                <a:latin typeface="Times New Roman" pitchFamily="18" charset="0"/>
                <a:cs typeface="Times New Roman" pitchFamily="18" charset="0"/>
              </a:rPr>
              <a:t>4</a:t>
            </a:r>
            <a:r>
              <a:rPr lang="en-US" baseline="30000"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In parallel, under these conditions, the reaction with the standard solution is carried out.</a:t>
            </a:r>
            <a:endParaRPr lang="ru-RU"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The gray color of the paper obtained in the experiment with the tested solution should not be more intense than the color obtained in the experiment with the standard.</a:t>
            </a:r>
            <a:endParaRPr lang="ru-RU" dirty="0" smtClean="0">
              <a:latin typeface="Times New Roman" pitchFamily="18" charset="0"/>
              <a:cs typeface="Times New Roman" pitchFamily="18" charset="0"/>
            </a:endParaRPr>
          </a:p>
          <a:p>
            <a:pPr algn="ctr">
              <a:buNone/>
            </a:pPr>
            <a:endParaRPr lang="ru-RU" dirty="0">
              <a:latin typeface="Times New Roman" pitchFamily="18" charset="0"/>
              <a:cs typeface="Times New Roman" pitchFamily="18" charset="0"/>
            </a:endParaRPr>
          </a:p>
        </p:txBody>
      </p:sp>
      <p:sp>
        <p:nvSpPr>
          <p:cNvPr id="1028" name="Rectangle 4"/>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1">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Тема2" id="{94F04C68-B027-4E7E-8E6D-90F90224A70D}" vid="{988641B8-1D6C-4D02-8B9C-80B3C890273B}"/>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4E3864-550F-4194-BC9D-CCA442A52D0D}">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8F871927-9856-4138-B7A7-125C4AA7EFDB}">
  <ds:schemaRefs>
    <ds:schemaRef ds:uri="http://schemas.microsoft.com/sharepoint/v3/contenttype/forms"/>
  </ds:schemaRefs>
</ds:datastoreItem>
</file>

<file path=customXml/itemProps3.xml><?xml version="1.0" encoding="utf-8"?>
<ds:datastoreItem xmlns:ds="http://schemas.openxmlformats.org/officeDocument/2006/customXml" ds:itemID="{79934CB3-A97C-40D1-8D7D-5211E1C57C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Тема1</Template>
  <TotalTime>0</TotalTime>
  <Words>759</Words>
  <Application>Microsoft Office PowerPoint</Application>
  <PresentationFormat>Произвольный</PresentationFormat>
  <Paragraphs>47</Paragraphs>
  <Slides>11</Slides>
  <Notes>4</Notes>
  <HiddenSlides>0</HiddenSlides>
  <MMClips>0</MMClips>
  <ScaleCrop>false</ScaleCrop>
  <HeadingPairs>
    <vt:vector size="6" baseType="variant">
      <vt:variant>
        <vt:lpstr>Тема</vt:lpstr>
      </vt:variant>
      <vt:variant>
        <vt:i4>1</vt:i4>
      </vt:variant>
      <vt:variant>
        <vt:lpstr>Внедренные серверы OLE</vt:lpstr>
      </vt:variant>
      <vt:variant>
        <vt:i4>0</vt:i4>
      </vt:variant>
      <vt:variant>
        <vt:lpstr>Заголовки слайдов</vt:lpstr>
      </vt:variant>
      <vt:variant>
        <vt:i4>11</vt:i4>
      </vt:variant>
    </vt:vector>
  </HeadingPairs>
  <TitlesOfParts>
    <vt:vector size="12" baseType="lpstr">
      <vt:lpstr>Тема1</vt:lpstr>
      <vt:lpstr>CLASS №4  Methods of determining the boiling point, melting point, relative density of a substance and viscosity</vt:lpstr>
      <vt:lpstr>Physical properties</vt:lpstr>
      <vt:lpstr>Слайд 3</vt:lpstr>
      <vt:lpstr>Слайд 4</vt:lpstr>
      <vt:lpstr>Слайд 5</vt:lpstr>
      <vt:lpstr>Слайд 6</vt:lpstr>
      <vt:lpstr>Слайд 7</vt:lpstr>
      <vt:lpstr>Слайд 8</vt:lpstr>
      <vt:lpstr>Testing for the limit content of impurities </vt:lpstr>
      <vt:lpstr>Testing for the limit content of impurities</vt:lpstr>
      <vt:lpstr>Testing for the limit content of impurities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2022-09-01T11:24:29Z</dcterms:created>
  <dcterms:modified xsi:type="dcterms:W3CDTF">2023-03-02T14:03:32Z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