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8" r:id="rId2"/>
    <p:sldId id="266" r:id="rId3"/>
    <p:sldId id="267" r:id="rId4"/>
    <p:sldId id="290" r:id="rId5"/>
    <p:sldId id="295" r:id="rId6"/>
    <p:sldId id="305" r:id="rId7"/>
    <p:sldId id="296" r:id="rId8"/>
    <p:sldId id="306" r:id="rId9"/>
    <p:sldId id="307" r:id="rId10"/>
    <p:sldId id="308" r:id="rId11"/>
    <p:sldId id="30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Іван Олегович Шишкін" initials="ІОШ" lastIdx="1" clrIdx="0">
    <p:extLst>
      <p:ext uri="{19B8F6BF-5375-455C-9EA6-DF929625EA0E}">
        <p15:presenceInfo xmlns:p15="http://schemas.microsoft.com/office/powerpoint/2012/main" xmlns="" userId="S::ivan.shyshkin@onmedu.edu.ua::f9592a20-67dd-4810-8ebd-70e1f642dd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832" y="-5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ru-RU"/>
              <a:t>Образец заголовка</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70675752-17F4-42AD-B643-3607D901FDD9}" type="datetimeFigureOut">
              <a:rPr lang="ru-RU" smtClean="0"/>
              <a:pPr/>
              <a:t>17.03.2023</a:t>
            </a:fld>
            <a:endParaRPr lang="ru-RU"/>
          </a:p>
        </p:txBody>
      </p:sp>
      <p:sp>
        <p:nvSpPr>
          <p:cNvPr id="5" name="Footer Placeholder 4"/>
          <p:cNvSpPr>
            <a:spLocks noGrp="1"/>
          </p:cNvSpPr>
          <p:nvPr>
            <p:ph type="ftr" sz="quarter" idx="11"/>
          </p:nvPr>
        </p:nvSpPr>
        <p:spPr>
          <a:xfrm>
            <a:off x="1127124" y="329307"/>
            <a:ext cx="5943668" cy="309201"/>
          </a:xfrm>
        </p:spPr>
        <p:txBody>
          <a:bodyPr/>
          <a:lstStyle/>
          <a:p>
            <a:endParaRPr lang="ru-RU"/>
          </a:p>
        </p:txBody>
      </p:sp>
      <p:sp>
        <p:nvSpPr>
          <p:cNvPr id="6" name="Slide Number Placeholder 5"/>
          <p:cNvSpPr>
            <a:spLocks noGrp="1"/>
          </p:cNvSpPr>
          <p:nvPr>
            <p:ph type="sldNum" sz="quarter" idx="12"/>
          </p:nvPr>
        </p:nvSpPr>
        <p:spPr>
          <a:xfrm>
            <a:off x="9924392" y="134930"/>
            <a:ext cx="811019" cy="503578"/>
          </a:xfrm>
        </p:spPr>
        <p:txBody>
          <a:bodyPr/>
          <a:lstStyle/>
          <a:p>
            <a:fld id="{4D1D3E0B-893A-4AC9-A434-7C49E6D3A5BC}" type="slidenum">
              <a:rPr lang="ru-RU" smtClean="0"/>
              <a:pPr/>
              <a:t>‹#›</a:t>
            </a:fld>
            <a:endParaRPr lang="ru-RU"/>
          </a:p>
        </p:txBody>
      </p:sp>
      <p:pic>
        <p:nvPicPr>
          <p:cNvPr id="16" name="Picture 15"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xmlns="" val="1514966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sz="1200"/>
            </a:lvl1pPr>
          </a:lstStyle>
          <a:p>
            <a:fld id="{70675752-17F4-42AD-B643-3607D901FDD9}" type="datetimeFigureOut">
              <a:rPr lang="ru-RU" smtClean="0"/>
              <a:pPr/>
              <a:t>17.03.2023</a:t>
            </a:fld>
            <a:endParaRPr lang="ru-RU"/>
          </a:p>
        </p:txBody>
      </p:sp>
      <p:sp>
        <p:nvSpPr>
          <p:cNvPr id="5" name="Footer Placeholder 4"/>
          <p:cNvSpPr>
            <a:spLocks noGrp="1"/>
          </p:cNvSpPr>
          <p:nvPr>
            <p:ph type="ftr" sz="quarter" idx="11"/>
          </p:nvPr>
        </p:nvSpPr>
        <p:spPr/>
        <p:txBody>
          <a:bodyPr/>
          <a:lstStyle>
            <a:lvl1pPr>
              <a:defRPr sz="1200"/>
            </a:lvl1pPr>
          </a:lstStyle>
          <a:p>
            <a:endParaRPr lang="ru-RU"/>
          </a:p>
        </p:txBody>
      </p:sp>
      <p:sp>
        <p:nvSpPr>
          <p:cNvPr id="6" name="Slide Number Placeholder 5"/>
          <p:cNvSpPr>
            <a:spLocks noGrp="1"/>
          </p:cNvSpPr>
          <p:nvPr>
            <p:ph type="sldNum" sz="quarter" idx="12"/>
          </p:nvPr>
        </p:nvSpPr>
        <p:spPr/>
        <p:txBody>
          <a:bodyPr/>
          <a:lstStyle/>
          <a:p>
            <a:fld id="{4D1D3E0B-893A-4AC9-A434-7C49E6D3A5BC}" type="slidenum">
              <a:rPr lang="ru-RU" smtClean="0"/>
              <a:pPr/>
              <a:t>‹#›</a:t>
            </a:fld>
            <a:endParaRPr lang="ru-RU"/>
          </a:p>
        </p:txBody>
      </p:sp>
      <p:pic>
        <p:nvPicPr>
          <p:cNvPr id="24" name="Picture 23"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xmlns="" val="124883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ru-RU"/>
              <a:t>Образец заголовка</a:t>
            </a:r>
            <a:endParaRPr lang="en-US" dirty="0"/>
          </a:p>
        </p:txBody>
      </p:sp>
      <p:sp>
        <p:nvSpPr>
          <p:cNvPr id="3" name="Text Placeholder 2"/>
          <p:cNvSpPr>
            <a:spLocks noGrp="1"/>
          </p:cNvSpPr>
          <p:nvPr>
            <p:ph type="body" idx="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0675752-17F4-42AD-B643-3607D901FDD9}" type="datetimeFigureOut">
              <a:rPr lang="ru-RU" smtClean="0"/>
              <a:pPr/>
              <a:t>17.03.2023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1D3E0B-893A-4AC9-A434-7C49E6D3A5BC}" type="slidenum">
              <a:rPr lang="ru-RU" smtClean="0"/>
              <a:pPr/>
              <a:t>‹#›</a:t>
            </a:fld>
            <a:endParaRPr lang="ru-RU"/>
          </a:p>
        </p:txBody>
      </p:sp>
      <p:pic>
        <p:nvPicPr>
          <p:cNvPr id="16" name="Picture 15"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xmlns="" val="2251409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0675752-17F4-42AD-B643-3607D901FDD9}" type="datetimeFigureOut">
              <a:rPr lang="ru-RU" smtClean="0"/>
              <a:pPr/>
              <a:t>17.03.2023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D1D3E0B-893A-4AC9-A434-7C49E6D3A5BC}" type="slidenum">
              <a:rPr lang="ru-RU" smtClean="0"/>
              <a:pPr/>
              <a:t>‹#›</a:t>
            </a:fld>
            <a:endParaRPr lang="ru-RU"/>
          </a:p>
        </p:txBody>
      </p:sp>
      <p:pic>
        <p:nvPicPr>
          <p:cNvPr id="16" name="Picture 15"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xmlns="" val="2217075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29166" y="2974448"/>
            <a:ext cx="4645152" cy="24938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094337" y="2971669"/>
            <a:ext cx="4645152" cy="248719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0675752-17F4-42AD-B643-3607D901FDD9}" type="datetimeFigureOut">
              <a:rPr lang="ru-RU" smtClean="0"/>
              <a:pPr/>
              <a:t>17.03.2023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D1D3E0B-893A-4AC9-A434-7C49E6D3A5BC}" type="slidenum">
              <a:rPr lang="ru-RU" smtClean="0"/>
              <a:pPr/>
              <a:t>‹#›</a:t>
            </a:fld>
            <a:endParaRPr lang="ru-RU"/>
          </a:p>
        </p:txBody>
      </p:sp>
      <p:pic>
        <p:nvPicPr>
          <p:cNvPr id="18" name="Picture 17"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xmlns="" val="3391171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0675752-17F4-42AD-B643-3607D901FDD9}" type="datetimeFigureOut">
              <a:rPr lang="ru-RU" smtClean="0"/>
              <a:pPr/>
              <a:t>17.03.2023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D1D3E0B-893A-4AC9-A434-7C49E6D3A5BC}" type="slidenum">
              <a:rPr lang="ru-RU" smtClean="0"/>
              <a:pPr/>
              <a:t>‹#›</a:t>
            </a:fld>
            <a:endParaRPr lang="ru-RU"/>
          </a:p>
        </p:txBody>
      </p:sp>
      <p:pic>
        <p:nvPicPr>
          <p:cNvPr id="14" name="Picture 13"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xmlns="" val="1890082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675752-17F4-42AD-B643-3607D901FDD9}" type="datetimeFigureOut">
              <a:rPr lang="ru-RU" smtClean="0"/>
              <a:pPr/>
              <a:t>17.03.2023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D1D3E0B-893A-4AC9-A434-7C49E6D3A5BC}" type="slidenum">
              <a:rPr lang="ru-RU" smtClean="0"/>
              <a:pPr/>
              <a:t>‹#›</a:t>
            </a:fld>
            <a:endParaRPr lang="ru-RU"/>
          </a:p>
        </p:txBody>
      </p:sp>
    </p:spTree>
    <p:extLst>
      <p:ext uri="{BB962C8B-B14F-4D97-AF65-F5344CB8AC3E}">
        <p14:creationId xmlns:p14="http://schemas.microsoft.com/office/powerpoint/2010/main" xmlns="" val="1557992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ru-RU"/>
              <a:t>Образец заголовка</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0675752-17F4-42AD-B643-3607D901FDD9}" type="datetimeFigureOut">
              <a:rPr lang="ru-RU" smtClean="0"/>
              <a:pPr/>
              <a:t>17.03.2023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D1D3E0B-893A-4AC9-A434-7C49E6D3A5BC}" type="slidenum">
              <a:rPr lang="ru-RU" smtClean="0"/>
              <a:pPr/>
              <a:t>‹#›</a:t>
            </a:fld>
            <a:endParaRPr lang="ru-RU"/>
          </a:p>
        </p:txBody>
      </p:sp>
      <p:pic>
        <p:nvPicPr>
          <p:cNvPr id="16" name="Picture 15"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xmlns="" val="1616765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70675752-17F4-42AD-B643-3607D901FDD9}" type="datetimeFigureOut">
              <a:rPr lang="ru-RU" smtClean="0"/>
              <a:pPr/>
              <a:t>17.03.2023</a:t>
            </a:fld>
            <a:endParaRPr lang="ru-RU"/>
          </a:p>
        </p:txBody>
      </p:sp>
      <p:sp>
        <p:nvSpPr>
          <p:cNvPr id="6" name="Footer Placeholder 5"/>
          <p:cNvSpPr>
            <a:spLocks noGrp="1"/>
          </p:cNvSpPr>
          <p:nvPr>
            <p:ph type="ftr" sz="quarter" idx="11"/>
          </p:nvPr>
        </p:nvSpPr>
        <p:spPr>
          <a:xfrm>
            <a:off x="1125300" y="318640"/>
            <a:ext cx="4877818" cy="320931"/>
          </a:xfrm>
        </p:spPr>
        <p:txBody>
          <a:bodyPr/>
          <a:lstStyle/>
          <a:p>
            <a:endParaRPr lang="ru-RU"/>
          </a:p>
        </p:txBody>
      </p:sp>
      <p:sp>
        <p:nvSpPr>
          <p:cNvPr id="7" name="Slide Number Placeholder 6"/>
          <p:cNvSpPr>
            <a:spLocks noGrp="1"/>
          </p:cNvSpPr>
          <p:nvPr>
            <p:ph type="sldNum" sz="quarter" idx="12"/>
          </p:nvPr>
        </p:nvSpPr>
        <p:spPr>
          <a:xfrm>
            <a:off x="6176794" y="137408"/>
            <a:ext cx="811019" cy="503578"/>
          </a:xfrm>
        </p:spPr>
        <p:txBody>
          <a:bodyPr/>
          <a:lstStyle/>
          <a:p>
            <a:fld id="{4D1D3E0B-893A-4AC9-A434-7C49E6D3A5BC}" type="slidenum">
              <a:rPr lang="ru-RU" smtClean="0"/>
              <a:pPr/>
              <a:t>‹#›</a:t>
            </a:fld>
            <a:endParaRPr lang="ru-RU"/>
          </a:p>
        </p:txBody>
      </p:sp>
      <p:pic>
        <p:nvPicPr>
          <p:cNvPr id="22" name="Picture 21"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xmlns="" val="2420060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0675752-17F4-42AD-B643-3607D901FDD9}" type="datetimeFigureOut">
              <a:rPr lang="ru-RU" smtClean="0"/>
              <a:pPr/>
              <a:t>17.03.2023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1D3E0B-893A-4AC9-A434-7C49E6D3A5BC}" type="slidenum">
              <a:rPr lang="ru-RU" smtClean="0"/>
              <a:pPr/>
              <a:t>‹#›</a:t>
            </a:fld>
            <a:endParaRPr lang="ru-RU"/>
          </a:p>
        </p:txBody>
      </p:sp>
      <p:pic>
        <p:nvPicPr>
          <p:cNvPr id="15" name="Picture 14"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xmlns="" val="4194941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0675752-17F4-42AD-B643-3607D901FDD9}" type="datetimeFigureOut">
              <a:rPr lang="ru-RU" smtClean="0"/>
              <a:pPr/>
              <a:t>17.03.2023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1D3E0B-893A-4AC9-A434-7C49E6D3A5BC}" type="slidenum">
              <a:rPr lang="ru-RU" smtClean="0"/>
              <a:pPr/>
              <a:t>‹#›</a:t>
            </a:fld>
            <a:endParaRPr lang="ru-RU"/>
          </a:p>
        </p:txBody>
      </p:sp>
      <p:pic>
        <p:nvPicPr>
          <p:cNvPr id="17" name="Picture 16" descr="RedHashing.emf"/>
          <p:cNvPicPr>
            <a:picLocks/>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xmlns="" val="2613686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cstate="print">
            <a:extLst>
              <a:ext uri="{28A0092B-C50C-407E-A947-70E740481C1C}">
                <a14:useLocalDpi xmlns:a14="http://schemas.microsoft.com/office/drawing/2010/main" xmlns=""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0675752-17F4-42AD-B643-3607D901FDD9}" type="datetimeFigureOut">
              <a:rPr lang="ru-RU" smtClean="0"/>
              <a:pPr/>
              <a:t>17.03.2023</a:t>
            </a:fld>
            <a:endParaRPr lang="ru-RU"/>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4D1D3E0B-893A-4AC9-A434-7C49E6D3A5BC}" type="slidenum">
              <a:rPr lang="ru-RU" smtClean="0"/>
              <a:pPr/>
              <a:t>‹#›</a:t>
            </a:fld>
            <a:endParaRPr lang="ru-RU"/>
          </a:p>
        </p:txBody>
      </p:sp>
    </p:spTree>
    <p:extLst>
      <p:ext uri="{BB962C8B-B14F-4D97-AF65-F5344CB8AC3E}">
        <p14:creationId xmlns:p14="http://schemas.microsoft.com/office/powerpoint/2010/main" xmlns="" val="330229186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emf"/><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5">
            <a:extLst>
              <a:ext uri="{FF2B5EF4-FFF2-40B4-BE49-F238E27FC236}">
                <a16:creationId xmlns:a16="http://schemas.microsoft.com/office/drawing/2014/main" xmlns="" id="{12396DBE-AD42-4916-A795-4C0BE79B9B8D}"/>
              </a:ext>
            </a:extLst>
          </p:cNvPr>
          <p:cNvSpPr>
            <a:spLocks noChangeArrowheads="1"/>
          </p:cNvSpPr>
          <p:nvPr/>
        </p:nvSpPr>
        <p:spPr bwMode="auto">
          <a:xfrm>
            <a:off x="8498418" y="512367"/>
            <a:ext cx="3059112" cy="719138"/>
          </a:xfrm>
          <a:prstGeom prst="roundRect">
            <a:avLst>
              <a:gd name="adj" fmla="val 16667"/>
            </a:avLst>
          </a:prstGeom>
          <a:solidFill>
            <a:schemeClr val="tx1"/>
          </a:solidFill>
          <a:ln w="127000">
            <a:solidFill>
              <a:srgbClr val="00FF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eaLnBrk="1" hangingPunct="1"/>
            <a:r>
              <a:rPr lang="en-US" altLang="uk-UA" sz="2400" b="1" dirty="0">
                <a:solidFill>
                  <a:schemeClr val="bg1"/>
                </a:solidFill>
                <a:latin typeface="Times New Roman" panose="02020603050405020304" pitchFamily="18" charset="0"/>
              </a:rPr>
              <a:t>direct titration</a:t>
            </a:r>
            <a:endParaRPr lang="ru-RU" altLang="uk-UA" sz="2400" b="1" dirty="0">
              <a:solidFill>
                <a:schemeClr val="bg1"/>
              </a:solidFill>
              <a:latin typeface="Times New Roman" panose="02020603050405020304" pitchFamily="18" charset="0"/>
            </a:endParaRPr>
          </a:p>
        </p:txBody>
      </p:sp>
      <p:sp>
        <p:nvSpPr>
          <p:cNvPr id="15363" name="AutoShape 6">
            <a:extLst>
              <a:ext uri="{FF2B5EF4-FFF2-40B4-BE49-F238E27FC236}">
                <a16:creationId xmlns:a16="http://schemas.microsoft.com/office/drawing/2014/main" xmlns="" id="{927D4E54-B877-435B-9E91-701F4DB6E90C}"/>
              </a:ext>
            </a:extLst>
          </p:cNvPr>
          <p:cNvSpPr>
            <a:spLocks noChangeArrowheads="1"/>
          </p:cNvSpPr>
          <p:nvPr/>
        </p:nvSpPr>
        <p:spPr bwMode="auto">
          <a:xfrm>
            <a:off x="274109" y="512367"/>
            <a:ext cx="3419475" cy="719138"/>
          </a:xfrm>
          <a:prstGeom prst="roundRect">
            <a:avLst>
              <a:gd name="adj" fmla="val 16667"/>
            </a:avLst>
          </a:prstGeom>
          <a:solidFill>
            <a:schemeClr val="tx1"/>
          </a:solidFill>
          <a:ln w="127000">
            <a:solidFill>
              <a:srgbClr val="00FF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eaLnBrk="1" hangingPunct="1"/>
            <a:r>
              <a:rPr lang="en-US" altLang="uk-UA" sz="2400" b="1" dirty="0">
                <a:solidFill>
                  <a:schemeClr val="bg1"/>
                </a:solidFill>
                <a:latin typeface="Times New Roman" panose="02020603050405020304" pitchFamily="18" charset="0"/>
              </a:rPr>
              <a:t>Back titration</a:t>
            </a:r>
            <a:endParaRPr lang="ru-RU" altLang="uk-UA" sz="2400" b="1" dirty="0">
              <a:solidFill>
                <a:schemeClr val="bg1"/>
              </a:solidFill>
              <a:latin typeface="Times New Roman" panose="02020603050405020304" pitchFamily="18" charset="0"/>
            </a:endParaRPr>
          </a:p>
        </p:txBody>
      </p:sp>
      <p:sp>
        <p:nvSpPr>
          <p:cNvPr id="15364" name="AutoShape 7">
            <a:extLst>
              <a:ext uri="{FF2B5EF4-FFF2-40B4-BE49-F238E27FC236}">
                <a16:creationId xmlns:a16="http://schemas.microsoft.com/office/drawing/2014/main" xmlns="" id="{8F92F7EC-FCB7-495E-A8D5-8269555AC59C}"/>
              </a:ext>
            </a:extLst>
          </p:cNvPr>
          <p:cNvSpPr>
            <a:spLocks noChangeArrowheads="1"/>
          </p:cNvSpPr>
          <p:nvPr/>
        </p:nvSpPr>
        <p:spPr bwMode="auto">
          <a:xfrm>
            <a:off x="3624527" y="5320771"/>
            <a:ext cx="4248150" cy="720725"/>
          </a:xfrm>
          <a:prstGeom prst="roundRect">
            <a:avLst>
              <a:gd name="adj" fmla="val 16667"/>
            </a:avLst>
          </a:prstGeom>
          <a:solidFill>
            <a:schemeClr val="tx1"/>
          </a:solidFill>
          <a:ln w="127000">
            <a:solidFill>
              <a:srgbClr val="00FF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eaLnBrk="1" hangingPunct="1"/>
            <a:r>
              <a:rPr lang="en-US" altLang="uk-UA" sz="2400" b="1" dirty="0">
                <a:solidFill>
                  <a:schemeClr val="bg1"/>
                </a:solidFill>
                <a:latin typeface="Times New Roman" panose="02020603050405020304" pitchFamily="18" charset="0"/>
              </a:rPr>
              <a:t>substitution titration</a:t>
            </a:r>
            <a:endParaRPr lang="ru-RU" altLang="uk-UA" sz="2400" b="1" dirty="0">
              <a:solidFill>
                <a:schemeClr val="bg1"/>
              </a:solidFill>
              <a:latin typeface="Times New Roman" panose="02020603050405020304" pitchFamily="18" charset="0"/>
            </a:endParaRPr>
          </a:p>
        </p:txBody>
      </p:sp>
      <p:sp>
        <p:nvSpPr>
          <p:cNvPr id="15365" name="AutoShape 21">
            <a:extLst>
              <a:ext uri="{FF2B5EF4-FFF2-40B4-BE49-F238E27FC236}">
                <a16:creationId xmlns:a16="http://schemas.microsoft.com/office/drawing/2014/main" xmlns="" id="{B6FDA16A-B9B5-4C94-96D5-853C029DD024}"/>
              </a:ext>
            </a:extLst>
          </p:cNvPr>
          <p:cNvSpPr>
            <a:spLocks noChangeArrowheads="1"/>
          </p:cNvSpPr>
          <p:nvPr/>
        </p:nvSpPr>
        <p:spPr bwMode="auto">
          <a:xfrm>
            <a:off x="3660246" y="1896004"/>
            <a:ext cx="4176712" cy="1964003"/>
          </a:xfrm>
          <a:prstGeom prst="roundRect">
            <a:avLst>
              <a:gd name="adj" fmla="val 16667"/>
            </a:avLst>
          </a:prstGeom>
          <a:solidFill>
            <a:srgbClr val="FFFFFF"/>
          </a:solidFill>
          <a:ln w="127000">
            <a:solidFill>
              <a:srgbClr val="FF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eaLnBrk="1" hangingPunct="1"/>
            <a:endParaRPr lang="ru-RU" altLang="uk-UA" sz="2400" b="1" dirty="0">
              <a:latin typeface="Times New Roman" panose="02020603050405020304" pitchFamily="18" charset="0"/>
            </a:endParaRPr>
          </a:p>
          <a:p>
            <a:pPr algn="ctr" eaLnBrk="1" hangingPunct="1"/>
            <a:r>
              <a:rPr lang="en-US" altLang="uk-UA" sz="2400" b="1" dirty="0">
                <a:solidFill>
                  <a:srgbClr val="000000"/>
                </a:solidFill>
                <a:latin typeface="Times New Roman" panose="02020603050405020304" pitchFamily="18" charset="0"/>
              </a:rPr>
              <a:t>Classification</a:t>
            </a:r>
          </a:p>
          <a:p>
            <a:pPr algn="ctr" eaLnBrk="1" hangingPunct="1"/>
            <a:r>
              <a:rPr lang="en-US" altLang="uk-UA" sz="2400" b="1" dirty="0">
                <a:solidFill>
                  <a:srgbClr val="000000"/>
                </a:solidFill>
                <a:latin typeface="Times New Roman" panose="02020603050405020304" pitchFamily="18" charset="0"/>
              </a:rPr>
              <a:t>Titrimetric</a:t>
            </a:r>
          </a:p>
          <a:p>
            <a:pPr algn="ctr" eaLnBrk="1" hangingPunct="1"/>
            <a:r>
              <a:rPr lang="en-US" altLang="uk-UA" sz="2400" b="1" dirty="0">
                <a:solidFill>
                  <a:srgbClr val="000000"/>
                </a:solidFill>
                <a:latin typeface="Times New Roman" panose="02020603050405020304" pitchFamily="18" charset="0"/>
              </a:rPr>
              <a:t>Methods</a:t>
            </a:r>
          </a:p>
          <a:p>
            <a:pPr algn="ctr" eaLnBrk="1" hangingPunct="1"/>
            <a:r>
              <a:rPr lang="en-US" altLang="uk-UA" sz="2400" b="1" dirty="0">
                <a:solidFill>
                  <a:srgbClr val="000000"/>
                </a:solidFill>
                <a:latin typeface="Times New Roman" panose="02020603050405020304" pitchFamily="18" charset="0"/>
              </a:rPr>
              <a:t>according to </a:t>
            </a:r>
          </a:p>
          <a:p>
            <a:pPr algn="ctr" eaLnBrk="1" hangingPunct="1"/>
            <a:r>
              <a:rPr lang="en-US" altLang="uk-UA" sz="2400" b="1" dirty="0">
                <a:solidFill>
                  <a:srgbClr val="000000"/>
                </a:solidFill>
                <a:latin typeface="Times New Roman" panose="02020603050405020304" pitchFamily="18" charset="0"/>
              </a:rPr>
              <a:t>the method of titration</a:t>
            </a:r>
            <a:endParaRPr lang="ru-RU" altLang="uk-UA" dirty="0">
              <a:solidFill>
                <a:srgbClr val="000000"/>
              </a:solidFill>
              <a:latin typeface="Times New Roman" panose="02020603050405020304" pitchFamily="18" charset="0"/>
            </a:endParaRPr>
          </a:p>
          <a:p>
            <a:pPr algn="ctr" eaLnBrk="1" hangingPunct="1"/>
            <a:endParaRPr lang="ru-RU" altLang="uk-UA" dirty="0">
              <a:solidFill>
                <a:srgbClr val="000000"/>
              </a:solidFill>
              <a:latin typeface="Times New Roman" panose="02020603050405020304" pitchFamily="18" charset="0"/>
            </a:endParaRPr>
          </a:p>
        </p:txBody>
      </p:sp>
      <p:sp>
        <p:nvSpPr>
          <p:cNvPr id="15366" name="Line 23">
            <a:extLst>
              <a:ext uri="{FF2B5EF4-FFF2-40B4-BE49-F238E27FC236}">
                <a16:creationId xmlns:a16="http://schemas.microsoft.com/office/drawing/2014/main" xmlns="" id="{B27584D1-959C-42AF-89E6-E3930BC55747}"/>
              </a:ext>
            </a:extLst>
          </p:cNvPr>
          <p:cNvSpPr>
            <a:spLocks noChangeShapeType="1"/>
          </p:cNvSpPr>
          <p:nvPr/>
        </p:nvSpPr>
        <p:spPr bwMode="auto">
          <a:xfrm flipV="1">
            <a:off x="7757586" y="1176866"/>
            <a:ext cx="1407581" cy="846401"/>
          </a:xfrm>
          <a:prstGeom prst="line">
            <a:avLst/>
          </a:prstGeom>
          <a:noFill/>
          <a:ln w="127000">
            <a:solidFill>
              <a:schemeClr val="tx1"/>
            </a:solidFill>
            <a:round/>
            <a:headEnd/>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15367" name="Line 25">
            <a:extLst>
              <a:ext uri="{FF2B5EF4-FFF2-40B4-BE49-F238E27FC236}">
                <a16:creationId xmlns:a16="http://schemas.microsoft.com/office/drawing/2014/main" xmlns="" id="{9C5657DD-C593-47FA-AD89-C3AE54C71978}"/>
              </a:ext>
            </a:extLst>
          </p:cNvPr>
          <p:cNvSpPr>
            <a:spLocks noChangeShapeType="1"/>
          </p:cNvSpPr>
          <p:nvPr/>
        </p:nvSpPr>
        <p:spPr bwMode="auto">
          <a:xfrm flipH="1" flipV="1">
            <a:off x="2802466" y="1121832"/>
            <a:ext cx="911224" cy="948268"/>
          </a:xfrm>
          <a:prstGeom prst="line">
            <a:avLst/>
          </a:prstGeom>
          <a:noFill/>
          <a:ln w="127000">
            <a:solidFill>
              <a:schemeClr val="tx1"/>
            </a:solidFill>
            <a:round/>
            <a:headEnd/>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15368" name="Line 26">
            <a:extLst>
              <a:ext uri="{FF2B5EF4-FFF2-40B4-BE49-F238E27FC236}">
                <a16:creationId xmlns:a16="http://schemas.microsoft.com/office/drawing/2014/main" xmlns="" id="{6B2DD0F0-3A7B-432C-AEB4-168B3EAFB977}"/>
              </a:ext>
            </a:extLst>
          </p:cNvPr>
          <p:cNvSpPr>
            <a:spLocks noChangeShapeType="1"/>
          </p:cNvSpPr>
          <p:nvPr/>
        </p:nvSpPr>
        <p:spPr bwMode="auto">
          <a:xfrm>
            <a:off x="5748601" y="3910409"/>
            <a:ext cx="8731" cy="1478624"/>
          </a:xfrm>
          <a:prstGeom prst="line">
            <a:avLst/>
          </a:prstGeom>
          <a:noFill/>
          <a:ln w="127000">
            <a:solidFill>
              <a:schemeClr val="tx1"/>
            </a:solidFill>
            <a:round/>
            <a:headEnd/>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10">
            <a:extLst>
              <a:ext uri="{FF2B5EF4-FFF2-40B4-BE49-F238E27FC236}">
                <a16:creationId xmlns:a16="http://schemas.microsoft.com/office/drawing/2014/main" xmlns="" id="{AE482012-C44C-4541-BB0C-DF1D4F11245F}"/>
              </a:ext>
            </a:extLst>
          </p:cNvPr>
          <p:cNvSpPr>
            <a:spLocks noChangeArrowheads="1"/>
          </p:cNvSpPr>
          <p:nvPr/>
        </p:nvSpPr>
        <p:spPr bwMode="auto">
          <a:xfrm>
            <a:off x="2028031" y="71966"/>
            <a:ext cx="8135937" cy="512234"/>
          </a:xfrm>
          <a:prstGeom prst="roundRect">
            <a:avLst>
              <a:gd name="adj" fmla="val 16667"/>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eaLnBrk="1" hangingPunct="1"/>
            <a:r>
              <a:rPr lang="en-US" altLang="uk-UA" sz="2400" b="1" dirty="0">
                <a:solidFill>
                  <a:schemeClr val="bg1"/>
                </a:solidFill>
                <a:latin typeface="Times New Roman" panose="02020603050405020304" pitchFamily="18" charset="0"/>
              </a:rPr>
              <a:t>direct titration</a:t>
            </a:r>
            <a:endParaRPr lang="ru-RU" altLang="uk-UA" sz="2400" b="1" dirty="0">
              <a:solidFill>
                <a:schemeClr val="bg1"/>
              </a:solidFill>
              <a:latin typeface="Times New Roman" panose="02020603050405020304" pitchFamily="18" charset="0"/>
            </a:endParaRPr>
          </a:p>
        </p:txBody>
      </p:sp>
      <p:sp>
        <p:nvSpPr>
          <p:cNvPr id="16387" name="Rectangle 12">
            <a:extLst>
              <a:ext uri="{FF2B5EF4-FFF2-40B4-BE49-F238E27FC236}">
                <a16:creationId xmlns:a16="http://schemas.microsoft.com/office/drawing/2014/main" xmlns="" id="{B9F03AA6-41CB-4BE8-A6DA-BEE5C3186B34}"/>
              </a:ext>
            </a:extLst>
          </p:cNvPr>
          <p:cNvSpPr>
            <a:spLocks noGrp="1" noChangeArrowheads="1"/>
          </p:cNvSpPr>
          <p:nvPr>
            <p:ph type="body" idx="1"/>
          </p:nvPr>
        </p:nvSpPr>
        <p:spPr>
          <a:xfrm>
            <a:off x="190500" y="836614"/>
            <a:ext cx="11895667" cy="5832475"/>
          </a:xfrm>
          <a:noFill/>
        </p:spPr>
        <p:txBody>
          <a:bodyPr>
            <a:normAutofit/>
          </a:bodyPr>
          <a:lstStyle/>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cs typeface="Times New Roman" panose="02020603050405020304" pitchFamily="18" charset="0"/>
              </a:rPr>
              <a:t>the reaction of the interaction of the test substance (A) with the reagent under the conditions of the analysis must be specific</a:t>
            </a:r>
            <a:r>
              <a:rPr lang="ru-RU" altLang="uk-UA" sz="2400" dirty="0">
                <a:latin typeface="Times New Roman" panose="02020603050405020304" pitchFamily="18" charset="0"/>
                <a:cs typeface="Times New Roman" panose="02020603050405020304" pitchFamily="18" charset="0"/>
              </a:rPr>
              <a:t>;</a:t>
            </a:r>
          </a:p>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rPr>
              <a:t>the interaction between the substance and the titrant must occur stoichiometrically (i.e. proceed strictly according to the reaction equation), with a clear fixation of the end point of the titration</a:t>
            </a:r>
            <a:r>
              <a:rPr lang="ru-RU" altLang="uk-UA" sz="2400" dirty="0">
                <a:latin typeface="Times New Roman" panose="02020603050405020304" pitchFamily="18" charset="0"/>
              </a:rPr>
              <a:t>;</a:t>
            </a:r>
          </a:p>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cs typeface="Times New Roman" panose="02020603050405020304" pitchFamily="18" charset="0"/>
              </a:rPr>
              <a:t>the reaction must proceed at a sufficient rate and be practically irreversible</a:t>
            </a:r>
            <a:r>
              <a:rPr lang="ru-RU" altLang="uk-UA" sz="2400" dirty="0">
                <a:latin typeface="Times New Roman" panose="02020603050405020304" pitchFamily="18" charset="0"/>
                <a:cs typeface="Times New Roman" panose="02020603050405020304" pitchFamily="18" charset="0"/>
              </a:rPr>
              <a:t>;</a:t>
            </a:r>
          </a:p>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cs typeface="Times New Roman" panose="02020603050405020304" pitchFamily="18" charset="0"/>
              </a:rPr>
              <a:t>the equilibrium constant must be high enough, the reaction must go to the end, so that the errors that arise from the incomplete reaction do not exceed the allowable values</a:t>
            </a:r>
            <a:r>
              <a:rPr lang="ru-RU" altLang="uk-UA" sz="2400" dirty="0">
                <a:latin typeface="Times New Roman" panose="02020603050405020304" pitchFamily="18" charset="0"/>
                <a:cs typeface="Times New Roman" panose="02020603050405020304" pitchFamily="18" charset="0"/>
              </a:rPr>
              <a:t>;</a:t>
            </a:r>
          </a:p>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rPr>
              <a:t>the solution should be free of substances that interfere with the course of the main reaction or the fixation of the end point of the titration</a:t>
            </a:r>
            <a:r>
              <a:rPr lang="ru-RU" altLang="uk-UA" sz="2400" dirty="0">
                <a:latin typeface="Times New Roman" panose="02020603050405020304" pitchFamily="18" charset="0"/>
              </a:rPr>
              <a:t>.</a:t>
            </a:r>
          </a:p>
          <a:p>
            <a:pPr algn="just" eaLnBrk="1" hangingPunct="1">
              <a:lnSpc>
                <a:spcPct val="80000"/>
              </a:lnSpc>
              <a:buFont typeface="Wingdings" panose="05000000000000000000" pitchFamily="2" charset="2"/>
              <a:buChar char=""/>
            </a:pPr>
            <a:endParaRPr lang="ru-RU" altLang="uk-UA" sz="2400" dirty="0">
              <a:latin typeface="Times New Roman" panose="02020603050405020304" pitchFamily="18" charset="0"/>
            </a:endParaRPr>
          </a:p>
          <a:p>
            <a:pPr algn="ctr" eaLnBrk="1" hangingPunct="1">
              <a:lnSpc>
                <a:spcPct val="80000"/>
              </a:lnSpc>
              <a:buFont typeface="Wingdings" panose="05000000000000000000" pitchFamily="2" charset="2"/>
              <a:buNone/>
            </a:pPr>
            <a:r>
              <a:rPr lang="ru-RU" altLang="uk-UA" b="1" i="1" dirty="0">
                <a:effectLst/>
                <a:latin typeface="Times New Roman" panose="02020603050405020304" pitchFamily="18" charset="0"/>
              </a:rPr>
              <a:t>А + Т(</a:t>
            </a:r>
            <a:r>
              <a:rPr lang="en-US" altLang="uk-UA" b="1" i="1" dirty="0">
                <a:effectLst/>
                <a:latin typeface="Times New Roman" panose="02020603050405020304" pitchFamily="18" charset="0"/>
              </a:rPr>
              <a:t>titrant</a:t>
            </a:r>
            <a:r>
              <a:rPr lang="ru-RU" altLang="uk-UA" b="1" i="1" dirty="0">
                <a:effectLst/>
                <a:latin typeface="Times New Roman" panose="02020603050405020304" pitchFamily="18" charset="0"/>
              </a:rPr>
              <a:t>) </a:t>
            </a:r>
            <a:r>
              <a:rPr lang="ru-RU" altLang="uk-UA" b="1" i="1" dirty="0">
                <a:effectLst/>
                <a:latin typeface="Times New Roman" panose="02020603050405020304" pitchFamily="18" charset="0"/>
                <a:cs typeface="Times New Roman" panose="02020603050405020304" pitchFamily="18" charset="0"/>
              </a:rPr>
              <a:t>→</a:t>
            </a:r>
            <a:r>
              <a:rPr lang="ru-RU" altLang="uk-UA" b="1" i="1" dirty="0">
                <a:effectLst/>
                <a:latin typeface="Times New Roman" panose="02020603050405020304" pitchFamily="18" charset="0"/>
              </a:rPr>
              <a:t> </a:t>
            </a:r>
            <a:r>
              <a:rPr lang="en-US" altLang="uk-UA" b="1" i="1" dirty="0">
                <a:effectLst/>
                <a:latin typeface="Times New Roman" panose="02020603050405020304" pitchFamily="18" charset="0"/>
              </a:rPr>
              <a:t>product</a:t>
            </a:r>
            <a:endParaRPr lang="ru-RU" altLang="uk-UA" b="1" i="1" dirty="0">
              <a:effectLst/>
              <a:latin typeface="Times New Roman" panose="02020603050405020304" pitchFamily="18" charset="0"/>
            </a:endParaRPr>
          </a:p>
          <a:p>
            <a:pPr algn="just" eaLnBrk="1" hangingPunct="1">
              <a:lnSpc>
                <a:spcPct val="80000"/>
              </a:lnSpc>
              <a:buFont typeface="Wingdings" panose="05000000000000000000" pitchFamily="2" charset="2"/>
              <a:buChar char=""/>
            </a:pPr>
            <a:endParaRPr lang="ru-RU" altLang="uk-UA" i="1" dirty="0">
              <a:effectLst/>
              <a:latin typeface="Times New Roman" panose="02020603050405020304" pitchFamily="18" charset="0"/>
              <a:cs typeface="Times New Roman" panose="02020603050405020304" pitchFamily="18" charset="0"/>
            </a:endParaRPr>
          </a:p>
          <a:p>
            <a:pPr algn="just" eaLnBrk="1" hangingPunct="1">
              <a:lnSpc>
                <a:spcPct val="80000"/>
              </a:lnSpc>
              <a:buFont typeface="Wingdings" panose="05000000000000000000" pitchFamily="2" charset="2"/>
              <a:buChar char=""/>
            </a:pPr>
            <a:endParaRPr lang="ru-RU" altLang="uk-UA" i="1" dirty="0">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a:extLst>
              <a:ext uri="{FF2B5EF4-FFF2-40B4-BE49-F238E27FC236}">
                <a16:creationId xmlns:a16="http://schemas.microsoft.com/office/drawing/2014/main" xmlns="" id="{795F2F83-186D-427A-AFBC-78C70E57ECFA}"/>
              </a:ext>
            </a:extLst>
          </p:cNvPr>
          <p:cNvSpPr>
            <a:spLocks noChangeArrowheads="1"/>
          </p:cNvSpPr>
          <p:nvPr/>
        </p:nvSpPr>
        <p:spPr bwMode="auto">
          <a:xfrm>
            <a:off x="2028031" y="114301"/>
            <a:ext cx="8135937" cy="478366"/>
          </a:xfrm>
          <a:prstGeom prst="roundRect">
            <a:avLst>
              <a:gd name="adj" fmla="val 16667"/>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eaLnBrk="1" hangingPunct="1"/>
            <a:r>
              <a:rPr lang="en-US" altLang="uk-UA" sz="2400" b="1" dirty="0">
                <a:solidFill>
                  <a:schemeClr val="bg1"/>
                </a:solidFill>
                <a:latin typeface="Times New Roman" panose="02020603050405020304" pitchFamily="18" charset="0"/>
              </a:rPr>
              <a:t>Back titration</a:t>
            </a:r>
            <a:endParaRPr lang="ru-RU" altLang="uk-UA" sz="2400" b="1" dirty="0">
              <a:solidFill>
                <a:schemeClr val="bg1"/>
              </a:solidFill>
              <a:latin typeface="Times New Roman" panose="02020603050405020304" pitchFamily="18" charset="0"/>
            </a:endParaRPr>
          </a:p>
        </p:txBody>
      </p:sp>
      <p:sp>
        <p:nvSpPr>
          <p:cNvPr id="17411" name="Rectangle 3">
            <a:extLst>
              <a:ext uri="{FF2B5EF4-FFF2-40B4-BE49-F238E27FC236}">
                <a16:creationId xmlns:a16="http://schemas.microsoft.com/office/drawing/2014/main" xmlns="" id="{7E40F1D5-E6D2-49A4-9672-A907D0C7BADD}"/>
              </a:ext>
            </a:extLst>
          </p:cNvPr>
          <p:cNvSpPr>
            <a:spLocks noGrp="1" noChangeArrowheads="1"/>
          </p:cNvSpPr>
          <p:nvPr>
            <p:ph type="body" idx="1"/>
          </p:nvPr>
        </p:nvSpPr>
        <p:spPr>
          <a:xfrm>
            <a:off x="139700" y="808038"/>
            <a:ext cx="11836400" cy="1969029"/>
          </a:xfrm>
          <a:noFill/>
        </p:spPr>
        <p:txBody>
          <a:bodyPr/>
          <a:lstStyle/>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cs typeface="Times New Roman" panose="02020603050405020304" pitchFamily="18" charset="0"/>
              </a:rPr>
              <a:t>slow forward reaction</a:t>
            </a:r>
            <a:r>
              <a:rPr lang="ru-RU" altLang="uk-UA" sz="2400" dirty="0">
                <a:latin typeface="Times New Roman" panose="02020603050405020304" pitchFamily="18" charset="0"/>
                <a:cs typeface="Times New Roman" panose="02020603050405020304" pitchFamily="18" charset="0"/>
              </a:rPr>
              <a:t>;</a:t>
            </a:r>
          </a:p>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cs typeface="Times New Roman" panose="02020603050405020304" pitchFamily="18" charset="0"/>
              </a:rPr>
              <a:t>there is no corresponding indicator</a:t>
            </a:r>
            <a:r>
              <a:rPr lang="ru-RU" altLang="uk-UA" sz="2400" dirty="0">
                <a:latin typeface="Times New Roman" panose="02020603050405020304" pitchFamily="18" charset="0"/>
                <a:cs typeface="Times New Roman" panose="02020603050405020304" pitchFamily="18" charset="0"/>
              </a:rPr>
              <a:t>;</a:t>
            </a:r>
          </a:p>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rPr>
              <a:t>possible loss of the analyte due to its volatility</a:t>
            </a:r>
            <a:r>
              <a:rPr lang="ru-RU" altLang="uk-UA" sz="2400" dirty="0">
                <a:latin typeface="Times New Roman" panose="02020603050405020304" pitchFamily="18" charset="0"/>
              </a:rPr>
              <a:t>.</a:t>
            </a:r>
          </a:p>
          <a:p>
            <a:pPr algn="ctr" eaLnBrk="1" hangingPunct="1">
              <a:lnSpc>
                <a:spcPct val="80000"/>
              </a:lnSpc>
              <a:buFont typeface="Wingdings" panose="05000000000000000000" pitchFamily="2" charset="2"/>
              <a:buNone/>
            </a:pPr>
            <a:r>
              <a:rPr lang="ru-RU" altLang="uk-UA" b="1" i="1" dirty="0">
                <a:effectLst/>
                <a:latin typeface="Times New Roman" panose="02020603050405020304" pitchFamily="18" charset="0"/>
              </a:rPr>
              <a:t>А + Т</a:t>
            </a:r>
            <a:r>
              <a:rPr lang="ru-RU" altLang="uk-UA" b="1" i="1" baseline="-25000" dirty="0">
                <a:effectLst/>
                <a:latin typeface="Times New Roman" panose="02020603050405020304" pitchFamily="18" charset="0"/>
              </a:rPr>
              <a:t>1</a:t>
            </a:r>
            <a:r>
              <a:rPr lang="ru-RU" altLang="uk-UA" b="1" i="1" dirty="0">
                <a:effectLst/>
                <a:latin typeface="Times New Roman" panose="02020603050405020304" pitchFamily="18" charset="0"/>
              </a:rPr>
              <a:t>(</a:t>
            </a:r>
            <a:r>
              <a:rPr lang="en-US" altLang="uk-UA" b="1" i="1" dirty="0">
                <a:effectLst/>
                <a:latin typeface="Times New Roman" panose="02020603050405020304" pitchFamily="18" charset="0"/>
              </a:rPr>
              <a:t>excess</a:t>
            </a:r>
            <a:r>
              <a:rPr lang="ru-RU" altLang="uk-UA" b="1" i="1" dirty="0">
                <a:effectLst/>
                <a:latin typeface="Times New Roman" panose="02020603050405020304" pitchFamily="18" charset="0"/>
              </a:rPr>
              <a:t>) </a:t>
            </a:r>
            <a:r>
              <a:rPr lang="ru-RU" altLang="uk-UA" b="1" i="1" dirty="0">
                <a:effectLst/>
                <a:latin typeface="Times New Roman" panose="02020603050405020304" pitchFamily="18" charset="0"/>
                <a:cs typeface="Times New Roman" panose="02020603050405020304" pitchFamily="18" charset="0"/>
              </a:rPr>
              <a:t>→</a:t>
            </a:r>
            <a:r>
              <a:rPr lang="ru-RU" altLang="uk-UA" b="1" i="1" dirty="0">
                <a:effectLst/>
                <a:latin typeface="Times New Roman" panose="02020603050405020304" pitchFamily="18" charset="0"/>
              </a:rPr>
              <a:t> </a:t>
            </a:r>
            <a:r>
              <a:rPr lang="en-US" altLang="uk-UA" b="1" i="1" dirty="0">
                <a:effectLst/>
                <a:latin typeface="Times New Roman" panose="02020603050405020304" pitchFamily="18" charset="0"/>
              </a:rPr>
              <a:t>product </a:t>
            </a:r>
            <a:r>
              <a:rPr lang="en-US" altLang="uk-UA" b="1" i="1" baseline="-24000" dirty="0">
                <a:effectLst/>
                <a:latin typeface="Times New Roman" panose="02020603050405020304" pitchFamily="18" charset="0"/>
              </a:rPr>
              <a:t>1</a:t>
            </a:r>
            <a:r>
              <a:rPr lang="ru-RU" altLang="uk-UA" b="1" i="1" dirty="0">
                <a:effectLst/>
                <a:latin typeface="Times New Roman" panose="02020603050405020304" pitchFamily="18" charset="0"/>
              </a:rPr>
              <a:t> + </a:t>
            </a:r>
            <a:r>
              <a:rPr lang="en-US" altLang="uk-UA" b="1" i="1" dirty="0">
                <a:effectLst/>
                <a:latin typeface="Times New Roman" panose="02020603050405020304" pitchFamily="18" charset="0"/>
              </a:rPr>
              <a:t>T(remainder</a:t>
            </a:r>
            <a:r>
              <a:rPr lang="ru-RU" altLang="uk-UA" b="1" i="1" dirty="0">
                <a:effectLst/>
                <a:latin typeface="Times New Roman" panose="02020603050405020304" pitchFamily="18" charset="0"/>
              </a:rPr>
              <a:t>)</a:t>
            </a:r>
            <a:endParaRPr lang="ru-RU" altLang="uk-UA" i="1" dirty="0">
              <a:effectLst/>
              <a:latin typeface="Times New Roman" panose="02020603050405020304" pitchFamily="18" charset="0"/>
              <a:cs typeface="Times New Roman" panose="02020603050405020304" pitchFamily="18" charset="0"/>
            </a:endParaRPr>
          </a:p>
          <a:p>
            <a:pPr algn="ctr" eaLnBrk="1" hangingPunct="1">
              <a:lnSpc>
                <a:spcPct val="80000"/>
              </a:lnSpc>
              <a:buFont typeface="Wingdings" panose="05000000000000000000" pitchFamily="2" charset="2"/>
              <a:buNone/>
            </a:pPr>
            <a:r>
              <a:rPr lang="en-US" altLang="uk-UA" b="1" i="1" dirty="0">
                <a:effectLst/>
                <a:latin typeface="Times New Roman" panose="02020603050405020304" pitchFamily="18" charset="0"/>
              </a:rPr>
              <a:t>T(remainder</a:t>
            </a:r>
            <a:r>
              <a:rPr lang="ru-RU" altLang="uk-UA" b="1" i="1" dirty="0">
                <a:effectLst/>
                <a:latin typeface="Times New Roman" panose="02020603050405020304" pitchFamily="18" charset="0"/>
              </a:rPr>
              <a:t>) + Т</a:t>
            </a:r>
            <a:r>
              <a:rPr lang="ru-RU" altLang="uk-UA" b="1" i="1" baseline="-25000" dirty="0">
                <a:effectLst/>
                <a:latin typeface="Times New Roman" panose="02020603050405020304" pitchFamily="18" charset="0"/>
              </a:rPr>
              <a:t>2</a:t>
            </a:r>
            <a:r>
              <a:rPr lang="ru-RU" altLang="uk-UA" b="1" i="1" dirty="0">
                <a:effectLst/>
                <a:latin typeface="Times New Roman" panose="02020603050405020304" pitchFamily="18" charset="0"/>
              </a:rPr>
              <a:t> </a:t>
            </a:r>
            <a:r>
              <a:rPr lang="ru-RU" altLang="uk-UA" b="1" i="1" dirty="0">
                <a:effectLst/>
                <a:latin typeface="Times New Roman" panose="02020603050405020304" pitchFamily="18" charset="0"/>
                <a:cs typeface="Times New Roman" panose="02020603050405020304" pitchFamily="18" charset="0"/>
              </a:rPr>
              <a:t>→</a:t>
            </a:r>
            <a:r>
              <a:rPr lang="ru-RU" altLang="uk-UA" b="1" i="1" dirty="0">
                <a:effectLst/>
                <a:latin typeface="Times New Roman" panose="02020603050405020304" pitchFamily="18" charset="0"/>
              </a:rPr>
              <a:t> </a:t>
            </a:r>
            <a:r>
              <a:rPr lang="en-US" altLang="uk-UA" b="1" i="1" dirty="0">
                <a:effectLst/>
                <a:latin typeface="Times New Roman" panose="02020603050405020304" pitchFamily="18" charset="0"/>
              </a:rPr>
              <a:t>product</a:t>
            </a:r>
            <a:r>
              <a:rPr lang="en-US" altLang="uk-UA" b="1" i="1" baseline="-25000" dirty="0">
                <a:effectLst/>
                <a:latin typeface="Times New Roman" panose="02020603050405020304" pitchFamily="18" charset="0"/>
              </a:rPr>
              <a:t>2</a:t>
            </a:r>
            <a:endParaRPr lang="ru-RU" altLang="uk-UA" b="1" i="1" baseline="-25000" dirty="0">
              <a:effectLst/>
              <a:latin typeface="Times New Roman" panose="02020603050405020304" pitchFamily="18" charset="0"/>
            </a:endParaRPr>
          </a:p>
        </p:txBody>
      </p:sp>
      <p:sp>
        <p:nvSpPr>
          <p:cNvPr id="5" name="TextBox 4">
            <a:extLst>
              <a:ext uri="{FF2B5EF4-FFF2-40B4-BE49-F238E27FC236}">
                <a16:creationId xmlns:a16="http://schemas.microsoft.com/office/drawing/2014/main" xmlns="" id="{0471F3F4-AF60-4B9D-BC28-C3BD8EB0DD9A}"/>
              </a:ext>
            </a:extLst>
          </p:cNvPr>
          <p:cNvSpPr txBox="1"/>
          <p:nvPr/>
        </p:nvSpPr>
        <p:spPr>
          <a:xfrm>
            <a:off x="228600" y="2842389"/>
            <a:ext cx="11747500" cy="2862322"/>
          </a:xfrm>
          <a:prstGeom prst="rect">
            <a:avLst/>
          </a:prstGeom>
          <a:noFill/>
        </p:spPr>
        <p:txBody>
          <a:bodyPr wrap="square">
            <a:spAutoFit/>
          </a:bodyPr>
          <a:lstStyle/>
          <a:p>
            <a:pPr eaLnBrk="1" hangingPunct="1">
              <a:buFont typeface="Wingdings" panose="05000000000000000000" pitchFamily="2" charset="2"/>
              <a:buNone/>
              <a:defRPr/>
            </a:pPr>
            <a:r>
              <a:rPr lang="ru-RU" altLang="uk-UA" sz="1800" dirty="0">
                <a:latin typeface="Times New Roman" panose="02020603050405020304" pitchFamily="18" charset="0"/>
              </a:rPr>
              <a:t>	</a:t>
            </a:r>
            <a:r>
              <a:rPr lang="en-US" altLang="uk-UA" sz="1800" dirty="0">
                <a:latin typeface="Times New Roman" panose="02020603050405020304" pitchFamily="18" charset="0"/>
              </a:rPr>
              <a:t> For example, the concentration of an NH</a:t>
            </a:r>
            <a:r>
              <a:rPr lang="en-US" altLang="uk-UA" sz="1800" baseline="-25000" dirty="0">
                <a:latin typeface="Times New Roman" panose="02020603050405020304" pitchFamily="18" charset="0"/>
              </a:rPr>
              <a:t>3</a:t>
            </a:r>
            <a:r>
              <a:rPr lang="en-US" altLang="uk-UA" sz="1800" dirty="0">
                <a:latin typeface="Times New Roman" panose="02020603050405020304" pitchFamily="18" charset="0"/>
              </a:rPr>
              <a:t> solution is determined by back titration due to its volatility. An excess of titrated hydrochloric acid solution is added to the ammonia solution. Unreacted hydrochloric acid is titrated with sodium hydroxide solution.</a:t>
            </a:r>
            <a:r>
              <a:rPr lang="ru-RU" altLang="uk-UA" sz="1800" dirty="0">
                <a:latin typeface="Times New Roman" panose="02020603050405020304" pitchFamily="18" charset="0"/>
              </a:rPr>
              <a:t>.</a:t>
            </a:r>
          </a:p>
          <a:p>
            <a:pPr eaLnBrk="1" hangingPunct="1">
              <a:buFont typeface="Wingdings" panose="05000000000000000000" pitchFamily="2" charset="2"/>
              <a:buNone/>
              <a:defRPr/>
            </a:pPr>
            <a:r>
              <a:rPr lang="ru-RU" altLang="uk-UA" dirty="0">
                <a:latin typeface="Times New Roman" panose="02020603050405020304" pitchFamily="18" charset="0"/>
              </a:rPr>
              <a:t>	</a:t>
            </a:r>
            <a:r>
              <a:rPr lang="en-US" altLang="uk-UA" sz="1800" dirty="0">
                <a:latin typeface="Times New Roman" panose="02020603050405020304" pitchFamily="18" charset="0"/>
              </a:rPr>
              <a:t> Back acid-base titration, methyl orange indicator</a:t>
            </a:r>
            <a:r>
              <a:rPr lang="ru-RU" altLang="uk-UA" sz="1800" dirty="0">
                <a:latin typeface="Times New Roman" panose="02020603050405020304" pitchFamily="18" charset="0"/>
              </a:rPr>
              <a:t>. </a:t>
            </a:r>
          </a:p>
          <a:p>
            <a:pPr eaLnBrk="1" hangingPunct="1">
              <a:buFont typeface="Wingdings" panose="05000000000000000000" pitchFamily="2" charset="2"/>
              <a:buNone/>
              <a:defRPr/>
            </a:pPr>
            <a:endParaRPr lang="ru-RU" altLang="uk-UA" sz="1800" dirty="0">
              <a:latin typeface="Times New Roman" panose="02020603050405020304" pitchFamily="18" charset="0"/>
            </a:endParaRPr>
          </a:p>
          <a:p>
            <a:pPr eaLnBrk="1" hangingPunct="1">
              <a:buFont typeface="Wingdings" panose="05000000000000000000" pitchFamily="2" charset="2"/>
              <a:buNone/>
              <a:defRPr/>
            </a:pPr>
            <a:endParaRPr lang="ru-RU" altLang="uk-UA" sz="1800" dirty="0">
              <a:latin typeface="Times New Roman" panose="02020603050405020304" pitchFamily="18" charset="0"/>
            </a:endParaRPr>
          </a:p>
          <a:p>
            <a:pPr algn="ctr" eaLnBrk="1" hangingPunct="1">
              <a:buFont typeface="Wingdings" panose="05000000000000000000" pitchFamily="2" charset="2"/>
              <a:buNone/>
              <a:defRPr/>
            </a:pPr>
            <a:r>
              <a:rPr lang="en-US" altLang="uk-UA" sz="1800" dirty="0">
                <a:latin typeface="Times New Roman" panose="02020603050405020304" pitchFamily="18" charset="0"/>
              </a:rPr>
              <a:t>NH</a:t>
            </a:r>
            <a:r>
              <a:rPr lang="en-US" altLang="uk-UA" sz="1800" baseline="-25000" dirty="0">
                <a:latin typeface="Times New Roman" panose="02020603050405020304" pitchFamily="18" charset="0"/>
              </a:rPr>
              <a:t>4</a:t>
            </a:r>
            <a:r>
              <a:rPr lang="en-US" altLang="uk-UA" sz="1800" dirty="0">
                <a:latin typeface="Times New Roman" panose="02020603050405020304" pitchFamily="18" charset="0"/>
              </a:rPr>
              <a:t>OH + </a:t>
            </a:r>
            <a:r>
              <a:rPr lang="en-US" altLang="uk-UA" sz="1800" dirty="0" err="1">
                <a:latin typeface="Times New Roman" panose="02020603050405020304" pitchFamily="18" charset="0"/>
              </a:rPr>
              <a:t>HCl</a:t>
            </a:r>
            <a:r>
              <a:rPr lang="en-US" altLang="uk-UA" sz="1800" baseline="-25000" dirty="0" err="1">
                <a:latin typeface="Times New Roman" panose="02020603050405020304" pitchFamily="18" charset="0"/>
              </a:rPr>
              <a:t>excess</a:t>
            </a:r>
            <a:r>
              <a:rPr lang="ru-RU" altLang="uk-UA" sz="1800" baseline="-25000" dirty="0">
                <a:latin typeface="Times New Roman" panose="02020603050405020304" pitchFamily="18" charset="0"/>
              </a:rPr>
              <a:t>.</a:t>
            </a:r>
            <a:r>
              <a:rPr lang="en-US" altLang="uk-UA" sz="1800" dirty="0">
                <a:latin typeface="Times New Roman" panose="02020603050405020304" pitchFamily="18" charset="0"/>
              </a:rPr>
              <a:t> </a:t>
            </a:r>
            <a:r>
              <a:rPr lang="ru-RU" altLang="uk-UA" b="1" i="1" dirty="0">
                <a:effectLst/>
                <a:latin typeface="Times New Roman" panose="02020603050405020304" pitchFamily="18" charset="0"/>
                <a:cs typeface="Times New Roman" panose="02020603050405020304" pitchFamily="18" charset="0"/>
              </a:rPr>
              <a:t>→</a:t>
            </a:r>
            <a:r>
              <a:rPr lang="en-US" altLang="uk-UA" sz="1800" dirty="0">
                <a:latin typeface="Times New Roman" panose="02020603050405020304" pitchFamily="18" charset="0"/>
              </a:rPr>
              <a:t> NH</a:t>
            </a:r>
            <a:r>
              <a:rPr lang="en-US" altLang="uk-UA" sz="1800" baseline="-25000" dirty="0">
                <a:latin typeface="Times New Roman" panose="02020603050405020304" pitchFamily="18" charset="0"/>
              </a:rPr>
              <a:t>4</a:t>
            </a:r>
            <a:r>
              <a:rPr lang="en-US" altLang="uk-UA" sz="1800" dirty="0">
                <a:latin typeface="Times New Roman" panose="02020603050405020304" pitchFamily="18" charset="0"/>
              </a:rPr>
              <a:t>Cl + H</a:t>
            </a:r>
            <a:r>
              <a:rPr lang="en-US" altLang="uk-UA" sz="1800" baseline="-25000" dirty="0">
                <a:latin typeface="Times New Roman" panose="02020603050405020304" pitchFamily="18" charset="0"/>
              </a:rPr>
              <a:t>2</a:t>
            </a:r>
            <a:r>
              <a:rPr lang="en-US" altLang="uk-UA" sz="1800" dirty="0">
                <a:latin typeface="Times New Roman" panose="02020603050405020304" pitchFamily="18" charset="0"/>
              </a:rPr>
              <a:t>O</a:t>
            </a:r>
            <a:endParaRPr lang="ru-RU" altLang="uk-UA" sz="1800" dirty="0">
              <a:latin typeface="Times New Roman" panose="02020603050405020304" pitchFamily="18" charset="0"/>
            </a:endParaRPr>
          </a:p>
          <a:p>
            <a:pPr algn="ctr" eaLnBrk="1" hangingPunct="1">
              <a:buFont typeface="Wingdings" panose="05000000000000000000" pitchFamily="2" charset="2"/>
              <a:buNone/>
              <a:defRPr/>
            </a:pPr>
            <a:endParaRPr lang="ru-RU" altLang="uk-UA" dirty="0">
              <a:latin typeface="Times New Roman" panose="02020603050405020304" pitchFamily="18" charset="0"/>
            </a:endParaRPr>
          </a:p>
          <a:p>
            <a:pPr algn="ctr" eaLnBrk="1" hangingPunct="1">
              <a:buFont typeface="Wingdings" panose="05000000000000000000" pitchFamily="2" charset="2"/>
              <a:buNone/>
              <a:defRPr/>
            </a:pPr>
            <a:endParaRPr lang="ru-RU" altLang="uk-UA" dirty="0">
              <a:latin typeface="Times New Roman" panose="02020603050405020304" pitchFamily="18" charset="0"/>
            </a:endParaRPr>
          </a:p>
          <a:p>
            <a:pPr algn="ctr" eaLnBrk="1" hangingPunct="1">
              <a:buFont typeface="Wingdings" panose="05000000000000000000" pitchFamily="2" charset="2"/>
              <a:buNone/>
              <a:defRPr/>
            </a:pPr>
            <a:r>
              <a:rPr lang="en-US" altLang="uk-UA" sz="1800" dirty="0">
                <a:latin typeface="Times New Roman" panose="02020603050405020304" pitchFamily="18" charset="0"/>
              </a:rPr>
              <a:t>HCl + NaOH </a:t>
            </a:r>
            <a:r>
              <a:rPr lang="ru-RU" altLang="uk-UA" b="1" i="1" dirty="0">
                <a:effectLst/>
                <a:latin typeface="Times New Roman" panose="02020603050405020304" pitchFamily="18" charset="0"/>
                <a:cs typeface="Times New Roman" panose="02020603050405020304" pitchFamily="18" charset="0"/>
              </a:rPr>
              <a:t>→</a:t>
            </a:r>
            <a:r>
              <a:rPr lang="en-US" altLang="uk-UA" sz="1800" dirty="0">
                <a:latin typeface="Times New Roman" panose="02020603050405020304" pitchFamily="18" charset="0"/>
              </a:rPr>
              <a:t> NaCl + H</a:t>
            </a:r>
            <a:r>
              <a:rPr lang="en-US" altLang="uk-UA" sz="1800" baseline="-25000" dirty="0">
                <a:latin typeface="Times New Roman" panose="02020603050405020304" pitchFamily="18" charset="0"/>
              </a:rPr>
              <a:t>2</a:t>
            </a:r>
            <a:r>
              <a:rPr lang="en-US" altLang="uk-UA" sz="1800" dirty="0">
                <a:latin typeface="Times New Roman" panose="02020603050405020304" pitchFamily="18" charset="0"/>
              </a:rPr>
              <a:t>O</a:t>
            </a:r>
            <a:endParaRPr lang="ru-RU" altLang="uk-UA" sz="1800" dirty="0">
              <a:latin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a:extLst>
              <a:ext uri="{FF2B5EF4-FFF2-40B4-BE49-F238E27FC236}">
                <a16:creationId xmlns:a16="http://schemas.microsoft.com/office/drawing/2014/main" xmlns="" id="{0018635D-93C7-44F7-BB29-6E0325EE16DE}"/>
              </a:ext>
            </a:extLst>
          </p:cNvPr>
          <p:cNvSpPr>
            <a:spLocks noChangeArrowheads="1"/>
          </p:cNvSpPr>
          <p:nvPr/>
        </p:nvSpPr>
        <p:spPr bwMode="auto">
          <a:xfrm>
            <a:off x="2028031" y="224367"/>
            <a:ext cx="8135937" cy="363538"/>
          </a:xfrm>
          <a:prstGeom prst="roundRect">
            <a:avLst>
              <a:gd name="adj" fmla="val 16667"/>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eaLnBrk="1" hangingPunct="1"/>
            <a:r>
              <a:rPr lang="en-US" altLang="uk-UA" sz="2400" b="1" dirty="0">
                <a:solidFill>
                  <a:schemeClr val="bg1"/>
                </a:solidFill>
                <a:latin typeface="Times New Roman" panose="02020603050405020304" pitchFamily="18" charset="0"/>
              </a:rPr>
              <a:t>substitution titration</a:t>
            </a:r>
            <a:endParaRPr lang="ru-RU" altLang="uk-UA" sz="2400" b="1" dirty="0">
              <a:solidFill>
                <a:schemeClr val="bg1"/>
              </a:solidFill>
              <a:latin typeface="Times New Roman" panose="02020603050405020304" pitchFamily="18" charset="0"/>
            </a:endParaRPr>
          </a:p>
        </p:txBody>
      </p:sp>
      <p:sp>
        <p:nvSpPr>
          <p:cNvPr id="19459" name="Rectangle 3">
            <a:extLst>
              <a:ext uri="{FF2B5EF4-FFF2-40B4-BE49-F238E27FC236}">
                <a16:creationId xmlns:a16="http://schemas.microsoft.com/office/drawing/2014/main" xmlns="" id="{5EB1459A-0031-41F6-B42E-222A787CA38D}"/>
              </a:ext>
            </a:extLst>
          </p:cNvPr>
          <p:cNvSpPr>
            <a:spLocks noGrp="1" noChangeArrowheads="1"/>
          </p:cNvSpPr>
          <p:nvPr>
            <p:ph type="body" idx="1"/>
          </p:nvPr>
        </p:nvSpPr>
        <p:spPr>
          <a:xfrm>
            <a:off x="97366" y="967848"/>
            <a:ext cx="11997266" cy="3968220"/>
          </a:xfrm>
          <a:noFill/>
        </p:spPr>
        <p:txBody>
          <a:bodyPr/>
          <a:lstStyle/>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cs typeface="Times New Roman" panose="02020603050405020304" pitchFamily="18" charset="0"/>
              </a:rPr>
              <a:t>analyte does not interact with this titrant</a:t>
            </a:r>
            <a:r>
              <a:rPr lang="ru-RU" altLang="uk-UA" sz="2400" dirty="0">
                <a:latin typeface="Times New Roman" panose="02020603050405020304" pitchFamily="18" charset="0"/>
                <a:cs typeface="Times New Roman" panose="02020603050405020304" pitchFamily="18" charset="0"/>
              </a:rPr>
              <a:t>;</a:t>
            </a:r>
          </a:p>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cs typeface="Times New Roman" panose="02020603050405020304" pitchFamily="18" charset="0"/>
              </a:rPr>
              <a:t>the interaction of the analyte and the titrant leads to the formation of a mixture of several products, the quantitative ratio of which is not constant</a:t>
            </a:r>
            <a:r>
              <a:rPr lang="ru-RU" altLang="uk-UA" sz="2400" dirty="0">
                <a:latin typeface="Times New Roman" panose="02020603050405020304" pitchFamily="18" charset="0"/>
                <a:cs typeface="Times New Roman" panose="02020603050405020304" pitchFamily="18" charset="0"/>
              </a:rPr>
              <a:t>; </a:t>
            </a:r>
          </a:p>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cs typeface="Times New Roman" panose="02020603050405020304" pitchFamily="18" charset="0"/>
              </a:rPr>
              <a:t>titration reaction is not stoichiometrically</a:t>
            </a:r>
            <a:r>
              <a:rPr lang="ru-RU" altLang="uk-UA" sz="2400" dirty="0">
                <a:latin typeface="Times New Roman" panose="02020603050405020304" pitchFamily="18" charset="0"/>
                <a:cs typeface="Times New Roman" panose="02020603050405020304" pitchFamily="18" charset="0"/>
              </a:rPr>
              <a:t>;</a:t>
            </a:r>
          </a:p>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cs typeface="Times New Roman" panose="02020603050405020304" pitchFamily="18" charset="0"/>
              </a:rPr>
              <a:t>there is no corresponding indicator</a:t>
            </a:r>
            <a:r>
              <a:rPr lang="ru-RU" altLang="uk-UA" sz="2400" dirty="0">
                <a:latin typeface="Times New Roman" panose="02020603050405020304" pitchFamily="18" charset="0"/>
                <a:cs typeface="Times New Roman" panose="02020603050405020304" pitchFamily="18" charset="0"/>
              </a:rPr>
              <a:t>;</a:t>
            </a:r>
          </a:p>
          <a:p>
            <a:pPr algn="just" eaLnBrk="1" hangingPunct="1">
              <a:lnSpc>
                <a:spcPct val="80000"/>
              </a:lnSpc>
              <a:buFont typeface="Wingdings" panose="05000000000000000000" pitchFamily="2" charset="2"/>
              <a:buChar char=""/>
            </a:pPr>
            <a:r>
              <a:rPr lang="en-US" altLang="uk-UA" sz="2400" dirty="0">
                <a:latin typeface="Times New Roman" panose="02020603050405020304" pitchFamily="18" charset="0"/>
              </a:rPr>
              <a:t>analyte is unstable</a:t>
            </a:r>
            <a:r>
              <a:rPr lang="ru-RU" altLang="uk-UA" sz="2400" dirty="0">
                <a:latin typeface="Times New Roman" panose="02020603050405020304" pitchFamily="18" charset="0"/>
              </a:rPr>
              <a:t>.</a:t>
            </a:r>
          </a:p>
          <a:p>
            <a:pPr algn="just" eaLnBrk="1" hangingPunct="1">
              <a:lnSpc>
                <a:spcPct val="80000"/>
              </a:lnSpc>
              <a:buFont typeface="Wingdings" panose="05000000000000000000" pitchFamily="2" charset="2"/>
              <a:buChar char=""/>
            </a:pPr>
            <a:endParaRPr lang="ru-RU" altLang="uk-UA" sz="2400" dirty="0">
              <a:latin typeface="Times New Roman" panose="02020603050405020304" pitchFamily="18" charset="0"/>
            </a:endParaRPr>
          </a:p>
          <a:p>
            <a:pPr algn="ctr" eaLnBrk="1" hangingPunct="1">
              <a:lnSpc>
                <a:spcPct val="80000"/>
              </a:lnSpc>
              <a:buFont typeface="Wingdings" panose="05000000000000000000" pitchFamily="2" charset="2"/>
              <a:buNone/>
            </a:pPr>
            <a:r>
              <a:rPr lang="ru-RU" altLang="uk-UA" b="1" i="1" dirty="0">
                <a:effectLst/>
                <a:latin typeface="Times New Roman" panose="02020603050405020304" pitchFamily="18" charset="0"/>
              </a:rPr>
              <a:t>А + В(</a:t>
            </a:r>
            <a:r>
              <a:rPr lang="en-US" altLang="uk-UA" b="1" i="1" dirty="0">
                <a:effectLst/>
                <a:latin typeface="Times New Roman" panose="02020603050405020304" pitchFamily="18" charset="0"/>
              </a:rPr>
              <a:t>reagent</a:t>
            </a:r>
            <a:r>
              <a:rPr lang="ru-RU" altLang="uk-UA" b="1" i="1" dirty="0">
                <a:effectLst/>
                <a:latin typeface="Times New Roman" panose="02020603050405020304" pitchFamily="18" charset="0"/>
              </a:rPr>
              <a:t>) </a:t>
            </a:r>
            <a:r>
              <a:rPr lang="ru-RU" altLang="uk-UA" b="1" i="1" dirty="0">
                <a:effectLst/>
                <a:latin typeface="Times New Roman" panose="02020603050405020304" pitchFamily="18" charset="0"/>
                <a:cs typeface="Times New Roman" panose="02020603050405020304" pitchFamily="18" charset="0"/>
              </a:rPr>
              <a:t>→</a:t>
            </a:r>
            <a:r>
              <a:rPr lang="ru-RU" altLang="uk-UA" b="1" i="1" dirty="0">
                <a:effectLst/>
                <a:latin typeface="Times New Roman" panose="02020603050405020304" pitchFamily="18" charset="0"/>
              </a:rPr>
              <a:t> А</a:t>
            </a:r>
            <a:r>
              <a:rPr lang="en-US" altLang="uk-UA" b="1" i="1" baseline="-24000" dirty="0">
                <a:effectLst/>
                <a:latin typeface="Times New Roman" panose="02020603050405020304" pitchFamily="18" charset="0"/>
              </a:rPr>
              <a:t>1</a:t>
            </a:r>
            <a:r>
              <a:rPr lang="en-US" altLang="uk-UA" b="1" i="1" dirty="0">
                <a:effectLst/>
                <a:latin typeface="Times New Roman" panose="02020603050405020304" pitchFamily="18" charset="0"/>
              </a:rPr>
              <a:t>(deputy</a:t>
            </a:r>
            <a:r>
              <a:rPr lang="ru-RU" altLang="uk-UA" b="1" i="1" dirty="0">
                <a:effectLst/>
                <a:latin typeface="Times New Roman" panose="02020603050405020304" pitchFamily="18" charset="0"/>
              </a:rPr>
              <a:t>)</a:t>
            </a:r>
          </a:p>
          <a:p>
            <a:pPr algn="just" eaLnBrk="1" hangingPunct="1">
              <a:lnSpc>
                <a:spcPct val="80000"/>
              </a:lnSpc>
              <a:buFont typeface="Wingdings" panose="05000000000000000000" pitchFamily="2" charset="2"/>
              <a:buChar char=""/>
            </a:pPr>
            <a:endParaRPr lang="ru-RU" altLang="uk-UA" i="1" dirty="0">
              <a:effectLst/>
              <a:latin typeface="Times New Roman" panose="02020603050405020304" pitchFamily="18" charset="0"/>
              <a:cs typeface="Times New Roman" panose="02020603050405020304" pitchFamily="18" charset="0"/>
            </a:endParaRPr>
          </a:p>
          <a:p>
            <a:pPr algn="ctr" eaLnBrk="1" hangingPunct="1">
              <a:lnSpc>
                <a:spcPct val="80000"/>
              </a:lnSpc>
              <a:buFont typeface="Wingdings" panose="05000000000000000000" pitchFamily="2" charset="2"/>
              <a:buNone/>
            </a:pPr>
            <a:r>
              <a:rPr lang="ru-RU" altLang="uk-UA" b="1" i="1" dirty="0">
                <a:effectLst/>
                <a:latin typeface="Times New Roman" panose="02020603050405020304" pitchFamily="18" charset="0"/>
              </a:rPr>
              <a:t>А</a:t>
            </a:r>
            <a:r>
              <a:rPr lang="ru-RU" altLang="uk-UA" b="1" i="1" baseline="-25000" dirty="0">
                <a:effectLst/>
                <a:latin typeface="Times New Roman" panose="02020603050405020304" pitchFamily="18" charset="0"/>
              </a:rPr>
              <a:t>1</a:t>
            </a:r>
            <a:r>
              <a:rPr lang="en-US" altLang="uk-UA" b="1" i="1" dirty="0">
                <a:effectLst/>
                <a:latin typeface="Times New Roman" panose="02020603050405020304" pitchFamily="18" charset="0"/>
              </a:rPr>
              <a:t>(deputy</a:t>
            </a:r>
            <a:r>
              <a:rPr lang="ru-RU" altLang="uk-UA" b="1" i="1" dirty="0">
                <a:effectLst/>
                <a:latin typeface="Times New Roman" panose="02020603050405020304" pitchFamily="18" charset="0"/>
              </a:rPr>
              <a:t>) + Т </a:t>
            </a:r>
            <a:r>
              <a:rPr lang="ru-RU" altLang="uk-UA" b="1" i="1" dirty="0">
                <a:effectLst/>
                <a:latin typeface="Times New Roman" panose="02020603050405020304" pitchFamily="18" charset="0"/>
                <a:cs typeface="Times New Roman" panose="02020603050405020304" pitchFamily="18" charset="0"/>
              </a:rPr>
              <a:t>→</a:t>
            </a:r>
            <a:r>
              <a:rPr lang="ru-RU" altLang="uk-UA" b="1" i="1" dirty="0">
                <a:effectLst/>
                <a:latin typeface="Times New Roman" panose="02020603050405020304" pitchFamily="18" charset="0"/>
              </a:rPr>
              <a:t> </a:t>
            </a:r>
            <a:r>
              <a:rPr lang="en-US" altLang="uk-UA" b="1" i="1" dirty="0">
                <a:effectLst/>
                <a:latin typeface="Times New Roman" panose="02020603050405020304" pitchFamily="18" charset="0"/>
              </a:rPr>
              <a:t>product</a:t>
            </a:r>
            <a:endParaRPr lang="ru-RU" altLang="uk-UA" b="1" i="1" baseline="-24000" dirty="0">
              <a:effectLst/>
              <a:latin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a:extLst>
              <a:ext uri="{FF2B5EF4-FFF2-40B4-BE49-F238E27FC236}">
                <a16:creationId xmlns:a16="http://schemas.microsoft.com/office/drawing/2014/main" xmlns="" id="{978718FB-EE29-4F11-81BE-0E30E5F545D4}"/>
              </a:ext>
            </a:extLst>
          </p:cNvPr>
          <p:cNvSpPr>
            <a:spLocks noGrp="1" noChangeArrowheads="1"/>
          </p:cNvSpPr>
          <p:nvPr>
            <p:ph type="body" idx="1"/>
          </p:nvPr>
        </p:nvSpPr>
        <p:spPr>
          <a:xfrm>
            <a:off x="55032" y="958850"/>
            <a:ext cx="12035367" cy="4495800"/>
          </a:xfrm>
        </p:spPr>
        <p:txBody>
          <a:bodyPr/>
          <a:lstStyle/>
          <a:p>
            <a:pPr eaLnBrk="1" hangingPunct="1">
              <a:buFont typeface="Wingdings" panose="05000000000000000000" pitchFamily="2" charset="2"/>
              <a:buNone/>
              <a:defRPr/>
            </a:pPr>
            <a:r>
              <a:rPr lang="en-US" altLang="uk-UA" sz="2400" dirty="0">
                <a:latin typeface="Times New Roman" panose="02020603050405020304" pitchFamily="18" charset="0"/>
              </a:rPr>
              <a:t>	</a:t>
            </a:r>
            <a:r>
              <a:rPr lang="ru-RU" altLang="uk-UA" sz="2400" dirty="0">
                <a:latin typeface="Times New Roman" panose="02020603050405020304" pitchFamily="18" charset="0"/>
              </a:rPr>
              <a:t>	</a:t>
            </a:r>
            <a:r>
              <a:rPr lang="en-US" altLang="uk-UA" sz="2400" dirty="0">
                <a:latin typeface="Times New Roman" panose="02020603050405020304" pitchFamily="18" charset="0"/>
              </a:rPr>
              <a:t> For example, potassium dichromate interacts with Na</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S</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O</a:t>
            </a:r>
            <a:r>
              <a:rPr lang="en-US" altLang="uk-UA" sz="2400" baseline="-25000" dirty="0">
                <a:latin typeface="Times New Roman" panose="02020603050405020304" pitchFamily="18" charset="0"/>
              </a:rPr>
              <a:t>3</a:t>
            </a:r>
            <a:r>
              <a:rPr lang="en-US" altLang="uk-UA" sz="2400" dirty="0">
                <a:latin typeface="Times New Roman" panose="02020603050405020304" pitchFamily="18" charset="0"/>
              </a:rPr>
              <a:t> titrant </a:t>
            </a:r>
            <a:r>
              <a:rPr lang="en-US" altLang="uk-UA" sz="2400" dirty="0" err="1">
                <a:latin typeface="Times New Roman" panose="02020603050405020304" pitchFamily="18" charset="0"/>
              </a:rPr>
              <a:t>nonstoichiometrically</a:t>
            </a:r>
            <a:r>
              <a:rPr lang="en-US" altLang="uk-UA" sz="2400" dirty="0">
                <a:latin typeface="Times New Roman" panose="02020603050405020304" pitchFamily="18" charset="0"/>
              </a:rPr>
              <a:t>. Therefore, reagent KI is added to a solution of the test substance K</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Cr</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O</a:t>
            </a:r>
            <a:r>
              <a:rPr lang="en-US" altLang="uk-UA" sz="2400" baseline="-25000" dirty="0">
                <a:latin typeface="Times New Roman" panose="02020603050405020304" pitchFamily="18" charset="0"/>
              </a:rPr>
              <a:t>7</a:t>
            </a:r>
            <a:r>
              <a:rPr lang="en-US" altLang="uk-UA" sz="2400" dirty="0">
                <a:latin typeface="Times New Roman" panose="02020603050405020304" pitchFamily="18" charset="0"/>
              </a:rPr>
              <a:t>, as a result of which an equivalent amount of iodine is formed, which is then titrated with a standard solution of sodium thiosulfate</a:t>
            </a:r>
            <a:r>
              <a:rPr lang="ru-RU" altLang="uk-UA" sz="2400" dirty="0">
                <a:latin typeface="Times New Roman" panose="02020603050405020304" pitchFamily="18" charset="0"/>
              </a:rPr>
              <a:t>.</a:t>
            </a:r>
          </a:p>
          <a:p>
            <a:pPr algn="ctr" eaLnBrk="1" hangingPunct="1">
              <a:buFont typeface="Wingdings" panose="05000000000000000000" pitchFamily="2" charset="2"/>
              <a:buNone/>
              <a:defRPr/>
            </a:pPr>
            <a:r>
              <a:rPr lang="ru-RU" altLang="uk-UA" sz="2400" dirty="0">
                <a:latin typeface="Times New Roman" panose="02020603050405020304" pitchFamily="18" charset="0"/>
              </a:rPr>
              <a:t>	 </a:t>
            </a:r>
            <a:r>
              <a:rPr lang="en-US" altLang="uk-UA" sz="2400" dirty="0">
                <a:latin typeface="Times New Roman" panose="02020603050405020304" pitchFamily="18" charset="0"/>
              </a:rPr>
              <a:t>K</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Cr</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O</a:t>
            </a:r>
            <a:r>
              <a:rPr lang="en-US" altLang="uk-UA" sz="2400" baseline="-25000" dirty="0">
                <a:latin typeface="Times New Roman" panose="02020603050405020304" pitchFamily="18" charset="0"/>
              </a:rPr>
              <a:t>7</a:t>
            </a:r>
            <a:r>
              <a:rPr lang="ru-RU" altLang="uk-UA" sz="2400" dirty="0">
                <a:latin typeface="Times New Roman" panose="02020603050405020304" pitchFamily="18" charset="0"/>
              </a:rPr>
              <a:t> + </a:t>
            </a:r>
            <a:r>
              <a:rPr lang="en-US" altLang="uk-UA" sz="2400" dirty="0">
                <a:latin typeface="Times New Roman" panose="02020603050405020304" pitchFamily="18" charset="0"/>
              </a:rPr>
              <a:t>6KI + 7H</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SO</a:t>
            </a:r>
            <a:r>
              <a:rPr lang="en-US" altLang="uk-UA" sz="2400" baseline="-25000" dirty="0">
                <a:latin typeface="Times New Roman" panose="02020603050405020304" pitchFamily="18" charset="0"/>
              </a:rPr>
              <a:t>4 </a:t>
            </a:r>
            <a:r>
              <a:rPr lang="ru-RU" altLang="uk-UA" sz="2400" b="1" i="1" dirty="0">
                <a:effectLst/>
                <a:latin typeface="Times New Roman" panose="02020603050405020304" pitchFamily="18" charset="0"/>
                <a:cs typeface="Times New Roman" panose="02020603050405020304" pitchFamily="18" charset="0"/>
              </a:rPr>
              <a:t>→</a:t>
            </a:r>
            <a:r>
              <a:rPr lang="en-US" altLang="uk-UA" sz="2400" dirty="0">
                <a:latin typeface="Times New Roman" panose="02020603050405020304" pitchFamily="18" charset="0"/>
              </a:rPr>
              <a:t> 3I</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 + 4K</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SO</a:t>
            </a:r>
            <a:r>
              <a:rPr lang="en-US" altLang="uk-UA" sz="2400" baseline="-25000" dirty="0">
                <a:latin typeface="Times New Roman" panose="02020603050405020304" pitchFamily="18" charset="0"/>
              </a:rPr>
              <a:t>4 </a:t>
            </a:r>
            <a:r>
              <a:rPr lang="en-US" altLang="uk-UA" sz="2400" dirty="0">
                <a:latin typeface="Times New Roman" panose="02020603050405020304" pitchFamily="18" charset="0"/>
              </a:rPr>
              <a:t>+</a:t>
            </a:r>
            <a:r>
              <a:rPr lang="en-US" altLang="uk-UA" sz="2400" baseline="-25000" dirty="0">
                <a:latin typeface="Times New Roman" panose="02020603050405020304" pitchFamily="18" charset="0"/>
              </a:rPr>
              <a:t> </a:t>
            </a:r>
            <a:r>
              <a:rPr lang="en-US" altLang="uk-UA" sz="2400" dirty="0">
                <a:latin typeface="Times New Roman" panose="02020603050405020304" pitchFamily="18" charset="0"/>
              </a:rPr>
              <a:t>Cr</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(SO</a:t>
            </a:r>
            <a:r>
              <a:rPr lang="en-US" altLang="uk-UA" sz="2400" baseline="-25000" dirty="0">
                <a:latin typeface="Times New Roman" panose="02020603050405020304" pitchFamily="18" charset="0"/>
              </a:rPr>
              <a:t>4</a:t>
            </a:r>
            <a:r>
              <a:rPr lang="en-US" altLang="uk-UA" sz="2400" dirty="0">
                <a:latin typeface="Times New Roman" panose="02020603050405020304" pitchFamily="18" charset="0"/>
              </a:rPr>
              <a:t>)</a:t>
            </a:r>
            <a:r>
              <a:rPr lang="en-US" altLang="uk-UA" sz="2400" baseline="-25000" dirty="0">
                <a:latin typeface="Times New Roman" panose="02020603050405020304" pitchFamily="18" charset="0"/>
              </a:rPr>
              <a:t>3 </a:t>
            </a:r>
            <a:r>
              <a:rPr lang="en-US" altLang="uk-UA" sz="2400" dirty="0">
                <a:latin typeface="Times New Roman" panose="02020603050405020304" pitchFamily="18" charset="0"/>
              </a:rPr>
              <a:t>+ 7H</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O</a:t>
            </a:r>
          </a:p>
          <a:p>
            <a:pPr algn="ctr" eaLnBrk="1" hangingPunct="1">
              <a:buFont typeface="Wingdings" panose="05000000000000000000" pitchFamily="2" charset="2"/>
              <a:buNone/>
              <a:defRPr/>
            </a:pPr>
            <a:r>
              <a:rPr lang="en-US" altLang="uk-UA" sz="2400" dirty="0">
                <a:latin typeface="Times New Roman" panose="02020603050405020304" pitchFamily="18" charset="0"/>
              </a:rPr>
              <a:t>	I</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 + 2Na</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S</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O</a:t>
            </a:r>
            <a:r>
              <a:rPr lang="en-US" altLang="uk-UA" sz="2400" baseline="-25000" dirty="0">
                <a:latin typeface="Times New Roman" panose="02020603050405020304" pitchFamily="18" charset="0"/>
              </a:rPr>
              <a:t>3</a:t>
            </a:r>
            <a:r>
              <a:rPr lang="en-US" altLang="uk-UA" sz="2400" dirty="0">
                <a:latin typeface="Times New Roman" panose="02020603050405020304" pitchFamily="18" charset="0"/>
              </a:rPr>
              <a:t> </a:t>
            </a:r>
            <a:r>
              <a:rPr lang="ru-RU" altLang="uk-UA" sz="2400" b="1" i="1" dirty="0">
                <a:effectLst/>
                <a:latin typeface="Times New Roman" panose="02020603050405020304" pitchFamily="18" charset="0"/>
                <a:cs typeface="Times New Roman" panose="02020603050405020304" pitchFamily="18" charset="0"/>
              </a:rPr>
              <a:t>→</a:t>
            </a:r>
            <a:r>
              <a:rPr lang="en-US" altLang="uk-UA" sz="2400" dirty="0">
                <a:latin typeface="Times New Roman" panose="02020603050405020304" pitchFamily="18" charset="0"/>
              </a:rPr>
              <a:t> Na</a:t>
            </a:r>
            <a:r>
              <a:rPr lang="en-US" altLang="uk-UA" sz="2400" baseline="-25000" dirty="0">
                <a:latin typeface="Times New Roman" panose="02020603050405020304" pitchFamily="18" charset="0"/>
              </a:rPr>
              <a:t>2</a:t>
            </a:r>
            <a:r>
              <a:rPr lang="en-US" altLang="uk-UA" sz="2400" dirty="0">
                <a:latin typeface="Times New Roman" panose="02020603050405020304" pitchFamily="18" charset="0"/>
              </a:rPr>
              <a:t>S</a:t>
            </a:r>
            <a:r>
              <a:rPr lang="en-US" altLang="uk-UA" sz="2400" baseline="-25000" dirty="0">
                <a:latin typeface="Times New Roman" panose="02020603050405020304" pitchFamily="18" charset="0"/>
              </a:rPr>
              <a:t>4</a:t>
            </a:r>
            <a:r>
              <a:rPr lang="en-US" altLang="uk-UA" sz="2400" dirty="0">
                <a:latin typeface="Times New Roman" panose="02020603050405020304" pitchFamily="18" charset="0"/>
              </a:rPr>
              <a:t>O</a:t>
            </a:r>
            <a:r>
              <a:rPr lang="en-US" altLang="uk-UA" sz="2400" baseline="-25000" dirty="0">
                <a:latin typeface="Times New Roman" panose="02020603050405020304" pitchFamily="18" charset="0"/>
              </a:rPr>
              <a:t>6 </a:t>
            </a:r>
            <a:r>
              <a:rPr lang="en-US" altLang="uk-UA" sz="2400" dirty="0">
                <a:latin typeface="Times New Roman" panose="02020603050405020304" pitchFamily="18" charset="0"/>
              </a:rPr>
              <a:t>+ 2NaI</a:t>
            </a:r>
            <a:endParaRPr lang="ru-RU" altLang="uk-UA" sz="2400" dirty="0">
              <a:latin typeface="Times New Roman" panose="02020603050405020304" pitchFamily="18" charset="0"/>
            </a:endParaRPr>
          </a:p>
        </p:txBody>
      </p:sp>
      <p:sp>
        <p:nvSpPr>
          <p:cNvPr id="20483" name="AutoShape 4">
            <a:extLst>
              <a:ext uri="{FF2B5EF4-FFF2-40B4-BE49-F238E27FC236}">
                <a16:creationId xmlns:a16="http://schemas.microsoft.com/office/drawing/2014/main" xmlns="" id="{114B6519-19A3-4C26-8681-64C59EDF47F9}"/>
              </a:ext>
            </a:extLst>
          </p:cNvPr>
          <p:cNvSpPr>
            <a:spLocks noChangeArrowheads="1"/>
          </p:cNvSpPr>
          <p:nvPr/>
        </p:nvSpPr>
        <p:spPr bwMode="auto">
          <a:xfrm>
            <a:off x="1965856" y="177800"/>
            <a:ext cx="8135937" cy="407988"/>
          </a:xfrm>
          <a:prstGeom prst="roundRect">
            <a:avLst>
              <a:gd name="adj" fmla="val 16667"/>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eaLnBrk="1" hangingPunct="1"/>
            <a:r>
              <a:rPr lang="en-US" altLang="uk-UA" sz="2400" b="1" dirty="0">
                <a:solidFill>
                  <a:schemeClr val="bg1"/>
                </a:solidFill>
                <a:latin typeface="Times New Roman" panose="02020603050405020304" pitchFamily="18" charset="0"/>
              </a:rPr>
              <a:t>substitution titration</a:t>
            </a:r>
            <a:endParaRPr lang="ru-RU" altLang="uk-UA" sz="2400" b="1" dirty="0">
              <a:solidFill>
                <a:schemeClr val="bg1"/>
              </a:solidFill>
              <a:latin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6">
            <a:extLst>
              <a:ext uri="{FF2B5EF4-FFF2-40B4-BE49-F238E27FC236}">
                <a16:creationId xmlns:a16="http://schemas.microsoft.com/office/drawing/2014/main" xmlns="" id="{C8F0954E-3411-4AA6-85D8-B50BD18AAC86}"/>
              </a:ext>
            </a:extLst>
          </p:cNvPr>
          <p:cNvSpPr txBox="1">
            <a:spLocks noChangeArrowheads="1"/>
          </p:cNvSpPr>
          <p:nvPr/>
        </p:nvSpPr>
        <p:spPr bwMode="auto">
          <a:xfrm>
            <a:off x="60591" y="1925679"/>
            <a:ext cx="5906028" cy="479439"/>
          </a:xfrm>
          <a:prstGeom prst="rect">
            <a:avLst/>
          </a:prstGeom>
          <a:solidFill>
            <a:srgbClr val="FFFFFF">
              <a:alpha val="0"/>
            </a:srgbClr>
          </a:solidFill>
          <a:ln>
            <a:noFill/>
          </a:ln>
          <a:extLst>
            <a:ext uri="{91240B29-F687-4F45-9708-019B960494DF}">
              <a14:hiddenLine xmlns:a14="http://schemas.microsoft.com/office/drawing/2010/main" xmlns=""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2400" dirty="0">
                <a:latin typeface="Times New Roman" panose="02020603050405020304" pitchFamily="18" charset="0"/>
              </a:rPr>
              <a:t>(</a:t>
            </a:r>
            <a:r>
              <a:rPr lang="en-US" altLang="uk-UA" sz="2400" dirty="0">
                <a:latin typeface="Times New Roman" panose="02020603050405020304" pitchFamily="18" charset="0"/>
              </a:rPr>
              <a:t>direct and surrogate titration</a:t>
            </a:r>
            <a:r>
              <a:rPr lang="ru-RU" altLang="uk-UA" sz="2400" dirty="0">
                <a:latin typeface="Times New Roman" panose="02020603050405020304" pitchFamily="18" charset="0"/>
              </a:rPr>
              <a:t>)</a:t>
            </a:r>
          </a:p>
        </p:txBody>
      </p:sp>
      <p:sp>
        <p:nvSpPr>
          <p:cNvPr id="40967" name="Text Box 7">
            <a:extLst>
              <a:ext uri="{FF2B5EF4-FFF2-40B4-BE49-F238E27FC236}">
                <a16:creationId xmlns:a16="http://schemas.microsoft.com/office/drawing/2014/main" xmlns="" id="{065921BA-D907-4C45-83B1-C3B6DF5BF0B0}"/>
              </a:ext>
            </a:extLst>
          </p:cNvPr>
          <p:cNvSpPr txBox="1">
            <a:spLocks noChangeArrowheads="1"/>
          </p:cNvSpPr>
          <p:nvPr/>
        </p:nvSpPr>
        <p:spPr bwMode="auto">
          <a:xfrm>
            <a:off x="452388" y="3617628"/>
            <a:ext cx="3168650" cy="457200"/>
          </a:xfrm>
          <a:prstGeom prst="rect">
            <a:avLst/>
          </a:prstGeom>
          <a:solidFill>
            <a:srgbClr val="FFFFFF">
              <a:alpha val="0"/>
            </a:srgbClr>
          </a:solidFill>
          <a:ln>
            <a:noFill/>
          </a:ln>
          <a:extLst>
            <a:ext uri="{91240B29-F687-4F45-9708-019B960494DF}">
              <a14:hiddenLine xmlns:a14="http://schemas.microsoft.com/office/drawing/2010/main" xmlns=""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2400" dirty="0">
                <a:latin typeface="Times New Roman" panose="02020603050405020304" pitchFamily="18" charset="0"/>
              </a:rPr>
              <a:t>(</a:t>
            </a:r>
            <a:r>
              <a:rPr lang="en-US" altLang="uk-UA" sz="2400" dirty="0">
                <a:latin typeface="Times New Roman" panose="02020603050405020304" pitchFamily="18" charset="0"/>
              </a:rPr>
              <a:t>back titration</a:t>
            </a:r>
            <a:r>
              <a:rPr lang="ru-RU" altLang="uk-UA" sz="2400" dirty="0">
                <a:latin typeface="Times New Roman" panose="02020603050405020304" pitchFamily="18" charset="0"/>
              </a:rPr>
              <a:t>)</a:t>
            </a:r>
          </a:p>
        </p:txBody>
      </p:sp>
      <p:sp>
        <p:nvSpPr>
          <p:cNvPr id="40968" name="Text Box 8">
            <a:extLst>
              <a:ext uri="{FF2B5EF4-FFF2-40B4-BE49-F238E27FC236}">
                <a16:creationId xmlns:a16="http://schemas.microsoft.com/office/drawing/2014/main" xmlns="" id="{02DEC728-511E-4878-B6A4-2424B4E158DC}"/>
              </a:ext>
            </a:extLst>
          </p:cNvPr>
          <p:cNvSpPr txBox="1">
            <a:spLocks noChangeArrowheads="1"/>
          </p:cNvSpPr>
          <p:nvPr/>
        </p:nvSpPr>
        <p:spPr bwMode="auto">
          <a:xfrm>
            <a:off x="2493964" y="115888"/>
            <a:ext cx="585769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en-US" altLang="uk-UA" sz="2400" b="1" dirty="0">
                <a:latin typeface="Times New Roman" panose="02020603050405020304" pitchFamily="18" charset="0"/>
              </a:rPr>
              <a:t>Calculation formulas in titrimetric analysis</a:t>
            </a:r>
            <a:endParaRPr lang="ru-RU" altLang="uk-UA" sz="2400" b="1" dirty="0">
              <a:latin typeface="Times New Roman" panose="02020603050405020304" pitchFamily="18" charset="0"/>
            </a:endParaRPr>
          </a:p>
        </p:txBody>
      </p:sp>
      <p:sp>
        <p:nvSpPr>
          <p:cNvPr id="40969" name="Rectangle 9">
            <a:extLst>
              <a:ext uri="{FF2B5EF4-FFF2-40B4-BE49-F238E27FC236}">
                <a16:creationId xmlns:a16="http://schemas.microsoft.com/office/drawing/2014/main" xmlns="" id="{7A55DDC9-C1FA-400E-AB2F-A57C6FBE56EA}"/>
              </a:ext>
            </a:extLst>
          </p:cNvPr>
          <p:cNvSpPr>
            <a:spLocks noChangeArrowheads="1"/>
          </p:cNvSpPr>
          <p:nvPr/>
        </p:nvSpPr>
        <p:spPr bwMode="auto">
          <a:xfrm>
            <a:off x="102370" y="925295"/>
            <a:ext cx="600600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marL="342900" indent="-342900">
              <a:buFont typeface="Wingdings" panose="05000000000000000000" pitchFamily="2" charset="2"/>
              <a:buChar char="ü"/>
            </a:pPr>
            <a:r>
              <a:rPr lang="en-US" altLang="uk-UA" sz="2400" b="1" dirty="0">
                <a:latin typeface="Times New Roman" panose="02020603050405020304" pitchFamily="18" charset="0"/>
              </a:rPr>
              <a:t>The method of individual measurements :</a:t>
            </a:r>
            <a:endParaRPr lang="ru-RU" altLang="uk-UA" sz="2400" b="1" dirty="0">
              <a:latin typeface="Times New Roman" panose="02020603050405020304" pitchFamily="18" charset="0"/>
            </a:endParaRPr>
          </a:p>
        </p:txBody>
      </p:sp>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9F545D01-628C-4176-A41A-47B919AD50C8}"/>
                  </a:ext>
                </a:extLst>
              </p:cNvPr>
              <p:cNvSpPr txBox="1"/>
              <p:nvPr/>
            </p:nvSpPr>
            <p:spPr>
              <a:xfrm>
                <a:off x="165099" y="1428904"/>
                <a:ext cx="3025252"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7030A0"/>
                          </a:solidFill>
                          <a:latin typeface="Cambria Math" panose="02040503050406030204" pitchFamily="18" charset="0"/>
                        </a:rPr>
                        <m:t>%= </m:t>
                      </m:r>
                      <m:f>
                        <m:fPr>
                          <m:ctrlPr>
                            <a:rPr lang="ru-RU" b="1" i="1" smtClean="0">
                              <a:solidFill>
                                <a:srgbClr val="7030A0"/>
                              </a:solidFill>
                              <a:latin typeface="Cambria Math" panose="02040503050406030204" pitchFamily="18" charset="0"/>
                            </a:rPr>
                          </m:ctrlPr>
                        </m:fPr>
                        <m:num>
                          <m:r>
                            <a:rPr lang="en-US" b="1" i="1" smtClean="0">
                              <a:solidFill>
                                <a:srgbClr val="7030A0"/>
                              </a:solidFill>
                              <a:latin typeface="Cambria Math" panose="02040503050406030204" pitchFamily="18" charset="0"/>
                            </a:rPr>
                            <m:t>𝑽</m:t>
                          </m:r>
                          <m:r>
                            <a:rPr lang="en-US" b="1" i="1" baseline="-25000" smtClean="0">
                              <a:solidFill>
                                <a:srgbClr val="7030A0"/>
                              </a:solidFill>
                              <a:latin typeface="Cambria Math" panose="02040503050406030204" pitchFamily="18" charset="0"/>
                            </a:rPr>
                            <m:t>𝑻</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ea typeface="Cambria Math" panose="02040503050406030204" pitchFamily="18" charset="0"/>
                            </a:rPr>
                            <m:t>×</m:t>
                          </m:r>
                          <m:r>
                            <a:rPr lang="ru-RU" b="1" i="1" smtClean="0">
                              <a:solidFill>
                                <a:srgbClr val="7030A0"/>
                              </a:solidFill>
                              <a:latin typeface="Cambria Math" panose="02040503050406030204" pitchFamily="18" charset="0"/>
                              <a:ea typeface="Cambria Math" panose="02040503050406030204" pitchFamily="18" charset="0"/>
                            </a:rPr>
                            <m:t>КП ×</m:t>
                          </m:r>
                          <m:r>
                            <a:rPr lang="en-US" b="1" i="1" smtClean="0">
                              <a:solidFill>
                                <a:srgbClr val="7030A0"/>
                              </a:solidFill>
                              <a:latin typeface="Cambria Math" panose="02040503050406030204" pitchFamily="18" charset="0"/>
                              <a:ea typeface="Cambria Math" panose="02040503050406030204" pitchFamily="18" charset="0"/>
                            </a:rPr>
                            <m:t>𝟏𝟎𝟎</m:t>
                          </m:r>
                        </m:num>
                        <m:den>
                          <m:r>
                            <a:rPr lang="en-US" b="1" i="1" smtClean="0">
                              <a:solidFill>
                                <a:srgbClr val="7030A0"/>
                              </a:solidFill>
                              <a:latin typeface="Cambria Math" panose="02040503050406030204" pitchFamily="18" charset="0"/>
                            </a:rPr>
                            <m:t>𝒎</m:t>
                          </m:r>
                        </m:den>
                      </m:f>
                    </m:oMath>
                  </m:oMathPara>
                </a14:m>
                <a:endParaRPr lang="ru-RU" b="1" dirty="0">
                  <a:solidFill>
                    <a:srgbClr val="7030A0"/>
                  </a:solidFill>
                </a:endParaRPr>
              </a:p>
            </p:txBody>
          </p:sp>
        </mc:Choice>
        <mc:Fallback>
          <p:sp>
            <p:nvSpPr>
              <p:cNvPr id="3" name="TextBox 2">
                <a:extLst>
                  <a:ext uri="{FF2B5EF4-FFF2-40B4-BE49-F238E27FC236}">
                    <a16:creationId xmlns:a16="http://schemas.microsoft.com/office/drawing/2014/main" xmlns="" xmlns:a14="http://schemas.microsoft.com/office/drawing/2010/main" id="{9F545D01-628C-4176-A41A-47B919AD50C8}"/>
                  </a:ext>
                </a:extLst>
              </p:cNvPr>
              <p:cNvSpPr txBox="1">
                <a:spLocks noRot="1" noChangeAspect="1" noMove="1" noResize="1" noEditPoints="1" noAdjustHandles="1" noChangeArrowheads="1" noChangeShapeType="1" noTextEdit="1"/>
              </p:cNvSpPr>
              <p:nvPr/>
            </p:nvSpPr>
            <p:spPr>
              <a:xfrm>
                <a:off x="165099" y="1428904"/>
                <a:ext cx="3025252" cy="540725"/>
              </a:xfrm>
              <a:prstGeom prst="rect">
                <a:avLst/>
              </a:prstGeom>
              <a:blipFill>
                <a:blip r:embed="rId2" cstate="print"/>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xmlns="" Requires="a14">
          <p:sp>
            <p:nvSpPr>
              <p:cNvPr id="19" name="TextBox 18">
                <a:extLst>
                  <a:ext uri="{FF2B5EF4-FFF2-40B4-BE49-F238E27FC236}">
                    <a16:creationId xmlns:a16="http://schemas.microsoft.com/office/drawing/2014/main" id="{E75F815B-286A-4ED8-91DC-54E333B70A3A}"/>
                  </a:ext>
                </a:extLst>
              </p:cNvPr>
              <p:cNvSpPr txBox="1"/>
              <p:nvPr/>
            </p:nvSpPr>
            <p:spPr>
              <a:xfrm>
                <a:off x="79382" y="2770231"/>
                <a:ext cx="3914661"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7030A0"/>
                          </a:solidFill>
                          <a:latin typeface="Cambria Math" panose="02040503050406030204" pitchFamily="18" charset="0"/>
                        </a:rPr>
                        <m:t>%= </m:t>
                      </m:r>
                      <m:f>
                        <m:fPr>
                          <m:ctrlPr>
                            <a:rPr lang="ru-RU" b="1" i="1" smtClean="0">
                              <a:solidFill>
                                <a:srgbClr val="7030A0"/>
                              </a:solidFill>
                              <a:latin typeface="Cambria Math" panose="02040503050406030204" pitchFamily="18" charset="0"/>
                            </a:rPr>
                          </m:ctrlPr>
                        </m:fPr>
                        <m:num>
                          <m:r>
                            <a:rPr lang="en-US" b="1" i="1" smtClean="0">
                              <a:solidFill>
                                <a:srgbClr val="7030A0"/>
                              </a:solidFill>
                              <a:latin typeface="Cambria Math" panose="02040503050406030204" pitchFamily="18" charset="0"/>
                            </a:rPr>
                            <m:t>(</m:t>
                          </m:r>
                          <m:r>
                            <a:rPr lang="en-US" b="1" i="1" smtClean="0">
                              <a:solidFill>
                                <a:srgbClr val="7030A0"/>
                              </a:solidFill>
                              <a:latin typeface="Cambria Math" panose="02040503050406030204" pitchFamily="18" charset="0"/>
                            </a:rPr>
                            <m:t>𝑽𝑻</m:t>
                          </m:r>
                          <m:r>
                            <a:rPr lang="en-US" b="1" i="1" baseline="-25000" smtClean="0">
                              <a:solidFill>
                                <a:srgbClr val="7030A0"/>
                              </a:solidFill>
                              <a:latin typeface="Cambria Math" panose="02040503050406030204" pitchFamily="18" charset="0"/>
                            </a:rPr>
                            <m:t>𝟏</m:t>
                          </m:r>
                          <m:r>
                            <a:rPr lang="en-US" b="1" i="1" smtClean="0">
                              <a:solidFill>
                                <a:srgbClr val="7030A0"/>
                              </a:solidFill>
                              <a:latin typeface="Cambria Math" panose="02040503050406030204" pitchFamily="18" charset="0"/>
                            </a:rPr>
                            <m:t>−</m:t>
                          </m:r>
                          <m:r>
                            <a:rPr lang="en-US" b="1" i="1" smtClean="0">
                              <a:solidFill>
                                <a:srgbClr val="7030A0"/>
                              </a:solidFill>
                              <a:latin typeface="Cambria Math" panose="02040503050406030204" pitchFamily="18" charset="0"/>
                            </a:rPr>
                            <m:t>𝑽𝑻</m:t>
                          </m:r>
                          <m:r>
                            <a:rPr lang="en-US" b="1" i="1" baseline="-25000" smtClean="0">
                              <a:solidFill>
                                <a:srgbClr val="7030A0"/>
                              </a:solidFill>
                              <a:latin typeface="Cambria Math" panose="02040503050406030204" pitchFamily="18" charset="0"/>
                            </a:rPr>
                            <m:t>𝟐</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ea typeface="Cambria Math" panose="02040503050406030204" pitchFamily="18" charset="0"/>
                            </a:rPr>
                            <m:t>×</m:t>
                          </m:r>
                          <m:r>
                            <a:rPr lang="ru-RU" b="1" i="1" smtClean="0">
                              <a:solidFill>
                                <a:srgbClr val="7030A0"/>
                              </a:solidFill>
                              <a:latin typeface="Cambria Math" panose="02040503050406030204" pitchFamily="18" charset="0"/>
                              <a:ea typeface="Cambria Math" panose="02040503050406030204" pitchFamily="18" charset="0"/>
                            </a:rPr>
                            <m:t>КП ×</m:t>
                          </m:r>
                          <m:r>
                            <a:rPr lang="en-US" b="1" i="1" smtClean="0">
                              <a:solidFill>
                                <a:srgbClr val="7030A0"/>
                              </a:solidFill>
                              <a:latin typeface="Cambria Math" panose="02040503050406030204" pitchFamily="18" charset="0"/>
                              <a:ea typeface="Cambria Math" panose="02040503050406030204" pitchFamily="18" charset="0"/>
                            </a:rPr>
                            <m:t>𝟏𝟎𝟎</m:t>
                          </m:r>
                        </m:num>
                        <m:den>
                          <m:r>
                            <a:rPr lang="en-US" b="1" i="1" smtClean="0">
                              <a:solidFill>
                                <a:srgbClr val="7030A0"/>
                              </a:solidFill>
                              <a:latin typeface="Cambria Math" panose="02040503050406030204" pitchFamily="18" charset="0"/>
                            </a:rPr>
                            <m:t>𝒎</m:t>
                          </m:r>
                        </m:den>
                      </m:f>
                    </m:oMath>
                  </m:oMathPara>
                </a14:m>
                <a:endParaRPr lang="ru-RU" b="1" dirty="0">
                  <a:solidFill>
                    <a:srgbClr val="7030A0"/>
                  </a:solidFill>
                </a:endParaRPr>
              </a:p>
            </p:txBody>
          </p:sp>
        </mc:Choice>
        <mc:Fallback>
          <p:sp>
            <p:nvSpPr>
              <p:cNvPr id="19" name="TextBox 18">
                <a:extLst>
                  <a:ext uri="{FF2B5EF4-FFF2-40B4-BE49-F238E27FC236}">
                    <a16:creationId xmlns:a16="http://schemas.microsoft.com/office/drawing/2014/main" xmlns="" xmlns:a14="http://schemas.microsoft.com/office/drawing/2010/main" id="{E75F815B-286A-4ED8-91DC-54E333B70A3A}"/>
                  </a:ext>
                </a:extLst>
              </p:cNvPr>
              <p:cNvSpPr txBox="1">
                <a:spLocks noRot="1" noChangeAspect="1" noMove="1" noResize="1" noEditPoints="1" noAdjustHandles="1" noChangeArrowheads="1" noChangeShapeType="1" noTextEdit="1"/>
              </p:cNvSpPr>
              <p:nvPr/>
            </p:nvSpPr>
            <p:spPr>
              <a:xfrm>
                <a:off x="79382" y="2770231"/>
                <a:ext cx="3914661" cy="540725"/>
              </a:xfrm>
              <a:prstGeom prst="rect">
                <a:avLst/>
              </a:prstGeom>
              <a:blipFill>
                <a:blip r:embed="rId3" cstate="print"/>
                <a:stretch>
                  <a:fillRect/>
                </a:stretch>
              </a:blipFill>
            </p:spPr>
            <p:txBody>
              <a:bodyPr/>
              <a:lstStyle/>
              <a:p>
                <a:r>
                  <a:rPr lang="ru-RU">
                    <a:noFill/>
                  </a:rPr>
                  <a:t> </a:t>
                </a:r>
              </a:p>
            </p:txBody>
          </p:sp>
        </mc:Fallback>
      </mc:AlternateContent>
      <p:sp>
        <p:nvSpPr>
          <p:cNvPr id="20" name="Rectangle 3">
            <a:extLst>
              <a:ext uri="{FF2B5EF4-FFF2-40B4-BE49-F238E27FC236}">
                <a16:creationId xmlns:a16="http://schemas.microsoft.com/office/drawing/2014/main" xmlns="" id="{AD9CEA1D-5EE2-42BC-9D00-5282A15DC915}"/>
              </a:ext>
            </a:extLst>
          </p:cNvPr>
          <p:cNvSpPr>
            <a:spLocks noChangeArrowheads="1"/>
          </p:cNvSpPr>
          <p:nvPr/>
        </p:nvSpPr>
        <p:spPr bwMode="auto">
          <a:xfrm>
            <a:off x="6752937" y="925295"/>
            <a:ext cx="297549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marL="342900" indent="-342900">
              <a:buFont typeface="Wingdings" panose="05000000000000000000" pitchFamily="2" charset="2"/>
              <a:buChar char="ü"/>
            </a:pPr>
            <a:r>
              <a:rPr lang="en-US" altLang="uk-UA" sz="2400" b="1" dirty="0">
                <a:latin typeface="Times New Roman" panose="02020603050405020304" pitchFamily="18" charset="0"/>
              </a:rPr>
              <a:t>Pipetting method :</a:t>
            </a:r>
            <a:endParaRPr lang="ru-RU" altLang="uk-UA" sz="2400" b="1" dirty="0">
              <a:latin typeface="Times New Roman" panose="02020603050405020304" pitchFamily="18" charset="0"/>
            </a:endParaRPr>
          </a:p>
        </p:txBody>
      </p:sp>
      <mc:AlternateContent xmlns:mc="http://schemas.openxmlformats.org/markup-compatibility/2006">
        <mc:Choice xmlns:a14="http://schemas.microsoft.com/office/drawing/2010/main" xmlns="" Requires="a14">
          <p:sp>
            <p:nvSpPr>
              <p:cNvPr id="21" name="TextBox 20">
                <a:extLst>
                  <a:ext uri="{FF2B5EF4-FFF2-40B4-BE49-F238E27FC236}">
                    <a16:creationId xmlns:a16="http://schemas.microsoft.com/office/drawing/2014/main" id="{4FD76F80-A9EA-4731-AAA1-9D236784C845}"/>
                  </a:ext>
                </a:extLst>
              </p:cNvPr>
              <p:cNvSpPr txBox="1"/>
              <p:nvPr/>
            </p:nvSpPr>
            <p:spPr>
              <a:xfrm>
                <a:off x="6722533" y="1386386"/>
                <a:ext cx="3866828"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7030A0"/>
                          </a:solidFill>
                          <a:latin typeface="Cambria Math" panose="02040503050406030204" pitchFamily="18" charset="0"/>
                        </a:rPr>
                        <m:t>%= </m:t>
                      </m:r>
                      <m:f>
                        <m:fPr>
                          <m:ctrlPr>
                            <a:rPr lang="ru-RU" b="1" i="1" smtClean="0">
                              <a:solidFill>
                                <a:srgbClr val="7030A0"/>
                              </a:solidFill>
                              <a:latin typeface="Cambria Math" panose="02040503050406030204" pitchFamily="18" charset="0"/>
                            </a:rPr>
                          </m:ctrlPr>
                        </m:fPr>
                        <m:num>
                          <m:r>
                            <a:rPr lang="en-US" b="1" i="1" smtClean="0">
                              <a:solidFill>
                                <a:srgbClr val="7030A0"/>
                              </a:solidFill>
                              <a:latin typeface="Cambria Math" panose="02040503050406030204" pitchFamily="18" charset="0"/>
                            </a:rPr>
                            <m:t>𝑽</m:t>
                          </m:r>
                          <m:r>
                            <a:rPr lang="en-US" b="1" i="1" baseline="-25000" smtClean="0">
                              <a:solidFill>
                                <a:srgbClr val="7030A0"/>
                              </a:solidFill>
                              <a:latin typeface="Cambria Math" panose="02040503050406030204" pitchFamily="18" charset="0"/>
                            </a:rPr>
                            <m:t>𝑻</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ea typeface="Cambria Math" panose="02040503050406030204" pitchFamily="18" charset="0"/>
                            </a:rPr>
                            <m:t>×</m:t>
                          </m:r>
                          <m:r>
                            <a:rPr lang="ru-RU" b="1" i="1" smtClean="0">
                              <a:solidFill>
                                <a:srgbClr val="7030A0"/>
                              </a:solidFill>
                              <a:latin typeface="Cambria Math" panose="02040503050406030204" pitchFamily="18" charset="0"/>
                              <a:ea typeface="Cambria Math" panose="02040503050406030204" pitchFamily="18" charset="0"/>
                            </a:rPr>
                            <m:t>КП ×</m:t>
                          </m:r>
                          <m:r>
                            <a:rPr lang="en-US" b="1" i="1" smtClean="0">
                              <a:solidFill>
                                <a:srgbClr val="7030A0"/>
                              </a:solidFill>
                              <a:latin typeface="Cambria Math" panose="02040503050406030204" pitchFamily="18" charset="0"/>
                              <a:ea typeface="Cambria Math" panose="02040503050406030204" pitchFamily="18" charset="0"/>
                            </a:rPr>
                            <m:t>𝟏𝟎𝟎</m:t>
                          </m:r>
                          <m:r>
                            <a:rPr lang="en-US" b="1" i="1" smtClean="0">
                              <a:solidFill>
                                <a:srgbClr val="7030A0"/>
                              </a:solidFill>
                              <a:latin typeface="Cambria Math" panose="02040503050406030204" pitchFamily="18" charset="0"/>
                              <a:ea typeface="Cambria Math" panose="02040503050406030204" pitchFamily="18" charset="0"/>
                            </a:rPr>
                            <m:t> ×</m:t>
                          </m:r>
                          <m:r>
                            <a:rPr lang="en-US" b="1" i="1" smtClean="0">
                              <a:solidFill>
                                <a:srgbClr val="7030A0"/>
                              </a:solidFill>
                              <a:latin typeface="Cambria Math" panose="02040503050406030204" pitchFamily="18" charset="0"/>
                              <a:ea typeface="Cambria Math" panose="02040503050406030204" pitchFamily="18" charset="0"/>
                            </a:rPr>
                            <m:t>𝑽</m:t>
                          </m:r>
                          <m:r>
                            <a:rPr lang="ru-RU" b="1" i="1" baseline="-25000" smtClean="0">
                              <a:solidFill>
                                <a:srgbClr val="7030A0"/>
                              </a:solidFill>
                              <a:latin typeface="Cambria Math" panose="02040503050406030204" pitchFamily="18" charset="0"/>
                              <a:ea typeface="Cambria Math" panose="02040503050406030204" pitchFamily="18" charset="0"/>
                            </a:rPr>
                            <m:t>м.к.</m:t>
                          </m:r>
                        </m:num>
                        <m:den>
                          <m:r>
                            <a:rPr lang="en-US" b="1" i="1" smtClean="0">
                              <a:solidFill>
                                <a:srgbClr val="7030A0"/>
                              </a:solidFill>
                              <a:latin typeface="Cambria Math" panose="02040503050406030204" pitchFamily="18" charset="0"/>
                            </a:rPr>
                            <m:t>𝒎</m:t>
                          </m:r>
                          <m:r>
                            <a:rPr lang="ru-RU" b="1" i="1" smtClean="0">
                              <a:solidFill>
                                <a:srgbClr val="7030A0"/>
                              </a:solidFill>
                              <a:latin typeface="Cambria Math" panose="02040503050406030204" pitchFamily="18" charset="0"/>
                            </a:rPr>
                            <m:t> </m:t>
                          </m:r>
                          <m:r>
                            <a:rPr lang="ru-RU"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ea typeface="Cambria Math" panose="02040503050406030204" pitchFamily="18" charset="0"/>
                            </a:rPr>
                            <m:t>𝑽</m:t>
                          </m:r>
                          <m:r>
                            <a:rPr lang="uk-UA" b="1" i="1" baseline="-25000" smtClean="0">
                              <a:solidFill>
                                <a:srgbClr val="7030A0"/>
                              </a:solidFill>
                              <a:latin typeface="Cambria Math" panose="02040503050406030204" pitchFamily="18" charset="0"/>
                              <a:ea typeface="Cambria Math" panose="02040503050406030204" pitchFamily="18" charset="0"/>
                            </a:rPr>
                            <m:t>п</m:t>
                          </m:r>
                        </m:den>
                      </m:f>
                    </m:oMath>
                  </m:oMathPara>
                </a14:m>
                <a:endParaRPr lang="ru-RU" b="1" dirty="0">
                  <a:solidFill>
                    <a:srgbClr val="7030A0"/>
                  </a:solidFill>
                </a:endParaRPr>
              </a:p>
            </p:txBody>
          </p:sp>
        </mc:Choice>
        <mc:Fallback>
          <p:sp>
            <p:nvSpPr>
              <p:cNvPr id="21" name="TextBox 20">
                <a:extLst>
                  <a:ext uri="{FF2B5EF4-FFF2-40B4-BE49-F238E27FC236}">
                    <a16:creationId xmlns:a16="http://schemas.microsoft.com/office/drawing/2014/main" xmlns="" xmlns:a14="http://schemas.microsoft.com/office/drawing/2010/main" id="{4FD76F80-A9EA-4731-AAA1-9D236784C845}"/>
                  </a:ext>
                </a:extLst>
              </p:cNvPr>
              <p:cNvSpPr txBox="1">
                <a:spLocks noRot="1" noChangeAspect="1" noMove="1" noResize="1" noEditPoints="1" noAdjustHandles="1" noChangeArrowheads="1" noChangeShapeType="1" noTextEdit="1"/>
              </p:cNvSpPr>
              <p:nvPr/>
            </p:nvSpPr>
            <p:spPr>
              <a:xfrm>
                <a:off x="6722533" y="1386386"/>
                <a:ext cx="3866828" cy="540725"/>
              </a:xfrm>
              <a:prstGeom prst="rect">
                <a:avLst/>
              </a:prstGeom>
              <a:blipFill>
                <a:blip r:embed="rId4" cstate="print"/>
                <a:stretch>
                  <a:fillRect b="-7865"/>
                </a:stretch>
              </a:blipFill>
            </p:spPr>
            <p:txBody>
              <a:bodyPr/>
              <a:lstStyle/>
              <a:p>
                <a:r>
                  <a:rPr lang="ru-RU">
                    <a:noFill/>
                  </a:rPr>
                  <a:t> </a:t>
                </a:r>
              </a:p>
            </p:txBody>
          </p:sp>
        </mc:Fallback>
      </mc:AlternateContent>
      <mc:AlternateContent xmlns:mc="http://schemas.openxmlformats.org/markup-compatibility/2006">
        <mc:Choice xmlns:a14="http://schemas.microsoft.com/office/drawing/2010/main" xmlns="" Requires="a14">
          <p:sp>
            <p:nvSpPr>
              <p:cNvPr id="22" name="TextBox 21">
                <a:extLst>
                  <a:ext uri="{FF2B5EF4-FFF2-40B4-BE49-F238E27FC236}">
                    <a16:creationId xmlns:a16="http://schemas.microsoft.com/office/drawing/2014/main" id="{44EED5BC-C42D-4487-9E9B-B712FF03496C}"/>
                  </a:ext>
                </a:extLst>
              </p:cNvPr>
              <p:cNvSpPr txBox="1"/>
              <p:nvPr/>
            </p:nvSpPr>
            <p:spPr>
              <a:xfrm>
                <a:off x="6654800" y="2775049"/>
                <a:ext cx="4544129"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1" i="1" smtClean="0">
                          <a:solidFill>
                            <a:srgbClr val="7030A0"/>
                          </a:solidFill>
                          <a:latin typeface="Cambria Math" panose="02040503050406030204" pitchFamily="18" charset="0"/>
                        </a:rPr>
                        <m:t>%= </m:t>
                      </m:r>
                      <m:f>
                        <m:fPr>
                          <m:ctrlPr>
                            <a:rPr lang="ru-RU" b="1" i="1" smtClean="0">
                              <a:solidFill>
                                <a:srgbClr val="7030A0"/>
                              </a:solidFill>
                              <a:latin typeface="Cambria Math" panose="02040503050406030204" pitchFamily="18" charset="0"/>
                            </a:rPr>
                          </m:ctrlPr>
                        </m:fPr>
                        <m:num>
                          <m:d>
                            <m:dPr>
                              <m:ctrlPr>
                                <a:rPr lang="en-US" b="1" i="1" smtClean="0">
                                  <a:solidFill>
                                    <a:srgbClr val="7030A0"/>
                                  </a:solidFill>
                                  <a:latin typeface="Cambria Math" panose="02040503050406030204" pitchFamily="18" charset="0"/>
                                </a:rPr>
                              </m:ctrlPr>
                            </m:dPr>
                            <m:e>
                              <m:r>
                                <a:rPr lang="en-US" b="1" i="1" smtClean="0">
                                  <a:solidFill>
                                    <a:srgbClr val="7030A0"/>
                                  </a:solidFill>
                                  <a:latin typeface="Cambria Math" panose="02040503050406030204" pitchFamily="18" charset="0"/>
                                </a:rPr>
                                <m:t>𝑽</m:t>
                              </m:r>
                              <m:r>
                                <a:rPr lang="en-US" b="1" i="1" baseline="-25000" smtClean="0">
                                  <a:solidFill>
                                    <a:srgbClr val="7030A0"/>
                                  </a:solidFill>
                                  <a:latin typeface="Cambria Math" panose="02040503050406030204" pitchFamily="18" charset="0"/>
                                </a:rPr>
                                <m:t>𝑻</m:t>
                              </m:r>
                              <m:r>
                                <a:rPr lang="en-US" b="1" i="1" baseline="-25000" smtClean="0">
                                  <a:solidFill>
                                    <a:srgbClr val="7030A0"/>
                                  </a:solidFill>
                                  <a:latin typeface="Cambria Math" panose="02040503050406030204" pitchFamily="18" charset="0"/>
                                </a:rPr>
                                <m:t>𝟏</m:t>
                              </m:r>
                              <m:r>
                                <a:rPr lang="en-US" b="1" i="1" smtClean="0">
                                  <a:solidFill>
                                    <a:srgbClr val="7030A0"/>
                                  </a:solidFill>
                                  <a:latin typeface="Cambria Math" panose="02040503050406030204" pitchFamily="18" charset="0"/>
                                </a:rPr>
                                <m:t>−</m:t>
                              </m:r>
                              <m:r>
                                <a:rPr lang="en-US" b="1" i="1" smtClean="0">
                                  <a:solidFill>
                                    <a:srgbClr val="7030A0"/>
                                  </a:solidFill>
                                  <a:latin typeface="Cambria Math" panose="02040503050406030204" pitchFamily="18" charset="0"/>
                                </a:rPr>
                                <m:t>𝑽𝑻</m:t>
                              </m:r>
                              <m:r>
                                <a:rPr lang="en-US" b="1" i="1" baseline="-25000" smtClean="0">
                                  <a:solidFill>
                                    <a:srgbClr val="7030A0"/>
                                  </a:solidFill>
                                  <a:latin typeface="Cambria Math" panose="02040503050406030204" pitchFamily="18" charset="0"/>
                                </a:rPr>
                                <m:t>𝟐</m:t>
                              </m:r>
                            </m:e>
                          </m:d>
                          <m:r>
                            <a:rPr lang="en-US" b="1" i="1" smtClean="0">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ea typeface="Cambria Math" panose="02040503050406030204" pitchFamily="18" charset="0"/>
                            </a:rPr>
                            <m:t>×</m:t>
                          </m:r>
                          <m:r>
                            <a:rPr lang="ru-RU" b="1" i="1" smtClean="0">
                              <a:solidFill>
                                <a:srgbClr val="7030A0"/>
                              </a:solidFill>
                              <a:latin typeface="Cambria Math" panose="02040503050406030204" pitchFamily="18" charset="0"/>
                              <a:ea typeface="Cambria Math" panose="02040503050406030204" pitchFamily="18" charset="0"/>
                            </a:rPr>
                            <m:t>КП ×</m:t>
                          </m:r>
                          <m:r>
                            <a:rPr lang="en-US" b="1" i="1" smtClean="0">
                              <a:solidFill>
                                <a:srgbClr val="7030A0"/>
                              </a:solidFill>
                              <a:latin typeface="Cambria Math" panose="02040503050406030204" pitchFamily="18" charset="0"/>
                              <a:ea typeface="Cambria Math" panose="02040503050406030204" pitchFamily="18" charset="0"/>
                            </a:rPr>
                            <m:t>𝟏𝟎𝟎</m:t>
                          </m:r>
                          <m:r>
                            <a:rPr lang="en-US" b="1" i="1" smtClean="0">
                              <a:solidFill>
                                <a:srgbClr val="7030A0"/>
                              </a:solidFill>
                              <a:latin typeface="Cambria Math" panose="02040503050406030204" pitchFamily="18" charset="0"/>
                              <a:ea typeface="Cambria Math" panose="02040503050406030204" pitchFamily="18" charset="0"/>
                            </a:rPr>
                            <m:t>×</m:t>
                          </m:r>
                          <m:r>
                            <a:rPr lang="en-US" b="1" i="1">
                              <a:solidFill>
                                <a:srgbClr val="7030A0"/>
                              </a:solidFill>
                              <a:latin typeface="Cambria Math" panose="02040503050406030204" pitchFamily="18" charset="0"/>
                              <a:ea typeface="Cambria Math" panose="02040503050406030204" pitchFamily="18" charset="0"/>
                            </a:rPr>
                            <m:t>𝑽</m:t>
                          </m:r>
                          <m:r>
                            <a:rPr lang="ru-RU" b="1" i="1" baseline="-25000">
                              <a:solidFill>
                                <a:srgbClr val="7030A0"/>
                              </a:solidFill>
                              <a:latin typeface="Cambria Math" panose="02040503050406030204" pitchFamily="18" charset="0"/>
                              <a:ea typeface="Cambria Math" panose="02040503050406030204" pitchFamily="18" charset="0"/>
                            </a:rPr>
                            <m:t>м.к</m:t>
                          </m:r>
                        </m:num>
                        <m:den>
                          <m:r>
                            <a:rPr lang="en-US" b="1" i="1" smtClean="0">
                              <a:solidFill>
                                <a:srgbClr val="7030A0"/>
                              </a:solidFill>
                              <a:latin typeface="Cambria Math" panose="02040503050406030204" pitchFamily="18" charset="0"/>
                            </a:rPr>
                            <m:t>𝒎</m:t>
                          </m:r>
                          <m:r>
                            <a:rPr lang="uk-UA" b="1" i="1" smtClean="0">
                              <a:solidFill>
                                <a:srgbClr val="7030A0"/>
                              </a:solidFill>
                              <a:latin typeface="Cambria Math" panose="02040503050406030204" pitchFamily="18" charset="0"/>
                            </a:rPr>
                            <m:t> </m:t>
                          </m:r>
                          <m:r>
                            <a:rPr lang="uk-UA" b="1" i="1" smtClean="0">
                              <a:solidFill>
                                <a:srgbClr val="7030A0"/>
                              </a:solidFill>
                              <a:latin typeface="Cambria Math" panose="02040503050406030204" pitchFamily="18" charset="0"/>
                              <a:ea typeface="Cambria Math" panose="02040503050406030204" pitchFamily="18" charset="0"/>
                            </a:rPr>
                            <m:t>×</m:t>
                          </m:r>
                          <m:r>
                            <a:rPr lang="en-US" b="1" i="1">
                              <a:solidFill>
                                <a:srgbClr val="7030A0"/>
                              </a:solidFill>
                              <a:latin typeface="Cambria Math" panose="02040503050406030204" pitchFamily="18" charset="0"/>
                              <a:ea typeface="Cambria Math" panose="02040503050406030204" pitchFamily="18" charset="0"/>
                            </a:rPr>
                            <m:t>𝑽</m:t>
                          </m:r>
                          <m:r>
                            <a:rPr lang="uk-UA" b="1" i="1" baseline="-25000" smtClean="0">
                              <a:solidFill>
                                <a:srgbClr val="7030A0"/>
                              </a:solidFill>
                              <a:latin typeface="Cambria Math" panose="02040503050406030204" pitchFamily="18" charset="0"/>
                              <a:ea typeface="Cambria Math" panose="02040503050406030204" pitchFamily="18" charset="0"/>
                            </a:rPr>
                            <m:t>п</m:t>
                          </m:r>
                        </m:den>
                      </m:f>
                    </m:oMath>
                  </m:oMathPara>
                </a14:m>
                <a:endParaRPr lang="ru-RU" b="1" dirty="0">
                  <a:solidFill>
                    <a:srgbClr val="7030A0"/>
                  </a:solidFill>
                </a:endParaRPr>
              </a:p>
            </p:txBody>
          </p:sp>
        </mc:Choice>
        <mc:Fallback>
          <p:sp>
            <p:nvSpPr>
              <p:cNvPr id="22" name="TextBox 21">
                <a:extLst>
                  <a:ext uri="{FF2B5EF4-FFF2-40B4-BE49-F238E27FC236}">
                    <a16:creationId xmlns:a16="http://schemas.microsoft.com/office/drawing/2014/main" xmlns="" xmlns:a14="http://schemas.microsoft.com/office/drawing/2010/main" id="{44EED5BC-C42D-4487-9E9B-B712FF03496C}"/>
                  </a:ext>
                </a:extLst>
              </p:cNvPr>
              <p:cNvSpPr txBox="1">
                <a:spLocks noRot="1" noChangeAspect="1" noMove="1" noResize="1" noEditPoints="1" noAdjustHandles="1" noChangeArrowheads="1" noChangeShapeType="1" noTextEdit="1"/>
              </p:cNvSpPr>
              <p:nvPr/>
            </p:nvSpPr>
            <p:spPr>
              <a:xfrm>
                <a:off x="6654800" y="2775049"/>
                <a:ext cx="4544129" cy="540725"/>
              </a:xfrm>
              <a:prstGeom prst="rect">
                <a:avLst/>
              </a:prstGeom>
              <a:blipFill>
                <a:blip r:embed="rId5" cstate="print"/>
                <a:stretch>
                  <a:fillRect b="-7865"/>
                </a:stretch>
              </a:blipFill>
            </p:spPr>
            <p:txBody>
              <a:bodyPr/>
              <a:lstStyle/>
              <a:p>
                <a:r>
                  <a:rPr lang="ru-RU">
                    <a:noFill/>
                  </a:rPr>
                  <a:t> </a:t>
                </a:r>
              </a:p>
            </p:txBody>
          </p:sp>
        </mc:Fallback>
      </mc:AlternateContent>
      <p:sp>
        <p:nvSpPr>
          <p:cNvPr id="23" name="Text Box 6">
            <a:extLst>
              <a:ext uri="{FF2B5EF4-FFF2-40B4-BE49-F238E27FC236}">
                <a16:creationId xmlns:a16="http://schemas.microsoft.com/office/drawing/2014/main" xmlns="" id="{2CC68A50-A46E-4C65-800D-E2A048C12A1B}"/>
              </a:ext>
            </a:extLst>
          </p:cNvPr>
          <p:cNvSpPr txBox="1">
            <a:spLocks noChangeArrowheads="1"/>
          </p:cNvSpPr>
          <p:nvPr/>
        </p:nvSpPr>
        <p:spPr bwMode="auto">
          <a:xfrm>
            <a:off x="6096000" y="1925679"/>
            <a:ext cx="5906028" cy="479439"/>
          </a:xfrm>
          <a:prstGeom prst="rect">
            <a:avLst/>
          </a:prstGeom>
          <a:solidFill>
            <a:srgbClr val="FFFFFF">
              <a:alpha val="0"/>
            </a:srgbClr>
          </a:solidFill>
          <a:ln>
            <a:noFill/>
          </a:ln>
          <a:extLst>
            <a:ext uri="{91240B29-F687-4F45-9708-019B960494DF}">
              <a14:hiddenLine xmlns:a14="http://schemas.microsoft.com/office/drawing/2010/main" xmlns=""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2400" dirty="0">
                <a:latin typeface="Times New Roman" panose="02020603050405020304" pitchFamily="18" charset="0"/>
              </a:rPr>
              <a:t>(</a:t>
            </a:r>
            <a:r>
              <a:rPr lang="en-US" altLang="uk-UA" sz="2400" dirty="0">
                <a:latin typeface="Times New Roman" panose="02020603050405020304" pitchFamily="18" charset="0"/>
              </a:rPr>
              <a:t>direct and surrogate titration</a:t>
            </a:r>
            <a:r>
              <a:rPr lang="ru-RU" altLang="uk-UA" sz="2400" dirty="0">
                <a:latin typeface="Times New Roman" panose="02020603050405020304" pitchFamily="18" charset="0"/>
              </a:rPr>
              <a:t>)</a:t>
            </a:r>
          </a:p>
        </p:txBody>
      </p:sp>
      <p:sp>
        <p:nvSpPr>
          <p:cNvPr id="24" name="Text Box 7">
            <a:extLst>
              <a:ext uri="{FF2B5EF4-FFF2-40B4-BE49-F238E27FC236}">
                <a16:creationId xmlns:a16="http://schemas.microsoft.com/office/drawing/2014/main" xmlns="" id="{3E1343AE-8303-4DE7-AE3D-C257F2784CD1}"/>
              </a:ext>
            </a:extLst>
          </p:cNvPr>
          <p:cNvSpPr txBox="1">
            <a:spLocks noChangeArrowheads="1"/>
          </p:cNvSpPr>
          <p:nvPr/>
        </p:nvSpPr>
        <p:spPr bwMode="auto">
          <a:xfrm>
            <a:off x="7464689" y="3617628"/>
            <a:ext cx="3168650" cy="457200"/>
          </a:xfrm>
          <a:prstGeom prst="rect">
            <a:avLst/>
          </a:prstGeom>
          <a:solidFill>
            <a:srgbClr val="FFFFFF">
              <a:alpha val="0"/>
            </a:srgbClr>
          </a:solidFill>
          <a:ln>
            <a:noFill/>
          </a:ln>
          <a:extLst>
            <a:ext uri="{91240B29-F687-4F45-9708-019B960494DF}">
              <a14:hiddenLine xmlns:a14="http://schemas.microsoft.com/office/drawing/2010/main" xmlns="" w="9525">
                <a:solidFill>
                  <a:srgbClr val="FFFFFF"/>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ru-RU" altLang="uk-UA" sz="2400" dirty="0">
                <a:latin typeface="Times New Roman" panose="02020603050405020304" pitchFamily="18" charset="0"/>
              </a:rPr>
              <a:t>(</a:t>
            </a:r>
            <a:r>
              <a:rPr lang="en-US" altLang="uk-UA" sz="2400" dirty="0">
                <a:latin typeface="Times New Roman" panose="02020603050405020304" pitchFamily="18" charset="0"/>
              </a:rPr>
              <a:t>back titration</a:t>
            </a:r>
            <a:r>
              <a:rPr lang="ru-RU" altLang="uk-UA" sz="2400" dirty="0">
                <a:latin typeface="Times New Roman" panose="02020603050405020304" pitchFamily="18" charset="0"/>
              </a:rPr>
              <a:t>)</a:t>
            </a:r>
          </a:p>
        </p:txBody>
      </p:sp>
      <mc:AlternateContent xmlns:mc="http://schemas.openxmlformats.org/markup-compatibility/2006">
        <mc:Choice xmlns:a14="http://schemas.microsoft.com/office/drawing/2010/main" xmlns="" Requires="a14">
          <p:sp>
            <p:nvSpPr>
              <p:cNvPr id="4" name="TextBox 3">
                <a:extLst>
                  <a:ext uri="{FF2B5EF4-FFF2-40B4-BE49-F238E27FC236}">
                    <a16:creationId xmlns:a16="http://schemas.microsoft.com/office/drawing/2014/main" id="{A206A891-EC2E-4270-AAD2-89C2A32673C9}"/>
                  </a:ext>
                </a:extLst>
              </p:cNvPr>
              <p:cNvSpPr txBox="1"/>
              <p:nvPr/>
            </p:nvSpPr>
            <p:spPr>
              <a:xfrm>
                <a:off x="4492226" y="4485215"/>
                <a:ext cx="1770100"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7030A0"/>
                          </a:solidFill>
                          <a:latin typeface="Cambria Math" panose="02040503050406030204" pitchFamily="18" charset="0"/>
                        </a:rPr>
                        <m:t>𝑻</m:t>
                      </m:r>
                      <m:f>
                        <m:fPr>
                          <m:type m:val="skw"/>
                          <m:ctrlPr>
                            <a:rPr lang="en-US" b="1" i="1" baseline="-25000" smtClean="0">
                              <a:solidFill>
                                <a:srgbClr val="7030A0"/>
                              </a:solidFill>
                              <a:latin typeface="Cambria Math" panose="02040503050406030204" pitchFamily="18" charset="0"/>
                            </a:rPr>
                          </m:ctrlPr>
                        </m:fPr>
                        <m:num>
                          <m:r>
                            <a:rPr lang="en-US" b="1" i="1" baseline="-25000" smtClean="0">
                              <a:solidFill>
                                <a:srgbClr val="7030A0"/>
                              </a:solidFill>
                              <a:latin typeface="Cambria Math" panose="02040503050406030204" pitchFamily="18" charset="0"/>
                            </a:rPr>
                            <m:t>𝑻</m:t>
                          </m:r>
                        </m:num>
                        <m:den>
                          <m:r>
                            <a:rPr lang="en-US" b="1" i="1" baseline="-2000" smtClean="0">
                              <a:solidFill>
                                <a:srgbClr val="7030A0"/>
                              </a:solidFill>
                              <a:latin typeface="Cambria Math" panose="02040503050406030204" pitchFamily="18" charset="0"/>
                            </a:rPr>
                            <m:t>𝑶</m:t>
                          </m:r>
                        </m:den>
                      </m:f>
                      <m:r>
                        <a:rPr lang="en-US" b="1" i="1" smtClean="0">
                          <a:solidFill>
                            <a:srgbClr val="7030A0"/>
                          </a:solidFill>
                          <a:latin typeface="Cambria Math" panose="02040503050406030204" pitchFamily="18" charset="0"/>
                        </a:rPr>
                        <m:t>= </m:t>
                      </m:r>
                      <m:f>
                        <m:fPr>
                          <m:ctrlPr>
                            <a:rPr lang="en-US" b="1" i="1" smtClean="0">
                              <a:solidFill>
                                <a:srgbClr val="7030A0"/>
                              </a:solidFill>
                              <a:latin typeface="Cambria Math" panose="02040503050406030204" pitchFamily="18" charset="0"/>
                            </a:rPr>
                          </m:ctrlPr>
                        </m:fPr>
                        <m:num>
                          <m:r>
                            <a:rPr lang="en-US" b="1" i="1" smtClean="0">
                              <a:solidFill>
                                <a:srgbClr val="7030A0"/>
                              </a:solidFill>
                              <a:latin typeface="Cambria Math" panose="02040503050406030204" pitchFamily="18" charset="0"/>
                            </a:rPr>
                            <m:t>𝑬</m:t>
                          </m:r>
                          <m:r>
                            <a:rPr lang="ru-RU" b="1" i="1" smtClean="0">
                              <a:solidFill>
                                <a:srgbClr val="7030A0"/>
                              </a:solidFill>
                              <a:latin typeface="Cambria Math" panose="02040503050406030204" pitchFamily="18" charset="0"/>
                            </a:rPr>
                            <m:t>м </m:t>
                          </m:r>
                          <m:r>
                            <a:rPr lang="ru-RU" b="1" i="1" smtClean="0">
                              <a:solidFill>
                                <a:srgbClr val="7030A0"/>
                              </a:solidFill>
                              <a:latin typeface="Cambria Math" panose="02040503050406030204" pitchFamily="18" charset="0"/>
                              <a:ea typeface="Cambria Math" panose="02040503050406030204" pitchFamily="18" charset="0"/>
                            </a:rPr>
                            <m:t>×С</m:t>
                          </m:r>
                          <m:r>
                            <a:rPr lang="en-US" b="1" i="1" baseline="-25000" smtClean="0">
                              <a:solidFill>
                                <a:srgbClr val="7030A0"/>
                              </a:solidFill>
                              <a:latin typeface="Cambria Math" panose="02040503050406030204" pitchFamily="18" charset="0"/>
                              <a:ea typeface="Cambria Math" panose="02040503050406030204" pitchFamily="18" charset="0"/>
                            </a:rPr>
                            <m:t>𝑵</m:t>
                          </m:r>
                        </m:num>
                        <m:den>
                          <m:r>
                            <a:rPr lang="en-US" b="1" i="1" smtClean="0">
                              <a:solidFill>
                                <a:srgbClr val="7030A0"/>
                              </a:solidFill>
                              <a:latin typeface="Cambria Math" panose="02040503050406030204" pitchFamily="18" charset="0"/>
                            </a:rPr>
                            <m:t>𝟏𝟎𝟎𝟎</m:t>
                          </m:r>
                        </m:den>
                      </m:f>
                    </m:oMath>
                  </m:oMathPara>
                </a14:m>
                <a:endParaRPr lang="ru-RU" b="1" dirty="0">
                  <a:solidFill>
                    <a:srgbClr val="7030A0"/>
                  </a:solidFill>
                </a:endParaRPr>
              </a:p>
            </p:txBody>
          </p:sp>
        </mc:Choice>
        <mc:Fallback>
          <p:sp>
            <p:nvSpPr>
              <p:cNvPr id="4" name="TextBox 3">
                <a:extLst>
                  <a:ext uri="{FF2B5EF4-FFF2-40B4-BE49-F238E27FC236}">
                    <a16:creationId xmlns:a16="http://schemas.microsoft.com/office/drawing/2014/main" xmlns="" id="{A206A891-EC2E-4270-AAD2-89C2A32673C9}"/>
                  </a:ext>
                </a:extLst>
              </p:cNvPr>
              <p:cNvSpPr txBox="1">
                <a:spLocks noRot="1" noChangeAspect="1" noMove="1" noResize="1" noEditPoints="1" noAdjustHandles="1" noChangeArrowheads="1" noChangeShapeType="1" noTextEdit="1"/>
              </p:cNvSpPr>
              <p:nvPr/>
            </p:nvSpPr>
            <p:spPr>
              <a:xfrm>
                <a:off x="4492226" y="4485215"/>
                <a:ext cx="1770100" cy="520399"/>
              </a:xfrm>
              <a:prstGeom prst="rect">
                <a:avLst/>
              </a:prstGeom>
              <a:blipFill>
                <a:blip r:embed="rId6" cstate="print"/>
                <a:stretch>
                  <a:fillRect/>
                </a:stretch>
              </a:blipFill>
            </p:spPr>
            <p:txBody>
              <a:bodyPr/>
              <a:lstStyle/>
              <a:p>
                <a:r>
                  <a:rPr lang="uk-UA">
                    <a:noFill/>
                  </a:rPr>
                  <a:t> </a:t>
                </a:r>
              </a:p>
            </p:txBody>
          </p:sp>
        </mc:Fallback>
      </mc:AlternateContent>
      <p:sp>
        <p:nvSpPr>
          <p:cNvPr id="5" name="TextBox 4">
            <a:extLst>
              <a:ext uri="{FF2B5EF4-FFF2-40B4-BE49-F238E27FC236}">
                <a16:creationId xmlns:a16="http://schemas.microsoft.com/office/drawing/2014/main" xmlns="" id="{4766A1ED-7D60-4156-A456-2582F7AF7216}"/>
              </a:ext>
            </a:extLst>
          </p:cNvPr>
          <p:cNvSpPr txBox="1"/>
          <p:nvPr/>
        </p:nvSpPr>
        <p:spPr>
          <a:xfrm>
            <a:off x="1409699" y="5114421"/>
            <a:ext cx="9558868" cy="369332"/>
          </a:xfrm>
          <a:prstGeom prst="rect">
            <a:avLst/>
          </a:prstGeom>
          <a:noFill/>
        </p:spPr>
        <p:txBody>
          <a:bodyPr wrap="square" rtlCol="0">
            <a:spAutoFit/>
          </a:bodyPr>
          <a:lstStyle/>
          <a:p>
            <a:r>
              <a:rPr lang="ru-RU" dirty="0">
                <a:latin typeface="Times New Roman" panose="02020603050405020304" pitchFamily="18" charset="0"/>
                <a:cs typeface="Times New Roman" panose="02020603050405020304" pitchFamily="18" charset="0"/>
              </a:rPr>
              <a:t>Ем – </a:t>
            </a:r>
            <a:r>
              <a:rPr lang="en-US" dirty="0">
                <a:latin typeface="Times New Roman" panose="02020603050405020304" pitchFamily="18" charset="0"/>
                <a:cs typeface="Times New Roman" panose="02020603050405020304" pitchFamily="18" charset="0"/>
              </a:rPr>
              <a:t>equivalent mass of the substance under investigation</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ru-RU" dirty="0">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normal titrant concentration</a:t>
            </a:r>
            <a:r>
              <a:rPr lang="ru-RU" dirty="0">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0969"/>
                                        </p:tgtEl>
                                        <p:attrNameLst>
                                          <p:attrName>style.visibility</p:attrName>
                                        </p:attrNameLst>
                                      </p:cBhvr>
                                      <p:to>
                                        <p:strVal val="visible"/>
                                      </p:to>
                                    </p:set>
                                    <p:animEffect transition="in" filter="barn(inVertical)">
                                      <p:cBhvr>
                                        <p:cTn id="7" dur="500"/>
                                        <p:tgtEl>
                                          <p:spTgt spid="4096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0966"/>
                                        </p:tgtEl>
                                        <p:attrNameLst>
                                          <p:attrName>style.visibility</p:attrName>
                                        </p:attrNameLst>
                                      </p:cBhvr>
                                      <p:to>
                                        <p:strVal val="visible"/>
                                      </p:to>
                                    </p:set>
                                    <p:animEffect transition="in" filter="wipe(down)">
                                      <p:cBhvr>
                                        <p:cTn id="12" dur="500"/>
                                        <p:tgtEl>
                                          <p:spTgt spid="4096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0967"/>
                                        </p:tgtEl>
                                        <p:attrNameLst>
                                          <p:attrName>style.visibility</p:attrName>
                                        </p:attrNameLst>
                                      </p:cBhvr>
                                      <p:to>
                                        <p:strVal val="visible"/>
                                      </p:to>
                                    </p:set>
                                    <p:animEffect transition="in" filter="wipe(down)">
                                      <p:cBhvr>
                                        <p:cTn id="32" dur="500"/>
                                        <p:tgtEl>
                                          <p:spTgt spid="4096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3">
                                            <p:txEl>
                                              <p:pRg st="0" end="0"/>
                                            </p:txEl>
                                          </p:spTgt>
                                        </p:tgtEl>
                                        <p:attrNameLst>
                                          <p:attrName>style.visibility</p:attrName>
                                        </p:attrNameLst>
                                      </p:cBhvr>
                                      <p:to>
                                        <p:strVal val="visible"/>
                                      </p:to>
                                    </p:set>
                                    <p:animEffect transition="in" filter="wipe(down)">
                                      <p:cBhvr>
                                        <p:cTn id="47" dur="500"/>
                                        <p:tgtEl>
                                          <p:spTgt spid="2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animBg="1"/>
      <p:bldP spid="40967" grpId="0" animBg="1"/>
      <p:bldP spid="40969" grpId="0"/>
      <p:bldP spid="3" grpId="0" animBg="1"/>
      <p:bldP spid="19" grpId="0" animBg="1"/>
      <p:bldP spid="20" grpId="0"/>
      <p:bldP spid="21" grpId="0" animBg="1"/>
      <p:bldP spid="22" grpId="0" animBg="1"/>
      <p:bldP spid="24" grpId="0" animBg="1"/>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14289AE8-775D-4873-8C2E-BA716AA56A09}"/>
              </a:ext>
            </a:extLst>
          </p:cNvPr>
          <p:cNvSpPr txBox="1"/>
          <p:nvPr/>
        </p:nvSpPr>
        <p:spPr>
          <a:xfrm>
            <a:off x="66540" y="30349"/>
            <a:ext cx="12058919" cy="646331"/>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Calculate the weight of glutamic acid (</a:t>
            </a:r>
            <a:r>
              <a:rPr lang="en-US" dirty="0" err="1">
                <a:latin typeface="Times New Roman" panose="02020603050405020304" pitchFamily="18" charset="0"/>
                <a:cs typeface="Times New Roman" panose="02020603050405020304" pitchFamily="18" charset="0"/>
              </a:rPr>
              <a:t>M.m.</a:t>
            </a:r>
            <a:r>
              <a:rPr lang="en-US" dirty="0">
                <a:latin typeface="Times New Roman" panose="02020603050405020304" pitchFamily="18" charset="0"/>
                <a:cs typeface="Times New Roman" panose="02020603050405020304" pitchFamily="18" charset="0"/>
              </a:rPr>
              <a:t> = 147.13), if 20.06 ml of 0.1 N sodium hydroxide was used for titration by the method of direct alkalimetry, Cf = 1.0000. The percentage content of the active substance is 99.1 </a:t>
            </a:r>
            <a:r>
              <a:rPr lang="ru-RU" dirty="0">
                <a:latin typeface="Times New Roman" panose="02020603050405020304" pitchFamily="18" charset="0"/>
                <a:cs typeface="Times New Roman" panose="02020603050405020304" pitchFamily="18" charset="0"/>
              </a:rPr>
              <a:t>%</a:t>
            </a:r>
          </a:p>
        </p:txBody>
      </p:sp>
      <p:cxnSp>
        <p:nvCxnSpPr>
          <p:cNvPr id="3" name="Прямая соединительная линия 2">
            <a:extLst>
              <a:ext uri="{FF2B5EF4-FFF2-40B4-BE49-F238E27FC236}">
                <a16:creationId xmlns:a16="http://schemas.microsoft.com/office/drawing/2014/main" xmlns="" id="{A9E17E73-E339-4550-B412-BBFA78FAA5E5}"/>
              </a:ext>
            </a:extLst>
          </p:cNvPr>
          <p:cNvCxnSpPr/>
          <p:nvPr/>
        </p:nvCxnSpPr>
        <p:spPr>
          <a:xfrm>
            <a:off x="2458686" y="985209"/>
            <a:ext cx="0" cy="5112568"/>
          </a:xfrm>
          <a:prstGeom prst="line">
            <a:avLst/>
          </a:prstGeom>
        </p:spPr>
        <p:style>
          <a:lnRef idx="3">
            <a:schemeClr val="dk1"/>
          </a:lnRef>
          <a:fillRef idx="0">
            <a:schemeClr val="dk1"/>
          </a:fillRef>
          <a:effectRef idx="2">
            <a:schemeClr val="dk1"/>
          </a:effectRef>
          <a:fontRef idx="minor">
            <a:schemeClr val="tx1"/>
          </a:fontRef>
        </p:style>
      </p:cxnSp>
      <p:cxnSp>
        <p:nvCxnSpPr>
          <p:cNvPr id="4" name="Прямая соединительная линия 3">
            <a:extLst>
              <a:ext uri="{FF2B5EF4-FFF2-40B4-BE49-F238E27FC236}">
                <a16:creationId xmlns:a16="http://schemas.microsoft.com/office/drawing/2014/main" xmlns="" id="{76A691CF-86C9-4670-AB6B-1C1FB1D9D4AE}"/>
              </a:ext>
            </a:extLst>
          </p:cNvPr>
          <p:cNvCxnSpPr>
            <a:cxnSpLocks/>
          </p:cNvCxnSpPr>
          <p:nvPr/>
        </p:nvCxnSpPr>
        <p:spPr>
          <a:xfrm flipH="1">
            <a:off x="298445" y="2679435"/>
            <a:ext cx="2160240" cy="0"/>
          </a:xfrm>
          <a:prstGeom prst="line">
            <a:avLst/>
          </a:prstGeom>
        </p:spPr>
        <p:style>
          <a:lnRef idx="3">
            <a:schemeClr val="dk1"/>
          </a:lnRef>
          <a:fillRef idx="0">
            <a:schemeClr val="dk1"/>
          </a:fillRef>
          <a:effectRef idx="2">
            <a:schemeClr val="dk1"/>
          </a:effectRef>
          <a:fontRef idx="minor">
            <a:schemeClr val="tx1"/>
          </a:fontRef>
        </p:style>
      </p:cxnSp>
      <p:sp>
        <p:nvSpPr>
          <p:cNvPr id="5" name="Прямоугольник 4">
            <a:extLst>
              <a:ext uri="{FF2B5EF4-FFF2-40B4-BE49-F238E27FC236}">
                <a16:creationId xmlns:a16="http://schemas.microsoft.com/office/drawing/2014/main" xmlns="" id="{CD8AB432-D6EE-4A96-B005-1D6B975A9B5F}"/>
              </a:ext>
            </a:extLst>
          </p:cNvPr>
          <p:cNvSpPr/>
          <p:nvPr/>
        </p:nvSpPr>
        <p:spPr>
          <a:xfrm>
            <a:off x="184284" y="951111"/>
            <a:ext cx="2274401" cy="1754326"/>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given</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М.м</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147,13</a:t>
            </a:r>
          </a:p>
          <a:p>
            <a:pPr>
              <a:defRPr/>
            </a:pPr>
            <a:r>
              <a:rPr lang="en-US" dirty="0">
                <a:latin typeface="Times New Roman" panose="02020603050405020304" pitchFamily="18" charset="0"/>
                <a:cs typeface="Times New Roman" panose="02020603050405020304" pitchFamily="18" charset="0"/>
              </a:rPr>
              <a:t>V</a:t>
            </a:r>
            <a:r>
              <a:rPr lang="en-US" baseline="-25000" dirty="0">
                <a:latin typeface="Times New Roman" panose="02020603050405020304" pitchFamily="18" charset="0"/>
                <a:cs typeface="Times New Roman" panose="02020603050405020304" pitchFamily="18" charset="0"/>
              </a:rPr>
              <a:t>(titrant)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20,06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0,1</a:t>
            </a:r>
            <a:r>
              <a:rPr lang="en-US" dirty="0">
                <a:latin typeface="Times New Roman" panose="02020603050405020304" pitchFamily="18" charset="0"/>
                <a:cs typeface="Times New Roman" panose="02020603050405020304" pitchFamily="18" charset="0"/>
              </a:rPr>
              <a:t>N</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Cf</a:t>
            </a:r>
            <a:r>
              <a:rPr lang="ru-RU" dirty="0">
                <a:latin typeface="Times New Roman" panose="02020603050405020304" pitchFamily="18" charset="0"/>
                <a:cs typeface="Times New Roman" panose="02020603050405020304" pitchFamily="18" charset="0"/>
              </a:rPr>
              <a:t> = 1,0000</a:t>
            </a:r>
          </a:p>
          <a:p>
            <a:pPr>
              <a:defRPr/>
            </a:pPr>
            <a:r>
              <a:rPr lang="ru-RU" dirty="0">
                <a:latin typeface="Times New Roman" panose="02020603050405020304" pitchFamily="18" charset="0"/>
                <a:cs typeface="Times New Roman" panose="02020603050405020304" pitchFamily="18" charset="0"/>
              </a:rPr>
              <a:t>% = 99,1%</a:t>
            </a:r>
          </a:p>
        </p:txBody>
      </p:sp>
      <p:sp>
        <p:nvSpPr>
          <p:cNvPr id="6" name="Прямоугольник 5">
            <a:extLst>
              <a:ext uri="{FF2B5EF4-FFF2-40B4-BE49-F238E27FC236}">
                <a16:creationId xmlns:a16="http://schemas.microsoft.com/office/drawing/2014/main" xmlns="" id="{2F346B1F-640C-4F12-9551-6CD4004E4846}"/>
              </a:ext>
            </a:extLst>
          </p:cNvPr>
          <p:cNvSpPr/>
          <p:nvPr/>
        </p:nvSpPr>
        <p:spPr>
          <a:xfrm>
            <a:off x="184284" y="2780928"/>
            <a:ext cx="1421901" cy="646331"/>
          </a:xfrm>
          <a:prstGeom prst="rect">
            <a:avLst/>
          </a:prstGeom>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Find</a:t>
            </a:r>
            <a:r>
              <a:rPr lang="ru-RU" dirty="0">
                <a:solidFill>
                  <a:srgbClr val="FF0000"/>
                </a:solidFill>
                <a:latin typeface="Times New Roman" panose="02020603050405020304" pitchFamily="18" charset="0"/>
                <a:cs typeface="Times New Roman" panose="02020603050405020304" pitchFamily="18" charset="0"/>
              </a:rPr>
              <a:t> :</a:t>
            </a:r>
          </a:p>
          <a:p>
            <a:r>
              <a:rPr lang="en-US" i="1" dirty="0" err="1">
                <a:solidFill>
                  <a:srgbClr val="FF0000"/>
                </a:solidFill>
                <a:latin typeface="Times New Roman" panose="02020603050405020304" pitchFamily="18" charset="0"/>
                <a:cs typeface="Times New Roman" panose="02020603050405020304" pitchFamily="18" charset="0"/>
              </a:rPr>
              <a:t>m</a:t>
            </a:r>
            <a:r>
              <a:rPr lang="en-US" i="1" baseline="-25000" dirty="0" err="1">
                <a:solidFill>
                  <a:srgbClr val="FF0000"/>
                </a:solidFill>
                <a:latin typeface="Times New Roman" panose="02020603050405020304" pitchFamily="18" charset="0"/>
                <a:cs typeface="Times New Roman" panose="02020603050405020304" pitchFamily="18" charset="0"/>
              </a:rPr>
              <a:t>substunce</a:t>
            </a:r>
            <a:r>
              <a:rPr lang="uk-UA" dirty="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xmlns="" id="{4CAAFEA1-C21E-4536-B255-942406CBC0AC}"/>
              </a:ext>
            </a:extLst>
          </p:cNvPr>
          <p:cNvSpPr/>
          <p:nvPr/>
        </p:nvSpPr>
        <p:spPr>
          <a:xfrm>
            <a:off x="2636664" y="986982"/>
            <a:ext cx="2951336"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solution</a:t>
            </a:r>
            <a:r>
              <a:rPr lang="uk-UA"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 Calculation formula </a:t>
            </a:r>
            <a:r>
              <a:rPr lang="ru-RU"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xmlns="" id="{1C7D0AA3-66F5-4AC6-B9B5-7AACDC78ECC1}"/>
              </a:ext>
            </a:extLst>
          </p:cNvPr>
          <p:cNvSpPr/>
          <p:nvPr/>
        </p:nvSpPr>
        <p:spPr>
          <a:xfrm>
            <a:off x="2636664" y="1630058"/>
            <a:ext cx="2268570" cy="369332"/>
          </a:xfrm>
          <a:prstGeom prst="rect">
            <a:avLst/>
          </a:prstGeom>
        </p:spPr>
        <p:txBody>
          <a:bodyPr wrap="none">
            <a:spAutoFit/>
          </a:bodyPr>
          <a:lstStyle/>
          <a:p>
            <a:pPr marL="342900" indent="-342900"/>
            <a:r>
              <a:rPr lang="ru-RU" dirty="0">
                <a:latin typeface="Times New Roman"/>
                <a:cs typeface="Times New Roman"/>
              </a:rPr>
              <a:t>2. </a:t>
            </a:r>
            <a:r>
              <a:rPr lang="en-US" dirty="0">
                <a:latin typeface="Times New Roman"/>
                <a:cs typeface="Times New Roman"/>
              </a:rPr>
              <a:t>Reaction equation </a:t>
            </a:r>
            <a:r>
              <a:rPr lang="ru-RU" dirty="0">
                <a:latin typeface="Times New Roman"/>
                <a:cs typeface="Times New Roman"/>
              </a:rPr>
              <a:t>: </a:t>
            </a:r>
          </a:p>
        </p:txBody>
      </p:sp>
      <p:sp>
        <p:nvSpPr>
          <p:cNvPr id="11" name="Прямоугольник 10">
            <a:extLst>
              <a:ext uri="{FF2B5EF4-FFF2-40B4-BE49-F238E27FC236}">
                <a16:creationId xmlns:a16="http://schemas.microsoft.com/office/drawing/2014/main" xmlns="" id="{5BE18D04-8F8A-47D7-AB9F-4F2EE955AC4E}"/>
              </a:ext>
            </a:extLst>
          </p:cNvPr>
          <p:cNvSpPr/>
          <p:nvPr/>
        </p:nvSpPr>
        <p:spPr>
          <a:xfrm>
            <a:off x="2636664" y="2433444"/>
            <a:ext cx="6577442" cy="369332"/>
          </a:xfrm>
          <a:prstGeom prst="rect">
            <a:avLst/>
          </a:prstGeom>
        </p:spPr>
        <p:txBody>
          <a:bodyPr wrap="none">
            <a:spAutoFit/>
          </a:bodyPr>
          <a:lstStyle/>
          <a:p>
            <a:pPr marL="342900" indent="-342900"/>
            <a:r>
              <a:rPr lang="uk-UA" dirty="0">
                <a:latin typeface="Times New Roman"/>
                <a:cs typeface="Times New Roman"/>
              </a:rPr>
              <a:t>3. </a:t>
            </a:r>
            <a:r>
              <a:rPr lang="en-US" dirty="0">
                <a:latin typeface="Times New Roman"/>
                <a:cs typeface="Times New Roman"/>
              </a:rPr>
              <a:t>Calculation of the titer of the titrant by the determining substance</a:t>
            </a:r>
            <a:r>
              <a:rPr lang="ru-RU" dirty="0">
                <a:latin typeface="Times New Roman"/>
                <a:cs typeface="Times New Roman"/>
              </a:rPr>
              <a:t>:</a:t>
            </a:r>
            <a:endParaRPr lang="uk-UA" dirty="0">
              <a:latin typeface="Times New Roman"/>
              <a:cs typeface="Times New Roman"/>
            </a:endParaRPr>
          </a:p>
        </p:txBody>
      </p:sp>
      <mc:AlternateContent xmlns:mc="http://schemas.openxmlformats.org/markup-compatibility/2006">
        <mc:Choice xmlns:a14="http://schemas.microsoft.com/office/drawing/2010/main" xmlns="" Requires="a14">
          <p:sp>
            <p:nvSpPr>
              <p:cNvPr id="15" name="TextBox 14">
                <a:extLst>
                  <a:ext uri="{FF2B5EF4-FFF2-40B4-BE49-F238E27FC236}">
                    <a16:creationId xmlns:a16="http://schemas.microsoft.com/office/drawing/2014/main" id="{B635BE28-2D5D-495D-8BFF-BC6B9AE29AA6}"/>
                  </a:ext>
                </a:extLst>
              </p:cNvPr>
              <p:cNvSpPr txBox="1"/>
              <p:nvPr/>
            </p:nvSpPr>
            <p:spPr>
              <a:xfrm>
                <a:off x="6159499" y="1104924"/>
                <a:ext cx="2953437"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m:t>
                          </m:r>
                        </m:num>
                        <m:den>
                          <m:r>
                            <a:rPr lang="en-US" b="0" i="1" smtClean="0">
                              <a:solidFill>
                                <a:schemeClr val="tx1"/>
                              </a:solidFill>
                              <a:latin typeface="Cambria Math" panose="02040503050406030204" pitchFamily="18" charset="0"/>
                            </a:rPr>
                            <m:t>𝑚</m:t>
                          </m:r>
                          <m:r>
                            <a:rPr lang="en-US" i="1" baseline="-25000">
                              <a:latin typeface="Cambria Math" panose="02040503050406030204" pitchFamily="18" charset="0"/>
                            </a:rPr>
                            <m:t>𝑠𝑢𝑏𝑠𝑡𝑢𝑛𝑐𝑒</m:t>
                          </m:r>
                        </m:den>
                      </m:f>
                    </m:oMath>
                  </m:oMathPara>
                </a14:m>
                <a:endParaRPr lang="ru-RU" dirty="0">
                  <a:solidFill>
                    <a:schemeClr val="tx1"/>
                  </a:solidFill>
                </a:endParaRPr>
              </a:p>
            </p:txBody>
          </p:sp>
        </mc:Choice>
        <mc:Fallback>
          <p:sp>
            <p:nvSpPr>
              <p:cNvPr id="15" name="TextBox 14">
                <a:extLst>
                  <a:ext uri="{FF2B5EF4-FFF2-40B4-BE49-F238E27FC236}">
                    <a16:creationId xmlns:a16="http://schemas.microsoft.com/office/drawing/2014/main" xmlns="" id="{B635BE28-2D5D-495D-8BFF-BC6B9AE29AA6}"/>
                  </a:ext>
                </a:extLst>
              </p:cNvPr>
              <p:cNvSpPr txBox="1">
                <a:spLocks noRot="1" noChangeAspect="1" noMove="1" noResize="1" noEditPoints="1" noAdjustHandles="1" noChangeArrowheads="1" noChangeShapeType="1" noTextEdit="1"/>
              </p:cNvSpPr>
              <p:nvPr/>
            </p:nvSpPr>
            <p:spPr>
              <a:xfrm>
                <a:off x="6159499" y="1104924"/>
                <a:ext cx="2953437" cy="540725"/>
              </a:xfrm>
              <a:prstGeom prst="rect">
                <a:avLst/>
              </a:prstGeom>
              <a:blipFill>
                <a:blip r:embed="rId2" cstate="print"/>
                <a:stretch>
                  <a:fillRect b="-7865"/>
                </a:stretch>
              </a:blipFill>
            </p:spPr>
            <p:txBody>
              <a:bodyPr/>
              <a:lstStyle/>
              <a:p>
                <a:r>
                  <a:rPr lang="uk-UA">
                    <a:noFill/>
                  </a:rPr>
                  <a:t> </a:t>
                </a:r>
              </a:p>
            </p:txBody>
          </p:sp>
        </mc:Fallback>
      </mc:AlternateContent>
      <p:pic>
        <p:nvPicPr>
          <p:cNvPr id="19" name="Рисунок 18">
            <a:extLst>
              <a:ext uri="{FF2B5EF4-FFF2-40B4-BE49-F238E27FC236}">
                <a16:creationId xmlns:a16="http://schemas.microsoft.com/office/drawing/2014/main" xmlns="" id="{C4781FC7-29BB-4A33-B9DF-827B791F6DB9}"/>
              </a:ext>
            </a:extLst>
          </p:cNvPr>
          <p:cNvPicPr>
            <a:picLocks noChangeAspect="1"/>
          </p:cNvPicPr>
          <p:nvPr/>
        </p:nvPicPr>
        <p:blipFill>
          <a:blip r:embed="rId3" cstate="print"/>
          <a:stretch>
            <a:fillRect/>
          </a:stretch>
        </p:blipFill>
        <p:spPr>
          <a:xfrm>
            <a:off x="5219698" y="1827775"/>
            <a:ext cx="3932767" cy="595873"/>
          </a:xfrm>
          <a:prstGeom prst="rect">
            <a:avLst/>
          </a:prstGeom>
        </p:spPr>
      </p:pic>
      <mc:AlternateContent xmlns:mc="http://schemas.openxmlformats.org/markup-compatibility/2006">
        <mc:Choice xmlns:a14="http://schemas.microsoft.com/office/drawing/2010/main" xmlns="" Requires="a14">
          <p:sp>
            <p:nvSpPr>
              <p:cNvPr id="20" name="TextBox 19">
                <a:extLst>
                  <a:ext uri="{FF2B5EF4-FFF2-40B4-BE49-F238E27FC236}">
                    <a16:creationId xmlns:a16="http://schemas.microsoft.com/office/drawing/2014/main" id="{A2DC9EC8-1221-4DB3-9DD0-4F971074F914}"/>
                  </a:ext>
                </a:extLst>
              </p:cNvPr>
              <p:cNvSpPr txBox="1"/>
              <p:nvPr/>
            </p:nvSpPr>
            <p:spPr>
              <a:xfrm>
                <a:off x="4486785" y="2768976"/>
                <a:ext cx="1761060"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𝐸</m:t>
                          </m:r>
                          <m:r>
                            <a:rPr lang="ru-RU" b="0" i="1" smtClean="0">
                              <a:solidFill>
                                <a:schemeClr val="tx1"/>
                              </a:solidFill>
                              <a:latin typeface="Cambria Math" panose="02040503050406030204" pitchFamily="18" charset="0"/>
                            </a:rPr>
                            <m:t>м </m:t>
                          </m:r>
                          <m:r>
                            <a:rPr lang="ru-RU" b="0" i="1" smtClean="0">
                              <a:solidFill>
                                <a:schemeClr val="tx1"/>
                              </a:solidFill>
                              <a:latin typeface="Cambria Math" panose="02040503050406030204" pitchFamily="18" charset="0"/>
                              <a:ea typeface="Cambria Math" panose="02040503050406030204" pitchFamily="18" charset="0"/>
                            </a:rPr>
                            <m:t>×С</m:t>
                          </m:r>
                          <m:r>
                            <a:rPr lang="en-US" b="0" i="1" baseline="-25000" smtClean="0">
                              <a:solidFill>
                                <a:schemeClr val="tx1"/>
                              </a:solidFill>
                              <a:latin typeface="Cambria Math" panose="02040503050406030204" pitchFamily="18" charset="0"/>
                              <a:ea typeface="Cambria Math" panose="02040503050406030204" pitchFamily="18" charset="0"/>
                            </a:rPr>
                            <m:t>𝑁</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p:sp>
            <p:nvSpPr>
              <p:cNvPr id="20" name="TextBox 19">
                <a:extLst>
                  <a:ext uri="{FF2B5EF4-FFF2-40B4-BE49-F238E27FC236}">
                    <a16:creationId xmlns:a16="http://schemas.microsoft.com/office/drawing/2014/main" xmlns="" id="{A2DC9EC8-1221-4DB3-9DD0-4F971074F914}"/>
                  </a:ext>
                </a:extLst>
              </p:cNvPr>
              <p:cNvSpPr txBox="1">
                <a:spLocks noRot="1" noChangeAspect="1" noMove="1" noResize="1" noEditPoints="1" noAdjustHandles="1" noChangeArrowheads="1" noChangeShapeType="1" noTextEdit="1"/>
              </p:cNvSpPr>
              <p:nvPr/>
            </p:nvSpPr>
            <p:spPr>
              <a:xfrm>
                <a:off x="4486785" y="2768976"/>
                <a:ext cx="1761060" cy="520399"/>
              </a:xfrm>
              <a:prstGeom prst="rect">
                <a:avLst/>
              </a:prstGeom>
              <a:blipFill>
                <a:blip r:embed="rId4" cstate="print"/>
                <a:stretch>
                  <a:fillRect/>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1" name="TextBox 20">
                <a:extLst>
                  <a:ext uri="{FF2B5EF4-FFF2-40B4-BE49-F238E27FC236}">
                    <a16:creationId xmlns:a16="http://schemas.microsoft.com/office/drawing/2014/main" id="{2415D4CB-E75C-4177-8590-B6A78192E2B3}"/>
                  </a:ext>
                </a:extLst>
              </p:cNvPr>
              <p:cNvSpPr txBox="1"/>
              <p:nvPr/>
            </p:nvSpPr>
            <p:spPr>
              <a:xfrm>
                <a:off x="6984452" y="2780928"/>
                <a:ext cx="3751155"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147,13 </m:t>
                          </m:r>
                          <m:r>
                            <a:rPr lang="ru-RU" b="0" i="1" smtClean="0">
                              <a:solidFill>
                                <a:schemeClr val="tx1"/>
                              </a:solidFill>
                              <a:latin typeface="Cambria Math" panose="02040503050406030204" pitchFamily="18" charset="0"/>
                              <a:ea typeface="Cambria Math" panose="02040503050406030204" pitchFamily="18" charset="0"/>
                            </a:rPr>
                            <m:t>×0,1</m:t>
                          </m:r>
                        </m:num>
                        <m:den>
                          <m:r>
                            <a:rPr lang="en-US" b="0" i="1" smtClean="0">
                              <a:solidFill>
                                <a:schemeClr val="tx1"/>
                              </a:solidFill>
                              <a:latin typeface="Cambria Math" panose="02040503050406030204" pitchFamily="18" charset="0"/>
                            </a:rPr>
                            <m:t>1000</m:t>
                          </m:r>
                        </m:den>
                      </m:f>
                      <m:r>
                        <a:rPr lang="ru-RU" b="0" i="1" smtClean="0">
                          <a:solidFill>
                            <a:schemeClr val="tx1"/>
                          </a:solidFill>
                          <a:latin typeface="Cambria Math" panose="02040503050406030204" pitchFamily="18" charset="0"/>
                        </a:rPr>
                        <m:t>=0,0147 г/мл</m:t>
                      </m:r>
                    </m:oMath>
                  </m:oMathPara>
                </a14:m>
                <a:endParaRPr lang="ru-RU" dirty="0">
                  <a:solidFill>
                    <a:schemeClr val="tx1"/>
                  </a:solidFill>
                </a:endParaRPr>
              </a:p>
            </p:txBody>
          </p:sp>
        </mc:Choice>
        <mc:Fallback>
          <p:sp>
            <p:nvSpPr>
              <p:cNvPr id="21" name="TextBox 20">
                <a:extLst>
                  <a:ext uri="{FF2B5EF4-FFF2-40B4-BE49-F238E27FC236}">
                    <a16:creationId xmlns:a16="http://schemas.microsoft.com/office/drawing/2014/main" xmlns="" xmlns:a14="http://schemas.microsoft.com/office/drawing/2010/main" id="{2415D4CB-E75C-4177-8590-B6A78192E2B3}"/>
                  </a:ext>
                </a:extLst>
              </p:cNvPr>
              <p:cNvSpPr txBox="1">
                <a:spLocks noRot="1" noChangeAspect="1" noMove="1" noResize="1" noEditPoints="1" noAdjustHandles="1" noChangeArrowheads="1" noChangeShapeType="1" noTextEdit="1"/>
              </p:cNvSpPr>
              <p:nvPr/>
            </p:nvSpPr>
            <p:spPr>
              <a:xfrm>
                <a:off x="6984452" y="2780928"/>
                <a:ext cx="3751155" cy="520399"/>
              </a:xfrm>
              <a:prstGeom prst="rect">
                <a:avLst/>
              </a:prstGeom>
              <a:blipFill>
                <a:blip r:embed="rId5" cstate="print"/>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xmlns="" Requires="a14">
          <p:sp>
            <p:nvSpPr>
              <p:cNvPr id="22" name="TextBox 21">
                <a:extLst>
                  <a:ext uri="{FF2B5EF4-FFF2-40B4-BE49-F238E27FC236}">
                    <a16:creationId xmlns:a16="http://schemas.microsoft.com/office/drawing/2014/main" id="{10DA816F-CE07-4EDD-9E6B-2AB149CD247D}"/>
                  </a:ext>
                </a:extLst>
              </p:cNvPr>
              <p:cNvSpPr txBox="1"/>
              <p:nvPr/>
            </p:nvSpPr>
            <p:spPr>
              <a:xfrm>
                <a:off x="3149508" y="4143543"/>
                <a:ext cx="2928559" cy="5514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𝑉</m:t>
                          </m:r>
                          <m:r>
                            <a:rPr lang="en-US" b="0" i="1" baseline="-25000" smtClean="0">
                              <a:latin typeface="Cambria Math" panose="02040503050406030204" pitchFamily="18" charset="0"/>
                            </a:rPr>
                            <m:t>𝑇</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𝐶𝑓</m:t>
                          </m:r>
                          <m:r>
                            <a:rPr lang="ru-RU"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rPr>
                            <m:t>𝑇</m:t>
                          </m:r>
                          <m:f>
                            <m:fPr>
                              <m:type m:val="skw"/>
                              <m:ctrlPr>
                                <a:rPr lang="en-US" i="1" baseline="-25000">
                                  <a:latin typeface="Cambria Math" panose="02040503050406030204" pitchFamily="18" charset="0"/>
                                </a:rPr>
                              </m:ctrlPr>
                            </m:fPr>
                            <m:num>
                              <m:r>
                                <a:rPr lang="en-US" i="1" baseline="-25000">
                                  <a:latin typeface="Cambria Math" panose="02040503050406030204" pitchFamily="18" charset="0"/>
                                </a:rPr>
                                <m:t>𝑇</m:t>
                              </m:r>
                            </m:num>
                            <m:den>
                              <m:r>
                                <a:rPr lang="en-US" i="1" baseline="-2000">
                                  <a:latin typeface="Cambria Math" panose="02040503050406030204" pitchFamily="18" charset="0"/>
                                </a:rPr>
                                <m:t>𝑂</m:t>
                              </m:r>
                            </m:den>
                          </m:f>
                          <m:r>
                            <a:rPr lang="ru-RU" b="0" i="1" baseline="-2000"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×100</m:t>
                          </m:r>
                        </m:num>
                        <m:den>
                          <m:r>
                            <a:rPr lang="ru-RU" b="0" i="1" smtClean="0">
                              <a:latin typeface="Cambria Math" panose="02040503050406030204" pitchFamily="18" charset="0"/>
                            </a:rPr>
                            <m:t>%</m:t>
                          </m:r>
                        </m:den>
                      </m:f>
                    </m:oMath>
                  </m:oMathPara>
                </a14:m>
                <a:endParaRPr lang="ru-RU" dirty="0"/>
              </a:p>
            </p:txBody>
          </p:sp>
        </mc:Choice>
        <mc:Fallback>
          <p:sp>
            <p:nvSpPr>
              <p:cNvPr id="22" name="TextBox 21">
                <a:extLst>
                  <a:ext uri="{FF2B5EF4-FFF2-40B4-BE49-F238E27FC236}">
                    <a16:creationId xmlns:a16="http://schemas.microsoft.com/office/drawing/2014/main" xmlns="" id="{10DA816F-CE07-4EDD-9E6B-2AB149CD247D}"/>
                  </a:ext>
                </a:extLst>
              </p:cNvPr>
              <p:cNvSpPr txBox="1">
                <a:spLocks noRot="1" noChangeAspect="1" noMove="1" noResize="1" noEditPoints="1" noAdjustHandles="1" noChangeArrowheads="1" noChangeShapeType="1" noTextEdit="1"/>
              </p:cNvSpPr>
              <p:nvPr/>
            </p:nvSpPr>
            <p:spPr>
              <a:xfrm>
                <a:off x="3149508" y="4143543"/>
                <a:ext cx="2928559" cy="551498"/>
              </a:xfrm>
              <a:prstGeom prst="rect">
                <a:avLst/>
              </a:prstGeom>
              <a:blipFill>
                <a:blip r:embed="rId6" cstate="print"/>
                <a:stretch>
                  <a:fillRect/>
                </a:stretch>
              </a:blipFill>
            </p:spPr>
            <p:txBody>
              <a:bodyPr/>
              <a:lstStyle/>
              <a:p>
                <a:r>
                  <a:rPr lang="uk-UA">
                    <a:noFill/>
                  </a:rPr>
                  <a:t> </a:t>
                </a:r>
              </a:p>
            </p:txBody>
          </p:sp>
        </mc:Fallback>
      </mc:AlternateContent>
      <p:sp>
        <p:nvSpPr>
          <p:cNvPr id="23" name="Прямоугольник 22">
            <a:extLst>
              <a:ext uri="{FF2B5EF4-FFF2-40B4-BE49-F238E27FC236}">
                <a16:creationId xmlns:a16="http://schemas.microsoft.com/office/drawing/2014/main" xmlns="" id="{FF209283-2141-46AB-9423-8568A71CDDCB}"/>
              </a:ext>
            </a:extLst>
          </p:cNvPr>
          <p:cNvSpPr/>
          <p:nvPr/>
        </p:nvSpPr>
        <p:spPr>
          <a:xfrm>
            <a:off x="2636664" y="3507619"/>
            <a:ext cx="4865434" cy="369332"/>
          </a:xfrm>
          <a:prstGeom prst="rect">
            <a:avLst/>
          </a:prstGeom>
        </p:spPr>
        <p:txBody>
          <a:bodyPr wrap="none">
            <a:spAutoFit/>
          </a:bodyPr>
          <a:lstStyle/>
          <a:p>
            <a:pPr marL="342900" indent="-342900"/>
            <a:r>
              <a:rPr lang="uk-UA" dirty="0">
                <a:latin typeface="Times New Roman"/>
                <a:cs typeface="Times New Roman"/>
              </a:rPr>
              <a:t>4. </a:t>
            </a:r>
            <a:r>
              <a:rPr lang="en-US" dirty="0">
                <a:latin typeface="Times New Roman"/>
                <a:cs typeface="Times New Roman"/>
              </a:rPr>
              <a:t>Calculation of the mass of the active substance</a:t>
            </a:r>
            <a:r>
              <a:rPr lang="ru-RU" dirty="0">
                <a:latin typeface="Times New Roman"/>
                <a:cs typeface="Times New Roman"/>
              </a:rPr>
              <a:t>:</a:t>
            </a:r>
            <a:endParaRPr lang="uk-UA" dirty="0">
              <a:latin typeface="Times New Roman"/>
              <a:cs typeface="Times New Roman"/>
            </a:endParaRPr>
          </a:p>
        </p:txBody>
      </p:sp>
      <mc:AlternateContent xmlns:mc="http://schemas.openxmlformats.org/markup-compatibility/2006">
        <mc:Choice xmlns:a14="http://schemas.microsoft.com/office/drawing/2010/main" xmlns="" Requires="a14">
          <p:sp>
            <p:nvSpPr>
              <p:cNvPr id="24" name="TextBox 23">
                <a:extLst>
                  <a:ext uri="{FF2B5EF4-FFF2-40B4-BE49-F238E27FC236}">
                    <a16:creationId xmlns:a16="http://schemas.microsoft.com/office/drawing/2014/main" id="{11B3A7C6-9378-40C1-A29D-42A363488CEE}"/>
                  </a:ext>
                </a:extLst>
              </p:cNvPr>
              <p:cNvSpPr txBox="1"/>
              <p:nvPr/>
            </p:nvSpPr>
            <p:spPr>
              <a:xfrm>
                <a:off x="6938341" y="4143543"/>
                <a:ext cx="3878434" cy="5497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ru-RU" b="0" i="1" smtClean="0">
                              <a:latin typeface="Cambria Math" panose="02040503050406030204" pitchFamily="18" charset="0"/>
                            </a:rPr>
                            <m:t>20,06</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ru-RU" b="0" i="1" smtClean="0">
                              <a:latin typeface="Cambria Math" panose="02040503050406030204" pitchFamily="18" charset="0"/>
                              <a:ea typeface="Cambria Math" panose="02040503050406030204" pitchFamily="18" charset="0"/>
                            </a:rPr>
                            <m:t>1,0000 ×</m:t>
                          </m:r>
                          <m:r>
                            <a:rPr lang="ru-RU" b="0" i="1" smtClean="0">
                              <a:latin typeface="Cambria Math" panose="02040503050406030204" pitchFamily="18" charset="0"/>
                            </a:rPr>
                            <m:t>0,0147</m:t>
                          </m:r>
                          <m:r>
                            <a:rPr lang="ru-RU" b="0" i="1" baseline="-2000"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×100</m:t>
                          </m:r>
                        </m:num>
                        <m:den>
                          <m:r>
                            <a:rPr lang="ru-RU" b="0" i="1" smtClean="0">
                              <a:latin typeface="Cambria Math" panose="02040503050406030204" pitchFamily="18" charset="0"/>
                            </a:rPr>
                            <m:t>99,1</m:t>
                          </m:r>
                        </m:den>
                      </m:f>
                    </m:oMath>
                  </m:oMathPara>
                </a14:m>
                <a:endParaRPr lang="ru-RU" dirty="0"/>
              </a:p>
            </p:txBody>
          </p:sp>
        </mc:Choice>
        <mc:Fallback>
          <p:sp>
            <p:nvSpPr>
              <p:cNvPr id="24" name="TextBox 23">
                <a:extLst>
                  <a:ext uri="{FF2B5EF4-FFF2-40B4-BE49-F238E27FC236}">
                    <a16:creationId xmlns:a16="http://schemas.microsoft.com/office/drawing/2014/main" xmlns="" xmlns:a14="http://schemas.microsoft.com/office/drawing/2010/main" id="{11B3A7C6-9378-40C1-A29D-42A363488CEE}"/>
                  </a:ext>
                </a:extLst>
              </p:cNvPr>
              <p:cNvSpPr txBox="1">
                <a:spLocks noRot="1" noChangeAspect="1" noMove="1" noResize="1" noEditPoints="1" noAdjustHandles="1" noChangeArrowheads="1" noChangeShapeType="1" noTextEdit="1"/>
              </p:cNvSpPr>
              <p:nvPr/>
            </p:nvSpPr>
            <p:spPr>
              <a:xfrm>
                <a:off x="6938341" y="4143543"/>
                <a:ext cx="3878434" cy="549702"/>
              </a:xfrm>
              <a:prstGeom prst="rect">
                <a:avLst/>
              </a:prstGeom>
              <a:blipFill>
                <a:blip r:embed="rId7" cstate="print"/>
                <a:stretch>
                  <a:fillRect/>
                </a:stretch>
              </a:blipFill>
            </p:spPr>
            <p:txBody>
              <a:bodyPr/>
              <a:lstStyle/>
              <a:p>
                <a:r>
                  <a:rPr lang="ru-RU">
                    <a:noFill/>
                  </a:rPr>
                  <a:t> </a:t>
                </a:r>
              </a:p>
            </p:txBody>
          </p:sp>
        </mc:Fallback>
      </mc:AlternateContent>
      <p:sp>
        <p:nvSpPr>
          <p:cNvPr id="25" name="TextBox 24">
            <a:extLst>
              <a:ext uri="{FF2B5EF4-FFF2-40B4-BE49-F238E27FC236}">
                <a16:creationId xmlns:a16="http://schemas.microsoft.com/office/drawing/2014/main" xmlns="" id="{27CC90CE-54C8-47EA-972D-854B596EF9D8}"/>
              </a:ext>
            </a:extLst>
          </p:cNvPr>
          <p:cNvSpPr txBox="1"/>
          <p:nvPr/>
        </p:nvSpPr>
        <p:spPr>
          <a:xfrm>
            <a:off x="6235700" y="5173133"/>
            <a:ext cx="1268296" cy="369332"/>
          </a:xfrm>
          <a:prstGeom prst="rect">
            <a:avLst/>
          </a:prstGeom>
          <a:noFill/>
        </p:spPr>
        <p:txBody>
          <a:bodyPr wrap="none" rtlCol="0">
            <a:spAutoFit/>
          </a:bodyPr>
          <a:lstStyle/>
          <a:p>
            <a:r>
              <a:rPr lang="en-US" i="1" dirty="0">
                <a:solidFill>
                  <a:srgbClr val="FF0000"/>
                </a:solidFill>
                <a:latin typeface="Times New Roman" panose="02020603050405020304" pitchFamily="18" charset="0"/>
                <a:cs typeface="Times New Roman" panose="02020603050405020304" pitchFamily="18" charset="0"/>
              </a:rPr>
              <a:t>m</a:t>
            </a:r>
            <a:r>
              <a:rPr lang="en-US" dirty="0">
                <a:solidFill>
                  <a:srgbClr val="FF0000"/>
                </a:solidFill>
                <a:latin typeface="Times New Roman" panose="02020603050405020304" pitchFamily="18" charset="0"/>
                <a:cs typeface="Times New Roman" panose="02020603050405020304" pitchFamily="18" charset="0"/>
              </a:rPr>
              <a:t> = </a:t>
            </a:r>
            <a:r>
              <a:rPr lang="ru-RU" dirty="0">
                <a:solidFill>
                  <a:srgbClr val="FF0000"/>
                </a:solidFill>
                <a:latin typeface="Times New Roman" panose="02020603050405020304" pitchFamily="18" charset="0"/>
                <a:cs typeface="Times New Roman" panose="02020603050405020304" pitchFamily="18" charset="0"/>
              </a:rPr>
              <a:t>0,297 г</a:t>
            </a:r>
          </a:p>
        </p:txBody>
      </p:sp>
    </p:spTree>
    <p:extLst>
      <p:ext uri="{BB962C8B-B14F-4D97-AF65-F5344CB8AC3E}">
        <p14:creationId xmlns:p14="http://schemas.microsoft.com/office/powerpoint/2010/main" xmlns="" val="29462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0">
                                            <p:txEl>
                                              <p:pRg st="0" end="0"/>
                                            </p:txEl>
                                          </p:spTgt>
                                        </p:tgtEl>
                                        <p:attrNameLst>
                                          <p:attrName>style.visibility</p:attrName>
                                        </p:attrNameLst>
                                      </p:cBhvr>
                                      <p:to>
                                        <p:strVal val="visible"/>
                                      </p:to>
                                    </p:set>
                                    <p:animEffect transition="in" filter="wipe(down)">
                                      <p:cBhvr>
                                        <p:cTn id="47" dur="500"/>
                                        <p:tgtEl>
                                          <p:spTgt spid="20">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down)">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down)">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wipe(down)">
                                      <p:cBhvr>
                                        <p:cTn id="7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9" grpId="0"/>
      <p:bldP spid="11" grpId="0"/>
      <p:bldP spid="15" grpId="0" animBg="1"/>
      <p:bldP spid="21" grpId="0" animBg="1"/>
      <p:bldP spid="22" grpId="0" animBg="1"/>
      <p:bldP spid="23" grpId="0"/>
      <p:bldP spid="24" grpId="0" animBg="1"/>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14289AE8-775D-4873-8C2E-BA716AA56A09}"/>
              </a:ext>
            </a:extLst>
          </p:cNvPr>
          <p:cNvSpPr txBox="1"/>
          <p:nvPr/>
        </p:nvSpPr>
        <p:spPr>
          <a:xfrm>
            <a:off x="66540" y="30349"/>
            <a:ext cx="12058919" cy="646331"/>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Calculate the percentage content of diphenhydramine (</a:t>
            </a:r>
            <a:r>
              <a:rPr lang="en-US" dirty="0" err="1">
                <a:latin typeface="Times New Roman" panose="02020603050405020304" pitchFamily="18" charset="0"/>
                <a:cs typeface="Times New Roman" panose="02020603050405020304" pitchFamily="18" charset="0"/>
              </a:rPr>
              <a:t>M.m.</a:t>
            </a:r>
            <a:r>
              <a:rPr lang="en-US" dirty="0">
                <a:latin typeface="Times New Roman" panose="02020603050405020304" pitchFamily="18" charset="0"/>
                <a:cs typeface="Times New Roman" panose="02020603050405020304" pitchFamily="18" charset="0"/>
              </a:rPr>
              <a:t> = 291.82) in the substance, if 10.49 ml of 0.1N perchloric acid solution was used for the titration of the weight (0.2976 g). Cf = 1.0018. The volume of the titrant in the control study is 0.36 ml</a:t>
            </a:r>
            <a:r>
              <a:rPr lang="ru-RU" dirty="0">
                <a:latin typeface="Times New Roman" panose="02020603050405020304" pitchFamily="18" charset="0"/>
                <a:cs typeface="Times New Roman" panose="02020603050405020304" pitchFamily="18" charset="0"/>
              </a:rPr>
              <a:t>.</a:t>
            </a:r>
          </a:p>
        </p:txBody>
      </p:sp>
      <p:cxnSp>
        <p:nvCxnSpPr>
          <p:cNvPr id="3" name="Прямая соединительная линия 2">
            <a:extLst>
              <a:ext uri="{FF2B5EF4-FFF2-40B4-BE49-F238E27FC236}">
                <a16:creationId xmlns:a16="http://schemas.microsoft.com/office/drawing/2014/main" xmlns="" id="{A9E17E73-E339-4550-B412-BBFA78FAA5E5}"/>
              </a:ext>
            </a:extLst>
          </p:cNvPr>
          <p:cNvCxnSpPr/>
          <p:nvPr/>
        </p:nvCxnSpPr>
        <p:spPr>
          <a:xfrm>
            <a:off x="2458686" y="985209"/>
            <a:ext cx="0" cy="5112568"/>
          </a:xfrm>
          <a:prstGeom prst="line">
            <a:avLst/>
          </a:prstGeom>
        </p:spPr>
        <p:style>
          <a:lnRef idx="3">
            <a:schemeClr val="dk1"/>
          </a:lnRef>
          <a:fillRef idx="0">
            <a:schemeClr val="dk1"/>
          </a:fillRef>
          <a:effectRef idx="2">
            <a:schemeClr val="dk1"/>
          </a:effectRef>
          <a:fontRef idx="minor">
            <a:schemeClr val="tx1"/>
          </a:fontRef>
        </p:style>
      </p:cxnSp>
      <p:cxnSp>
        <p:nvCxnSpPr>
          <p:cNvPr id="4" name="Прямая соединительная линия 3">
            <a:extLst>
              <a:ext uri="{FF2B5EF4-FFF2-40B4-BE49-F238E27FC236}">
                <a16:creationId xmlns:a16="http://schemas.microsoft.com/office/drawing/2014/main" xmlns="" id="{76A691CF-86C9-4670-AB6B-1C1FB1D9D4AE}"/>
              </a:ext>
            </a:extLst>
          </p:cNvPr>
          <p:cNvCxnSpPr>
            <a:cxnSpLocks/>
          </p:cNvCxnSpPr>
          <p:nvPr/>
        </p:nvCxnSpPr>
        <p:spPr>
          <a:xfrm flipH="1">
            <a:off x="298445" y="3041127"/>
            <a:ext cx="2160240" cy="0"/>
          </a:xfrm>
          <a:prstGeom prst="line">
            <a:avLst/>
          </a:prstGeom>
        </p:spPr>
        <p:style>
          <a:lnRef idx="3">
            <a:schemeClr val="dk1"/>
          </a:lnRef>
          <a:fillRef idx="0">
            <a:schemeClr val="dk1"/>
          </a:fillRef>
          <a:effectRef idx="2">
            <a:schemeClr val="dk1"/>
          </a:effectRef>
          <a:fontRef idx="minor">
            <a:schemeClr val="tx1"/>
          </a:fontRef>
        </p:style>
      </p:cxnSp>
      <p:sp>
        <p:nvSpPr>
          <p:cNvPr id="5" name="Прямоугольник 4">
            <a:extLst>
              <a:ext uri="{FF2B5EF4-FFF2-40B4-BE49-F238E27FC236}">
                <a16:creationId xmlns:a16="http://schemas.microsoft.com/office/drawing/2014/main" xmlns="" id="{CD8AB432-D6EE-4A96-B005-1D6B975A9B5F}"/>
              </a:ext>
            </a:extLst>
          </p:cNvPr>
          <p:cNvSpPr/>
          <p:nvPr/>
        </p:nvSpPr>
        <p:spPr>
          <a:xfrm>
            <a:off x="184284" y="951111"/>
            <a:ext cx="2274401" cy="2031325"/>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given</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М.м</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291,82</a:t>
            </a:r>
          </a:p>
          <a:p>
            <a:r>
              <a:rPr lang="en-US" dirty="0">
                <a:latin typeface="Times New Roman" panose="02020603050405020304" pitchFamily="18" charset="0"/>
                <a:cs typeface="Times New Roman" panose="02020603050405020304" pitchFamily="18" charset="0"/>
              </a:rPr>
              <a:t>m = 0,2976 g</a:t>
            </a:r>
            <a:r>
              <a:rPr lang="ru-RU" dirty="0">
                <a:latin typeface="Times New Roman" panose="02020603050405020304" pitchFamily="18" charset="0"/>
                <a:cs typeface="Times New Roman" panose="02020603050405020304" pitchFamily="18" charset="0"/>
              </a:rPr>
              <a:t>.</a:t>
            </a:r>
          </a:p>
          <a:p>
            <a:pPr>
              <a:defRPr/>
            </a:pPr>
            <a:r>
              <a:rPr lang="en-US" dirty="0">
                <a:latin typeface="Times New Roman" panose="02020603050405020304" pitchFamily="18" charset="0"/>
                <a:cs typeface="Times New Roman" panose="02020603050405020304" pitchFamily="18" charset="0"/>
              </a:rPr>
              <a:t>V</a:t>
            </a:r>
            <a:r>
              <a:rPr lang="en-US" baseline="-25000" dirty="0">
                <a:latin typeface="Times New Roman" panose="02020603050405020304" pitchFamily="18" charset="0"/>
                <a:cs typeface="Times New Roman" panose="02020603050405020304" pitchFamily="18" charset="0"/>
              </a:rPr>
              <a:t>(titrant)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10,49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0,1</a:t>
            </a:r>
            <a:r>
              <a:rPr lang="en-US" dirty="0">
                <a:latin typeface="Times New Roman" panose="02020603050405020304" pitchFamily="18" charset="0"/>
                <a:cs typeface="Times New Roman" panose="02020603050405020304" pitchFamily="18" charset="0"/>
              </a:rPr>
              <a:t>N</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Cf</a:t>
            </a:r>
            <a:r>
              <a:rPr lang="ru-RU" dirty="0">
                <a:latin typeface="Times New Roman" panose="02020603050405020304" pitchFamily="18" charset="0"/>
                <a:cs typeface="Times New Roman" panose="02020603050405020304" pitchFamily="18" charset="0"/>
              </a:rPr>
              <a:t> = 1,0018</a:t>
            </a:r>
          </a:p>
          <a:p>
            <a:pPr>
              <a:defRPr/>
            </a:pPr>
            <a:r>
              <a:rPr lang="en-US" dirty="0" err="1">
                <a:latin typeface="Times New Roman" panose="02020603050405020304" pitchFamily="18" charset="0"/>
                <a:cs typeface="Times New Roman" panose="02020603050405020304" pitchFamily="18" charset="0"/>
              </a:rPr>
              <a:t>Vc</a:t>
            </a:r>
            <a:r>
              <a:rPr lang="ru-RU" dirty="0">
                <a:latin typeface="Times New Roman" panose="02020603050405020304" pitchFamily="18" charset="0"/>
                <a:cs typeface="Times New Roman" panose="02020603050405020304" pitchFamily="18" charset="0"/>
              </a:rPr>
              <a:t> = 0,36 </a:t>
            </a:r>
            <a:r>
              <a:rPr lang="en-US" dirty="0">
                <a:latin typeface="Times New Roman" panose="02020603050405020304" pitchFamily="18" charset="0"/>
                <a:cs typeface="Times New Roman" panose="02020603050405020304" pitchFamily="18" charset="0"/>
              </a:rPr>
              <a:t>ml</a:t>
            </a:r>
            <a:r>
              <a:rPr lang="ru-RU" dirty="0">
                <a:latin typeface="Times New Roman" panose="02020603050405020304" pitchFamily="18" charset="0"/>
                <a:cs typeface="Times New Roman" panose="02020603050405020304" pitchFamily="18" charset="0"/>
              </a:rPr>
              <a:t>.</a:t>
            </a:r>
          </a:p>
        </p:txBody>
      </p:sp>
      <p:sp>
        <p:nvSpPr>
          <p:cNvPr id="6" name="Прямоугольник 5">
            <a:extLst>
              <a:ext uri="{FF2B5EF4-FFF2-40B4-BE49-F238E27FC236}">
                <a16:creationId xmlns:a16="http://schemas.microsoft.com/office/drawing/2014/main" xmlns="" id="{2F346B1F-640C-4F12-9551-6CD4004E4846}"/>
              </a:ext>
            </a:extLst>
          </p:cNvPr>
          <p:cNvSpPr/>
          <p:nvPr/>
        </p:nvSpPr>
        <p:spPr>
          <a:xfrm>
            <a:off x="200714" y="3184453"/>
            <a:ext cx="1421901" cy="646331"/>
          </a:xfrm>
          <a:prstGeom prst="rect">
            <a:avLst/>
          </a:prstGeom>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Find</a:t>
            </a:r>
            <a:r>
              <a:rPr lang="ru-RU" dirty="0">
                <a:solidFill>
                  <a:srgbClr val="FF0000"/>
                </a:solidFill>
                <a:latin typeface="Times New Roman" panose="02020603050405020304" pitchFamily="18" charset="0"/>
                <a:cs typeface="Times New Roman" panose="02020603050405020304" pitchFamily="18" charset="0"/>
              </a:rPr>
              <a:t>:</a:t>
            </a:r>
          </a:p>
          <a:p>
            <a:r>
              <a:rPr lang="en-US" dirty="0">
                <a:solidFill>
                  <a:srgbClr val="FF0000"/>
                </a:solidFill>
                <a:latin typeface="Times New Roman" panose="02020603050405020304" pitchFamily="18" charset="0"/>
                <a:cs typeface="Times New Roman" panose="02020603050405020304" pitchFamily="18" charset="0"/>
              </a:rPr>
              <a:t>%</a:t>
            </a:r>
            <a:r>
              <a:rPr lang="uk-UA" dirty="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xmlns="" id="{4CAAFEA1-C21E-4536-B255-942406CBC0AC}"/>
              </a:ext>
            </a:extLst>
          </p:cNvPr>
          <p:cNvSpPr/>
          <p:nvPr/>
        </p:nvSpPr>
        <p:spPr>
          <a:xfrm>
            <a:off x="2636664" y="986982"/>
            <a:ext cx="2909002"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solution</a:t>
            </a:r>
            <a:r>
              <a:rPr lang="uk-UA"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 Calculation formula</a:t>
            </a:r>
            <a:r>
              <a:rPr lang="ru-RU"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xmlns="" id="{1C7D0AA3-66F5-4AC6-B9B5-7AACDC78ECC1}"/>
              </a:ext>
            </a:extLst>
          </p:cNvPr>
          <p:cNvSpPr/>
          <p:nvPr/>
        </p:nvSpPr>
        <p:spPr>
          <a:xfrm>
            <a:off x="2636664" y="1630058"/>
            <a:ext cx="2268570" cy="369332"/>
          </a:xfrm>
          <a:prstGeom prst="rect">
            <a:avLst/>
          </a:prstGeom>
        </p:spPr>
        <p:txBody>
          <a:bodyPr wrap="none">
            <a:spAutoFit/>
          </a:bodyPr>
          <a:lstStyle/>
          <a:p>
            <a:pPr marL="342900" indent="-342900"/>
            <a:r>
              <a:rPr lang="ru-RU" dirty="0">
                <a:latin typeface="Times New Roman"/>
                <a:cs typeface="Times New Roman"/>
              </a:rPr>
              <a:t>2. </a:t>
            </a:r>
            <a:r>
              <a:rPr lang="en-US" dirty="0">
                <a:latin typeface="Times New Roman"/>
                <a:cs typeface="Times New Roman"/>
              </a:rPr>
              <a:t>Reaction equation</a:t>
            </a:r>
            <a:r>
              <a:rPr lang="ru-RU" dirty="0">
                <a:latin typeface="Times New Roman"/>
                <a:cs typeface="Times New Roman"/>
              </a:rPr>
              <a:t>: </a:t>
            </a:r>
          </a:p>
        </p:txBody>
      </p:sp>
      <p:sp>
        <p:nvSpPr>
          <p:cNvPr id="11" name="Прямоугольник 10">
            <a:extLst>
              <a:ext uri="{FF2B5EF4-FFF2-40B4-BE49-F238E27FC236}">
                <a16:creationId xmlns:a16="http://schemas.microsoft.com/office/drawing/2014/main" xmlns="" id="{5BE18D04-8F8A-47D7-AB9F-4F2EE955AC4E}"/>
              </a:ext>
            </a:extLst>
          </p:cNvPr>
          <p:cNvSpPr/>
          <p:nvPr/>
        </p:nvSpPr>
        <p:spPr>
          <a:xfrm>
            <a:off x="2636664" y="2433444"/>
            <a:ext cx="6577442" cy="369332"/>
          </a:xfrm>
          <a:prstGeom prst="rect">
            <a:avLst/>
          </a:prstGeom>
        </p:spPr>
        <p:txBody>
          <a:bodyPr wrap="none">
            <a:spAutoFit/>
          </a:bodyPr>
          <a:lstStyle/>
          <a:p>
            <a:pPr marL="342900" indent="-342900"/>
            <a:r>
              <a:rPr lang="uk-UA" dirty="0">
                <a:latin typeface="Times New Roman"/>
                <a:cs typeface="Times New Roman"/>
              </a:rPr>
              <a:t>3. </a:t>
            </a:r>
            <a:r>
              <a:rPr lang="en-US" dirty="0">
                <a:latin typeface="Times New Roman"/>
                <a:cs typeface="Times New Roman"/>
              </a:rPr>
              <a:t>Calculation of the titer of the titrant by the determining substance</a:t>
            </a:r>
            <a:r>
              <a:rPr lang="ru-RU" dirty="0">
                <a:latin typeface="Times New Roman"/>
                <a:cs typeface="Times New Roman"/>
              </a:rPr>
              <a:t>:</a:t>
            </a:r>
            <a:endParaRPr lang="uk-UA" dirty="0">
              <a:latin typeface="Times New Roman"/>
              <a:cs typeface="Times New Roman"/>
            </a:endParaRPr>
          </a:p>
        </p:txBody>
      </p:sp>
      <mc:AlternateContent xmlns:mc="http://schemas.openxmlformats.org/markup-compatibility/2006">
        <mc:Choice xmlns:a14="http://schemas.microsoft.com/office/drawing/2010/main" xmlns="" Requires="a14">
          <p:sp>
            <p:nvSpPr>
              <p:cNvPr id="15" name="TextBox 14">
                <a:extLst>
                  <a:ext uri="{FF2B5EF4-FFF2-40B4-BE49-F238E27FC236}">
                    <a16:creationId xmlns:a16="http://schemas.microsoft.com/office/drawing/2014/main" id="{B635BE28-2D5D-495D-8BFF-BC6B9AE29AA6}"/>
                  </a:ext>
                </a:extLst>
              </p:cNvPr>
              <p:cNvSpPr txBox="1"/>
              <p:nvPr/>
            </p:nvSpPr>
            <p:spPr>
              <a:xfrm>
                <a:off x="6159499" y="1104924"/>
                <a:ext cx="3685689"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ru-RU" b="0" i="1" baseline="-25000"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𝑐</m:t>
                          </m:r>
                          <m:r>
                            <a:rPr lang="ru-RU"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m:t>
                          </m:r>
                        </m:num>
                        <m:den>
                          <m:r>
                            <a:rPr lang="en-US" b="0" i="1" smtClean="0">
                              <a:solidFill>
                                <a:schemeClr val="tx1"/>
                              </a:solidFill>
                              <a:latin typeface="Cambria Math" panose="02040503050406030204" pitchFamily="18" charset="0"/>
                            </a:rPr>
                            <m:t>𝑚</m:t>
                          </m:r>
                          <m:r>
                            <a:rPr lang="en-US" b="0" i="1" baseline="-25000" smtClean="0">
                              <a:solidFill>
                                <a:schemeClr val="tx1"/>
                              </a:solidFill>
                              <a:latin typeface="Cambria Math" panose="02040503050406030204" pitchFamily="18" charset="0"/>
                            </a:rPr>
                            <m:t>𝑠𝑢𝑏𝑠𝑡𝑢𝑛𝑐𝑒</m:t>
                          </m:r>
                        </m:den>
                      </m:f>
                    </m:oMath>
                  </m:oMathPara>
                </a14:m>
                <a:endParaRPr lang="ru-RU" dirty="0">
                  <a:solidFill>
                    <a:schemeClr val="tx1"/>
                  </a:solidFill>
                </a:endParaRPr>
              </a:p>
            </p:txBody>
          </p:sp>
        </mc:Choice>
        <mc:Fallback>
          <p:sp>
            <p:nvSpPr>
              <p:cNvPr id="15" name="TextBox 14">
                <a:extLst>
                  <a:ext uri="{FF2B5EF4-FFF2-40B4-BE49-F238E27FC236}">
                    <a16:creationId xmlns:a16="http://schemas.microsoft.com/office/drawing/2014/main" xmlns="" id="{B635BE28-2D5D-495D-8BFF-BC6B9AE29AA6}"/>
                  </a:ext>
                </a:extLst>
              </p:cNvPr>
              <p:cNvSpPr txBox="1">
                <a:spLocks noRot="1" noChangeAspect="1" noMove="1" noResize="1" noEditPoints="1" noAdjustHandles="1" noChangeArrowheads="1" noChangeShapeType="1" noTextEdit="1"/>
              </p:cNvSpPr>
              <p:nvPr/>
            </p:nvSpPr>
            <p:spPr>
              <a:xfrm>
                <a:off x="6159499" y="1104924"/>
                <a:ext cx="3685689" cy="540725"/>
              </a:xfrm>
              <a:prstGeom prst="rect">
                <a:avLst/>
              </a:prstGeom>
              <a:blipFill>
                <a:blip r:embed="rId2" cstate="print"/>
                <a:stretch>
                  <a:fillRect b="-7865"/>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0" name="TextBox 19">
                <a:extLst>
                  <a:ext uri="{FF2B5EF4-FFF2-40B4-BE49-F238E27FC236}">
                    <a16:creationId xmlns:a16="http://schemas.microsoft.com/office/drawing/2014/main" id="{A2DC9EC8-1221-4DB3-9DD0-4F971074F914}"/>
                  </a:ext>
                </a:extLst>
              </p:cNvPr>
              <p:cNvSpPr txBox="1"/>
              <p:nvPr/>
            </p:nvSpPr>
            <p:spPr>
              <a:xfrm>
                <a:off x="4486785" y="2768976"/>
                <a:ext cx="1761060"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𝐸</m:t>
                          </m:r>
                          <m:r>
                            <a:rPr lang="ru-RU" b="0" i="1" smtClean="0">
                              <a:solidFill>
                                <a:schemeClr val="tx1"/>
                              </a:solidFill>
                              <a:latin typeface="Cambria Math" panose="02040503050406030204" pitchFamily="18" charset="0"/>
                            </a:rPr>
                            <m:t>м </m:t>
                          </m:r>
                          <m:r>
                            <a:rPr lang="ru-RU" b="0" i="1" smtClean="0">
                              <a:solidFill>
                                <a:schemeClr val="tx1"/>
                              </a:solidFill>
                              <a:latin typeface="Cambria Math" panose="02040503050406030204" pitchFamily="18" charset="0"/>
                              <a:ea typeface="Cambria Math" panose="02040503050406030204" pitchFamily="18" charset="0"/>
                            </a:rPr>
                            <m:t>×С</m:t>
                          </m:r>
                          <m:r>
                            <a:rPr lang="en-US" b="0" i="1" baseline="-25000" smtClean="0">
                              <a:solidFill>
                                <a:schemeClr val="tx1"/>
                              </a:solidFill>
                              <a:latin typeface="Cambria Math" panose="02040503050406030204" pitchFamily="18" charset="0"/>
                              <a:ea typeface="Cambria Math" panose="02040503050406030204" pitchFamily="18" charset="0"/>
                            </a:rPr>
                            <m:t>𝑁</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p:sp>
            <p:nvSpPr>
              <p:cNvPr id="20" name="TextBox 19">
                <a:extLst>
                  <a:ext uri="{FF2B5EF4-FFF2-40B4-BE49-F238E27FC236}">
                    <a16:creationId xmlns:a16="http://schemas.microsoft.com/office/drawing/2014/main" xmlns="" id="{A2DC9EC8-1221-4DB3-9DD0-4F971074F914}"/>
                  </a:ext>
                </a:extLst>
              </p:cNvPr>
              <p:cNvSpPr txBox="1">
                <a:spLocks noRot="1" noChangeAspect="1" noMove="1" noResize="1" noEditPoints="1" noAdjustHandles="1" noChangeArrowheads="1" noChangeShapeType="1" noTextEdit="1"/>
              </p:cNvSpPr>
              <p:nvPr/>
            </p:nvSpPr>
            <p:spPr>
              <a:xfrm>
                <a:off x="4486785" y="2768976"/>
                <a:ext cx="1761060" cy="520399"/>
              </a:xfrm>
              <a:prstGeom prst="rect">
                <a:avLst/>
              </a:prstGeom>
              <a:blipFill>
                <a:blip r:embed="rId3" cstate="print"/>
                <a:stretch>
                  <a:fillRect/>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1" name="TextBox 20">
                <a:extLst>
                  <a:ext uri="{FF2B5EF4-FFF2-40B4-BE49-F238E27FC236}">
                    <a16:creationId xmlns:a16="http://schemas.microsoft.com/office/drawing/2014/main" id="{2415D4CB-E75C-4177-8590-B6A78192E2B3}"/>
                  </a:ext>
                </a:extLst>
              </p:cNvPr>
              <p:cNvSpPr txBox="1"/>
              <p:nvPr/>
            </p:nvSpPr>
            <p:spPr>
              <a:xfrm>
                <a:off x="6984452" y="2780928"/>
                <a:ext cx="3751155"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291,82</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×0,1</m:t>
                          </m:r>
                        </m:num>
                        <m:den>
                          <m:r>
                            <a:rPr lang="en-US" b="0" i="1" smtClean="0">
                              <a:solidFill>
                                <a:schemeClr val="tx1"/>
                              </a:solidFill>
                              <a:latin typeface="Cambria Math" panose="02040503050406030204" pitchFamily="18" charset="0"/>
                            </a:rPr>
                            <m:t>1000</m:t>
                          </m:r>
                        </m:den>
                      </m:f>
                      <m:r>
                        <a:rPr lang="ru-RU"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0,0292</m:t>
                      </m:r>
                      <m:r>
                        <a:rPr lang="ru-RU" b="0" i="1" smtClean="0">
                          <a:solidFill>
                            <a:schemeClr val="tx1"/>
                          </a:solidFill>
                          <a:latin typeface="Cambria Math" panose="02040503050406030204" pitchFamily="18" charset="0"/>
                        </a:rPr>
                        <m:t> г/мл</m:t>
                      </m:r>
                    </m:oMath>
                  </m:oMathPara>
                </a14:m>
                <a:endParaRPr lang="ru-RU" dirty="0">
                  <a:solidFill>
                    <a:schemeClr val="tx1"/>
                  </a:solidFill>
                </a:endParaRPr>
              </a:p>
            </p:txBody>
          </p:sp>
        </mc:Choice>
        <mc:Fallback>
          <p:sp>
            <p:nvSpPr>
              <p:cNvPr id="21" name="TextBox 20">
                <a:extLst>
                  <a:ext uri="{FF2B5EF4-FFF2-40B4-BE49-F238E27FC236}">
                    <a16:creationId xmlns:a16="http://schemas.microsoft.com/office/drawing/2014/main" xmlns="" xmlns:a14="http://schemas.microsoft.com/office/drawing/2010/main" id="{2415D4CB-E75C-4177-8590-B6A78192E2B3}"/>
                  </a:ext>
                </a:extLst>
              </p:cNvPr>
              <p:cNvSpPr txBox="1">
                <a:spLocks noRot="1" noChangeAspect="1" noMove="1" noResize="1" noEditPoints="1" noAdjustHandles="1" noChangeArrowheads="1" noChangeShapeType="1" noTextEdit="1"/>
              </p:cNvSpPr>
              <p:nvPr/>
            </p:nvSpPr>
            <p:spPr>
              <a:xfrm>
                <a:off x="6984452" y="2780928"/>
                <a:ext cx="3751155" cy="520399"/>
              </a:xfrm>
              <a:prstGeom prst="rect">
                <a:avLst/>
              </a:prstGeom>
              <a:blipFill>
                <a:blip r:embed="rId4" cstate="print"/>
                <a:stretch>
                  <a:fillRect/>
                </a:stretch>
              </a:blipFill>
            </p:spPr>
            <p:txBody>
              <a:bodyPr/>
              <a:lstStyle/>
              <a:p>
                <a:r>
                  <a:rPr lang="ru-RU">
                    <a:noFill/>
                  </a:rPr>
                  <a:t> </a:t>
                </a:r>
              </a:p>
            </p:txBody>
          </p:sp>
        </mc:Fallback>
      </mc:AlternateContent>
      <p:sp>
        <p:nvSpPr>
          <p:cNvPr id="23" name="Прямоугольник 22">
            <a:extLst>
              <a:ext uri="{FF2B5EF4-FFF2-40B4-BE49-F238E27FC236}">
                <a16:creationId xmlns:a16="http://schemas.microsoft.com/office/drawing/2014/main" xmlns="" id="{FF209283-2141-46AB-9423-8568A71CDDCB}"/>
              </a:ext>
            </a:extLst>
          </p:cNvPr>
          <p:cNvSpPr/>
          <p:nvPr/>
        </p:nvSpPr>
        <p:spPr>
          <a:xfrm>
            <a:off x="2636664" y="3507619"/>
            <a:ext cx="6141425" cy="369332"/>
          </a:xfrm>
          <a:prstGeom prst="rect">
            <a:avLst/>
          </a:prstGeom>
        </p:spPr>
        <p:txBody>
          <a:bodyPr wrap="none">
            <a:spAutoFit/>
          </a:bodyPr>
          <a:lstStyle/>
          <a:p>
            <a:pPr marL="342900" indent="-342900"/>
            <a:r>
              <a:rPr lang="uk-UA" dirty="0">
                <a:latin typeface="Times New Roman"/>
                <a:cs typeface="Times New Roman"/>
              </a:rPr>
              <a:t>4. </a:t>
            </a:r>
            <a:r>
              <a:rPr lang="en-US" dirty="0">
                <a:latin typeface="Times New Roman"/>
                <a:cs typeface="Times New Roman"/>
              </a:rPr>
              <a:t>Calculation of the percentage content of the active substance</a:t>
            </a:r>
            <a:r>
              <a:rPr lang="ru-RU" dirty="0">
                <a:latin typeface="Times New Roman"/>
                <a:cs typeface="Times New Roman"/>
              </a:rPr>
              <a:t>:</a:t>
            </a:r>
            <a:endParaRPr lang="uk-UA" dirty="0">
              <a:latin typeface="Times New Roman"/>
              <a:cs typeface="Times New Roman"/>
            </a:endParaRPr>
          </a:p>
        </p:txBody>
      </p:sp>
      <p:sp>
        <p:nvSpPr>
          <p:cNvPr id="25" name="TextBox 24">
            <a:extLst>
              <a:ext uri="{FF2B5EF4-FFF2-40B4-BE49-F238E27FC236}">
                <a16:creationId xmlns:a16="http://schemas.microsoft.com/office/drawing/2014/main" xmlns="" id="{27CC90CE-54C8-47EA-972D-854B596EF9D8}"/>
              </a:ext>
            </a:extLst>
          </p:cNvPr>
          <p:cNvSpPr txBox="1"/>
          <p:nvPr/>
        </p:nvSpPr>
        <p:spPr>
          <a:xfrm>
            <a:off x="6235700" y="5173133"/>
            <a:ext cx="1218603" cy="369332"/>
          </a:xfrm>
          <a:prstGeom prst="rect">
            <a:avLst/>
          </a:prstGeom>
          <a:noFill/>
        </p:spPr>
        <p:txBody>
          <a:bodyPr wrap="none" rtlCol="0">
            <a:spAutoFit/>
          </a:bodyPr>
          <a:lstStyle/>
          <a:p>
            <a:r>
              <a:rPr lang="ru-RU" i="1" dirty="0">
                <a:solidFill>
                  <a:srgbClr val="FF0000"/>
                </a:solidFill>
                <a:latin typeface="Times New Roman" panose="02020603050405020304" pitchFamily="18" charset="0"/>
                <a:cs typeface="Times New Roman" panose="02020603050405020304" pitchFamily="18" charset="0"/>
              </a:rPr>
              <a:t>%</a:t>
            </a:r>
            <a:r>
              <a:rPr lang="en-US" dirty="0">
                <a:solidFill>
                  <a:srgbClr val="FF0000"/>
                </a:solidFill>
                <a:latin typeface="Times New Roman" panose="02020603050405020304" pitchFamily="18" charset="0"/>
                <a:cs typeface="Times New Roman" panose="02020603050405020304" pitchFamily="18" charset="0"/>
              </a:rPr>
              <a:t> = </a:t>
            </a:r>
            <a:r>
              <a:rPr lang="ru-RU" dirty="0">
                <a:solidFill>
                  <a:srgbClr val="FF0000"/>
                </a:solidFill>
                <a:latin typeface="Times New Roman" panose="02020603050405020304" pitchFamily="18" charset="0"/>
                <a:cs typeface="Times New Roman" panose="02020603050405020304" pitchFamily="18" charset="0"/>
              </a:rPr>
              <a:t>99,5%</a:t>
            </a:r>
          </a:p>
        </p:txBody>
      </p:sp>
      <p:pic>
        <p:nvPicPr>
          <p:cNvPr id="12" name="Рисунок 11">
            <a:extLst>
              <a:ext uri="{FF2B5EF4-FFF2-40B4-BE49-F238E27FC236}">
                <a16:creationId xmlns:a16="http://schemas.microsoft.com/office/drawing/2014/main" xmlns="" id="{272E5226-2364-49C2-A124-D8BD89858174}"/>
              </a:ext>
            </a:extLst>
          </p:cNvPr>
          <p:cNvPicPr>
            <a:picLocks noChangeAspect="1"/>
          </p:cNvPicPr>
          <p:nvPr/>
        </p:nvPicPr>
        <p:blipFill>
          <a:blip r:embed="rId5" cstate="print"/>
          <a:stretch>
            <a:fillRect/>
          </a:stretch>
        </p:blipFill>
        <p:spPr>
          <a:xfrm>
            <a:off x="5083359" y="1763591"/>
            <a:ext cx="6514041" cy="605101"/>
          </a:xfrm>
          <a:prstGeom prst="rect">
            <a:avLst/>
          </a:prstGeom>
        </p:spPr>
      </p:pic>
      <mc:AlternateContent xmlns:mc="http://schemas.openxmlformats.org/markup-compatibility/2006">
        <mc:Choice xmlns:a14="http://schemas.microsoft.com/office/drawing/2010/main" xmlns="" Requires="a14">
          <p:sp>
            <p:nvSpPr>
              <p:cNvPr id="27" name="TextBox 26">
                <a:extLst>
                  <a:ext uri="{FF2B5EF4-FFF2-40B4-BE49-F238E27FC236}">
                    <a16:creationId xmlns:a16="http://schemas.microsoft.com/office/drawing/2014/main" id="{10AE2584-264E-48E0-9458-D326C6A99730}"/>
                  </a:ext>
                </a:extLst>
              </p:cNvPr>
              <p:cNvSpPr txBox="1"/>
              <p:nvPr/>
            </p:nvSpPr>
            <p:spPr>
              <a:xfrm>
                <a:off x="2692599" y="3992423"/>
                <a:ext cx="3685689"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ru-RU" b="0" i="1" baseline="-25000"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𝑐</m:t>
                          </m:r>
                          <m:r>
                            <a:rPr lang="ru-RU"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m:t>
                          </m:r>
                        </m:num>
                        <m:den>
                          <m:r>
                            <a:rPr lang="en-US" b="0" i="1" smtClean="0">
                              <a:solidFill>
                                <a:schemeClr val="tx1"/>
                              </a:solidFill>
                              <a:latin typeface="Cambria Math" panose="02040503050406030204" pitchFamily="18" charset="0"/>
                            </a:rPr>
                            <m:t>𝑚</m:t>
                          </m:r>
                          <m:r>
                            <a:rPr lang="en-US" b="0" i="1" baseline="-25000" smtClean="0">
                              <a:solidFill>
                                <a:schemeClr val="tx1"/>
                              </a:solidFill>
                              <a:latin typeface="Cambria Math" panose="02040503050406030204" pitchFamily="18" charset="0"/>
                            </a:rPr>
                            <m:t>𝑠𝑢𝑏𝑠𝑡𝑢𝑛𝑐𝑒</m:t>
                          </m:r>
                        </m:den>
                      </m:f>
                    </m:oMath>
                  </m:oMathPara>
                </a14:m>
                <a:endParaRPr lang="ru-RU" dirty="0">
                  <a:solidFill>
                    <a:schemeClr val="tx1"/>
                  </a:solidFill>
                </a:endParaRPr>
              </a:p>
            </p:txBody>
          </p:sp>
        </mc:Choice>
        <mc:Fallback>
          <p:sp>
            <p:nvSpPr>
              <p:cNvPr id="27" name="TextBox 26">
                <a:extLst>
                  <a:ext uri="{FF2B5EF4-FFF2-40B4-BE49-F238E27FC236}">
                    <a16:creationId xmlns:a16="http://schemas.microsoft.com/office/drawing/2014/main" xmlns="" id="{10AE2584-264E-48E0-9458-D326C6A99730}"/>
                  </a:ext>
                </a:extLst>
              </p:cNvPr>
              <p:cNvSpPr txBox="1">
                <a:spLocks noRot="1" noChangeAspect="1" noMove="1" noResize="1" noEditPoints="1" noAdjustHandles="1" noChangeArrowheads="1" noChangeShapeType="1" noTextEdit="1"/>
              </p:cNvSpPr>
              <p:nvPr/>
            </p:nvSpPr>
            <p:spPr>
              <a:xfrm>
                <a:off x="2692599" y="3992423"/>
                <a:ext cx="3685689" cy="540725"/>
              </a:xfrm>
              <a:prstGeom prst="rect">
                <a:avLst/>
              </a:prstGeom>
              <a:blipFill>
                <a:blip r:embed="rId6" cstate="print"/>
                <a:stretch>
                  <a:fillRect b="-7865"/>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8" name="TextBox 27">
                <a:extLst>
                  <a:ext uri="{FF2B5EF4-FFF2-40B4-BE49-F238E27FC236}">
                    <a16:creationId xmlns:a16="http://schemas.microsoft.com/office/drawing/2014/main" id="{1F24FB34-6EC7-454F-8C6C-F68A4AD302B2}"/>
                  </a:ext>
                </a:extLst>
              </p:cNvPr>
              <p:cNvSpPr txBox="1"/>
              <p:nvPr/>
            </p:nvSpPr>
            <p:spPr>
              <a:xfrm>
                <a:off x="6692633" y="4015748"/>
                <a:ext cx="4786567" cy="55688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(10,49</m:t>
                          </m:r>
                          <m:r>
                            <a:rPr lang="ru-RU" b="0" i="1" baseline="-25000"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rPr>
                            <m:t>−0,36)</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rPr>
                            <m:t>0,0292</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ea typeface="Cambria Math" panose="02040503050406030204" pitchFamily="18" charset="0"/>
                            </a:rPr>
                            <m:t>1,0018 ×</m:t>
                          </m:r>
                          <m:r>
                            <a:rPr lang="en-US" b="0" i="1" smtClean="0">
                              <a:solidFill>
                                <a:schemeClr val="tx1"/>
                              </a:solidFill>
                              <a:latin typeface="Cambria Math" panose="02040503050406030204" pitchFamily="18" charset="0"/>
                              <a:ea typeface="Cambria Math" panose="02040503050406030204" pitchFamily="18" charset="0"/>
                            </a:rPr>
                            <m:t>100</m:t>
                          </m:r>
                        </m:num>
                        <m:den>
                          <m:r>
                            <a:rPr lang="ru-RU" b="0" i="1" smtClean="0">
                              <a:solidFill>
                                <a:schemeClr val="tx1"/>
                              </a:solidFill>
                              <a:latin typeface="Cambria Math" panose="02040503050406030204" pitchFamily="18" charset="0"/>
                            </a:rPr>
                            <m:t>0,2976</m:t>
                          </m:r>
                        </m:den>
                      </m:f>
                    </m:oMath>
                  </m:oMathPara>
                </a14:m>
                <a:endParaRPr lang="ru-RU" dirty="0">
                  <a:solidFill>
                    <a:schemeClr val="tx1"/>
                  </a:solidFill>
                </a:endParaRPr>
              </a:p>
            </p:txBody>
          </p:sp>
        </mc:Choice>
        <mc:Fallback>
          <p:sp>
            <p:nvSpPr>
              <p:cNvPr id="28" name="TextBox 27">
                <a:extLst>
                  <a:ext uri="{FF2B5EF4-FFF2-40B4-BE49-F238E27FC236}">
                    <a16:creationId xmlns:a16="http://schemas.microsoft.com/office/drawing/2014/main" xmlns="" xmlns:a14="http://schemas.microsoft.com/office/drawing/2010/main" id="{1F24FB34-6EC7-454F-8C6C-F68A4AD302B2}"/>
                  </a:ext>
                </a:extLst>
              </p:cNvPr>
              <p:cNvSpPr txBox="1">
                <a:spLocks noRot="1" noChangeAspect="1" noMove="1" noResize="1" noEditPoints="1" noAdjustHandles="1" noChangeArrowheads="1" noChangeShapeType="1" noTextEdit="1"/>
              </p:cNvSpPr>
              <p:nvPr/>
            </p:nvSpPr>
            <p:spPr>
              <a:xfrm>
                <a:off x="6692633" y="4015748"/>
                <a:ext cx="4786567" cy="556884"/>
              </a:xfrm>
              <a:prstGeom prst="rect">
                <a:avLst/>
              </a:prstGeom>
              <a:blipFill>
                <a:blip r:embed="rId7" cstate="print"/>
                <a:stretch>
                  <a:fillRect/>
                </a:stretch>
              </a:blipFill>
            </p:spPr>
            <p:txBody>
              <a:bodyPr/>
              <a:lstStyle/>
              <a:p>
                <a:r>
                  <a:rPr lang="ru-RU">
                    <a:noFill/>
                  </a:rPr>
                  <a:t> </a:t>
                </a:r>
              </a:p>
            </p:txBody>
          </p:sp>
        </mc:Fallback>
      </mc:AlternateContent>
    </p:spTree>
    <p:extLst>
      <p:ext uri="{BB962C8B-B14F-4D97-AF65-F5344CB8AC3E}">
        <p14:creationId xmlns:p14="http://schemas.microsoft.com/office/powerpoint/2010/main" xmlns="" val="408463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down)">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down)">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wipe(down)">
                                      <p:cBhvr>
                                        <p:cTn id="7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9" grpId="0"/>
      <p:bldP spid="11" grpId="0"/>
      <p:bldP spid="15" grpId="0" animBg="1"/>
      <p:bldP spid="20" grpId="0" animBg="1"/>
      <p:bldP spid="21" grpId="0" animBg="1"/>
      <p:bldP spid="23" grpId="0"/>
      <p:bldP spid="25" grpId="0"/>
      <p:bldP spid="27"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14289AE8-775D-4873-8C2E-BA716AA56A09}"/>
              </a:ext>
            </a:extLst>
          </p:cNvPr>
          <p:cNvSpPr txBox="1"/>
          <p:nvPr/>
        </p:nvSpPr>
        <p:spPr>
          <a:xfrm>
            <a:off x="66540" y="30349"/>
            <a:ext cx="12058919" cy="923330"/>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Calculate the weight of potassium permanganate (</a:t>
            </a:r>
            <a:r>
              <a:rPr lang="en-US" dirty="0" err="1">
                <a:latin typeface="Times New Roman" panose="02020603050405020304" pitchFamily="18" charset="0"/>
                <a:cs typeface="Times New Roman" panose="02020603050405020304" pitchFamily="18" charset="0"/>
              </a:rPr>
              <a:t>M.m.</a:t>
            </a:r>
            <a:r>
              <a:rPr lang="en-US" dirty="0">
                <a:latin typeface="Times New Roman" panose="02020603050405020304" pitchFamily="18" charset="0"/>
                <a:cs typeface="Times New Roman" panose="02020603050405020304" pitchFamily="18" charset="0"/>
              </a:rPr>
              <a:t> = 158.04), if 23.68 ml of 0.1N sodium thiosulfate (Cf = 1.0000) were used for titration by the method of indirect iodometry; the percentage content in the substance is 99.8%. The volume of the measuring flask is 100 ml, the volume of the pipette is 25 ml.</a:t>
            </a:r>
            <a:endParaRPr lang="ru-RU" dirty="0">
              <a:latin typeface="Times New Roman" panose="02020603050405020304" pitchFamily="18" charset="0"/>
              <a:cs typeface="Times New Roman" panose="02020603050405020304" pitchFamily="18" charset="0"/>
            </a:endParaRPr>
          </a:p>
        </p:txBody>
      </p:sp>
      <p:cxnSp>
        <p:nvCxnSpPr>
          <p:cNvPr id="3" name="Прямая соединительная линия 2">
            <a:extLst>
              <a:ext uri="{FF2B5EF4-FFF2-40B4-BE49-F238E27FC236}">
                <a16:creationId xmlns:a16="http://schemas.microsoft.com/office/drawing/2014/main" xmlns="" id="{A9E17E73-E339-4550-B412-BBFA78FAA5E5}"/>
              </a:ext>
            </a:extLst>
          </p:cNvPr>
          <p:cNvCxnSpPr/>
          <p:nvPr/>
        </p:nvCxnSpPr>
        <p:spPr>
          <a:xfrm>
            <a:off x="2458686" y="985209"/>
            <a:ext cx="0" cy="5112568"/>
          </a:xfrm>
          <a:prstGeom prst="line">
            <a:avLst/>
          </a:prstGeom>
        </p:spPr>
        <p:style>
          <a:lnRef idx="3">
            <a:schemeClr val="dk1"/>
          </a:lnRef>
          <a:fillRef idx="0">
            <a:schemeClr val="dk1"/>
          </a:fillRef>
          <a:effectRef idx="2">
            <a:schemeClr val="dk1"/>
          </a:effectRef>
          <a:fontRef idx="minor">
            <a:schemeClr val="tx1"/>
          </a:fontRef>
        </p:style>
      </p:cxnSp>
      <p:cxnSp>
        <p:nvCxnSpPr>
          <p:cNvPr id="4" name="Прямая соединительная линия 3">
            <a:extLst>
              <a:ext uri="{FF2B5EF4-FFF2-40B4-BE49-F238E27FC236}">
                <a16:creationId xmlns:a16="http://schemas.microsoft.com/office/drawing/2014/main" xmlns="" id="{76A691CF-86C9-4670-AB6B-1C1FB1D9D4AE}"/>
              </a:ext>
            </a:extLst>
          </p:cNvPr>
          <p:cNvCxnSpPr>
            <a:cxnSpLocks/>
          </p:cNvCxnSpPr>
          <p:nvPr/>
        </p:nvCxnSpPr>
        <p:spPr>
          <a:xfrm flipH="1">
            <a:off x="298445" y="3284940"/>
            <a:ext cx="2160240" cy="0"/>
          </a:xfrm>
          <a:prstGeom prst="line">
            <a:avLst/>
          </a:prstGeom>
        </p:spPr>
        <p:style>
          <a:lnRef idx="3">
            <a:schemeClr val="dk1"/>
          </a:lnRef>
          <a:fillRef idx="0">
            <a:schemeClr val="dk1"/>
          </a:fillRef>
          <a:effectRef idx="2">
            <a:schemeClr val="dk1"/>
          </a:effectRef>
          <a:fontRef idx="minor">
            <a:schemeClr val="tx1"/>
          </a:fontRef>
        </p:style>
      </p:cxnSp>
      <p:sp>
        <p:nvSpPr>
          <p:cNvPr id="5" name="Прямоугольник 4">
            <a:extLst>
              <a:ext uri="{FF2B5EF4-FFF2-40B4-BE49-F238E27FC236}">
                <a16:creationId xmlns:a16="http://schemas.microsoft.com/office/drawing/2014/main" xmlns="" id="{CD8AB432-D6EE-4A96-B005-1D6B975A9B5F}"/>
              </a:ext>
            </a:extLst>
          </p:cNvPr>
          <p:cNvSpPr/>
          <p:nvPr/>
        </p:nvSpPr>
        <p:spPr>
          <a:xfrm>
            <a:off x="184284" y="951111"/>
            <a:ext cx="2274401" cy="2308324"/>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given </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М.м</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158,04</a:t>
            </a:r>
          </a:p>
          <a:p>
            <a:pPr>
              <a:defRPr/>
            </a:pPr>
            <a:r>
              <a:rPr lang="en-US" dirty="0">
                <a:latin typeface="Times New Roman" panose="02020603050405020304" pitchFamily="18" charset="0"/>
                <a:cs typeface="Times New Roman" panose="02020603050405020304" pitchFamily="18" charset="0"/>
              </a:rPr>
              <a:t>V</a:t>
            </a:r>
            <a:r>
              <a:rPr lang="en-US" baseline="-25000" dirty="0">
                <a:latin typeface="Times New Roman" panose="02020603050405020304" pitchFamily="18" charset="0"/>
                <a:cs typeface="Times New Roman" panose="02020603050405020304" pitchFamily="18" charset="0"/>
              </a:rPr>
              <a:t>(titrant)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23,68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0,1</a:t>
            </a:r>
            <a:r>
              <a:rPr lang="en-US" dirty="0">
                <a:latin typeface="Times New Roman" panose="02020603050405020304" pitchFamily="18" charset="0"/>
                <a:cs typeface="Times New Roman" panose="02020603050405020304" pitchFamily="18" charset="0"/>
              </a:rPr>
              <a:t>N</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Cf</a:t>
            </a:r>
            <a:r>
              <a:rPr lang="ru-RU" dirty="0">
                <a:latin typeface="Times New Roman" panose="02020603050405020304" pitchFamily="18" charset="0"/>
                <a:cs typeface="Times New Roman" panose="02020603050405020304" pitchFamily="18" charset="0"/>
              </a:rPr>
              <a:t> = 1,0000</a:t>
            </a:r>
          </a:p>
          <a:p>
            <a:pPr>
              <a:defRPr/>
            </a:pPr>
            <a:r>
              <a:rPr lang="ru-RU" dirty="0">
                <a:latin typeface="Times New Roman" panose="02020603050405020304" pitchFamily="18" charset="0"/>
                <a:cs typeface="Times New Roman" panose="02020603050405020304" pitchFamily="18" charset="0"/>
              </a:rPr>
              <a:t>% = 99,8%</a:t>
            </a:r>
          </a:p>
          <a:p>
            <a:pPr>
              <a:defRPr/>
            </a:pPr>
            <a:r>
              <a:rPr lang="en-US" dirty="0" err="1">
                <a:latin typeface="Times New Roman" panose="02020603050405020304" pitchFamily="18" charset="0"/>
                <a:cs typeface="Times New Roman" panose="02020603050405020304" pitchFamily="18" charset="0"/>
              </a:rPr>
              <a:t>Vmf</a:t>
            </a:r>
            <a:r>
              <a:rPr lang="ru-RU" dirty="0">
                <a:latin typeface="Times New Roman" panose="02020603050405020304" pitchFamily="18" charset="0"/>
                <a:cs typeface="Times New Roman" panose="02020603050405020304" pitchFamily="18" charset="0"/>
              </a:rPr>
              <a:t>. = 100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a:p>
            <a:pPr>
              <a:defRPr/>
            </a:pPr>
            <a:r>
              <a:rPr lang="en-US" dirty="0" err="1">
                <a:latin typeface="Times New Roman" panose="02020603050405020304" pitchFamily="18" charset="0"/>
                <a:cs typeface="Times New Roman" panose="02020603050405020304" pitchFamily="18" charset="0"/>
              </a:rPr>
              <a:t>Vp</a:t>
            </a:r>
            <a:r>
              <a:rPr lang="ru-RU" dirty="0">
                <a:latin typeface="Times New Roman" panose="02020603050405020304" pitchFamily="18" charset="0"/>
                <a:cs typeface="Times New Roman" panose="02020603050405020304" pitchFamily="18" charset="0"/>
              </a:rPr>
              <a:t> = 25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xmlns="" id="{2F346B1F-640C-4F12-9551-6CD4004E4846}"/>
              </a:ext>
            </a:extLst>
          </p:cNvPr>
          <p:cNvSpPr/>
          <p:nvPr/>
        </p:nvSpPr>
        <p:spPr>
          <a:xfrm>
            <a:off x="184284" y="3507619"/>
            <a:ext cx="1421901" cy="646331"/>
          </a:xfrm>
          <a:prstGeom prst="rect">
            <a:avLst/>
          </a:prstGeom>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Find</a:t>
            </a:r>
            <a:r>
              <a:rPr lang="ru-RU" dirty="0">
                <a:solidFill>
                  <a:srgbClr val="FF0000"/>
                </a:solidFill>
                <a:latin typeface="Times New Roman" panose="02020603050405020304" pitchFamily="18" charset="0"/>
                <a:cs typeface="Times New Roman" panose="02020603050405020304" pitchFamily="18" charset="0"/>
              </a:rPr>
              <a:t> :</a:t>
            </a:r>
          </a:p>
          <a:p>
            <a:r>
              <a:rPr lang="en-US" dirty="0" err="1">
                <a:solidFill>
                  <a:srgbClr val="FF0000"/>
                </a:solidFill>
                <a:latin typeface="Times New Roman" panose="02020603050405020304" pitchFamily="18" charset="0"/>
                <a:cs typeface="Times New Roman" panose="02020603050405020304" pitchFamily="18" charset="0"/>
              </a:rPr>
              <a:t>m</a:t>
            </a:r>
            <a:r>
              <a:rPr lang="en-US" baseline="-25000" dirty="0" err="1">
                <a:solidFill>
                  <a:srgbClr val="FF0000"/>
                </a:solidFill>
                <a:latin typeface="Times New Roman" panose="02020603050405020304" pitchFamily="18" charset="0"/>
                <a:cs typeface="Times New Roman" panose="02020603050405020304" pitchFamily="18" charset="0"/>
              </a:rPr>
              <a:t>substunce</a:t>
            </a:r>
            <a:r>
              <a:rPr lang="ru-RU" dirty="0">
                <a:solidFill>
                  <a:srgbClr val="FF0000"/>
                </a:solidFill>
                <a:latin typeface="Times New Roman" panose="02020603050405020304" pitchFamily="18" charset="0"/>
                <a:cs typeface="Times New Roman" panose="02020603050405020304" pitchFamily="18" charset="0"/>
              </a:rPr>
              <a:t> </a:t>
            </a:r>
            <a:r>
              <a:rPr lang="uk-UA" dirty="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xmlns="" id="{4CAAFEA1-C21E-4536-B255-942406CBC0AC}"/>
              </a:ext>
            </a:extLst>
          </p:cNvPr>
          <p:cNvSpPr/>
          <p:nvPr/>
        </p:nvSpPr>
        <p:spPr>
          <a:xfrm>
            <a:off x="2636664" y="960037"/>
            <a:ext cx="2933711"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solution</a:t>
            </a:r>
            <a:r>
              <a:rPr lang="uk-UA"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 Calculation formula</a:t>
            </a:r>
            <a:r>
              <a:rPr lang="ru-RU"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xmlns="" id="{1C7D0AA3-66F5-4AC6-B9B5-7AACDC78ECC1}"/>
              </a:ext>
            </a:extLst>
          </p:cNvPr>
          <p:cNvSpPr/>
          <p:nvPr/>
        </p:nvSpPr>
        <p:spPr>
          <a:xfrm>
            <a:off x="2636664" y="1934643"/>
            <a:ext cx="2268570" cy="369332"/>
          </a:xfrm>
          <a:prstGeom prst="rect">
            <a:avLst/>
          </a:prstGeom>
        </p:spPr>
        <p:txBody>
          <a:bodyPr wrap="none">
            <a:spAutoFit/>
          </a:bodyPr>
          <a:lstStyle/>
          <a:p>
            <a:pPr marL="342900" indent="-342900"/>
            <a:r>
              <a:rPr lang="ru-RU" dirty="0">
                <a:latin typeface="Times New Roman"/>
                <a:cs typeface="Times New Roman"/>
              </a:rPr>
              <a:t>2. </a:t>
            </a:r>
            <a:r>
              <a:rPr lang="en-US" dirty="0">
                <a:latin typeface="Times New Roman"/>
                <a:cs typeface="Times New Roman"/>
              </a:rPr>
              <a:t>Reaction equation</a:t>
            </a:r>
            <a:r>
              <a:rPr lang="ru-RU" dirty="0">
                <a:latin typeface="Times New Roman"/>
                <a:cs typeface="Times New Roman"/>
              </a:rPr>
              <a:t>: </a:t>
            </a:r>
          </a:p>
        </p:txBody>
      </p:sp>
      <p:sp>
        <p:nvSpPr>
          <p:cNvPr id="11" name="Прямоугольник 10">
            <a:extLst>
              <a:ext uri="{FF2B5EF4-FFF2-40B4-BE49-F238E27FC236}">
                <a16:creationId xmlns:a16="http://schemas.microsoft.com/office/drawing/2014/main" xmlns="" id="{5BE18D04-8F8A-47D7-AB9F-4F2EE955AC4E}"/>
              </a:ext>
            </a:extLst>
          </p:cNvPr>
          <p:cNvSpPr/>
          <p:nvPr/>
        </p:nvSpPr>
        <p:spPr>
          <a:xfrm>
            <a:off x="2636664" y="2714593"/>
            <a:ext cx="6577442" cy="369332"/>
          </a:xfrm>
          <a:prstGeom prst="rect">
            <a:avLst/>
          </a:prstGeom>
        </p:spPr>
        <p:txBody>
          <a:bodyPr wrap="none">
            <a:spAutoFit/>
          </a:bodyPr>
          <a:lstStyle/>
          <a:p>
            <a:pPr marL="342900" indent="-342900"/>
            <a:r>
              <a:rPr lang="uk-UA" dirty="0">
                <a:latin typeface="Times New Roman"/>
                <a:cs typeface="Times New Roman"/>
              </a:rPr>
              <a:t>3. </a:t>
            </a:r>
            <a:r>
              <a:rPr lang="en-US" dirty="0">
                <a:latin typeface="Times New Roman"/>
                <a:cs typeface="Times New Roman"/>
              </a:rPr>
              <a:t>Calculation of the titer of the titrant by the determining substance </a:t>
            </a:r>
            <a:r>
              <a:rPr lang="ru-RU" dirty="0">
                <a:latin typeface="Times New Roman"/>
                <a:cs typeface="Times New Roman"/>
              </a:rPr>
              <a:t>:</a:t>
            </a:r>
            <a:endParaRPr lang="uk-UA" dirty="0">
              <a:latin typeface="Times New Roman"/>
              <a:cs typeface="Times New Roman"/>
            </a:endParaRPr>
          </a:p>
        </p:txBody>
      </p:sp>
      <mc:AlternateContent xmlns:mc="http://schemas.openxmlformats.org/markup-compatibility/2006">
        <mc:Choice xmlns:a14="http://schemas.microsoft.com/office/drawing/2010/main" xmlns="" Requires="a14">
          <p:sp>
            <p:nvSpPr>
              <p:cNvPr id="20" name="TextBox 19">
                <a:extLst>
                  <a:ext uri="{FF2B5EF4-FFF2-40B4-BE49-F238E27FC236}">
                    <a16:creationId xmlns:a16="http://schemas.microsoft.com/office/drawing/2014/main" id="{A2DC9EC8-1221-4DB3-9DD0-4F971074F914}"/>
                  </a:ext>
                </a:extLst>
              </p:cNvPr>
              <p:cNvSpPr txBox="1"/>
              <p:nvPr/>
            </p:nvSpPr>
            <p:spPr>
              <a:xfrm>
                <a:off x="2636664" y="3059460"/>
                <a:ext cx="1805944"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𝐸</m:t>
                          </m:r>
                          <m:r>
                            <a:rPr lang="ru-RU" b="0" i="1" smtClean="0">
                              <a:solidFill>
                                <a:schemeClr val="tx1"/>
                              </a:solidFill>
                              <a:latin typeface="Cambria Math" panose="02040503050406030204" pitchFamily="18" charset="0"/>
                            </a:rPr>
                            <m:t>м </m:t>
                          </m:r>
                          <m:r>
                            <a:rPr lang="ru-RU" b="0" i="1" smtClean="0">
                              <a:solidFill>
                                <a:schemeClr val="tx1"/>
                              </a:solidFill>
                              <a:latin typeface="Cambria Math" panose="02040503050406030204" pitchFamily="18" charset="0"/>
                              <a:ea typeface="Cambria Math" panose="02040503050406030204" pitchFamily="18" charset="0"/>
                            </a:rPr>
                            <m:t>×С</m:t>
                          </m:r>
                          <m:r>
                            <a:rPr lang="en-US" b="0" i="1" baseline="-25000" smtClean="0">
                              <a:solidFill>
                                <a:schemeClr val="tx1"/>
                              </a:solidFill>
                              <a:latin typeface="Cambria Math" panose="02040503050406030204" pitchFamily="18" charset="0"/>
                              <a:ea typeface="Cambria Math" panose="02040503050406030204" pitchFamily="18" charset="0"/>
                            </a:rPr>
                            <m:t>𝑁</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p:sp>
            <p:nvSpPr>
              <p:cNvPr id="20" name="TextBox 19">
                <a:extLst>
                  <a:ext uri="{FF2B5EF4-FFF2-40B4-BE49-F238E27FC236}">
                    <a16:creationId xmlns:a16="http://schemas.microsoft.com/office/drawing/2014/main" xmlns="" id="{A2DC9EC8-1221-4DB3-9DD0-4F971074F914}"/>
                  </a:ext>
                </a:extLst>
              </p:cNvPr>
              <p:cNvSpPr txBox="1">
                <a:spLocks noRot="1" noChangeAspect="1" noMove="1" noResize="1" noEditPoints="1" noAdjustHandles="1" noChangeArrowheads="1" noChangeShapeType="1" noTextEdit="1"/>
              </p:cNvSpPr>
              <p:nvPr/>
            </p:nvSpPr>
            <p:spPr>
              <a:xfrm>
                <a:off x="2636664" y="3059460"/>
                <a:ext cx="1805944" cy="518604"/>
              </a:xfrm>
              <a:prstGeom prst="rect">
                <a:avLst/>
              </a:prstGeom>
              <a:blipFill>
                <a:blip r:embed="rId2" cstate="print"/>
                <a:stretch>
                  <a:fillRect/>
                </a:stretch>
              </a:blipFill>
            </p:spPr>
            <p:txBody>
              <a:bodyPr/>
              <a:lstStyle/>
              <a:p>
                <a:r>
                  <a:rPr lang="uk-UA">
                    <a:noFill/>
                  </a:rPr>
                  <a:t> </a:t>
                </a:r>
              </a:p>
            </p:txBody>
          </p:sp>
        </mc:Fallback>
      </mc:AlternateContent>
      <p:sp>
        <p:nvSpPr>
          <p:cNvPr id="23" name="Прямоугольник 22">
            <a:extLst>
              <a:ext uri="{FF2B5EF4-FFF2-40B4-BE49-F238E27FC236}">
                <a16:creationId xmlns:a16="http://schemas.microsoft.com/office/drawing/2014/main" xmlns="" id="{FF209283-2141-46AB-9423-8568A71CDDCB}"/>
              </a:ext>
            </a:extLst>
          </p:cNvPr>
          <p:cNvSpPr/>
          <p:nvPr/>
        </p:nvSpPr>
        <p:spPr>
          <a:xfrm>
            <a:off x="2562565" y="4625725"/>
            <a:ext cx="5884944" cy="369332"/>
          </a:xfrm>
          <a:prstGeom prst="rect">
            <a:avLst/>
          </a:prstGeom>
        </p:spPr>
        <p:txBody>
          <a:bodyPr wrap="none">
            <a:spAutoFit/>
          </a:bodyPr>
          <a:lstStyle/>
          <a:p>
            <a:pPr marL="342900" indent="-342900"/>
            <a:r>
              <a:rPr lang="uk-UA" dirty="0">
                <a:latin typeface="Times New Roman"/>
                <a:cs typeface="Times New Roman"/>
              </a:rPr>
              <a:t>4. </a:t>
            </a:r>
            <a:r>
              <a:rPr lang="en-US" dirty="0">
                <a:latin typeface="Times New Roman"/>
                <a:cs typeface="Times New Roman"/>
              </a:rPr>
              <a:t>Calculation of the suspended mass of the active substance </a:t>
            </a:r>
            <a:r>
              <a:rPr lang="ru-RU" dirty="0">
                <a:latin typeface="Times New Roman"/>
                <a:cs typeface="Times New Roman"/>
              </a:rPr>
              <a:t>:</a:t>
            </a:r>
            <a:endParaRPr lang="uk-UA" dirty="0">
              <a:latin typeface="Times New Roman"/>
              <a:cs typeface="Times New Roman"/>
            </a:endParaRPr>
          </a:p>
        </p:txBody>
      </p:sp>
      <p:sp>
        <p:nvSpPr>
          <p:cNvPr id="25" name="TextBox 24">
            <a:extLst>
              <a:ext uri="{FF2B5EF4-FFF2-40B4-BE49-F238E27FC236}">
                <a16:creationId xmlns:a16="http://schemas.microsoft.com/office/drawing/2014/main" xmlns="" id="{27CC90CE-54C8-47EA-972D-854B596EF9D8}"/>
              </a:ext>
            </a:extLst>
          </p:cNvPr>
          <p:cNvSpPr txBox="1"/>
          <p:nvPr/>
        </p:nvSpPr>
        <p:spPr>
          <a:xfrm>
            <a:off x="2543373" y="5728445"/>
            <a:ext cx="1383712" cy="369332"/>
          </a:xfrm>
          <a:prstGeom prst="rect">
            <a:avLst/>
          </a:prstGeom>
          <a:noFill/>
        </p:spPr>
        <p:txBody>
          <a:bodyPr wrap="none" rtlCol="0">
            <a:spAutoFit/>
          </a:bodyPr>
          <a:lstStyle/>
          <a:p>
            <a:r>
              <a:rPr lang="en-US" i="1" dirty="0">
                <a:solidFill>
                  <a:srgbClr val="FF0000"/>
                </a:solidFill>
                <a:latin typeface="Times New Roman" panose="02020603050405020304" pitchFamily="18" charset="0"/>
                <a:cs typeface="Times New Roman" panose="02020603050405020304" pitchFamily="18" charset="0"/>
              </a:rPr>
              <a:t>m</a:t>
            </a:r>
            <a:r>
              <a:rPr lang="en-US" dirty="0">
                <a:solidFill>
                  <a:srgbClr val="FF0000"/>
                </a:solidFill>
                <a:latin typeface="Times New Roman" panose="02020603050405020304" pitchFamily="18" charset="0"/>
                <a:cs typeface="Times New Roman" panose="02020603050405020304" pitchFamily="18" charset="0"/>
              </a:rPr>
              <a:t> = 0,3037 </a:t>
            </a:r>
            <a:r>
              <a:rPr lang="ru-RU" dirty="0">
                <a:solidFill>
                  <a:srgbClr val="FF0000"/>
                </a:solidFill>
                <a:latin typeface="Times New Roman" panose="02020603050405020304" pitchFamily="18" charset="0"/>
                <a:cs typeface="Times New Roman" panose="02020603050405020304" pitchFamily="18" charset="0"/>
              </a:rPr>
              <a:t>г</a:t>
            </a:r>
          </a:p>
        </p:txBody>
      </p:sp>
      <mc:AlternateContent xmlns:mc="http://schemas.openxmlformats.org/markup-compatibility/2006">
        <mc:Choice xmlns:a14="http://schemas.microsoft.com/office/drawing/2010/main" xmlns="" Requires="a14">
          <p:sp>
            <p:nvSpPr>
              <p:cNvPr id="18" name="TextBox 17">
                <a:extLst>
                  <a:ext uri="{FF2B5EF4-FFF2-40B4-BE49-F238E27FC236}">
                    <a16:creationId xmlns:a16="http://schemas.microsoft.com/office/drawing/2014/main" id="{EAEBBBDE-6762-4002-B970-F6C4120A0910}"/>
                  </a:ext>
                </a:extLst>
              </p:cNvPr>
              <p:cNvSpPr txBox="1"/>
              <p:nvPr/>
            </p:nvSpPr>
            <p:spPr>
              <a:xfrm>
                <a:off x="5582816" y="1102132"/>
                <a:ext cx="3743204" cy="5712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 ×</m:t>
                          </m:r>
                          <m:r>
                            <a:rPr lang="en-US" b="0" i="1" smtClean="0">
                              <a:solidFill>
                                <a:schemeClr val="tx1"/>
                              </a:solidFill>
                              <a:latin typeface="Cambria Math" panose="02040503050406030204" pitchFamily="18" charset="0"/>
                              <a:ea typeface="Cambria Math" panose="02040503050406030204" pitchFamily="18" charset="0"/>
                            </a:rPr>
                            <m:t>𝑉𝑚</m:t>
                          </m:r>
                          <m:r>
                            <a:rPr lang="ru-RU" b="0" i="1" baseline="-25000" smtClean="0">
                              <a:solidFill>
                                <a:schemeClr val="tx1"/>
                              </a:solidFill>
                              <a:latin typeface="Cambria Math" panose="02040503050406030204" pitchFamily="18" charset="0"/>
                              <a:ea typeface="Cambria Math" panose="02040503050406030204" pitchFamily="18" charset="0"/>
                            </a:rPr>
                            <m:t>.</m:t>
                          </m:r>
                          <m:r>
                            <a:rPr lang="en-US" b="0" i="1" baseline="-25000" smtClean="0">
                              <a:solidFill>
                                <a:schemeClr val="tx1"/>
                              </a:solidFill>
                              <a:latin typeface="Cambria Math" panose="02040503050406030204" pitchFamily="18" charset="0"/>
                              <a:ea typeface="Cambria Math" panose="02040503050406030204" pitchFamily="18" charset="0"/>
                            </a:rPr>
                            <m:t>𝑓</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𝑉</m:t>
                          </m:r>
                          <m:r>
                            <a:rPr lang="en-US" b="0" i="1" baseline="-25000" smtClean="0">
                              <a:solidFill>
                                <a:schemeClr val="tx1"/>
                              </a:solidFill>
                              <a:latin typeface="Cambria Math" panose="02040503050406030204" pitchFamily="18" charset="0"/>
                              <a:ea typeface="Cambria Math" panose="02040503050406030204" pitchFamily="18" charset="0"/>
                            </a:rPr>
                            <m:t>𝑝</m:t>
                          </m:r>
                        </m:den>
                      </m:f>
                    </m:oMath>
                  </m:oMathPara>
                </a14:m>
                <a:endParaRPr lang="ru-RU" dirty="0">
                  <a:solidFill>
                    <a:schemeClr val="tx1"/>
                  </a:solidFill>
                </a:endParaRPr>
              </a:p>
            </p:txBody>
          </p:sp>
        </mc:Choice>
        <mc:Fallback>
          <p:sp>
            <p:nvSpPr>
              <p:cNvPr id="18" name="TextBox 17">
                <a:extLst>
                  <a:ext uri="{FF2B5EF4-FFF2-40B4-BE49-F238E27FC236}">
                    <a16:creationId xmlns:a16="http://schemas.microsoft.com/office/drawing/2014/main" xmlns="" id="{EAEBBBDE-6762-4002-B970-F6C4120A0910}"/>
                  </a:ext>
                </a:extLst>
              </p:cNvPr>
              <p:cNvSpPr txBox="1">
                <a:spLocks noRot="1" noChangeAspect="1" noMove="1" noResize="1" noEditPoints="1" noAdjustHandles="1" noChangeArrowheads="1" noChangeShapeType="1" noTextEdit="1"/>
              </p:cNvSpPr>
              <p:nvPr/>
            </p:nvSpPr>
            <p:spPr>
              <a:xfrm>
                <a:off x="5582816" y="1102132"/>
                <a:ext cx="3743204" cy="571247"/>
              </a:xfrm>
              <a:prstGeom prst="rect">
                <a:avLst/>
              </a:prstGeom>
              <a:blipFill>
                <a:blip r:embed="rId3" cstate="print"/>
                <a:stretch>
                  <a:fillRect b="-7447"/>
                </a:stretch>
              </a:blipFill>
            </p:spPr>
            <p:txBody>
              <a:bodyPr/>
              <a:lstStyle/>
              <a:p>
                <a:r>
                  <a:rPr lang="uk-UA">
                    <a:noFill/>
                  </a:rPr>
                  <a:t> </a:t>
                </a:r>
              </a:p>
            </p:txBody>
          </p:sp>
        </mc:Fallback>
      </mc:AlternateContent>
      <p:sp>
        <p:nvSpPr>
          <p:cNvPr id="8" name="TextBox 7">
            <a:extLst>
              <a:ext uri="{FF2B5EF4-FFF2-40B4-BE49-F238E27FC236}">
                <a16:creationId xmlns:a16="http://schemas.microsoft.com/office/drawing/2014/main" xmlns="" id="{77388693-2EFE-4330-A94C-277D1FFF1F5A}"/>
              </a:ext>
            </a:extLst>
          </p:cNvPr>
          <p:cNvSpPr txBox="1"/>
          <p:nvPr/>
        </p:nvSpPr>
        <p:spPr>
          <a:xfrm>
            <a:off x="5100471" y="1900075"/>
            <a:ext cx="6335389"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KMnO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Na</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MnSO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Na</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K</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SO</a:t>
            </a:r>
            <a:r>
              <a:rPr lang="en-US" baseline="-25000"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 + 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endParaRPr lang="ru-RU"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xmlns="" id="{67883695-651B-4A42-B2EF-55895E6AD0E4}"/>
              </a:ext>
            </a:extLst>
          </p:cNvPr>
          <p:cNvSpPr txBox="1"/>
          <p:nvPr/>
        </p:nvSpPr>
        <p:spPr>
          <a:xfrm>
            <a:off x="5389757" y="2357269"/>
            <a:ext cx="3478837"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MnO</a:t>
            </a:r>
            <a:r>
              <a:rPr lang="en-US" baseline="-25000" dirty="0">
                <a:latin typeface="Times New Roman" panose="02020603050405020304" pitchFamily="18" charset="0"/>
                <a:cs typeface="Times New Roman" panose="02020603050405020304" pitchFamily="18" charset="0"/>
              </a:rPr>
              <a:t>4</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+ 8H</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+ 5e → Mn</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+ 4H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endParaRPr lang="ru-RU"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xmlns="" Requires="a14">
          <p:sp>
            <p:nvSpPr>
              <p:cNvPr id="13" name="TextBox 12">
                <a:extLst>
                  <a:ext uri="{FF2B5EF4-FFF2-40B4-BE49-F238E27FC236}">
                    <a16:creationId xmlns:a16="http://schemas.microsoft.com/office/drawing/2014/main" id="{B5B25DD7-880E-40D8-A01E-0F36C6EB5D65}"/>
                  </a:ext>
                </a:extLst>
              </p:cNvPr>
              <p:cNvSpPr txBox="1"/>
              <p:nvPr/>
            </p:nvSpPr>
            <p:spPr>
              <a:xfrm>
                <a:off x="4715888" y="3235184"/>
                <a:ext cx="15327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ru-RU" b="0" i="1" smtClean="0">
                          <a:latin typeface="Cambria Math" panose="02040503050406030204" pitchFamily="18" charset="0"/>
                        </a:rPr>
                        <m:t>м=М.м.  </m:t>
                      </m:r>
                      <m:r>
                        <a:rPr lang="ru-RU"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oMath>
                  </m:oMathPara>
                </a14:m>
                <a:endParaRPr lang="ru-RU" dirty="0"/>
              </a:p>
            </p:txBody>
          </p:sp>
        </mc:Choice>
        <mc:Fallback>
          <p:sp>
            <p:nvSpPr>
              <p:cNvPr id="13" name="TextBox 12">
                <a:extLst>
                  <a:ext uri="{FF2B5EF4-FFF2-40B4-BE49-F238E27FC236}">
                    <a16:creationId xmlns:a16="http://schemas.microsoft.com/office/drawing/2014/main" xmlns="" id="{B5B25DD7-880E-40D8-A01E-0F36C6EB5D65}"/>
                  </a:ext>
                </a:extLst>
              </p:cNvPr>
              <p:cNvSpPr txBox="1">
                <a:spLocks noRot="1" noChangeAspect="1" noMove="1" noResize="1" noEditPoints="1" noAdjustHandles="1" noChangeArrowheads="1" noChangeShapeType="1" noTextEdit="1"/>
              </p:cNvSpPr>
              <p:nvPr/>
            </p:nvSpPr>
            <p:spPr>
              <a:xfrm>
                <a:off x="4715888" y="3235184"/>
                <a:ext cx="1532792" cy="276999"/>
              </a:xfrm>
              <a:prstGeom prst="rect">
                <a:avLst/>
              </a:prstGeom>
              <a:blipFill>
                <a:blip r:embed="rId4" cstate="print"/>
                <a:stretch>
                  <a:fillRect l="-3586" r="-4781" b="-40000"/>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2" name="TextBox 21">
                <a:extLst>
                  <a:ext uri="{FF2B5EF4-FFF2-40B4-BE49-F238E27FC236}">
                    <a16:creationId xmlns:a16="http://schemas.microsoft.com/office/drawing/2014/main" id="{2F714A3D-A943-4BFC-BFA5-1ED05B67935A}"/>
                  </a:ext>
                </a:extLst>
              </p:cNvPr>
              <p:cNvSpPr txBox="1"/>
              <p:nvPr/>
            </p:nvSpPr>
            <p:spPr>
              <a:xfrm>
                <a:off x="6560756" y="3175703"/>
                <a:ext cx="2111539" cy="3676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ru-RU" b="0" i="1" smtClean="0">
                          <a:latin typeface="Cambria Math" panose="02040503050406030204" pitchFamily="18" charset="0"/>
                        </a:rPr>
                        <m:t>м=</m:t>
                      </m:r>
                      <m:r>
                        <a:rPr lang="en-US" b="0" i="1" smtClean="0">
                          <a:latin typeface="Cambria Math" panose="02040503050406030204" pitchFamily="18" charset="0"/>
                        </a:rPr>
                        <m:t>158,04</m:t>
                      </m:r>
                      <m:r>
                        <a:rPr lang="ru-RU" b="0" i="1" smtClean="0">
                          <a:latin typeface="Cambria Math" panose="02040503050406030204" pitchFamily="18" charset="0"/>
                        </a:rPr>
                        <m:t>  </m:t>
                      </m:r>
                      <m:r>
                        <a:rPr lang="ru-RU"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m:t>
                      </m:r>
                      <m:f>
                        <m:fPr>
                          <m:type m:val="skw"/>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5</m:t>
                          </m:r>
                        </m:den>
                      </m:f>
                    </m:oMath>
                  </m:oMathPara>
                </a14:m>
                <a:endParaRPr lang="ru-RU" dirty="0">
                  <a:latin typeface="Times New Roman" panose="02020603050405020304" pitchFamily="18" charset="0"/>
                  <a:cs typeface="Times New Roman" panose="02020603050405020304" pitchFamily="18" charset="0"/>
                </a:endParaRPr>
              </a:p>
            </p:txBody>
          </p:sp>
        </mc:Choice>
        <mc:Fallback>
          <p:sp>
            <p:nvSpPr>
              <p:cNvPr id="22" name="TextBox 21">
                <a:extLst>
                  <a:ext uri="{FF2B5EF4-FFF2-40B4-BE49-F238E27FC236}">
                    <a16:creationId xmlns:a16="http://schemas.microsoft.com/office/drawing/2014/main" xmlns="" id="{2F714A3D-A943-4BFC-BFA5-1ED05B67935A}"/>
                  </a:ext>
                </a:extLst>
              </p:cNvPr>
              <p:cNvSpPr txBox="1">
                <a:spLocks noRot="1" noChangeAspect="1" noMove="1" noResize="1" noEditPoints="1" noAdjustHandles="1" noChangeArrowheads="1" noChangeShapeType="1" noTextEdit="1"/>
              </p:cNvSpPr>
              <p:nvPr/>
            </p:nvSpPr>
            <p:spPr>
              <a:xfrm>
                <a:off x="6560756" y="3175703"/>
                <a:ext cx="2111539" cy="367601"/>
              </a:xfrm>
              <a:prstGeom prst="rect">
                <a:avLst/>
              </a:prstGeom>
              <a:blipFill>
                <a:blip r:embed="rId5" cstate="print"/>
                <a:stretch>
                  <a:fillRect l="-2017" t="-161667" r="-35159" b="-241667"/>
                </a:stretch>
              </a:blipFill>
            </p:spPr>
            <p:txBody>
              <a:bodyPr/>
              <a:lstStyle/>
              <a:p>
                <a:r>
                  <a:rPr lang="uk-UA">
                    <a:noFill/>
                  </a:rPr>
                  <a:t> </a:t>
                </a:r>
              </a:p>
            </p:txBody>
          </p:sp>
        </mc:Fallback>
      </mc:AlternateContent>
      <p:sp>
        <p:nvSpPr>
          <p:cNvPr id="14" name="TextBox 13">
            <a:extLst>
              <a:ext uri="{FF2B5EF4-FFF2-40B4-BE49-F238E27FC236}">
                <a16:creationId xmlns:a16="http://schemas.microsoft.com/office/drawing/2014/main" xmlns="" id="{0A683ACA-EC35-4206-9A09-E287111F63AA}"/>
              </a:ext>
            </a:extLst>
          </p:cNvPr>
          <p:cNvSpPr txBox="1"/>
          <p:nvPr/>
        </p:nvSpPr>
        <p:spPr>
          <a:xfrm>
            <a:off x="9180127" y="3189017"/>
            <a:ext cx="1247457"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E</a:t>
            </a:r>
            <a:r>
              <a:rPr lang="ru-RU" dirty="0">
                <a:latin typeface="Times New Roman" panose="02020603050405020304" pitchFamily="18" charset="0"/>
                <a:cs typeface="Times New Roman" panose="02020603050405020304" pitchFamily="18" charset="0"/>
              </a:rPr>
              <a:t>м = 31,61</a:t>
            </a:r>
          </a:p>
        </p:txBody>
      </p:sp>
      <mc:AlternateContent xmlns:mc="http://schemas.openxmlformats.org/markup-compatibility/2006">
        <mc:Choice xmlns:a14="http://schemas.microsoft.com/office/drawing/2010/main" xmlns="" Requires="a14">
          <p:sp>
            <p:nvSpPr>
              <p:cNvPr id="24" name="TextBox 23">
                <a:extLst>
                  <a:ext uri="{FF2B5EF4-FFF2-40B4-BE49-F238E27FC236}">
                    <a16:creationId xmlns:a16="http://schemas.microsoft.com/office/drawing/2014/main" id="{17EE089C-3C99-4035-911A-EA5DA018300B}"/>
                  </a:ext>
                </a:extLst>
              </p:cNvPr>
              <p:cNvSpPr txBox="1"/>
              <p:nvPr/>
            </p:nvSpPr>
            <p:spPr>
              <a:xfrm>
                <a:off x="2636664" y="3769401"/>
                <a:ext cx="2079224"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31,61 </m:t>
                          </m:r>
                          <m:r>
                            <a:rPr lang="ru-RU" b="0" i="1" smtClean="0">
                              <a:solidFill>
                                <a:schemeClr val="tx1"/>
                              </a:solidFill>
                              <a:latin typeface="Cambria Math" panose="02040503050406030204" pitchFamily="18" charset="0"/>
                              <a:ea typeface="Cambria Math" panose="02040503050406030204" pitchFamily="18" charset="0"/>
                            </a:rPr>
                            <m:t>×0,1</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p:sp>
            <p:nvSpPr>
              <p:cNvPr id="24" name="TextBox 23">
                <a:extLst>
                  <a:ext uri="{FF2B5EF4-FFF2-40B4-BE49-F238E27FC236}">
                    <a16:creationId xmlns:a16="http://schemas.microsoft.com/office/drawing/2014/main" xmlns="" xmlns:a14="http://schemas.microsoft.com/office/drawing/2010/main" id="{17EE089C-3C99-4035-911A-EA5DA018300B}"/>
                  </a:ext>
                </a:extLst>
              </p:cNvPr>
              <p:cNvSpPr txBox="1">
                <a:spLocks noRot="1" noChangeAspect="1" noMove="1" noResize="1" noEditPoints="1" noAdjustHandles="1" noChangeArrowheads="1" noChangeShapeType="1" noTextEdit="1"/>
              </p:cNvSpPr>
              <p:nvPr/>
            </p:nvSpPr>
            <p:spPr>
              <a:xfrm>
                <a:off x="2636664" y="3769401"/>
                <a:ext cx="2079224" cy="520399"/>
              </a:xfrm>
              <a:prstGeom prst="rect">
                <a:avLst/>
              </a:prstGeom>
              <a:blipFill>
                <a:blip r:embed="rId6" cstate="print"/>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xmlns="" Requires="a14">
          <p:sp>
            <p:nvSpPr>
              <p:cNvPr id="26" name="TextBox 25">
                <a:extLst>
                  <a:ext uri="{FF2B5EF4-FFF2-40B4-BE49-F238E27FC236}">
                    <a16:creationId xmlns:a16="http://schemas.microsoft.com/office/drawing/2014/main" id="{44AFD13E-2F50-4615-A05A-64F46BC0ED2F}"/>
                  </a:ext>
                </a:extLst>
              </p:cNvPr>
              <p:cNvSpPr txBox="1"/>
              <p:nvPr/>
            </p:nvSpPr>
            <p:spPr>
              <a:xfrm>
                <a:off x="5822400" y="3847184"/>
                <a:ext cx="2171407" cy="369332"/>
              </a:xfrm>
              <a:prstGeom prst="rect">
                <a:avLst/>
              </a:prstGeom>
              <a:noFill/>
            </p:spPr>
            <p:txBody>
              <a:bodyPr wrap="square">
                <a:spAutoFit/>
              </a:bodyPr>
              <a:lstStyle/>
              <a:p>
                <a14:m>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oMath>
                </a14:m>
                <a:r>
                  <a:rPr lang="ru-RU" dirty="0">
                    <a:latin typeface="Times New Roman" panose="02020603050405020304" pitchFamily="18" charset="0"/>
                    <a:cs typeface="Times New Roman" panose="02020603050405020304" pitchFamily="18" charset="0"/>
                  </a:rPr>
                  <a:t> = 0,0032 </a:t>
                </a:r>
                <a:r>
                  <a:rPr lang="en-US" dirty="0">
                    <a:latin typeface="Times New Roman" panose="02020603050405020304" pitchFamily="18" charset="0"/>
                    <a:cs typeface="Times New Roman" panose="02020603050405020304" pitchFamily="18" charset="0"/>
                  </a:rPr>
                  <a:t>g</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ml</a:t>
                </a:r>
                <a:r>
                  <a:rPr lang="ru-RU" dirty="0">
                    <a:latin typeface="Times New Roman" panose="02020603050405020304" pitchFamily="18" charset="0"/>
                    <a:cs typeface="Times New Roman" panose="02020603050405020304" pitchFamily="18" charset="0"/>
                  </a:rPr>
                  <a:t> </a:t>
                </a:r>
              </a:p>
            </p:txBody>
          </p:sp>
        </mc:Choice>
        <mc:Fallback>
          <p:sp>
            <p:nvSpPr>
              <p:cNvPr id="26" name="TextBox 25">
                <a:extLst>
                  <a:ext uri="{FF2B5EF4-FFF2-40B4-BE49-F238E27FC236}">
                    <a16:creationId xmlns:a16="http://schemas.microsoft.com/office/drawing/2014/main" xmlns="" id="{44AFD13E-2F50-4615-A05A-64F46BC0ED2F}"/>
                  </a:ext>
                </a:extLst>
              </p:cNvPr>
              <p:cNvSpPr txBox="1">
                <a:spLocks noRot="1" noChangeAspect="1" noMove="1" noResize="1" noEditPoints="1" noAdjustHandles="1" noChangeArrowheads="1" noChangeShapeType="1" noTextEdit="1"/>
              </p:cNvSpPr>
              <p:nvPr/>
            </p:nvSpPr>
            <p:spPr>
              <a:xfrm>
                <a:off x="5822400" y="3847184"/>
                <a:ext cx="2171407" cy="369332"/>
              </a:xfrm>
              <a:prstGeom prst="rect">
                <a:avLst/>
              </a:prstGeom>
              <a:blipFill>
                <a:blip r:embed="rId7" cstate="print"/>
                <a:stretch>
                  <a:fillRect t="-42623" b="-111475"/>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9" name="TextBox 28">
                <a:extLst>
                  <a:ext uri="{FF2B5EF4-FFF2-40B4-BE49-F238E27FC236}">
                    <a16:creationId xmlns:a16="http://schemas.microsoft.com/office/drawing/2014/main" id="{B8B7C54C-DD04-4DE4-AC6F-45092681CE0D}"/>
                  </a:ext>
                </a:extLst>
              </p:cNvPr>
              <p:cNvSpPr txBox="1"/>
              <p:nvPr/>
            </p:nvSpPr>
            <p:spPr>
              <a:xfrm>
                <a:off x="2562565" y="4995057"/>
                <a:ext cx="3743204" cy="5712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 ×</m:t>
                          </m:r>
                          <m:r>
                            <a:rPr lang="en-US" b="0" i="1" smtClean="0">
                              <a:solidFill>
                                <a:schemeClr val="tx1"/>
                              </a:solidFill>
                              <a:latin typeface="Cambria Math" panose="02040503050406030204" pitchFamily="18" charset="0"/>
                              <a:ea typeface="Cambria Math" panose="02040503050406030204" pitchFamily="18" charset="0"/>
                            </a:rPr>
                            <m:t>𝑉𝑚</m:t>
                          </m:r>
                          <m:r>
                            <a:rPr lang="ru-RU" b="0" i="1" baseline="-25000" smtClean="0">
                              <a:solidFill>
                                <a:schemeClr val="tx1"/>
                              </a:solidFill>
                              <a:latin typeface="Cambria Math" panose="02040503050406030204" pitchFamily="18" charset="0"/>
                              <a:ea typeface="Cambria Math" panose="02040503050406030204" pitchFamily="18" charset="0"/>
                            </a:rPr>
                            <m:t>.</m:t>
                          </m:r>
                          <m:r>
                            <a:rPr lang="en-US" b="0" i="1" baseline="-25000" smtClean="0">
                              <a:solidFill>
                                <a:schemeClr val="tx1"/>
                              </a:solidFill>
                              <a:latin typeface="Cambria Math" panose="02040503050406030204" pitchFamily="18" charset="0"/>
                              <a:ea typeface="Cambria Math" panose="02040503050406030204" pitchFamily="18" charset="0"/>
                            </a:rPr>
                            <m:t>𝑓</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𝑉</m:t>
                          </m:r>
                          <m:r>
                            <a:rPr lang="en-US" b="0" i="1" baseline="-25000" smtClean="0">
                              <a:solidFill>
                                <a:schemeClr val="tx1"/>
                              </a:solidFill>
                              <a:latin typeface="Cambria Math" panose="02040503050406030204" pitchFamily="18" charset="0"/>
                              <a:ea typeface="Cambria Math" panose="02040503050406030204" pitchFamily="18" charset="0"/>
                            </a:rPr>
                            <m:t>𝑝</m:t>
                          </m:r>
                        </m:den>
                      </m:f>
                    </m:oMath>
                  </m:oMathPara>
                </a14:m>
                <a:endParaRPr lang="ru-RU" dirty="0">
                  <a:solidFill>
                    <a:schemeClr val="tx1"/>
                  </a:solidFill>
                </a:endParaRPr>
              </a:p>
            </p:txBody>
          </p:sp>
        </mc:Choice>
        <mc:Fallback>
          <p:sp>
            <p:nvSpPr>
              <p:cNvPr id="29" name="TextBox 28">
                <a:extLst>
                  <a:ext uri="{FF2B5EF4-FFF2-40B4-BE49-F238E27FC236}">
                    <a16:creationId xmlns:a16="http://schemas.microsoft.com/office/drawing/2014/main" xmlns="" id="{B8B7C54C-DD04-4DE4-AC6F-45092681CE0D}"/>
                  </a:ext>
                </a:extLst>
              </p:cNvPr>
              <p:cNvSpPr txBox="1">
                <a:spLocks noRot="1" noChangeAspect="1" noMove="1" noResize="1" noEditPoints="1" noAdjustHandles="1" noChangeArrowheads="1" noChangeShapeType="1" noTextEdit="1"/>
              </p:cNvSpPr>
              <p:nvPr/>
            </p:nvSpPr>
            <p:spPr>
              <a:xfrm>
                <a:off x="2562565" y="4995057"/>
                <a:ext cx="3743204" cy="571247"/>
              </a:xfrm>
              <a:prstGeom prst="rect">
                <a:avLst/>
              </a:prstGeom>
              <a:blipFill>
                <a:blip r:embed="rId8" cstate="print"/>
                <a:stretch>
                  <a:fillRect b="-7447"/>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30" name="TextBox 29">
                <a:extLst>
                  <a:ext uri="{FF2B5EF4-FFF2-40B4-BE49-F238E27FC236}">
                    <a16:creationId xmlns:a16="http://schemas.microsoft.com/office/drawing/2014/main" id="{A93FD8AD-218F-4C76-8056-BA2652BED430}"/>
                  </a:ext>
                </a:extLst>
              </p:cNvPr>
              <p:cNvSpPr txBox="1"/>
              <p:nvPr/>
            </p:nvSpPr>
            <p:spPr>
              <a:xfrm>
                <a:off x="6829320" y="5015319"/>
                <a:ext cx="4815421" cy="520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99,8= </m:t>
                      </m:r>
                      <m:f>
                        <m:fPr>
                          <m:ctrlPr>
                            <a:rPr lang="ru-RU"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23,68</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rPr>
                            <m:t>0,0032</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ea typeface="Cambria Math" panose="02040503050406030204" pitchFamily="18" charset="0"/>
                            </a:rPr>
                            <m:t>1,0000 ×</m:t>
                          </m:r>
                          <m:r>
                            <a:rPr lang="en-US" b="0" i="1" smtClean="0">
                              <a:solidFill>
                                <a:schemeClr val="tx1"/>
                              </a:solidFill>
                              <a:latin typeface="Cambria Math" panose="02040503050406030204" pitchFamily="18" charset="0"/>
                              <a:ea typeface="Cambria Math" panose="02040503050406030204" pitchFamily="18" charset="0"/>
                            </a:rPr>
                            <m:t>100 ×</m:t>
                          </m:r>
                          <m:r>
                            <a:rPr lang="ru-RU" b="0" i="1" smtClean="0">
                              <a:solidFill>
                                <a:schemeClr val="tx1"/>
                              </a:solidFill>
                              <a:latin typeface="Cambria Math" panose="02040503050406030204" pitchFamily="18" charset="0"/>
                              <a:ea typeface="Cambria Math" panose="02040503050406030204" pitchFamily="18" charset="0"/>
                            </a:rPr>
                            <m:t>100</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×25</m:t>
                          </m:r>
                        </m:den>
                      </m:f>
                    </m:oMath>
                  </m:oMathPara>
                </a14:m>
                <a:endParaRPr lang="ru-RU" dirty="0">
                  <a:solidFill>
                    <a:schemeClr val="tx1"/>
                  </a:solidFill>
                </a:endParaRPr>
              </a:p>
            </p:txBody>
          </p:sp>
        </mc:Choice>
        <mc:Fallback>
          <p:sp>
            <p:nvSpPr>
              <p:cNvPr id="30" name="TextBox 29">
                <a:extLst>
                  <a:ext uri="{FF2B5EF4-FFF2-40B4-BE49-F238E27FC236}">
                    <a16:creationId xmlns:a16="http://schemas.microsoft.com/office/drawing/2014/main" xmlns="" xmlns:a14="http://schemas.microsoft.com/office/drawing/2010/main" id="{A93FD8AD-218F-4C76-8056-BA2652BED430}"/>
                  </a:ext>
                </a:extLst>
              </p:cNvPr>
              <p:cNvSpPr txBox="1">
                <a:spLocks noRot="1" noChangeAspect="1" noMove="1" noResize="1" noEditPoints="1" noAdjustHandles="1" noChangeArrowheads="1" noChangeShapeType="1" noTextEdit="1"/>
              </p:cNvSpPr>
              <p:nvPr/>
            </p:nvSpPr>
            <p:spPr>
              <a:xfrm>
                <a:off x="6829320" y="5015319"/>
                <a:ext cx="4815421" cy="520463"/>
              </a:xfrm>
              <a:prstGeom prst="rect">
                <a:avLst/>
              </a:prstGeom>
              <a:blipFill>
                <a:blip r:embed="rId9" cstate="print"/>
                <a:stretch>
                  <a:fillRect/>
                </a:stretch>
              </a:blipFill>
            </p:spPr>
            <p:txBody>
              <a:bodyPr/>
              <a:lstStyle/>
              <a:p>
                <a:r>
                  <a:rPr lang="ru-RU">
                    <a:noFill/>
                  </a:rPr>
                  <a:t> </a:t>
                </a:r>
              </a:p>
            </p:txBody>
          </p:sp>
        </mc:Fallback>
      </mc:AlternateContent>
    </p:spTree>
    <p:extLst>
      <p:ext uri="{BB962C8B-B14F-4D97-AF65-F5344CB8AC3E}">
        <p14:creationId xmlns:p14="http://schemas.microsoft.com/office/powerpoint/2010/main" xmlns="" val="111218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down)">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down)">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5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wipe(down)">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wipe(down)">
                                      <p:cBhvr>
                                        <p:cTn id="77" dur="500"/>
                                        <p:tgtEl>
                                          <p:spTgt spid="26"/>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down)">
                                      <p:cBhvr>
                                        <p:cTn id="82" dur="5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down)">
                                      <p:cBhvr>
                                        <p:cTn id="87" dur="500"/>
                                        <p:tgtEl>
                                          <p:spTgt spid="29"/>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down)">
                                      <p:cBhvr>
                                        <p:cTn id="92" dur="500"/>
                                        <p:tgtEl>
                                          <p:spTgt spid="30"/>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down)">
                                      <p:cBhvr>
                                        <p:cTn id="9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9" grpId="0"/>
      <p:bldP spid="11" grpId="0"/>
      <p:bldP spid="20" grpId="0" animBg="1"/>
      <p:bldP spid="23" grpId="0"/>
      <p:bldP spid="25" grpId="0"/>
      <p:bldP spid="18" grpId="0" animBg="1"/>
      <p:bldP spid="8" grpId="0"/>
      <p:bldP spid="10" grpId="0"/>
      <p:bldP spid="13" grpId="0" animBg="1"/>
      <p:bldP spid="22" grpId="0" animBg="1"/>
      <p:bldP spid="14" grpId="0"/>
      <p:bldP spid="24" grpId="0" animBg="1"/>
      <p:bldP spid="26" grpId="0" animBg="1"/>
      <p:bldP spid="29"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14289AE8-775D-4873-8C2E-BA716AA56A09}"/>
              </a:ext>
            </a:extLst>
          </p:cNvPr>
          <p:cNvSpPr txBox="1"/>
          <p:nvPr/>
        </p:nvSpPr>
        <p:spPr>
          <a:xfrm>
            <a:off x="66540" y="30349"/>
            <a:ext cx="12058919" cy="923330"/>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Calculate the percentage content of potassium chloride (</a:t>
            </a:r>
            <a:r>
              <a:rPr lang="en-US" dirty="0" err="1">
                <a:latin typeface="Times New Roman" panose="02020603050405020304" pitchFamily="18" charset="0"/>
                <a:cs typeface="Times New Roman" panose="02020603050405020304" pitchFamily="18" charset="0"/>
              </a:rPr>
              <a:t>M.m.</a:t>
            </a:r>
            <a:r>
              <a:rPr lang="en-US" dirty="0">
                <a:latin typeface="Times New Roman" panose="02020603050405020304" pitchFamily="18" charset="0"/>
                <a:cs typeface="Times New Roman" panose="02020603050405020304" pitchFamily="18" charset="0"/>
              </a:rPr>
              <a:t> = 77.56) in the substance, if 13.02 ml of 0.1 N silver nitrate solution (Cf = 1.0100) was used for the titration of a weight of 0.9850 g. The volume of the measuring flask is 50 ml, the volume of the pipette is 5 ml.</a:t>
            </a:r>
            <a:endParaRPr lang="ru-RU" dirty="0">
              <a:latin typeface="Times New Roman" panose="02020603050405020304" pitchFamily="18" charset="0"/>
              <a:cs typeface="Times New Roman" panose="02020603050405020304" pitchFamily="18" charset="0"/>
            </a:endParaRPr>
          </a:p>
        </p:txBody>
      </p:sp>
      <p:cxnSp>
        <p:nvCxnSpPr>
          <p:cNvPr id="3" name="Прямая соединительная линия 2">
            <a:extLst>
              <a:ext uri="{FF2B5EF4-FFF2-40B4-BE49-F238E27FC236}">
                <a16:creationId xmlns:a16="http://schemas.microsoft.com/office/drawing/2014/main" xmlns="" id="{A9E17E73-E339-4550-B412-BBFA78FAA5E5}"/>
              </a:ext>
            </a:extLst>
          </p:cNvPr>
          <p:cNvCxnSpPr/>
          <p:nvPr/>
        </p:nvCxnSpPr>
        <p:spPr>
          <a:xfrm>
            <a:off x="2458686" y="985209"/>
            <a:ext cx="0" cy="5112568"/>
          </a:xfrm>
          <a:prstGeom prst="line">
            <a:avLst/>
          </a:prstGeom>
        </p:spPr>
        <p:style>
          <a:lnRef idx="3">
            <a:schemeClr val="dk1"/>
          </a:lnRef>
          <a:fillRef idx="0">
            <a:schemeClr val="dk1"/>
          </a:fillRef>
          <a:effectRef idx="2">
            <a:schemeClr val="dk1"/>
          </a:effectRef>
          <a:fontRef idx="minor">
            <a:schemeClr val="tx1"/>
          </a:fontRef>
        </p:style>
      </p:cxnSp>
      <p:cxnSp>
        <p:nvCxnSpPr>
          <p:cNvPr id="4" name="Прямая соединительная линия 3">
            <a:extLst>
              <a:ext uri="{FF2B5EF4-FFF2-40B4-BE49-F238E27FC236}">
                <a16:creationId xmlns:a16="http://schemas.microsoft.com/office/drawing/2014/main" xmlns="" id="{76A691CF-86C9-4670-AB6B-1C1FB1D9D4AE}"/>
              </a:ext>
            </a:extLst>
          </p:cNvPr>
          <p:cNvCxnSpPr>
            <a:cxnSpLocks/>
          </p:cNvCxnSpPr>
          <p:nvPr/>
        </p:nvCxnSpPr>
        <p:spPr>
          <a:xfrm flipH="1">
            <a:off x="298445" y="3358627"/>
            <a:ext cx="2160240" cy="0"/>
          </a:xfrm>
          <a:prstGeom prst="line">
            <a:avLst/>
          </a:prstGeom>
        </p:spPr>
        <p:style>
          <a:lnRef idx="3">
            <a:schemeClr val="dk1"/>
          </a:lnRef>
          <a:fillRef idx="0">
            <a:schemeClr val="dk1"/>
          </a:fillRef>
          <a:effectRef idx="2">
            <a:schemeClr val="dk1"/>
          </a:effectRef>
          <a:fontRef idx="minor">
            <a:schemeClr val="tx1"/>
          </a:fontRef>
        </p:style>
      </p:cxnSp>
      <p:sp>
        <p:nvSpPr>
          <p:cNvPr id="5" name="Прямоугольник 4">
            <a:extLst>
              <a:ext uri="{FF2B5EF4-FFF2-40B4-BE49-F238E27FC236}">
                <a16:creationId xmlns:a16="http://schemas.microsoft.com/office/drawing/2014/main" xmlns="" id="{CD8AB432-D6EE-4A96-B005-1D6B975A9B5F}"/>
              </a:ext>
            </a:extLst>
          </p:cNvPr>
          <p:cNvSpPr/>
          <p:nvPr/>
        </p:nvSpPr>
        <p:spPr>
          <a:xfrm>
            <a:off x="184284" y="951111"/>
            <a:ext cx="2274401" cy="2308324"/>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given </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М.м</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77,56</a:t>
            </a:r>
          </a:p>
          <a:p>
            <a:r>
              <a:rPr lang="en-US" dirty="0">
                <a:latin typeface="Times New Roman" panose="02020603050405020304" pitchFamily="18" charset="0"/>
                <a:cs typeface="Times New Roman" panose="02020603050405020304" pitchFamily="18" charset="0"/>
              </a:rPr>
              <a:t>m = </a:t>
            </a:r>
            <a:r>
              <a:rPr lang="ru-RU" dirty="0">
                <a:latin typeface="Times New Roman" panose="02020603050405020304" pitchFamily="18" charset="0"/>
                <a:cs typeface="Times New Roman" panose="02020603050405020304" pitchFamily="18" charset="0"/>
              </a:rPr>
              <a:t>0,9850</a:t>
            </a:r>
            <a:r>
              <a:rPr lang="en-US" dirty="0">
                <a:latin typeface="Times New Roman" panose="02020603050405020304" pitchFamily="18" charset="0"/>
                <a:cs typeface="Times New Roman" panose="02020603050405020304" pitchFamily="18" charset="0"/>
              </a:rPr>
              <a:t> g</a:t>
            </a:r>
            <a:r>
              <a:rPr lang="ru-RU" dirty="0">
                <a:latin typeface="Times New Roman" panose="02020603050405020304" pitchFamily="18" charset="0"/>
                <a:cs typeface="Times New Roman" panose="02020603050405020304" pitchFamily="18" charset="0"/>
              </a:rPr>
              <a:t>.</a:t>
            </a:r>
          </a:p>
          <a:p>
            <a:pPr>
              <a:defRPr/>
            </a:pPr>
            <a:r>
              <a:rPr lang="en-US" dirty="0">
                <a:latin typeface="Times New Roman" panose="02020603050405020304" pitchFamily="18" charset="0"/>
                <a:cs typeface="Times New Roman" panose="02020603050405020304" pitchFamily="18" charset="0"/>
              </a:rPr>
              <a:t>V</a:t>
            </a:r>
            <a:r>
              <a:rPr lang="en-US" baseline="-25000" dirty="0">
                <a:latin typeface="Times New Roman" panose="02020603050405020304" pitchFamily="18" charset="0"/>
                <a:cs typeface="Times New Roman" panose="02020603050405020304" pitchFamily="18" charset="0"/>
              </a:rPr>
              <a:t>(titrant)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13,2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0,1</a:t>
            </a:r>
            <a:r>
              <a:rPr lang="en-US" dirty="0">
                <a:latin typeface="Times New Roman" panose="02020603050405020304" pitchFamily="18" charset="0"/>
                <a:cs typeface="Times New Roman" panose="02020603050405020304" pitchFamily="18" charset="0"/>
              </a:rPr>
              <a:t>N</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Cf</a:t>
            </a:r>
            <a:r>
              <a:rPr lang="ru-RU" dirty="0">
                <a:latin typeface="Times New Roman" panose="02020603050405020304" pitchFamily="18" charset="0"/>
                <a:cs typeface="Times New Roman" panose="02020603050405020304" pitchFamily="18" charset="0"/>
              </a:rPr>
              <a:t> = 1,0100</a:t>
            </a:r>
          </a:p>
          <a:p>
            <a:pPr>
              <a:defRPr/>
            </a:pPr>
            <a:r>
              <a:rPr lang="en-US" dirty="0" err="1">
                <a:latin typeface="Times New Roman" panose="02020603050405020304" pitchFamily="18" charset="0"/>
                <a:cs typeface="Times New Roman" panose="02020603050405020304" pitchFamily="18" charset="0"/>
              </a:rPr>
              <a:t>Vm</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f</a:t>
            </a:r>
            <a:r>
              <a:rPr lang="ru-RU" dirty="0">
                <a:latin typeface="Times New Roman" panose="02020603050405020304" pitchFamily="18" charset="0"/>
                <a:cs typeface="Times New Roman" panose="02020603050405020304" pitchFamily="18" charset="0"/>
              </a:rPr>
              <a:t>. = 50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a:p>
            <a:pPr>
              <a:defRPr/>
            </a:pPr>
            <a:r>
              <a:rPr lang="en-US" dirty="0" err="1">
                <a:latin typeface="Times New Roman" panose="02020603050405020304" pitchFamily="18" charset="0"/>
                <a:cs typeface="Times New Roman" panose="02020603050405020304" pitchFamily="18" charset="0"/>
              </a:rPr>
              <a:t>Vp</a:t>
            </a:r>
            <a:r>
              <a:rPr lang="ru-RU" dirty="0">
                <a:latin typeface="Times New Roman" panose="02020603050405020304" pitchFamily="18" charset="0"/>
                <a:cs typeface="Times New Roman" panose="02020603050405020304" pitchFamily="18" charset="0"/>
              </a:rPr>
              <a:t>. = 5 </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xmlns="" id="{2F346B1F-640C-4F12-9551-6CD4004E4846}"/>
              </a:ext>
            </a:extLst>
          </p:cNvPr>
          <p:cNvSpPr/>
          <p:nvPr/>
        </p:nvSpPr>
        <p:spPr>
          <a:xfrm>
            <a:off x="184284" y="3507619"/>
            <a:ext cx="1421901" cy="646331"/>
          </a:xfrm>
          <a:prstGeom prst="rect">
            <a:avLst/>
          </a:prstGeom>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Find</a:t>
            </a:r>
            <a:r>
              <a:rPr lang="ru-RU" dirty="0">
                <a:solidFill>
                  <a:srgbClr val="FF0000"/>
                </a:solidFill>
                <a:latin typeface="Times New Roman" panose="02020603050405020304" pitchFamily="18" charset="0"/>
                <a:cs typeface="Times New Roman" panose="02020603050405020304" pitchFamily="18" charset="0"/>
              </a:rPr>
              <a:t>:</a:t>
            </a:r>
          </a:p>
          <a:p>
            <a:r>
              <a:rPr lang="en-US" dirty="0">
                <a:solidFill>
                  <a:srgbClr val="FF0000"/>
                </a:solidFill>
                <a:latin typeface="Times New Roman" panose="02020603050405020304" pitchFamily="18" charset="0"/>
                <a:cs typeface="Times New Roman" panose="02020603050405020304" pitchFamily="18" charset="0"/>
              </a:rPr>
              <a:t>%</a:t>
            </a:r>
            <a:r>
              <a:rPr lang="uk-UA" dirty="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xmlns="" id="{4CAAFEA1-C21E-4536-B255-942406CBC0AC}"/>
              </a:ext>
            </a:extLst>
          </p:cNvPr>
          <p:cNvSpPr/>
          <p:nvPr/>
        </p:nvSpPr>
        <p:spPr>
          <a:xfrm>
            <a:off x="2636664" y="986982"/>
            <a:ext cx="3154536"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solution</a:t>
            </a:r>
            <a:r>
              <a:rPr lang="uk-UA"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 Calculation formula</a:t>
            </a:r>
            <a:r>
              <a:rPr lang="ru-RU"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xmlns="" id="{1C7D0AA3-66F5-4AC6-B9B5-7AACDC78ECC1}"/>
              </a:ext>
            </a:extLst>
          </p:cNvPr>
          <p:cNvSpPr/>
          <p:nvPr/>
        </p:nvSpPr>
        <p:spPr>
          <a:xfrm>
            <a:off x="2636662" y="1980827"/>
            <a:ext cx="2268570" cy="369332"/>
          </a:xfrm>
          <a:prstGeom prst="rect">
            <a:avLst/>
          </a:prstGeom>
        </p:spPr>
        <p:txBody>
          <a:bodyPr wrap="none">
            <a:spAutoFit/>
          </a:bodyPr>
          <a:lstStyle/>
          <a:p>
            <a:pPr marL="342900" indent="-342900"/>
            <a:r>
              <a:rPr lang="ru-RU" dirty="0">
                <a:latin typeface="Times New Roman"/>
                <a:cs typeface="Times New Roman"/>
              </a:rPr>
              <a:t>2. </a:t>
            </a:r>
            <a:r>
              <a:rPr lang="en-US" dirty="0">
                <a:latin typeface="Times New Roman"/>
                <a:cs typeface="Times New Roman"/>
              </a:rPr>
              <a:t>Reaction equation</a:t>
            </a:r>
            <a:r>
              <a:rPr lang="ru-RU" dirty="0">
                <a:latin typeface="Times New Roman"/>
                <a:cs typeface="Times New Roman"/>
              </a:rPr>
              <a:t>: </a:t>
            </a:r>
          </a:p>
        </p:txBody>
      </p:sp>
      <p:sp>
        <p:nvSpPr>
          <p:cNvPr id="11" name="Прямоугольник 10">
            <a:extLst>
              <a:ext uri="{FF2B5EF4-FFF2-40B4-BE49-F238E27FC236}">
                <a16:creationId xmlns:a16="http://schemas.microsoft.com/office/drawing/2014/main" xmlns="" id="{5BE18D04-8F8A-47D7-AB9F-4F2EE955AC4E}"/>
              </a:ext>
            </a:extLst>
          </p:cNvPr>
          <p:cNvSpPr/>
          <p:nvPr/>
        </p:nvSpPr>
        <p:spPr>
          <a:xfrm>
            <a:off x="2636663" y="2651324"/>
            <a:ext cx="6577442" cy="369332"/>
          </a:xfrm>
          <a:prstGeom prst="rect">
            <a:avLst/>
          </a:prstGeom>
        </p:spPr>
        <p:txBody>
          <a:bodyPr wrap="none">
            <a:spAutoFit/>
          </a:bodyPr>
          <a:lstStyle/>
          <a:p>
            <a:pPr marL="342900" indent="-342900"/>
            <a:r>
              <a:rPr lang="uk-UA" dirty="0">
                <a:latin typeface="Times New Roman"/>
                <a:cs typeface="Times New Roman"/>
              </a:rPr>
              <a:t>3. </a:t>
            </a:r>
            <a:r>
              <a:rPr lang="en-US" dirty="0">
                <a:latin typeface="Times New Roman"/>
                <a:cs typeface="Times New Roman"/>
              </a:rPr>
              <a:t>Calculation of the titer of the titrant by the determining substance</a:t>
            </a:r>
            <a:r>
              <a:rPr lang="ru-RU" dirty="0">
                <a:latin typeface="Times New Roman"/>
                <a:cs typeface="Times New Roman"/>
              </a:rPr>
              <a:t>:</a:t>
            </a:r>
            <a:endParaRPr lang="uk-UA" dirty="0">
              <a:latin typeface="Times New Roman"/>
              <a:cs typeface="Times New Roman"/>
            </a:endParaRPr>
          </a:p>
        </p:txBody>
      </p:sp>
      <mc:AlternateContent xmlns:mc="http://schemas.openxmlformats.org/markup-compatibility/2006">
        <mc:Choice xmlns:a14="http://schemas.microsoft.com/office/drawing/2010/main" xmlns="" Requires="a14">
          <p:sp>
            <p:nvSpPr>
              <p:cNvPr id="20" name="TextBox 19">
                <a:extLst>
                  <a:ext uri="{FF2B5EF4-FFF2-40B4-BE49-F238E27FC236}">
                    <a16:creationId xmlns:a16="http://schemas.microsoft.com/office/drawing/2014/main" id="{A2DC9EC8-1221-4DB3-9DD0-4F971074F914}"/>
                  </a:ext>
                </a:extLst>
              </p:cNvPr>
              <p:cNvSpPr txBox="1"/>
              <p:nvPr/>
            </p:nvSpPr>
            <p:spPr>
              <a:xfrm>
                <a:off x="2636663" y="3108078"/>
                <a:ext cx="1805944"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𝐸</m:t>
                          </m:r>
                          <m:r>
                            <a:rPr lang="ru-RU" b="0" i="1" smtClean="0">
                              <a:solidFill>
                                <a:schemeClr val="tx1"/>
                              </a:solidFill>
                              <a:latin typeface="Cambria Math" panose="02040503050406030204" pitchFamily="18" charset="0"/>
                            </a:rPr>
                            <m:t>м </m:t>
                          </m:r>
                          <m:r>
                            <a:rPr lang="ru-RU" b="0" i="1" smtClean="0">
                              <a:solidFill>
                                <a:schemeClr val="tx1"/>
                              </a:solidFill>
                              <a:latin typeface="Cambria Math" panose="02040503050406030204" pitchFamily="18" charset="0"/>
                              <a:ea typeface="Cambria Math" panose="02040503050406030204" pitchFamily="18" charset="0"/>
                            </a:rPr>
                            <m:t>×С</m:t>
                          </m:r>
                          <m:r>
                            <a:rPr lang="en-US" b="0" i="1" baseline="-25000" smtClean="0">
                              <a:solidFill>
                                <a:schemeClr val="tx1"/>
                              </a:solidFill>
                              <a:latin typeface="Cambria Math" panose="02040503050406030204" pitchFamily="18" charset="0"/>
                              <a:ea typeface="Cambria Math" panose="02040503050406030204" pitchFamily="18" charset="0"/>
                            </a:rPr>
                            <m:t>𝑁</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p:sp>
            <p:nvSpPr>
              <p:cNvPr id="20" name="TextBox 19">
                <a:extLst>
                  <a:ext uri="{FF2B5EF4-FFF2-40B4-BE49-F238E27FC236}">
                    <a16:creationId xmlns:a16="http://schemas.microsoft.com/office/drawing/2014/main" xmlns="" id="{A2DC9EC8-1221-4DB3-9DD0-4F971074F914}"/>
                  </a:ext>
                </a:extLst>
              </p:cNvPr>
              <p:cNvSpPr txBox="1">
                <a:spLocks noRot="1" noChangeAspect="1" noMove="1" noResize="1" noEditPoints="1" noAdjustHandles="1" noChangeArrowheads="1" noChangeShapeType="1" noTextEdit="1"/>
              </p:cNvSpPr>
              <p:nvPr/>
            </p:nvSpPr>
            <p:spPr>
              <a:xfrm>
                <a:off x="2636663" y="3108078"/>
                <a:ext cx="1805944" cy="518604"/>
              </a:xfrm>
              <a:prstGeom prst="rect">
                <a:avLst/>
              </a:prstGeom>
              <a:blipFill>
                <a:blip r:embed="rId2" cstate="print"/>
                <a:stretch>
                  <a:fillRect/>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1" name="TextBox 20">
                <a:extLst>
                  <a:ext uri="{FF2B5EF4-FFF2-40B4-BE49-F238E27FC236}">
                    <a16:creationId xmlns:a16="http://schemas.microsoft.com/office/drawing/2014/main" id="{2415D4CB-E75C-4177-8590-B6A78192E2B3}"/>
                  </a:ext>
                </a:extLst>
              </p:cNvPr>
              <p:cNvSpPr txBox="1"/>
              <p:nvPr/>
            </p:nvSpPr>
            <p:spPr>
              <a:xfrm>
                <a:off x="4922664" y="3089370"/>
                <a:ext cx="2079224"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77,56 </m:t>
                          </m:r>
                          <m:r>
                            <a:rPr lang="ru-RU" b="0" i="1" smtClean="0">
                              <a:solidFill>
                                <a:schemeClr val="tx1"/>
                              </a:solidFill>
                              <a:latin typeface="Cambria Math" panose="02040503050406030204" pitchFamily="18" charset="0"/>
                              <a:ea typeface="Cambria Math" panose="02040503050406030204" pitchFamily="18" charset="0"/>
                            </a:rPr>
                            <m:t>×0,1</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p:sp>
            <p:nvSpPr>
              <p:cNvPr id="21" name="TextBox 20">
                <a:extLst>
                  <a:ext uri="{FF2B5EF4-FFF2-40B4-BE49-F238E27FC236}">
                    <a16:creationId xmlns:a16="http://schemas.microsoft.com/office/drawing/2014/main" xmlns="" xmlns:a14="http://schemas.microsoft.com/office/drawing/2010/main" id="{2415D4CB-E75C-4177-8590-B6A78192E2B3}"/>
                  </a:ext>
                </a:extLst>
              </p:cNvPr>
              <p:cNvSpPr txBox="1">
                <a:spLocks noRot="1" noChangeAspect="1" noMove="1" noResize="1" noEditPoints="1" noAdjustHandles="1" noChangeArrowheads="1" noChangeShapeType="1" noTextEdit="1"/>
              </p:cNvSpPr>
              <p:nvPr/>
            </p:nvSpPr>
            <p:spPr>
              <a:xfrm>
                <a:off x="4922664" y="3089370"/>
                <a:ext cx="2079224" cy="525978"/>
              </a:xfrm>
              <a:prstGeom prst="rect">
                <a:avLst/>
              </a:prstGeom>
              <a:blipFill>
                <a:blip r:embed="rId3" cstate="print"/>
                <a:stretch>
                  <a:fillRect/>
                </a:stretch>
              </a:blipFill>
            </p:spPr>
            <p:txBody>
              <a:bodyPr/>
              <a:lstStyle/>
              <a:p>
                <a:r>
                  <a:rPr lang="ru-RU">
                    <a:noFill/>
                  </a:rPr>
                  <a:t> </a:t>
                </a:r>
              </a:p>
            </p:txBody>
          </p:sp>
        </mc:Fallback>
      </mc:AlternateContent>
      <p:sp>
        <p:nvSpPr>
          <p:cNvPr id="23" name="Прямоугольник 22">
            <a:extLst>
              <a:ext uri="{FF2B5EF4-FFF2-40B4-BE49-F238E27FC236}">
                <a16:creationId xmlns:a16="http://schemas.microsoft.com/office/drawing/2014/main" xmlns="" id="{FF209283-2141-46AB-9423-8568A71CDDCB}"/>
              </a:ext>
            </a:extLst>
          </p:cNvPr>
          <p:cNvSpPr/>
          <p:nvPr/>
        </p:nvSpPr>
        <p:spPr>
          <a:xfrm>
            <a:off x="2636663" y="3925204"/>
            <a:ext cx="6141425" cy="369332"/>
          </a:xfrm>
          <a:prstGeom prst="rect">
            <a:avLst/>
          </a:prstGeom>
        </p:spPr>
        <p:txBody>
          <a:bodyPr wrap="none">
            <a:spAutoFit/>
          </a:bodyPr>
          <a:lstStyle/>
          <a:p>
            <a:pPr marL="342900" indent="-342900"/>
            <a:r>
              <a:rPr lang="uk-UA" dirty="0">
                <a:latin typeface="Times New Roman"/>
                <a:cs typeface="Times New Roman"/>
              </a:rPr>
              <a:t>4. </a:t>
            </a:r>
            <a:r>
              <a:rPr lang="en-US" dirty="0">
                <a:latin typeface="Times New Roman"/>
                <a:cs typeface="Times New Roman"/>
              </a:rPr>
              <a:t>Calculation of the percentage content of the active substance</a:t>
            </a:r>
            <a:r>
              <a:rPr lang="ru-RU" dirty="0">
                <a:latin typeface="Times New Roman"/>
                <a:cs typeface="Times New Roman"/>
              </a:rPr>
              <a:t>:</a:t>
            </a:r>
            <a:endParaRPr lang="uk-UA" dirty="0">
              <a:latin typeface="Times New Roman"/>
              <a:cs typeface="Times New Roman"/>
            </a:endParaRPr>
          </a:p>
        </p:txBody>
      </p:sp>
      <p:sp>
        <p:nvSpPr>
          <p:cNvPr id="25" name="TextBox 24">
            <a:extLst>
              <a:ext uri="{FF2B5EF4-FFF2-40B4-BE49-F238E27FC236}">
                <a16:creationId xmlns:a16="http://schemas.microsoft.com/office/drawing/2014/main" xmlns="" id="{27CC90CE-54C8-47EA-972D-854B596EF9D8}"/>
              </a:ext>
            </a:extLst>
          </p:cNvPr>
          <p:cNvSpPr txBox="1"/>
          <p:nvPr/>
        </p:nvSpPr>
        <p:spPr>
          <a:xfrm>
            <a:off x="6543200" y="5728445"/>
            <a:ext cx="1218603" cy="369332"/>
          </a:xfrm>
          <a:prstGeom prst="rect">
            <a:avLst/>
          </a:prstGeom>
          <a:noFill/>
        </p:spPr>
        <p:txBody>
          <a:bodyPr wrap="none" rtlCol="0">
            <a:spAutoFit/>
          </a:bodyPr>
          <a:lstStyle/>
          <a:p>
            <a:r>
              <a:rPr lang="ru-RU" i="1" dirty="0">
                <a:solidFill>
                  <a:srgbClr val="FF0000"/>
                </a:solidFill>
                <a:latin typeface="Times New Roman" panose="02020603050405020304" pitchFamily="18" charset="0"/>
                <a:cs typeface="Times New Roman" panose="02020603050405020304" pitchFamily="18" charset="0"/>
              </a:rPr>
              <a:t>%</a:t>
            </a:r>
            <a:r>
              <a:rPr lang="en-US" dirty="0">
                <a:solidFill>
                  <a:srgbClr val="FF0000"/>
                </a:solidFill>
                <a:latin typeface="Times New Roman" panose="02020603050405020304" pitchFamily="18" charset="0"/>
                <a:cs typeface="Times New Roman" panose="02020603050405020304" pitchFamily="18" charset="0"/>
              </a:rPr>
              <a:t> = </a:t>
            </a:r>
            <a:r>
              <a:rPr lang="ru-RU" dirty="0">
                <a:solidFill>
                  <a:srgbClr val="FF0000"/>
                </a:solidFill>
                <a:latin typeface="Times New Roman" panose="02020603050405020304" pitchFamily="18" charset="0"/>
                <a:cs typeface="Times New Roman" panose="02020603050405020304" pitchFamily="18" charset="0"/>
              </a:rPr>
              <a:t>99,5%</a:t>
            </a:r>
          </a:p>
        </p:txBody>
      </p:sp>
      <mc:AlternateContent xmlns:mc="http://schemas.openxmlformats.org/markup-compatibility/2006">
        <mc:Choice xmlns:a14="http://schemas.microsoft.com/office/drawing/2010/main" xmlns="" Requires="a14">
          <p:sp>
            <p:nvSpPr>
              <p:cNvPr id="18" name="TextBox 17">
                <a:extLst>
                  <a:ext uri="{FF2B5EF4-FFF2-40B4-BE49-F238E27FC236}">
                    <a16:creationId xmlns:a16="http://schemas.microsoft.com/office/drawing/2014/main" id="{49C7ADBF-5455-44BE-939B-28639DE703C9}"/>
                  </a:ext>
                </a:extLst>
              </p:cNvPr>
              <p:cNvSpPr txBox="1"/>
              <p:nvPr/>
            </p:nvSpPr>
            <p:spPr>
              <a:xfrm>
                <a:off x="5904887" y="1039784"/>
                <a:ext cx="3743204" cy="5712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 ×</m:t>
                          </m:r>
                          <m:r>
                            <a:rPr lang="en-US" b="0" i="1" smtClean="0">
                              <a:solidFill>
                                <a:schemeClr val="tx1"/>
                              </a:solidFill>
                              <a:latin typeface="Cambria Math" panose="02040503050406030204" pitchFamily="18" charset="0"/>
                              <a:ea typeface="Cambria Math" panose="02040503050406030204" pitchFamily="18" charset="0"/>
                            </a:rPr>
                            <m:t>𝑉𝑚</m:t>
                          </m:r>
                          <m:r>
                            <a:rPr lang="ru-RU" b="0" i="1" baseline="-25000" smtClean="0">
                              <a:solidFill>
                                <a:schemeClr val="tx1"/>
                              </a:solidFill>
                              <a:latin typeface="Cambria Math" panose="02040503050406030204" pitchFamily="18" charset="0"/>
                              <a:ea typeface="Cambria Math" panose="02040503050406030204" pitchFamily="18" charset="0"/>
                            </a:rPr>
                            <m:t>.</m:t>
                          </m:r>
                          <m:r>
                            <a:rPr lang="en-US" b="0" i="1" baseline="-25000" smtClean="0">
                              <a:solidFill>
                                <a:schemeClr val="tx1"/>
                              </a:solidFill>
                              <a:latin typeface="Cambria Math" panose="02040503050406030204" pitchFamily="18" charset="0"/>
                              <a:ea typeface="Cambria Math" panose="02040503050406030204" pitchFamily="18" charset="0"/>
                            </a:rPr>
                            <m:t>𝑓</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𝑉</m:t>
                          </m:r>
                          <m:r>
                            <a:rPr lang="en-US" b="0" i="1" baseline="-25000" smtClean="0">
                              <a:solidFill>
                                <a:schemeClr val="tx1"/>
                              </a:solidFill>
                              <a:latin typeface="Cambria Math" panose="02040503050406030204" pitchFamily="18" charset="0"/>
                              <a:ea typeface="Cambria Math" panose="02040503050406030204" pitchFamily="18" charset="0"/>
                            </a:rPr>
                            <m:t>𝑝</m:t>
                          </m:r>
                        </m:den>
                      </m:f>
                    </m:oMath>
                  </m:oMathPara>
                </a14:m>
                <a:endParaRPr lang="ru-RU" dirty="0">
                  <a:solidFill>
                    <a:schemeClr val="tx1"/>
                  </a:solidFill>
                </a:endParaRPr>
              </a:p>
            </p:txBody>
          </p:sp>
        </mc:Choice>
        <mc:Fallback>
          <p:sp>
            <p:nvSpPr>
              <p:cNvPr id="18" name="TextBox 17">
                <a:extLst>
                  <a:ext uri="{FF2B5EF4-FFF2-40B4-BE49-F238E27FC236}">
                    <a16:creationId xmlns:a16="http://schemas.microsoft.com/office/drawing/2014/main" xmlns="" id="{49C7ADBF-5455-44BE-939B-28639DE703C9}"/>
                  </a:ext>
                </a:extLst>
              </p:cNvPr>
              <p:cNvSpPr txBox="1">
                <a:spLocks noRot="1" noChangeAspect="1" noMove="1" noResize="1" noEditPoints="1" noAdjustHandles="1" noChangeArrowheads="1" noChangeShapeType="1" noTextEdit="1"/>
              </p:cNvSpPr>
              <p:nvPr/>
            </p:nvSpPr>
            <p:spPr>
              <a:xfrm>
                <a:off x="5904887" y="1039784"/>
                <a:ext cx="3743204" cy="571247"/>
              </a:xfrm>
              <a:prstGeom prst="rect">
                <a:avLst/>
              </a:prstGeom>
              <a:blipFill>
                <a:blip r:embed="rId4" cstate="print"/>
                <a:stretch>
                  <a:fillRect b="-7527"/>
                </a:stretch>
              </a:blipFill>
            </p:spPr>
            <p:txBody>
              <a:bodyPr/>
              <a:lstStyle/>
              <a:p>
                <a:r>
                  <a:rPr lang="uk-UA">
                    <a:noFill/>
                  </a:rPr>
                  <a:t> </a:t>
                </a:r>
              </a:p>
            </p:txBody>
          </p:sp>
        </mc:Fallback>
      </mc:AlternateContent>
      <p:sp>
        <p:nvSpPr>
          <p:cNvPr id="8" name="TextBox 7">
            <a:extLst>
              <a:ext uri="{FF2B5EF4-FFF2-40B4-BE49-F238E27FC236}">
                <a16:creationId xmlns:a16="http://schemas.microsoft.com/office/drawing/2014/main" xmlns="" id="{BDC9E51C-10FD-4991-BE5F-9849D29D4F5C}"/>
              </a:ext>
            </a:extLst>
          </p:cNvPr>
          <p:cNvSpPr txBox="1"/>
          <p:nvPr/>
        </p:nvSpPr>
        <p:spPr>
          <a:xfrm>
            <a:off x="5475762" y="2003084"/>
            <a:ext cx="3265766"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KCl</a:t>
            </a:r>
            <a:r>
              <a:rPr lang="en-US" dirty="0">
                <a:latin typeface="Times New Roman" panose="02020603050405020304" pitchFamily="18" charset="0"/>
                <a:cs typeface="Times New Roman" panose="02020603050405020304" pitchFamily="18" charset="0"/>
              </a:rPr>
              <a:t> + AgNO</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 AgCl↓ + KNO</a:t>
            </a:r>
            <a:r>
              <a:rPr lang="en-US" baseline="-25000" dirty="0">
                <a:latin typeface="Times New Roman" panose="02020603050405020304" pitchFamily="18" charset="0"/>
                <a:cs typeface="Times New Roman" panose="02020603050405020304" pitchFamily="18" charset="0"/>
              </a:rPr>
              <a:t>3</a:t>
            </a:r>
            <a:endParaRPr lang="ru-RU" baseline="-250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xmlns="" Requires="a14">
          <p:sp>
            <p:nvSpPr>
              <p:cNvPr id="22" name="TextBox 21">
                <a:extLst>
                  <a:ext uri="{FF2B5EF4-FFF2-40B4-BE49-F238E27FC236}">
                    <a16:creationId xmlns:a16="http://schemas.microsoft.com/office/drawing/2014/main" id="{22F9BB10-7381-4514-A892-B450D6F1C919}"/>
                  </a:ext>
                </a:extLst>
              </p:cNvPr>
              <p:cNvSpPr txBox="1"/>
              <p:nvPr/>
            </p:nvSpPr>
            <p:spPr>
              <a:xfrm>
                <a:off x="7933266" y="3182714"/>
                <a:ext cx="2048929" cy="369332"/>
              </a:xfrm>
              <a:prstGeom prst="rect">
                <a:avLst/>
              </a:prstGeom>
              <a:noFill/>
            </p:spPr>
            <p:txBody>
              <a:bodyPr wrap="square">
                <a:spAutoFit/>
              </a:bodyPr>
              <a:lstStyle/>
              <a:p>
                <a14:m>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oMath>
                </a14:m>
                <a:r>
                  <a:rPr lang="en-US" dirty="0">
                    <a:latin typeface="Times New Roman" panose="02020603050405020304" pitchFamily="18" charset="0"/>
                    <a:cs typeface="Times New Roman" panose="02020603050405020304" pitchFamily="18" charset="0"/>
                  </a:rPr>
                  <a:t> = 0,0077 g</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p:txBody>
          </p:sp>
        </mc:Choice>
        <mc:Fallback>
          <p:sp>
            <p:nvSpPr>
              <p:cNvPr id="22" name="TextBox 21">
                <a:extLst>
                  <a:ext uri="{FF2B5EF4-FFF2-40B4-BE49-F238E27FC236}">
                    <a16:creationId xmlns:a16="http://schemas.microsoft.com/office/drawing/2014/main" xmlns="" id="{22F9BB10-7381-4514-A892-B450D6F1C919}"/>
                  </a:ext>
                </a:extLst>
              </p:cNvPr>
              <p:cNvSpPr txBox="1">
                <a:spLocks noRot="1" noChangeAspect="1" noMove="1" noResize="1" noEditPoints="1" noAdjustHandles="1" noChangeArrowheads="1" noChangeShapeType="1" noTextEdit="1"/>
              </p:cNvSpPr>
              <p:nvPr/>
            </p:nvSpPr>
            <p:spPr>
              <a:xfrm>
                <a:off x="7933266" y="3182714"/>
                <a:ext cx="2048929" cy="369332"/>
              </a:xfrm>
              <a:prstGeom prst="rect">
                <a:avLst/>
              </a:prstGeom>
              <a:blipFill>
                <a:blip r:embed="rId5" cstate="print"/>
                <a:stretch>
                  <a:fillRect t="-42623" b="-111475"/>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4" name="TextBox 23">
                <a:extLst>
                  <a:ext uri="{FF2B5EF4-FFF2-40B4-BE49-F238E27FC236}">
                    <a16:creationId xmlns:a16="http://schemas.microsoft.com/office/drawing/2014/main" id="{D57A80D3-23DE-4759-A0BF-61DCDCB61473}"/>
                  </a:ext>
                </a:extLst>
              </p:cNvPr>
              <p:cNvSpPr txBox="1"/>
              <p:nvPr/>
            </p:nvSpPr>
            <p:spPr>
              <a:xfrm>
                <a:off x="2636663" y="4294536"/>
                <a:ext cx="3743204" cy="5712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 ×</m:t>
                          </m:r>
                          <m:r>
                            <a:rPr lang="en-US" b="0" i="1" smtClean="0">
                              <a:solidFill>
                                <a:schemeClr val="tx1"/>
                              </a:solidFill>
                              <a:latin typeface="Cambria Math" panose="02040503050406030204" pitchFamily="18" charset="0"/>
                              <a:ea typeface="Cambria Math" panose="02040503050406030204" pitchFamily="18" charset="0"/>
                            </a:rPr>
                            <m:t>𝑉𝑚</m:t>
                          </m:r>
                          <m:r>
                            <a:rPr lang="ru-RU" b="0" i="1" baseline="-25000" smtClean="0">
                              <a:solidFill>
                                <a:schemeClr val="tx1"/>
                              </a:solidFill>
                              <a:latin typeface="Cambria Math" panose="02040503050406030204" pitchFamily="18" charset="0"/>
                              <a:ea typeface="Cambria Math" panose="02040503050406030204" pitchFamily="18" charset="0"/>
                            </a:rPr>
                            <m:t>.</m:t>
                          </m:r>
                          <m:r>
                            <a:rPr lang="en-US" b="0" i="1" baseline="-25000" smtClean="0">
                              <a:solidFill>
                                <a:schemeClr val="tx1"/>
                              </a:solidFill>
                              <a:latin typeface="Cambria Math" panose="02040503050406030204" pitchFamily="18" charset="0"/>
                              <a:ea typeface="Cambria Math" panose="02040503050406030204" pitchFamily="18" charset="0"/>
                            </a:rPr>
                            <m:t>𝑓</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en-US" b="0" i="1" smtClean="0">
                              <a:solidFill>
                                <a:schemeClr val="tx1"/>
                              </a:solidFill>
                              <a:latin typeface="Cambria Math" panose="02040503050406030204" pitchFamily="18" charset="0"/>
                            </a:rPr>
                            <m:t>𝑚</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𝑉</m:t>
                          </m:r>
                          <m:r>
                            <a:rPr lang="en-US" b="0" i="1" baseline="-25000" smtClean="0">
                              <a:solidFill>
                                <a:schemeClr val="tx1"/>
                              </a:solidFill>
                              <a:latin typeface="Cambria Math" panose="02040503050406030204" pitchFamily="18" charset="0"/>
                              <a:ea typeface="Cambria Math" panose="02040503050406030204" pitchFamily="18" charset="0"/>
                            </a:rPr>
                            <m:t>𝑝</m:t>
                          </m:r>
                        </m:den>
                      </m:f>
                    </m:oMath>
                  </m:oMathPara>
                </a14:m>
                <a:endParaRPr lang="ru-RU" dirty="0">
                  <a:solidFill>
                    <a:schemeClr val="tx1"/>
                  </a:solidFill>
                </a:endParaRPr>
              </a:p>
            </p:txBody>
          </p:sp>
        </mc:Choice>
        <mc:Fallback>
          <p:sp>
            <p:nvSpPr>
              <p:cNvPr id="24" name="TextBox 23">
                <a:extLst>
                  <a:ext uri="{FF2B5EF4-FFF2-40B4-BE49-F238E27FC236}">
                    <a16:creationId xmlns:a16="http://schemas.microsoft.com/office/drawing/2014/main" xmlns="" id="{D57A80D3-23DE-4759-A0BF-61DCDCB61473}"/>
                  </a:ext>
                </a:extLst>
              </p:cNvPr>
              <p:cNvSpPr txBox="1">
                <a:spLocks noRot="1" noChangeAspect="1" noMove="1" noResize="1" noEditPoints="1" noAdjustHandles="1" noChangeArrowheads="1" noChangeShapeType="1" noTextEdit="1"/>
              </p:cNvSpPr>
              <p:nvPr/>
            </p:nvSpPr>
            <p:spPr>
              <a:xfrm>
                <a:off x="2636663" y="4294536"/>
                <a:ext cx="3743204" cy="571247"/>
              </a:xfrm>
              <a:prstGeom prst="rect">
                <a:avLst/>
              </a:prstGeom>
              <a:blipFill>
                <a:blip r:embed="rId6" cstate="print"/>
                <a:stretch>
                  <a:fillRect b="-7447"/>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6" name="TextBox 25">
                <a:extLst>
                  <a:ext uri="{FF2B5EF4-FFF2-40B4-BE49-F238E27FC236}">
                    <a16:creationId xmlns:a16="http://schemas.microsoft.com/office/drawing/2014/main" id="{88574242-A223-40B9-8B6B-CF55E0713A3D}"/>
                  </a:ext>
                </a:extLst>
              </p:cNvPr>
              <p:cNvSpPr txBox="1"/>
              <p:nvPr/>
            </p:nvSpPr>
            <p:spPr>
              <a:xfrm>
                <a:off x="6920259" y="4835261"/>
                <a:ext cx="4331314" cy="5552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ru-RU" b="0" i="1" smtClean="0">
                              <a:solidFill>
                                <a:schemeClr val="tx1"/>
                              </a:solidFill>
                              <a:latin typeface="Cambria Math" panose="02040503050406030204" pitchFamily="18" charset="0"/>
                            </a:rPr>
                            <m:t>13,2</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rPr>
                            <m:t>0,0077</m:t>
                          </m:r>
                          <m:r>
                            <a:rPr lang="en-US" b="0" i="1" smtClean="0">
                              <a:solidFill>
                                <a:schemeClr val="tx1"/>
                              </a:solidFill>
                              <a:latin typeface="Cambria Math" panose="02040503050406030204" pitchFamily="18" charset="0"/>
                              <a:ea typeface="Cambria Math" panose="02040503050406030204" pitchFamily="18" charset="0"/>
                            </a:rPr>
                            <m:t>×</m:t>
                          </m:r>
                          <m:r>
                            <a:rPr lang="ru-RU" b="0" i="1" smtClean="0">
                              <a:solidFill>
                                <a:schemeClr val="tx1"/>
                              </a:solidFill>
                              <a:latin typeface="Cambria Math" panose="02040503050406030204" pitchFamily="18" charset="0"/>
                              <a:ea typeface="Cambria Math" panose="02040503050406030204" pitchFamily="18" charset="0"/>
                            </a:rPr>
                            <m:t>1,0100 ×</m:t>
                          </m:r>
                          <m:r>
                            <a:rPr lang="en-US" b="0" i="1" smtClean="0">
                              <a:solidFill>
                                <a:schemeClr val="tx1"/>
                              </a:solidFill>
                              <a:latin typeface="Cambria Math" panose="02040503050406030204" pitchFamily="18" charset="0"/>
                              <a:ea typeface="Cambria Math" panose="02040503050406030204" pitchFamily="18" charset="0"/>
                            </a:rPr>
                            <m:t>100 ×</m:t>
                          </m:r>
                          <m:r>
                            <a:rPr lang="ru-RU" b="0" i="1" smtClean="0">
                              <a:solidFill>
                                <a:schemeClr val="tx1"/>
                              </a:solidFill>
                              <a:latin typeface="Cambria Math" panose="02040503050406030204" pitchFamily="18" charset="0"/>
                              <a:ea typeface="Cambria Math" panose="02040503050406030204" pitchFamily="18" charset="0"/>
                            </a:rPr>
                            <m:t>50</m:t>
                          </m:r>
                          <m:r>
                            <a:rPr lang="ru-RU" b="0" i="1" baseline="-25000" smtClean="0">
                              <a:solidFill>
                                <a:schemeClr val="tx1"/>
                              </a:solidFill>
                              <a:latin typeface="Cambria Math" panose="02040503050406030204" pitchFamily="18" charset="0"/>
                              <a:ea typeface="Cambria Math" panose="02040503050406030204" pitchFamily="18" charset="0"/>
                            </a:rPr>
                            <m:t>.</m:t>
                          </m:r>
                        </m:num>
                        <m:den>
                          <m:r>
                            <a:rPr lang="ru-RU" b="0" i="1" smtClean="0">
                              <a:solidFill>
                                <a:schemeClr val="tx1"/>
                              </a:solidFill>
                              <a:latin typeface="Cambria Math" panose="02040503050406030204" pitchFamily="18" charset="0"/>
                            </a:rPr>
                            <m:t>0,9850 </m:t>
                          </m:r>
                          <m:r>
                            <a:rPr lang="ru-RU" b="0" i="1" smtClean="0">
                              <a:solidFill>
                                <a:schemeClr val="tx1"/>
                              </a:solidFill>
                              <a:latin typeface="Cambria Math" panose="02040503050406030204" pitchFamily="18" charset="0"/>
                              <a:ea typeface="Cambria Math" panose="02040503050406030204" pitchFamily="18" charset="0"/>
                            </a:rPr>
                            <m:t>×5</m:t>
                          </m:r>
                        </m:den>
                      </m:f>
                    </m:oMath>
                  </m:oMathPara>
                </a14:m>
                <a:endParaRPr lang="ru-RU" dirty="0">
                  <a:solidFill>
                    <a:schemeClr val="tx1"/>
                  </a:solidFill>
                </a:endParaRPr>
              </a:p>
            </p:txBody>
          </p:sp>
        </mc:Choice>
        <mc:Fallback>
          <p:sp>
            <p:nvSpPr>
              <p:cNvPr id="26" name="TextBox 25">
                <a:extLst>
                  <a:ext uri="{FF2B5EF4-FFF2-40B4-BE49-F238E27FC236}">
                    <a16:creationId xmlns:a16="http://schemas.microsoft.com/office/drawing/2014/main" xmlns="" xmlns:a14="http://schemas.microsoft.com/office/drawing/2010/main" id="{88574242-A223-40B9-8B6B-CF55E0713A3D}"/>
                  </a:ext>
                </a:extLst>
              </p:cNvPr>
              <p:cNvSpPr txBox="1">
                <a:spLocks noRot="1" noChangeAspect="1" noMove="1" noResize="1" noEditPoints="1" noAdjustHandles="1" noChangeArrowheads="1" noChangeShapeType="1" noTextEdit="1"/>
              </p:cNvSpPr>
              <p:nvPr/>
            </p:nvSpPr>
            <p:spPr>
              <a:xfrm>
                <a:off x="6920259" y="4835261"/>
                <a:ext cx="4331314" cy="555280"/>
              </a:xfrm>
              <a:prstGeom prst="rect">
                <a:avLst/>
              </a:prstGeom>
              <a:blipFill>
                <a:blip r:embed="rId7" cstate="print"/>
                <a:stretch>
                  <a:fillRect/>
                </a:stretch>
              </a:blipFill>
            </p:spPr>
            <p:txBody>
              <a:bodyPr/>
              <a:lstStyle/>
              <a:p>
                <a:r>
                  <a:rPr lang="ru-RU">
                    <a:noFill/>
                  </a:rPr>
                  <a:t> </a:t>
                </a:r>
              </a:p>
            </p:txBody>
          </p:sp>
        </mc:Fallback>
      </mc:AlternateContent>
    </p:spTree>
    <p:extLst>
      <p:ext uri="{BB962C8B-B14F-4D97-AF65-F5344CB8AC3E}">
        <p14:creationId xmlns:p14="http://schemas.microsoft.com/office/powerpoint/2010/main" xmlns="" val="358454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down)">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down)">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down)">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9" grpId="0"/>
      <p:bldP spid="11" grpId="0"/>
      <p:bldP spid="20" grpId="0" animBg="1"/>
      <p:bldP spid="21" grpId="0" animBg="1"/>
      <p:bldP spid="23" grpId="0"/>
      <p:bldP spid="25" grpId="0"/>
      <p:bldP spid="18" grpId="0" animBg="1"/>
      <p:bldP spid="8" grpId="0"/>
      <p:bldP spid="22" grpId="0" animBg="1"/>
      <p:bldP spid="24"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14289AE8-775D-4873-8C2E-BA716AA56A09}"/>
              </a:ext>
            </a:extLst>
          </p:cNvPr>
          <p:cNvSpPr txBox="1"/>
          <p:nvPr/>
        </p:nvSpPr>
        <p:spPr>
          <a:xfrm>
            <a:off x="66540" y="30349"/>
            <a:ext cx="12058919" cy="646331"/>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Calculate the volume of 0.1N sodium edetate (Cf = 0.9998), which will be used for the titration of 0.7422 g of calcium gluconate (</a:t>
            </a:r>
            <a:r>
              <a:rPr lang="en-US" dirty="0" err="1">
                <a:latin typeface="Times New Roman" panose="02020603050405020304" pitchFamily="18" charset="0"/>
                <a:cs typeface="Times New Roman" panose="02020603050405020304" pitchFamily="18" charset="0"/>
              </a:rPr>
              <a:t>M.m.</a:t>
            </a:r>
            <a:r>
              <a:rPr lang="en-US" dirty="0">
                <a:latin typeface="Times New Roman" panose="02020603050405020304" pitchFamily="18" charset="0"/>
                <a:cs typeface="Times New Roman" panose="02020603050405020304" pitchFamily="18" charset="0"/>
              </a:rPr>
              <a:t> = 448.4), if the percentage content in the substance is 99.7%.</a:t>
            </a:r>
            <a:endParaRPr lang="ru-RU" dirty="0">
              <a:latin typeface="Times New Roman" panose="02020603050405020304" pitchFamily="18" charset="0"/>
              <a:cs typeface="Times New Roman" panose="02020603050405020304" pitchFamily="18" charset="0"/>
            </a:endParaRPr>
          </a:p>
        </p:txBody>
      </p:sp>
      <p:cxnSp>
        <p:nvCxnSpPr>
          <p:cNvPr id="3" name="Прямая соединительная линия 2">
            <a:extLst>
              <a:ext uri="{FF2B5EF4-FFF2-40B4-BE49-F238E27FC236}">
                <a16:creationId xmlns:a16="http://schemas.microsoft.com/office/drawing/2014/main" xmlns="" id="{A9E17E73-E339-4550-B412-BBFA78FAA5E5}"/>
              </a:ext>
            </a:extLst>
          </p:cNvPr>
          <p:cNvCxnSpPr/>
          <p:nvPr/>
        </p:nvCxnSpPr>
        <p:spPr>
          <a:xfrm>
            <a:off x="2458686" y="985209"/>
            <a:ext cx="0" cy="5112568"/>
          </a:xfrm>
          <a:prstGeom prst="line">
            <a:avLst/>
          </a:prstGeom>
        </p:spPr>
        <p:style>
          <a:lnRef idx="3">
            <a:schemeClr val="dk1"/>
          </a:lnRef>
          <a:fillRef idx="0">
            <a:schemeClr val="dk1"/>
          </a:fillRef>
          <a:effectRef idx="2">
            <a:schemeClr val="dk1"/>
          </a:effectRef>
          <a:fontRef idx="minor">
            <a:schemeClr val="tx1"/>
          </a:fontRef>
        </p:style>
      </p:cxnSp>
      <p:cxnSp>
        <p:nvCxnSpPr>
          <p:cNvPr id="4" name="Прямая соединительная линия 3">
            <a:extLst>
              <a:ext uri="{FF2B5EF4-FFF2-40B4-BE49-F238E27FC236}">
                <a16:creationId xmlns:a16="http://schemas.microsoft.com/office/drawing/2014/main" xmlns="" id="{76A691CF-86C9-4670-AB6B-1C1FB1D9D4AE}"/>
              </a:ext>
            </a:extLst>
          </p:cNvPr>
          <p:cNvCxnSpPr>
            <a:cxnSpLocks/>
          </p:cNvCxnSpPr>
          <p:nvPr/>
        </p:nvCxnSpPr>
        <p:spPr>
          <a:xfrm flipH="1">
            <a:off x="298445" y="2711264"/>
            <a:ext cx="2160240" cy="0"/>
          </a:xfrm>
          <a:prstGeom prst="line">
            <a:avLst/>
          </a:prstGeom>
        </p:spPr>
        <p:style>
          <a:lnRef idx="3">
            <a:schemeClr val="dk1"/>
          </a:lnRef>
          <a:fillRef idx="0">
            <a:schemeClr val="dk1"/>
          </a:fillRef>
          <a:effectRef idx="2">
            <a:schemeClr val="dk1"/>
          </a:effectRef>
          <a:fontRef idx="minor">
            <a:schemeClr val="tx1"/>
          </a:fontRef>
        </p:style>
      </p:cxnSp>
      <p:sp>
        <p:nvSpPr>
          <p:cNvPr id="5" name="Прямоугольник 4">
            <a:extLst>
              <a:ext uri="{FF2B5EF4-FFF2-40B4-BE49-F238E27FC236}">
                <a16:creationId xmlns:a16="http://schemas.microsoft.com/office/drawing/2014/main" xmlns="" id="{CD8AB432-D6EE-4A96-B005-1D6B975A9B5F}"/>
              </a:ext>
            </a:extLst>
          </p:cNvPr>
          <p:cNvSpPr/>
          <p:nvPr/>
        </p:nvSpPr>
        <p:spPr>
          <a:xfrm>
            <a:off x="184284" y="951111"/>
            <a:ext cx="2274401" cy="1754326"/>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given </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М.м</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448,4</a:t>
            </a:r>
          </a:p>
          <a:p>
            <a:r>
              <a:rPr lang="en-US" dirty="0">
                <a:latin typeface="Times New Roman" panose="02020603050405020304" pitchFamily="18" charset="0"/>
                <a:cs typeface="Times New Roman" panose="02020603050405020304" pitchFamily="18" charset="0"/>
              </a:rPr>
              <a:t>m = </a:t>
            </a:r>
            <a:r>
              <a:rPr lang="ru-RU" dirty="0">
                <a:latin typeface="Times New Roman" panose="02020603050405020304" pitchFamily="18" charset="0"/>
                <a:cs typeface="Times New Roman" panose="02020603050405020304" pitchFamily="18" charset="0"/>
              </a:rPr>
              <a:t>0,7422</a:t>
            </a:r>
            <a:r>
              <a:rPr lang="en-US" dirty="0">
                <a:latin typeface="Times New Roman" panose="02020603050405020304" pitchFamily="18" charset="0"/>
                <a:cs typeface="Times New Roman" panose="02020603050405020304" pitchFamily="18" charset="0"/>
              </a:rPr>
              <a:t> g</a:t>
            </a:r>
            <a:r>
              <a:rPr lang="ru-RU" dirty="0">
                <a:latin typeface="Times New Roman" panose="02020603050405020304" pitchFamily="18" charset="0"/>
                <a:cs typeface="Times New Roman" panose="02020603050405020304" pitchFamily="18" charset="0"/>
              </a:rPr>
              <a:t>.</a:t>
            </a:r>
          </a:p>
          <a:p>
            <a:pPr>
              <a:defRPr/>
            </a:pPr>
            <a:r>
              <a:rPr lang="en-US" dirty="0">
                <a:latin typeface="Times New Roman" panose="02020603050405020304" pitchFamily="18" charset="0"/>
                <a:cs typeface="Times New Roman" panose="02020603050405020304" pitchFamily="18" charset="0"/>
              </a:rPr>
              <a:t>C</a:t>
            </a:r>
            <a:r>
              <a:rPr lang="en-US" baseline="-250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0,1</a:t>
            </a:r>
            <a:r>
              <a:rPr lang="en-US" dirty="0">
                <a:latin typeface="Times New Roman" panose="02020603050405020304" pitchFamily="18" charset="0"/>
                <a:cs typeface="Times New Roman" panose="02020603050405020304" pitchFamily="18" charset="0"/>
              </a:rPr>
              <a:t>N</a:t>
            </a:r>
            <a:endParaRPr lang="ru-RU"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Cf</a:t>
            </a:r>
            <a:r>
              <a:rPr lang="ru-RU" dirty="0">
                <a:latin typeface="Times New Roman" panose="02020603050405020304" pitchFamily="18" charset="0"/>
                <a:cs typeface="Times New Roman" panose="02020603050405020304" pitchFamily="18" charset="0"/>
              </a:rPr>
              <a:t> = 0,9998</a:t>
            </a:r>
          </a:p>
          <a:p>
            <a:pPr>
              <a:defRPr/>
            </a:pPr>
            <a:r>
              <a:rPr lang="ru-RU" dirty="0">
                <a:latin typeface="Times New Roman" panose="02020603050405020304" pitchFamily="18" charset="0"/>
                <a:cs typeface="Times New Roman" panose="02020603050405020304" pitchFamily="18" charset="0"/>
              </a:rPr>
              <a:t>% = 99,7%</a:t>
            </a:r>
          </a:p>
        </p:txBody>
      </p:sp>
      <p:sp>
        <p:nvSpPr>
          <p:cNvPr id="6" name="Прямоугольник 5">
            <a:extLst>
              <a:ext uri="{FF2B5EF4-FFF2-40B4-BE49-F238E27FC236}">
                <a16:creationId xmlns:a16="http://schemas.microsoft.com/office/drawing/2014/main" xmlns="" id="{2F346B1F-640C-4F12-9551-6CD4004E4846}"/>
              </a:ext>
            </a:extLst>
          </p:cNvPr>
          <p:cNvSpPr/>
          <p:nvPr/>
        </p:nvSpPr>
        <p:spPr>
          <a:xfrm>
            <a:off x="184284" y="2835990"/>
            <a:ext cx="1421901" cy="646331"/>
          </a:xfrm>
          <a:prstGeom prst="rect">
            <a:avLst/>
          </a:prstGeom>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Find</a:t>
            </a:r>
            <a:r>
              <a:rPr lang="ru-RU" dirty="0">
                <a:solidFill>
                  <a:srgbClr val="FF0000"/>
                </a:solidFill>
                <a:latin typeface="Times New Roman" panose="02020603050405020304" pitchFamily="18" charset="0"/>
                <a:cs typeface="Times New Roman" panose="02020603050405020304" pitchFamily="18" charset="0"/>
              </a:rPr>
              <a:t>:</a:t>
            </a:r>
          </a:p>
          <a:p>
            <a:r>
              <a:rPr lang="en-US" dirty="0">
                <a:solidFill>
                  <a:srgbClr val="FF0000"/>
                </a:solidFill>
                <a:latin typeface="Times New Roman" panose="02020603050405020304" pitchFamily="18" charset="0"/>
                <a:cs typeface="Times New Roman" panose="02020603050405020304" pitchFamily="18" charset="0"/>
              </a:rPr>
              <a:t>V</a:t>
            </a:r>
            <a:r>
              <a:rPr lang="en-US" baseline="-25000" dirty="0">
                <a:solidFill>
                  <a:srgbClr val="FF0000"/>
                </a:solidFill>
                <a:latin typeface="Times New Roman" panose="02020603050405020304" pitchFamily="18" charset="0"/>
                <a:cs typeface="Times New Roman" panose="02020603050405020304" pitchFamily="18" charset="0"/>
              </a:rPr>
              <a:t>T</a:t>
            </a:r>
            <a:r>
              <a:rPr lang="ru-RU" baseline="-25000" dirty="0">
                <a:solidFill>
                  <a:srgbClr val="FF0000"/>
                </a:solidFill>
                <a:latin typeface="Times New Roman" panose="02020603050405020304" pitchFamily="18" charset="0"/>
                <a:cs typeface="Times New Roman" panose="02020603050405020304" pitchFamily="18" charset="0"/>
              </a:rPr>
              <a:t> </a:t>
            </a:r>
            <a:r>
              <a:rPr lang="uk-UA" dirty="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xmlns="" id="{4CAAFEA1-C21E-4536-B255-942406CBC0AC}"/>
              </a:ext>
            </a:extLst>
          </p:cNvPr>
          <p:cNvSpPr/>
          <p:nvPr/>
        </p:nvSpPr>
        <p:spPr>
          <a:xfrm>
            <a:off x="2636664" y="986982"/>
            <a:ext cx="2798936"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solution</a:t>
            </a:r>
            <a:r>
              <a:rPr lang="uk-UA"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 Calculation formula</a:t>
            </a:r>
            <a:r>
              <a:rPr lang="ru-RU"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11" name="Прямоугольник 10">
            <a:extLst>
              <a:ext uri="{FF2B5EF4-FFF2-40B4-BE49-F238E27FC236}">
                <a16:creationId xmlns:a16="http://schemas.microsoft.com/office/drawing/2014/main" xmlns="" id="{5BE18D04-8F8A-47D7-AB9F-4F2EE955AC4E}"/>
              </a:ext>
            </a:extLst>
          </p:cNvPr>
          <p:cNvSpPr/>
          <p:nvPr/>
        </p:nvSpPr>
        <p:spPr>
          <a:xfrm>
            <a:off x="2636662" y="1592801"/>
            <a:ext cx="6577442" cy="369332"/>
          </a:xfrm>
          <a:prstGeom prst="rect">
            <a:avLst/>
          </a:prstGeom>
        </p:spPr>
        <p:txBody>
          <a:bodyPr wrap="none">
            <a:spAutoFit/>
          </a:bodyPr>
          <a:lstStyle/>
          <a:p>
            <a:pPr marL="342900" indent="-342900"/>
            <a:r>
              <a:rPr lang="en-US" dirty="0">
                <a:latin typeface="Times New Roman"/>
                <a:cs typeface="Times New Roman"/>
              </a:rPr>
              <a:t>2</a:t>
            </a:r>
            <a:r>
              <a:rPr lang="uk-UA" dirty="0">
                <a:latin typeface="Times New Roman"/>
                <a:cs typeface="Times New Roman"/>
              </a:rPr>
              <a:t>. </a:t>
            </a:r>
            <a:r>
              <a:rPr lang="en-US" dirty="0">
                <a:latin typeface="Times New Roman"/>
                <a:cs typeface="Times New Roman"/>
              </a:rPr>
              <a:t>Calculation of the titer of the titrant by the determining substance</a:t>
            </a:r>
            <a:r>
              <a:rPr lang="ru-RU" dirty="0">
                <a:latin typeface="Times New Roman"/>
                <a:cs typeface="Times New Roman"/>
              </a:rPr>
              <a:t>:</a:t>
            </a:r>
            <a:endParaRPr lang="uk-UA" dirty="0">
              <a:latin typeface="Times New Roman"/>
              <a:cs typeface="Times New Roman"/>
            </a:endParaRPr>
          </a:p>
        </p:txBody>
      </p:sp>
      <mc:AlternateContent xmlns:mc="http://schemas.openxmlformats.org/markup-compatibility/2006">
        <mc:Choice xmlns:a14="http://schemas.microsoft.com/office/drawing/2010/main" xmlns="" Requires="a14">
          <p:sp>
            <p:nvSpPr>
              <p:cNvPr id="20" name="TextBox 19">
                <a:extLst>
                  <a:ext uri="{FF2B5EF4-FFF2-40B4-BE49-F238E27FC236}">
                    <a16:creationId xmlns:a16="http://schemas.microsoft.com/office/drawing/2014/main" id="{A2DC9EC8-1221-4DB3-9DD0-4F971074F914}"/>
                  </a:ext>
                </a:extLst>
              </p:cNvPr>
              <p:cNvSpPr txBox="1"/>
              <p:nvPr/>
            </p:nvSpPr>
            <p:spPr>
              <a:xfrm>
                <a:off x="2694997" y="2008738"/>
                <a:ext cx="1805944"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𝐸</m:t>
                          </m:r>
                          <m:r>
                            <a:rPr lang="ru-RU" b="0" i="1" smtClean="0">
                              <a:solidFill>
                                <a:schemeClr val="tx1"/>
                              </a:solidFill>
                              <a:latin typeface="Cambria Math" panose="02040503050406030204" pitchFamily="18" charset="0"/>
                            </a:rPr>
                            <m:t>м </m:t>
                          </m:r>
                          <m:r>
                            <a:rPr lang="ru-RU" b="0" i="1" smtClean="0">
                              <a:solidFill>
                                <a:schemeClr val="tx1"/>
                              </a:solidFill>
                              <a:latin typeface="Cambria Math" panose="02040503050406030204" pitchFamily="18" charset="0"/>
                              <a:ea typeface="Cambria Math" panose="02040503050406030204" pitchFamily="18" charset="0"/>
                            </a:rPr>
                            <m:t>×С</m:t>
                          </m:r>
                          <m:r>
                            <a:rPr lang="en-US" b="0" i="1" baseline="-25000" smtClean="0">
                              <a:solidFill>
                                <a:schemeClr val="tx1"/>
                              </a:solidFill>
                              <a:latin typeface="Cambria Math" panose="02040503050406030204" pitchFamily="18" charset="0"/>
                              <a:ea typeface="Cambria Math" panose="02040503050406030204" pitchFamily="18" charset="0"/>
                            </a:rPr>
                            <m:t>𝑁</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p:sp>
            <p:nvSpPr>
              <p:cNvPr id="20" name="TextBox 19">
                <a:extLst>
                  <a:ext uri="{FF2B5EF4-FFF2-40B4-BE49-F238E27FC236}">
                    <a16:creationId xmlns:a16="http://schemas.microsoft.com/office/drawing/2014/main" xmlns="" id="{A2DC9EC8-1221-4DB3-9DD0-4F971074F914}"/>
                  </a:ext>
                </a:extLst>
              </p:cNvPr>
              <p:cNvSpPr txBox="1">
                <a:spLocks noRot="1" noChangeAspect="1" noMove="1" noResize="1" noEditPoints="1" noAdjustHandles="1" noChangeArrowheads="1" noChangeShapeType="1" noTextEdit="1"/>
              </p:cNvSpPr>
              <p:nvPr/>
            </p:nvSpPr>
            <p:spPr>
              <a:xfrm>
                <a:off x="2694997" y="2008738"/>
                <a:ext cx="1805944" cy="518604"/>
              </a:xfrm>
              <a:prstGeom prst="rect">
                <a:avLst/>
              </a:prstGeom>
              <a:blipFill>
                <a:blip r:embed="rId2" cstate="print"/>
                <a:stretch>
                  <a:fillRect/>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1" name="TextBox 20">
                <a:extLst>
                  <a:ext uri="{FF2B5EF4-FFF2-40B4-BE49-F238E27FC236}">
                    <a16:creationId xmlns:a16="http://schemas.microsoft.com/office/drawing/2014/main" id="{2415D4CB-E75C-4177-8590-B6A78192E2B3}"/>
                  </a:ext>
                </a:extLst>
              </p:cNvPr>
              <p:cNvSpPr txBox="1"/>
              <p:nvPr/>
            </p:nvSpPr>
            <p:spPr>
              <a:xfrm>
                <a:off x="4737251" y="2204935"/>
                <a:ext cx="2079224"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rPr>
                        <m:t>= </m:t>
                      </m:r>
                      <m:f>
                        <m:fPr>
                          <m:ctrlPr>
                            <a:rPr lang="en-US"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448,4</m:t>
                          </m:r>
                          <m:r>
                            <a:rPr lang="ru-RU" b="0" i="1" smtClean="0">
                              <a:solidFill>
                                <a:schemeClr val="tx1"/>
                              </a:solidFill>
                              <a:latin typeface="Cambria Math" panose="02040503050406030204" pitchFamily="18" charset="0"/>
                            </a:rPr>
                            <m:t> </m:t>
                          </m:r>
                          <m:r>
                            <a:rPr lang="ru-RU" b="0" i="1" smtClean="0">
                              <a:solidFill>
                                <a:schemeClr val="tx1"/>
                              </a:solidFill>
                              <a:latin typeface="Cambria Math" panose="02040503050406030204" pitchFamily="18" charset="0"/>
                              <a:ea typeface="Cambria Math" panose="02040503050406030204" pitchFamily="18" charset="0"/>
                            </a:rPr>
                            <m:t>×0,1</m:t>
                          </m:r>
                        </m:num>
                        <m:den>
                          <m:r>
                            <a:rPr lang="en-US" b="0" i="1" smtClean="0">
                              <a:solidFill>
                                <a:schemeClr val="tx1"/>
                              </a:solidFill>
                              <a:latin typeface="Cambria Math" panose="02040503050406030204" pitchFamily="18" charset="0"/>
                            </a:rPr>
                            <m:t>1000</m:t>
                          </m:r>
                        </m:den>
                      </m:f>
                    </m:oMath>
                  </m:oMathPara>
                </a14:m>
                <a:endParaRPr lang="ru-RU" dirty="0">
                  <a:solidFill>
                    <a:schemeClr val="tx1"/>
                  </a:solidFill>
                </a:endParaRPr>
              </a:p>
            </p:txBody>
          </p:sp>
        </mc:Choice>
        <mc:Fallback>
          <p:sp>
            <p:nvSpPr>
              <p:cNvPr id="21" name="TextBox 20">
                <a:extLst>
                  <a:ext uri="{FF2B5EF4-FFF2-40B4-BE49-F238E27FC236}">
                    <a16:creationId xmlns:a16="http://schemas.microsoft.com/office/drawing/2014/main" xmlns="" xmlns:a14="http://schemas.microsoft.com/office/drawing/2010/main" id="{2415D4CB-E75C-4177-8590-B6A78192E2B3}"/>
                  </a:ext>
                </a:extLst>
              </p:cNvPr>
              <p:cNvSpPr txBox="1">
                <a:spLocks noRot="1" noChangeAspect="1" noMove="1" noResize="1" noEditPoints="1" noAdjustHandles="1" noChangeArrowheads="1" noChangeShapeType="1" noTextEdit="1"/>
              </p:cNvSpPr>
              <p:nvPr/>
            </p:nvSpPr>
            <p:spPr>
              <a:xfrm>
                <a:off x="4737251" y="2204935"/>
                <a:ext cx="2079224" cy="520399"/>
              </a:xfrm>
              <a:prstGeom prst="rect">
                <a:avLst/>
              </a:prstGeom>
              <a:blipFill>
                <a:blip r:embed="rId3" cstate="print"/>
                <a:stretch>
                  <a:fillRect/>
                </a:stretch>
              </a:blipFill>
            </p:spPr>
            <p:txBody>
              <a:bodyPr/>
              <a:lstStyle/>
              <a:p>
                <a:r>
                  <a:rPr lang="ru-RU">
                    <a:noFill/>
                  </a:rPr>
                  <a:t> </a:t>
                </a:r>
              </a:p>
            </p:txBody>
          </p:sp>
        </mc:Fallback>
      </mc:AlternateContent>
      <p:sp>
        <p:nvSpPr>
          <p:cNvPr id="23" name="Прямоугольник 22">
            <a:extLst>
              <a:ext uri="{FF2B5EF4-FFF2-40B4-BE49-F238E27FC236}">
                <a16:creationId xmlns:a16="http://schemas.microsoft.com/office/drawing/2014/main" xmlns="" id="{FF209283-2141-46AB-9423-8568A71CDDCB}"/>
              </a:ext>
            </a:extLst>
          </p:cNvPr>
          <p:cNvSpPr/>
          <p:nvPr/>
        </p:nvSpPr>
        <p:spPr>
          <a:xfrm>
            <a:off x="2636662" y="3017849"/>
            <a:ext cx="6141425" cy="369332"/>
          </a:xfrm>
          <a:prstGeom prst="rect">
            <a:avLst/>
          </a:prstGeom>
        </p:spPr>
        <p:txBody>
          <a:bodyPr wrap="none">
            <a:spAutoFit/>
          </a:bodyPr>
          <a:lstStyle/>
          <a:p>
            <a:pPr marL="342900" indent="-342900"/>
            <a:r>
              <a:rPr lang="uk-UA" dirty="0">
                <a:latin typeface="Times New Roman"/>
                <a:cs typeface="Times New Roman"/>
              </a:rPr>
              <a:t>3. </a:t>
            </a:r>
            <a:r>
              <a:rPr lang="en-US" dirty="0">
                <a:latin typeface="Times New Roman"/>
                <a:cs typeface="Times New Roman"/>
              </a:rPr>
              <a:t>Calculation of the percentage content of the active substance</a:t>
            </a:r>
            <a:r>
              <a:rPr lang="ru-RU" dirty="0">
                <a:latin typeface="Times New Roman"/>
                <a:cs typeface="Times New Roman"/>
              </a:rPr>
              <a:t>:</a:t>
            </a:r>
            <a:endParaRPr lang="uk-UA" dirty="0">
              <a:latin typeface="Times New Roman"/>
              <a:cs typeface="Times New Roman"/>
            </a:endParaRPr>
          </a:p>
        </p:txBody>
      </p:sp>
      <p:sp>
        <p:nvSpPr>
          <p:cNvPr id="25" name="TextBox 24">
            <a:extLst>
              <a:ext uri="{FF2B5EF4-FFF2-40B4-BE49-F238E27FC236}">
                <a16:creationId xmlns:a16="http://schemas.microsoft.com/office/drawing/2014/main" xmlns="" id="{27CC90CE-54C8-47EA-972D-854B596EF9D8}"/>
              </a:ext>
            </a:extLst>
          </p:cNvPr>
          <p:cNvSpPr txBox="1"/>
          <p:nvPr/>
        </p:nvSpPr>
        <p:spPr>
          <a:xfrm>
            <a:off x="6543200" y="5728445"/>
            <a:ext cx="1391728" cy="369332"/>
          </a:xfrm>
          <a:prstGeom prst="rect">
            <a:avLst/>
          </a:prstGeom>
          <a:noFill/>
        </p:spPr>
        <p:txBody>
          <a:bodyPr wrap="none" rtlCol="0">
            <a:spAutoFit/>
          </a:bodyPr>
          <a:lstStyle/>
          <a:p>
            <a:r>
              <a:rPr lang="en-US" i="1" dirty="0">
                <a:solidFill>
                  <a:srgbClr val="FF0000"/>
                </a:solidFill>
                <a:latin typeface="Times New Roman" panose="02020603050405020304" pitchFamily="18" charset="0"/>
                <a:cs typeface="Times New Roman" panose="02020603050405020304" pitchFamily="18" charset="0"/>
              </a:rPr>
              <a:t>V</a:t>
            </a:r>
            <a:r>
              <a:rPr lang="en-US" dirty="0">
                <a:solidFill>
                  <a:srgbClr val="FF0000"/>
                </a:solidFill>
                <a:latin typeface="Times New Roman" panose="02020603050405020304" pitchFamily="18" charset="0"/>
                <a:cs typeface="Times New Roman" panose="02020603050405020304" pitchFamily="18" charset="0"/>
              </a:rPr>
              <a:t> = 16,67 ml</a:t>
            </a:r>
            <a:endParaRPr lang="ru-RU"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xmlns="" Requires="a14">
          <p:sp>
            <p:nvSpPr>
              <p:cNvPr id="22" name="TextBox 21">
                <a:extLst>
                  <a:ext uri="{FF2B5EF4-FFF2-40B4-BE49-F238E27FC236}">
                    <a16:creationId xmlns:a16="http://schemas.microsoft.com/office/drawing/2014/main" id="{22F9BB10-7381-4514-A892-B450D6F1C919}"/>
                  </a:ext>
                </a:extLst>
              </p:cNvPr>
              <p:cNvSpPr txBox="1"/>
              <p:nvPr/>
            </p:nvSpPr>
            <p:spPr>
              <a:xfrm>
                <a:off x="7261492" y="2574336"/>
                <a:ext cx="2305841" cy="369332"/>
              </a:xfrm>
              <a:prstGeom prst="rect">
                <a:avLst/>
              </a:prstGeom>
              <a:noFill/>
            </p:spPr>
            <p:txBody>
              <a:bodyPr wrap="square">
                <a:spAutoFit/>
              </a:bodyPr>
              <a:lstStyle/>
              <a:p>
                <a14:m>
                  <m:oMath xmlns:m="http://schemas.openxmlformats.org/officeDocument/2006/math">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oMath>
                </a14:m>
                <a:r>
                  <a:rPr lang="en-US" dirty="0">
                    <a:latin typeface="Times New Roman" panose="02020603050405020304" pitchFamily="18" charset="0"/>
                    <a:cs typeface="Times New Roman" panose="02020603050405020304" pitchFamily="18" charset="0"/>
                  </a:rPr>
                  <a:t> = 0,04484 g</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ml</a:t>
                </a:r>
                <a:endParaRPr lang="ru-RU" dirty="0">
                  <a:latin typeface="Times New Roman" panose="02020603050405020304" pitchFamily="18" charset="0"/>
                  <a:cs typeface="Times New Roman" panose="02020603050405020304" pitchFamily="18" charset="0"/>
                </a:endParaRPr>
              </a:p>
            </p:txBody>
          </p:sp>
        </mc:Choice>
        <mc:Fallback>
          <p:sp>
            <p:nvSpPr>
              <p:cNvPr id="22" name="TextBox 21">
                <a:extLst>
                  <a:ext uri="{FF2B5EF4-FFF2-40B4-BE49-F238E27FC236}">
                    <a16:creationId xmlns:a16="http://schemas.microsoft.com/office/drawing/2014/main" xmlns="" id="{22F9BB10-7381-4514-A892-B450D6F1C919}"/>
                  </a:ext>
                </a:extLst>
              </p:cNvPr>
              <p:cNvSpPr txBox="1">
                <a:spLocks noRot="1" noChangeAspect="1" noMove="1" noResize="1" noEditPoints="1" noAdjustHandles="1" noChangeArrowheads="1" noChangeShapeType="1" noTextEdit="1"/>
              </p:cNvSpPr>
              <p:nvPr/>
            </p:nvSpPr>
            <p:spPr>
              <a:xfrm>
                <a:off x="7261492" y="2574336"/>
                <a:ext cx="2305841" cy="369332"/>
              </a:xfrm>
              <a:prstGeom prst="rect">
                <a:avLst/>
              </a:prstGeom>
              <a:blipFill>
                <a:blip r:embed="rId4" cstate="print"/>
                <a:stretch>
                  <a:fillRect t="-42623" b="-111475"/>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19" name="TextBox 18">
                <a:extLst>
                  <a:ext uri="{FF2B5EF4-FFF2-40B4-BE49-F238E27FC236}">
                    <a16:creationId xmlns:a16="http://schemas.microsoft.com/office/drawing/2014/main" id="{504D84BB-36BD-4C64-B623-E5759E1AEF8F}"/>
                  </a:ext>
                </a:extLst>
              </p:cNvPr>
              <p:cNvSpPr txBox="1"/>
              <p:nvPr/>
            </p:nvSpPr>
            <p:spPr>
              <a:xfrm>
                <a:off x="5748866" y="1058391"/>
                <a:ext cx="2953437"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m:t>
                          </m:r>
                        </m:num>
                        <m:den>
                          <m:r>
                            <a:rPr lang="en-US" b="0" i="1" smtClean="0">
                              <a:solidFill>
                                <a:schemeClr val="tx1"/>
                              </a:solidFill>
                              <a:latin typeface="Cambria Math" panose="02040503050406030204" pitchFamily="18" charset="0"/>
                            </a:rPr>
                            <m:t>𝑚</m:t>
                          </m:r>
                        </m:den>
                      </m:f>
                    </m:oMath>
                  </m:oMathPara>
                </a14:m>
                <a:endParaRPr lang="ru-RU" dirty="0">
                  <a:solidFill>
                    <a:schemeClr val="tx1"/>
                  </a:solidFill>
                </a:endParaRPr>
              </a:p>
            </p:txBody>
          </p:sp>
        </mc:Choice>
        <mc:Fallback>
          <p:sp>
            <p:nvSpPr>
              <p:cNvPr id="19" name="TextBox 18">
                <a:extLst>
                  <a:ext uri="{FF2B5EF4-FFF2-40B4-BE49-F238E27FC236}">
                    <a16:creationId xmlns:a16="http://schemas.microsoft.com/office/drawing/2014/main" xmlns="" id="{504D84BB-36BD-4C64-B623-E5759E1AEF8F}"/>
                  </a:ext>
                </a:extLst>
              </p:cNvPr>
              <p:cNvSpPr txBox="1">
                <a:spLocks noRot="1" noChangeAspect="1" noMove="1" noResize="1" noEditPoints="1" noAdjustHandles="1" noChangeArrowheads="1" noChangeShapeType="1" noTextEdit="1"/>
              </p:cNvSpPr>
              <p:nvPr/>
            </p:nvSpPr>
            <p:spPr>
              <a:xfrm>
                <a:off x="5748866" y="1058391"/>
                <a:ext cx="2953437" cy="540725"/>
              </a:xfrm>
              <a:prstGeom prst="rect">
                <a:avLst/>
              </a:prstGeom>
              <a:blipFill>
                <a:blip r:embed="rId5" cstate="print"/>
                <a:stretch>
                  <a:fillRect/>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7" name="TextBox 26">
                <a:extLst>
                  <a:ext uri="{FF2B5EF4-FFF2-40B4-BE49-F238E27FC236}">
                    <a16:creationId xmlns:a16="http://schemas.microsoft.com/office/drawing/2014/main" id="{F468DF74-FE14-4BE4-9281-D613B6A3B8BD}"/>
                  </a:ext>
                </a:extLst>
              </p:cNvPr>
              <p:cNvSpPr txBox="1"/>
              <p:nvPr/>
            </p:nvSpPr>
            <p:spPr>
              <a:xfrm>
                <a:off x="2697246" y="3598107"/>
                <a:ext cx="2953437" cy="540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𝑇</m:t>
                          </m:r>
                          <m:f>
                            <m:fPr>
                              <m:type m:val="skw"/>
                              <m:ctrlPr>
                                <a:rPr lang="en-US" i="1" baseline="-25000" smtClean="0">
                                  <a:solidFill>
                                    <a:schemeClr val="tx1"/>
                                  </a:solidFill>
                                  <a:latin typeface="Cambria Math" panose="02040503050406030204" pitchFamily="18" charset="0"/>
                                </a:rPr>
                              </m:ctrlPr>
                            </m:fPr>
                            <m:num>
                              <m:r>
                                <a:rPr lang="en-US" b="0" i="1" baseline="-25000" smtClean="0">
                                  <a:solidFill>
                                    <a:schemeClr val="tx1"/>
                                  </a:solidFill>
                                  <a:latin typeface="Cambria Math" panose="02040503050406030204" pitchFamily="18" charset="0"/>
                                </a:rPr>
                                <m:t>𝑇</m:t>
                              </m:r>
                            </m:num>
                            <m:den>
                              <m:r>
                                <a:rPr lang="en-US" b="0" i="1" baseline="-2000" smtClean="0">
                                  <a:solidFill>
                                    <a:schemeClr val="tx1"/>
                                  </a:solidFill>
                                  <a:latin typeface="Cambria Math" panose="02040503050406030204" pitchFamily="18" charset="0"/>
                                </a:rPr>
                                <m:t>𝑂</m:t>
                              </m:r>
                            </m:den>
                          </m:f>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𝐶𝑓</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m:t>
                          </m:r>
                        </m:num>
                        <m:den>
                          <m:r>
                            <a:rPr lang="en-US" b="0" i="1" smtClean="0">
                              <a:solidFill>
                                <a:schemeClr val="tx1"/>
                              </a:solidFill>
                              <a:latin typeface="Cambria Math" panose="02040503050406030204" pitchFamily="18" charset="0"/>
                            </a:rPr>
                            <m:t>𝑚</m:t>
                          </m:r>
                        </m:den>
                      </m:f>
                    </m:oMath>
                  </m:oMathPara>
                </a14:m>
                <a:endParaRPr lang="ru-RU" dirty="0">
                  <a:solidFill>
                    <a:schemeClr val="tx1"/>
                  </a:solidFill>
                </a:endParaRPr>
              </a:p>
            </p:txBody>
          </p:sp>
        </mc:Choice>
        <mc:Fallback>
          <p:sp>
            <p:nvSpPr>
              <p:cNvPr id="27" name="TextBox 26">
                <a:extLst>
                  <a:ext uri="{FF2B5EF4-FFF2-40B4-BE49-F238E27FC236}">
                    <a16:creationId xmlns:a16="http://schemas.microsoft.com/office/drawing/2014/main" xmlns="" id="{F468DF74-FE14-4BE4-9281-D613B6A3B8BD}"/>
                  </a:ext>
                </a:extLst>
              </p:cNvPr>
              <p:cNvSpPr txBox="1">
                <a:spLocks noRot="1" noChangeAspect="1" noMove="1" noResize="1" noEditPoints="1" noAdjustHandles="1" noChangeArrowheads="1" noChangeShapeType="1" noTextEdit="1"/>
              </p:cNvSpPr>
              <p:nvPr/>
            </p:nvSpPr>
            <p:spPr>
              <a:xfrm>
                <a:off x="2697246" y="3598107"/>
                <a:ext cx="2953437" cy="540725"/>
              </a:xfrm>
              <a:prstGeom prst="rect">
                <a:avLst/>
              </a:prstGeom>
              <a:blipFill>
                <a:blip r:embed="rId6" cstate="print"/>
                <a:stretch>
                  <a:fillRect/>
                </a:stretch>
              </a:blipFill>
            </p:spPr>
            <p:txBody>
              <a:bodyPr/>
              <a:lstStyle/>
              <a:p>
                <a:r>
                  <a:rPr lang="uk-UA">
                    <a:noFill/>
                  </a:rPr>
                  <a:t> </a:t>
                </a:r>
              </a:p>
            </p:txBody>
          </p:sp>
        </mc:Fallback>
      </mc:AlternateContent>
      <mc:AlternateContent xmlns:mc="http://schemas.openxmlformats.org/markup-compatibility/2006">
        <mc:Choice xmlns:a14="http://schemas.microsoft.com/office/drawing/2010/main" xmlns="" Requires="a14">
          <p:sp>
            <p:nvSpPr>
              <p:cNvPr id="28" name="TextBox 27">
                <a:extLst>
                  <a:ext uri="{FF2B5EF4-FFF2-40B4-BE49-F238E27FC236}">
                    <a16:creationId xmlns:a16="http://schemas.microsoft.com/office/drawing/2014/main" id="{B56E6387-9029-46E2-B0E9-5D68843E1FBC}"/>
                  </a:ext>
                </a:extLst>
              </p:cNvPr>
              <p:cNvSpPr txBox="1"/>
              <p:nvPr/>
            </p:nvSpPr>
            <p:spPr>
              <a:xfrm>
                <a:off x="6816475" y="4127793"/>
                <a:ext cx="3887538" cy="5497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99,7</m:t>
                      </m:r>
                      <m:r>
                        <a:rPr lang="ru-RU" b="0" i="1" smtClean="0">
                          <a:solidFill>
                            <a:schemeClr val="tx1"/>
                          </a:solidFill>
                          <a:latin typeface="Cambria Math" panose="02040503050406030204" pitchFamily="18" charset="0"/>
                        </a:rPr>
                        <m:t>= </m:t>
                      </m:r>
                      <m:f>
                        <m:fPr>
                          <m:ctrlPr>
                            <a:rPr lang="ru-RU"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𝑉</m:t>
                          </m:r>
                          <m:r>
                            <a:rPr lang="en-US" b="0" i="1" baseline="-25000"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rPr>
                            <m:t>0,04484</m:t>
                          </m:r>
                          <m:r>
                            <a:rPr lang="en-US" b="0" i="1" smtClean="0">
                              <a:solidFill>
                                <a:schemeClr val="tx1"/>
                              </a:solidFill>
                              <a:latin typeface="Cambria Math" panose="02040503050406030204" pitchFamily="18" charset="0"/>
                              <a:ea typeface="Cambria Math" panose="02040503050406030204" pitchFamily="18" charset="0"/>
                            </a:rPr>
                            <m:t>×0,9998</m:t>
                          </m:r>
                          <m:r>
                            <a:rPr lang="ru-RU" b="0" i="1" smtClean="0">
                              <a:solidFill>
                                <a:schemeClr val="tx1"/>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100</m:t>
                          </m:r>
                        </m:num>
                        <m:den>
                          <m:r>
                            <a:rPr lang="en-US" b="0" i="1" smtClean="0">
                              <a:solidFill>
                                <a:schemeClr val="tx1"/>
                              </a:solidFill>
                              <a:latin typeface="Cambria Math" panose="02040503050406030204" pitchFamily="18" charset="0"/>
                            </a:rPr>
                            <m:t>0,7422</m:t>
                          </m:r>
                        </m:den>
                      </m:f>
                    </m:oMath>
                  </m:oMathPara>
                </a14:m>
                <a:endParaRPr lang="ru-RU" dirty="0">
                  <a:solidFill>
                    <a:schemeClr val="tx1"/>
                  </a:solidFill>
                </a:endParaRPr>
              </a:p>
            </p:txBody>
          </p:sp>
        </mc:Choice>
        <mc:Fallback>
          <p:sp>
            <p:nvSpPr>
              <p:cNvPr id="28" name="TextBox 27">
                <a:extLst>
                  <a:ext uri="{FF2B5EF4-FFF2-40B4-BE49-F238E27FC236}">
                    <a16:creationId xmlns:a16="http://schemas.microsoft.com/office/drawing/2014/main" xmlns="" xmlns:a14="http://schemas.microsoft.com/office/drawing/2010/main" id="{B56E6387-9029-46E2-B0E9-5D68843E1FBC}"/>
                  </a:ext>
                </a:extLst>
              </p:cNvPr>
              <p:cNvSpPr txBox="1">
                <a:spLocks noRot="1" noChangeAspect="1" noMove="1" noResize="1" noEditPoints="1" noAdjustHandles="1" noChangeArrowheads="1" noChangeShapeType="1" noTextEdit="1"/>
              </p:cNvSpPr>
              <p:nvPr/>
            </p:nvSpPr>
            <p:spPr>
              <a:xfrm>
                <a:off x="6816475" y="4127793"/>
                <a:ext cx="3887538" cy="549702"/>
              </a:xfrm>
              <a:prstGeom prst="rect">
                <a:avLst/>
              </a:prstGeom>
              <a:blipFill>
                <a:blip r:embed="rId7" cstate="print"/>
                <a:stretch>
                  <a:fillRect/>
                </a:stretch>
              </a:blipFill>
            </p:spPr>
            <p:txBody>
              <a:bodyPr/>
              <a:lstStyle/>
              <a:p>
                <a:r>
                  <a:rPr lang="ru-RU">
                    <a:noFill/>
                  </a:rPr>
                  <a:t> </a:t>
                </a:r>
              </a:p>
            </p:txBody>
          </p:sp>
        </mc:Fallback>
      </mc:AlternateContent>
    </p:spTree>
    <p:extLst>
      <p:ext uri="{BB962C8B-B14F-4D97-AF65-F5344CB8AC3E}">
        <p14:creationId xmlns:p14="http://schemas.microsoft.com/office/powerpoint/2010/main" xmlns="" val="47379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down)">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down)">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down)">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down)">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down)">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down)">
                                      <p:cBhvr>
                                        <p:cTn id="62" dur="500"/>
                                        <p:tgtEl>
                                          <p:spTgt spid="28"/>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down)">
                                      <p:cBhvr>
                                        <p:cTn id="6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11" grpId="0"/>
      <p:bldP spid="20" grpId="0" animBg="1"/>
      <p:bldP spid="21" grpId="0" animBg="1"/>
      <p:bldP spid="23" grpId="0"/>
      <p:bldP spid="25" grpId="0"/>
      <p:bldP spid="22" grpId="0" animBg="1"/>
      <p:bldP spid="19" grpId="0" animBg="1"/>
      <p:bldP spid="27" grpId="0" animBg="1"/>
      <p:bldP spid="28" grpId="0" animBg="1"/>
    </p:bldLst>
  </p:timing>
</p:sld>
</file>

<file path=ppt/theme/theme1.xml><?xml version="1.0" encoding="utf-8"?>
<a:theme xmlns:a="http://schemas.openxmlformats.org/drawingml/2006/main" name="Галерея">
  <a:themeElements>
    <a:clrScheme name="Галерея">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Галерея">
      <a:majorFont>
        <a:latin typeface="Century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е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Gallery" id="{BBFCD31E-59A1-489D-B089-A3EAD7CAE12E}" vid="{E050AC27-895F-4B90-991D-A6818FC89AB6}"/>
    </a:ext>
  </a:extLst>
</a:theme>
</file>

<file path=docProps/app.xml><?xml version="1.0" encoding="utf-8"?>
<Properties xmlns="http://schemas.openxmlformats.org/officeDocument/2006/extended-properties" xmlns:vt="http://schemas.openxmlformats.org/officeDocument/2006/docPropsVTypes">
  <Template>TM10001114[[fn=Галерея]]</Template>
  <TotalTime>386</TotalTime>
  <Words>989</Words>
  <Application>Microsoft Office PowerPoint</Application>
  <PresentationFormat>Произвольный</PresentationFormat>
  <Paragraphs>171</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Галерея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Іван Олегович Шишкін</dc:creator>
  <cp:lastModifiedBy>Administrator</cp:lastModifiedBy>
  <cp:revision>28</cp:revision>
  <dcterms:created xsi:type="dcterms:W3CDTF">2022-03-21T18:30:54Z</dcterms:created>
  <dcterms:modified xsi:type="dcterms:W3CDTF">2023-03-17T06:22:43Z</dcterms:modified>
</cp:coreProperties>
</file>