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88" r:id="rId1"/>
  </p:sldMasterIdLst>
  <p:sldIdLst>
    <p:sldId id="256" r:id="rId2"/>
    <p:sldId id="264" r:id="rId3"/>
    <p:sldId id="265" r:id="rId4"/>
    <p:sldId id="257" r:id="rId5"/>
    <p:sldId id="258" r:id="rId6"/>
    <p:sldId id="259" r:id="rId7"/>
    <p:sldId id="260" r:id="rId8"/>
    <p:sldId id="262" r:id="rId9"/>
    <p:sldId id="261" r:id="rId10"/>
    <p:sldId id="263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5349" autoAdjust="0"/>
    <p:restoredTop sz="94660"/>
  </p:normalViewPr>
  <p:slideViewPr>
    <p:cSldViewPr snapToGrid="0">
      <p:cViewPr varScale="1">
        <p:scale>
          <a:sx n="88" d="100"/>
          <a:sy n="88" d="100"/>
        </p:scale>
        <p:origin x="-1296" y="-7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0" y="0"/>
            <a:ext cx="9144677" cy="6858000"/>
            <a:chOff x="0" y="0"/>
            <a:chExt cx="9144677" cy="6858000"/>
          </a:xfrm>
        </p:grpSpPr>
        <p:pic>
          <p:nvPicPr>
            <p:cNvPr id="8" name="Picture 7" descr="SD-PanelTitle-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11" name="Rectangle 10"/>
            <p:cNvSpPr/>
            <p:nvPr/>
          </p:nvSpPr>
          <p:spPr>
            <a:xfrm>
              <a:off x="1515532" y="1520422"/>
              <a:ext cx="6112935" cy="3818468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2" name="Picture 11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-2" r="47959"/>
            <a:stretch/>
          </p:blipFill>
          <p:spPr>
            <a:xfrm>
              <a:off x="0" y="3128434"/>
              <a:ext cx="1664208" cy="612648"/>
            </a:xfrm>
            <a:prstGeom prst="rect">
              <a:avLst/>
            </a:prstGeom>
          </p:spPr>
        </p:pic>
        <p:pic>
          <p:nvPicPr>
            <p:cNvPr id="13" name="Picture 12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-2" r="47959"/>
            <a:stretch/>
          </p:blipFill>
          <p:spPr>
            <a:xfrm>
              <a:off x="7480469" y="3128434"/>
              <a:ext cx="1664208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21934" y="1811863"/>
            <a:ext cx="5308866" cy="1515533"/>
          </a:xfrm>
        </p:spPr>
        <p:txBody>
          <a:bodyPr anchor="b">
            <a:noAutofit/>
          </a:bodyPr>
          <a:lstStyle>
            <a:lvl1pPr algn="ctr">
              <a:defRPr sz="48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21934" y="3598327"/>
            <a:ext cx="5308866" cy="1377651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65417" y="5054602"/>
            <a:ext cx="673276" cy="279400"/>
          </a:xfrm>
        </p:spPr>
        <p:txBody>
          <a:bodyPr/>
          <a:lstStyle/>
          <a:p>
            <a:fld id="{9A5824CB-C860-4BAB-BBA8-106F6D2E4956}" type="datetimeFigureOut">
              <a:rPr lang="uk-UA" smtClean="0"/>
              <a:pPr/>
              <a:t>06.09.2023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21934" y="5054602"/>
            <a:ext cx="4064860" cy="279400"/>
          </a:xfrm>
        </p:spPr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17317" y="5054602"/>
            <a:ext cx="413483" cy="279400"/>
          </a:xfrm>
        </p:spPr>
        <p:txBody>
          <a:bodyPr/>
          <a:lstStyle/>
          <a:p>
            <a:fld id="{A80EEB44-C7A3-4DA6-A076-4F133B699677}" type="slidenum">
              <a:rPr lang="uk-UA" smtClean="0"/>
              <a:pPr/>
              <a:t>‹#›</a:t>
            </a:fld>
            <a:endParaRPr lang="uk-UA"/>
          </a:p>
        </p:txBody>
      </p:sp>
      <p:cxnSp>
        <p:nvCxnSpPr>
          <p:cNvPr id="15" name="Straight Connector 14"/>
          <p:cNvCxnSpPr/>
          <p:nvPr/>
        </p:nvCxnSpPr>
        <p:spPr>
          <a:xfrm>
            <a:off x="2019825" y="3471329"/>
            <a:ext cx="5113083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4906970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278465" y="235626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5824CB-C860-4BAB-BBA8-106F6D2E4956}" type="datetimeFigureOut">
              <a:rPr lang="uk-UA" smtClean="0"/>
              <a:pPr/>
              <a:t>06.09.2023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0EEB44-C7A3-4DA6-A076-4F133B699677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38391454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78465" y="1641413"/>
            <a:ext cx="6595534" cy="1822514"/>
          </a:xfrm>
        </p:spPr>
        <p:txBody>
          <a:bodyPr anchor="b">
            <a:normAutofit/>
          </a:bodyPr>
          <a:lstStyle>
            <a:lvl1pPr algn="ctr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78465" y="3734859"/>
            <a:ext cx="6595534" cy="1090015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5824CB-C860-4BAB-BBA8-106F6D2E4956}" type="datetimeFigureOut">
              <a:rPr lang="uk-UA" smtClean="0"/>
              <a:pPr/>
              <a:t>06.09.2023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0EEB44-C7A3-4DA6-A076-4F133B699677}" type="slidenum">
              <a:rPr lang="uk-UA" smtClean="0"/>
              <a:pPr/>
              <a:t>‹#›</a:t>
            </a:fld>
            <a:endParaRPr lang="uk-UA"/>
          </a:p>
        </p:txBody>
      </p:sp>
      <p:cxnSp>
        <p:nvCxnSpPr>
          <p:cNvPr id="31" name="Straight Connector 30"/>
          <p:cNvCxnSpPr/>
          <p:nvPr/>
        </p:nvCxnSpPr>
        <p:spPr>
          <a:xfrm>
            <a:off x="1278466" y="3599392"/>
            <a:ext cx="6595533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9916928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278465" y="235626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915337"/>
            <a:ext cx="6798734" cy="130386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76866" y="2487168"/>
            <a:ext cx="3337560" cy="344728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5152" y="2487168"/>
            <a:ext cx="3337560" cy="344728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5824CB-C860-4BAB-BBA8-106F6D2E4956}" type="datetimeFigureOut">
              <a:rPr lang="uk-UA" smtClean="0"/>
              <a:pPr/>
              <a:t>06.09.2023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0EEB44-C7A3-4DA6-A076-4F133B699677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3060694449"/>
      </p:ext>
    </p:extLst>
  </p:cSld>
  <p:clrMapOvr>
    <a:masterClrMapping/>
  </p:clrMapOvr>
  <p:extLst>
    <p:ext uri="{DCECCB84-F9BA-43D5-87BE-67443E8EF086}">
      <p15:sldGuideLst xmlns:p15="http://schemas.microsoft.com/office/powerpoint/2012/main" xmlns="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8" y="2658533"/>
            <a:ext cx="3337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76868" y="3243263"/>
            <a:ext cx="3337560" cy="2706624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1832" y="2658533"/>
            <a:ext cx="3337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1832" y="3243263"/>
            <a:ext cx="3337560" cy="2706624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5824CB-C860-4BAB-BBA8-106F6D2E4956}" type="datetimeFigureOut">
              <a:rPr lang="uk-UA" smtClean="0"/>
              <a:pPr/>
              <a:t>06.09.2023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0EEB44-C7A3-4DA6-A076-4F133B699677}" type="slidenum">
              <a:rPr lang="uk-UA" smtClean="0"/>
              <a:pPr/>
              <a:t>‹#›</a:t>
            </a:fld>
            <a:endParaRPr lang="uk-UA"/>
          </a:p>
        </p:txBody>
      </p:sp>
      <p:cxnSp>
        <p:nvCxnSpPr>
          <p:cNvPr id="41" name="Straight Connector 40"/>
          <p:cNvCxnSpPr/>
          <p:nvPr/>
        </p:nvCxnSpPr>
        <p:spPr>
          <a:xfrm>
            <a:off x="1278466" y="235467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510382407"/>
      </p:ext>
    </p:extLst>
  </p:cSld>
  <p:clrMapOvr>
    <a:masterClrMapping/>
  </p:clrMapOvr>
  <p:extLst>
    <p:ext uri="{DCECCB84-F9BA-43D5-87BE-67443E8EF086}">
      <p15:sldGuideLst xmlns:p15="http://schemas.microsoft.com/office/powerpoint/2012/main" xmlns="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915337"/>
            <a:ext cx="6798735" cy="130386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5824CB-C860-4BAB-BBA8-106F6D2E4956}" type="datetimeFigureOut">
              <a:rPr lang="uk-UA" smtClean="0"/>
              <a:pPr/>
              <a:t>06.09.2023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0EEB44-C7A3-4DA6-A076-4F133B699677}" type="slidenum">
              <a:rPr lang="uk-UA" smtClean="0"/>
              <a:pPr/>
              <a:t>‹#›</a:t>
            </a:fld>
            <a:endParaRPr lang="uk-UA"/>
          </a:p>
        </p:txBody>
      </p:sp>
      <p:cxnSp>
        <p:nvCxnSpPr>
          <p:cNvPr id="14" name="Straight Connector 13"/>
          <p:cNvCxnSpPr/>
          <p:nvPr/>
        </p:nvCxnSpPr>
        <p:spPr>
          <a:xfrm>
            <a:off x="1278466" y="235467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3045444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5824CB-C860-4BAB-BBA8-106F6D2E4956}" type="datetimeFigureOut">
              <a:rPr lang="uk-UA" smtClean="0"/>
              <a:pPr/>
              <a:t>06.09.2023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0EEB44-C7A3-4DA6-A076-4F133B699677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20276221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1388534"/>
            <a:ext cx="2536798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20062" y="982132"/>
            <a:ext cx="3855539" cy="4893735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5" y="3031065"/>
            <a:ext cx="2536798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5824CB-C860-4BAB-BBA8-106F6D2E4956}" type="datetimeFigureOut">
              <a:rPr lang="uk-UA" smtClean="0"/>
              <a:pPr/>
              <a:t>06.09.2023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0EEB44-C7A3-4DA6-A076-4F133B699677}" type="slidenum">
              <a:rPr lang="uk-UA" smtClean="0"/>
              <a:pPr/>
              <a:t>‹#›</a:t>
            </a:fld>
            <a:endParaRPr lang="uk-UA"/>
          </a:p>
        </p:txBody>
      </p:sp>
      <p:cxnSp>
        <p:nvCxnSpPr>
          <p:cNvPr id="16" name="Straight Connector 15"/>
          <p:cNvCxnSpPr/>
          <p:nvPr/>
        </p:nvCxnSpPr>
        <p:spPr>
          <a:xfrm>
            <a:off x="1278466" y="2912533"/>
            <a:ext cx="233359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39976835"/>
      </p:ext>
    </p:extLst>
  </p:cSld>
  <p:clrMapOvr>
    <a:masterClrMapping/>
  </p:clrMapOvr>
  <p:extLst>
    <p:ext uri="{DCECCB84-F9BA-43D5-87BE-67443E8EF086}">
      <p15:sldGuideLst xmlns:p15="http://schemas.microsoft.com/office/powerpoint/2012/main" xmlns="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1883832"/>
            <a:ext cx="3632202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069" y="1032933"/>
            <a:ext cx="2929463" cy="4792136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5" y="3255432"/>
            <a:ext cx="3632201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5824CB-C860-4BAB-BBA8-106F6D2E4956}" type="datetimeFigureOut">
              <a:rPr lang="uk-UA" smtClean="0"/>
              <a:pPr/>
              <a:t>06.09.2023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0EEB44-C7A3-4DA6-A076-4F133B699677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30788606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4815415"/>
            <a:ext cx="6798734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26260" y="1032933"/>
            <a:ext cx="7091482" cy="33612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6" y="5382153"/>
            <a:ext cx="6798734" cy="49371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5824CB-C860-4BAB-BBA8-106F6D2E4956}" type="datetimeFigureOut">
              <a:rPr lang="uk-UA" smtClean="0"/>
              <a:pPr/>
              <a:t>06.09.2023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0EEB44-C7A3-4DA6-A076-4F133B699677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28485821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906873"/>
            <a:ext cx="6798734" cy="309786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4275666"/>
            <a:ext cx="6798736" cy="1600202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5824CB-C860-4BAB-BBA8-106F6D2E4956}" type="datetimeFigureOut">
              <a:rPr lang="uk-UA" smtClean="0"/>
              <a:pPr/>
              <a:t>06.09.2023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0EEB44-C7A3-4DA6-A076-4F133B699677}" type="slidenum">
              <a:rPr lang="uk-UA" smtClean="0"/>
              <a:pPr/>
              <a:t>‹#›</a:t>
            </a:fld>
            <a:endParaRPr lang="uk-UA"/>
          </a:p>
        </p:txBody>
      </p:sp>
      <p:cxnSp>
        <p:nvCxnSpPr>
          <p:cNvPr id="15" name="Straight Connector 14"/>
          <p:cNvCxnSpPr/>
          <p:nvPr/>
        </p:nvCxnSpPr>
        <p:spPr>
          <a:xfrm>
            <a:off x="1278465" y="4140199"/>
            <a:ext cx="6606425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79042595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4333" y="982132"/>
            <a:ext cx="6400250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00200" y="3352799"/>
            <a:ext cx="5892798" cy="651933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3" y="4343400"/>
            <a:ext cx="6798738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5824CB-C860-4BAB-BBA8-106F6D2E4956}" type="datetimeFigureOut">
              <a:rPr lang="uk-UA" smtClean="0"/>
              <a:pPr/>
              <a:t>06.09.2023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0EEB44-C7A3-4DA6-A076-4F133B699677}" type="slidenum">
              <a:rPr lang="uk-UA" smtClean="0"/>
              <a:pPr/>
              <a:t>‹#›</a:t>
            </a:fld>
            <a:endParaRPr lang="uk-UA"/>
          </a:p>
        </p:txBody>
      </p:sp>
      <p:sp>
        <p:nvSpPr>
          <p:cNvPr id="14" name="TextBox 13"/>
          <p:cNvSpPr txBox="1"/>
          <p:nvPr/>
        </p:nvSpPr>
        <p:spPr>
          <a:xfrm>
            <a:off x="849969" y="905362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33503" y="2827870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278466" y="4140199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13666865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9" y="3308581"/>
            <a:ext cx="679872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8" y="4777381"/>
            <a:ext cx="679873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5824CB-C860-4BAB-BBA8-106F6D2E4956}" type="datetimeFigureOut">
              <a:rPr lang="uk-UA" smtClean="0"/>
              <a:pPr/>
              <a:t>06.09.2023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0EEB44-C7A3-4DA6-A076-4F133B699677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401110590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09416" y="982132"/>
            <a:ext cx="632516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8" name="Text Placeholder 2"/>
          <p:cNvSpPr>
            <a:spLocks noGrp="1"/>
          </p:cNvSpPr>
          <p:nvPr>
            <p:ph type="body" idx="13"/>
          </p:nvPr>
        </p:nvSpPr>
        <p:spPr>
          <a:xfrm>
            <a:off x="1176868" y="3639312"/>
            <a:ext cx="6798730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4529667"/>
            <a:ext cx="6798736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5824CB-C860-4BAB-BBA8-106F6D2E4956}" type="datetimeFigureOut">
              <a:rPr lang="uk-UA" smtClean="0"/>
              <a:pPr/>
              <a:t>06.09.2023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0EEB44-C7A3-4DA6-A076-4F133B699677}" type="slidenum">
              <a:rPr lang="uk-UA" smtClean="0"/>
              <a:pPr/>
              <a:t>‹#›</a:t>
            </a:fld>
            <a:endParaRPr lang="uk-UA"/>
          </a:p>
        </p:txBody>
      </p:sp>
      <p:sp>
        <p:nvSpPr>
          <p:cNvPr id="12" name="TextBox 11"/>
          <p:cNvSpPr txBox="1"/>
          <p:nvPr/>
        </p:nvSpPr>
        <p:spPr>
          <a:xfrm>
            <a:off x="878060" y="89689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649796" y="260772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278466" y="342900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62166626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982131"/>
            <a:ext cx="6798734" cy="2294467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3200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3"/>
          </p:nvPr>
        </p:nvSpPr>
        <p:spPr>
          <a:xfrm>
            <a:off x="1176868" y="3566160"/>
            <a:ext cx="6798730" cy="905256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6" y="4470400"/>
            <a:ext cx="6798734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5824CB-C860-4BAB-BBA8-106F6D2E4956}" type="datetimeFigureOut">
              <a:rPr lang="uk-UA" smtClean="0"/>
              <a:pPr/>
              <a:t>06.09.2023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0EEB44-C7A3-4DA6-A076-4F133B699677}" type="slidenum">
              <a:rPr lang="uk-UA" smtClean="0"/>
              <a:pPr/>
              <a:t>‹#›</a:t>
            </a:fld>
            <a:endParaRPr lang="uk-UA"/>
          </a:p>
        </p:txBody>
      </p:sp>
      <p:cxnSp>
        <p:nvCxnSpPr>
          <p:cNvPr id="15" name="Straight Connector 14"/>
          <p:cNvCxnSpPr/>
          <p:nvPr/>
        </p:nvCxnSpPr>
        <p:spPr>
          <a:xfrm>
            <a:off x="1278469" y="3429000"/>
            <a:ext cx="6606421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5353049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76865" y="2490135"/>
            <a:ext cx="6798736" cy="3385733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5824CB-C860-4BAB-BBA8-106F6D2E4956}" type="datetimeFigureOut">
              <a:rPr lang="uk-UA" smtClean="0"/>
              <a:pPr/>
              <a:t>06.09.2023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0EEB44-C7A3-4DA6-A076-4F133B699677}" type="slidenum">
              <a:rPr lang="uk-UA" smtClean="0"/>
              <a:pPr/>
              <a:t>‹#›</a:t>
            </a:fld>
            <a:endParaRPr lang="uk-UA"/>
          </a:p>
        </p:txBody>
      </p:sp>
      <p:cxnSp>
        <p:nvCxnSpPr>
          <p:cNvPr id="14" name="Straight Connector 13"/>
          <p:cNvCxnSpPr/>
          <p:nvPr/>
        </p:nvCxnSpPr>
        <p:spPr>
          <a:xfrm>
            <a:off x="1278466" y="2354670"/>
            <a:ext cx="660642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32244907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356667" y="906873"/>
            <a:ext cx="1618930" cy="496899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76867" y="906873"/>
            <a:ext cx="4915509" cy="4968993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5824CB-C860-4BAB-BBA8-106F6D2E4956}" type="datetimeFigureOut">
              <a:rPr lang="uk-UA" smtClean="0"/>
              <a:pPr/>
              <a:t>06.09.2023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0EEB44-C7A3-4DA6-A076-4F133B699677}" type="slidenum">
              <a:rPr lang="uk-UA" smtClean="0"/>
              <a:pPr/>
              <a:t>‹#›</a:t>
            </a:fld>
            <a:endParaRPr lang="uk-UA"/>
          </a:p>
        </p:txBody>
      </p:sp>
      <p:cxnSp>
        <p:nvCxnSpPr>
          <p:cNvPr id="14" name="Straight Connector 13"/>
          <p:cNvCxnSpPr/>
          <p:nvPr/>
        </p:nvCxnSpPr>
        <p:spPr>
          <a:xfrm>
            <a:off x="6245512" y="906873"/>
            <a:ext cx="0" cy="4968993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41567205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9152467" cy="6858000"/>
            <a:chOff x="0" y="0"/>
            <a:chExt cx="9152467" cy="6858000"/>
          </a:xfrm>
        </p:grpSpPr>
        <p:pic>
          <p:nvPicPr>
            <p:cNvPr id="8" name="Picture 7" descr="S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553888" y="542807"/>
              <a:ext cx="8039776" cy="5756392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1" r="14240"/>
            <a:stretch/>
          </p:blipFill>
          <p:spPr>
            <a:xfrm>
              <a:off x="0" y="3128434"/>
              <a:ext cx="68580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1" r="14240"/>
            <a:stretch/>
          </p:blipFill>
          <p:spPr>
            <a:xfrm>
              <a:off x="8466667" y="3128434"/>
              <a:ext cx="68580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76866" y="915337"/>
            <a:ext cx="6798734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2490135"/>
            <a:ext cx="6798736" cy="344499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56670" y="5960533"/>
            <a:ext cx="1148283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9A5824CB-C860-4BAB-BBA8-106F6D2E4956}" type="datetimeFigureOut">
              <a:rPr lang="uk-UA" smtClean="0"/>
              <a:pPr/>
              <a:t>06.09.2023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76865" y="5960533"/>
            <a:ext cx="510466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80091" y="5960533"/>
            <a:ext cx="39551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A80EEB44-C7A3-4DA6-A076-4F133B699677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17180306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9" r:id="rId1"/>
    <p:sldLayoutId id="2147483890" r:id="rId2"/>
    <p:sldLayoutId id="2147483891" r:id="rId3"/>
    <p:sldLayoutId id="2147483892" r:id="rId4"/>
    <p:sldLayoutId id="2147483893" r:id="rId5"/>
    <p:sldLayoutId id="2147483894" r:id="rId6"/>
    <p:sldLayoutId id="2147483895" r:id="rId7"/>
    <p:sldLayoutId id="2147483896" r:id="rId8"/>
    <p:sldLayoutId id="2147483897" r:id="rId9"/>
    <p:sldLayoutId id="2147483898" r:id="rId10"/>
    <p:sldLayoutId id="2147483899" r:id="rId11"/>
    <p:sldLayoutId id="2147483900" r:id="rId12"/>
    <p:sldLayoutId id="2147483901" r:id="rId13"/>
    <p:sldLayoutId id="2147483902" r:id="rId14"/>
    <p:sldLayoutId id="2147483903" r:id="rId15"/>
    <p:sldLayoutId id="2147483904" r:id="rId16"/>
    <p:sldLayoutId id="2147483905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 xmlns="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hyperlink" Target="http://interchem.com.ua/ru/gallery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interchem.com.ua/ru/gallery" TargetMode="Externa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74275" y="1574277"/>
            <a:ext cx="6089717" cy="2486362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uk-UA" sz="3000" dirty="0"/>
              <a:t>Відвідування фармацевтичного підприємства «</a:t>
            </a:r>
            <a:r>
              <a:rPr lang="uk-UA" sz="3000" b="1" dirty="0" err="1" smtClean="0"/>
              <a:t>ІнтерХім</a:t>
            </a:r>
            <a:r>
              <a:rPr lang="uk-UA" sz="3000" dirty="0" smtClean="0"/>
              <a:t>» студентами фармацевтичного факультету </a:t>
            </a:r>
            <a:br>
              <a:rPr lang="uk-UA" sz="3000" dirty="0" smtClean="0"/>
            </a:br>
            <a:r>
              <a:rPr lang="uk-UA" sz="3000" dirty="0" smtClean="0"/>
              <a:t>в рамках курсу «Промислова технологія лікарських засобів»</a:t>
            </a:r>
            <a:endParaRPr lang="uk-UA" sz="30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5942" y="4139239"/>
            <a:ext cx="2245945" cy="103607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942029" y="160513"/>
            <a:ext cx="6948206" cy="58477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solidFill>
                  <a:schemeClr val="tx2">
                    <a:lumMod val="10000"/>
                  </a:schemeClr>
                </a:solidFill>
              </a:rPr>
              <a:t>ОДЕСЬКИЙ НАЦ</a:t>
            </a:r>
            <a:r>
              <a:rPr lang="uk-UA" sz="1600" b="1" dirty="0" smtClean="0">
                <a:solidFill>
                  <a:schemeClr val="tx2">
                    <a:lumMod val="10000"/>
                  </a:schemeClr>
                </a:solidFill>
              </a:rPr>
              <a:t>І</a:t>
            </a:r>
            <a:r>
              <a:rPr lang="ru-RU" sz="1600" b="1" dirty="0" smtClean="0">
                <a:solidFill>
                  <a:schemeClr val="tx2">
                    <a:lumMod val="10000"/>
                  </a:schemeClr>
                </a:solidFill>
              </a:rPr>
              <a:t>ОНАЛЬНИЙ МЕДИЧНИЙ УНІВЕРСИТЕТ</a:t>
            </a:r>
          </a:p>
          <a:p>
            <a:pPr algn="ctr"/>
            <a:r>
              <a:rPr lang="uk-UA" sz="1600" b="1" dirty="0" smtClean="0">
                <a:solidFill>
                  <a:schemeClr val="tx2">
                    <a:lumMod val="10000"/>
                  </a:schemeClr>
                </a:solidFill>
              </a:rPr>
              <a:t>КАФЕДРА ФАРМАЦЕВТИЧНОЇ ХІМІЇ ТА </a:t>
            </a:r>
            <a:r>
              <a:rPr lang="uk-UA" sz="1600" b="1" dirty="0">
                <a:solidFill>
                  <a:schemeClr val="tx2">
                    <a:lumMod val="10000"/>
                  </a:schemeClr>
                </a:solidFill>
              </a:rPr>
              <a:t>ТЕХНОЛОГІЇ </a:t>
            </a:r>
            <a:r>
              <a:rPr lang="uk-UA" sz="1600" b="1" dirty="0" smtClean="0">
                <a:solidFill>
                  <a:schemeClr val="tx2">
                    <a:lumMod val="10000"/>
                  </a:schemeClr>
                </a:solidFill>
              </a:rPr>
              <a:t>ЛІКІВ</a:t>
            </a:r>
            <a:endParaRPr lang="uk-UA" sz="1600" b="1" dirty="0">
              <a:solidFill>
                <a:schemeClr val="tx2">
                  <a:lumMod val="10000"/>
                </a:schemeClr>
              </a:solidFill>
            </a:endParaRPr>
          </a:p>
        </p:txBody>
      </p:sp>
      <p:pic>
        <p:nvPicPr>
          <p:cNvPr id="7" name="Picture 2" descr="https://onmedu.edu.ua/wp-content/themes/medun/img/logos/logo-default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000465" y="160513"/>
            <a:ext cx="1024091" cy="1339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294128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59877" y="623630"/>
            <a:ext cx="7795966" cy="1949888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just"/>
            <a:r>
              <a:rPr lang="ru-RU" sz="2000" b="1" dirty="0">
                <a:hlinkClick r:id="rId2"/>
              </a:rPr>
              <a:t>«</a:t>
            </a:r>
            <a:r>
              <a:rPr lang="ru-RU" sz="2000" b="1" dirty="0" err="1">
                <a:hlinkClick r:id="rId2"/>
              </a:rPr>
              <a:t>ІнтерХім</a:t>
            </a:r>
            <a:r>
              <a:rPr lang="ru-RU" sz="2000" b="1" dirty="0">
                <a:hlinkClick r:id="rId2"/>
              </a:rPr>
              <a:t>»</a:t>
            </a:r>
            <a:r>
              <a:rPr lang="ru-RU" sz="2000" dirty="0"/>
              <a:t> — </a:t>
            </a:r>
            <a:r>
              <a:rPr lang="ru-RU" sz="2000" dirty="0" err="1"/>
              <a:t>сучасне</a:t>
            </a:r>
            <a:r>
              <a:rPr lang="ru-RU" sz="2000" dirty="0"/>
              <a:t> </a:t>
            </a:r>
            <a:r>
              <a:rPr lang="ru-RU" sz="2000" dirty="0" err="1"/>
              <a:t>фармацевтичне</a:t>
            </a:r>
            <a:r>
              <a:rPr lang="ru-RU" sz="2000" dirty="0"/>
              <a:t> </a:t>
            </a:r>
            <a:r>
              <a:rPr lang="ru-RU" sz="2000" dirty="0" err="1"/>
              <a:t>підприємство</a:t>
            </a:r>
            <a:r>
              <a:rPr lang="ru-RU" sz="2000" dirty="0"/>
              <a:t>, </a:t>
            </a:r>
            <a:r>
              <a:rPr lang="ru-RU" sz="2000" dirty="0" err="1"/>
              <a:t>основними</a:t>
            </a:r>
            <a:r>
              <a:rPr lang="ru-RU" sz="2000" dirty="0"/>
              <a:t> видами </a:t>
            </a:r>
            <a:r>
              <a:rPr lang="ru-RU" sz="2000" dirty="0" err="1"/>
              <a:t>діяльності</a:t>
            </a:r>
            <a:r>
              <a:rPr lang="ru-RU" sz="2000" dirty="0"/>
              <a:t> </a:t>
            </a:r>
            <a:r>
              <a:rPr lang="ru-RU" sz="2000" dirty="0" err="1"/>
              <a:t>якого</a:t>
            </a:r>
            <a:r>
              <a:rPr lang="ru-RU" sz="2000" dirty="0"/>
              <a:t> є </a:t>
            </a:r>
            <a:r>
              <a:rPr lang="ru-RU" sz="2000" dirty="0" err="1"/>
              <a:t>виробництво</a:t>
            </a:r>
            <a:r>
              <a:rPr lang="ru-RU" sz="2000" dirty="0"/>
              <a:t> </a:t>
            </a:r>
            <a:r>
              <a:rPr lang="ru-RU" sz="2000" dirty="0" err="1"/>
              <a:t>лікарських</a:t>
            </a:r>
            <a:r>
              <a:rPr lang="ru-RU" sz="2000" dirty="0"/>
              <a:t> </a:t>
            </a:r>
            <a:r>
              <a:rPr lang="ru-RU" sz="2000" dirty="0" err="1"/>
              <a:t>препаратів</a:t>
            </a:r>
            <a:r>
              <a:rPr lang="ru-RU" sz="2000" dirty="0"/>
              <a:t>, синтез </a:t>
            </a:r>
            <a:r>
              <a:rPr lang="ru-RU" sz="2000" dirty="0" err="1"/>
              <a:t>фармацевтичних</a:t>
            </a:r>
            <a:r>
              <a:rPr lang="ru-RU" sz="2000" dirty="0"/>
              <a:t> </a:t>
            </a:r>
            <a:r>
              <a:rPr lang="ru-RU" sz="2000" dirty="0" err="1"/>
              <a:t>субстанцій</a:t>
            </a:r>
            <a:r>
              <a:rPr lang="ru-RU" sz="2000" dirty="0"/>
              <a:t> і </a:t>
            </a:r>
            <a:r>
              <a:rPr lang="ru-RU" sz="2000" dirty="0" err="1"/>
              <a:t>наукові</a:t>
            </a:r>
            <a:r>
              <a:rPr lang="ru-RU" sz="2000" dirty="0"/>
              <a:t> </a:t>
            </a:r>
            <a:r>
              <a:rPr lang="ru-RU" sz="2000" dirty="0" err="1"/>
              <a:t>дослідження</a:t>
            </a:r>
            <a:r>
              <a:rPr lang="ru-RU" sz="2000" dirty="0"/>
              <a:t>. </a:t>
            </a:r>
            <a:r>
              <a:rPr lang="ru-RU" sz="2000" dirty="0" err="1"/>
              <a:t>Протягом</a:t>
            </a:r>
            <a:r>
              <a:rPr lang="ru-RU" sz="2000" dirty="0"/>
              <a:t> </a:t>
            </a:r>
            <a:r>
              <a:rPr lang="ru-RU" sz="2000" dirty="0" err="1"/>
              <a:t>останніх</a:t>
            </a:r>
            <a:r>
              <a:rPr lang="ru-RU" sz="2000" dirty="0"/>
              <a:t> </a:t>
            </a:r>
            <a:r>
              <a:rPr lang="ru-RU" sz="2000" dirty="0" err="1"/>
              <a:t>років</a:t>
            </a:r>
            <a:r>
              <a:rPr lang="ru-RU" sz="2000" dirty="0"/>
              <a:t> </a:t>
            </a:r>
            <a:r>
              <a:rPr lang="ru-RU" sz="2000" dirty="0" err="1"/>
              <a:t>компанія</a:t>
            </a:r>
            <a:r>
              <a:rPr lang="ru-RU" sz="2000" dirty="0"/>
              <a:t> входить до ТОП-10 </a:t>
            </a:r>
            <a:r>
              <a:rPr lang="ru-RU" sz="2000" dirty="0" err="1"/>
              <a:t>провідних</a:t>
            </a:r>
            <a:r>
              <a:rPr lang="ru-RU" sz="2000" dirty="0"/>
              <a:t> </a:t>
            </a:r>
            <a:r>
              <a:rPr lang="ru-RU" sz="2000" dirty="0" err="1"/>
              <a:t>вітчизняних</a:t>
            </a:r>
            <a:r>
              <a:rPr lang="ru-RU" sz="2000" dirty="0"/>
              <a:t> </a:t>
            </a:r>
            <a:r>
              <a:rPr lang="ru-RU" sz="2000" dirty="0" err="1"/>
              <a:t>виробників</a:t>
            </a:r>
            <a:r>
              <a:rPr lang="ru-RU" sz="2000" dirty="0"/>
              <a:t> </a:t>
            </a:r>
            <a:r>
              <a:rPr lang="ru-RU" sz="2000" dirty="0" err="1"/>
              <a:t>ліків</a:t>
            </a:r>
            <a:r>
              <a:rPr lang="ru-RU" sz="2000" dirty="0"/>
              <a:t> і ТОП-30 </a:t>
            </a:r>
            <a:r>
              <a:rPr lang="ru-RU" sz="2000" dirty="0" err="1"/>
              <a:t>всіх</a:t>
            </a:r>
            <a:r>
              <a:rPr lang="ru-RU" sz="2000" dirty="0"/>
              <a:t> </a:t>
            </a:r>
            <a:r>
              <a:rPr lang="ru-RU" sz="2000" dirty="0" err="1"/>
              <a:t>виробників</a:t>
            </a:r>
            <a:r>
              <a:rPr lang="ru-RU" sz="2000" dirty="0"/>
              <a:t>, </a:t>
            </a:r>
            <a:r>
              <a:rPr lang="ru-RU" sz="2000" dirty="0" err="1"/>
              <a:t>представлених</a:t>
            </a:r>
            <a:r>
              <a:rPr lang="ru-RU" sz="2000" dirty="0"/>
              <a:t> на </a:t>
            </a:r>
            <a:r>
              <a:rPr lang="ru-RU" sz="2000" dirty="0" err="1"/>
              <a:t>українському</a:t>
            </a:r>
            <a:r>
              <a:rPr lang="ru-RU" sz="2000" dirty="0"/>
              <a:t> </a:t>
            </a:r>
            <a:r>
              <a:rPr lang="ru-RU" sz="2000" dirty="0" err="1"/>
              <a:t>фармринку</a:t>
            </a:r>
            <a:r>
              <a:rPr lang="ru-RU" sz="2000" dirty="0"/>
              <a:t>.</a:t>
            </a:r>
            <a:endParaRPr lang="uk-UA" sz="20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07908" y="2646041"/>
            <a:ext cx="5445549" cy="3558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820206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75208" y="707011"/>
            <a:ext cx="7627769" cy="758049"/>
          </a:xfrm>
        </p:spPr>
        <p:txBody>
          <a:bodyPr>
            <a:normAutofit fontScale="90000"/>
          </a:bodyPr>
          <a:lstStyle/>
          <a:p>
            <a:r>
              <a:rPr lang="uk-UA" dirty="0" smtClean="0"/>
              <a:t>Історія створення компанії </a:t>
            </a:r>
            <a:r>
              <a:rPr lang="ru-RU" dirty="0"/>
              <a:t>«</a:t>
            </a:r>
            <a:r>
              <a:rPr lang="ru-RU" dirty="0" err="1"/>
              <a:t>ІнтерХім</a:t>
            </a:r>
            <a:r>
              <a:rPr lang="ru-RU" dirty="0"/>
              <a:t>»</a:t>
            </a:r>
            <a:r>
              <a:rPr lang="uk-UA" dirty="0" smtClean="0"/>
              <a:t> 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84462" y="1710607"/>
            <a:ext cx="4694548" cy="4470841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just"/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Компанія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ІнтерХім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була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заснована в 1992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році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базі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дослідно-експериментального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виробництва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НТК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Фізико-хімічного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інституту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ім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О.В. 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Богатського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Національної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академії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наук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України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в 2012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році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відзначила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своє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20-річчя. 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Комерційна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діяльність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починалася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виробництва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унікальних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продуктів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тонкого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органічного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синтезу,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слідом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яким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почалося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виробництво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оригінальних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фармацевтичних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субстанцій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розроблених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вченими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Фізико-хімічного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інституту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ім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О. В.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Богатського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також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імпортозамінних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субстанцій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ніколи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раніше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вироблялися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Україні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5400000">
            <a:off x="4810910" y="2263548"/>
            <a:ext cx="4423525" cy="3317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883796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49346" y="377073"/>
            <a:ext cx="8242168" cy="618162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3278612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80768" y="412421"/>
            <a:ext cx="8116478" cy="608735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2552385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5400000">
            <a:off x="1756230" y="1050008"/>
            <a:ext cx="6514710" cy="488603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2701501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18475" y="414777"/>
            <a:ext cx="8088198" cy="606614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3988906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10800000">
            <a:off x="725865" y="622166"/>
            <a:ext cx="7607430" cy="570557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31076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77624" y="395925"/>
            <a:ext cx="8138473" cy="610385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1872272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921" y="643674"/>
            <a:ext cx="8057354" cy="5198293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56204" y="1820835"/>
            <a:ext cx="6798736" cy="1959314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Дякуємо адміністрації та співробітникам компанії </a:t>
            </a: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«</a:t>
            </a:r>
            <a:r>
              <a:rPr lang="ru-RU" sz="3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ІнтерХім</a:t>
            </a: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»</a:t>
            </a: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 </a:t>
            </a:r>
            <a:r>
              <a:rPr lang="ru-RU" sz="3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цікаву</a:t>
            </a: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екскурсію</a:t>
            </a: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endParaRPr lang="uk-UA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57454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туральные материалы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Натуральные материалы">
      <a:majorFont>
        <a:latin typeface="Garamond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Натуральные материалы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40</TotalTime>
  <Words>62</Words>
  <Application>Microsoft Office PowerPoint</Application>
  <PresentationFormat>Экран (4:3)</PresentationFormat>
  <Paragraphs>8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Натуральные материалы</vt:lpstr>
      <vt:lpstr>Відвідування фармацевтичного підприємства «ІнтерХім» студентами фармацевтичного факультету  в рамках курсу «Промислова технологія лікарських засобів»</vt:lpstr>
      <vt:lpstr>Слайд 2</vt:lpstr>
      <vt:lpstr>Історія створення компанії «ІнтерХім» 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Відвідування</dc:title>
  <dc:creator>User</dc:creator>
  <cp:lastModifiedBy>dm_pa</cp:lastModifiedBy>
  <cp:revision>37</cp:revision>
  <dcterms:created xsi:type="dcterms:W3CDTF">2021-10-20T16:06:14Z</dcterms:created>
  <dcterms:modified xsi:type="dcterms:W3CDTF">2023-09-06T08:31:33Z</dcterms:modified>
</cp:coreProperties>
</file>