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2204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1792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4479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7994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73521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36665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85306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52613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158802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96582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09691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025274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03338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18362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69600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99672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3626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8C2B8A8-8FE7-4793-9423-624104813724}" type="datetimeFigureOut">
              <a:rPr lang="uk-UA" smtClean="0"/>
              <a:pPr/>
              <a:t>07.09.2023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8661A3F-8F7D-4404-95CC-99E3933C648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61137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8840" y="1588770"/>
            <a:ext cx="9033510" cy="617730"/>
          </a:xfrm>
        </p:spPr>
        <p:txBody>
          <a:bodyPr>
            <a:normAutofit/>
          </a:bodyPr>
          <a:lstStyle/>
          <a:p>
            <a:r>
              <a:rPr lang="uk-UA" sz="2000" dirty="0" smtClean="0"/>
              <a:t>Назва дисципліни: </a:t>
            </a:r>
            <a:r>
              <a:rPr lang="uk-UA" sz="2000" dirty="0" smtClean="0"/>
              <a:t>«</a:t>
            </a:r>
            <a:r>
              <a:rPr lang="uk-UA" sz="2000" dirty="0" smtClean="0"/>
              <a:t>ФАРМАЦЕВТИЧНА БІОТЕХНОЛОГІЯ»</a:t>
            </a:r>
            <a:endParaRPr lang="uk-UA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5997" y="2638213"/>
            <a:ext cx="6400800" cy="1947333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>
                <a:solidFill>
                  <a:schemeClr val="tx1"/>
                </a:solidFill>
              </a:rPr>
              <a:t>ЛЕКЦІЯ </a:t>
            </a:r>
            <a:r>
              <a:rPr lang="ru-RU" b="1" dirty="0">
                <a:solidFill>
                  <a:schemeClr val="tx1"/>
                </a:solidFill>
              </a:rPr>
              <a:t>6</a:t>
            </a:r>
            <a:r>
              <a:rPr lang="uk-UA" b="1" dirty="0">
                <a:solidFill>
                  <a:schemeClr val="tx1"/>
                </a:solidFill>
              </a:rPr>
              <a:t>: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uk-UA" b="1" dirty="0">
                <a:solidFill>
                  <a:schemeClr val="tx1"/>
                </a:solidFill>
              </a:rPr>
              <a:t> 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uk-UA" b="1" u="sng" cap="all" dirty="0">
                <a:solidFill>
                  <a:schemeClr val="tx1"/>
                </a:solidFill>
              </a:rPr>
              <a:t>“</a:t>
            </a:r>
            <a:r>
              <a:rPr lang="uk-UA" sz="2600" u="sng" dirty="0">
                <a:solidFill>
                  <a:schemeClr val="tx1"/>
                </a:solidFill>
              </a:rPr>
              <a:t>РЕКОМБІНАНТНІ БІЛКИ. ІНСУЛІНИ, ІНТЕРФЕРОНИ ТА СТЕРОЇДИ</a:t>
            </a:r>
            <a:r>
              <a:rPr lang="uk-UA" b="1" u="sng" dirty="0">
                <a:solidFill>
                  <a:schemeClr val="tx1"/>
                </a:solidFill>
              </a:rPr>
              <a:t>”</a:t>
            </a:r>
            <a:endParaRPr lang="uk-UA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/Тема лекції у відповідності з тематичним планом/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828430" y="3471675"/>
            <a:ext cx="8535140" cy="1402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362071" y="3357720"/>
            <a:ext cx="339617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Презентацію підготували:</a:t>
            </a:r>
          </a:p>
          <a:p>
            <a:endParaRPr lang="uk-UA" dirty="0" smtClean="0"/>
          </a:p>
          <a:p>
            <a:r>
              <a:rPr lang="uk-UA" dirty="0" smtClean="0"/>
              <a:t>д.фарм.н. Борисюк І.Ю.</a:t>
            </a:r>
          </a:p>
          <a:p>
            <a:endParaRPr lang="uk-UA" dirty="0" smtClean="0"/>
          </a:p>
          <a:p>
            <a:r>
              <a:rPr lang="uk-UA" dirty="0" err="1" smtClean="0"/>
              <a:t>к.ф.н</a:t>
            </a:r>
            <a:r>
              <a:rPr lang="uk-UA" dirty="0" smtClean="0"/>
              <a:t>., доц. </a:t>
            </a:r>
            <a:r>
              <a:rPr lang="uk-UA" dirty="0" err="1" smtClean="0"/>
              <a:t>Сущук</a:t>
            </a:r>
            <a:r>
              <a:rPr lang="uk-UA" dirty="0" smtClean="0"/>
              <a:t> Н.А</a:t>
            </a:r>
          </a:p>
          <a:p>
            <a:endParaRPr lang="uk-UA" dirty="0" smtClean="0"/>
          </a:p>
          <a:p>
            <a:r>
              <a:rPr lang="uk-UA" dirty="0" err="1" smtClean="0"/>
              <a:t>к.б.н</a:t>
            </a:r>
            <a:r>
              <a:rPr lang="uk-UA" dirty="0" smtClean="0"/>
              <a:t>., ас. </a:t>
            </a:r>
            <a:r>
              <a:rPr lang="uk-UA" dirty="0" err="1" smtClean="0"/>
              <a:t>Кутасевич</a:t>
            </a:r>
            <a:r>
              <a:rPr lang="uk-UA" dirty="0" smtClean="0"/>
              <a:t> Н.В.</a:t>
            </a:r>
          </a:p>
          <a:p>
            <a:endParaRPr lang="uk-UA" dirty="0" smtClean="0"/>
          </a:p>
          <a:p>
            <a:r>
              <a:rPr lang="uk-UA" dirty="0" smtClean="0"/>
              <a:t>ас. Мельник О.А.</a:t>
            </a:r>
          </a:p>
          <a:p>
            <a:endParaRPr lang="uk-UA" dirty="0" smtClean="0"/>
          </a:p>
          <a:p>
            <a:endParaRPr lang="uk-UA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811046" y="317722"/>
            <a:ext cx="9033510" cy="61773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cap="all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ОДЕСЬКИЙ НАЦІОНАЛЬНИЙ МЕДИЧНИЙ УНІВЕРСИТЕТ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cap="all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КАФЕДРА фармацевтичної хімії та технології ліків</a:t>
            </a:r>
            <a:endParaRPr kumimoji="0" lang="uk-UA" sz="2000" b="0" i="0" u="none" strike="noStrike" kern="1200" cap="all" spc="0" normalizeH="0" baseline="0" noProof="0" dirty="0">
              <a:ln w="3175" cmpd="sng"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720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4212" y="5994399"/>
            <a:ext cx="8534400" cy="283571"/>
          </a:xfrm>
        </p:spPr>
        <p:txBody>
          <a:bodyPr>
            <a:normAutofit/>
          </a:bodyPr>
          <a:lstStyle/>
          <a:p>
            <a:endParaRPr lang="uk-UA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341194"/>
            <a:ext cx="10834498" cy="5653206"/>
          </a:xfrm>
        </p:spPr>
        <p:txBody>
          <a:bodyPr>
            <a:normAutofit fontScale="92500" lnSpcReduction="10000"/>
          </a:bodyPr>
          <a:lstStyle/>
          <a:p>
            <a: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Успіхи генетичної інженерії призвели </a:t>
            </a:r>
            <a:r>
              <a:rPr lang="uk-UA" dirty="0">
                <a:solidFill>
                  <a:schemeClr val="tx1"/>
                </a:solidFill>
              </a:rPr>
              <a:t>до того, що понад 100 білків людини (</a:t>
            </a:r>
            <a:r>
              <a:rPr lang="uk-UA" dirty="0" err="1">
                <a:solidFill>
                  <a:schemeClr val="tx1"/>
                </a:solidFill>
              </a:rPr>
              <a:t>біорегуляторів</a:t>
            </a:r>
            <a:r>
              <a:rPr lang="uk-UA" dirty="0">
                <a:solidFill>
                  <a:schemeClr val="tx1"/>
                </a:solidFill>
              </a:rPr>
              <a:t>, коректорів гомеостазу, факторів вродженого та набутого імунітету) можуть зберігати свою </a:t>
            </a:r>
            <a:r>
              <a:rPr lang="uk-UA" dirty="0" err="1">
                <a:solidFill>
                  <a:schemeClr val="tx1"/>
                </a:solidFill>
              </a:rPr>
              <a:t>видоспецифічність</a:t>
            </a:r>
            <a:r>
              <a:rPr lang="uk-UA" dirty="0">
                <a:solidFill>
                  <a:schemeClr val="tx1"/>
                </a:solidFill>
              </a:rPr>
              <a:t>. Вони напрацьовуються як лікарські засоби шляхом мікробіологічного синтезу. У цьому технологія </a:t>
            </a:r>
            <a:r>
              <a:rPr lang="uk-UA" dirty="0" err="1">
                <a:solidFill>
                  <a:schemeClr val="tx1"/>
                </a:solidFill>
              </a:rPr>
              <a:t>рекомбінантної</a:t>
            </a:r>
            <a:r>
              <a:rPr lang="uk-UA" dirty="0">
                <a:solidFill>
                  <a:schemeClr val="tx1"/>
                </a:solidFill>
              </a:rPr>
              <a:t> ДНК дозволяє вдосконалювати: підвищувати фізіологічну активність, знижувати ймовірність побічних реакцій після введення тощо. Основним при отриманні </a:t>
            </a:r>
            <a:r>
              <a:rPr lang="uk-UA" dirty="0" err="1">
                <a:solidFill>
                  <a:schemeClr val="tx1"/>
                </a:solidFill>
              </a:rPr>
              <a:t>рекомбінантних</a:t>
            </a:r>
            <a:r>
              <a:rPr lang="uk-UA" dirty="0">
                <a:solidFill>
                  <a:schemeClr val="tx1"/>
                </a:solidFill>
              </a:rPr>
              <a:t> білків є вирішення проблеми дефіциту сировини, тому що з людських тканин у промисловому масштабі отримувати їх, звісно, ​​неможливо.</a:t>
            </a:r>
          </a:p>
          <a:p>
            <a:r>
              <a:rPr lang="uk-UA" dirty="0">
                <a:solidFill>
                  <a:schemeClr val="tx1"/>
                </a:solidFill>
              </a:rPr>
              <a:t>При виборі мікроорганізму (як продуцента чужорідного білка передбачуваного лікарського препарату) необхідно:</a:t>
            </a:r>
          </a:p>
          <a:p>
            <a:endParaRPr lang="uk-UA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• найповніше вивчити геном;</a:t>
            </a:r>
          </a:p>
          <a:p>
            <a:r>
              <a:rPr lang="uk-UA" dirty="0">
                <a:solidFill>
                  <a:schemeClr val="tx1"/>
                </a:solidFill>
              </a:rPr>
              <a:t>• докладно досліджувати метаболізм лише на рівні виду;</a:t>
            </a:r>
          </a:p>
          <a:p>
            <a:r>
              <a:rPr lang="uk-UA" dirty="0">
                <a:solidFill>
                  <a:schemeClr val="tx1"/>
                </a:solidFill>
              </a:rPr>
              <a:t>• щоб мікроорганізм мав помірну патогенність (в ідеалі передбачається її повна відсутність);</a:t>
            </a:r>
          </a:p>
          <a:p>
            <a:r>
              <a:rPr lang="uk-UA" dirty="0">
                <a:solidFill>
                  <a:schemeClr val="tx1"/>
                </a:solidFill>
              </a:rPr>
              <a:t>• щоб мікроорганізм був здатний рости в умовах виробництва</a:t>
            </a:r>
          </a:p>
          <a:p>
            <a:r>
              <a:rPr lang="uk-UA" dirty="0">
                <a:solidFill>
                  <a:schemeClr val="tx1"/>
                </a:solidFill>
              </a:rPr>
              <a:t>на недефіцитних та економічно доступних середовищах.</a:t>
            </a:r>
          </a:p>
        </p:txBody>
      </p:sp>
    </p:spTree>
    <p:extLst>
      <p:ext uri="{BB962C8B-B14F-4D97-AF65-F5344CB8AC3E}">
        <p14:creationId xmlns:p14="http://schemas.microsoft.com/office/powerpoint/2010/main" xmlns="" val="1373424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мікроорганізмів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1.Мікроорганізм-реципієнт не повинен мати патогенність і </a:t>
            </a:r>
            <a:r>
              <a:rPr lang="uk-UA" dirty="0" err="1">
                <a:solidFill>
                  <a:schemeClr val="tx1"/>
                </a:solidFill>
              </a:rPr>
              <a:t>токсигенність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r>
              <a:rPr lang="uk-UA" dirty="0">
                <a:solidFill>
                  <a:schemeClr val="tx1"/>
                </a:solidFill>
              </a:rPr>
              <a:t>2.Безпека генно-інженерних похідних.</a:t>
            </a:r>
          </a:p>
          <a:p>
            <a:r>
              <a:rPr lang="uk-UA" dirty="0">
                <a:solidFill>
                  <a:schemeClr val="tx1"/>
                </a:solidFill>
              </a:rPr>
              <a:t>3.Швидко розмножуються штами.</a:t>
            </a:r>
          </a:p>
          <a:p>
            <a:r>
              <a:rPr lang="uk-UA" dirty="0">
                <a:solidFill>
                  <a:schemeClr val="tx1"/>
                </a:solidFill>
              </a:rPr>
              <a:t>4. Бажане зростання на простих поживних середовищах.</a:t>
            </a:r>
          </a:p>
          <a:p>
            <a:r>
              <a:rPr lang="uk-UA" dirty="0">
                <a:solidFill>
                  <a:schemeClr val="tx1"/>
                </a:solidFill>
              </a:rPr>
              <a:t>5. Можливість утворення суспензій високої густини.</a:t>
            </a:r>
          </a:p>
        </p:txBody>
      </p:sp>
    </p:spTree>
    <p:extLst>
      <p:ext uri="{BB962C8B-B14F-4D97-AF65-F5344CB8AC3E}">
        <p14:creationId xmlns:p14="http://schemas.microsoft.com/office/powerpoint/2010/main" xmlns="" val="314320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589270"/>
            <a:ext cx="8534400" cy="40512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8234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dirty="0"/>
              <a:t>Вибрані як передбачуваних продуцентів мікроорганізми оцінюються та вивчаються вже на рівні конкретних штамів.</a:t>
            </a:r>
          </a:p>
          <a:p>
            <a:r>
              <a:rPr lang="uk-UA" dirty="0"/>
              <a:t>При необхідності штами-біооб'єкти (як носії чужорідного генетичного матеріалу та продуценти чужорідного білка) можуть бути вдосконалені методами генетичної інженерії, що дозволяє звести до мінімуму ймовірність протеолізу чужорідних білків, гідролізу чужорідної інформаційної</a:t>
            </a:r>
          </a:p>
          <a:p>
            <a:r>
              <a:rPr lang="uk-UA" dirty="0"/>
              <a:t>РНК і «виключення» чужорідних генів із геному. Таким</a:t>
            </a:r>
          </a:p>
          <a:p>
            <a:r>
              <a:rPr lang="uk-UA" dirty="0"/>
              <a:t>чином, в даному випадку загальною метою є обмеження активності сприяють гомеостазу клітин систем репарації, що включають </a:t>
            </a:r>
            <a:r>
              <a:rPr lang="uk-UA" dirty="0" err="1"/>
              <a:t>нуклеази</a:t>
            </a:r>
            <a:r>
              <a:rPr lang="uk-UA" dirty="0"/>
              <a:t> і </a:t>
            </a:r>
            <a:r>
              <a:rPr lang="uk-UA" dirty="0" err="1"/>
              <a:t>протеази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09403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948680"/>
            <a:ext cx="8534400" cy="4571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94919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/>
              <a:t>Як продуценти </a:t>
            </a:r>
            <a:r>
              <a:rPr lang="uk-UA" dirty="0" err="1"/>
              <a:t>рекомбінантних</a:t>
            </a:r>
            <a:r>
              <a:rPr lang="uk-UA" dirty="0"/>
              <a:t> білків людини найчастіше в даний час використовуються: </a:t>
            </a:r>
            <a:r>
              <a:rPr lang="en-US" dirty="0"/>
              <a:t>Escherichia coli (</a:t>
            </a:r>
            <a:r>
              <a:rPr lang="uk-UA" dirty="0"/>
              <a:t>кишкова</a:t>
            </a:r>
          </a:p>
          <a:p>
            <a:r>
              <a:rPr lang="uk-UA" dirty="0"/>
              <a:t>паличка), </a:t>
            </a:r>
            <a:r>
              <a:rPr lang="en-US" dirty="0"/>
              <a:t>Bacillus subtilis (</a:t>
            </a:r>
            <a:r>
              <a:rPr lang="uk-UA" dirty="0"/>
              <a:t>сінна паличка), </a:t>
            </a:r>
            <a:r>
              <a:rPr lang="en-US" dirty="0"/>
              <a:t>Saccharomyces cerevisiae (</a:t>
            </a:r>
            <a:r>
              <a:rPr lang="uk-UA" dirty="0"/>
              <a:t>пекарські дріжджі). Перші два мікроорганізми - прокаріоти,</a:t>
            </a:r>
          </a:p>
          <a:p>
            <a:r>
              <a:rPr lang="uk-UA" dirty="0"/>
              <a:t>останній - еукаріотів. Ці організми досить безпечні, проте їх потрапляння (як продуцентів того чи іншого</a:t>
            </a:r>
          </a:p>
          <a:p>
            <a:r>
              <a:rPr lang="uk-UA" dirty="0"/>
              <a:t>людського білка) у навколишнє середовище з низки причин небажано. У зв'язку з цим існують прийняті та ретельно дотримувані</a:t>
            </a:r>
          </a:p>
          <a:p>
            <a:r>
              <a:rPr lang="uk-UA" dirty="0"/>
              <a:t>правила роботи із </a:t>
            </a:r>
            <a:r>
              <a:rPr lang="uk-UA" dirty="0" err="1"/>
              <a:t>рекомбінантами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98213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657850"/>
            <a:ext cx="8534400" cy="336549"/>
          </a:xfrm>
        </p:spPr>
        <p:txBody>
          <a:bodyPr>
            <a:normAutofit fontScale="90000"/>
          </a:bodyPr>
          <a:lstStyle/>
          <a:p>
            <a:r>
              <a:rPr lang="uk-UA" dirty="0"/>
              <a:t>рівні безпеки.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617720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Рівні </a:t>
            </a:r>
            <a:r>
              <a:rPr lang="uk-UA" dirty="0"/>
              <a:t>безпеки.</a:t>
            </a:r>
          </a:p>
          <a:p>
            <a:r>
              <a:rPr lang="uk-UA" dirty="0"/>
              <a:t>Безпека повинна дотримуватись на генетичному та на фізичному рівнях. Безпека на генетичному рівні означає, що до </a:t>
            </a:r>
            <a:r>
              <a:rPr lang="uk-UA" dirty="0" err="1"/>
              <a:t>генома</a:t>
            </a:r>
            <a:r>
              <a:rPr lang="uk-UA" dirty="0"/>
              <a:t> продуцента чужорідного білка (крім чужорідних генів) вноситься ще одна зміна — з неї видаляються деякі гени, наприклад, що беруть участь у синтезі амінокислоти, суттєвої для зростання мікроорганізму. Іншими словами, організм стає залежним від наявності у середовищі цієї амінокислоти. Якщо клітини даного мікроорганізму виявляються поза середовище, всі вони не розмножуються, тобто. небезпека зараження території підприємства культурою </a:t>
            </a:r>
            <a:r>
              <a:rPr lang="uk-UA" dirty="0" err="1"/>
              <a:t>рекомбінанту</a:t>
            </a:r>
            <a:r>
              <a:rPr lang="uk-UA" dirty="0"/>
              <a:t> значно зменшується. Також продуценти чужорідного білка не відрізняються високою здатністю до виживання у природних умовах. Точніше, вони втрачають здатність утворювати непотрібний їм чужорідний білок, оскільки втрата цієї здатності прискорює розмноження клітин; клітки, що повільно розмножуються, і продовжують синтезувати чужорідний їм білок, поступово зникають з популяції.</a:t>
            </a:r>
          </a:p>
        </p:txBody>
      </p:sp>
    </p:spTree>
    <p:extLst>
      <p:ext uri="{BB962C8B-B14F-4D97-AF65-F5344CB8AC3E}">
        <p14:creationId xmlns:p14="http://schemas.microsoft.com/office/powerpoint/2010/main" xmlns="" val="2722047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440680"/>
            <a:ext cx="8534400" cy="553719"/>
          </a:xfrm>
        </p:spPr>
        <p:txBody>
          <a:bodyPr>
            <a:normAutofit fontScale="90000"/>
          </a:bodyPr>
          <a:lstStyle/>
          <a:p>
            <a:r>
              <a:rPr lang="uk-UA" dirty="0"/>
              <a:t>Заходи безпеки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64058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/>
              <a:t>Заходи безпеки вживаються і фізично: на всіх місцях викиду газу встановлюють мікробіологічні фільтри.</a:t>
            </a:r>
          </a:p>
          <a:p>
            <a:r>
              <a:rPr lang="uk-UA" dirty="0"/>
              <a:t>По завершенні робочого циклу без роз'єднання системи, що може призвести до зниження тиску у всіх </a:t>
            </a:r>
            <a:r>
              <a:rPr lang="uk-UA" dirty="0" err="1"/>
              <a:t>ємностях</a:t>
            </a:r>
            <a:r>
              <a:rPr lang="uk-UA" dirty="0"/>
              <a:t>, де можуть виявитися клітини </a:t>
            </a:r>
            <a:r>
              <a:rPr lang="uk-UA" dirty="0" err="1"/>
              <a:t>рекомбінанта</a:t>
            </a:r>
            <a:r>
              <a:rPr lang="uk-UA" dirty="0"/>
              <a:t>, оскільки внаслідок порушення</a:t>
            </a:r>
          </a:p>
          <a:p>
            <a:r>
              <a:rPr lang="uk-UA" dirty="0"/>
              <a:t>герметизація повітря разом з чужорідними клітинами буде втягуватися в систему, обладнання стерилізують. І останнє — на виробництві повинні дотримуватись усіх вимог «Правил організації виробництва та контролю якості лікарських засобів» (</a:t>
            </a:r>
            <a:r>
              <a:rPr lang="en-US" dirty="0"/>
              <a:t>GMP).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194420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086350"/>
            <a:ext cx="11042968" cy="908049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Рекомбінантні</a:t>
            </a:r>
            <a:r>
              <a:rPr lang="ru-RU" dirty="0"/>
              <a:t> </a:t>
            </a:r>
            <a:r>
              <a:rPr lang="ru-RU" dirty="0" err="1"/>
              <a:t>білки</a:t>
            </a:r>
            <a:r>
              <a:rPr lang="ru-RU" dirty="0"/>
              <a:t>, </a:t>
            </a:r>
            <a:r>
              <a:rPr lang="ru-RU" dirty="0" err="1"/>
              <a:t>створені</a:t>
            </a:r>
            <a:r>
              <a:rPr lang="ru-RU" dirty="0"/>
              <a:t> </a:t>
            </a:r>
            <a:r>
              <a:rPr lang="ru-RU" dirty="0" err="1"/>
              <a:t>деякими</a:t>
            </a:r>
            <a:r>
              <a:rPr lang="ru-RU" dirty="0"/>
              <a:t> генно-</a:t>
            </a:r>
            <a:r>
              <a:rPr lang="ru-RU" dirty="0" err="1"/>
              <a:t>інженерними</a:t>
            </a:r>
            <a:r>
              <a:rPr lang="ru-RU" dirty="0"/>
              <a:t> </a:t>
            </a:r>
            <a:r>
              <a:rPr lang="ru-RU" dirty="0" err="1"/>
              <a:t>мікроорганізмами</a:t>
            </a:r>
            <a:endParaRPr lang="uk-UA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677" y="241409"/>
            <a:ext cx="5529551" cy="2304488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297180"/>
            <a:ext cx="4286250" cy="2248717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509" y="1952734"/>
            <a:ext cx="4493141" cy="31336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xmlns="" val="73492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086350"/>
            <a:ext cx="11214418" cy="908049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генетичні</a:t>
            </a:r>
            <a:r>
              <a:rPr lang="ru-RU" dirty="0"/>
              <a:t> </a:t>
            </a:r>
            <a:r>
              <a:rPr lang="ru-RU" dirty="0" err="1"/>
              <a:t>модифіковані</a:t>
            </a:r>
            <a:r>
              <a:rPr lang="ru-RU" dirty="0"/>
              <a:t> </a:t>
            </a:r>
            <a:r>
              <a:rPr lang="ru-RU" dirty="0" err="1"/>
              <a:t>мікроорганізми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в </a:t>
            </a:r>
            <a:r>
              <a:rPr lang="ru-RU" dirty="0" err="1"/>
              <a:t>біотехнології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6013768" cy="4229100"/>
          </a:xfrm>
        </p:spPr>
        <p:txBody>
          <a:bodyPr>
            <a:normAutofit lnSpcReduction="10000"/>
          </a:bodyPr>
          <a:lstStyle/>
          <a:p>
            <a:pPr marL="342900" lvl="0" indent="-342900" defTabSz="914400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prstClr val="black"/>
                </a:solidFill>
                <a:latin typeface="Times New Roman" pitchFamily="18" charset="0"/>
              </a:rPr>
              <a:t>Bacillus brevis</a:t>
            </a:r>
          </a:p>
          <a:p>
            <a:pPr marL="342900" lvl="0" indent="-342900" defTabSz="914400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prstClr val="black"/>
                </a:solidFill>
                <a:latin typeface="Times New Roman" pitchFamily="18" charset="0"/>
              </a:rPr>
              <a:t>Bacillus subtilis</a:t>
            </a:r>
          </a:p>
          <a:p>
            <a:pPr marL="342900" lvl="0" indent="-342900" defTabSz="914400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3200" i="1" dirty="0" err="1">
                <a:solidFill>
                  <a:prstClr val="black"/>
                </a:solidFill>
                <a:latin typeface="Times New Roman" pitchFamily="18" charset="0"/>
              </a:rPr>
              <a:t>Corynebacterium</a:t>
            </a:r>
            <a:r>
              <a:rPr lang="en-US" sz="3200" i="1" dirty="0">
                <a:solidFill>
                  <a:prstClr val="black"/>
                </a:solidFill>
                <a:latin typeface="Times New Roman" pitchFamily="18" charset="0"/>
              </a:rPr>
              <a:t> spp.</a:t>
            </a:r>
          </a:p>
          <a:p>
            <a:pPr marL="342900" lvl="0" indent="-342900" defTabSz="914400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3200" i="1" dirty="0" err="1">
                <a:solidFill>
                  <a:prstClr val="black"/>
                </a:solidFill>
                <a:latin typeface="Times New Roman" pitchFamily="18" charset="0"/>
              </a:rPr>
              <a:t>Erwinia</a:t>
            </a:r>
            <a:r>
              <a:rPr lang="en-US" sz="3200" i="1" dirty="0">
                <a:solidFill>
                  <a:prstClr val="black"/>
                </a:solidFill>
                <a:latin typeface="Times New Roman" pitchFamily="18" charset="0"/>
              </a:rPr>
              <a:t> spp.</a:t>
            </a:r>
          </a:p>
          <a:p>
            <a:pPr marL="342900" lvl="0" indent="-342900" defTabSz="914400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prstClr val="black"/>
                </a:solidFill>
                <a:latin typeface="Times New Roman" pitchFamily="18" charset="0"/>
              </a:rPr>
              <a:t>Escherichia coli</a:t>
            </a:r>
          </a:p>
          <a:p>
            <a:pPr marL="342900" lvl="0" indent="-342900" defTabSz="914400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prstClr val="black"/>
                </a:solidFill>
                <a:latin typeface="Times New Roman" pitchFamily="18" charset="0"/>
              </a:rPr>
              <a:t>Pseudomonas spp.</a:t>
            </a:r>
          </a:p>
          <a:p>
            <a:pPr marL="342900" lvl="0" indent="-342900" defTabSz="914400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prstClr val="black"/>
                </a:solidFill>
                <a:latin typeface="Times New Roman" pitchFamily="18" charset="0"/>
              </a:rPr>
              <a:t>Streptomyces spp.</a:t>
            </a:r>
          </a:p>
          <a:p>
            <a:pPr marL="342900" lvl="0" indent="-342900" defTabSz="914400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prstClr val="black"/>
                </a:solidFill>
                <a:latin typeface="Times New Roman" pitchFamily="18" charset="0"/>
              </a:rPr>
              <a:t>Saccharomyces cerevisiae</a:t>
            </a:r>
            <a:endParaRPr lang="ru-RU" sz="3200" b="1" i="1" dirty="0">
              <a:solidFill>
                <a:prstClr val="black"/>
              </a:solidFill>
              <a:latin typeface="Times New Roman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978896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177790"/>
            <a:ext cx="9351328" cy="816609"/>
          </a:xfrm>
        </p:spPr>
        <p:txBody>
          <a:bodyPr/>
          <a:lstStyle/>
          <a:p>
            <a:r>
              <a:rPr lang="uk-UA" dirty="0" err="1"/>
              <a:t>Рекомбінатний</a:t>
            </a:r>
            <a:r>
              <a:rPr lang="uk-UA" dirty="0"/>
              <a:t> інсулін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320040"/>
            <a:ext cx="10002838" cy="485775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/>
              <a:t>На першому місці за обсягом виробництва та вартістю продукції </a:t>
            </a:r>
            <a:r>
              <a:rPr lang="uk-UA" dirty="0" err="1"/>
              <a:t>рекомбінантного</a:t>
            </a:r>
            <a:r>
              <a:rPr lang="uk-UA" dirty="0"/>
              <a:t> білка як лікарського засобу знаходиться добре відомий гормон – інсулін, який контролює рівень глюкози в крові. Промислове виробництво </a:t>
            </a:r>
            <a:r>
              <a:rPr lang="uk-UA" dirty="0" err="1"/>
              <a:t>рекомбінантного</a:t>
            </a:r>
            <a:r>
              <a:rPr lang="uk-UA" dirty="0"/>
              <a:t> інсуліну було вперше розпочато 1982 р.</a:t>
            </a:r>
          </a:p>
          <a:p>
            <a:pPr marL="0" indent="0">
              <a:buNone/>
            </a:pPr>
            <a:r>
              <a:rPr lang="uk-UA" dirty="0"/>
              <a:t>час його річний оборот становить близько однієї третини загального</a:t>
            </a:r>
          </a:p>
          <a:p>
            <a:pPr marL="0" indent="0">
              <a:buNone/>
            </a:pPr>
            <a:r>
              <a:rPr lang="uk-UA" dirty="0"/>
              <a:t>обороту всіх </a:t>
            </a:r>
            <a:r>
              <a:rPr lang="uk-UA" dirty="0" err="1"/>
              <a:t>рекомбінантних</a:t>
            </a:r>
            <a:r>
              <a:rPr lang="uk-UA" dirty="0"/>
              <a:t> білків, що використовуються в медицині.</a:t>
            </a:r>
          </a:p>
          <a:p>
            <a:pPr marL="0" indent="0">
              <a:buNone/>
            </a:pPr>
            <a:r>
              <a:rPr lang="uk-UA" dirty="0"/>
              <a:t>Інсулін складається із двох поліпептидних ланцюгів. Ланцюг А містить</a:t>
            </a:r>
          </a:p>
          <a:p>
            <a:pPr marL="0" indent="0">
              <a:buNone/>
            </a:pPr>
            <a:r>
              <a:rPr lang="uk-UA" dirty="0"/>
              <a:t>21 амінокислотний залишок, а ланцюг В - 30 амінокислотних</a:t>
            </a:r>
          </a:p>
          <a:p>
            <a:pPr marL="0" indent="0">
              <a:buNone/>
            </a:pPr>
            <a:r>
              <a:rPr lang="uk-UA" dirty="0"/>
              <a:t>залишків. Між собою ланцюги А та В пов'язані двома </a:t>
            </a:r>
            <a:r>
              <a:rPr lang="uk-UA" dirty="0" err="1"/>
              <a:t>дисульфідними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(- </a:t>
            </a:r>
            <a:r>
              <a:rPr lang="en-US" dirty="0"/>
              <a:t>S - S -) </a:t>
            </a:r>
            <a:r>
              <a:rPr lang="uk-UA" dirty="0"/>
              <a:t>зв'язками. Ще один такий зв'язок є між залишками цистеїну, що знаходяться в А-ланцюзі. Загальна </a:t>
            </a:r>
            <a:r>
              <a:rPr lang="uk-UA" dirty="0" err="1"/>
              <a:t>стереоструктура</a:t>
            </a:r>
            <a:r>
              <a:rPr lang="uk-UA" dirty="0"/>
              <a:t> молекули підтримується цими трьома </a:t>
            </a:r>
            <a:r>
              <a:rPr lang="uk-UA" dirty="0" err="1"/>
              <a:t>дисульфідними</a:t>
            </a:r>
            <a:r>
              <a:rPr lang="uk-UA" dirty="0"/>
              <a:t> зв'язками, і будь-яка зміна веде до зникнення гормональної активності інсуліну.</a:t>
            </a:r>
          </a:p>
        </p:txBody>
      </p:sp>
    </p:spTree>
    <p:extLst>
      <p:ext uri="{BB962C8B-B14F-4D97-AF65-F5344CB8AC3E}">
        <p14:creationId xmlns:p14="http://schemas.microsoft.com/office/powerpoint/2010/main" xmlns="" val="172673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166360"/>
            <a:ext cx="2630488" cy="828039"/>
          </a:xfrm>
        </p:spPr>
        <p:txBody>
          <a:bodyPr/>
          <a:lstStyle/>
          <a:p>
            <a:r>
              <a:rPr lang="uk-UA" dirty="0"/>
              <a:t>Інсулін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7511098" cy="4606290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r>
              <a:rPr lang="uk-UA" dirty="0"/>
              <a:t>Інсулін – пептидний гормон, що виділяється </a:t>
            </a:r>
            <a:r>
              <a:rPr lang="el-GR" dirty="0"/>
              <a:t>β-</a:t>
            </a:r>
            <a:r>
              <a:rPr lang="uk-UA" dirty="0"/>
              <a:t>клітинами о. </a:t>
            </a:r>
            <a:r>
              <a:rPr lang="uk-UA" dirty="0" err="1"/>
              <a:t>Лангенгарс</a:t>
            </a:r>
            <a:r>
              <a:rPr lang="uk-UA" dirty="0"/>
              <a:t>.</a:t>
            </a:r>
          </a:p>
          <a:p>
            <a:r>
              <a:rPr lang="uk-UA" dirty="0"/>
              <a:t>Складається із двох пептидних ланцюгів: А-ланцюг - із 21 амінокислотних залишків. В-ланцюг містить 30 амінокислотних залишків</a:t>
            </a:r>
          </a:p>
          <a:p>
            <a:r>
              <a:rPr lang="uk-UA" dirty="0"/>
              <a:t>Ці два ланцюги пов'язані </a:t>
            </a:r>
            <a:r>
              <a:rPr lang="uk-UA" dirty="0" err="1"/>
              <a:t>бісульфідними</a:t>
            </a:r>
            <a:r>
              <a:rPr lang="uk-UA" dirty="0"/>
              <a:t> -</a:t>
            </a:r>
            <a:r>
              <a:rPr lang="en-US" dirty="0"/>
              <a:t>S-S-</a:t>
            </a:r>
            <a:r>
              <a:rPr lang="uk-UA" dirty="0"/>
              <a:t>зв'язками, які забезпечують просторову структуру білка інсуліну.</a:t>
            </a:r>
          </a:p>
          <a:p>
            <a:r>
              <a:rPr lang="uk-UA" dirty="0"/>
              <a:t>При синтезі інсуліну у підшлунковій залозі спочатку утворюється попередник інсуліну – </a:t>
            </a:r>
            <a:r>
              <a:rPr lang="uk-UA" dirty="0" err="1"/>
              <a:t>проінсулін</a:t>
            </a:r>
            <a:r>
              <a:rPr lang="uk-UA" dirty="0"/>
              <a:t>.</a:t>
            </a:r>
          </a:p>
          <a:p>
            <a:r>
              <a:rPr lang="uk-UA" dirty="0" err="1"/>
              <a:t>Проінсулін</a:t>
            </a:r>
            <a:r>
              <a:rPr lang="uk-UA" dirty="0"/>
              <a:t> складається з А-ланцюга, В-ланцюга та С-пептиду, що складається з 35 амінокислотних залишків.</a:t>
            </a:r>
          </a:p>
          <a:p>
            <a:r>
              <a:rPr lang="uk-UA" dirty="0"/>
              <a:t>С-пептид відщеплюється під дією </a:t>
            </a:r>
            <a:r>
              <a:rPr lang="uk-UA" dirty="0" err="1"/>
              <a:t>карбоксипептидази</a:t>
            </a:r>
            <a:r>
              <a:rPr lang="uk-UA" dirty="0"/>
              <a:t> та трипсину та </a:t>
            </a:r>
            <a:r>
              <a:rPr lang="uk-UA" dirty="0" err="1"/>
              <a:t>проінсулін</a:t>
            </a:r>
            <a:r>
              <a:rPr lang="uk-UA" dirty="0"/>
              <a:t> переходить в активний інсулін.</a:t>
            </a:r>
          </a:p>
          <a:p>
            <a:r>
              <a:rPr lang="uk-UA" dirty="0"/>
              <a:t>До отримання </a:t>
            </a:r>
            <a:r>
              <a:rPr lang="uk-UA" dirty="0" err="1"/>
              <a:t>рекомбінантного</a:t>
            </a:r>
            <a:r>
              <a:rPr lang="uk-UA" dirty="0"/>
              <a:t> інсуліну препарат отримували із підшлункової залози свиней та великої рогатої худоби.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404" y="370235"/>
            <a:ext cx="2682472" cy="22313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720" y="2749940"/>
            <a:ext cx="2389839" cy="27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2604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646420"/>
            <a:ext cx="8534400" cy="347979"/>
          </a:xfrm>
        </p:spPr>
        <p:txBody>
          <a:bodyPr>
            <a:normAutofit fontScale="90000"/>
          </a:bodyPr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300" y="388620"/>
            <a:ext cx="8606790" cy="560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7883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17170"/>
            <a:ext cx="5602288" cy="5777229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ru-RU" sz="2400" dirty="0" err="1"/>
              <a:t>Традиційне</a:t>
            </a:r>
            <a:r>
              <a:rPr lang="ru-RU" sz="2400" dirty="0"/>
              <a:t> </a:t>
            </a:r>
            <a:r>
              <a:rPr lang="ru-RU" sz="2400" dirty="0" err="1"/>
              <a:t>джерело</a:t>
            </a:r>
            <a:r>
              <a:rPr lang="ru-RU" sz="2400" dirty="0"/>
              <a:t> </a:t>
            </a:r>
            <a:r>
              <a:rPr lang="ru-RU" sz="2400" dirty="0" err="1"/>
              <a:t>інсуліну</a:t>
            </a:r>
            <a:r>
              <a:rPr lang="ru-RU" sz="2400" dirty="0"/>
              <a:t> - </a:t>
            </a:r>
            <a:r>
              <a:rPr lang="ru-RU" sz="2400" dirty="0" err="1"/>
              <a:t>підшлункові</a:t>
            </a:r>
            <a:r>
              <a:rPr lang="ru-RU" sz="2400" dirty="0"/>
              <a:t> </a:t>
            </a:r>
            <a:r>
              <a:rPr lang="ru-RU" sz="2400" dirty="0" err="1"/>
              <a:t>залози</a:t>
            </a:r>
            <a:r>
              <a:rPr lang="ru-RU" sz="2400" dirty="0"/>
              <a:t> </a:t>
            </a:r>
            <a:r>
              <a:rPr lang="ru-RU" sz="2400" dirty="0" err="1"/>
              <a:t>сільськогосподарських</a:t>
            </a:r>
            <a:r>
              <a:rPr lang="ru-RU" sz="2400" dirty="0"/>
              <a:t> </a:t>
            </a:r>
            <a:r>
              <a:rPr lang="ru-RU" sz="2400" dirty="0" err="1"/>
              <a:t>тварин</a:t>
            </a:r>
            <a:r>
              <a:rPr lang="ru-RU" sz="2400" dirty="0"/>
              <a:t> - свиней та </a:t>
            </a:r>
            <a:r>
              <a:rPr lang="ru-RU" sz="2400" dirty="0" err="1"/>
              <a:t>великої</a:t>
            </a:r>
            <a:r>
              <a:rPr lang="ru-RU" sz="2400" dirty="0"/>
              <a:t> </a:t>
            </a:r>
            <a:r>
              <a:rPr lang="ru-RU" sz="2400" dirty="0" err="1"/>
              <a:t>рогатої</a:t>
            </a:r>
            <a:r>
              <a:rPr lang="ru-RU" sz="2400" dirty="0"/>
              <a:t> </a:t>
            </a:r>
            <a:r>
              <a:rPr lang="ru-RU" sz="2400" dirty="0" err="1"/>
              <a:t>худоби</a:t>
            </a:r>
            <a:r>
              <a:rPr lang="ru-RU" sz="2400" dirty="0"/>
              <a:t>. Але </a:t>
            </a:r>
            <a:r>
              <a:rPr lang="ru-RU" sz="2400" dirty="0" err="1"/>
              <a:t>використовується</a:t>
            </a:r>
            <a:r>
              <a:rPr lang="ru-RU" sz="2400" dirty="0"/>
              <a:t> не вся </a:t>
            </a:r>
            <a:r>
              <a:rPr lang="ru-RU" sz="2400" dirty="0" smtClean="0"/>
              <a:t>зализа</a:t>
            </a:r>
            <a:r>
              <a:rPr lang="ru-RU" sz="2400" dirty="0"/>
              <a:t>, а </a:t>
            </a:r>
            <a:r>
              <a:rPr lang="ru-RU" sz="2400" dirty="0" err="1"/>
              <a:t>лише</a:t>
            </a:r>
            <a:r>
              <a:rPr lang="ru-RU" sz="2400" dirty="0"/>
              <a:t> тканина так </a:t>
            </a:r>
            <a:r>
              <a:rPr lang="ru-RU" sz="2400" dirty="0" err="1"/>
              <a:t>званих</a:t>
            </a:r>
            <a:r>
              <a:rPr lang="ru-RU" sz="2400" dirty="0"/>
              <a:t> «</a:t>
            </a:r>
            <a:r>
              <a:rPr lang="ru-RU" sz="2400" dirty="0" err="1"/>
              <a:t>острівців</a:t>
            </a:r>
            <a:r>
              <a:rPr lang="ru-RU" sz="2400" dirty="0"/>
              <a:t> </a:t>
            </a:r>
            <a:r>
              <a:rPr lang="ru-RU" sz="2400" dirty="0" err="1"/>
              <a:t>Лангерганса</a:t>
            </a:r>
            <a:r>
              <a:rPr lang="ru-RU" sz="2400" dirty="0"/>
              <a:t>».</a:t>
            </a: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555" y="789251"/>
            <a:ext cx="3810330" cy="41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9150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3829050"/>
            <a:ext cx="10848658" cy="2165349"/>
          </a:xfrm>
        </p:spPr>
        <p:txBody>
          <a:bodyPr>
            <a:noAutofit/>
          </a:bodyPr>
          <a:lstStyle/>
          <a:p>
            <a:r>
              <a:rPr lang="uk-UA" sz="2400" dirty="0"/>
              <a:t>Відомо також, що кількість осіб, які потребують систематичного введення інсуліну, щорічно зростає на кілька відсотків, тому проблема дефіциту сировини стосовно інсуліну тваринного походження існує досі.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372" y="640080"/>
            <a:ext cx="4310698" cy="2975187"/>
          </a:xfrm>
          <a:solidFill>
            <a:schemeClr val="tx1"/>
          </a:solidFill>
        </p:spPr>
        <p:txBody>
          <a:bodyPr/>
          <a:lstStyle/>
          <a:p>
            <a:r>
              <a:rPr lang="uk-UA" dirty="0" smtClean="0"/>
              <a:t>Український  </a:t>
            </a:r>
            <a:r>
              <a:rPr lang="uk-UA" dirty="0"/>
              <a:t>ринок щорічно споживає приблизно одну тонну інсуліну. Підраховано, що для отримання такої кількості інсуліну потрібно приблизно </a:t>
            </a:r>
            <a:r>
              <a:rPr lang="uk-UA" dirty="0" smtClean="0"/>
              <a:t>45 </a:t>
            </a:r>
            <a:r>
              <a:rPr lang="uk-UA" dirty="0"/>
              <a:t>млн. голів свиней.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387" y="822098"/>
            <a:ext cx="3468925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7578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14300"/>
            <a:ext cx="10848658" cy="588645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/>
              <a:t>Однак не лише цією обставиною зумовлений інтерес до </a:t>
            </a:r>
            <a:r>
              <a:rPr lang="uk-UA" dirty="0" err="1"/>
              <a:t>рекомбінантного</a:t>
            </a:r>
            <a:r>
              <a:rPr lang="uk-UA" dirty="0"/>
              <a:t> інсуліну, який отримується шляхом мікробіологічного синтезу.</a:t>
            </a:r>
          </a:p>
          <a:p>
            <a:r>
              <a:rPr lang="uk-UA" dirty="0"/>
              <a:t>Інсулін, що виділяється з підшлункової залози свиней, відрізняється від інсуліну людини однією амінокислотний залишок. Інсулін великої рогатої худоби – на три. Це означає, що при введенні їх людині він отримує білок (поліпептид) іншої </a:t>
            </a:r>
            <a:r>
              <a:rPr lang="uk-UA" dirty="0" err="1"/>
              <a:t>видоспецифічності</a:t>
            </a:r>
            <a:r>
              <a:rPr lang="uk-UA" dirty="0"/>
              <a:t>. Отже існує певний відсоток випадків прояву алергії. Також при </a:t>
            </a:r>
            <a:r>
              <a:rPr lang="uk-UA" dirty="0" err="1"/>
              <a:t>парентеральному</a:t>
            </a:r>
            <a:r>
              <a:rPr lang="uk-UA" dirty="0"/>
              <a:t> введенні (особливо в дітей віком) може спостерігатися болючість. Одночасно доводиться стикатися з проблемою передозування, оскільки у разі алергії інсулін (як антиген) частково нейтралізується і відповідно вводити його необхідно більше. Крім того, попередник інсуліну при його біосинтезі у тваринній тканині, так званий </a:t>
            </a:r>
            <a:r>
              <a:rPr lang="uk-UA" dirty="0" err="1"/>
              <a:t>проінсулін</a:t>
            </a:r>
            <a:r>
              <a:rPr lang="uk-UA" dirty="0"/>
              <a:t>, містить ще один поліпептидний ланцюг (пептид С). Пізніше цей ланцюг відокремлюється від зрілої (завершеної) форми гормону, проте при виділенні інсуліну з тварин клітин від домішки </a:t>
            </a:r>
            <a:r>
              <a:rPr lang="uk-UA" dirty="0" err="1"/>
              <a:t>проінсуліну</a:t>
            </a:r>
            <a:r>
              <a:rPr lang="uk-UA" dirty="0"/>
              <a:t> позбутися важко. Саме в пептиді видові відмінності амінокислотної послідовності набагато більші (у порівнянні з самим інсуліном), тобто. побічні ефекти інсуліну тваринного походження значною мірою обумовлені «чужим» пептидом.</a:t>
            </a:r>
          </a:p>
        </p:txBody>
      </p:sp>
    </p:spTree>
    <p:extLst>
      <p:ext uri="{BB962C8B-B14F-4D97-AF65-F5344CB8AC3E}">
        <p14:creationId xmlns:p14="http://schemas.microsoft.com/office/powerpoint/2010/main" xmlns="" val="2502740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05740"/>
            <a:ext cx="8534400" cy="59436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 err="1"/>
              <a:t>Рекомбінантний</a:t>
            </a:r>
            <a:r>
              <a:rPr lang="uk-UA" dirty="0"/>
              <a:t> інсулін, синтезований у мікробній клітині, позбавлений зазначених недоліків, оскільки амінокислотна послідовність двох ланцюгів кодується генами людини.</a:t>
            </a:r>
          </a:p>
          <a:p>
            <a:r>
              <a:rPr lang="uk-UA" dirty="0"/>
              <a:t>В принципі він ідентичний інсуліну з людської тканини. Щоправда, його виділення та очищення вимагають особливої ​​ретельності, тому що в цьому випадку необхідно звільнятися від мікробних </a:t>
            </a:r>
            <a:r>
              <a:rPr lang="uk-UA" dirty="0" err="1"/>
              <a:t>ліпо</a:t>
            </a:r>
            <a:r>
              <a:rPr lang="uk-UA" dirty="0"/>
              <a:t>-</a:t>
            </a:r>
          </a:p>
          <a:p>
            <a:r>
              <a:rPr lang="uk-UA" dirty="0"/>
              <a:t>та </a:t>
            </a:r>
            <a:r>
              <a:rPr lang="uk-UA" dirty="0" err="1"/>
              <a:t>глікопротеїнів</a:t>
            </a:r>
            <a:r>
              <a:rPr lang="uk-UA" dirty="0"/>
              <a:t>. Їхні домішки в </a:t>
            </a:r>
            <a:r>
              <a:rPr lang="uk-UA" dirty="0" err="1"/>
              <a:t>рекомбінантному</a:t>
            </a:r>
            <a:r>
              <a:rPr lang="uk-UA" dirty="0"/>
              <a:t> інсуліні внаслідок токсичності можуть спричинити небажані побічні ефекти.</a:t>
            </a:r>
          </a:p>
          <a:p>
            <a:r>
              <a:rPr lang="uk-UA" dirty="0"/>
              <a:t>Однак це вже стосується якості окремих серій препарату та культури виробництва на даному підприємстві.</a:t>
            </a:r>
          </a:p>
        </p:txBody>
      </p:sp>
    </p:spTree>
    <p:extLst>
      <p:ext uri="{BB962C8B-B14F-4D97-AF65-F5344CB8AC3E}">
        <p14:creationId xmlns:p14="http://schemas.microsoft.com/office/powerpoint/2010/main" xmlns="" val="4216981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337810"/>
            <a:ext cx="9671368" cy="656589"/>
          </a:xfrm>
        </p:spPr>
        <p:txBody>
          <a:bodyPr/>
          <a:lstStyle/>
          <a:p>
            <a:r>
              <a:rPr lang="uk-UA" dirty="0"/>
              <a:t>Способи одержання інсуліну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0"/>
            <a:ext cx="6139498" cy="544068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r>
              <a:rPr lang="uk-UA" dirty="0"/>
              <a:t>1) модифікацією свинячого інсуліну синтетико-ферментативним методом</a:t>
            </a:r>
          </a:p>
          <a:p>
            <a:r>
              <a:rPr lang="uk-UA" dirty="0"/>
              <a:t>     Метод заснований на тому, що свинячий інсулін відрізняється від інсуліну людини однією заміною на С-кінці В-ланцюга </a:t>
            </a:r>
            <a:r>
              <a:rPr lang="en-US" dirty="0"/>
              <a:t>Ala30Thr. </a:t>
            </a:r>
            <a:r>
              <a:rPr lang="uk-UA" dirty="0"/>
              <a:t>Заміну аланіну на </a:t>
            </a:r>
            <a:r>
              <a:rPr lang="uk-UA" dirty="0" err="1"/>
              <a:t>треонін</a:t>
            </a:r>
            <a:r>
              <a:rPr lang="uk-UA" dirty="0"/>
              <a:t> здійснюють шляхом </a:t>
            </a:r>
            <a:r>
              <a:rPr lang="uk-UA" dirty="0" err="1"/>
              <a:t>каталізованого</a:t>
            </a:r>
            <a:r>
              <a:rPr lang="uk-UA" dirty="0"/>
              <a:t> ферментом відщеплення аланіну і приєднання замість нього захищеного по </a:t>
            </a:r>
            <a:r>
              <a:rPr lang="uk-UA" dirty="0" err="1"/>
              <a:t>карбоксильній</a:t>
            </a:r>
            <a:r>
              <a:rPr lang="uk-UA" dirty="0"/>
              <a:t> групі залишку </a:t>
            </a:r>
            <a:r>
              <a:rPr lang="uk-UA" dirty="0" err="1"/>
              <a:t>треоніну</a:t>
            </a:r>
            <a:r>
              <a:rPr lang="uk-UA" dirty="0"/>
              <a:t>, присутнього в реакційній суміші у надлишку. Після відщеплення захисної О-</a:t>
            </a:r>
            <a:r>
              <a:rPr lang="uk-UA" dirty="0" err="1"/>
              <a:t>трет</a:t>
            </a:r>
            <a:r>
              <a:rPr lang="uk-UA" dirty="0"/>
              <a:t>-</a:t>
            </a:r>
            <a:r>
              <a:rPr lang="uk-UA" dirty="0" err="1"/>
              <a:t>бутильної</a:t>
            </a:r>
            <a:r>
              <a:rPr lang="uk-UA" dirty="0"/>
              <a:t> групи одержують інсулін людини.</a:t>
            </a:r>
          </a:p>
          <a:p>
            <a:r>
              <a:rPr lang="uk-UA" dirty="0"/>
              <a:t>2) генно-інженерним способом</a:t>
            </a:r>
          </a:p>
          <a:p>
            <a:r>
              <a:rPr lang="uk-UA" dirty="0"/>
              <a:t>     Існує два основні підходи для отримання генно-інженерного інсуліну людини.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5192" y="959254"/>
            <a:ext cx="3590855" cy="24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036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634990"/>
            <a:ext cx="8534400" cy="35940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512" y="297180"/>
            <a:ext cx="8534400" cy="579501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/>
              <a:t>Нині у виробництві </a:t>
            </a:r>
            <a:r>
              <a:rPr lang="uk-UA" dirty="0" err="1"/>
              <a:t>рекомбінантного</a:t>
            </a:r>
            <a:r>
              <a:rPr lang="uk-UA" dirty="0"/>
              <a:t> (генно-інженерного) інсуліну конкурують дві принципово різні технології.</a:t>
            </a:r>
          </a:p>
          <a:p>
            <a:endParaRPr lang="uk-UA" dirty="0"/>
          </a:p>
          <a:p>
            <a:r>
              <a:rPr lang="uk-UA" dirty="0"/>
              <a:t>Відповідно до першої клітини мікроорганізму-господаря вводять </a:t>
            </a:r>
            <a:r>
              <a:rPr lang="uk-UA" dirty="0" err="1"/>
              <a:t>плазміду</a:t>
            </a:r>
            <a:r>
              <a:rPr lang="uk-UA" dirty="0"/>
              <a:t>, що містить послідовність нуклеотидів, відповідну </a:t>
            </a:r>
            <a:r>
              <a:rPr lang="uk-UA" dirty="0" err="1"/>
              <a:t>проінсуліну</a:t>
            </a:r>
            <a:r>
              <a:rPr lang="uk-UA" dirty="0"/>
              <a:t> (ланцюга А С-пептиду, ланцюга В і далі </a:t>
            </a:r>
            <a:r>
              <a:rPr lang="uk-UA" dirty="0" err="1"/>
              <a:t>лідерного</a:t>
            </a:r>
            <a:r>
              <a:rPr lang="uk-UA" dirty="0"/>
              <a:t> пептиду</a:t>
            </a:r>
          </a:p>
          <a:p>
            <a:r>
              <a:rPr lang="uk-UA" dirty="0"/>
              <a:t>та </a:t>
            </a:r>
            <a:r>
              <a:rPr lang="uk-UA" dirty="0" err="1"/>
              <a:t>промоторній</a:t>
            </a:r>
            <a:r>
              <a:rPr lang="uk-UA" dirty="0"/>
              <a:t> ділянці). Надалі С-пептид відокремлюється.</a:t>
            </a:r>
          </a:p>
          <a:p>
            <a:endParaRPr lang="uk-UA" dirty="0"/>
          </a:p>
          <a:p>
            <a:r>
              <a:rPr lang="uk-UA" dirty="0"/>
              <a:t>Особливість другої - роздільне отримання ланцюга А та ланцюга В у двох мікробних культурах, які згодом поєднуються.</a:t>
            </a:r>
          </a:p>
        </p:txBody>
      </p:sp>
    </p:spTree>
    <p:extLst>
      <p:ext uri="{BB962C8B-B14F-4D97-AF65-F5344CB8AC3E}">
        <p14:creationId xmlns:p14="http://schemas.microsoft.com/office/powerpoint/2010/main" xmlns="" val="1311199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350933"/>
            <a:ext cx="10848658" cy="1507067"/>
          </a:xfrm>
        </p:spPr>
        <p:txBody>
          <a:bodyPr>
            <a:normAutofit/>
          </a:bodyPr>
          <a:lstStyle/>
          <a:p>
            <a:r>
              <a:rPr lang="uk-UA" sz="2800" dirty="0" smtClean="0"/>
              <a:t>Синтез інсуліну</a:t>
            </a:r>
            <a:endParaRPr lang="uk-UA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8811" y="125730"/>
            <a:ext cx="7532370" cy="541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4107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962958" cy="1507067"/>
          </a:xfrm>
        </p:spPr>
        <p:txBody>
          <a:bodyPr>
            <a:normAutofit fontScale="90000"/>
          </a:bodyPr>
          <a:lstStyle/>
          <a:p>
            <a:r>
              <a:rPr lang="uk-UA" sz="2700" dirty="0"/>
              <a:t>Спосіб синтезу людського інсуліну за допомогою </a:t>
            </a:r>
            <a:r>
              <a:rPr lang="en-US" sz="2700" dirty="0"/>
              <a:t>E.coli </a:t>
            </a:r>
            <a:r>
              <a:rPr lang="uk-UA" sz="2700" dirty="0"/>
              <a:t>дозволяє отримати інсулін більш </a:t>
            </a:r>
            <a:r>
              <a:rPr lang="uk-UA" sz="3100" dirty="0"/>
              <a:t>високої якості і ступеня очищення з чистотою не нижче 96% і активністю не нижче 26 Е/мг.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2" y="586489"/>
            <a:ext cx="4176122" cy="35847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219" y="616972"/>
            <a:ext cx="4352921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3656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882948" cy="1507067"/>
          </a:xfrm>
        </p:spPr>
        <p:txBody>
          <a:bodyPr/>
          <a:lstStyle/>
          <a:p>
            <a:r>
              <a:rPr lang="ru-RU" dirty="0" err="1"/>
              <a:t>Переваги</a:t>
            </a:r>
            <a:r>
              <a:rPr lang="ru-RU" dirty="0"/>
              <a:t> та </a:t>
            </a:r>
            <a:r>
              <a:rPr lang="ru-RU" dirty="0" err="1"/>
              <a:t>недоліки</a:t>
            </a:r>
            <a:r>
              <a:rPr lang="ru-RU" dirty="0"/>
              <a:t> </a:t>
            </a:r>
            <a:r>
              <a:rPr lang="ru-RU" dirty="0" err="1"/>
              <a:t>рекомбінантного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10517188" cy="405765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/>
              <a:t>«+»:</a:t>
            </a:r>
          </a:p>
          <a:p>
            <a:r>
              <a:rPr lang="uk-UA" dirty="0"/>
              <a:t>Ідентичний за складом людського інсуліну немає алергічних реакцій.</a:t>
            </a:r>
          </a:p>
          <a:p>
            <a:r>
              <a:rPr lang="uk-UA" dirty="0"/>
              <a:t>Більше економічний порівняно з тваринним інсуліном (1 кг інсуліну можна отримати в 25 кубовому ферментері, використовуючи кишкову паличку, або необхідно 35 тис. голів с/г тварин.</a:t>
            </a:r>
          </a:p>
          <a:p>
            <a:r>
              <a:rPr lang="uk-UA" dirty="0"/>
              <a:t>«-»:</a:t>
            </a:r>
          </a:p>
          <a:p>
            <a:r>
              <a:rPr lang="uk-UA" dirty="0"/>
              <a:t>Ретельний контроль виділення та очищення, </a:t>
            </a:r>
            <a:r>
              <a:rPr lang="uk-UA" dirty="0" err="1"/>
              <a:t>т.к</a:t>
            </a:r>
            <a:r>
              <a:rPr lang="uk-UA" dirty="0"/>
              <a:t>. домішка мікробних </a:t>
            </a:r>
            <a:r>
              <a:rPr lang="uk-UA" dirty="0" err="1"/>
              <a:t>ліпо</a:t>
            </a:r>
            <a:r>
              <a:rPr lang="uk-UA" dirty="0"/>
              <a:t>- і </a:t>
            </a:r>
            <a:r>
              <a:rPr lang="uk-UA" dirty="0" err="1"/>
              <a:t>гліко</a:t>
            </a:r>
            <a:r>
              <a:rPr lang="uk-UA" dirty="0"/>
              <a:t>-протеїнів, що мають </a:t>
            </a:r>
            <a:r>
              <a:rPr lang="uk-UA" dirty="0" err="1"/>
              <a:t>пірогенні</a:t>
            </a:r>
            <a:r>
              <a:rPr lang="uk-UA" dirty="0"/>
              <a:t> властивості.</a:t>
            </a:r>
          </a:p>
        </p:txBody>
      </p:sp>
    </p:spTree>
    <p:extLst>
      <p:ext uri="{BB962C8B-B14F-4D97-AF65-F5344CB8AC3E}">
        <p14:creationId xmlns:p14="http://schemas.microsoft.com/office/powerpoint/2010/main" xmlns="" val="926916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905808" cy="1507067"/>
          </a:xfrm>
        </p:spPr>
        <p:txBody>
          <a:bodyPr>
            <a:normAutofit/>
          </a:bodyPr>
          <a:lstStyle/>
          <a:p>
            <a:r>
              <a:rPr lang="ru-RU" dirty="0" err="1"/>
              <a:t>Приклади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, </a:t>
            </a:r>
            <a:r>
              <a:rPr lang="ru-RU" dirty="0" err="1"/>
              <a:t>отримані</a:t>
            </a:r>
            <a:r>
              <a:rPr lang="ru-RU" dirty="0"/>
              <a:t> шляхом </a:t>
            </a:r>
            <a:r>
              <a:rPr lang="ru-RU" dirty="0" err="1"/>
              <a:t>генної</a:t>
            </a:r>
            <a:r>
              <a:rPr lang="ru-RU" dirty="0"/>
              <a:t> </a:t>
            </a:r>
            <a:r>
              <a:rPr lang="ru-RU" dirty="0" err="1"/>
              <a:t>інженерії</a:t>
            </a:r>
            <a:r>
              <a:rPr lang="ru-RU" dirty="0"/>
              <a:t>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94310"/>
            <a:ext cx="4847908" cy="4106757"/>
          </a:xfrm>
          <a:solidFill>
            <a:schemeClr val="tx1"/>
          </a:solidFill>
        </p:spPr>
        <p:txBody>
          <a:bodyPr/>
          <a:lstStyle/>
          <a:p>
            <a:r>
              <a:rPr lang="uk-UA" dirty="0" err="1"/>
              <a:t>Хумулін</a:t>
            </a:r>
            <a:r>
              <a:rPr lang="uk-UA" dirty="0"/>
              <a:t> Р</a:t>
            </a:r>
          </a:p>
          <a:p>
            <a:r>
              <a:rPr lang="uk-UA" dirty="0" err="1"/>
              <a:t>Хумулін</a:t>
            </a:r>
            <a:r>
              <a:rPr lang="uk-UA" dirty="0"/>
              <a:t>-цинк</a:t>
            </a:r>
          </a:p>
          <a:p>
            <a:r>
              <a:rPr lang="uk-UA" dirty="0" err="1"/>
              <a:t>Хумулін</a:t>
            </a:r>
            <a:r>
              <a:rPr lang="uk-UA" dirty="0"/>
              <a:t>-Н</a:t>
            </a:r>
          </a:p>
          <a:p>
            <a:r>
              <a:rPr lang="uk-UA" dirty="0" err="1"/>
              <a:t>Інсуран</a:t>
            </a:r>
            <a:r>
              <a:rPr lang="uk-UA" dirty="0"/>
              <a:t> Р</a:t>
            </a:r>
          </a:p>
          <a:p>
            <a:r>
              <a:rPr lang="uk-UA" dirty="0" err="1"/>
              <a:t>Інсуран</a:t>
            </a:r>
            <a:r>
              <a:rPr lang="uk-UA" dirty="0"/>
              <a:t> НВХ</a:t>
            </a:r>
          </a:p>
          <a:p>
            <a:r>
              <a:rPr lang="uk-UA" dirty="0" err="1"/>
              <a:t>Інсуман</a:t>
            </a:r>
            <a:r>
              <a:rPr lang="uk-UA" dirty="0"/>
              <a:t> </a:t>
            </a:r>
            <a:r>
              <a:rPr lang="uk-UA" dirty="0" err="1"/>
              <a:t>Комб</a:t>
            </a:r>
            <a:endParaRPr lang="uk-UA" dirty="0"/>
          </a:p>
          <a:p>
            <a:r>
              <a:rPr lang="uk-UA" dirty="0" err="1"/>
              <a:t>Генсулін</a:t>
            </a:r>
            <a:r>
              <a:rPr lang="uk-UA" dirty="0"/>
              <a:t> М</a:t>
            </a:r>
          </a:p>
          <a:p>
            <a:r>
              <a:rPr lang="uk-UA" dirty="0"/>
              <a:t>та ін.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8626" y="685800"/>
            <a:ext cx="2341067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7744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882948" cy="1507067"/>
          </a:xfrm>
        </p:spPr>
        <p:txBody>
          <a:bodyPr>
            <a:normAutofit/>
          </a:bodyPr>
          <a:lstStyle/>
          <a:p>
            <a:r>
              <a:rPr lang="ru-RU" sz="2800" dirty="0" err="1"/>
              <a:t>Інсулін-ліки</a:t>
            </a:r>
            <a:r>
              <a:rPr lang="ru-RU" sz="2800" dirty="0"/>
              <a:t> для </a:t>
            </a:r>
            <a:r>
              <a:rPr lang="ru-RU" sz="2800" dirty="0" err="1"/>
              <a:t>розумних</a:t>
            </a:r>
            <a:r>
              <a:rPr lang="ru-RU" sz="2800" dirty="0"/>
              <a:t>, а не </a:t>
            </a:r>
            <a:r>
              <a:rPr lang="ru-RU" sz="2800" dirty="0" err="1"/>
              <a:t>дурнів</a:t>
            </a:r>
            <a:r>
              <a:rPr lang="ru-RU" sz="2800" dirty="0"/>
              <a:t>. Будь то </a:t>
            </a:r>
            <a:r>
              <a:rPr lang="ru-RU" sz="2800" dirty="0" err="1"/>
              <a:t>лікарі</a:t>
            </a:r>
            <a:r>
              <a:rPr lang="ru-RU" sz="2800" dirty="0"/>
              <a:t>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пацієнти</a:t>
            </a:r>
            <a:r>
              <a:rPr lang="ru-RU" sz="2800" dirty="0"/>
              <a:t>. Е. П. </a:t>
            </a:r>
            <a:r>
              <a:rPr lang="ru-RU" sz="2800" dirty="0" err="1"/>
              <a:t>Джослін</a:t>
            </a:r>
            <a:r>
              <a:rPr lang="ru-RU" sz="2800" dirty="0"/>
              <a:t> (США)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62890"/>
            <a:ext cx="8534400" cy="4038177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інсуліну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випускаються</a:t>
            </a:r>
            <a:r>
              <a:rPr lang="ru-RU" dirty="0"/>
              <a:t> </a:t>
            </a:r>
            <a:r>
              <a:rPr lang="ru-RU" dirty="0" err="1"/>
              <a:t>світовими</a:t>
            </a:r>
            <a:endParaRPr lang="ru-RU" dirty="0"/>
          </a:p>
          <a:p>
            <a:r>
              <a:rPr lang="ru-RU" dirty="0" err="1"/>
              <a:t>фармацевтичними</a:t>
            </a:r>
            <a:r>
              <a:rPr lang="ru-RU" dirty="0"/>
              <a:t> </a:t>
            </a:r>
            <a:r>
              <a:rPr lang="ru-RU" dirty="0" err="1"/>
              <a:t>фірмами</a:t>
            </a:r>
            <a:r>
              <a:rPr lang="ru-RU" dirty="0"/>
              <a:t>, </a:t>
            </a:r>
            <a:r>
              <a:rPr lang="ru-RU" dirty="0" err="1"/>
              <a:t>розрізняються</a:t>
            </a:r>
            <a:r>
              <a:rPr lang="ru-RU" dirty="0"/>
              <a:t> в основному за </a:t>
            </a:r>
            <a:r>
              <a:rPr lang="ru-RU" dirty="0" err="1"/>
              <a:t>трьома</a:t>
            </a:r>
            <a:endParaRPr lang="ru-RU" dirty="0"/>
          </a:p>
          <a:p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ознакам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1) за </a:t>
            </a:r>
            <a:r>
              <a:rPr lang="ru-RU" dirty="0" err="1"/>
              <a:t>походженням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2) за </a:t>
            </a:r>
            <a:r>
              <a:rPr lang="ru-RU" dirty="0" err="1"/>
              <a:t>швидкістю</a:t>
            </a:r>
            <a:r>
              <a:rPr lang="ru-RU" dirty="0"/>
              <a:t> </a:t>
            </a:r>
            <a:r>
              <a:rPr lang="ru-RU" dirty="0" err="1"/>
              <a:t>настання</a:t>
            </a:r>
            <a:r>
              <a:rPr lang="ru-RU" dirty="0"/>
              <a:t> </a:t>
            </a:r>
            <a:r>
              <a:rPr lang="ru-RU" dirty="0" err="1"/>
              <a:t>ефектів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тривалості</a:t>
            </a:r>
            <a:r>
              <a:rPr lang="ru-RU" dirty="0"/>
              <a:t>;</a:t>
            </a:r>
          </a:p>
          <a:p>
            <a:endParaRPr lang="ru-RU" dirty="0"/>
          </a:p>
          <a:p>
            <a:r>
              <a:rPr lang="ru-RU" dirty="0"/>
              <a:t>3) за способом </a:t>
            </a:r>
            <a:r>
              <a:rPr lang="ru-RU" dirty="0" err="1"/>
              <a:t>очищення</a:t>
            </a:r>
            <a:r>
              <a:rPr lang="ru-RU" dirty="0"/>
              <a:t> та </a:t>
            </a:r>
            <a:r>
              <a:rPr lang="ru-RU" dirty="0" err="1"/>
              <a:t>ступеня</a:t>
            </a:r>
            <a:r>
              <a:rPr lang="ru-RU" dirty="0"/>
              <a:t> </a:t>
            </a:r>
            <a:r>
              <a:rPr lang="ru-RU" dirty="0" err="1"/>
              <a:t>чистоти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880452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4400550"/>
            <a:ext cx="2097206" cy="142658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51460"/>
            <a:ext cx="10540048" cy="4049607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I. </a:t>
            </a:r>
            <a:r>
              <a:rPr lang="uk-UA" dirty="0"/>
              <a:t>За походженням </a:t>
            </a:r>
            <a:r>
              <a:rPr lang="uk-UA" dirty="0" err="1"/>
              <a:t>розрізняють:а</a:t>
            </a:r>
            <a:r>
              <a:rPr lang="uk-UA" dirty="0"/>
              <a:t>) природні (</a:t>
            </a:r>
            <a:r>
              <a:rPr lang="uk-UA" dirty="0" err="1"/>
              <a:t>біосинтетичні</a:t>
            </a:r>
            <a:r>
              <a:rPr lang="uk-UA" dirty="0"/>
              <a:t>), природні препарати </a:t>
            </a:r>
            <a:r>
              <a:rPr lang="uk-UA" dirty="0" err="1"/>
              <a:t>інсулінів</a:t>
            </a:r>
            <a:r>
              <a:rPr lang="uk-UA" dirty="0"/>
              <a:t>, що виготовляються з підшлункових залоз великої рогатої худоби, наприклад, інсулін стрічці </a:t>
            </a:r>
            <a:r>
              <a:rPr lang="en-US" dirty="0"/>
              <a:t>GPP, </a:t>
            </a:r>
            <a:r>
              <a:rPr lang="uk-UA" dirty="0" err="1"/>
              <a:t>ультрастрічці</a:t>
            </a:r>
            <a:r>
              <a:rPr lang="uk-UA" dirty="0"/>
              <a:t> МС, а частіше свиней (наприклад, </a:t>
            </a:r>
            <a:r>
              <a:rPr lang="uk-UA" dirty="0" err="1"/>
              <a:t>інсулрап</a:t>
            </a:r>
            <a:r>
              <a:rPr lang="uk-UA" dirty="0"/>
              <a:t> СПП, </a:t>
            </a:r>
            <a:r>
              <a:rPr lang="uk-UA" dirty="0" err="1"/>
              <a:t>монотард</a:t>
            </a:r>
            <a:r>
              <a:rPr lang="uk-UA" dirty="0"/>
              <a:t> МС, </a:t>
            </a:r>
            <a:r>
              <a:rPr lang="uk-UA" dirty="0" err="1"/>
              <a:t>семиленті</a:t>
            </a:r>
            <a:r>
              <a:rPr lang="uk-UA" dirty="0"/>
              <a:t> та </a:t>
            </a:r>
            <a:r>
              <a:rPr lang="uk-UA" dirty="0" err="1"/>
              <a:t>ін</a:t>
            </a:r>
            <a:r>
              <a:rPr lang="uk-UA" dirty="0"/>
              <a:t>);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б) синтетичні чи, точніше, </a:t>
            </a:r>
            <a:r>
              <a:rPr lang="uk-UA" dirty="0" err="1"/>
              <a:t>видоспецифічні</a:t>
            </a:r>
            <a:r>
              <a:rPr lang="uk-UA" dirty="0"/>
              <a:t>, людські </a:t>
            </a:r>
            <a:r>
              <a:rPr lang="uk-UA" dirty="0" err="1"/>
              <a:t>інсуліни</a:t>
            </a:r>
            <a:r>
              <a:rPr lang="uk-UA" dirty="0"/>
              <a:t>. Ці препарати отримують за допомогою методів генної інженерії шляхом ДНК-</a:t>
            </a:r>
            <a:r>
              <a:rPr lang="uk-UA" dirty="0" err="1"/>
              <a:t>рекомбінантної</a:t>
            </a:r>
            <a:r>
              <a:rPr lang="uk-UA" dirty="0"/>
              <a:t> технології, а тому найчастіше їх називають ДНК-</a:t>
            </a:r>
            <a:r>
              <a:rPr lang="uk-UA" dirty="0" err="1"/>
              <a:t>рекомбінантними</a:t>
            </a:r>
            <a:r>
              <a:rPr lang="uk-UA" dirty="0"/>
              <a:t> препаратами інсуліну (</a:t>
            </a:r>
            <a:r>
              <a:rPr lang="uk-UA" dirty="0" err="1"/>
              <a:t>актрапид</a:t>
            </a:r>
            <a:r>
              <a:rPr lang="uk-UA" dirty="0"/>
              <a:t> НМ, </a:t>
            </a:r>
            <a:r>
              <a:rPr lang="uk-UA" dirty="0" err="1"/>
              <a:t>хомофан</a:t>
            </a:r>
            <a:r>
              <a:rPr lang="uk-UA" dirty="0"/>
              <a:t>, </a:t>
            </a:r>
            <a:r>
              <a:rPr lang="uk-UA" dirty="0" err="1"/>
              <a:t>ізофан</a:t>
            </a:r>
            <a:r>
              <a:rPr lang="uk-UA" dirty="0"/>
              <a:t> НМ, </a:t>
            </a:r>
            <a:r>
              <a:rPr lang="uk-UA" dirty="0" err="1"/>
              <a:t>хумулін</a:t>
            </a:r>
            <a:r>
              <a:rPr lang="uk-UA" dirty="0"/>
              <a:t>, </a:t>
            </a:r>
            <a:r>
              <a:rPr lang="uk-UA" dirty="0" err="1"/>
              <a:t>ультратард</a:t>
            </a:r>
            <a:r>
              <a:rPr lang="uk-UA" dirty="0"/>
              <a:t> НМ, </a:t>
            </a:r>
            <a:r>
              <a:rPr lang="uk-UA" dirty="0" err="1"/>
              <a:t>монотард</a:t>
            </a:r>
            <a:r>
              <a:rPr lang="uk-UA" dirty="0"/>
              <a:t> НМ та ін.).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051" y="4530791"/>
            <a:ext cx="1761897" cy="140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8547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97180"/>
            <a:ext cx="11191558" cy="5669280"/>
          </a:xfrm>
          <a:solidFill>
            <a:schemeClr val="tx1"/>
          </a:solidFill>
        </p:spPr>
        <p:txBody>
          <a:bodyPr>
            <a:normAutofit fontScale="85000" lnSpcReduction="10000"/>
          </a:bodyPr>
          <a:lstStyle/>
          <a:p>
            <a:r>
              <a:rPr lang="uk-UA" dirty="0"/>
              <a:t>ІІ. За способом очищення та чистоти препаратів розрізняють:</a:t>
            </a:r>
          </a:p>
          <a:p>
            <a:endParaRPr lang="uk-UA" dirty="0"/>
          </a:p>
          <a:p>
            <a:r>
              <a:rPr lang="uk-UA" dirty="0"/>
              <a:t>а) кристалізовані (погано очищені), але не </a:t>
            </a:r>
            <a:r>
              <a:rPr lang="uk-UA" dirty="0" err="1"/>
              <a:t>хроматографовані</a:t>
            </a:r>
            <a:r>
              <a:rPr lang="uk-UA" dirty="0"/>
              <a:t> - це більшість так званих "традиційних" препаратів інсуліну, що випускалися раніше в нашій країні (інсулін для ін'єкцій), але знятих з виробництва. Вони містять різні домішки у вигляді молекул </a:t>
            </a:r>
            <a:r>
              <a:rPr lang="uk-UA" dirty="0" err="1"/>
              <a:t>проінсуліну</a:t>
            </a:r>
            <a:r>
              <a:rPr lang="uk-UA" dirty="0"/>
              <a:t>, </a:t>
            </a:r>
            <a:r>
              <a:rPr lang="uk-UA" dirty="0" err="1"/>
              <a:t>глюкагону</a:t>
            </a:r>
            <a:r>
              <a:rPr lang="uk-UA" dirty="0"/>
              <a:t>, С -пептиду (</a:t>
            </a:r>
            <a:r>
              <a:rPr lang="uk-UA" dirty="0" err="1"/>
              <a:t>зв'язуючого</a:t>
            </a:r>
            <a:r>
              <a:rPr lang="uk-UA" dirty="0"/>
              <a:t> А та В-ланцюжка </a:t>
            </a:r>
            <a:r>
              <a:rPr lang="uk-UA" dirty="0" err="1"/>
              <a:t>проінсуліну</a:t>
            </a:r>
            <a:r>
              <a:rPr lang="uk-UA" dirty="0"/>
              <a:t>), </a:t>
            </a:r>
            <a:r>
              <a:rPr lang="uk-UA" dirty="0" err="1"/>
              <a:t>соматостатину</a:t>
            </a:r>
            <a:r>
              <a:rPr lang="uk-UA" dirty="0"/>
              <a:t> та інших </a:t>
            </a:r>
            <a:r>
              <a:rPr lang="uk-UA" dirty="0" err="1"/>
              <a:t>білків.У</a:t>
            </a:r>
            <a:r>
              <a:rPr lang="uk-UA" dirty="0"/>
              <a:t> цих препаратах вміст </a:t>
            </a:r>
            <a:r>
              <a:rPr lang="uk-UA" dirty="0" err="1"/>
              <a:t>проінсуліну</a:t>
            </a:r>
            <a:r>
              <a:rPr lang="uk-UA" dirty="0"/>
              <a:t> становить понад 10000 частинок на мільйон.</a:t>
            </a:r>
          </a:p>
          <a:p>
            <a:endParaRPr lang="uk-UA" dirty="0"/>
          </a:p>
          <a:p>
            <a:r>
              <a:rPr lang="uk-UA" dirty="0"/>
              <a:t>б) кристалізовані та фільтровані через гелі – так звані одно або </a:t>
            </a:r>
            <a:r>
              <a:rPr lang="uk-UA" dirty="0" err="1"/>
              <a:t>монопікові</a:t>
            </a:r>
            <a:r>
              <a:rPr lang="uk-UA" dirty="0"/>
              <a:t> </a:t>
            </a:r>
            <a:r>
              <a:rPr lang="uk-UA" dirty="0" err="1"/>
              <a:t>інсуліни</a:t>
            </a:r>
            <a:r>
              <a:rPr lang="uk-UA" dirty="0"/>
              <a:t> (</a:t>
            </a:r>
            <a:r>
              <a:rPr lang="uk-UA" dirty="0" err="1"/>
              <a:t>актрапід</a:t>
            </a:r>
            <a:r>
              <a:rPr lang="uk-UA" dirty="0"/>
              <a:t>, </a:t>
            </a:r>
            <a:r>
              <a:rPr lang="uk-UA" dirty="0" err="1"/>
              <a:t>інсулрап</a:t>
            </a:r>
            <a:r>
              <a:rPr lang="uk-UA" dirty="0"/>
              <a:t> та ін.). </a:t>
            </a:r>
            <a:r>
              <a:rPr lang="uk-UA" dirty="0" err="1"/>
              <a:t>Високоочищені</a:t>
            </a:r>
            <a:r>
              <a:rPr lang="uk-UA" dirty="0"/>
              <a:t> препарати інсуліну (шляхом фільтрації через гелі),</a:t>
            </a:r>
          </a:p>
          <a:p>
            <a:r>
              <a:rPr lang="uk-UA" dirty="0"/>
              <a:t>звані </a:t>
            </a:r>
            <a:r>
              <a:rPr lang="uk-UA" dirty="0" err="1"/>
              <a:t>монопіковими</a:t>
            </a:r>
            <a:r>
              <a:rPr lang="uk-UA" dirty="0"/>
              <a:t>, тому що на </a:t>
            </a:r>
            <a:r>
              <a:rPr lang="uk-UA" dirty="0" err="1"/>
              <a:t>хроматограмі</a:t>
            </a:r>
            <a:r>
              <a:rPr lang="uk-UA" dirty="0"/>
              <a:t> видно тільки</a:t>
            </a:r>
          </a:p>
          <a:p>
            <a:r>
              <a:rPr lang="uk-UA" dirty="0"/>
              <a:t>один пік, містять домішок менше 3000 (від 50 до 3000), а ще більше</a:t>
            </a:r>
          </a:p>
          <a:p>
            <a:r>
              <a:rPr lang="uk-UA" dirty="0"/>
              <a:t>покращені - </a:t>
            </a:r>
            <a:r>
              <a:rPr lang="uk-UA" dirty="0" err="1"/>
              <a:t>монокомпонентні</a:t>
            </a:r>
            <a:r>
              <a:rPr lang="uk-UA" dirty="0"/>
              <a:t> - менше 10 частинок на мільйон частинок</a:t>
            </a:r>
          </a:p>
          <a:p>
            <a:r>
              <a:rPr lang="uk-UA" dirty="0"/>
              <a:t>інсуліну.</a:t>
            </a:r>
          </a:p>
          <a:p>
            <a:endParaRPr lang="uk-UA" dirty="0"/>
          </a:p>
          <a:p>
            <a:r>
              <a:rPr lang="uk-UA" dirty="0"/>
              <a:t>в) кристалізовані та очищені за допомогою "молекулярного сита" та іонообмінної хроматографії - так звані </a:t>
            </a:r>
            <a:r>
              <a:rPr lang="uk-UA" dirty="0" err="1"/>
              <a:t>монокомпонентні</a:t>
            </a:r>
            <a:r>
              <a:rPr lang="uk-UA" dirty="0"/>
              <a:t> </a:t>
            </a:r>
            <a:r>
              <a:rPr lang="uk-UA" dirty="0" err="1"/>
              <a:t>інсуліни</a:t>
            </a:r>
            <a:r>
              <a:rPr lang="uk-UA" dirty="0"/>
              <a:t> (</a:t>
            </a:r>
            <a:r>
              <a:rPr lang="uk-UA" dirty="0" err="1"/>
              <a:t>актрапид</a:t>
            </a:r>
            <a:r>
              <a:rPr lang="uk-UA" dirty="0"/>
              <a:t> МС, </a:t>
            </a:r>
            <a:r>
              <a:rPr lang="uk-UA" dirty="0" err="1"/>
              <a:t>семистрічка</a:t>
            </a:r>
            <a:r>
              <a:rPr lang="uk-UA" dirty="0"/>
              <a:t> МС, </a:t>
            </a:r>
            <a:r>
              <a:rPr lang="uk-UA" dirty="0" err="1"/>
              <a:t>монотард</a:t>
            </a:r>
            <a:r>
              <a:rPr lang="uk-UA" dirty="0"/>
              <a:t> МС, </a:t>
            </a:r>
            <a:r>
              <a:rPr lang="uk-UA" dirty="0" err="1"/>
              <a:t>ультрастрічка</a:t>
            </a:r>
            <a:r>
              <a:rPr lang="uk-UA" dirty="0"/>
              <a:t> МС).</a:t>
            </a:r>
          </a:p>
        </p:txBody>
      </p:sp>
    </p:spTree>
    <p:extLst>
      <p:ext uri="{BB962C8B-B14F-4D97-AF65-F5344CB8AC3E}">
        <p14:creationId xmlns:p14="http://schemas.microsoft.com/office/powerpoint/2010/main" xmlns="" val="2203921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91440"/>
            <a:ext cx="10197148" cy="632079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/>
              <a:t>ІІІ. </a:t>
            </a:r>
            <a:r>
              <a:rPr lang="uk-UA" b="1" dirty="0"/>
              <a:t>За швидкістю настання ефектів та їх тривалості розрізняють</a:t>
            </a:r>
            <a:r>
              <a:rPr lang="uk-UA" dirty="0"/>
              <a:t>: </a:t>
            </a:r>
            <a:endParaRPr lang="uk-UA" dirty="0" smtClean="0"/>
          </a:p>
          <a:p>
            <a:r>
              <a:rPr lang="uk-UA" dirty="0" smtClean="0"/>
              <a:t>а</a:t>
            </a:r>
            <a:r>
              <a:rPr lang="uk-UA" dirty="0"/>
              <a:t>) препарати швидкої короткої дії (</a:t>
            </a:r>
            <a:r>
              <a:rPr lang="uk-UA" dirty="0" err="1"/>
              <a:t>актрапид</a:t>
            </a:r>
            <a:r>
              <a:rPr lang="uk-UA" dirty="0"/>
              <a:t> МС, </a:t>
            </a:r>
            <a:r>
              <a:rPr lang="uk-UA" dirty="0" err="1"/>
              <a:t>актрапид</a:t>
            </a:r>
            <a:r>
              <a:rPr lang="uk-UA" dirty="0"/>
              <a:t> НМ, </a:t>
            </a:r>
            <a:r>
              <a:rPr lang="uk-UA" dirty="0" err="1"/>
              <a:t>інсулрап</a:t>
            </a:r>
            <a:r>
              <a:rPr lang="uk-UA" dirty="0"/>
              <a:t>, </a:t>
            </a:r>
            <a:r>
              <a:rPr lang="uk-UA" dirty="0" err="1"/>
              <a:t>хоморап</a:t>
            </a:r>
            <a:r>
              <a:rPr lang="uk-UA" dirty="0"/>
              <a:t> 40, </a:t>
            </a:r>
            <a:r>
              <a:rPr lang="uk-UA" dirty="0" err="1"/>
              <a:t>інсуман</a:t>
            </a:r>
            <a:r>
              <a:rPr lang="uk-UA" dirty="0"/>
              <a:t> </a:t>
            </a:r>
            <a:r>
              <a:rPr lang="uk-UA" dirty="0" err="1"/>
              <a:t>рапід</a:t>
            </a:r>
            <a:r>
              <a:rPr lang="uk-UA" dirty="0"/>
              <a:t> та ін</a:t>
            </a:r>
            <a:r>
              <a:rPr lang="uk-UA" dirty="0" smtClean="0"/>
              <a:t>.). </a:t>
            </a:r>
            <a:r>
              <a:rPr lang="uk-UA" dirty="0"/>
              <a:t>Початок дії цих препаратів – через 15-30 хвилин, тривалість дії становить 6-8 годин; </a:t>
            </a:r>
            <a:endParaRPr lang="uk-UA" dirty="0" smtClean="0"/>
          </a:p>
          <a:p>
            <a:r>
              <a:rPr lang="uk-UA" dirty="0" smtClean="0"/>
              <a:t>б</a:t>
            </a:r>
            <a:r>
              <a:rPr lang="uk-UA" dirty="0"/>
              <a:t>) препарати середньої тривалості дії (початок дії через 1-2 години, загальна тривалість ефекту – 12-16 годин); - </a:t>
            </a:r>
            <a:r>
              <a:rPr lang="uk-UA" dirty="0" err="1"/>
              <a:t>Семистрічці</a:t>
            </a:r>
            <a:r>
              <a:rPr lang="uk-UA" dirty="0"/>
              <a:t> МС; - </a:t>
            </a:r>
            <a:r>
              <a:rPr lang="uk-UA" dirty="0" err="1"/>
              <a:t>хумулін</a:t>
            </a:r>
            <a:r>
              <a:rPr lang="uk-UA" dirty="0"/>
              <a:t> Н, </a:t>
            </a:r>
            <a:r>
              <a:rPr lang="uk-UA" dirty="0" err="1"/>
              <a:t>хумулін</a:t>
            </a:r>
            <a:r>
              <a:rPr lang="uk-UA" dirty="0"/>
              <a:t> стрічці, </a:t>
            </a:r>
            <a:r>
              <a:rPr lang="uk-UA" dirty="0" err="1"/>
              <a:t>хомофан</a:t>
            </a:r>
            <a:r>
              <a:rPr lang="uk-UA" dirty="0"/>
              <a:t>; - стрічці, стрічці МС, </a:t>
            </a:r>
            <a:r>
              <a:rPr lang="uk-UA" dirty="0" err="1"/>
              <a:t>монотард</a:t>
            </a:r>
            <a:r>
              <a:rPr lang="uk-UA" dirty="0"/>
              <a:t> МС (2-4 години та 20-24 години відповідно); - </a:t>
            </a:r>
            <a:r>
              <a:rPr lang="uk-UA" dirty="0" err="1"/>
              <a:t>Ілетин</a:t>
            </a:r>
            <a:r>
              <a:rPr lang="uk-UA" dirty="0"/>
              <a:t> </a:t>
            </a:r>
            <a:r>
              <a:rPr lang="en-US" dirty="0"/>
              <a:t>I </a:t>
            </a:r>
            <a:r>
              <a:rPr lang="uk-UA" dirty="0"/>
              <a:t>НПХ, </a:t>
            </a:r>
            <a:r>
              <a:rPr lang="uk-UA" dirty="0" err="1"/>
              <a:t>Ілетин</a:t>
            </a:r>
            <a:r>
              <a:rPr lang="uk-UA" dirty="0"/>
              <a:t> </a:t>
            </a:r>
            <a:r>
              <a:rPr lang="en-US" dirty="0"/>
              <a:t>II </a:t>
            </a:r>
            <a:r>
              <a:rPr lang="uk-UA" dirty="0"/>
              <a:t>НПХ та ін. </a:t>
            </a:r>
            <a:endParaRPr lang="uk-UA" dirty="0" smtClean="0"/>
          </a:p>
          <a:p>
            <a:r>
              <a:rPr lang="uk-UA" dirty="0" smtClean="0"/>
              <a:t>в</a:t>
            </a:r>
            <a:r>
              <a:rPr lang="uk-UA" dirty="0"/>
              <a:t>) препарати середньої тривалості в суміші з інсуліном короткої дії: (початок дії 30 хвилин; тривалість - від 10 до 24 годин); </a:t>
            </a:r>
            <a:r>
              <a:rPr lang="uk-UA" dirty="0" err="1"/>
              <a:t>актрафан</a:t>
            </a:r>
            <a:r>
              <a:rPr lang="uk-UA" dirty="0"/>
              <a:t> НМ; </a:t>
            </a:r>
            <a:r>
              <a:rPr lang="uk-UA" dirty="0" err="1"/>
              <a:t>хумулін</a:t>
            </a:r>
            <a:r>
              <a:rPr lang="uk-UA" dirty="0"/>
              <a:t> М-1; М-2; М-3; М-4 (тривалість дії до 12-16 годин); </a:t>
            </a:r>
            <a:r>
              <a:rPr lang="uk-UA" dirty="0" err="1"/>
              <a:t>інсуман</a:t>
            </a:r>
            <a:r>
              <a:rPr lang="uk-UA" dirty="0"/>
              <a:t> </a:t>
            </a:r>
            <a:r>
              <a:rPr lang="uk-UA" dirty="0" err="1"/>
              <a:t>комб</a:t>
            </a:r>
            <a:r>
              <a:rPr lang="uk-UA" dirty="0"/>
              <a:t>. 15/85; 25/75; 50/50 (діє протягом 10-16 годин).</a:t>
            </a:r>
          </a:p>
        </p:txBody>
      </p:sp>
    </p:spTree>
    <p:extLst>
      <p:ext uri="{BB962C8B-B14F-4D97-AF65-F5344CB8AC3E}">
        <p14:creationId xmlns:p14="http://schemas.microsoft.com/office/powerpoint/2010/main" xmlns="" val="2798131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17170"/>
            <a:ext cx="8534400" cy="6149340"/>
          </a:xfrm>
          <a:solidFill>
            <a:schemeClr val="tx1"/>
          </a:solidFill>
        </p:spPr>
        <p:txBody>
          <a:bodyPr>
            <a:normAutofit fontScale="85000" lnSpcReduction="10000"/>
          </a:bodyPr>
          <a:lstStyle/>
          <a:p>
            <a:r>
              <a:rPr lang="uk-UA" dirty="0"/>
              <a:t>г) препарати тривалої дії: </a:t>
            </a:r>
            <a:r>
              <a:rPr lang="uk-UA" dirty="0" err="1"/>
              <a:t>ультрастрічці</a:t>
            </a:r>
            <a:r>
              <a:rPr lang="uk-UA" dirty="0"/>
              <a:t>, </a:t>
            </a:r>
            <a:r>
              <a:rPr lang="uk-UA" dirty="0" err="1"/>
              <a:t>ультрастрічці</a:t>
            </a:r>
            <a:r>
              <a:rPr lang="uk-UA" dirty="0"/>
              <a:t> МС, </a:t>
            </a:r>
            <a:r>
              <a:rPr lang="uk-UA" dirty="0" err="1"/>
              <a:t>ультрастрічці</a:t>
            </a:r>
            <a:r>
              <a:rPr lang="uk-UA" dirty="0"/>
              <a:t> НМ (до 28 годин); інсулін </a:t>
            </a:r>
            <a:r>
              <a:rPr lang="uk-UA" dirty="0" err="1"/>
              <a:t>суперстрічці</a:t>
            </a:r>
            <a:r>
              <a:rPr lang="uk-UA" dirty="0"/>
              <a:t> СПП (до 28 годин); </a:t>
            </a:r>
            <a:r>
              <a:rPr lang="uk-UA" dirty="0" err="1"/>
              <a:t>хумулін</a:t>
            </a:r>
            <a:r>
              <a:rPr lang="uk-UA" dirty="0"/>
              <a:t> </a:t>
            </a:r>
            <a:r>
              <a:rPr lang="uk-UA" dirty="0" err="1"/>
              <a:t>ультрастрічці</a:t>
            </a:r>
            <a:r>
              <a:rPr lang="uk-UA" dirty="0"/>
              <a:t>, </a:t>
            </a:r>
            <a:r>
              <a:rPr lang="uk-UA" dirty="0" err="1"/>
              <a:t>ультратард</a:t>
            </a:r>
            <a:r>
              <a:rPr lang="uk-UA" dirty="0"/>
              <a:t> НМ (до 24-28 годин).</a:t>
            </a:r>
          </a:p>
          <a:p>
            <a:endParaRPr lang="uk-UA" dirty="0"/>
          </a:p>
          <a:p>
            <a:r>
              <a:rPr lang="uk-UA" dirty="0"/>
              <a:t>д) </a:t>
            </a:r>
            <a:r>
              <a:rPr lang="uk-UA" dirty="0" err="1"/>
              <a:t>інсуліни</a:t>
            </a:r>
            <a:r>
              <a:rPr lang="uk-UA" dirty="0"/>
              <a:t> пролонгованої дії. Наявність у цих препаратах основних білків - протаміну та </a:t>
            </a:r>
            <a:r>
              <a:rPr lang="uk-UA" dirty="0" err="1"/>
              <a:t>глобіну</a:t>
            </a:r>
            <a:r>
              <a:rPr lang="uk-UA" dirty="0"/>
              <a:t>, цинку, а також сольового буфера змінює швидкість настання цукрознижувального ефекту, час максимальної дії, тобто пік дії та загальну тривалість дії. В результаті такої суміші утворюється суспензія, яка повільно всмоктується, підтримуючи невисоку дозу препарату в крові протягом тривалого часу.</a:t>
            </a:r>
          </a:p>
          <a:p>
            <a:r>
              <a:rPr lang="uk-UA" b="1" dirty="0"/>
              <a:t>Вводяться всі ці препарати лише підшкірно.</a:t>
            </a:r>
          </a:p>
          <a:p>
            <a:r>
              <a:rPr lang="uk-UA" dirty="0"/>
              <a:t>Переваги пролонгованих препаратів інсуліну:</a:t>
            </a:r>
          </a:p>
          <a:p>
            <a:r>
              <a:rPr lang="uk-UA" dirty="0"/>
              <a:t>1) препарати вводяться лише два або один раз на добу;</a:t>
            </a:r>
          </a:p>
          <a:p>
            <a:r>
              <a:rPr lang="uk-UA" dirty="0"/>
              <a:t>2) препарати мають високий </a:t>
            </a:r>
            <a:r>
              <a:rPr lang="uk-UA" dirty="0" err="1"/>
              <a:t>рН</a:t>
            </a:r>
            <a:r>
              <a:rPr lang="uk-UA" dirty="0"/>
              <a:t>, що робить їх ін'єкції менш болючими та інсулін діє швидше.</a:t>
            </a:r>
          </a:p>
          <a:p>
            <a:r>
              <a:rPr lang="uk-UA" dirty="0"/>
              <a:t>Недоліки:</a:t>
            </a:r>
          </a:p>
          <a:p>
            <a:r>
              <a:rPr lang="uk-UA" dirty="0"/>
              <a:t>1) відсутність фізіологічного піку, з чого випливає, що ці препарати не можна вводити хворим з тяжкою формою цукрового діабету та їх слід використовувати при відносно легких та </a:t>
            </a:r>
            <a:r>
              <a:rPr lang="uk-UA" dirty="0" err="1"/>
              <a:t>середньоважких</a:t>
            </a:r>
            <a:r>
              <a:rPr lang="uk-UA" dirty="0"/>
              <a:t> формах;</a:t>
            </a:r>
          </a:p>
          <a:p>
            <a:r>
              <a:rPr lang="uk-UA" dirty="0"/>
              <a:t>2) препарати категорично не можна вводити у вену (щоб уникнути гіпоглікемії);</a:t>
            </a:r>
          </a:p>
        </p:txBody>
      </p:sp>
    </p:spTree>
    <p:extLst>
      <p:ext uri="{BB962C8B-B14F-4D97-AF65-F5344CB8AC3E}">
        <p14:creationId xmlns:p14="http://schemas.microsoft.com/office/powerpoint/2010/main" xmlns="" val="3991334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62890"/>
            <a:ext cx="8534400" cy="588645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/>
              <a:t>АКТРАПІД НМ, що отримується з бета-клітин острівців підшлункової залози свині, випускається як </a:t>
            </a:r>
            <a:r>
              <a:rPr lang="uk-UA" dirty="0" err="1"/>
              <a:t>офіцинальний</a:t>
            </a:r>
            <a:r>
              <a:rPr lang="uk-UA" dirty="0"/>
              <a:t> препарат у флаконах по 10 мл, найчастіше з активністю по 40 ОД на 1 мл.</a:t>
            </a:r>
          </a:p>
          <a:p>
            <a:r>
              <a:rPr lang="uk-UA" dirty="0"/>
              <a:t>Вводять його </a:t>
            </a:r>
            <a:r>
              <a:rPr lang="uk-UA" dirty="0" err="1"/>
              <a:t>парентерально</a:t>
            </a:r>
            <a:r>
              <a:rPr lang="uk-UA" dirty="0"/>
              <a:t>, найчастіше під шкіру. Цей препарат (як і всі препарати підгрупи </a:t>
            </a:r>
            <a:r>
              <a:rPr lang="uk-UA" dirty="0" err="1"/>
              <a:t>інсулінів</a:t>
            </a:r>
            <a:r>
              <a:rPr lang="uk-UA" dirty="0"/>
              <a:t> швидкої короткої дії) має швидку цукрознижувальну дію. Ефект розвивається через 15-20 хвилин, а пік дії відзначається через 2-4 години. Загальна тривалість цукрознижувального впливу – 6-8 годин у дорослих, а у дітей до 8-10 годин.</a:t>
            </a:r>
          </a:p>
          <a:p>
            <a:r>
              <a:rPr lang="uk-UA" dirty="0"/>
              <a:t>Переваги препаратів інсуліну швидкої короткої дії (</a:t>
            </a:r>
            <a:r>
              <a:rPr lang="uk-UA" dirty="0" err="1"/>
              <a:t>актрапіду</a:t>
            </a:r>
            <a:r>
              <a:rPr lang="uk-UA" dirty="0"/>
              <a:t>):</a:t>
            </a:r>
          </a:p>
          <a:p>
            <a:r>
              <a:rPr lang="uk-UA" dirty="0"/>
              <a:t>1) діють швидко;</a:t>
            </a:r>
          </a:p>
          <a:p>
            <a:r>
              <a:rPr lang="uk-UA" dirty="0"/>
              <a:t>2) дають фізіологічний пік концентрації у крові;</a:t>
            </a:r>
          </a:p>
          <a:p>
            <a:r>
              <a:rPr lang="uk-UA" dirty="0"/>
              <a:t>3) діють короткочасно.</a:t>
            </a:r>
          </a:p>
          <a:p>
            <a:r>
              <a:rPr lang="uk-UA" dirty="0"/>
              <a:t>Основний недолік - короткочасність дії, що потребує повторних ін'єкцій.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647" y="921196"/>
            <a:ext cx="209720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0757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734358" cy="1507067"/>
          </a:xfrm>
        </p:spPr>
        <p:txBody>
          <a:bodyPr/>
          <a:lstStyle/>
          <a:p>
            <a:r>
              <a:rPr lang="uk-UA" dirty="0"/>
              <a:t>Гормон зростання (</a:t>
            </a:r>
            <a:r>
              <a:rPr lang="uk-UA" dirty="0" err="1"/>
              <a:t>соматотропін</a:t>
            </a:r>
            <a:r>
              <a:rPr lang="uk-UA" dirty="0"/>
              <a:t>).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388620"/>
            <a:ext cx="8534400" cy="459486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/>
              <a:t>У клініці випробувано ще один </a:t>
            </a:r>
            <a:r>
              <a:rPr lang="uk-UA" dirty="0" err="1"/>
              <a:t>рекомбінантний</a:t>
            </a:r>
            <a:r>
              <a:rPr lang="uk-UA" dirty="0"/>
              <a:t> білок, отриманий методом мікробіологічного синтезу, — гормон росту людини, який </a:t>
            </a:r>
            <a:r>
              <a:rPr lang="uk-UA" dirty="0" err="1"/>
              <a:t>секретується</a:t>
            </a:r>
            <a:r>
              <a:rPr lang="uk-UA" dirty="0"/>
              <a:t> передньою часткою гіпофіза і містить 191 амінокислотний залишок. В організмі людини цей гормон необхідний зростання кісток. При внутрішньоутробному розвитку не потрібен, проте його недостатність різко проявляється у пізньому дитячому віці і призводить до </a:t>
            </a:r>
            <a:r>
              <a:rPr lang="uk-UA" dirty="0" err="1"/>
              <a:t>карликовости</a:t>
            </a:r>
            <a:r>
              <a:rPr lang="uk-UA" dirty="0"/>
              <a:t>.</a:t>
            </a:r>
          </a:p>
          <a:p>
            <a:r>
              <a:rPr lang="uk-UA" dirty="0"/>
              <a:t>Ген гормону росту людини був клонований Е. </a:t>
            </a:r>
            <a:r>
              <a:rPr lang="en-US" dirty="0"/>
              <a:t>coli. </a:t>
            </a:r>
            <a:r>
              <a:rPr lang="uk-UA" dirty="0"/>
              <a:t>Біологічна</a:t>
            </a:r>
          </a:p>
          <a:p>
            <a:r>
              <a:rPr lang="uk-UA" dirty="0"/>
              <a:t>активність виділеного білка була ідентична зразком, отриманим з гіпофіза. </a:t>
            </a:r>
            <a:r>
              <a:rPr lang="uk-UA" dirty="0" err="1"/>
              <a:t>Інтенсивно</a:t>
            </a:r>
            <a:r>
              <a:rPr lang="uk-UA" dirty="0"/>
              <a:t> ведуться роботи щодо підвищення вибірковості дії гормону росту (зменшення його зв'язування з рецептором пролактину).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740" y="820512"/>
            <a:ext cx="1371719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1074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288588" cy="1507067"/>
          </a:xfrm>
        </p:spPr>
        <p:txBody>
          <a:bodyPr/>
          <a:lstStyle/>
          <a:p>
            <a:r>
              <a:rPr lang="uk-UA" dirty="0" err="1"/>
              <a:t>Соматотропін</a:t>
            </a:r>
            <a:r>
              <a:rPr lang="uk-UA" dirty="0"/>
              <a:t> (Гормон зростання)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331470"/>
            <a:ext cx="5625148" cy="453771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dirty="0" err="1"/>
              <a:t>Секретується</a:t>
            </a:r>
            <a:r>
              <a:rPr lang="uk-UA" dirty="0"/>
              <a:t> передньою часткою гіпофіза і містить 191 амінокислотний залишок.</a:t>
            </a:r>
          </a:p>
          <a:p>
            <a:r>
              <a:rPr lang="uk-UA" dirty="0"/>
              <a:t>В організмі людини цей гормон необхідний зростання кісток.</a:t>
            </a:r>
          </a:p>
          <a:p>
            <a:r>
              <a:rPr lang="uk-UA" dirty="0"/>
              <a:t>Синтез та секреція ГР здійснюються високоспеціалізованими клітинами гіпофіза – </a:t>
            </a:r>
            <a:r>
              <a:rPr lang="uk-UA" dirty="0" err="1"/>
              <a:t>соматотрофами</a:t>
            </a:r>
            <a:r>
              <a:rPr lang="uk-UA" dirty="0"/>
              <a:t>.</a:t>
            </a:r>
          </a:p>
          <a:p>
            <a:r>
              <a:rPr lang="uk-UA" dirty="0"/>
              <a:t>Регулюється секреція ГР </a:t>
            </a:r>
            <a:r>
              <a:rPr lang="uk-UA" dirty="0" err="1"/>
              <a:t>гіпоталамічними</a:t>
            </a:r>
            <a:r>
              <a:rPr lang="uk-UA" dirty="0"/>
              <a:t> структурами через </a:t>
            </a:r>
            <a:r>
              <a:rPr lang="uk-UA" dirty="0" err="1"/>
              <a:t>рилізинг</a:t>
            </a:r>
            <a:r>
              <a:rPr lang="uk-UA" dirty="0"/>
              <a:t>-гормони, які мають стимулюючий (</a:t>
            </a:r>
            <a:r>
              <a:rPr lang="uk-UA" dirty="0" err="1"/>
              <a:t>соматоліберин</a:t>
            </a:r>
            <a:r>
              <a:rPr lang="uk-UA" dirty="0"/>
              <a:t>) або </a:t>
            </a:r>
            <a:r>
              <a:rPr lang="uk-UA" dirty="0" err="1"/>
              <a:t>пригнічуючий</a:t>
            </a:r>
            <a:r>
              <a:rPr lang="uk-UA" dirty="0"/>
              <a:t> (</a:t>
            </a:r>
            <a:r>
              <a:rPr lang="uk-UA" dirty="0" err="1"/>
              <a:t>соматостатин</a:t>
            </a:r>
            <a:r>
              <a:rPr lang="uk-UA" dirty="0"/>
              <a:t>) ефект.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698" y="216582"/>
            <a:ext cx="3505504" cy="238374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49390" y="2943664"/>
            <a:ext cx="5212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генної</a:t>
            </a:r>
            <a:r>
              <a:rPr lang="ru-RU" dirty="0" smtClean="0"/>
              <a:t> </a:t>
            </a:r>
            <a:r>
              <a:rPr lang="ru-RU" dirty="0" err="1" smtClean="0"/>
              <a:t>інженерії</a:t>
            </a:r>
            <a:r>
              <a:rPr lang="ru-RU" dirty="0" smtClean="0"/>
              <a:t> </a:t>
            </a:r>
            <a:r>
              <a:rPr lang="ru-RU" dirty="0" err="1" smtClean="0"/>
              <a:t>соматотропін</a:t>
            </a:r>
            <a:r>
              <a:rPr lang="ru-RU" dirty="0" smtClean="0"/>
              <a:t> </a:t>
            </a:r>
            <a:r>
              <a:rPr lang="ru-RU" dirty="0" err="1" smtClean="0"/>
              <a:t>отримували</a:t>
            </a:r>
            <a:r>
              <a:rPr lang="ru-RU" dirty="0" smtClean="0"/>
              <a:t> з </a:t>
            </a:r>
            <a:r>
              <a:rPr lang="ru-RU" dirty="0" err="1" smtClean="0"/>
              <a:t>гіпофізів</a:t>
            </a:r>
            <a:r>
              <a:rPr lang="ru-RU" dirty="0" smtClean="0"/>
              <a:t> </a:t>
            </a:r>
            <a:r>
              <a:rPr lang="ru-RU" dirty="0" err="1" smtClean="0"/>
              <a:t>трупів</a:t>
            </a:r>
            <a:endParaRPr lang="ru-RU" dirty="0" smtClean="0"/>
          </a:p>
          <a:p>
            <a:r>
              <a:rPr lang="ru-RU" dirty="0" smtClean="0"/>
              <a:t>З 1980 р. гормон росту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отримують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кишкової</a:t>
            </a:r>
            <a:r>
              <a:rPr lang="ru-RU" dirty="0" smtClean="0"/>
              <a:t> </a:t>
            </a:r>
            <a:r>
              <a:rPr lang="ru-RU" dirty="0" err="1" smtClean="0"/>
              <a:t>палички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347115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665778" cy="1507067"/>
          </a:xfrm>
        </p:spPr>
        <p:txBody>
          <a:bodyPr/>
          <a:lstStyle/>
          <a:p>
            <a:r>
              <a:rPr lang="uk-UA" dirty="0"/>
              <a:t>За способом отримання виділяють: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51460"/>
            <a:ext cx="8534400" cy="45720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sz="2400" dirty="0" smtClean="0"/>
              <a:t>-гомологічні</a:t>
            </a:r>
            <a:r>
              <a:rPr lang="uk-UA" sz="2400" dirty="0"/>
              <a:t>, що видобуваються з гіпофізів трупів;</a:t>
            </a:r>
          </a:p>
          <a:p>
            <a:r>
              <a:rPr lang="uk-UA" sz="2400" dirty="0" smtClean="0"/>
              <a:t>-синтетичні</a:t>
            </a:r>
            <a:r>
              <a:rPr lang="uk-UA" sz="2400" dirty="0"/>
              <a:t>, що мають у своєму складі на одну амінокислоту (метіонін) більше, ніж людський гормон росту;</a:t>
            </a:r>
          </a:p>
          <a:p>
            <a:r>
              <a:rPr lang="uk-UA" sz="2400" dirty="0" smtClean="0"/>
              <a:t>-</a:t>
            </a:r>
            <a:r>
              <a:rPr lang="uk-UA" sz="2400" dirty="0" err="1" smtClean="0"/>
              <a:t>рекомбінантні</a:t>
            </a:r>
            <a:r>
              <a:rPr lang="uk-UA" sz="2400" dirty="0"/>
              <a:t>, які отримують за допомогою генної інженерії.</a:t>
            </a:r>
          </a:p>
        </p:txBody>
      </p:sp>
    </p:spTree>
    <p:extLst>
      <p:ext uri="{BB962C8B-B14F-4D97-AF65-F5344CB8AC3E}">
        <p14:creationId xmlns:p14="http://schemas.microsoft.com/office/powerpoint/2010/main" xmlns="" val="40296495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086350"/>
            <a:ext cx="9991408" cy="908049"/>
          </a:xfrm>
        </p:spPr>
        <p:txBody>
          <a:bodyPr/>
          <a:lstStyle/>
          <a:p>
            <a:r>
              <a:rPr lang="uk-UA" dirty="0"/>
              <a:t>Отримання </a:t>
            </a:r>
            <a:r>
              <a:rPr lang="uk-UA" dirty="0" err="1"/>
              <a:t>соматотропіну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05740"/>
            <a:ext cx="6893878" cy="5097780"/>
          </a:xfrm>
          <a:solidFill>
            <a:schemeClr val="tx1"/>
          </a:solidFill>
        </p:spPr>
        <p:txBody>
          <a:bodyPr/>
          <a:lstStyle/>
          <a:p>
            <a:r>
              <a:rPr lang="uk-UA" dirty="0"/>
              <a:t>На першому етапі клонували двониткову ДНК-копію </a:t>
            </a:r>
            <a:r>
              <a:rPr lang="uk-UA" dirty="0" err="1"/>
              <a:t>мРНК</a:t>
            </a:r>
            <a:r>
              <a:rPr lang="uk-UA" dirty="0"/>
              <a:t> і розщепленням </a:t>
            </a:r>
            <a:r>
              <a:rPr lang="uk-UA" dirty="0" err="1"/>
              <a:t>рестрикційними</a:t>
            </a:r>
            <a:r>
              <a:rPr lang="uk-UA" dirty="0"/>
              <a:t> </a:t>
            </a:r>
            <a:r>
              <a:rPr lang="uk-UA" dirty="0" err="1"/>
              <a:t>ендонуклеазами</a:t>
            </a:r>
            <a:r>
              <a:rPr lang="uk-UA" dirty="0"/>
              <a:t> отримали послідовність, яка кодує всю амінокислотну послідовність гормону, за винятком перших 23 амінокислот.</a:t>
            </a:r>
          </a:p>
          <a:p>
            <a:r>
              <a:rPr lang="uk-UA" dirty="0"/>
              <a:t>Потім клонували синтетичний поліпептид, відповідний амінокислот від першої до 23-ї.</a:t>
            </a:r>
          </a:p>
          <a:p>
            <a:r>
              <a:rPr lang="uk-UA" dirty="0"/>
              <a:t>Далі два фрагменти об'єднували, потім </a:t>
            </a:r>
            <a:r>
              <a:rPr lang="uk-UA" dirty="0" err="1"/>
              <a:t>підлаштували</a:t>
            </a:r>
            <a:r>
              <a:rPr lang="uk-UA" dirty="0"/>
              <a:t> до пари промоторів та ділянки зв'язування рибосом.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66760" y="1127105"/>
            <a:ext cx="34404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Кінцевий</a:t>
            </a:r>
            <a:r>
              <a:rPr lang="ru-RU" sz="2400" dirty="0" smtClean="0"/>
              <a:t> </a:t>
            </a:r>
            <a:r>
              <a:rPr lang="ru-RU" sz="2400" dirty="0" err="1" smtClean="0"/>
              <a:t>вихід</a:t>
            </a:r>
            <a:r>
              <a:rPr lang="ru-RU" sz="2400" dirty="0" smtClean="0"/>
              <a:t> гормону становить 2,4 </a:t>
            </a:r>
            <a:r>
              <a:rPr lang="ru-RU" sz="2400" dirty="0" err="1" smtClean="0"/>
              <a:t>млг</a:t>
            </a:r>
            <a:r>
              <a:rPr lang="ru-RU" sz="2400" dirty="0" smtClean="0"/>
              <a:t> на мл </a:t>
            </a:r>
            <a:r>
              <a:rPr lang="ru-RU" sz="2400" dirty="0" err="1" smtClean="0"/>
              <a:t>культури</a:t>
            </a:r>
            <a:r>
              <a:rPr lang="ru-RU" sz="2400" dirty="0" smtClean="0"/>
              <a:t> Е. соli</a:t>
            </a:r>
          </a:p>
          <a:p>
            <a:r>
              <a:rPr lang="ru-RU" sz="2400" dirty="0" smtClean="0"/>
              <a:t>(100000 молекул гомону на </a:t>
            </a:r>
            <a:r>
              <a:rPr lang="ru-RU" sz="2400" dirty="0" err="1" smtClean="0"/>
              <a:t>клітину</a:t>
            </a:r>
            <a:r>
              <a:rPr lang="ru-RU" sz="2400" dirty="0" smtClean="0"/>
              <a:t>).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xmlns="" val="37848348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342900"/>
            <a:ext cx="8534400" cy="534924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sz="2800" dirty="0" err="1"/>
              <a:t>Рекомбінантний</a:t>
            </a:r>
            <a:r>
              <a:rPr lang="uk-UA" sz="2800" dirty="0"/>
              <a:t> </a:t>
            </a:r>
            <a:r>
              <a:rPr lang="uk-UA" sz="2800" dirty="0" err="1"/>
              <a:t>соматотропін</a:t>
            </a:r>
            <a:r>
              <a:rPr lang="uk-UA" sz="2800" dirty="0"/>
              <a:t>, який отримав назву </a:t>
            </a:r>
            <a:r>
              <a:rPr lang="uk-UA" sz="2800" dirty="0" err="1"/>
              <a:t>соматрем</a:t>
            </a:r>
            <a:r>
              <a:rPr lang="uk-UA" sz="2800" dirty="0"/>
              <a:t> (</a:t>
            </a:r>
            <a:r>
              <a:rPr lang="uk-UA" sz="2800" dirty="0" err="1"/>
              <a:t>протропін</a:t>
            </a:r>
            <a:r>
              <a:rPr lang="uk-UA" sz="2800" dirty="0"/>
              <a:t>), став другим </a:t>
            </a:r>
            <a:r>
              <a:rPr lang="uk-UA" sz="2800" dirty="0" err="1"/>
              <a:t>біосинтетичним</a:t>
            </a:r>
            <a:r>
              <a:rPr lang="uk-UA" sz="2800" dirty="0"/>
              <a:t> фармацевтичним препаратом. СТГ, біологічно чистий від забруднень, вперше було отримано 1980 року фірмою “</a:t>
            </a:r>
            <a:r>
              <a:rPr lang="en-US" sz="2800" dirty="0" err="1"/>
              <a:t>Genetech</a:t>
            </a:r>
            <a:r>
              <a:rPr lang="en-US" sz="2800" dirty="0"/>
              <a:t>”. </a:t>
            </a:r>
            <a:r>
              <a:rPr lang="uk-UA" sz="2800" dirty="0"/>
              <a:t>Гормон, синтезований у генетично сконструйованих клітинах кишкової палички, відрізняється від гормону, виділеного з гіпофіза, додатковим залишком метіоніну на кінці Н</a:t>
            </a:r>
            <a:r>
              <a:rPr lang="en-US" sz="2800" dirty="0"/>
              <a:t>H2 </a:t>
            </a:r>
            <a:r>
              <a:rPr lang="uk-UA" sz="2800" dirty="0"/>
              <a:t>молекули.</a:t>
            </a:r>
          </a:p>
        </p:txBody>
      </p:sp>
    </p:spTree>
    <p:extLst>
      <p:ext uri="{BB962C8B-B14F-4D97-AF65-F5344CB8AC3E}">
        <p14:creationId xmlns:p14="http://schemas.microsoft.com/office/powerpoint/2010/main" xmlns="" val="4276457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554980"/>
            <a:ext cx="8534400" cy="43941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697730"/>
          </a:xfrm>
          <a:solidFill>
            <a:schemeClr val="tx1"/>
          </a:solidFill>
        </p:spPr>
        <p:txBody>
          <a:bodyPr/>
          <a:lstStyle/>
          <a:p>
            <a:r>
              <a:rPr lang="uk-UA" dirty="0"/>
              <a:t>Весь технологічний цикл складається з п'яти функціонально різних етапів:</a:t>
            </a:r>
          </a:p>
          <a:p>
            <a:r>
              <a:rPr lang="uk-UA" dirty="0"/>
              <a:t>1. ферментація</a:t>
            </a:r>
          </a:p>
          <a:p>
            <a:r>
              <a:rPr lang="uk-UA" dirty="0"/>
              <a:t>2. первинне очищення білка</a:t>
            </a:r>
          </a:p>
          <a:p>
            <a:r>
              <a:rPr lang="uk-UA" dirty="0"/>
              <a:t>3. хроматографічне очищення</a:t>
            </a:r>
          </a:p>
          <a:p>
            <a:r>
              <a:rPr lang="uk-UA" dirty="0"/>
              <a:t>4. виготовлення лікарської форми</a:t>
            </a:r>
          </a:p>
          <a:p>
            <a:r>
              <a:rPr lang="uk-UA" dirty="0"/>
              <a:t>5. аналіз якості субстанції та лікарської форми </a:t>
            </a:r>
            <a:r>
              <a:rPr lang="uk-UA" dirty="0" err="1"/>
              <a:t>соматогену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46766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128568" cy="1507067"/>
          </a:xfrm>
        </p:spPr>
        <p:txBody>
          <a:bodyPr/>
          <a:lstStyle/>
          <a:p>
            <a:r>
              <a:rPr lang="uk-UA" dirty="0"/>
              <a:t>Лікарські форми </a:t>
            </a:r>
            <a:r>
              <a:rPr lang="uk-UA" dirty="0" err="1"/>
              <a:t>соматотропіну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6299518" cy="4206240"/>
          </a:xfrm>
          <a:solidFill>
            <a:schemeClr val="tx1"/>
          </a:solidFill>
        </p:spPr>
        <p:txBody>
          <a:bodyPr/>
          <a:lstStyle/>
          <a:p>
            <a:r>
              <a:rPr lang="ru-RU" dirty="0"/>
              <a:t>Лиофилизат (порошок </a:t>
            </a:r>
            <a:r>
              <a:rPr lang="ru-RU" dirty="0" err="1"/>
              <a:t>лиофилизированный</a:t>
            </a:r>
            <a:r>
              <a:rPr lang="ru-RU" dirty="0"/>
              <a:t>, сухое вещество) для приготовления раствора для инъекций (в ампулах, флаконах, картриджах). </a:t>
            </a:r>
          </a:p>
          <a:p>
            <a:r>
              <a:rPr lang="ru-RU" dirty="0"/>
              <a:t>Готовые раствор для инъекций (в картриджах). </a:t>
            </a:r>
          </a:p>
          <a:p>
            <a:r>
              <a:rPr lang="ru-RU" dirty="0"/>
              <a:t>Предварительно заполненная </a:t>
            </a:r>
            <a:r>
              <a:rPr lang="ru-RU" dirty="0" err="1"/>
              <a:t>мультидозовая</a:t>
            </a:r>
            <a:r>
              <a:rPr lang="ru-RU" dirty="0"/>
              <a:t> одноразовая шприц-ручка для многократных инъекций. </a:t>
            </a:r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62800" y="1006108"/>
            <a:ext cx="43014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Біосома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Генотропін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Крескормон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Нордітропін</a:t>
            </a:r>
            <a:r>
              <a:rPr lang="ru-RU" dirty="0" smtClean="0"/>
              <a:t> (</a:t>
            </a:r>
            <a:r>
              <a:rPr lang="ru-RU" dirty="0" err="1" smtClean="0"/>
              <a:t>НордіЛет</a:t>
            </a:r>
            <a:r>
              <a:rPr lang="ru-RU" dirty="0" smtClean="0"/>
              <a:t>, </a:t>
            </a:r>
            <a:r>
              <a:rPr lang="ru-RU" dirty="0" err="1" smtClean="0"/>
              <a:t>ПенСет</a:t>
            </a:r>
            <a:r>
              <a:rPr lang="ru-RU" dirty="0" smtClean="0"/>
              <a:t>, </a:t>
            </a:r>
            <a:r>
              <a:rPr lang="ru-RU" dirty="0" err="1" smtClean="0"/>
              <a:t>Сімплекс</a:t>
            </a:r>
            <a:r>
              <a:rPr lang="ru-RU" dirty="0" smtClean="0"/>
              <a:t>);</a:t>
            </a:r>
          </a:p>
          <a:p>
            <a:r>
              <a:rPr lang="ru-RU" dirty="0" err="1" smtClean="0"/>
              <a:t>Растан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Сайзен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Соматропін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Хуматроп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243" y="3821360"/>
            <a:ext cx="2024047" cy="1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93576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5474970"/>
          </a:xfrm>
          <a:solidFill>
            <a:schemeClr val="tx1"/>
          </a:solidFill>
        </p:spPr>
        <p:txBody>
          <a:bodyPr>
            <a:normAutofit fontScale="85000" lnSpcReduction="10000"/>
          </a:bodyPr>
          <a:lstStyle/>
          <a:p>
            <a:r>
              <a:rPr lang="uk-UA" dirty="0"/>
              <a:t>Терапевтична дія </a:t>
            </a:r>
            <a:r>
              <a:rPr lang="uk-UA" dirty="0" err="1"/>
              <a:t>соматотропіну</a:t>
            </a:r>
            <a:endParaRPr lang="uk-UA" dirty="0"/>
          </a:p>
          <a:p>
            <a:r>
              <a:rPr lang="uk-UA" dirty="0"/>
              <a:t>*проявляє </a:t>
            </a:r>
            <a:r>
              <a:rPr lang="uk-UA" dirty="0" err="1"/>
              <a:t>анаболічну</a:t>
            </a:r>
            <a:r>
              <a:rPr lang="uk-UA" dirty="0"/>
              <a:t> дію (стимулює транспорт амінокислот у клітину та стимулює синтез білка),</a:t>
            </a:r>
          </a:p>
          <a:p>
            <a:r>
              <a:rPr lang="uk-UA" dirty="0"/>
              <a:t>*протидіє катаболізму;</a:t>
            </a:r>
          </a:p>
          <a:p>
            <a:r>
              <a:rPr lang="uk-UA" dirty="0"/>
              <a:t>*стимулює зростання кістяка, кісток;</a:t>
            </a:r>
          </a:p>
          <a:p>
            <a:r>
              <a:rPr lang="uk-UA" dirty="0"/>
              <a:t>*викликає збільшення числа та розміру м'язових клітин;</a:t>
            </a:r>
          </a:p>
          <a:p>
            <a:r>
              <a:rPr lang="uk-UA" dirty="0"/>
              <a:t>*збільшує масу тіла;</a:t>
            </a:r>
          </a:p>
          <a:p>
            <a:r>
              <a:rPr lang="uk-UA" dirty="0"/>
              <a:t>*викликає затримку в організмі азоту, мінеральних солей (кальцію, фосфору, натрію) та рідини;</a:t>
            </a:r>
          </a:p>
          <a:p>
            <a:r>
              <a:rPr lang="uk-UA" dirty="0"/>
              <a:t>*стимулює абсорбцію кальцію із ШКТ;</a:t>
            </a:r>
          </a:p>
          <a:p>
            <a:r>
              <a:rPr lang="uk-UA" dirty="0"/>
              <a:t>*стимулює </a:t>
            </a:r>
            <a:r>
              <a:rPr lang="uk-UA" dirty="0" err="1"/>
              <a:t>ліполіз</a:t>
            </a:r>
            <a:r>
              <a:rPr lang="uk-UA" dirty="0"/>
              <a:t>, викликає зменшення жирових накопичень, зменшує надходження </a:t>
            </a:r>
            <a:r>
              <a:rPr lang="uk-UA" dirty="0" err="1"/>
              <a:t>тригліцеридів</a:t>
            </a:r>
            <a:r>
              <a:rPr lang="uk-UA" dirty="0"/>
              <a:t> до жирових депо (особливо чутлива до </a:t>
            </a:r>
            <a:r>
              <a:rPr lang="uk-UA" dirty="0" err="1"/>
              <a:t>соматропіну</a:t>
            </a:r>
            <a:r>
              <a:rPr lang="uk-UA" dirty="0"/>
              <a:t> вісцеральна жирова тканина);</a:t>
            </a:r>
          </a:p>
          <a:p>
            <a:r>
              <a:rPr lang="uk-UA" dirty="0"/>
              <a:t>*викликає збільшення концентрації жирних кислот у плазмі;</a:t>
            </a:r>
          </a:p>
          <a:p>
            <a:r>
              <a:rPr lang="uk-UA" dirty="0"/>
              <a:t>*Підвищує вміст цукру в крові (спочатку знижує чутливість до інсуліну, яка пізніше може бути відновлена ​​або навіть покращена внаслідок сприятливих ефектів гормону росту на </a:t>
            </a:r>
            <a:r>
              <a:rPr lang="uk-UA" dirty="0" err="1"/>
              <a:t>цитоархітектоніку</a:t>
            </a:r>
            <a:r>
              <a:rPr lang="uk-UA" dirty="0"/>
              <a:t> тіла).</a:t>
            </a:r>
          </a:p>
        </p:txBody>
      </p:sp>
    </p:spTree>
    <p:extLst>
      <p:ext uri="{BB962C8B-B14F-4D97-AF65-F5344CB8AC3E}">
        <p14:creationId xmlns:p14="http://schemas.microsoft.com/office/powerpoint/2010/main" xmlns="" val="1917054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557784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b="1" dirty="0"/>
              <a:t>Рекомбінантні білкові фактори уродженого імунітету.</a:t>
            </a:r>
          </a:p>
          <a:p>
            <a:r>
              <a:rPr lang="uk-UA" dirty="0"/>
              <a:t>До використовуваних як лікарських засобів </a:t>
            </a:r>
            <a:r>
              <a:rPr lang="uk-UA" dirty="0" err="1"/>
              <a:t>видоспецифічних</a:t>
            </a:r>
            <a:r>
              <a:rPr lang="uk-UA" dirty="0"/>
              <a:t> білків відносяться інтерферони - фактори вродженого імунітету. Це група білкових речовин, які виробляються зараженими вірусами. Вони індукують локальні та системні противірусні реакції в інших клітинах, і, відповідно, використовуються як противірусні препарати.</a:t>
            </a:r>
          </a:p>
          <a:p>
            <a:r>
              <a:rPr lang="uk-UA" dirty="0"/>
              <a:t>Донедавна інтерферони з людських клітин були доступні лише в малих кількостях. Як медичний препарат використовувався лейкоцитарний інтерферон. Його джерелом служила кров, одержувана з пологових будинків. Нині ген лейкоцитарного інтерферону одержано шляхом хімічного синтезу. Потім він був включений в </a:t>
            </a:r>
            <a:r>
              <a:rPr lang="uk-UA" dirty="0" err="1"/>
              <a:t>плазміди</a:t>
            </a:r>
            <a:r>
              <a:rPr lang="uk-UA" dirty="0"/>
              <a:t>, які в свою чергу були введені в клітини кишкової палички і клітини дріжджів, що стали таким чином продуцентами лейкоцитарного інтерферону людини</a:t>
            </a:r>
          </a:p>
        </p:txBody>
      </p:sp>
    </p:spTree>
    <p:extLst>
      <p:ext uri="{BB962C8B-B14F-4D97-AF65-F5344CB8AC3E}">
        <p14:creationId xmlns:p14="http://schemas.microsoft.com/office/powerpoint/2010/main" xmlns="" val="133789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1214418" cy="1507067"/>
          </a:xfrm>
        </p:spPr>
        <p:txBody>
          <a:bodyPr/>
          <a:lstStyle/>
          <a:p>
            <a:r>
              <a:rPr lang="ru-RU" dirty="0" err="1"/>
              <a:t>Рекомбінантні</a:t>
            </a:r>
            <a:r>
              <a:rPr lang="ru-RU" dirty="0"/>
              <a:t> </a:t>
            </a:r>
            <a:r>
              <a:rPr lang="ru-RU" dirty="0" err="1"/>
              <a:t>білкові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</a:t>
            </a:r>
            <a:r>
              <a:rPr lang="ru-RU" dirty="0" err="1"/>
              <a:t>вродженого</a:t>
            </a:r>
            <a:r>
              <a:rPr lang="ru-RU" dirty="0"/>
              <a:t> </a:t>
            </a:r>
            <a:r>
              <a:rPr lang="ru-RU" dirty="0" err="1"/>
              <a:t>імунітету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11042968" cy="414909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b="1" dirty="0"/>
              <a:t>Інтерферон</a:t>
            </a:r>
            <a:r>
              <a:rPr lang="uk-UA" dirty="0"/>
              <a:t> – поліпептид, що виробляється і акумулюється у всіх </a:t>
            </a:r>
            <a:r>
              <a:rPr lang="uk-UA" dirty="0" err="1"/>
              <a:t>ядросодержащих</a:t>
            </a:r>
            <a:r>
              <a:rPr lang="uk-UA" dirty="0"/>
              <a:t> клітинах крові та епітеліальних клітинах слизових оболонок. Він є основною ланкою </a:t>
            </a:r>
            <a:r>
              <a:rPr lang="uk-UA" dirty="0" err="1"/>
              <a:t>протиінфекційного</a:t>
            </a:r>
            <a:r>
              <a:rPr lang="uk-UA" dirty="0"/>
              <a:t> захисту людини. Інтерферони виробляються і виділяються місцево, </a:t>
            </a:r>
            <a:r>
              <a:rPr lang="uk-UA" dirty="0" err="1"/>
              <a:t>навколоклітинний</a:t>
            </a:r>
            <a:r>
              <a:rPr lang="uk-UA" dirty="0"/>
              <a:t> простір. Діють переважно на довколишні клітини.</a:t>
            </a:r>
          </a:p>
          <a:p>
            <a:r>
              <a:rPr lang="uk-UA" dirty="0"/>
              <a:t>Інтерферони - загальна назва, під якою в даний час поєднують ряд білків зі подібними властивостями, що виділяються клітинами організму у відповідь на вторгнення вірусу. Завдяки інтерферонам клітини стають несприйнятливими по відношенню до вірусу. «Визначається як інтерферон фактор має бути білкової природи, мати антивірусну активність по відношенню до різних вірусів, принаймні, у гомологічних клітинах, опосередкованої клітинними метаболічними процесами, що включають синтез РНК і білка».</a:t>
            </a:r>
          </a:p>
        </p:txBody>
      </p:sp>
    </p:spTree>
    <p:extLst>
      <p:ext uri="{BB962C8B-B14F-4D97-AF65-F5344CB8AC3E}">
        <p14:creationId xmlns:p14="http://schemas.microsoft.com/office/powerpoint/2010/main" xmlns="" val="10886815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014268" cy="1507067"/>
          </a:xfrm>
        </p:spPr>
        <p:txBody>
          <a:bodyPr/>
          <a:lstStyle/>
          <a:p>
            <a:r>
              <a:rPr lang="uk-UA" dirty="0"/>
              <a:t>Класифікація інтерферонів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85750"/>
            <a:ext cx="10677208" cy="4640580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r>
              <a:rPr lang="uk-UA" dirty="0"/>
              <a:t>Лейкоцитарні інтерферони, залежно від типу клітин, у яких вони утворюються, поділяються на:</a:t>
            </a:r>
          </a:p>
          <a:p>
            <a:r>
              <a:rPr lang="uk-UA" dirty="0"/>
              <a:t>1.</a:t>
            </a:r>
            <a:r>
              <a:rPr lang="en-US" dirty="0"/>
              <a:t>L-</a:t>
            </a:r>
            <a:r>
              <a:rPr lang="uk-UA" dirty="0"/>
              <a:t>група (лейкоцитарний інтерферон)</a:t>
            </a:r>
          </a:p>
          <a:p>
            <a:r>
              <a:rPr lang="uk-UA" dirty="0"/>
              <a:t>2.В-група (інтерферони фібробластів)</a:t>
            </a:r>
          </a:p>
          <a:p>
            <a:r>
              <a:rPr lang="uk-UA" dirty="0"/>
              <a:t>3.</a:t>
            </a:r>
            <a:r>
              <a:rPr lang="en-US" dirty="0"/>
              <a:t>G-</a:t>
            </a:r>
            <a:r>
              <a:rPr lang="uk-UA" dirty="0"/>
              <a:t>група (</a:t>
            </a:r>
            <a:r>
              <a:rPr lang="uk-UA" dirty="0" err="1"/>
              <a:t>імуний</a:t>
            </a:r>
            <a:r>
              <a:rPr lang="uk-UA" dirty="0"/>
              <a:t> інтерферон Т-лімфоцити)</a:t>
            </a:r>
          </a:p>
          <a:p>
            <a:r>
              <a:rPr lang="uk-UA" dirty="0"/>
              <a:t>Або інакше:</a:t>
            </a:r>
          </a:p>
          <a:p>
            <a:r>
              <a:rPr lang="uk-UA" dirty="0"/>
              <a:t>альфа (</a:t>
            </a:r>
            <a:r>
              <a:rPr lang="en-US" dirty="0"/>
              <a:t>alpha) - </a:t>
            </a:r>
            <a:r>
              <a:rPr lang="uk-UA" dirty="0"/>
              <a:t>виробляється лейкоцитами,</a:t>
            </a:r>
          </a:p>
          <a:p>
            <a:r>
              <a:rPr lang="uk-UA" dirty="0"/>
              <a:t>бета (</a:t>
            </a:r>
            <a:r>
              <a:rPr lang="en-US" dirty="0"/>
              <a:t>beta) - </a:t>
            </a:r>
            <a:r>
              <a:rPr lang="uk-UA" dirty="0"/>
              <a:t>виробляється фібробластами, та</a:t>
            </a:r>
          </a:p>
          <a:p>
            <a:r>
              <a:rPr lang="uk-UA" dirty="0"/>
              <a:t>гамма (</a:t>
            </a:r>
            <a:r>
              <a:rPr lang="en-US" dirty="0"/>
              <a:t>gamma) – </a:t>
            </a:r>
            <a:r>
              <a:rPr lang="uk-UA" dirty="0"/>
              <a:t>виробляється лімфоцитами.</a:t>
            </a:r>
          </a:p>
          <a:p>
            <a:r>
              <a:rPr lang="uk-UA" dirty="0"/>
              <a:t>Всі вони не тільки мають антивірусний і протипухлинний</a:t>
            </a:r>
          </a:p>
          <a:p>
            <a:r>
              <a:rPr lang="uk-UA" dirty="0"/>
              <a:t>дією, але що важливіше, мають властивість активувати - примушувати до дії такі клітини імунної системи, як макрофаги.</a:t>
            </a:r>
          </a:p>
        </p:txBody>
      </p:sp>
    </p:spTree>
    <p:extLst>
      <p:ext uri="{BB962C8B-B14F-4D97-AF65-F5344CB8AC3E}">
        <p14:creationId xmlns:p14="http://schemas.microsoft.com/office/powerpoint/2010/main" xmlns="" val="19941236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052060"/>
            <a:ext cx="10322878" cy="942339"/>
          </a:xfrm>
        </p:spPr>
        <p:txBody>
          <a:bodyPr/>
          <a:lstStyle/>
          <a:p>
            <a:r>
              <a:rPr lang="uk-UA" dirty="0"/>
              <a:t>Основні ефекти </a:t>
            </a:r>
            <a:r>
              <a:rPr lang="uk-UA" dirty="0" smtClean="0"/>
              <a:t>інтерферонів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74320"/>
            <a:ext cx="10974388" cy="4926330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r>
              <a:rPr lang="uk-UA" dirty="0"/>
              <a:t>Противірусний: пригнічення синтезу вірусної РНК, пригнічення синтезу білків оболонки вірусу.</a:t>
            </a:r>
          </a:p>
          <a:p>
            <a:endParaRPr lang="uk-UA" dirty="0"/>
          </a:p>
          <a:p>
            <a:r>
              <a:rPr lang="uk-UA" dirty="0" err="1"/>
              <a:t>Імуномодулюючий</a:t>
            </a:r>
            <a:r>
              <a:rPr lang="uk-UA" dirty="0"/>
              <a:t> – здатність інтерферонів регулювати взаємодію клітин, що беруть участь в імунній відповіді.</a:t>
            </a:r>
          </a:p>
          <a:p>
            <a:endParaRPr lang="uk-UA" dirty="0"/>
          </a:p>
          <a:p>
            <a:r>
              <a:rPr lang="uk-UA" dirty="0"/>
              <a:t>Протипухлинний ефект інтерферонів пов'язаний з їхньою здатністю активувати цитотоксичні лімфоцити, модулювати продукцію антитіл, пригнічувати дію пухлинних ростових факторів.</a:t>
            </a:r>
          </a:p>
          <a:p>
            <a:endParaRPr lang="uk-UA" dirty="0"/>
          </a:p>
          <a:p>
            <a:r>
              <a:rPr lang="uk-UA" dirty="0" err="1"/>
              <a:t>Антипроліферативний</a:t>
            </a:r>
            <a:r>
              <a:rPr lang="uk-UA" dirty="0"/>
              <a:t> ефект полягає у здатності інтерферонів виявляти властивості </a:t>
            </a:r>
            <a:r>
              <a:rPr lang="uk-UA" dirty="0" err="1"/>
              <a:t>цитостатиків</a:t>
            </a:r>
            <a:r>
              <a:rPr lang="uk-UA" dirty="0"/>
              <a:t> – пригнічувати зростання клітин за рахунок </a:t>
            </a:r>
            <a:r>
              <a:rPr lang="uk-UA" dirty="0" err="1"/>
              <a:t>інгібування</a:t>
            </a:r>
            <a:r>
              <a:rPr lang="uk-UA" dirty="0"/>
              <a:t> факторів, що стимулюють проліферацію клітин.</a:t>
            </a:r>
          </a:p>
          <a:p>
            <a:endParaRPr lang="uk-UA" dirty="0"/>
          </a:p>
          <a:p>
            <a:r>
              <a:rPr lang="uk-UA" dirty="0"/>
              <a:t>Пригнічення вірусної інфекції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919" y="4335718"/>
            <a:ext cx="2158171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99153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342900"/>
            <a:ext cx="8534400" cy="6035040"/>
          </a:xfrm>
          <a:solidFill>
            <a:schemeClr val="tx1"/>
          </a:solidFill>
        </p:spPr>
        <p:txBody>
          <a:bodyPr>
            <a:normAutofit fontScale="70000" lnSpcReduction="20000"/>
          </a:bodyPr>
          <a:lstStyle/>
          <a:p>
            <a:r>
              <a:rPr lang="uk-UA" dirty="0"/>
              <a:t>За способом отримання інтерферони поділяються на:</a:t>
            </a:r>
          </a:p>
          <a:p>
            <a:r>
              <a:rPr lang="uk-UA" dirty="0"/>
              <a:t>  1.Природні:</a:t>
            </a:r>
          </a:p>
          <a:p>
            <a:r>
              <a:rPr lang="uk-UA" dirty="0"/>
              <a:t>одержувані з культури клітин лейкоцитів людини, стимульованих</a:t>
            </a:r>
          </a:p>
          <a:p>
            <a:r>
              <a:rPr lang="uk-UA" dirty="0"/>
              <a:t>вірусами.</a:t>
            </a:r>
          </a:p>
          <a:p>
            <a:r>
              <a:rPr lang="uk-UA" dirty="0"/>
              <a:t>   2.Рекомбінантні:</a:t>
            </a:r>
          </a:p>
          <a:p>
            <a:r>
              <a:rPr lang="uk-UA" dirty="0"/>
              <a:t> одержують генно-інженерним методом шляхом культивування</a:t>
            </a:r>
          </a:p>
          <a:p>
            <a:r>
              <a:rPr lang="uk-UA" dirty="0"/>
              <a:t>бактеріальних штамів, що містять у своєму генетичному </a:t>
            </a:r>
            <a:r>
              <a:rPr lang="uk-UA" dirty="0" err="1"/>
              <a:t>апараті</a:t>
            </a:r>
            <a:endParaRPr lang="uk-UA" dirty="0"/>
          </a:p>
          <a:p>
            <a:r>
              <a:rPr lang="uk-UA" dirty="0"/>
              <a:t>вбудовану </a:t>
            </a:r>
            <a:r>
              <a:rPr lang="uk-UA" dirty="0" err="1"/>
              <a:t>рекомбінантну</a:t>
            </a:r>
            <a:r>
              <a:rPr lang="uk-UA" dirty="0"/>
              <a:t> </a:t>
            </a:r>
            <a:r>
              <a:rPr lang="uk-UA" dirty="0" err="1"/>
              <a:t>плазміду</a:t>
            </a:r>
            <a:r>
              <a:rPr lang="uk-UA" dirty="0"/>
              <a:t> гена інтерферону людини</a:t>
            </a:r>
          </a:p>
          <a:p>
            <a:endParaRPr lang="uk-UA" dirty="0"/>
          </a:p>
          <a:p>
            <a:r>
              <a:rPr lang="uk-UA" dirty="0"/>
              <a:t>Технологія отримання інтерферону</a:t>
            </a:r>
          </a:p>
          <a:p>
            <a:r>
              <a:rPr lang="uk-UA" dirty="0"/>
              <a:t>1. Культивування </a:t>
            </a:r>
            <a:r>
              <a:rPr lang="uk-UA" dirty="0" err="1"/>
              <a:t>рекомбінантного</a:t>
            </a:r>
            <a:r>
              <a:rPr lang="uk-UA" dirty="0"/>
              <a:t> штаму </a:t>
            </a:r>
            <a:r>
              <a:rPr lang="en-US" dirty="0"/>
              <a:t>E.coli,</a:t>
            </a:r>
          </a:p>
          <a:p>
            <a:r>
              <a:rPr lang="en-US" dirty="0"/>
              <a:t>2. </a:t>
            </a:r>
            <a:r>
              <a:rPr lang="uk-UA" dirty="0"/>
              <a:t>Заморожування отриманої біомаси при температурі не вище -70°С,</a:t>
            </a:r>
          </a:p>
          <a:p>
            <a:r>
              <a:rPr lang="uk-UA" dirty="0"/>
              <a:t>3. Розморожування,</a:t>
            </a:r>
          </a:p>
          <a:p>
            <a:r>
              <a:rPr lang="uk-UA" dirty="0"/>
              <a:t>4. Руйнування клітин мікроорганізму лізоцимом,</a:t>
            </a:r>
          </a:p>
          <a:p>
            <a:r>
              <a:rPr lang="uk-UA" dirty="0"/>
              <a:t>5. Видалення ДНК та РНК, введення в лізат ДНК-ази та очищення виділеної нерозчинної форми інтерферону, відмивання буферним розчином з детергентами,</a:t>
            </a:r>
          </a:p>
          <a:p>
            <a:r>
              <a:rPr lang="uk-UA" dirty="0"/>
              <a:t>6. Розчинення осаду інтерферону в розчині </a:t>
            </a:r>
            <a:r>
              <a:rPr lang="uk-UA" dirty="0" err="1"/>
              <a:t>гуанідин</a:t>
            </a:r>
            <a:r>
              <a:rPr lang="uk-UA" dirty="0"/>
              <a:t> гідрохлориду,</a:t>
            </a:r>
          </a:p>
          <a:p>
            <a:r>
              <a:rPr lang="uk-UA" dirty="0"/>
              <a:t>7. </a:t>
            </a:r>
            <a:r>
              <a:rPr lang="uk-UA" dirty="0" err="1"/>
              <a:t>Ренатурація</a:t>
            </a:r>
            <a:r>
              <a:rPr lang="uk-UA" dirty="0"/>
              <a:t> та </a:t>
            </a:r>
            <a:r>
              <a:rPr lang="uk-UA" dirty="0" err="1"/>
              <a:t>одностадійне</a:t>
            </a:r>
            <a:r>
              <a:rPr lang="uk-UA" dirty="0"/>
              <a:t> очищення іонообмінної хроматографії.</a:t>
            </a:r>
          </a:p>
          <a:p>
            <a:r>
              <a:rPr lang="uk-UA" dirty="0"/>
              <a:t>Як продуцент використовують штам </a:t>
            </a:r>
            <a:r>
              <a:rPr lang="en-US" dirty="0"/>
              <a:t>E.coli SS5, </a:t>
            </a:r>
            <a:r>
              <a:rPr lang="uk-UA" dirty="0"/>
              <a:t>отриманий за допомогою </a:t>
            </a:r>
            <a:r>
              <a:rPr lang="uk-UA" dirty="0" err="1"/>
              <a:t>рекомбінантної</a:t>
            </a:r>
            <a:r>
              <a:rPr lang="uk-UA" dirty="0"/>
              <a:t> </a:t>
            </a:r>
            <a:r>
              <a:rPr lang="uk-UA" dirty="0" err="1"/>
              <a:t>плазміди</a:t>
            </a:r>
            <a:r>
              <a:rPr lang="uk-UA" dirty="0"/>
              <a:t> </a:t>
            </a:r>
            <a:r>
              <a:rPr lang="en-US" dirty="0"/>
              <a:t>pSS5, </a:t>
            </a:r>
            <a:r>
              <a:rPr lang="uk-UA" dirty="0"/>
              <a:t>що містить три промотори: </a:t>
            </a:r>
            <a:r>
              <a:rPr lang="en-US" dirty="0" err="1"/>
              <a:t>Plac</a:t>
            </a:r>
            <a:r>
              <a:rPr lang="en-US" dirty="0"/>
              <a:t>, Pt7 </a:t>
            </a:r>
            <a:r>
              <a:rPr lang="uk-UA" dirty="0"/>
              <a:t>і </a:t>
            </a:r>
            <a:r>
              <a:rPr lang="en-US" dirty="0" err="1"/>
              <a:t>Ptrp</a:t>
            </a:r>
            <a:r>
              <a:rPr lang="en-US" dirty="0"/>
              <a:t> , </a:t>
            </a:r>
            <a:r>
              <a:rPr lang="uk-UA" dirty="0"/>
              <a:t>і ген альфа-інтерферону з введеними </a:t>
            </a:r>
            <a:r>
              <a:rPr lang="uk-UA" dirty="0" err="1"/>
              <a:t>нуклеотидними</a:t>
            </a:r>
            <a:r>
              <a:rPr lang="uk-UA" dirty="0"/>
              <a:t> замінами</a:t>
            </a:r>
          </a:p>
        </p:txBody>
      </p:sp>
    </p:spTree>
    <p:extLst>
      <p:ext uri="{BB962C8B-B14F-4D97-AF65-F5344CB8AC3E}">
        <p14:creationId xmlns:p14="http://schemas.microsoft.com/office/powerpoint/2010/main" xmlns="" val="15347231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02870"/>
            <a:ext cx="10494328" cy="6195060"/>
          </a:xfrm>
          <a:solidFill>
            <a:schemeClr val="tx1"/>
          </a:solidFill>
        </p:spPr>
        <p:txBody>
          <a:bodyPr>
            <a:normAutofit fontScale="85000" lnSpcReduction="10000"/>
          </a:bodyPr>
          <a:lstStyle/>
          <a:p>
            <a:r>
              <a:rPr lang="uk-UA" dirty="0"/>
              <a:t>Технологічна схема отримання генно-інженерних інтерферонів (як одна з можливих) принципово зводиться до наступного:</a:t>
            </a:r>
          </a:p>
          <a:p>
            <a:r>
              <a:rPr lang="uk-UA" dirty="0"/>
              <a:t>Індукція синтезу та виділення </a:t>
            </a:r>
            <a:r>
              <a:rPr lang="uk-UA" dirty="0" err="1"/>
              <a:t>інтерферонової</a:t>
            </a:r>
            <a:r>
              <a:rPr lang="uk-UA" dirty="0"/>
              <a:t> </a:t>
            </a:r>
            <a:r>
              <a:rPr lang="uk-UA" dirty="0" err="1"/>
              <a:t>мРНК</a:t>
            </a:r>
            <a:r>
              <a:rPr lang="uk-UA" dirty="0"/>
              <a:t> з клітин;</a:t>
            </a:r>
          </a:p>
          <a:p>
            <a:r>
              <a:rPr lang="uk-UA" dirty="0"/>
              <a:t>Одержання </a:t>
            </a:r>
            <a:r>
              <a:rPr lang="uk-UA" dirty="0" err="1"/>
              <a:t>кДНК</a:t>
            </a:r>
            <a:r>
              <a:rPr lang="uk-UA" dirty="0"/>
              <a:t>, комплементарної </a:t>
            </a:r>
            <a:r>
              <a:rPr lang="uk-UA" dirty="0" err="1"/>
              <a:t>інтерферонової</a:t>
            </a:r>
            <a:r>
              <a:rPr lang="uk-UA" dirty="0"/>
              <a:t> </a:t>
            </a:r>
            <a:r>
              <a:rPr lang="uk-UA" dirty="0" err="1"/>
              <a:t>мРНК</a:t>
            </a:r>
            <a:r>
              <a:rPr lang="uk-UA" dirty="0"/>
              <a:t> із лейкоцитів;</a:t>
            </a:r>
          </a:p>
          <a:p>
            <a:r>
              <a:rPr lang="uk-UA" dirty="0"/>
              <a:t>Вбудовування </a:t>
            </a:r>
            <a:r>
              <a:rPr lang="uk-UA" dirty="0" err="1"/>
              <a:t>кДНК</a:t>
            </a:r>
            <a:r>
              <a:rPr lang="uk-UA" dirty="0"/>
              <a:t> у </a:t>
            </a:r>
            <a:r>
              <a:rPr lang="uk-UA" dirty="0" err="1"/>
              <a:t>плазміду</a:t>
            </a:r>
            <a:r>
              <a:rPr lang="uk-UA" dirty="0"/>
              <a:t>;</a:t>
            </a:r>
          </a:p>
          <a:p>
            <a:r>
              <a:rPr lang="uk-UA" dirty="0"/>
              <a:t>Введення реконструйованої </a:t>
            </a:r>
            <a:r>
              <a:rPr lang="uk-UA" dirty="0" err="1"/>
              <a:t>плазміди</a:t>
            </a:r>
            <a:r>
              <a:rPr lang="uk-UA" dirty="0"/>
              <a:t> у клітини </a:t>
            </a:r>
            <a:r>
              <a:rPr lang="en-US" dirty="0"/>
              <a:t>E.coli;</a:t>
            </a:r>
          </a:p>
          <a:p>
            <a:r>
              <a:rPr lang="uk-UA" dirty="0"/>
              <a:t>Розмноження бактерій, що містять реконструйовану </a:t>
            </a:r>
            <a:r>
              <a:rPr lang="uk-UA" dirty="0" err="1"/>
              <a:t>плазміду</a:t>
            </a:r>
            <a:r>
              <a:rPr lang="uk-UA" dirty="0"/>
              <a:t>, у </a:t>
            </a:r>
            <a:r>
              <a:rPr lang="uk-UA" dirty="0" err="1"/>
              <a:t>культуральному</a:t>
            </a:r>
            <a:r>
              <a:rPr lang="uk-UA" dirty="0"/>
              <a:t> середовищі;</a:t>
            </a:r>
          </a:p>
          <a:p>
            <a:r>
              <a:rPr lang="uk-UA" dirty="0"/>
              <a:t>сепарування клітин </a:t>
            </a:r>
            <a:r>
              <a:rPr lang="en-US" dirty="0"/>
              <a:t>E.coli;</a:t>
            </a:r>
          </a:p>
          <a:p>
            <a:r>
              <a:rPr lang="uk-UA" dirty="0"/>
              <a:t>Дезінтеграція та екстракція клітин </a:t>
            </a:r>
            <a:r>
              <a:rPr lang="en-US" dirty="0"/>
              <a:t>E.coli;</a:t>
            </a:r>
          </a:p>
          <a:p>
            <a:r>
              <a:rPr lang="uk-UA" dirty="0"/>
              <a:t>Осадження (наприклад, </a:t>
            </a:r>
            <a:r>
              <a:rPr lang="uk-UA" dirty="0" err="1"/>
              <a:t>поліетиленаміном</a:t>
            </a:r>
            <a:r>
              <a:rPr lang="uk-UA" dirty="0"/>
              <a:t>) з подальшим центрифугуванням;</a:t>
            </a:r>
          </a:p>
          <a:p>
            <a:r>
              <a:rPr lang="uk-UA" dirty="0" err="1"/>
              <a:t>Висолення</a:t>
            </a:r>
            <a:r>
              <a:rPr lang="uk-UA" dirty="0"/>
              <a:t> інтерферону з </a:t>
            </a:r>
            <a:r>
              <a:rPr lang="uk-UA" dirty="0" err="1"/>
              <a:t>супернатанту</a:t>
            </a:r>
            <a:r>
              <a:rPr lang="uk-UA" dirty="0"/>
              <a:t> амонію сульфатом;</a:t>
            </a:r>
          </a:p>
          <a:p>
            <a:r>
              <a:rPr lang="uk-UA" dirty="0"/>
              <a:t>Діаліз осаду інтерферону;</a:t>
            </a:r>
          </a:p>
          <a:p>
            <a:r>
              <a:rPr lang="uk-UA" dirty="0"/>
              <a:t>Розчин інтерферону, пропусканням розчину через колонку з </a:t>
            </a:r>
            <a:r>
              <a:rPr lang="uk-UA" dirty="0" err="1"/>
              <a:t>імуносорбентом</a:t>
            </a:r>
            <a:r>
              <a:rPr lang="uk-UA" dirty="0"/>
              <a:t> (пришитими </a:t>
            </a:r>
            <a:r>
              <a:rPr lang="uk-UA" dirty="0" err="1"/>
              <a:t>моноклональними</a:t>
            </a:r>
            <a:r>
              <a:rPr lang="uk-UA" dirty="0"/>
              <a:t> антитілами);</a:t>
            </a:r>
          </a:p>
          <a:p>
            <a:r>
              <a:rPr lang="uk-UA" dirty="0" err="1"/>
              <a:t>Елюція</a:t>
            </a:r>
            <a:r>
              <a:rPr lang="uk-UA" dirty="0"/>
              <a:t> інтерферону з наступною хроматографією на целюлозному </a:t>
            </a:r>
            <a:r>
              <a:rPr lang="uk-UA" dirty="0" err="1"/>
              <a:t>катіонообміннику</a:t>
            </a:r>
            <a:r>
              <a:rPr lang="uk-UA" dirty="0"/>
              <a:t>.</a:t>
            </a:r>
          </a:p>
          <a:p>
            <a:r>
              <a:rPr lang="uk-UA" dirty="0"/>
              <a:t> З зазначених стадій, лише 8 останніх фактично реалізуються у виробничих умовах, тоді як перші 4 стадії виконуються у лабораторних умовах. Саме ці перші 4 етапи є найважчими та складними.</a:t>
            </a:r>
          </a:p>
        </p:txBody>
      </p:sp>
    </p:spTree>
    <p:extLst>
      <p:ext uri="{BB962C8B-B14F-4D97-AF65-F5344CB8AC3E}">
        <p14:creationId xmlns:p14="http://schemas.microsoft.com/office/powerpoint/2010/main" xmlns="" val="30740895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629150"/>
            <a:ext cx="11694478" cy="1365249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Основні </a:t>
            </a:r>
            <a:r>
              <a:rPr lang="ru-RU" sz="2700" dirty="0" err="1"/>
              <a:t>представники</a:t>
            </a:r>
            <a:r>
              <a:rPr lang="ru-RU" sz="2700" dirty="0"/>
              <a:t>. ПРЕПАРАТИ РЕКОМБІНАНТНОГО АЛЬФА-ІНТЕРФЕРОНУ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82880"/>
            <a:ext cx="10505758" cy="4304452"/>
          </a:xfrm>
          <a:solidFill>
            <a:schemeClr val="tx1"/>
          </a:solidFill>
        </p:spPr>
        <p:txBody>
          <a:bodyPr>
            <a:normAutofit fontScale="70000" lnSpcReduction="20000"/>
          </a:bodyPr>
          <a:lstStyle/>
          <a:p>
            <a:r>
              <a:rPr lang="uk-UA" dirty="0" err="1"/>
              <a:t>Віферон</a:t>
            </a:r>
            <a:endParaRPr lang="uk-UA" dirty="0"/>
          </a:p>
          <a:p>
            <a:r>
              <a:rPr lang="uk-UA" dirty="0"/>
              <a:t>Складається з людського </a:t>
            </a:r>
            <a:r>
              <a:rPr lang="uk-UA" dirty="0" err="1"/>
              <a:t>рекомбінантного</a:t>
            </a:r>
            <a:r>
              <a:rPr lang="uk-UA" dirty="0"/>
              <a:t> інтерферону </a:t>
            </a:r>
            <a:r>
              <a:rPr lang="el-GR" dirty="0"/>
              <a:t>α2β, α-</a:t>
            </a:r>
            <a:r>
              <a:rPr lang="uk-UA" dirty="0"/>
              <a:t>токоферолу ацетату (вітамін Е), аскорбінової кислоти (вітамін С), олії какао.</a:t>
            </a:r>
          </a:p>
          <a:p>
            <a:r>
              <a:rPr lang="uk-UA" dirty="0" err="1"/>
              <a:t>Віферон</a:t>
            </a:r>
            <a:r>
              <a:rPr lang="uk-UA" dirty="0"/>
              <a:t> має </a:t>
            </a:r>
            <a:r>
              <a:rPr lang="uk-UA" dirty="0" err="1"/>
              <a:t>імуномодулюючу</a:t>
            </a:r>
            <a:r>
              <a:rPr lang="uk-UA" dirty="0"/>
              <a:t> (стимулює фагоцитарну активність </a:t>
            </a:r>
            <a:r>
              <a:rPr lang="uk-UA" dirty="0" err="1"/>
              <a:t>нейтрофілів</a:t>
            </a:r>
            <a:r>
              <a:rPr lang="uk-UA" dirty="0"/>
              <a:t> в осередках ураження), противірусною та протипухлинною дією.</a:t>
            </a:r>
          </a:p>
          <a:p>
            <a:r>
              <a:rPr lang="uk-UA" dirty="0"/>
              <a:t>Показання до застосування:</a:t>
            </a:r>
          </a:p>
          <a:p>
            <a:r>
              <a:rPr lang="uk-UA" dirty="0"/>
              <a:t>- у вагітних: ГРВІ, </a:t>
            </a:r>
            <a:r>
              <a:rPr lang="uk-UA" dirty="0" err="1"/>
              <a:t>негоспитальная</a:t>
            </a:r>
            <a:r>
              <a:rPr lang="uk-UA" dirty="0"/>
              <a:t> атипова пневмонія, пієлонефрит, </a:t>
            </a:r>
            <a:r>
              <a:rPr lang="uk-UA" dirty="0" err="1"/>
              <a:t>гломерулонефрит</a:t>
            </a:r>
            <a:r>
              <a:rPr lang="uk-UA" dirty="0"/>
              <a:t>, вірусні гепатити В, С;</a:t>
            </a:r>
          </a:p>
          <a:p>
            <a:r>
              <a:rPr lang="uk-UA" dirty="0"/>
              <a:t>- у новонароджених (недоношених дітей): ГРВІ, атипова пневмонія, сепсис, </a:t>
            </a:r>
            <a:r>
              <a:rPr lang="uk-UA" dirty="0" err="1"/>
              <a:t>цитомегалія</a:t>
            </a:r>
            <a:r>
              <a:rPr lang="uk-UA" dirty="0"/>
              <a:t>, гепатит, кишковий дисбактеріоз, </a:t>
            </a:r>
            <a:r>
              <a:rPr lang="uk-UA" dirty="0" err="1"/>
              <a:t>ентеровірусні</a:t>
            </a:r>
            <a:r>
              <a:rPr lang="uk-UA" dirty="0"/>
              <a:t> інфекції, менінгіт;</a:t>
            </a:r>
          </a:p>
          <a:p>
            <a:r>
              <a:rPr lang="uk-UA" dirty="0"/>
              <a:t>для лікування онкологічних захворювань: </a:t>
            </a:r>
            <a:r>
              <a:rPr lang="uk-UA" dirty="0" err="1"/>
              <a:t>волосато</a:t>
            </a:r>
            <a:r>
              <a:rPr lang="uk-UA" dirty="0"/>
              <a:t>-клітинний лейкоз, гострий </a:t>
            </a:r>
            <a:r>
              <a:rPr lang="uk-UA" dirty="0" err="1"/>
              <a:t>лімфобластний</a:t>
            </a:r>
            <a:r>
              <a:rPr lang="uk-UA" dirty="0"/>
              <a:t> лейкоз, </a:t>
            </a:r>
            <a:r>
              <a:rPr lang="uk-UA" dirty="0" err="1"/>
              <a:t>лімфогрануломатоз</a:t>
            </a:r>
            <a:r>
              <a:rPr lang="uk-UA" dirty="0"/>
              <a:t>, </a:t>
            </a:r>
            <a:r>
              <a:rPr lang="uk-UA" dirty="0" err="1"/>
              <a:t>неходжкінська</a:t>
            </a:r>
            <a:r>
              <a:rPr lang="uk-UA" dirty="0"/>
              <a:t> лімфома, солідні пухлини;</a:t>
            </a:r>
          </a:p>
          <a:p>
            <a:r>
              <a:rPr lang="uk-UA" dirty="0"/>
              <a:t>-для лікування гострих та хронічних вірусних гепатитів В, С та Д;</a:t>
            </a:r>
          </a:p>
          <a:p>
            <a:r>
              <a:rPr lang="uk-UA" dirty="0"/>
              <a:t>- для лікування </a:t>
            </a:r>
            <a:r>
              <a:rPr lang="uk-UA" dirty="0" err="1"/>
              <a:t>герпесу</a:t>
            </a:r>
            <a:r>
              <a:rPr lang="uk-UA" dirty="0"/>
              <a:t>, </a:t>
            </a:r>
            <a:r>
              <a:rPr lang="uk-UA" dirty="0" err="1"/>
              <a:t>уреаплазмозу</a:t>
            </a:r>
            <a:r>
              <a:rPr lang="uk-UA" dirty="0"/>
              <a:t>, </a:t>
            </a:r>
            <a:r>
              <a:rPr lang="uk-UA" dirty="0" err="1"/>
              <a:t>хламідіозу</a:t>
            </a:r>
            <a:r>
              <a:rPr lang="uk-UA" dirty="0"/>
              <a:t>, </a:t>
            </a:r>
            <a:r>
              <a:rPr lang="uk-UA" dirty="0" err="1"/>
              <a:t>мікоплазмозу</a:t>
            </a:r>
            <a:r>
              <a:rPr lang="uk-UA" dirty="0"/>
              <a:t>, </a:t>
            </a:r>
            <a:r>
              <a:rPr lang="uk-UA" dirty="0" err="1"/>
              <a:t>цитамегаловірусної</a:t>
            </a:r>
            <a:r>
              <a:rPr lang="uk-UA" dirty="0"/>
              <a:t> інфекції, </a:t>
            </a:r>
            <a:r>
              <a:rPr lang="uk-UA" dirty="0" err="1"/>
              <a:t>трихомоніаз</a:t>
            </a:r>
            <a:r>
              <a:rPr lang="uk-UA" dirty="0"/>
              <a:t>, </a:t>
            </a:r>
            <a:r>
              <a:rPr lang="uk-UA" dirty="0" err="1"/>
              <a:t>гарднереллез</a:t>
            </a:r>
            <a:r>
              <a:rPr lang="uk-UA" dirty="0"/>
              <a:t>, </a:t>
            </a:r>
            <a:r>
              <a:rPr lang="uk-UA" dirty="0" err="1"/>
              <a:t>папіломавірусна</a:t>
            </a:r>
            <a:r>
              <a:rPr lang="uk-UA" dirty="0"/>
              <a:t> інфекція, бактеріальний </a:t>
            </a:r>
            <a:r>
              <a:rPr lang="uk-UA" dirty="0" err="1"/>
              <a:t>вагіноз</a:t>
            </a:r>
            <a:r>
              <a:rPr lang="uk-UA" dirty="0"/>
              <a:t>, </a:t>
            </a:r>
            <a:r>
              <a:rPr lang="uk-UA" dirty="0" err="1"/>
              <a:t>рецидивуючий</a:t>
            </a:r>
            <a:r>
              <a:rPr lang="uk-UA" dirty="0"/>
              <a:t> вагінальний </a:t>
            </a:r>
            <a:r>
              <a:rPr lang="uk-UA" dirty="0" err="1"/>
              <a:t>кандидоз</a:t>
            </a:r>
            <a:r>
              <a:rPr lang="uk-UA" dirty="0"/>
              <a:t>;</a:t>
            </a:r>
          </a:p>
          <a:p>
            <a:r>
              <a:rPr lang="uk-UA" dirty="0"/>
              <a:t>- бронхіальна астма;</a:t>
            </a:r>
          </a:p>
          <a:p>
            <a:r>
              <a:rPr lang="uk-UA" dirty="0"/>
              <a:t>- Гнійно-септичні стани.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027" y="5016196"/>
            <a:ext cx="1396105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05936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777740"/>
            <a:ext cx="10208578" cy="1216659"/>
          </a:xfrm>
        </p:spPr>
        <p:txBody>
          <a:bodyPr/>
          <a:lstStyle/>
          <a:p>
            <a:r>
              <a:rPr lang="uk-UA" dirty="0"/>
              <a:t>ПРЕПАРАТИ РЕКОМБІНАНТНОГО АЛЬФА-ІНТЕРФЕРОНУ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354330"/>
            <a:ext cx="10517188" cy="4560570"/>
          </a:xfrm>
          <a:solidFill>
            <a:schemeClr val="tx1"/>
          </a:solidFill>
        </p:spPr>
        <p:txBody>
          <a:bodyPr>
            <a:normAutofit fontScale="85000" lnSpcReduction="10000"/>
          </a:bodyPr>
          <a:lstStyle/>
          <a:p>
            <a:r>
              <a:rPr lang="uk-UA" dirty="0"/>
              <a:t>Складається з людського </a:t>
            </a:r>
            <a:r>
              <a:rPr lang="uk-UA" dirty="0" err="1"/>
              <a:t>рекомбінантного</a:t>
            </a:r>
            <a:r>
              <a:rPr lang="uk-UA" dirty="0"/>
              <a:t> інтерферону </a:t>
            </a:r>
            <a:r>
              <a:rPr lang="el-GR" dirty="0"/>
              <a:t>α2β, </a:t>
            </a:r>
            <a:r>
              <a:rPr lang="uk-UA" dirty="0"/>
              <a:t>стабілізованого людським сироватковим альбуміном.</a:t>
            </a:r>
          </a:p>
          <a:p>
            <a:r>
              <a:rPr lang="uk-UA" dirty="0"/>
              <a:t>Форма випуску: ампули з </a:t>
            </a:r>
            <a:r>
              <a:rPr lang="uk-UA" dirty="0" err="1"/>
              <a:t>ліофізованим</a:t>
            </a:r>
            <a:r>
              <a:rPr lang="uk-UA" dirty="0"/>
              <a:t> порошком по 1Х 10 5 МО</a:t>
            </a:r>
          </a:p>
          <a:p>
            <a:endParaRPr lang="uk-UA" dirty="0"/>
          </a:p>
          <a:p>
            <a:r>
              <a:rPr lang="uk-UA" dirty="0"/>
              <a:t>Має </a:t>
            </a:r>
            <a:r>
              <a:rPr lang="uk-UA" dirty="0" err="1"/>
              <a:t>імуномодулюючу</a:t>
            </a:r>
            <a:r>
              <a:rPr lang="uk-UA" dirty="0"/>
              <a:t>, противірусну та протипухлинну дію.</a:t>
            </a:r>
          </a:p>
          <a:p>
            <a:r>
              <a:rPr lang="uk-UA" dirty="0"/>
              <a:t>Протипоказання: вагітність, алергічні захворювання.</a:t>
            </a:r>
          </a:p>
          <a:p>
            <a:r>
              <a:rPr lang="uk-UA" dirty="0" err="1"/>
              <a:t>Грипферон</a:t>
            </a:r>
            <a:endParaRPr lang="uk-UA" dirty="0"/>
          </a:p>
          <a:p>
            <a:endParaRPr lang="uk-UA" dirty="0"/>
          </a:p>
          <a:p>
            <a:r>
              <a:rPr lang="uk-UA" dirty="0"/>
              <a:t>Складається із людського </a:t>
            </a:r>
            <a:r>
              <a:rPr lang="uk-UA" dirty="0" err="1"/>
              <a:t>рекомбінантного</a:t>
            </a:r>
            <a:r>
              <a:rPr lang="uk-UA" dirty="0"/>
              <a:t> інтерферону </a:t>
            </a:r>
            <a:r>
              <a:rPr lang="el-GR" dirty="0"/>
              <a:t>α2.</a:t>
            </a:r>
          </a:p>
          <a:p>
            <a:r>
              <a:rPr lang="uk-UA" dirty="0"/>
              <a:t>Форма випуску: краплі в ніс у флаконі-</a:t>
            </a:r>
            <a:r>
              <a:rPr lang="uk-UA" dirty="0" err="1"/>
              <a:t>капільниці</a:t>
            </a:r>
            <a:r>
              <a:rPr lang="uk-UA" dirty="0"/>
              <a:t> по 5,0 та 10,0 мл.</a:t>
            </a:r>
          </a:p>
          <a:p>
            <a:r>
              <a:rPr lang="uk-UA" dirty="0"/>
              <a:t>Має </a:t>
            </a:r>
            <a:r>
              <a:rPr lang="uk-UA" dirty="0" err="1"/>
              <a:t>імуномодулюючу</a:t>
            </a:r>
            <a:r>
              <a:rPr lang="uk-UA" dirty="0"/>
              <a:t>, противірусну, протимікробну та протизапальну дію.</a:t>
            </a:r>
          </a:p>
          <a:p>
            <a:endParaRPr lang="uk-UA" dirty="0"/>
          </a:p>
          <a:p>
            <a:r>
              <a:rPr lang="uk-UA" dirty="0"/>
              <a:t>Показання для застосування: профілактика та лікування ГРВІ та грипу.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0673" y="732498"/>
            <a:ext cx="1902117" cy="19021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958" y="2744536"/>
            <a:ext cx="2170364" cy="21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8897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620058" cy="1507067"/>
          </a:xfrm>
        </p:spPr>
        <p:txBody>
          <a:bodyPr/>
          <a:lstStyle/>
          <a:p>
            <a:r>
              <a:rPr lang="uk-UA" dirty="0"/>
              <a:t>Препарати </a:t>
            </a:r>
            <a:r>
              <a:rPr lang="uk-UA" dirty="0" err="1"/>
              <a:t>рекомбінантного</a:t>
            </a:r>
            <a:r>
              <a:rPr lang="uk-UA" dirty="0"/>
              <a:t> інтерферону – альфа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74390" y="697230"/>
            <a:ext cx="3229880" cy="36147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5810" y="697230"/>
            <a:ext cx="64350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 smtClean="0"/>
              <a:t>Віферон</a:t>
            </a:r>
            <a:endParaRPr lang="uk-UA" dirty="0" smtClean="0"/>
          </a:p>
          <a:p>
            <a:r>
              <a:rPr lang="uk-UA" dirty="0" smtClean="0"/>
              <a:t>        Склад: людського </a:t>
            </a:r>
            <a:r>
              <a:rPr lang="uk-UA" dirty="0" err="1" smtClean="0"/>
              <a:t>рекомбінантний</a:t>
            </a:r>
            <a:endParaRPr lang="uk-UA" dirty="0" smtClean="0"/>
          </a:p>
          <a:p>
            <a:r>
              <a:rPr lang="uk-UA" dirty="0" smtClean="0"/>
              <a:t>        інтерферон </a:t>
            </a:r>
            <a:r>
              <a:rPr lang="el-GR" dirty="0" smtClean="0"/>
              <a:t>α-2β, α-</a:t>
            </a:r>
            <a:r>
              <a:rPr lang="uk-UA" dirty="0" smtClean="0"/>
              <a:t>токоферол ацетат</a:t>
            </a:r>
          </a:p>
          <a:p>
            <a:r>
              <a:rPr lang="uk-UA" dirty="0" smtClean="0"/>
              <a:t>        (вітамін Е), аскорбінова кислота</a:t>
            </a:r>
          </a:p>
          <a:p>
            <a:r>
              <a:rPr lang="uk-UA" dirty="0" smtClean="0"/>
              <a:t>        (Вітамін С), масло какао.</a:t>
            </a:r>
          </a:p>
          <a:p>
            <a:r>
              <a:rPr lang="uk-UA" dirty="0" smtClean="0"/>
              <a:t>        Показання до застосування та</a:t>
            </a:r>
          </a:p>
          <a:p>
            <a:r>
              <a:rPr lang="uk-UA" dirty="0" smtClean="0"/>
              <a:t>        протипоказання: згідно з інструкцією.</a:t>
            </a:r>
          </a:p>
          <a:p>
            <a:r>
              <a:rPr lang="uk-UA" dirty="0" smtClean="0"/>
              <a:t>        Форми випуску: супозиторії по 15000</a:t>
            </a:r>
          </a:p>
          <a:p>
            <a:r>
              <a:rPr lang="uk-UA" dirty="0" smtClean="0"/>
              <a:t>        МЕ, 500000 МО, 1000000 МО, 3000000 МО;</a:t>
            </a:r>
          </a:p>
          <a:p>
            <a:r>
              <a:rPr lang="uk-UA" dirty="0" smtClean="0"/>
              <a:t>        мазь, </a:t>
            </a:r>
            <a:r>
              <a:rPr lang="uk-UA" dirty="0" err="1" smtClean="0"/>
              <a:t>утрим</a:t>
            </a:r>
            <a:r>
              <a:rPr lang="uk-UA" dirty="0" smtClean="0"/>
              <a:t>. 40000 МО інтерферону на 1 г;</a:t>
            </a:r>
          </a:p>
          <a:p>
            <a:r>
              <a:rPr lang="uk-UA" dirty="0" smtClean="0"/>
              <a:t>        гель, вміст. 36000МЕ інтерферону на 1г.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5796183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132070"/>
            <a:ext cx="10860088" cy="862329"/>
          </a:xfrm>
        </p:spPr>
        <p:txBody>
          <a:bodyPr>
            <a:normAutofit fontScale="90000"/>
          </a:bodyPr>
          <a:lstStyle/>
          <a:p>
            <a:r>
              <a:rPr lang="uk-UA" dirty="0" err="1"/>
              <a:t>Технология</a:t>
            </a:r>
            <a:r>
              <a:rPr lang="uk-UA" dirty="0"/>
              <a:t> </a:t>
            </a:r>
            <a:r>
              <a:rPr lang="uk-UA" dirty="0" err="1"/>
              <a:t>получения</a:t>
            </a:r>
            <a:r>
              <a:rPr lang="uk-UA" dirty="0"/>
              <a:t> </a:t>
            </a:r>
            <a:r>
              <a:rPr lang="uk-UA" dirty="0" err="1"/>
              <a:t>интерферона</a:t>
            </a:r>
            <a:r>
              <a:rPr lang="uk-UA" dirty="0"/>
              <a:t> - </a:t>
            </a:r>
            <a:r>
              <a:rPr lang="el-GR" dirty="0"/>
              <a:t>β</a:t>
            </a:r>
            <a:br>
              <a:rPr lang="el-GR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85750"/>
            <a:ext cx="6322378" cy="4583430"/>
          </a:xfrm>
        </p:spPr>
        <p:txBody>
          <a:bodyPr/>
          <a:lstStyle/>
          <a:p>
            <a:r>
              <a:rPr lang="uk-UA" dirty="0"/>
              <a:t>Обидва види інтерферону – </a:t>
            </a:r>
            <a:r>
              <a:rPr lang="el-GR" dirty="0"/>
              <a:t>β </a:t>
            </a:r>
            <a:r>
              <a:rPr lang="uk-UA" dirty="0"/>
              <a:t>в даний час одержують методом </a:t>
            </a:r>
            <a:r>
              <a:rPr lang="uk-UA" dirty="0" err="1"/>
              <a:t>рекомбінантного</a:t>
            </a:r>
            <a:r>
              <a:rPr lang="uk-UA" dirty="0"/>
              <a:t> синтезу на основі ДНК людини. Інтерферони-бета-1</a:t>
            </a:r>
            <a:r>
              <a:rPr lang="en-US" dirty="0"/>
              <a:t>a </a:t>
            </a:r>
            <a:r>
              <a:rPr lang="uk-UA" dirty="0"/>
              <a:t>напрацьовуються у культурі клітин яєчника китайського хом'ячка, а інтерферон-бета-1б – у культурі бактеріальних клітин (Е. </a:t>
            </a:r>
            <a:r>
              <a:rPr lang="en-US" dirty="0"/>
              <a:t>Coli).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515" y="1714413"/>
            <a:ext cx="2688569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52544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532120"/>
            <a:ext cx="7602538" cy="462279"/>
          </a:xfrm>
        </p:spPr>
        <p:txBody>
          <a:bodyPr>
            <a:normAutofit fontScale="90000"/>
          </a:bodyPr>
          <a:lstStyle/>
          <a:p>
            <a:r>
              <a:rPr lang="uk-UA" dirty="0"/>
              <a:t>Контроль якості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6128068" cy="4400550"/>
          </a:xfrm>
          <a:solidFill>
            <a:schemeClr val="tx1"/>
          </a:solidFill>
        </p:spPr>
        <p:txBody>
          <a:bodyPr/>
          <a:lstStyle/>
          <a:p>
            <a:r>
              <a:rPr lang="ru-RU" b="1" dirty="0" err="1"/>
              <a:t>Інтерферон</a:t>
            </a:r>
            <a:r>
              <a:rPr lang="ru-RU" b="1" dirty="0"/>
              <a:t>-бета</a:t>
            </a:r>
            <a:r>
              <a:rPr lang="ru-RU" dirty="0"/>
              <a:t> </a:t>
            </a:r>
            <a:r>
              <a:rPr lang="ru-RU" dirty="0" err="1"/>
              <a:t>піддають</a:t>
            </a:r>
            <a:r>
              <a:rPr lang="ru-RU" dirty="0"/>
              <a:t> </a:t>
            </a:r>
            <a:r>
              <a:rPr lang="ru-RU" dirty="0" err="1"/>
              <a:t>наступним</a:t>
            </a:r>
            <a:r>
              <a:rPr lang="ru-RU" dirty="0"/>
              <a:t> видам контролю:</a:t>
            </a:r>
          </a:p>
          <a:p>
            <a:r>
              <a:rPr lang="ru-RU" dirty="0" err="1"/>
              <a:t>фізичному</a:t>
            </a:r>
            <a:endParaRPr lang="ru-RU" dirty="0"/>
          </a:p>
          <a:p>
            <a:r>
              <a:rPr lang="ru-RU" dirty="0" err="1"/>
              <a:t>повному</a:t>
            </a:r>
            <a:r>
              <a:rPr lang="ru-RU" dirty="0"/>
              <a:t> </a:t>
            </a:r>
            <a:r>
              <a:rPr lang="ru-RU" dirty="0" err="1"/>
              <a:t>хімічному</a:t>
            </a:r>
            <a:endParaRPr lang="ru-RU" dirty="0"/>
          </a:p>
          <a:p>
            <a:r>
              <a:rPr lang="ru-RU" dirty="0" err="1"/>
              <a:t>біологічному</a:t>
            </a:r>
            <a:endParaRPr lang="ru-RU" dirty="0"/>
          </a:p>
          <a:p>
            <a:r>
              <a:rPr lang="ru-RU" dirty="0"/>
              <a:t>контролю на </a:t>
            </a:r>
            <a:r>
              <a:rPr lang="ru-RU" dirty="0" err="1"/>
              <a:t>пірогенність</a:t>
            </a:r>
            <a:endParaRPr lang="ru-RU" dirty="0"/>
          </a:p>
          <a:p>
            <a:r>
              <a:rPr lang="ru-RU" dirty="0" err="1"/>
              <a:t>випробуванням</a:t>
            </a:r>
            <a:r>
              <a:rPr lang="ru-RU" dirty="0"/>
              <a:t> на </a:t>
            </a:r>
            <a:r>
              <a:rPr lang="ru-RU" dirty="0" err="1"/>
              <a:t>механічні</a:t>
            </a:r>
            <a:r>
              <a:rPr lang="ru-RU" dirty="0"/>
              <a:t> </a:t>
            </a:r>
            <a:r>
              <a:rPr lang="ru-RU" dirty="0" err="1"/>
              <a:t>включення</a:t>
            </a:r>
            <a:endParaRPr lang="ru-RU" dirty="0"/>
          </a:p>
          <a:p>
            <a:r>
              <a:rPr lang="ru-RU" dirty="0" err="1"/>
              <a:t>випробувань</a:t>
            </a:r>
            <a:r>
              <a:rPr lang="ru-RU" dirty="0"/>
              <a:t> на </a:t>
            </a:r>
            <a:r>
              <a:rPr lang="ru-RU" dirty="0" err="1"/>
              <a:t>токсичність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8905056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937760"/>
            <a:ext cx="11214418" cy="1056639"/>
          </a:xfrm>
        </p:spPr>
        <p:txBody>
          <a:bodyPr>
            <a:normAutofit fontScale="90000"/>
          </a:bodyPr>
          <a:lstStyle/>
          <a:p>
            <a:r>
              <a:rPr lang="uk-UA" dirty="0"/>
              <a:t>ПРЕПАРАТИ РЕКОМБІНАНТНОГО БЕТА-ІНТЕРФЕРОНУ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37160"/>
            <a:ext cx="6676708" cy="4800600"/>
          </a:xfrm>
        </p:spPr>
        <p:txBody>
          <a:bodyPr>
            <a:noAutofit/>
          </a:bodyPr>
          <a:lstStyle/>
          <a:p>
            <a:r>
              <a:rPr lang="uk-UA" sz="2400" dirty="0" err="1"/>
              <a:t>Бетаферон</a:t>
            </a:r>
            <a:endParaRPr lang="uk-UA" sz="2400" dirty="0"/>
          </a:p>
          <a:p>
            <a:endParaRPr lang="uk-UA" sz="2400" dirty="0"/>
          </a:p>
          <a:p>
            <a:r>
              <a:rPr lang="uk-UA" sz="2400" dirty="0" err="1"/>
              <a:t>Рекомбінантний</a:t>
            </a:r>
            <a:r>
              <a:rPr lang="uk-UA" sz="2400" dirty="0"/>
              <a:t> інтерферон бета-1</a:t>
            </a:r>
            <a:r>
              <a:rPr lang="el-GR" sz="2400" dirty="0"/>
              <a:t>β</a:t>
            </a:r>
          </a:p>
          <a:p>
            <a:r>
              <a:rPr lang="uk-UA" sz="2400" dirty="0"/>
              <a:t>Форма випуску: флакони по 9,6 МІУ</a:t>
            </a:r>
          </a:p>
          <a:p>
            <a:r>
              <a:rPr lang="uk-UA" sz="2400" dirty="0"/>
              <a:t>Має противірусну та протипухлинну дію.</a:t>
            </a:r>
          </a:p>
          <a:p>
            <a:r>
              <a:rPr lang="uk-UA" sz="2400" dirty="0"/>
              <a:t>Протипоказання: вагітність, підвищена чутливість, епілепсія, захворювання печінки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655" y="1299865"/>
            <a:ext cx="3566469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96078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914900"/>
            <a:ext cx="10928668" cy="1079499"/>
          </a:xfrm>
        </p:spPr>
        <p:txBody>
          <a:bodyPr>
            <a:normAutofit fontScale="90000"/>
          </a:bodyPr>
          <a:lstStyle/>
          <a:p>
            <a:r>
              <a:rPr lang="uk-UA" dirty="0"/>
              <a:t>Препарати </a:t>
            </a:r>
            <a:r>
              <a:rPr lang="uk-UA" dirty="0" err="1"/>
              <a:t>рекомбінантного</a:t>
            </a:r>
            <a:r>
              <a:rPr lang="uk-UA" dirty="0"/>
              <a:t> інтерферону – гама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48590"/>
            <a:ext cx="4036378" cy="4663440"/>
          </a:xfrm>
          <a:solidFill>
            <a:schemeClr val="tx1"/>
          </a:solidFill>
        </p:spPr>
        <p:txBody>
          <a:bodyPr>
            <a:normAutofit fontScale="70000" lnSpcReduction="20000"/>
          </a:bodyPr>
          <a:lstStyle/>
          <a:p>
            <a:r>
              <a:rPr lang="uk-UA" sz="2800" dirty="0" err="1"/>
              <a:t>Анаферон</a:t>
            </a:r>
            <a:endParaRPr lang="uk-UA" sz="2800" dirty="0"/>
          </a:p>
          <a:p>
            <a:r>
              <a:rPr lang="uk-UA" sz="2800" dirty="0"/>
              <a:t>        Склад: </a:t>
            </a:r>
            <a:r>
              <a:rPr lang="uk-UA" sz="2800" dirty="0" err="1"/>
              <a:t>рекомбінантний</a:t>
            </a:r>
            <a:r>
              <a:rPr lang="uk-UA" sz="2800" dirty="0"/>
              <a:t> інтерферон-гамма.</a:t>
            </a:r>
          </a:p>
          <a:p>
            <a:r>
              <a:rPr lang="uk-UA" sz="2800" dirty="0"/>
              <a:t>        Форма випуску: пігулки по 3 гр.</a:t>
            </a:r>
          </a:p>
          <a:p>
            <a:r>
              <a:rPr lang="uk-UA" sz="2800" dirty="0"/>
              <a:t>        Фармакологічна дія: </a:t>
            </a:r>
            <a:r>
              <a:rPr lang="uk-UA" sz="2800" dirty="0" err="1"/>
              <a:t>імуномодулююча</a:t>
            </a:r>
            <a:r>
              <a:rPr lang="uk-UA" sz="2800" dirty="0"/>
              <a:t> та противірусна.</a:t>
            </a:r>
          </a:p>
          <a:p>
            <a:r>
              <a:rPr lang="uk-UA" sz="2800" dirty="0"/>
              <a:t>        Показання до застосування: профілактика та лікування грипу та ГРВІ.</a:t>
            </a:r>
          </a:p>
          <a:p>
            <a:r>
              <a:rPr lang="uk-UA" sz="2800" dirty="0"/>
              <a:t>        Протипоказання: індивідуальна нестерпність.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871" y="218498"/>
            <a:ext cx="4041998" cy="452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94105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Класифікація вакцин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ru-RU" sz="2400" dirty="0"/>
              <a:t>Класифікація вакцин відповідно до </a:t>
            </a:r>
            <a:r>
              <a:rPr lang="ru-RU" sz="2400" dirty="0" err="1"/>
              <a:t>природи</a:t>
            </a:r>
            <a:r>
              <a:rPr lang="ru-RU" sz="2400" dirty="0"/>
              <a:t> </a:t>
            </a:r>
            <a:r>
              <a:rPr lang="ru-RU" sz="2400" dirty="0" err="1"/>
              <a:t>специфічного</a:t>
            </a:r>
            <a:r>
              <a:rPr lang="ru-RU" sz="2400" dirty="0"/>
              <a:t> антигену:</a:t>
            </a:r>
          </a:p>
          <a:p>
            <a:endParaRPr lang="ru-RU" sz="2400" dirty="0"/>
          </a:p>
          <a:p>
            <a:r>
              <a:rPr lang="ru-RU" sz="2400" dirty="0"/>
              <a:t>• </a:t>
            </a:r>
            <a:r>
              <a:rPr lang="ru-RU" sz="2400" dirty="0" err="1"/>
              <a:t>живі</a:t>
            </a:r>
            <a:endParaRPr lang="ru-RU" sz="2400" dirty="0"/>
          </a:p>
          <a:p>
            <a:r>
              <a:rPr lang="ru-RU" sz="2400" dirty="0"/>
              <a:t>• </a:t>
            </a:r>
            <a:r>
              <a:rPr lang="ru-RU" sz="2400" dirty="0" err="1"/>
              <a:t>неживі</a:t>
            </a:r>
            <a:endParaRPr lang="ru-RU" sz="2400" dirty="0"/>
          </a:p>
          <a:p>
            <a:r>
              <a:rPr lang="ru-RU" sz="2400" dirty="0"/>
              <a:t>• </a:t>
            </a:r>
            <a:r>
              <a:rPr lang="ru-RU" sz="2400" dirty="0" err="1"/>
              <a:t>комбіновані</a:t>
            </a:r>
            <a:r>
              <a:rPr lang="ru-RU" sz="2400" dirty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xmlns="" val="38255877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uk-UA" sz="6600" dirty="0" smtClean="0"/>
              <a:t>Дякую за увагу!</a:t>
            </a:r>
            <a:endParaRPr lang="uk-UA" sz="6600" dirty="0"/>
          </a:p>
        </p:txBody>
      </p:sp>
    </p:spTree>
    <p:extLst>
      <p:ext uri="{BB962C8B-B14F-4D97-AF65-F5344CB8AC3E}">
        <p14:creationId xmlns:p14="http://schemas.microsoft.com/office/powerpoint/2010/main" xmlns="" val="241705144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4137</Words>
  <Application>Microsoft Office PowerPoint</Application>
  <PresentationFormat>Произвольный</PresentationFormat>
  <Paragraphs>332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Сектор</vt:lpstr>
      <vt:lpstr>Назва дисципліни: «ФАРМАЦЕВТИЧНА БІОТЕХНОЛОГІЯ»</vt:lpstr>
      <vt:lpstr>Слайд 2</vt:lpstr>
      <vt:lpstr>Вимоги до мікроорганізмів</vt:lpstr>
      <vt:lpstr>Слайд 4</vt:lpstr>
      <vt:lpstr>Слайд 5</vt:lpstr>
      <vt:lpstr>рівні безпеки. </vt:lpstr>
      <vt:lpstr>Заходи безпеки</vt:lpstr>
      <vt:lpstr>Рекомбінантні білки, створені деякими генно-інженерними мікроорганізмами</vt:lpstr>
      <vt:lpstr>Деякі генетичні модифіковані мікроорганізми, що використовуються в біотехнології</vt:lpstr>
      <vt:lpstr>Рекомбінатний інсулін</vt:lpstr>
      <vt:lpstr>Інсулін</vt:lpstr>
      <vt:lpstr>Слайд 12</vt:lpstr>
      <vt:lpstr>Слайд 13</vt:lpstr>
      <vt:lpstr>Відомо також, що кількість осіб, які потребують систематичного введення інсуліну, щорічно зростає на кілька відсотків, тому проблема дефіциту сировини стосовно інсуліну тваринного походження існує досі.</vt:lpstr>
      <vt:lpstr>Слайд 15</vt:lpstr>
      <vt:lpstr>Слайд 16</vt:lpstr>
      <vt:lpstr>Способи одержання інсуліну</vt:lpstr>
      <vt:lpstr>Слайд 18</vt:lpstr>
      <vt:lpstr>Синтез інсуліну</vt:lpstr>
      <vt:lpstr>Спосіб синтезу людського інсуліну за допомогою E.coli дозволяє отримати інсулін більш високої якості і ступеня очищення з чистотою не нижче 96% і активністю не нижче 26 Е/мг.</vt:lpstr>
      <vt:lpstr>Переваги та недоліки рекомбінантного інсуліну</vt:lpstr>
      <vt:lpstr>Приклади препаратів інсуліну, отримані шляхом генної інженерії:</vt:lpstr>
      <vt:lpstr>Інсулін-ліки для розумних, а не дурнів. Будь то лікарі чи пацієнти. Е. П. Джослін (США)</vt:lpstr>
      <vt:lpstr>Слайд 24</vt:lpstr>
      <vt:lpstr>Слайд 25</vt:lpstr>
      <vt:lpstr>Слайд 26</vt:lpstr>
      <vt:lpstr>Слайд 27</vt:lpstr>
      <vt:lpstr>Слайд 28</vt:lpstr>
      <vt:lpstr>Гормон зростання (соматотропін).</vt:lpstr>
      <vt:lpstr>Соматотропін (Гормон зростання)</vt:lpstr>
      <vt:lpstr>За способом отримання виділяють:</vt:lpstr>
      <vt:lpstr>Отримання соматотропіну</vt:lpstr>
      <vt:lpstr>Слайд 33</vt:lpstr>
      <vt:lpstr>Слайд 34</vt:lpstr>
      <vt:lpstr>Лікарські форми соматотропіну</vt:lpstr>
      <vt:lpstr>Слайд 36</vt:lpstr>
      <vt:lpstr>Слайд 37</vt:lpstr>
      <vt:lpstr>Рекомбінантні білкові фактори вродженого імунітету</vt:lpstr>
      <vt:lpstr>Класифікація інтерферонів</vt:lpstr>
      <vt:lpstr>Основні ефекти інтерферонів</vt:lpstr>
      <vt:lpstr>Слайд 41</vt:lpstr>
      <vt:lpstr>Слайд 42</vt:lpstr>
      <vt:lpstr>Основні представники. ПРЕПАРАТИ РЕКОМБІНАНТНОГО АЛЬФА-ІНТЕРФЕРОНУ </vt:lpstr>
      <vt:lpstr>ПРЕПАРАТИ РЕКОМБІНАНТНОГО АЛЬФА-ІНТЕРФЕРОНУ</vt:lpstr>
      <vt:lpstr>Препарати рекомбінантного інтерферону – альфа</vt:lpstr>
      <vt:lpstr>Технология получения интерферона - β </vt:lpstr>
      <vt:lpstr>Контроль якості</vt:lpstr>
      <vt:lpstr>ПРЕПАРАТИ РЕКОМБІНАНТНОГО БЕТА-ІНТЕРФЕРОНУ</vt:lpstr>
      <vt:lpstr>Препарати рекомбінантного інтерферону – гама</vt:lpstr>
      <vt:lpstr>Класифікація вакцин </vt:lpstr>
      <vt:lpstr>Слайд 51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 дисципліни:  «ФАРМАЦЕВТИЧНА БІОТЕХНОЛОГІЯ»</dc:title>
  <dc:creator>Мельник Ольга Анатоліївна</dc:creator>
  <cp:lastModifiedBy>dm_pa</cp:lastModifiedBy>
  <cp:revision>17</cp:revision>
  <dcterms:created xsi:type="dcterms:W3CDTF">2021-11-04T18:42:23Z</dcterms:created>
  <dcterms:modified xsi:type="dcterms:W3CDTF">2023-09-07T07:18:10Z</dcterms:modified>
</cp:coreProperties>
</file>