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2"/>
  </p:notesMasterIdLst>
  <p:sldIdLst>
    <p:sldId id="256" r:id="rId2"/>
    <p:sldId id="257" r:id="rId3"/>
    <p:sldId id="282" r:id="rId4"/>
    <p:sldId id="283" r:id="rId5"/>
    <p:sldId id="284" r:id="rId6"/>
    <p:sldId id="285" r:id="rId7"/>
    <p:sldId id="286" r:id="rId8"/>
    <p:sldId id="287" r:id="rId9"/>
    <p:sldId id="288" r:id="rId10"/>
    <p:sldId id="289" r:id="rId11"/>
    <p:sldId id="265" r:id="rId12"/>
    <p:sldId id="290" r:id="rId13"/>
    <p:sldId id="267" r:id="rId14"/>
    <p:sldId id="258" r:id="rId15"/>
    <p:sldId id="259" r:id="rId16"/>
    <p:sldId id="260" r:id="rId17"/>
    <p:sldId id="261" r:id="rId18"/>
    <p:sldId id="262" r:id="rId19"/>
    <p:sldId id="263" r:id="rId20"/>
    <p:sldId id="264" r:id="rId21"/>
    <p:sldId id="266" r:id="rId22"/>
    <p:sldId id="269" r:id="rId23"/>
    <p:sldId id="270" r:id="rId24"/>
    <p:sldId id="271" r:id="rId25"/>
    <p:sldId id="274" r:id="rId26"/>
    <p:sldId id="272" r:id="rId27"/>
    <p:sldId id="279" r:id="rId28"/>
    <p:sldId id="280" r:id="rId29"/>
    <p:sldId id="273" r:id="rId30"/>
    <p:sldId id="27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DA37D80-6434-44D0-A028-1B22A696006F}" styleName="Світли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Помір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0B9B9D-4ACF-44A4-B739-2A2D8E06CA4F}" type="datetimeFigureOut">
              <a:rPr lang="uk-UA" smtClean="0"/>
              <a:t>22.03.2026</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BABF7F-9369-43FC-956B-856F5B573B0B}" type="slidenum">
              <a:rPr lang="uk-UA" smtClean="0"/>
              <a:t>‹№›</a:t>
            </a:fld>
            <a:endParaRPr lang="uk-UA"/>
          </a:p>
        </p:txBody>
      </p:sp>
    </p:spTree>
    <p:extLst>
      <p:ext uri="{BB962C8B-B14F-4D97-AF65-F5344CB8AC3E}">
        <p14:creationId xmlns:p14="http://schemas.microsoft.com/office/powerpoint/2010/main" val="2858169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04353659-B26F-4F30-9C24-1A03B1EA72B9}" type="slidenum">
              <a:rPr lang="uk-UA" smtClean="0"/>
              <a:t>12</a:t>
            </a:fld>
            <a:endParaRPr lang="uk-UA"/>
          </a:p>
        </p:txBody>
      </p:sp>
    </p:spTree>
    <p:extLst>
      <p:ext uri="{BB962C8B-B14F-4D97-AF65-F5344CB8AC3E}">
        <p14:creationId xmlns:p14="http://schemas.microsoft.com/office/powerpoint/2010/main" val="1257662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38102A15-D970-412C-9FC5-8C7DCA1F715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1368950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8102A15-D970-412C-9FC5-8C7DCA1F715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409979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38102A15-D970-412C-9FC5-8C7DCA1F715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3569879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38102A15-D970-412C-9FC5-8C7DCA1F715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2524206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38102A15-D970-412C-9FC5-8C7DCA1F715B}" type="datetimeFigureOut">
              <a:rPr lang="uk-UA" smtClean="0"/>
              <a:t>22.03.2026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3678504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38102A15-D970-412C-9FC5-8C7DCA1F715B}" type="datetimeFigureOut">
              <a:rPr lang="uk-UA" smtClean="0"/>
              <a:t>22.03.2026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2034539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102A15-D970-412C-9FC5-8C7DCA1F715B}" type="datetimeFigureOut">
              <a:rPr lang="uk-UA" smtClean="0"/>
              <a:t>22.03.2026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3342912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38102A15-D970-412C-9FC5-8C7DCA1F715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1403816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38102A15-D970-412C-9FC5-8C7DCA1F715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207022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38102A15-D970-412C-9FC5-8C7DCA1F715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4220692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38102A15-D970-412C-9FC5-8C7DCA1F715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D5B23A-43F1-4469-99B1-7F2F63E75247}"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198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38102A15-D970-412C-9FC5-8C7DCA1F715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3463569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38102A15-D970-412C-9FC5-8C7DCA1F715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D5B23A-43F1-4469-99B1-7F2F63E75247}"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84896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38102A15-D970-412C-9FC5-8C7DCA1F715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2421788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8102A15-D970-412C-9FC5-8C7DCA1F715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1176203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8102A15-D970-412C-9FC5-8C7DCA1F715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D5B23A-43F1-4469-99B1-7F2F63E75247}" type="slidenum">
              <a:rPr lang="uk-UA" smtClean="0"/>
              <a:t>‹№›</a:t>
            </a:fld>
            <a:endParaRPr lang="uk-UA"/>
          </a:p>
        </p:txBody>
      </p:sp>
    </p:spTree>
    <p:extLst>
      <p:ext uri="{BB962C8B-B14F-4D97-AF65-F5344CB8AC3E}">
        <p14:creationId xmlns:p14="http://schemas.microsoft.com/office/powerpoint/2010/main" val="3334642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8102A15-D970-412C-9FC5-8C7DCA1F715B}" type="datetimeFigureOut">
              <a:rPr lang="uk-UA" smtClean="0"/>
              <a:t>22.03.2026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7D5B23A-43F1-4469-99B1-7F2F63E75247}" type="slidenum">
              <a:rPr lang="uk-UA" smtClean="0"/>
              <a:t>‹№›</a:t>
            </a:fld>
            <a:endParaRPr lang="uk-UA"/>
          </a:p>
        </p:txBody>
      </p:sp>
    </p:spTree>
    <p:extLst>
      <p:ext uri="{BB962C8B-B14F-4D97-AF65-F5344CB8AC3E}">
        <p14:creationId xmlns:p14="http://schemas.microsoft.com/office/powerpoint/2010/main" val="383153407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B59C64-B586-0896-6641-7FD74068D80F}"/>
              </a:ext>
            </a:extLst>
          </p:cNvPr>
          <p:cNvSpPr>
            <a:spLocks noGrp="1"/>
          </p:cNvSpPr>
          <p:nvPr>
            <p:ph type="ctrTitle"/>
          </p:nvPr>
        </p:nvSpPr>
        <p:spPr>
          <a:xfrm>
            <a:off x="2123769" y="2514600"/>
            <a:ext cx="9301315" cy="1398639"/>
          </a:xfrm>
        </p:spPr>
        <p:txBody>
          <a:bodyPr>
            <a:noAutofit/>
          </a:bodyPr>
          <a:lstStyle/>
          <a:p>
            <a:pPr algn="ctr"/>
            <a:r>
              <a:rPr lang="uk-UA" sz="3200" b="1" dirty="0">
                <a:solidFill>
                  <a:schemeClr val="tx1"/>
                </a:solidFill>
                <a:effectLst/>
                <a:latin typeface="Times New Roman" panose="02020603050405020304" pitchFamily="18" charset="0"/>
                <a:ea typeface="Times New Roman" panose="02020603050405020304" pitchFamily="18" charset="0"/>
              </a:rPr>
              <a:t>Тема</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1.</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Еволюція</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світового</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розвитку</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науки</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з</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управління</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якістю</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та</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її</a:t>
            </a:r>
            <a:r>
              <a:rPr lang="uk-UA" sz="3200" b="1" spc="200" dirty="0">
                <a:solidFill>
                  <a:schemeClr val="tx1"/>
                </a:solidFill>
                <a:effectLst/>
                <a:latin typeface="Times New Roman" panose="02020603050405020304" pitchFamily="18" charset="0"/>
                <a:ea typeface="Times New Roman" panose="02020603050405020304" pitchFamily="18" charset="0"/>
              </a:rPr>
              <a:t> </a:t>
            </a:r>
            <a:r>
              <a:rPr lang="uk-UA" sz="3200" b="1" dirty="0">
                <a:solidFill>
                  <a:schemeClr val="tx1"/>
                </a:solidFill>
                <a:effectLst/>
                <a:latin typeface="Times New Roman" panose="02020603050405020304" pitchFamily="18" charset="0"/>
                <a:ea typeface="Times New Roman" panose="02020603050405020304" pitchFamily="18" charset="0"/>
              </a:rPr>
              <a:t>роль у фармації.</a:t>
            </a:r>
            <a:endParaRPr lang="uk-UA" sz="3200" dirty="0">
              <a:solidFill>
                <a:schemeClr val="tx1"/>
              </a:solidFill>
            </a:endParaRPr>
          </a:p>
        </p:txBody>
      </p:sp>
      <p:sp>
        <p:nvSpPr>
          <p:cNvPr id="5" name="Заголовок 1">
            <a:extLst>
              <a:ext uri="{FF2B5EF4-FFF2-40B4-BE49-F238E27FC236}">
                <a16:creationId xmlns:a16="http://schemas.microsoft.com/office/drawing/2014/main" id="{6D6B8FA9-1638-E7A0-77FE-C02FC96500C1}"/>
              </a:ext>
            </a:extLst>
          </p:cNvPr>
          <p:cNvSpPr txBox="1">
            <a:spLocks/>
          </p:cNvSpPr>
          <p:nvPr/>
        </p:nvSpPr>
        <p:spPr>
          <a:xfrm>
            <a:off x="2511015" y="167148"/>
            <a:ext cx="8074025" cy="576775"/>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uk-UA"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Одеський національний медичний університет </a:t>
            </a:r>
            <a:endParaRPr lang="ru-RU"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Объект 2">
            <a:extLst>
              <a:ext uri="{FF2B5EF4-FFF2-40B4-BE49-F238E27FC236}">
                <a16:creationId xmlns:a16="http://schemas.microsoft.com/office/drawing/2014/main" id="{830B2C7D-21E4-E448-8969-4C486B234984}"/>
              </a:ext>
            </a:extLst>
          </p:cNvPr>
          <p:cNvSpPr txBox="1">
            <a:spLocks/>
          </p:cNvSpPr>
          <p:nvPr/>
        </p:nvSpPr>
        <p:spPr bwMode="auto">
          <a:xfrm>
            <a:off x="865238" y="743923"/>
            <a:ext cx="10717162" cy="576775"/>
          </a:xfrm>
          <a:prstGeom prst="rect">
            <a:avLst/>
          </a:prstGeom>
          <a:noFill/>
          <a:ln>
            <a:noFill/>
          </a:ln>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anose="020B0604020202020204" pitchFamily="34" charset="0"/>
              <a:buNone/>
              <a:defRPr/>
            </a:pPr>
            <a:r>
              <a:rPr lang="uk-UA"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Кафедра загальної і клінічної фармакології та фармакогнозії</a:t>
            </a:r>
            <a:endPar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lnSpc>
                <a:spcPct val="90000"/>
              </a:lnSpc>
              <a:buFont typeface="Arial" panose="020B0604020202020204" pitchFamily="34" charset="0"/>
              <a:buNone/>
              <a:defRPr/>
            </a:pPr>
            <a:endPar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lnSpc>
                <a:spcPct val="90000"/>
              </a:lnSpc>
              <a:buFont typeface="Arial" panose="020B0604020202020204" pitchFamily="34" charset="0"/>
              <a:buNone/>
              <a:defRPr/>
            </a:pPr>
            <a:r>
              <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Навчальна дисципліна «Система якості у фармації»</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A46526E2-20BA-0E40-0EC1-E24B3BE1DEF0}"/>
              </a:ext>
            </a:extLst>
          </p:cNvPr>
          <p:cNvSpPr txBox="1"/>
          <p:nvPr/>
        </p:nvSpPr>
        <p:spPr>
          <a:xfrm>
            <a:off x="7865807" y="5219352"/>
            <a:ext cx="4218039" cy="1255728"/>
          </a:xfrm>
          <a:prstGeom prst="rect">
            <a:avLst/>
          </a:prstGeom>
          <a:noFill/>
        </p:spPr>
        <p:txBody>
          <a:bodyPr wrap="square">
            <a:spAutoFit/>
          </a:bodyPr>
          <a:lstStyle/>
          <a:p>
            <a:pPr marL="0" indent="0">
              <a:lnSpc>
                <a:spcPct val="90000"/>
              </a:lnSpc>
              <a:buFont typeface="Arial" panose="020B0604020202020204" pitchFamily="34" charset="0"/>
              <a:buNone/>
              <a:defRPr/>
            </a:pPr>
            <a:r>
              <a:rPr lang="uk-UA"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Лектор:</a:t>
            </a:r>
          </a:p>
          <a:p>
            <a:pPr marL="0" indent="0">
              <a:lnSpc>
                <a:spcPct val="90000"/>
              </a:lnSpc>
              <a:buFont typeface="Arial" panose="020B0604020202020204" pitchFamily="34" charset="0"/>
              <a:buNone/>
              <a:defRPr/>
            </a:pPr>
            <a:endPar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Еберле Лідія Вікторівна,</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к.біол.н</a:t>
            </a: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доцент кафедри загальної і </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клінічної фармакології та фармакогнозії</a:t>
            </a:r>
          </a:p>
        </p:txBody>
      </p:sp>
      <p:sp>
        <p:nvSpPr>
          <p:cNvPr id="10" name="TextBox 9">
            <a:extLst>
              <a:ext uri="{FF2B5EF4-FFF2-40B4-BE49-F238E27FC236}">
                <a16:creationId xmlns:a16="http://schemas.microsoft.com/office/drawing/2014/main" id="{78D61F4A-7403-6D9B-1835-DDFD60FF4FCA}"/>
              </a:ext>
            </a:extLst>
          </p:cNvPr>
          <p:cNvSpPr txBox="1"/>
          <p:nvPr/>
        </p:nvSpPr>
        <p:spPr>
          <a:xfrm>
            <a:off x="4522838" y="6244248"/>
            <a:ext cx="2494934" cy="461665"/>
          </a:xfrm>
          <a:prstGeom prst="rect">
            <a:avLst/>
          </a:prstGeom>
          <a:noFill/>
        </p:spPr>
        <p:txBody>
          <a:bodyPr wrap="square">
            <a:spAutoFit/>
          </a:bodyPr>
          <a:lstStyle/>
          <a:p>
            <a:pPr algn="ctr">
              <a:defRPr/>
            </a:pPr>
            <a:r>
              <a:rPr lang="uk-UA" sz="2400" b="1">
                <a:effectLst>
                  <a:outerShdw blurRad="38100" dist="38100" dir="2700000" algn="tl">
                    <a:srgbClr val="000000">
                      <a:alpha val="43137"/>
                    </a:srgbClr>
                  </a:outerShdw>
                </a:effectLst>
                <a:latin typeface="Times New Roman" pitchFamily="18" charset="0"/>
                <a:cs typeface="Times New Roman" pitchFamily="18" charset="0"/>
              </a:rPr>
              <a:t>2024</a:t>
            </a:r>
            <a:endParaRPr lang="ru-RU"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60578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D8A1606-5AEF-4AD2-955B-4F05836B41AC}"/>
              </a:ext>
            </a:extLst>
          </p:cNvPr>
          <p:cNvSpPr txBox="1"/>
          <p:nvPr/>
        </p:nvSpPr>
        <p:spPr>
          <a:xfrm>
            <a:off x="1966453" y="301207"/>
            <a:ext cx="6096000" cy="4247317"/>
          </a:xfrm>
          <a:prstGeom prst="rect">
            <a:avLst/>
          </a:prstGeom>
          <a:solidFill>
            <a:schemeClr val="accent2">
              <a:lumMod val="20000"/>
              <a:lumOff val="80000"/>
            </a:schemeClr>
          </a:solidFill>
          <a:ln>
            <a:solidFill>
              <a:schemeClr val="accent1"/>
            </a:solidFill>
          </a:ln>
        </p:spPr>
        <p:txBody>
          <a:bodyPr wrap="square">
            <a:spAutoFit/>
          </a:bodyPr>
          <a:lstStyle/>
          <a:p>
            <a:pPr marL="64770" marR="67310" indent="448945" algn="just"/>
            <a:r>
              <a:rPr lang="uk-UA" sz="1800" dirty="0">
                <a:effectLst/>
                <a:latin typeface="Times New Roman" panose="02020603050405020304" pitchFamily="18" charset="0"/>
                <a:ea typeface="Times New Roman" panose="02020603050405020304" pitchFamily="18" charset="0"/>
              </a:rPr>
              <a:t>Фармацевтична</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галузь</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розвинутих</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країнах</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належить</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до числа найбільш динамічних і рентабельних, але водночас виступає як особливий сегмент ринку, що регулюється державними органами влади, а також контролюється страховою медициною. Фармацевтична галузь посідає значне місце і в економіці України, оскільки є важливим сегментом національного ринку, багато в чому</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визначає національну і оборонну</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безпеку країни, відрізняється великою наукоємною і розвиненою кооперацією. Поточна ситуація на фармацевтичному</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ринку</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України може бути потужним стимулом для реструктуризації галузі, посилення конкуренції і переходу на технічні стандарти ЄС. Ті підприємства, що успішно реструктуруються і витримають жорстку конкуренцію,</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зможуть конкурувати на міжнародних ринках.</a:t>
            </a:r>
          </a:p>
        </p:txBody>
      </p:sp>
      <p:sp>
        <p:nvSpPr>
          <p:cNvPr id="7" name="TextBox 6">
            <a:extLst>
              <a:ext uri="{FF2B5EF4-FFF2-40B4-BE49-F238E27FC236}">
                <a16:creationId xmlns:a16="http://schemas.microsoft.com/office/drawing/2014/main" id="{0EB3743E-259D-E4AD-47EB-C0A958D29723}"/>
              </a:ext>
            </a:extLst>
          </p:cNvPr>
          <p:cNvSpPr txBox="1"/>
          <p:nvPr/>
        </p:nvSpPr>
        <p:spPr>
          <a:xfrm>
            <a:off x="1966453" y="4825099"/>
            <a:ext cx="6096000" cy="1364476"/>
          </a:xfrm>
          <a:prstGeom prst="rect">
            <a:avLst/>
          </a:prstGeom>
          <a:solidFill>
            <a:schemeClr val="accent3">
              <a:lumMod val="40000"/>
              <a:lumOff val="60000"/>
            </a:schemeClr>
          </a:solidFill>
          <a:ln>
            <a:solidFill>
              <a:schemeClr val="accent1"/>
            </a:solidFill>
          </a:ln>
        </p:spPr>
        <p:txBody>
          <a:bodyPr wrap="square">
            <a:spAutoFit/>
          </a:bodyPr>
          <a:lstStyle/>
          <a:p>
            <a:pPr marL="514350" algn="just">
              <a:lnSpc>
                <a:spcPts val="1370"/>
              </a:lnSpc>
              <a:spcBef>
                <a:spcPts val="5"/>
              </a:spcBef>
            </a:pPr>
            <a:r>
              <a:rPr lang="uk-UA" sz="1800" b="1" kern="0" dirty="0">
                <a:effectLst/>
                <a:latin typeface="Times New Roman" panose="02020603050405020304" pitchFamily="18" charset="0"/>
                <a:ea typeface="Times New Roman" panose="02020603050405020304" pitchFamily="18" charset="0"/>
              </a:rPr>
              <a:t>План</a:t>
            </a:r>
            <a:r>
              <a:rPr lang="uk-UA" sz="1800" b="1" kern="0" spc="-25" dirty="0">
                <a:effectLst/>
                <a:latin typeface="Times New Roman" panose="02020603050405020304" pitchFamily="18" charset="0"/>
                <a:ea typeface="Times New Roman" panose="02020603050405020304" pitchFamily="18" charset="0"/>
              </a:rPr>
              <a:t> </a:t>
            </a:r>
            <a:r>
              <a:rPr lang="uk-UA" sz="1800" b="1" kern="0" dirty="0">
                <a:effectLst/>
                <a:latin typeface="Times New Roman" panose="02020603050405020304" pitchFamily="18" charset="0"/>
                <a:ea typeface="Times New Roman" panose="02020603050405020304" pitchFamily="18" charset="0"/>
              </a:rPr>
              <a:t>і</a:t>
            </a:r>
            <a:r>
              <a:rPr lang="uk-UA" sz="1800" b="1" kern="0" spc="-20" dirty="0">
                <a:effectLst/>
                <a:latin typeface="Times New Roman" panose="02020603050405020304" pitchFamily="18" charset="0"/>
                <a:ea typeface="Times New Roman" panose="02020603050405020304" pitchFamily="18" charset="0"/>
              </a:rPr>
              <a:t> </a:t>
            </a:r>
            <a:r>
              <a:rPr lang="uk-UA" sz="1800" b="1" kern="0" dirty="0">
                <a:effectLst/>
                <a:latin typeface="Times New Roman" panose="02020603050405020304" pitchFamily="18" charset="0"/>
                <a:ea typeface="Times New Roman" panose="02020603050405020304" pitchFamily="18" charset="0"/>
              </a:rPr>
              <a:t>організаційна</a:t>
            </a:r>
            <a:r>
              <a:rPr lang="uk-UA" sz="1800" b="1" kern="0" spc="-25" dirty="0">
                <a:effectLst/>
                <a:latin typeface="Times New Roman" panose="02020603050405020304" pitchFamily="18" charset="0"/>
                <a:ea typeface="Times New Roman" panose="02020603050405020304" pitchFamily="18" charset="0"/>
              </a:rPr>
              <a:t> </a:t>
            </a:r>
            <a:r>
              <a:rPr lang="uk-UA" sz="1800" b="1" kern="0" dirty="0">
                <a:effectLst/>
                <a:latin typeface="Times New Roman" panose="02020603050405020304" pitchFamily="18" charset="0"/>
                <a:ea typeface="Times New Roman" panose="02020603050405020304" pitchFamily="18" charset="0"/>
              </a:rPr>
              <a:t>структура</a:t>
            </a:r>
            <a:r>
              <a:rPr lang="uk-UA" sz="1800" b="1" kern="0" spc="-20" dirty="0">
                <a:effectLst/>
                <a:latin typeface="Times New Roman" panose="02020603050405020304" pitchFamily="18" charset="0"/>
                <a:ea typeface="Times New Roman" panose="02020603050405020304" pitchFamily="18" charset="0"/>
              </a:rPr>
              <a:t> </a:t>
            </a:r>
            <a:r>
              <a:rPr lang="uk-UA" sz="1800" b="1" kern="0" spc="-10" dirty="0">
                <a:effectLst/>
                <a:latin typeface="Times New Roman" panose="02020603050405020304" pitchFamily="18" charset="0"/>
                <a:ea typeface="Times New Roman" panose="02020603050405020304" pitchFamily="18" charset="0"/>
              </a:rPr>
              <a:t>лекції:</a:t>
            </a:r>
          </a:p>
          <a:p>
            <a:pPr marL="514350" algn="just">
              <a:lnSpc>
                <a:spcPts val="1370"/>
              </a:lnSpc>
              <a:spcBef>
                <a:spcPts val="5"/>
              </a:spcBef>
            </a:pPr>
            <a:endParaRPr lang="uk-UA" b="1" kern="0" spc="-10" dirty="0">
              <a:latin typeface="Times New Roman" panose="02020603050405020304" pitchFamily="18" charset="0"/>
              <a:ea typeface="Times New Roman" panose="02020603050405020304" pitchFamily="18" charset="0"/>
            </a:endParaRPr>
          </a:p>
          <a:p>
            <a:pPr marL="514350" algn="just">
              <a:lnSpc>
                <a:spcPts val="1370"/>
              </a:lnSpc>
              <a:spcBef>
                <a:spcPts val="5"/>
              </a:spcBef>
            </a:pPr>
            <a:endParaRPr lang="uk-UA" sz="1800" b="1" kern="0" dirty="0">
              <a:effectLst/>
              <a:latin typeface="Times New Roman" panose="02020603050405020304" pitchFamily="18" charset="0"/>
              <a:ea typeface="Times New Roman" panose="02020603050405020304" pitchFamily="18" charset="0"/>
            </a:endParaRPr>
          </a:p>
          <a:p>
            <a:pPr marL="342900" lvl="0" indent="-342900">
              <a:lnSpc>
                <a:spcPts val="1370"/>
              </a:lnSpc>
              <a:buSzPts val="1200"/>
              <a:buFont typeface="Times New Roman" panose="02020603050405020304" pitchFamily="18" charset="0"/>
              <a:buAutoNum type="arabicPeriod"/>
              <a:tabLst>
                <a:tab pos="742950" algn="l"/>
              </a:tabLst>
            </a:pPr>
            <a:r>
              <a:rPr lang="uk-UA" sz="1800" spc="0" dirty="0">
                <a:effectLst/>
                <a:latin typeface="Times New Roman" panose="02020603050405020304" pitchFamily="18" charset="0"/>
                <a:ea typeface="Times New Roman" panose="02020603050405020304" pitchFamily="18" charset="0"/>
              </a:rPr>
              <a:t>Основні</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терміни</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управління</a:t>
            </a:r>
            <a:r>
              <a:rPr lang="uk-UA" sz="1800" spc="-2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якістю.</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742950" algn="l"/>
              </a:tabLst>
            </a:pPr>
            <a:r>
              <a:rPr lang="uk-UA" sz="1800" spc="0" dirty="0">
                <a:effectLst/>
                <a:latin typeface="Times New Roman" panose="02020603050405020304" pitchFamily="18" charset="0"/>
                <a:ea typeface="Times New Roman" panose="02020603050405020304" pitchFamily="18" charset="0"/>
              </a:rPr>
              <a:t>Етапи</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розвитку</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управління</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якістю у</a:t>
            </a:r>
            <a:r>
              <a:rPr lang="uk-UA" sz="1800" spc="-4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світі.</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742950" algn="l"/>
              </a:tabLst>
            </a:pPr>
            <a:r>
              <a:rPr lang="uk-UA" sz="1800" spc="0" dirty="0">
                <a:effectLst/>
                <a:latin typeface="Times New Roman" panose="02020603050405020304" pitchFamily="18" charset="0"/>
                <a:ea typeface="Times New Roman" panose="02020603050405020304" pitchFamily="18" charset="0"/>
              </a:rPr>
              <a:t>Основні</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концепції</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управління</a:t>
            </a:r>
            <a:r>
              <a:rPr lang="uk-UA" sz="1800" spc="-2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якістю.</a:t>
            </a:r>
            <a:endParaRPr lang="uk-UA" sz="1600" spc="0" dirty="0">
              <a:effectLst/>
              <a:latin typeface="Times New Roman" panose="02020603050405020304" pitchFamily="18" charset="0"/>
              <a:ea typeface="Times New Roman" panose="02020603050405020304" pitchFamily="18" charset="0"/>
            </a:endParaRPr>
          </a:p>
        </p:txBody>
      </p:sp>
      <p:pic>
        <p:nvPicPr>
          <p:cNvPr id="1026" name="Picture 2" descr="Фармацевтична галузь Харківщини">
            <a:extLst>
              <a:ext uri="{FF2B5EF4-FFF2-40B4-BE49-F238E27FC236}">
                <a16:creationId xmlns:a16="http://schemas.microsoft.com/office/drawing/2014/main" id="{7FF85661-EA87-74B5-C654-E4ED9CEC5D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2148" y="153723"/>
            <a:ext cx="2079259" cy="33459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ТОП-10 інноваційних трендів у фармі — ThePharma.Media">
            <a:extLst>
              <a:ext uri="{FF2B5EF4-FFF2-40B4-BE49-F238E27FC236}">
                <a16:creationId xmlns:a16="http://schemas.microsoft.com/office/drawing/2014/main" id="{3FE40006-6EB2-916B-797C-5ABCC23947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0696" y="2658559"/>
            <a:ext cx="2787988" cy="22668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Україні потрібна сильна фармацевтична галузь - Урядовий Кур'єр - газета  центральних органів влади України онлайн">
            <a:extLst>
              <a:ext uri="{FF2B5EF4-FFF2-40B4-BE49-F238E27FC236}">
                <a16:creationId xmlns:a16="http://schemas.microsoft.com/office/drawing/2014/main" id="{A5D72CEC-4961-D2F1-A75E-31B70B6884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3942" y="4756272"/>
            <a:ext cx="3035705" cy="20329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Для чого потрібен довідник еквівалентності лікарських засобів">
            <a:extLst>
              <a:ext uri="{FF2B5EF4-FFF2-40B4-BE49-F238E27FC236}">
                <a16:creationId xmlns:a16="http://schemas.microsoft.com/office/drawing/2014/main" id="{AC02C73E-BC3F-1FA8-6331-CCF823F296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11257" y="905642"/>
            <a:ext cx="1606755" cy="1068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6752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A0C49C-2A04-C95E-506B-AFE51D48459A}"/>
              </a:ext>
            </a:extLst>
          </p:cNvPr>
          <p:cNvSpPr txBox="1"/>
          <p:nvPr/>
        </p:nvSpPr>
        <p:spPr>
          <a:xfrm>
            <a:off x="2398426" y="471314"/>
            <a:ext cx="9069049" cy="461665"/>
          </a:xfrm>
          <a:prstGeom prst="rect">
            <a:avLst/>
          </a:prstGeom>
          <a:noFill/>
        </p:spPr>
        <p:txBody>
          <a:bodyPr wrap="square">
            <a:spAutoFit/>
          </a:bodyPr>
          <a:lstStyle/>
          <a:p>
            <a:pPr algn="ctr"/>
            <a:r>
              <a:rPr lang="ru-RU" sz="2400" b="1" i="0" u="none" strike="noStrike" baseline="0" dirty="0" err="1">
                <a:solidFill>
                  <a:srgbClr val="000000"/>
                </a:solidFill>
                <a:latin typeface="Times New Roman" panose="02020603050405020304" pitchFamily="18" charset="0"/>
              </a:rPr>
              <a:t>Історія</a:t>
            </a:r>
            <a:r>
              <a:rPr lang="ru-RU" sz="2400" b="1" i="0" u="none" strike="noStrike" baseline="0" dirty="0">
                <a:solidFill>
                  <a:srgbClr val="000000"/>
                </a:solidFill>
                <a:latin typeface="Times New Roman" panose="02020603050405020304" pitchFamily="18" charset="0"/>
              </a:rPr>
              <a:t> </a:t>
            </a:r>
            <a:r>
              <a:rPr lang="ru-RU" sz="2400" b="1" i="0" u="none" strike="noStrike" baseline="0" dirty="0" err="1">
                <a:solidFill>
                  <a:srgbClr val="000000"/>
                </a:solidFill>
                <a:latin typeface="Times New Roman" panose="02020603050405020304" pitchFamily="18" charset="0"/>
              </a:rPr>
              <a:t>розвитку</a:t>
            </a:r>
            <a:r>
              <a:rPr lang="ru-RU" sz="2400" b="1" i="0" u="none" strike="noStrike" baseline="0" dirty="0">
                <a:solidFill>
                  <a:srgbClr val="000000"/>
                </a:solidFill>
                <a:latin typeface="Times New Roman" panose="02020603050405020304" pitchFamily="18" charset="0"/>
              </a:rPr>
              <a:t> науки про </a:t>
            </a:r>
            <a:r>
              <a:rPr lang="ru-RU" sz="2400" b="1" i="0" u="none" strike="noStrike" baseline="0" dirty="0" err="1">
                <a:solidFill>
                  <a:srgbClr val="000000"/>
                </a:solidFill>
                <a:latin typeface="Times New Roman" panose="02020603050405020304" pitchFamily="18" charset="0"/>
              </a:rPr>
              <a:t>забезпечення</a:t>
            </a:r>
            <a:r>
              <a:rPr lang="ru-RU" sz="2400" b="1" i="0" u="none" strike="noStrike" baseline="0" dirty="0">
                <a:solidFill>
                  <a:srgbClr val="000000"/>
                </a:solidFill>
                <a:latin typeface="Times New Roman" panose="02020603050405020304" pitchFamily="18" charset="0"/>
              </a:rPr>
              <a:t> й </a:t>
            </a:r>
            <a:r>
              <a:rPr lang="ru-RU" sz="2400" b="1" i="0" u="none" strike="noStrike" baseline="0" dirty="0" err="1">
                <a:solidFill>
                  <a:srgbClr val="000000"/>
                </a:solidFill>
                <a:latin typeface="Times New Roman" panose="02020603050405020304" pitchFamily="18" charset="0"/>
              </a:rPr>
              <a:t>управління</a:t>
            </a:r>
            <a:r>
              <a:rPr lang="ru-RU" sz="2400" b="1" i="0" u="none" strike="noStrike" baseline="0" dirty="0">
                <a:solidFill>
                  <a:srgbClr val="000000"/>
                </a:solidFill>
                <a:latin typeface="Times New Roman" panose="02020603050405020304" pitchFamily="18" charset="0"/>
              </a:rPr>
              <a:t> </a:t>
            </a:r>
            <a:r>
              <a:rPr lang="ru-RU" sz="2400" b="1" i="0" u="none" strike="noStrike" baseline="0" dirty="0" err="1">
                <a:solidFill>
                  <a:srgbClr val="000000"/>
                </a:solidFill>
                <a:latin typeface="Times New Roman" panose="02020603050405020304" pitchFamily="18" charset="0"/>
              </a:rPr>
              <a:t>якістю</a:t>
            </a:r>
            <a:r>
              <a:rPr lang="ru-RU" sz="2400" b="1" i="0" u="none" strike="noStrike" baseline="0" dirty="0">
                <a:solidFill>
                  <a:srgbClr val="000000"/>
                </a:solidFill>
                <a:latin typeface="Times New Roman" panose="02020603050405020304" pitchFamily="18" charset="0"/>
              </a:rPr>
              <a:t> </a:t>
            </a:r>
            <a:endParaRPr lang="uk-UA" sz="2400" dirty="0"/>
          </a:p>
        </p:txBody>
      </p:sp>
      <p:sp>
        <p:nvSpPr>
          <p:cNvPr id="7" name="TextBox 6">
            <a:extLst>
              <a:ext uri="{FF2B5EF4-FFF2-40B4-BE49-F238E27FC236}">
                <a16:creationId xmlns:a16="http://schemas.microsoft.com/office/drawing/2014/main" id="{051DC168-2A83-7570-D027-230AA6336F23}"/>
              </a:ext>
            </a:extLst>
          </p:cNvPr>
          <p:cNvSpPr txBox="1"/>
          <p:nvPr/>
        </p:nvSpPr>
        <p:spPr>
          <a:xfrm>
            <a:off x="2398426" y="1421834"/>
            <a:ext cx="9368853" cy="4401205"/>
          </a:xfrm>
          <a:prstGeom prst="rect">
            <a:avLst/>
          </a:prstGeom>
          <a:noFill/>
        </p:spPr>
        <p:txBody>
          <a:bodyPr wrap="square">
            <a:spAutoFit/>
          </a:bodyPr>
          <a:lstStyle/>
          <a:p>
            <a:pPr algn="just"/>
            <a:r>
              <a:rPr lang="ru-RU" sz="2000" b="0" i="0" u="none" strike="noStrike" baseline="0" dirty="0" err="1">
                <a:solidFill>
                  <a:srgbClr val="000000"/>
                </a:solidFill>
                <a:latin typeface="Times New Roman" panose="02020603050405020304" pitchFamily="18" charset="0"/>
              </a:rPr>
              <a:t>Системний</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підхід</a:t>
            </a:r>
            <a:r>
              <a:rPr lang="ru-RU" sz="2000" b="0" i="0" u="none" strike="noStrike" baseline="0" dirty="0">
                <a:solidFill>
                  <a:srgbClr val="000000"/>
                </a:solidFill>
                <a:latin typeface="Times New Roman" panose="02020603050405020304" pitchFamily="18" charset="0"/>
              </a:rPr>
              <a:t> до </a:t>
            </a:r>
            <a:r>
              <a:rPr lang="ru-RU" sz="2000" b="0" i="0" u="none" strike="noStrike" baseline="0" dirty="0" err="1">
                <a:solidFill>
                  <a:srgbClr val="000000"/>
                </a:solidFill>
                <a:latin typeface="Times New Roman" panose="02020603050405020304" pitchFamily="18" charset="0"/>
              </a:rPr>
              <a:t>управління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якістю</a:t>
            </a:r>
            <a:r>
              <a:rPr lang="ru-RU" sz="2000" b="0" i="0" u="none" strike="noStrike" baseline="0" dirty="0">
                <a:solidFill>
                  <a:srgbClr val="000000"/>
                </a:solidFill>
                <a:latin typeface="Times New Roman" panose="02020603050405020304" pitchFamily="18" charset="0"/>
              </a:rPr>
              <a:t> почав </a:t>
            </a:r>
            <a:r>
              <a:rPr lang="ru-RU" sz="2000" b="0" i="0" u="none" strike="noStrike" baseline="0" dirty="0" err="1">
                <a:solidFill>
                  <a:srgbClr val="000000"/>
                </a:solidFill>
                <a:latin typeface="Times New Roman" panose="02020603050405020304" pitchFamily="18" charset="0"/>
              </a:rPr>
              <a:t>застосовуватися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починаючи</a:t>
            </a:r>
            <a:r>
              <a:rPr lang="ru-RU" sz="2000" b="0" i="0" u="none" strike="noStrike" baseline="0" dirty="0">
                <a:solidFill>
                  <a:srgbClr val="000000"/>
                </a:solidFill>
                <a:latin typeface="Times New Roman" panose="02020603050405020304" pitchFamily="18" charset="0"/>
              </a:rPr>
              <a:t> з </a:t>
            </a:r>
            <a:r>
              <a:rPr lang="ru-RU" sz="2000" b="0" i="0" u="none" strike="noStrike" baseline="0" dirty="0" err="1">
                <a:solidFill>
                  <a:srgbClr val="000000"/>
                </a:solidFill>
                <a:latin typeface="Times New Roman" panose="02020603050405020304" pitchFamily="18" charset="0"/>
              </a:rPr>
              <a:t>кінця</a:t>
            </a:r>
            <a:r>
              <a:rPr lang="ru-RU" sz="2000" b="0" i="0" u="none" strike="noStrike" baseline="0" dirty="0">
                <a:solidFill>
                  <a:srgbClr val="000000"/>
                </a:solidFill>
                <a:latin typeface="Times New Roman" panose="02020603050405020304" pitchFamily="18" charset="0"/>
              </a:rPr>
              <a:t> ХІХ - початку ХХ ст. </a:t>
            </a:r>
          </a:p>
          <a:p>
            <a:pPr algn="just"/>
            <a:r>
              <a:rPr lang="uk-UA" sz="2000" b="0" i="0" u="none" strike="noStrike" baseline="0" dirty="0">
                <a:solidFill>
                  <a:srgbClr val="000000"/>
                </a:solidFill>
                <a:latin typeface="Times New Roman" panose="02020603050405020304" pitchFamily="18" charset="0"/>
              </a:rPr>
              <a:t>Для того щоб отримати найбільш повне уявлення про те, яким чином протягом багатовікової історії розвивалися і удосконалювалися форми і методи діяльності в області якості, необхідні визначення і оцінка основних етапів їх еволюції. Спроби систематизації історичного розвитку робіт за якістю робилися багатьма вченими. </a:t>
            </a:r>
          </a:p>
          <a:p>
            <a:pPr algn="just"/>
            <a:endParaRPr lang="uk-UA" sz="2000" b="0" i="0" u="none" strike="noStrike" baseline="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Найбільш вдалим є підхід А.В. </a:t>
            </a:r>
            <a:r>
              <a:rPr lang="uk-UA" sz="2000" b="0" i="0" u="none" strike="noStrike" baseline="0" dirty="0" err="1">
                <a:solidFill>
                  <a:srgbClr val="000000"/>
                </a:solidFill>
                <a:latin typeface="Times New Roman" panose="02020603050405020304" pitchFamily="18" charset="0"/>
              </a:rPr>
              <a:t>Глічева</a:t>
            </a:r>
            <a:r>
              <a:rPr lang="uk-UA" sz="2000" b="0" i="0" u="none" strike="noStrike" baseline="0" dirty="0">
                <a:solidFill>
                  <a:srgbClr val="000000"/>
                </a:solidFill>
                <a:latin typeface="Times New Roman" panose="02020603050405020304" pitchFamily="18" charset="0"/>
              </a:rPr>
              <a:t>, який виділив чотири етапи їх еволюції: </a:t>
            </a:r>
          </a:p>
          <a:p>
            <a:pPr algn="just"/>
            <a:r>
              <a:rPr lang="ru-RU" sz="2000" b="0" i="0" u="none" strike="noStrike" baseline="0" dirty="0">
                <a:solidFill>
                  <a:srgbClr val="000000"/>
                </a:solidFill>
                <a:latin typeface="Times New Roman" panose="02020603050405020304" pitchFamily="18" charset="0"/>
              </a:rPr>
              <a:t>1. </a:t>
            </a:r>
            <a:r>
              <a:rPr lang="ru-RU" sz="2000" b="0" i="0" u="none" strike="noStrike" baseline="0" dirty="0" err="1">
                <a:solidFill>
                  <a:srgbClr val="000000"/>
                </a:solidFill>
                <a:latin typeface="Times New Roman" panose="02020603050405020304" pitchFamily="18" charset="0"/>
              </a:rPr>
              <a:t>Індивідуальна</a:t>
            </a:r>
            <a:r>
              <a:rPr lang="ru-RU" sz="2000" b="0" i="0" u="none" strike="noStrike" baseline="0" dirty="0">
                <a:solidFill>
                  <a:srgbClr val="000000"/>
                </a:solidFill>
                <a:latin typeface="Times New Roman" panose="02020603050405020304" pitchFamily="18" charset="0"/>
              </a:rPr>
              <a:t> форма </a:t>
            </a:r>
            <a:r>
              <a:rPr lang="ru-RU" sz="2000" b="0" i="0" u="none" strike="noStrike" baseline="0" dirty="0" err="1">
                <a:solidFill>
                  <a:srgbClr val="000000"/>
                </a:solidFill>
                <a:latin typeface="Times New Roman" panose="02020603050405020304" pitchFamily="18" charset="0"/>
              </a:rPr>
              <a:t>організації</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робіт</a:t>
            </a:r>
            <a:r>
              <a:rPr lang="ru-RU" sz="2000" b="0" i="0" u="none" strike="noStrike" baseline="0" dirty="0">
                <a:solidFill>
                  <a:srgbClr val="000000"/>
                </a:solidFill>
                <a:latin typeface="Times New Roman" panose="02020603050405020304" pitchFamily="18" charset="0"/>
              </a:rPr>
              <a:t> з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a:t>
            </a:r>
          </a:p>
          <a:p>
            <a:pPr algn="just"/>
            <a:r>
              <a:rPr lang="uk-UA" sz="2000" b="0" i="0" u="none" strike="noStrike" baseline="0" dirty="0">
                <a:solidFill>
                  <a:srgbClr val="000000"/>
                </a:solidFill>
                <a:latin typeface="Times New Roman" panose="02020603050405020304" pitchFamily="18" charset="0"/>
              </a:rPr>
              <a:t>2. Цехова форма; </a:t>
            </a:r>
          </a:p>
          <a:p>
            <a:pPr algn="just"/>
            <a:r>
              <a:rPr lang="ru-RU" sz="2000" b="0" i="0" u="none" strike="noStrike" baseline="0" dirty="0">
                <a:solidFill>
                  <a:srgbClr val="000000"/>
                </a:solidFill>
                <a:latin typeface="Times New Roman" panose="02020603050405020304" pitchFamily="18" charset="0"/>
              </a:rPr>
              <a:t>3. </a:t>
            </a:r>
            <a:r>
              <a:rPr lang="ru-RU" sz="2000" b="0" i="0" u="none" strike="noStrike" baseline="0" dirty="0" err="1">
                <a:solidFill>
                  <a:srgbClr val="000000"/>
                </a:solidFill>
                <a:latin typeface="Times New Roman" panose="02020603050405020304" pitchFamily="18" charset="0"/>
              </a:rPr>
              <a:t>Індустріальний</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етап</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приймальний</a:t>
            </a:r>
            <a:r>
              <a:rPr lang="ru-RU" sz="2000" b="0" i="0" u="none" strike="noStrike" baseline="0" dirty="0">
                <a:solidFill>
                  <a:srgbClr val="000000"/>
                </a:solidFill>
                <a:latin typeface="Times New Roman" panose="02020603050405020304" pitchFamily="18" charset="0"/>
              </a:rPr>
              <a:t> контроль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статистичний</a:t>
            </a:r>
            <a:r>
              <a:rPr lang="ru-RU" sz="2000" b="0" i="0" u="none" strike="noStrike" baseline="0" dirty="0">
                <a:solidFill>
                  <a:srgbClr val="000000"/>
                </a:solidFill>
                <a:latin typeface="Times New Roman" panose="02020603050405020304" pitchFamily="18" charset="0"/>
              </a:rPr>
              <a:t> контроль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a:t>
            </a:r>
          </a:p>
          <a:p>
            <a:pPr algn="just"/>
            <a:r>
              <a:rPr lang="uk-UA" sz="2000" b="0" i="0" u="none" strike="noStrike" baseline="0" dirty="0">
                <a:solidFill>
                  <a:srgbClr val="000000"/>
                </a:solidFill>
                <a:latin typeface="Times New Roman" panose="02020603050405020304" pitchFamily="18" charset="0"/>
              </a:rPr>
              <a:t>4. Системна організація робіт з якості (комплексне управління якістю, забезпечення якості на базі стандартів </a:t>
            </a:r>
            <a:r>
              <a:rPr lang="en-ID" sz="2000" b="0" i="0" u="none" strike="noStrike" baseline="0" dirty="0">
                <a:solidFill>
                  <a:srgbClr val="000000"/>
                </a:solidFill>
                <a:latin typeface="Times New Roman" panose="02020603050405020304" pitchFamily="18" charset="0"/>
              </a:rPr>
              <a:t>IS0 9000 </a:t>
            </a:r>
          </a:p>
        </p:txBody>
      </p:sp>
    </p:spTree>
    <p:extLst>
      <p:ext uri="{BB962C8B-B14F-4D97-AF65-F5344CB8AC3E}">
        <p14:creationId xmlns:p14="http://schemas.microsoft.com/office/powerpoint/2010/main" val="3210338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0EABE0-927A-CD3C-E64F-C7DF270D1056}"/>
              </a:ext>
            </a:extLst>
          </p:cNvPr>
          <p:cNvSpPr txBox="1"/>
          <p:nvPr/>
        </p:nvSpPr>
        <p:spPr>
          <a:xfrm>
            <a:off x="2192310" y="642345"/>
            <a:ext cx="9410077" cy="4708981"/>
          </a:xfrm>
          <a:prstGeom prst="rect">
            <a:avLst/>
          </a:prstGeom>
          <a:noFill/>
        </p:spPr>
        <p:txBody>
          <a:bodyPr wrap="square">
            <a:spAutoFit/>
          </a:bodyPr>
          <a:lstStyle/>
          <a:p>
            <a:pPr algn="just"/>
            <a:r>
              <a:rPr lang="ru-RU" sz="2000" b="1" i="1" u="none" strike="noStrike" baseline="0" dirty="0" err="1">
                <a:solidFill>
                  <a:srgbClr val="000000"/>
                </a:solidFill>
                <a:latin typeface="Times New Roman" panose="02020603050405020304" pitchFamily="18" charset="0"/>
              </a:rPr>
              <a:t>Індивідуальний</a:t>
            </a:r>
            <a:r>
              <a:rPr lang="ru-RU" sz="2000" b="1" i="1" u="none" strike="noStrike" baseline="0" dirty="0">
                <a:solidFill>
                  <a:srgbClr val="000000"/>
                </a:solidFill>
                <a:latin typeface="Times New Roman" panose="02020603050405020304" pitchFamily="18" charset="0"/>
              </a:rPr>
              <a:t> контроль </a:t>
            </a:r>
            <a:r>
              <a:rPr lang="ru-RU" sz="2000" b="0" i="0" u="none" strike="noStrike" baseline="0" dirty="0" err="1">
                <a:solidFill>
                  <a:srgbClr val="000000"/>
                </a:solidFill>
                <a:latin typeface="Times New Roman" panose="02020603050405020304" pitchFamily="18" charset="0"/>
              </a:rPr>
              <a:t>діяв</a:t>
            </a:r>
            <a:r>
              <a:rPr lang="ru-RU" sz="2000" b="0" i="0" u="none" strike="noStrike" baseline="0" dirty="0">
                <a:solidFill>
                  <a:srgbClr val="000000"/>
                </a:solidFill>
                <a:latin typeface="Times New Roman" panose="02020603050405020304" pitchFamily="18" charset="0"/>
              </a:rPr>
              <a:t> на </a:t>
            </a:r>
            <a:r>
              <a:rPr lang="ru-RU" sz="2000" b="0" i="0" u="none" strike="noStrike" baseline="0" dirty="0" err="1">
                <a:solidFill>
                  <a:srgbClr val="000000"/>
                </a:solidFill>
                <a:latin typeface="Times New Roman" panose="02020603050405020304" pitchFamily="18" charset="0"/>
              </a:rPr>
              <a:t>виробництві</a:t>
            </a:r>
            <a:r>
              <a:rPr lang="ru-RU" sz="2000" b="0" i="0" u="none" strike="noStrike" baseline="0" dirty="0">
                <a:solidFill>
                  <a:srgbClr val="000000"/>
                </a:solidFill>
                <a:latin typeface="Times New Roman" panose="02020603050405020304" pitchFamily="18" charset="0"/>
              </a:rPr>
              <a:t> до </a:t>
            </a:r>
            <a:r>
              <a:rPr lang="ru-RU" sz="2000" b="0" i="0" u="none" strike="noStrike" baseline="0" dirty="0" err="1">
                <a:solidFill>
                  <a:srgbClr val="000000"/>
                </a:solidFill>
                <a:latin typeface="Times New Roman" panose="02020603050405020304" pitchFamily="18" charset="0"/>
              </a:rPr>
              <a:t>кінця</a:t>
            </a:r>
            <a:r>
              <a:rPr lang="ru-RU" sz="2000" b="0" i="0" u="none" strike="noStrike" baseline="0" dirty="0">
                <a:solidFill>
                  <a:srgbClr val="000000"/>
                </a:solidFill>
                <a:latin typeface="Times New Roman" panose="02020603050405020304" pitchFamily="18" charset="0"/>
              </a:rPr>
              <a:t> XIX ст. При </a:t>
            </a:r>
            <a:r>
              <a:rPr lang="ru-RU" sz="2000" b="0" i="0" u="none" strike="noStrike" baseline="0" dirty="0" err="1">
                <a:solidFill>
                  <a:srgbClr val="000000"/>
                </a:solidFill>
                <a:latin typeface="Times New Roman" panose="02020603050405020304" pitchFamily="18" charset="0"/>
              </a:rPr>
              <a:t>цьому</a:t>
            </a:r>
            <a:r>
              <a:rPr lang="ru-RU" sz="2000" b="0" i="0" u="none" strike="noStrike" baseline="0" dirty="0">
                <a:solidFill>
                  <a:srgbClr val="000000"/>
                </a:solidFill>
                <a:latin typeface="Times New Roman" panose="02020603050405020304" pitchFamily="18" charset="0"/>
              </a:rPr>
              <a:t> один </a:t>
            </a:r>
            <a:r>
              <a:rPr lang="ru-RU" sz="2000" b="0" i="0" u="none" strike="noStrike" baseline="0" dirty="0" err="1">
                <a:solidFill>
                  <a:srgbClr val="000000"/>
                </a:solidFill>
                <a:latin typeface="Times New Roman" panose="02020603050405020304" pitchFamily="18" charset="0"/>
              </a:rPr>
              <a:t>працівник</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або</a:t>
            </a:r>
            <a:r>
              <a:rPr lang="ru-RU" sz="2000" b="0" i="0" u="none" strike="noStrike" baseline="0" dirty="0">
                <a:solidFill>
                  <a:srgbClr val="000000"/>
                </a:solidFill>
                <a:latin typeface="Times New Roman" panose="02020603050405020304" pitchFamily="18" charset="0"/>
              </a:rPr>
              <a:t> невелика </a:t>
            </a:r>
            <a:r>
              <a:rPr lang="ru-RU" sz="2000" b="0" i="0" u="none" strike="noStrike" baseline="0" dirty="0" err="1">
                <a:solidFill>
                  <a:srgbClr val="000000"/>
                </a:solidFill>
                <a:latin typeface="Times New Roman" panose="02020603050405020304" pitchFamily="18" charset="0"/>
              </a:rPr>
              <a:t>група</a:t>
            </a:r>
            <a:r>
              <a:rPr lang="ru-RU" sz="2000" b="0" i="0" u="none" strike="noStrike" baseline="0" dirty="0">
                <a:solidFill>
                  <a:srgbClr val="000000"/>
                </a:solidFill>
                <a:latin typeface="Times New Roman" panose="02020603050405020304" pitchFamily="18" charset="0"/>
              </a:rPr>
              <a:t> були </a:t>
            </a:r>
            <a:r>
              <a:rPr lang="ru-RU" sz="2000" b="0" i="0" u="none" strike="noStrike" baseline="0" dirty="0" err="1">
                <a:solidFill>
                  <a:srgbClr val="000000"/>
                </a:solidFill>
                <a:latin typeface="Times New Roman" panose="02020603050405020304" pitchFamily="18" charset="0"/>
              </a:rPr>
              <a:t>відповідальними</a:t>
            </a:r>
            <a:r>
              <a:rPr lang="ru-RU" sz="2000" b="0" i="0" u="none" strike="noStrike" baseline="0" dirty="0">
                <a:solidFill>
                  <a:srgbClr val="000000"/>
                </a:solidFill>
                <a:latin typeface="Times New Roman" panose="02020603050405020304" pitchFamily="18" charset="0"/>
              </a:rPr>
              <a:t> за </a:t>
            </a:r>
            <a:r>
              <a:rPr lang="ru-RU" sz="2000" b="0" i="0" u="none" strike="noStrike" baseline="0" dirty="0" err="1">
                <a:solidFill>
                  <a:srgbClr val="000000"/>
                </a:solidFill>
                <a:latin typeface="Times New Roman" panose="02020603050405020304" pitchFamily="18" charset="0"/>
              </a:rPr>
              <a:t>виготовлення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всього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виробу</a:t>
            </a:r>
            <a:r>
              <a:rPr lang="ru-RU" sz="2000" b="0" i="0" u="none" strike="noStrike" baseline="0" dirty="0">
                <a:solidFill>
                  <a:srgbClr val="000000"/>
                </a:solidFill>
                <a:latin typeface="Times New Roman" panose="02020603050405020304" pitchFamily="18" charset="0"/>
              </a:rPr>
              <a:t>. </a:t>
            </a:r>
          </a:p>
          <a:p>
            <a:pPr algn="just"/>
            <a:endParaRPr lang="uk-UA" sz="2000" b="1" i="1" u="none" strike="noStrike" baseline="0" dirty="0">
              <a:solidFill>
                <a:srgbClr val="000000"/>
              </a:solidFill>
              <a:latin typeface="Times New Roman" panose="02020603050405020304" pitchFamily="18" charset="0"/>
            </a:endParaRPr>
          </a:p>
          <a:p>
            <a:pPr algn="just"/>
            <a:r>
              <a:rPr lang="uk-UA" sz="2000" b="1" i="1" u="none" strike="noStrike" baseline="0" dirty="0">
                <a:solidFill>
                  <a:srgbClr val="000000"/>
                </a:solidFill>
                <a:latin typeface="Times New Roman" panose="02020603050405020304" pitchFamily="18" charset="0"/>
              </a:rPr>
              <a:t>Цеховий контроль якості </a:t>
            </a:r>
            <a:r>
              <a:rPr lang="uk-UA" sz="2000" b="0" i="0" u="none" strike="noStrike" baseline="0" dirty="0">
                <a:solidFill>
                  <a:srgbClr val="000000"/>
                </a:solidFill>
                <a:latin typeface="Times New Roman" panose="02020603050405020304" pitchFamily="18" charset="0"/>
              </a:rPr>
              <a:t>виник на початку </a:t>
            </a:r>
            <a:r>
              <a:rPr lang="en-ID" sz="2000" b="0" i="0" u="none" strike="noStrike" baseline="0" dirty="0">
                <a:solidFill>
                  <a:srgbClr val="000000"/>
                </a:solidFill>
                <a:latin typeface="Times New Roman" panose="02020603050405020304" pitchFamily="18" charset="0"/>
              </a:rPr>
              <a:t>XX </a:t>
            </a:r>
            <a:r>
              <a:rPr lang="uk-UA" sz="2000" b="0" i="0" u="none" strike="noStrike" baseline="0" dirty="0">
                <a:solidFill>
                  <a:srgbClr val="000000"/>
                </a:solidFill>
                <a:latin typeface="Times New Roman" panose="02020603050405020304" pitchFamily="18" charset="0"/>
              </a:rPr>
              <a:t>ст. Його зародження було зумовлене розвитком промислового виробництва і поглибленням внутрішньовиробничого поділу праці. Для цього етапу характерний розподіл функцій і відповідальності за якість як між окремими працівниками, так і цеховим керівником або майстром. </a:t>
            </a:r>
          </a:p>
          <a:p>
            <a:pPr algn="just"/>
            <a:endParaRPr lang="uk-UA" sz="2000" b="1" i="1" u="none" strike="noStrike" baseline="0" dirty="0">
              <a:solidFill>
                <a:srgbClr val="000000"/>
              </a:solidFill>
              <a:latin typeface="Times New Roman" panose="02020603050405020304" pitchFamily="18" charset="0"/>
            </a:endParaRPr>
          </a:p>
          <a:p>
            <a:pPr algn="just"/>
            <a:r>
              <a:rPr lang="uk-UA" sz="2000" b="1" i="1" u="none" strike="noStrike" baseline="0" dirty="0">
                <a:solidFill>
                  <a:srgbClr val="000000"/>
                </a:solidFill>
                <a:latin typeface="Times New Roman" panose="02020603050405020304" pitchFamily="18" charset="0"/>
              </a:rPr>
              <a:t>Індустріальний етап </a:t>
            </a:r>
            <a:r>
              <a:rPr lang="uk-UA" sz="2000" b="0" i="0" u="none" strike="noStrike" baseline="0" dirty="0">
                <a:solidFill>
                  <a:srgbClr val="000000"/>
                </a:solidFill>
                <a:latin typeface="Times New Roman" panose="02020603050405020304" pitchFamily="18" charset="0"/>
              </a:rPr>
              <a:t>об'єднує етапи приймального контролю якості та етап статичного контролю якості. На промислових підприємствах стали створюватися самостійні служби технічного контролю зі штатними контролерами на чолі з начальником, який був підпорядкований керівнику підприємства. </a:t>
            </a:r>
          </a:p>
          <a:p>
            <a:pPr algn="just"/>
            <a:r>
              <a:rPr lang="ru-RU" sz="2000" b="0" i="0" u="none" strike="noStrike" baseline="0" dirty="0" err="1">
                <a:solidFill>
                  <a:srgbClr val="000000"/>
                </a:solidFill>
                <a:latin typeface="Times New Roman" panose="02020603050405020304" pitchFamily="18" charset="0"/>
              </a:rPr>
              <a:t>Це</a:t>
            </a:r>
            <a:r>
              <a:rPr lang="ru-RU" sz="2000" b="0" i="0" u="none" strike="noStrike" baseline="0" dirty="0">
                <a:solidFill>
                  <a:srgbClr val="000000"/>
                </a:solidFill>
                <a:latin typeface="Times New Roman" panose="02020603050405020304" pitchFamily="18" charset="0"/>
              </a:rPr>
              <a:t> стало початком </a:t>
            </a:r>
            <a:r>
              <a:rPr lang="ru-RU" sz="2000" b="0" i="0" u="none" strike="noStrike" baseline="0" dirty="0" err="1">
                <a:solidFill>
                  <a:srgbClr val="000000"/>
                </a:solidFill>
                <a:latin typeface="Times New Roman" panose="02020603050405020304" pitchFamily="18" charset="0"/>
              </a:rPr>
              <a:t>етапу</a:t>
            </a:r>
            <a:r>
              <a:rPr lang="ru-RU" sz="2000" b="0" i="0" u="none" strike="noStrike" baseline="0" dirty="0">
                <a:solidFill>
                  <a:srgbClr val="000000"/>
                </a:solidFill>
                <a:latin typeface="Times New Roman" panose="02020603050405020304" pitchFamily="18" charset="0"/>
              </a:rPr>
              <a:t> </a:t>
            </a:r>
            <a:r>
              <a:rPr lang="ru-RU" sz="2000" b="1" i="1" u="none" strike="noStrike" baseline="0" dirty="0" err="1">
                <a:solidFill>
                  <a:srgbClr val="000000"/>
                </a:solidFill>
                <a:latin typeface="Times New Roman" panose="02020603050405020304" pitchFamily="18" charset="0"/>
              </a:rPr>
              <a:t>приймального</a:t>
            </a:r>
            <a:r>
              <a:rPr lang="ru-RU" sz="2000" b="1" i="1" u="none" strike="noStrike" baseline="0" dirty="0">
                <a:solidFill>
                  <a:srgbClr val="000000"/>
                </a:solidFill>
                <a:latin typeface="Times New Roman" panose="02020603050405020304" pitchFamily="18" charset="0"/>
              </a:rPr>
              <a:t> контролю </a:t>
            </a:r>
            <a:r>
              <a:rPr lang="ru-RU" sz="2000" b="1" i="1" u="none" strike="noStrike" baseline="0" dirty="0" err="1">
                <a:solidFill>
                  <a:srgbClr val="000000"/>
                </a:solidFill>
                <a:latin typeface="Times New Roman" panose="02020603050405020304" pitchFamily="18" charset="0"/>
              </a:rPr>
              <a:t>якості</a:t>
            </a:r>
            <a:r>
              <a:rPr lang="ru-RU" sz="2000" b="1" i="1" u="none" strike="noStrike" baseline="0" dirty="0">
                <a:solidFill>
                  <a:srgbClr val="000000"/>
                </a:solidFill>
                <a:latin typeface="Times New Roman" panose="02020603050405020304" pitchFamily="18" charset="0"/>
              </a:rPr>
              <a:t> </a:t>
            </a:r>
            <a:r>
              <a:rPr lang="ru-RU" sz="2000" b="0" i="0" u="none" strike="noStrike" baseline="0" dirty="0">
                <a:solidFill>
                  <a:srgbClr val="000000"/>
                </a:solidFill>
                <a:latin typeface="Times New Roman" panose="02020603050405020304" pitchFamily="18" charset="0"/>
              </a:rPr>
              <a:t>(контроль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під</a:t>
            </a:r>
            <a:r>
              <a:rPr lang="ru-RU" sz="2000" b="0" i="0" u="none" strike="noStrike" baseline="0" dirty="0">
                <a:solidFill>
                  <a:srgbClr val="000000"/>
                </a:solidFill>
                <a:latin typeface="Times New Roman" panose="02020603050405020304" pitchFamily="18" charset="0"/>
              </a:rPr>
              <a:t> час </a:t>
            </a:r>
            <a:r>
              <a:rPr lang="ru-RU" sz="2000" b="0" i="0" u="none" strike="noStrike" baseline="0" dirty="0" err="1">
                <a:solidFill>
                  <a:srgbClr val="000000"/>
                </a:solidFill>
                <a:latin typeface="Times New Roman" panose="02020603050405020304" pitchFamily="18" charset="0"/>
              </a:rPr>
              <a:t>прийняття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продукції</a:t>
            </a:r>
            <a:r>
              <a:rPr lang="ru-RU" sz="2000" b="0" i="0" u="none" strike="noStrike" baseline="0" dirty="0">
                <a:solidFill>
                  <a:srgbClr val="000000"/>
                </a:solidFill>
                <a:latin typeface="Times New Roman" panose="02020603050405020304" pitchFamily="18" charset="0"/>
              </a:rPr>
              <a:t>). </a:t>
            </a:r>
            <a:endParaRPr lang="uk-UA" sz="2000" dirty="0"/>
          </a:p>
        </p:txBody>
      </p:sp>
    </p:spTree>
    <p:extLst>
      <p:ext uri="{BB962C8B-B14F-4D97-AF65-F5344CB8AC3E}">
        <p14:creationId xmlns:p14="http://schemas.microsoft.com/office/powerpoint/2010/main" val="4014016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FAD18C-8FA4-4FE5-ABF8-B581CECCDB27}"/>
              </a:ext>
            </a:extLst>
          </p:cNvPr>
          <p:cNvSpPr txBox="1"/>
          <p:nvPr/>
        </p:nvSpPr>
        <p:spPr>
          <a:xfrm>
            <a:off x="2252271" y="832353"/>
            <a:ext cx="9155244" cy="1938992"/>
          </a:xfrm>
          <a:prstGeom prst="rect">
            <a:avLst/>
          </a:prstGeom>
          <a:noFill/>
        </p:spPr>
        <p:txBody>
          <a:bodyPr wrap="square">
            <a:spAutoFit/>
          </a:bodyPr>
          <a:lstStyle/>
          <a:p>
            <a:pPr algn="just"/>
            <a:r>
              <a:rPr lang="ru-RU" sz="2000" b="0" i="0" u="none" strike="noStrike" baseline="0" dirty="0">
                <a:solidFill>
                  <a:srgbClr val="000000"/>
                </a:solidFill>
                <a:latin typeface="Times New Roman" panose="02020603050405020304" pitchFamily="18" charset="0"/>
              </a:rPr>
              <a:t>Нова </a:t>
            </a:r>
            <a:r>
              <a:rPr lang="ru-RU" sz="2000" b="0" i="0" u="none" strike="noStrike" baseline="0" dirty="0" err="1">
                <a:solidFill>
                  <a:srgbClr val="000000"/>
                </a:solidFill>
                <a:latin typeface="Times New Roman" panose="02020603050405020304" pitchFamily="18" charset="0"/>
              </a:rPr>
              <a:t>організація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робіт</a:t>
            </a:r>
            <a:r>
              <a:rPr lang="ru-RU" sz="2000" b="0" i="0" u="none" strike="noStrike" baseline="0" dirty="0">
                <a:solidFill>
                  <a:srgbClr val="000000"/>
                </a:solidFill>
                <a:latin typeface="Times New Roman" panose="02020603050405020304" pitchFamily="18" charset="0"/>
              </a:rPr>
              <a:t> з контролю </a:t>
            </a:r>
            <a:r>
              <a:rPr lang="ru-RU" sz="2000" b="0" i="0" u="none" strike="noStrike" baseline="0" dirty="0" err="1">
                <a:solidFill>
                  <a:srgbClr val="000000"/>
                </a:solidFill>
                <a:latin typeface="Times New Roman" panose="02020603050405020304" pitchFamily="18" charset="0"/>
              </a:rPr>
              <a:t>зумовила</a:t>
            </a:r>
            <a:r>
              <a:rPr lang="ru-RU" sz="2000" b="0" i="0" u="none" strike="noStrike" baseline="0" dirty="0">
                <a:solidFill>
                  <a:srgbClr val="000000"/>
                </a:solidFill>
                <a:latin typeface="Times New Roman" panose="02020603050405020304" pitchFamily="18" charset="0"/>
              </a:rPr>
              <a:t> постановку </a:t>
            </a:r>
            <a:r>
              <a:rPr lang="ru-RU" sz="2000" b="0" i="0" u="none" strike="noStrike" baseline="0" dirty="0" err="1">
                <a:solidFill>
                  <a:srgbClr val="000000"/>
                </a:solidFill>
                <a:latin typeface="Times New Roman" panose="02020603050405020304" pitchFamily="18" charset="0"/>
              </a:rPr>
              <a:t>проблеми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забезпечення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виробничих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процесів</a:t>
            </a:r>
            <a:r>
              <a:rPr lang="ru-RU" sz="2000" b="0" i="0" u="none" strike="noStrike" baseline="0" dirty="0">
                <a:solidFill>
                  <a:srgbClr val="000000"/>
                </a:solidFill>
                <a:latin typeface="Times New Roman" panose="02020603050405020304" pitchFamily="18" charset="0"/>
              </a:rPr>
              <a:t>. </a:t>
            </a:r>
          </a:p>
          <a:p>
            <a:pPr algn="just"/>
            <a:r>
              <a:rPr lang="ru-RU" sz="2000" b="0" i="0" u="none" strike="noStrike" baseline="0" dirty="0" err="1">
                <a:solidFill>
                  <a:srgbClr val="000000"/>
                </a:solidFill>
                <a:latin typeface="Times New Roman" panose="02020603050405020304" pitchFamily="18" charset="0"/>
              </a:rPr>
              <a:t>Вирішення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цієї</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проблеми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пов´язане</a:t>
            </a:r>
            <a:r>
              <a:rPr lang="ru-RU" sz="2000" b="0" i="0" u="none" strike="noStrike" baseline="0" dirty="0">
                <a:solidFill>
                  <a:srgbClr val="000000"/>
                </a:solidFill>
                <a:latin typeface="Times New Roman" panose="02020603050405020304" pitchFamily="18" charset="0"/>
              </a:rPr>
              <a:t> з </a:t>
            </a:r>
            <a:r>
              <a:rPr lang="ru-RU" sz="2000" b="0" i="0" u="none" strike="noStrike" baseline="0" dirty="0" err="1">
                <a:solidFill>
                  <a:srgbClr val="000000"/>
                </a:solidFill>
                <a:latin typeface="Times New Roman" panose="02020603050405020304" pitchFamily="18" charset="0"/>
              </a:rPr>
              <a:t>етапом</a:t>
            </a:r>
            <a:r>
              <a:rPr lang="ru-RU" sz="2000" b="0" i="0" u="none" strike="noStrike" baseline="0" dirty="0">
                <a:solidFill>
                  <a:srgbClr val="000000"/>
                </a:solidFill>
                <a:latin typeface="Times New Roman" panose="02020603050405020304" pitchFamily="18" charset="0"/>
              </a:rPr>
              <a:t> — </a:t>
            </a:r>
            <a:r>
              <a:rPr lang="ru-RU" sz="2000" b="1" i="1" u="none" strike="noStrike" baseline="0" dirty="0" err="1">
                <a:solidFill>
                  <a:srgbClr val="000000"/>
                </a:solidFill>
                <a:latin typeface="Times New Roman" panose="02020603050405020304" pitchFamily="18" charset="0"/>
              </a:rPr>
              <a:t>статичним</a:t>
            </a:r>
            <a:r>
              <a:rPr lang="ru-RU" sz="2000" b="1" i="1" u="none" strike="noStrike" baseline="0" dirty="0">
                <a:solidFill>
                  <a:srgbClr val="000000"/>
                </a:solidFill>
                <a:latin typeface="Times New Roman" panose="02020603050405020304" pitchFamily="18" charset="0"/>
              </a:rPr>
              <a:t> контролем </a:t>
            </a:r>
            <a:r>
              <a:rPr lang="ru-RU" sz="2000" b="1" i="1"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який</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базується</a:t>
            </a:r>
            <a:r>
              <a:rPr lang="ru-RU" sz="2000" b="0" i="0" u="none" strike="noStrike" baseline="0" dirty="0">
                <a:solidFill>
                  <a:srgbClr val="000000"/>
                </a:solidFill>
                <a:latin typeface="Times New Roman" panose="02020603050405020304" pitchFamily="18" charset="0"/>
              </a:rPr>
              <a:t> на </a:t>
            </a:r>
            <a:r>
              <a:rPr lang="ru-RU" sz="2000" b="0" i="0" u="none" strike="noStrike" baseline="0" dirty="0" err="1">
                <a:solidFill>
                  <a:srgbClr val="000000"/>
                </a:solidFill>
                <a:latin typeface="Times New Roman" panose="02020603050405020304" pitchFamily="18" charset="0"/>
              </a:rPr>
              <a:t>теорії</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ймовірності</a:t>
            </a:r>
            <a:r>
              <a:rPr lang="ru-RU" sz="2000" b="0" i="0" u="none" strike="noStrike" baseline="0" dirty="0">
                <a:solidFill>
                  <a:srgbClr val="000000"/>
                </a:solidFill>
                <a:latin typeface="Times New Roman" panose="02020603050405020304" pitchFamily="18" charset="0"/>
              </a:rPr>
              <a:t> і </a:t>
            </a:r>
            <a:r>
              <a:rPr lang="ru-RU" sz="2000" b="0" i="0" u="none" strike="noStrike" baseline="0" dirty="0" err="1">
                <a:solidFill>
                  <a:srgbClr val="000000"/>
                </a:solidFill>
                <a:latin typeface="Times New Roman" panose="02020603050405020304" pitchFamily="18" charset="0"/>
              </a:rPr>
              <a:t>математичній</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статистиці</a:t>
            </a:r>
            <a:r>
              <a:rPr lang="ru-RU" sz="2000" b="0" i="0" u="none" strike="noStrike" baseline="0" dirty="0">
                <a:solidFill>
                  <a:srgbClr val="000000"/>
                </a:solidFill>
                <a:latin typeface="Times New Roman" panose="02020603050405020304" pitchFamily="18" charset="0"/>
              </a:rPr>
              <a:t>. В </a:t>
            </a:r>
            <a:r>
              <a:rPr lang="ru-RU" sz="2000" b="0" i="0" u="none" strike="noStrike" baseline="0" dirty="0" err="1">
                <a:solidFill>
                  <a:srgbClr val="000000"/>
                </a:solidFill>
                <a:latin typeface="Times New Roman" panose="02020603050405020304" pitchFamily="18" charset="0"/>
              </a:rPr>
              <a:t>процесі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виробництва</a:t>
            </a:r>
            <a:r>
              <a:rPr lang="ru-RU" sz="2000" b="0" i="0" u="none" strike="noStrike" baseline="0" dirty="0">
                <a:solidFill>
                  <a:srgbClr val="000000"/>
                </a:solidFill>
                <a:latin typeface="Times New Roman" panose="02020603050405020304" pitchFamily="18" charset="0"/>
              </a:rPr>
              <a:t> систематично </a:t>
            </a:r>
            <a:r>
              <a:rPr lang="ru-RU" sz="2000" b="0" i="0" u="none" strike="noStrike" baseline="0" dirty="0" err="1">
                <a:solidFill>
                  <a:srgbClr val="000000"/>
                </a:solidFill>
                <a:latin typeface="Times New Roman" panose="02020603050405020304" pitchFamily="18" charset="0"/>
              </a:rPr>
              <a:t>відбираються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згідно</a:t>
            </a:r>
            <a:r>
              <a:rPr lang="ru-RU" sz="2000" b="0" i="0" u="none" strike="noStrike" baseline="0" dirty="0">
                <a:solidFill>
                  <a:srgbClr val="000000"/>
                </a:solidFill>
                <a:latin typeface="Times New Roman" panose="02020603050405020304" pitchFamily="18" charset="0"/>
              </a:rPr>
              <a:t> з </a:t>
            </a:r>
            <a:r>
              <a:rPr lang="ru-RU" sz="2000" b="0" i="0" u="none" strike="noStrike" baseline="0" dirty="0" err="1">
                <a:solidFill>
                  <a:srgbClr val="000000"/>
                </a:solidFill>
                <a:latin typeface="Times New Roman" panose="02020603050405020304" pitchFamily="18" charset="0"/>
              </a:rPr>
              <a:t>попередньо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складеним</a:t>
            </a:r>
            <a:r>
              <a:rPr lang="ru-RU" sz="2000" b="0" i="0" u="none" strike="noStrike" baseline="0" dirty="0">
                <a:solidFill>
                  <a:srgbClr val="000000"/>
                </a:solidFill>
                <a:latin typeface="Times New Roman" panose="02020603050405020304" pitchFamily="18" charset="0"/>
              </a:rPr>
              <a:t> планом </a:t>
            </a:r>
            <a:r>
              <a:rPr lang="ru-RU" sz="2000" b="0" i="0" u="none" strike="noStrike" baseline="0" dirty="0" err="1">
                <a:solidFill>
                  <a:srgbClr val="000000"/>
                </a:solidFill>
                <a:latin typeface="Times New Roman" panose="02020603050405020304" pitchFamily="18" charset="0"/>
              </a:rPr>
              <a:t>контрольні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дані</a:t>
            </a:r>
            <a:r>
              <a:rPr lang="ru-RU" sz="2000" b="0" i="0" u="none" strike="noStrike" baseline="0" dirty="0">
                <a:solidFill>
                  <a:srgbClr val="000000"/>
                </a:solidFill>
                <a:latin typeface="Times New Roman" panose="02020603050405020304" pitchFamily="18" charset="0"/>
              </a:rPr>
              <a:t> для </a:t>
            </a:r>
            <a:r>
              <a:rPr lang="ru-RU" sz="2000" b="0" i="0" u="none" strike="noStrike" baseline="0" dirty="0" err="1">
                <a:solidFill>
                  <a:srgbClr val="000000"/>
                </a:solidFill>
                <a:latin typeface="Times New Roman" panose="02020603050405020304" pitchFamily="18" charset="0"/>
              </a:rPr>
              <a:t>їх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обробки</a:t>
            </a:r>
            <a:r>
              <a:rPr lang="ru-RU" sz="2000" b="0" i="0" u="none" strike="noStrike" baseline="0" dirty="0">
                <a:solidFill>
                  <a:srgbClr val="000000"/>
                </a:solidFill>
                <a:latin typeface="Times New Roman" panose="02020603050405020304" pitchFamily="18" charset="0"/>
              </a:rPr>
              <a:t> методами </a:t>
            </a:r>
            <a:r>
              <a:rPr lang="ru-RU" sz="2000" b="0" i="0" u="none" strike="noStrike" baseline="0" dirty="0" err="1">
                <a:solidFill>
                  <a:srgbClr val="000000"/>
                </a:solidFill>
                <a:latin typeface="Times New Roman" panose="02020603050405020304" pitchFamily="18" charset="0"/>
              </a:rPr>
              <a:t>математичної</a:t>
            </a:r>
            <a:r>
              <a:rPr lang="ru-RU" sz="2000" b="0" i="0" u="none" strike="noStrike" baseline="0" dirty="0">
                <a:solidFill>
                  <a:srgbClr val="000000"/>
                </a:solidFill>
                <a:latin typeface="Times New Roman" panose="02020603050405020304" pitchFamily="18" charset="0"/>
              </a:rPr>
              <a:t> статистики (</a:t>
            </a:r>
            <a:r>
              <a:rPr lang="ru-RU" sz="2000" b="0" i="1" u="none" strike="noStrike" baseline="0" dirty="0">
                <a:solidFill>
                  <a:srgbClr val="000000"/>
                </a:solidFill>
                <a:latin typeface="Times New Roman" panose="02020603050405020304" pitchFamily="18" charset="0"/>
              </a:rPr>
              <a:t>рис. 1</a:t>
            </a:r>
            <a:r>
              <a:rPr lang="ru-RU" sz="2000" b="0" i="0" u="none" strike="noStrike" baseline="0" dirty="0">
                <a:solidFill>
                  <a:srgbClr val="000000"/>
                </a:solidFill>
                <a:latin typeface="Times New Roman" panose="02020603050405020304" pitchFamily="18" charset="0"/>
              </a:rPr>
              <a:t>). </a:t>
            </a:r>
          </a:p>
        </p:txBody>
      </p:sp>
      <p:pic>
        <p:nvPicPr>
          <p:cNvPr id="5" name="Рисунок 4">
            <a:extLst>
              <a:ext uri="{FF2B5EF4-FFF2-40B4-BE49-F238E27FC236}">
                <a16:creationId xmlns:a16="http://schemas.microsoft.com/office/drawing/2014/main" id="{A2DD9386-571B-FD1E-8F11-55551DA91639}"/>
              </a:ext>
            </a:extLst>
          </p:cNvPr>
          <p:cNvPicPr>
            <a:picLocks noChangeAspect="1"/>
          </p:cNvPicPr>
          <p:nvPr/>
        </p:nvPicPr>
        <p:blipFill>
          <a:blip r:embed="rId2"/>
          <a:stretch>
            <a:fillRect/>
          </a:stretch>
        </p:blipFill>
        <p:spPr>
          <a:xfrm>
            <a:off x="2365983" y="3149412"/>
            <a:ext cx="8861650" cy="2389900"/>
          </a:xfrm>
          <a:prstGeom prst="rect">
            <a:avLst/>
          </a:prstGeom>
        </p:spPr>
      </p:pic>
      <p:sp>
        <p:nvSpPr>
          <p:cNvPr id="7" name="TextBox 6">
            <a:extLst>
              <a:ext uri="{FF2B5EF4-FFF2-40B4-BE49-F238E27FC236}">
                <a16:creationId xmlns:a16="http://schemas.microsoft.com/office/drawing/2014/main" id="{AD6A6267-26B0-0031-BC2C-1EDE0674D469}"/>
              </a:ext>
            </a:extLst>
          </p:cNvPr>
          <p:cNvSpPr txBox="1"/>
          <p:nvPr/>
        </p:nvSpPr>
        <p:spPr>
          <a:xfrm>
            <a:off x="2365982" y="5917379"/>
            <a:ext cx="8951591" cy="646331"/>
          </a:xfrm>
          <a:prstGeom prst="rect">
            <a:avLst/>
          </a:prstGeom>
          <a:noFill/>
        </p:spPr>
        <p:txBody>
          <a:bodyPr wrap="square">
            <a:spAutoFit/>
          </a:bodyPr>
          <a:lstStyle/>
          <a:p>
            <a:r>
              <a:rPr lang="ru-RU" sz="1800" b="0" i="1" u="none" strike="noStrike" baseline="0" dirty="0">
                <a:solidFill>
                  <a:srgbClr val="000000"/>
                </a:solidFill>
                <a:latin typeface="Times New Roman" panose="02020603050405020304" pitchFamily="18" charset="0"/>
              </a:rPr>
              <a:t>Рис. 1. Схема </a:t>
            </a:r>
            <a:r>
              <a:rPr lang="ru-RU" sz="1800" b="0" i="1" u="none" strike="noStrike" baseline="0" dirty="0" err="1">
                <a:solidFill>
                  <a:srgbClr val="000000"/>
                </a:solidFill>
                <a:latin typeface="Times New Roman" panose="02020603050405020304" pitchFamily="18" charset="0"/>
              </a:rPr>
              <a:t>регулювання</a:t>
            </a:r>
            <a:r>
              <a:rPr lang="ru-RU" sz="1800" b="0" i="1" u="none" strike="noStrike" baseline="0" dirty="0">
                <a:solidFill>
                  <a:srgbClr val="000000"/>
                </a:solidFill>
                <a:latin typeface="Times New Roman" panose="02020603050405020304" pitchFamily="18" charset="0"/>
              </a:rPr>
              <a:t> </a:t>
            </a:r>
            <a:r>
              <a:rPr lang="ru-RU" sz="1800" b="0" i="1" u="none" strike="noStrike" baseline="0" dirty="0" err="1">
                <a:solidFill>
                  <a:srgbClr val="000000"/>
                </a:solidFill>
                <a:latin typeface="Times New Roman" panose="02020603050405020304" pitchFamily="18" charset="0"/>
              </a:rPr>
              <a:t>якості</a:t>
            </a:r>
            <a:r>
              <a:rPr lang="ru-RU" sz="1800" b="0" i="1" u="none" strike="noStrike" baseline="0" dirty="0">
                <a:solidFill>
                  <a:srgbClr val="000000"/>
                </a:solidFill>
                <a:latin typeface="Times New Roman" panose="02020603050405020304" pitchFamily="18" charset="0"/>
              </a:rPr>
              <a:t> у </a:t>
            </a:r>
            <a:r>
              <a:rPr lang="ru-RU" sz="1800" b="0" i="1" u="none" strike="noStrike" baseline="0" dirty="0" err="1">
                <a:solidFill>
                  <a:srgbClr val="000000"/>
                </a:solidFill>
                <a:latin typeface="Times New Roman" panose="02020603050405020304" pitchFamily="18" charset="0"/>
              </a:rPr>
              <a:t>процесі</a:t>
            </a:r>
            <a:r>
              <a:rPr lang="ru-RU" sz="1800" b="0" i="1" u="none" strike="noStrike" baseline="0" dirty="0">
                <a:solidFill>
                  <a:srgbClr val="000000"/>
                </a:solidFill>
                <a:latin typeface="Times New Roman" panose="02020603050405020304" pitchFamily="18" charset="0"/>
              </a:rPr>
              <a:t> </a:t>
            </a:r>
            <a:r>
              <a:rPr lang="ru-RU" sz="1800" b="0" i="1" u="none" strike="noStrike" baseline="0" dirty="0" err="1">
                <a:solidFill>
                  <a:srgbClr val="000000"/>
                </a:solidFill>
                <a:latin typeface="Times New Roman" panose="02020603050405020304" pitchFamily="18" charset="0"/>
              </a:rPr>
              <a:t>виробництва</a:t>
            </a:r>
            <a:r>
              <a:rPr lang="ru-RU" sz="1800" b="0" i="1" u="none" strike="noStrike" baseline="0" dirty="0">
                <a:solidFill>
                  <a:srgbClr val="000000"/>
                </a:solidFill>
                <a:latin typeface="Times New Roman" panose="02020603050405020304" pitchFamily="18" charset="0"/>
              </a:rPr>
              <a:t> за </a:t>
            </a:r>
            <a:r>
              <a:rPr lang="ru-RU" sz="1800" b="0" i="1" u="none" strike="noStrike" baseline="0" dirty="0" err="1">
                <a:solidFill>
                  <a:srgbClr val="000000"/>
                </a:solidFill>
                <a:latin typeface="Times New Roman" panose="02020603050405020304" pitchFamily="18" charset="0"/>
              </a:rPr>
              <a:t>допомогою</a:t>
            </a:r>
            <a:r>
              <a:rPr lang="ru-RU" sz="1800" b="0" i="1" u="none" strike="noStrike" baseline="0" dirty="0">
                <a:solidFill>
                  <a:srgbClr val="000000"/>
                </a:solidFill>
                <a:latin typeface="Times New Roman" panose="02020603050405020304" pitchFamily="18" charset="0"/>
              </a:rPr>
              <a:t> </a:t>
            </a:r>
            <a:r>
              <a:rPr lang="ru-RU" sz="1800" b="0" i="1" u="none" strike="noStrike" baseline="0" dirty="0" err="1">
                <a:solidFill>
                  <a:srgbClr val="000000"/>
                </a:solidFill>
                <a:latin typeface="Times New Roman" panose="02020603050405020304" pitchFamily="18" charset="0"/>
              </a:rPr>
              <a:t>статистичного</a:t>
            </a:r>
            <a:r>
              <a:rPr lang="ru-RU" sz="1800" b="0" i="1" u="none" strike="noStrike" baseline="0" dirty="0">
                <a:solidFill>
                  <a:srgbClr val="000000"/>
                </a:solidFill>
                <a:latin typeface="Times New Roman" panose="02020603050405020304" pitchFamily="18" charset="0"/>
              </a:rPr>
              <a:t> контролю </a:t>
            </a:r>
            <a:endParaRPr lang="uk-UA" dirty="0"/>
          </a:p>
        </p:txBody>
      </p:sp>
    </p:spTree>
    <p:extLst>
      <p:ext uri="{BB962C8B-B14F-4D97-AF65-F5344CB8AC3E}">
        <p14:creationId xmlns:p14="http://schemas.microsoft.com/office/powerpoint/2010/main" val="1858456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580E82-75E5-74E5-6F1B-98BF5BFBDE3B}"/>
              </a:ext>
            </a:extLst>
          </p:cNvPr>
          <p:cNvSpPr txBox="1"/>
          <p:nvPr/>
        </p:nvSpPr>
        <p:spPr>
          <a:xfrm>
            <a:off x="2057400" y="633255"/>
            <a:ext cx="9529997" cy="5940088"/>
          </a:xfrm>
          <a:prstGeom prst="rect">
            <a:avLst/>
          </a:prstGeom>
          <a:noFill/>
        </p:spPr>
        <p:txBody>
          <a:bodyPr wrap="square">
            <a:spAutoFit/>
          </a:bodyPr>
          <a:lstStyle/>
          <a:p>
            <a:pPr algn="just"/>
            <a:r>
              <a:rPr lang="ru-RU" sz="2000" b="0" i="0" u="none" strike="noStrike" baseline="0" dirty="0">
                <a:solidFill>
                  <a:srgbClr val="000000"/>
                </a:solidFill>
                <a:latin typeface="Times New Roman" panose="02020603050405020304" pitchFamily="18" charset="0"/>
                <a:cs typeface="Times New Roman" panose="02020603050405020304" pitchFamily="18" charset="0"/>
              </a:rPr>
              <a:t>До 1960-х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років</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необхідна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якість</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продукції</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досягалась</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переважно</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за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рахунок</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використання</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засобів</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і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методів</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технічного</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контролю. </a:t>
            </a:r>
          </a:p>
          <a:p>
            <a:pPr algn="just"/>
            <a:endParaRPr lang="uk-UA" sz="2000" b="0" i="0"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cs typeface="Times New Roman" panose="02020603050405020304" pitchFamily="18" charset="0"/>
              </a:rPr>
              <a:t>На початку 1960-х років з´явились нові структури служб технічного контролю, зорієнтовані на зростання обсягів виготовленої продукції і зниження витрат на якість при збереженні високої </a:t>
            </a:r>
            <a:r>
              <a:rPr lang="uk-UA" sz="2000" b="0" i="0" u="none" strike="noStrike" baseline="0" dirty="0" err="1">
                <a:solidFill>
                  <a:srgbClr val="000000"/>
                </a:solidFill>
                <a:latin typeface="Times New Roman" panose="02020603050405020304" pitchFamily="18" charset="0"/>
                <a:cs typeface="Times New Roman" panose="02020603050405020304" pitchFamily="18" charset="0"/>
              </a:rPr>
              <a:t>енерго</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 і матеріаломісткості.</a:t>
            </a:r>
          </a:p>
          <a:p>
            <a:pPr algn="just"/>
            <a:r>
              <a:rPr lang="uk-UA" sz="2000" dirty="0">
                <a:latin typeface="Times New Roman" panose="02020603050405020304" pitchFamily="18" charset="0"/>
                <a:cs typeface="Times New Roman" panose="02020603050405020304" pitchFamily="18" charset="0"/>
              </a:rPr>
              <a:t>Технологія контролю якості стала сферою спеціалізованої діяльності, спрямованої на регулювання якості, аналіз причин дефектів, розроблення заходів на їх усунення і проведення заходів профілактичного характеру. З цією метою на підприємствах стали створювати </a:t>
            </a:r>
            <a:r>
              <a:rPr lang="uk-UA" sz="2000" i="1" dirty="0">
                <a:latin typeface="Times New Roman" panose="02020603050405020304" pitchFamily="18" charset="0"/>
                <a:cs typeface="Times New Roman" panose="02020603050405020304" pitchFamily="18" charset="0"/>
              </a:rPr>
              <a:t>спеціальні служби управління якістю</a:t>
            </a:r>
            <a:r>
              <a:rPr lang="uk-UA" sz="2000" dirty="0">
                <a:latin typeface="Times New Roman" panose="02020603050405020304" pitchFamily="18" charset="0"/>
                <a:cs typeface="Times New Roman" panose="02020603050405020304" pitchFamily="18" charset="0"/>
              </a:rPr>
              <a:t>. До їх складу разом із відділом (групою) технічного контролю включали групи, відповідальні за планування і координацію робіт усіх підрозділів підприємства у сфері якості, розробку нормативно-організаційних документів з якості, роботу з постачальниками у сфері якості, аналіз надійності виробів і причин їх дефектів та відмов, роз´яснення вимог до якості продукції, розробку критеріїв оцінки якості праці, розробку спеціальних методів забезпечення якості (в т. ч. статистичних), збір і аналіз інформації про якість продукції від споживача тощо. Служба якості стала самостійною, незалежною від інших підрозділів і підпорядковувалась безпосередньо вищому керівникові підприємства та була підзвітна тільки йому у своїх діях. </a:t>
            </a:r>
            <a:endParaRPr lang="uk-UA"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7013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4CD489-9C6E-299B-225D-D47379FC1A9D}"/>
              </a:ext>
            </a:extLst>
          </p:cNvPr>
          <p:cNvSpPr txBox="1"/>
          <p:nvPr/>
        </p:nvSpPr>
        <p:spPr>
          <a:xfrm>
            <a:off x="2192594" y="458956"/>
            <a:ext cx="9096450" cy="5940088"/>
          </a:xfrm>
          <a:prstGeom prst="rect">
            <a:avLst/>
          </a:prstGeom>
          <a:noFill/>
        </p:spPr>
        <p:txBody>
          <a:bodyPr wrap="square">
            <a:spAutoFit/>
          </a:bodyPr>
          <a:lstStyle/>
          <a:p>
            <a:pPr indent="457200" algn="just"/>
            <a:r>
              <a:rPr lang="uk-UA" sz="2000" b="0" i="0" u="none" strike="noStrike" baseline="0" dirty="0">
                <a:solidFill>
                  <a:srgbClr val="000000"/>
                </a:solidFill>
                <a:latin typeface="Times New Roman" panose="02020603050405020304" pitchFamily="18" charset="0"/>
              </a:rPr>
              <a:t>Створення служб якості дало змогу ліквідувати подвійну відповідальність осіб, що відповідають за виготовлення продукції і за оцінювання її якості. Таке ставлення до вирішення проблеми якості було охарактеризоване А. </a:t>
            </a:r>
            <a:r>
              <a:rPr lang="uk-UA" sz="2000" b="0" i="0" u="none" strike="noStrike" baseline="0" dirty="0" err="1">
                <a:solidFill>
                  <a:srgbClr val="000000"/>
                </a:solidFill>
                <a:latin typeface="Times New Roman" panose="02020603050405020304" pitchFamily="18" charset="0"/>
              </a:rPr>
              <a:t>Фейгенбаумом</a:t>
            </a:r>
            <a:r>
              <a:rPr lang="uk-UA" sz="2000" b="0" i="0" u="none" strike="noStrike" baseline="0" dirty="0">
                <a:solidFill>
                  <a:srgbClr val="000000"/>
                </a:solidFill>
                <a:latin typeface="Times New Roman" panose="02020603050405020304" pitchFamily="18" charset="0"/>
              </a:rPr>
              <a:t> як </a:t>
            </a:r>
            <a:r>
              <a:rPr lang="uk-UA" sz="2000" b="1" i="1" u="none" strike="noStrike" baseline="0" dirty="0">
                <a:solidFill>
                  <a:srgbClr val="000000"/>
                </a:solidFill>
                <a:latin typeface="Times New Roman" panose="02020603050405020304" pitchFamily="18" charset="0"/>
              </a:rPr>
              <a:t>комплексне управління якістю </a:t>
            </a:r>
            <a:r>
              <a:rPr lang="uk-UA" sz="2000" b="0" i="1" u="none" strike="noStrike" baseline="0" dirty="0">
                <a:solidFill>
                  <a:srgbClr val="000000"/>
                </a:solidFill>
                <a:latin typeface="Times New Roman" panose="02020603050405020304" pitchFamily="18" charset="0"/>
              </a:rPr>
              <a:t>етапу системної організації роботи за якістю. </a:t>
            </a:r>
            <a:endParaRPr lang="uk-UA" sz="2000" b="0" i="0" u="none" strike="noStrike" baseline="0" dirty="0">
              <a:solidFill>
                <a:srgbClr val="000000"/>
              </a:solidFill>
              <a:latin typeface="Times New Roman" panose="02020603050405020304" pitchFamily="18" charset="0"/>
            </a:endParaRPr>
          </a:p>
          <a:p>
            <a:pPr indent="457200" algn="just"/>
            <a:r>
              <a:rPr lang="uk-UA" sz="2000" b="0" i="0" u="none" strike="noStrike" baseline="0" dirty="0">
                <a:solidFill>
                  <a:srgbClr val="000000"/>
                </a:solidFill>
                <a:latin typeface="Times New Roman" panose="02020603050405020304" pitchFamily="18" charset="0"/>
              </a:rPr>
              <a:t>У методичному плані перехід від традиційного контролю якості до управління якістю став принципово новим, п´ятим етапом: </a:t>
            </a:r>
            <a:r>
              <a:rPr lang="uk-UA" sz="2000" b="1" i="1" u="none" strike="noStrike" baseline="0" dirty="0">
                <a:solidFill>
                  <a:srgbClr val="000000"/>
                </a:solidFill>
                <a:latin typeface="Times New Roman" panose="02020603050405020304" pitchFamily="18" charset="0"/>
              </a:rPr>
              <a:t>замість виявлення дефектів продукції ставилося завдання їх попередження. </a:t>
            </a:r>
            <a:r>
              <a:rPr lang="uk-UA" sz="2000" b="0" i="0" u="none" strike="noStrike" baseline="0" dirty="0">
                <a:solidFill>
                  <a:srgbClr val="000000"/>
                </a:solidFill>
                <a:latin typeface="Times New Roman" panose="02020603050405020304" pitchFamily="18" charset="0"/>
              </a:rPr>
              <a:t>Механізм комплексного управління якістю орієнтував усю систему заходів на досягнення заданого рівня якості продукції. При цьому комплексне управління доповнювало раніше використовувані статистичні інструменти контролю якості методами метрології, збору інформації про якість, мотивації якості, стандартизації, сертифікації та іншими. </a:t>
            </a:r>
          </a:p>
          <a:p>
            <a:pPr indent="457200" algn="just"/>
            <a:r>
              <a:rPr lang="uk-UA" sz="2000" b="0" i="0" u="none" strike="noStrike" baseline="0" dirty="0">
                <a:solidFill>
                  <a:srgbClr val="000000"/>
                </a:solidFill>
                <a:latin typeface="Times New Roman" panose="02020603050405020304" pitchFamily="18" charset="0"/>
              </a:rPr>
              <a:t>На базі загальної методології комплексного управління якістю в 1960— 70-х роках в різних країнах з урахуванням їх національних і економічних умов були сформовані специфічні організаційні підходи до управління якістю на рівні фірми. Найвідомішими з них стали концепції </a:t>
            </a:r>
            <a:r>
              <a:rPr lang="en-ID" sz="2000" b="0" i="0" u="none" strike="noStrike" baseline="0" dirty="0">
                <a:solidFill>
                  <a:srgbClr val="000000"/>
                </a:solidFill>
                <a:latin typeface="Times New Roman" panose="02020603050405020304" pitchFamily="18" charset="0"/>
              </a:rPr>
              <a:t>TQC (Total Quality Control) — </a:t>
            </a:r>
            <a:r>
              <a:rPr lang="uk-UA" sz="2000" b="0" i="0" u="none" strike="noStrike" baseline="0" dirty="0">
                <a:solidFill>
                  <a:srgbClr val="000000"/>
                </a:solidFill>
                <a:latin typeface="Times New Roman" panose="02020603050405020304" pitchFamily="18" charset="0"/>
              </a:rPr>
              <a:t>загальне управління якістю в США і </a:t>
            </a:r>
            <a:r>
              <a:rPr lang="en-ID" sz="2000" b="0" i="0" u="none" strike="noStrike" baseline="0" dirty="0">
                <a:solidFill>
                  <a:srgbClr val="000000"/>
                </a:solidFill>
                <a:latin typeface="Times New Roman" panose="02020603050405020304" pitchFamily="18" charset="0"/>
              </a:rPr>
              <a:t>CWQC (Company Wide Quality Control) — </a:t>
            </a:r>
            <a:r>
              <a:rPr lang="uk-UA" sz="2000" b="0" i="0" u="none" strike="noStrike" baseline="0" dirty="0">
                <a:solidFill>
                  <a:srgbClr val="000000"/>
                </a:solidFill>
                <a:latin typeface="Times New Roman" panose="02020603050405020304" pitchFamily="18" charset="0"/>
              </a:rPr>
              <a:t>управління якістю в рамках фірми в Японії та ін. </a:t>
            </a:r>
          </a:p>
        </p:txBody>
      </p:sp>
    </p:spTree>
    <p:extLst>
      <p:ext uri="{BB962C8B-B14F-4D97-AF65-F5344CB8AC3E}">
        <p14:creationId xmlns:p14="http://schemas.microsoft.com/office/powerpoint/2010/main" val="2583092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D49F21-092D-D1BE-9234-D0332FBBAB8E}"/>
              </a:ext>
            </a:extLst>
          </p:cNvPr>
          <p:cNvSpPr txBox="1"/>
          <p:nvPr/>
        </p:nvSpPr>
        <p:spPr>
          <a:xfrm>
            <a:off x="5496232" y="422896"/>
            <a:ext cx="6007510" cy="5324535"/>
          </a:xfrm>
          <a:prstGeom prst="rect">
            <a:avLst/>
          </a:prstGeom>
          <a:noFill/>
        </p:spPr>
        <p:txBody>
          <a:bodyPr wrap="square">
            <a:spAutoFit/>
          </a:bodyPr>
          <a:lstStyle/>
          <a:p>
            <a:pPr indent="457200" algn="just"/>
            <a:r>
              <a:rPr lang="uk-UA" sz="2000" b="0" i="0" u="none" strike="noStrike" baseline="0" dirty="0">
                <a:solidFill>
                  <a:srgbClr val="000000"/>
                </a:solidFill>
                <a:latin typeface="Times New Roman" panose="02020603050405020304" pitchFamily="18" charset="0"/>
              </a:rPr>
              <a:t>Наприкінці 1980-х років з´явилася нова методологія </a:t>
            </a:r>
            <a:r>
              <a:rPr lang="uk-UA" sz="2000" b="1" i="1" u="none" strike="noStrike" baseline="0" dirty="0">
                <a:solidFill>
                  <a:srgbClr val="000000"/>
                </a:solidFill>
                <a:latin typeface="Times New Roman" panose="02020603050405020304" pitchFamily="18" charset="0"/>
              </a:rPr>
              <a:t>забезпечення якості продукції на основі міжнародних стандартів </a:t>
            </a:r>
            <a:r>
              <a:rPr lang="en-ID" sz="2000" b="1" i="1" u="none" strike="noStrike" baseline="0" dirty="0">
                <a:solidFill>
                  <a:srgbClr val="000000"/>
                </a:solidFill>
                <a:latin typeface="Times New Roman" panose="02020603050405020304" pitchFamily="18" charset="0"/>
              </a:rPr>
              <a:t>ISO 9000. </a:t>
            </a:r>
            <a:r>
              <a:rPr lang="uk-UA" sz="2000" b="0" i="0" u="none" strike="noStrike" baseline="0" dirty="0">
                <a:solidFill>
                  <a:srgbClr val="000000"/>
                </a:solidFill>
                <a:latin typeface="Times New Roman" panose="02020603050405020304" pitchFamily="18" charset="0"/>
              </a:rPr>
              <a:t>Згідно із цією методологією створення на підприємстві високоефективних і результативних систем якості, які відповідають положенням стандартів </a:t>
            </a:r>
            <a:r>
              <a:rPr lang="en-ID" sz="2000" b="0" i="0" u="none" strike="noStrike" baseline="0" dirty="0">
                <a:solidFill>
                  <a:srgbClr val="000000"/>
                </a:solidFill>
                <a:latin typeface="Times New Roman" panose="02020603050405020304" pitchFamily="18" charset="0"/>
              </a:rPr>
              <a:t>ISO 9000, </a:t>
            </a:r>
            <a:r>
              <a:rPr lang="uk-UA" sz="2000" b="0" i="0" u="none" strike="noStrike" baseline="0" dirty="0">
                <a:solidFill>
                  <a:srgbClr val="000000"/>
                </a:solidFill>
                <a:latin typeface="Times New Roman" panose="02020603050405020304" pitchFamily="18" charset="0"/>
              </a:rPr>
              <a:t>є гарантією того, що вимоги споживачів будуть дійсно задоволені. </a:t>
            </a:r>
          </a:p>
          <a:p>
            <a:pPr indent="457200" algn="just"/>
            <a:r>
              <a:rPr lang="uk-UA" sz="2000" b="0" i="0" u="none" strike="noStrike" baseline="0" dirty="0">
                <a:solidFill>
                  <a:srgbClr val="000000"/>
                </a:solidFill>
                <a:latin typeface="Times New Roman" panose="02020603050405020304" pitchFamily="18" charset="0"/>
              </a:rPr>
              <a:t>Система управління якістю (СУЯ) визначається як сукупність взаємопов'язаних і взаємодіючих елементів для розробки і досягнення цілей, що встановлюються для відповідних функцій та рівнів організації, і для управління організацією. </a:t>
            </a:r>
          </a:p>
          <a:p>
            <a:pPr indent="457200" algn="just"/>
            <a:r>
              <a:rPr lang="ru-RU" sz="2000" b="0" i="0" u="none" strike="noStrike" baseline="0" dirty="0">
                <a:solidFill>
                  <a:srgbClr val="000000"/>
                </a:solidFill>
                <a:latin typeface="Times New Roman" panose="02020603050405020304" pitchFamily="18" charset="0"/>
              </a:rPr>
              <a:t>Для </a:t>
            </a:r>
            <a:r>
              <a:rPr lang="ru-RU" sz="2000" b="0" i="0" u="none" strike="noStrike" baseline="0" dirty="0" err="1">
                <a:solidFill>
                  <a:srgbClr val="000000"/>
                </a:solidFill>
                <a:latin typeface="Times New Roman" panose="02020603050405020304" pitchFamily="18" charset="0"/>
              </a:rPr>
              <a:t>надання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змістовної</a:t>
            </a:r>
            <a:r>
              <a:rPr lang="ru-RU" sz="2000" b="0" i="0" u="none" strike="noStrike" baseline="0" dirty="0">
                <a:solidFill>
                  <a:srgbClr val="000000"/>
                </a:solidFill>
                <a:latin typeface="Times New Roman" panose="02020603050405020304" pitchFamily="18" charset="0"/>
              </a:rPr>
              <a:t> характеристики </a:t>
            </a:r>
            <a:r>
              <a:rPr lang="ru-RU" sz="2000" b="0" i="0" u="none" strike="noStrike" baseline="0" dirty="0" err="1">
                <a:solidFill>
                  <a:srgbClr val="000000"/>
                </a:solidFill>
                <a:latin typeface="Times New Roman" panose="02020603050405020304" pitchFamily="18" charset="0"/>
              </a:rPr>
              <a:t>основним</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етапам</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розвитку</a:t>
            </a:r>
            <a:r>
              <a:rPr lang="ru-RU" sz="2000" b="0" i="0" u="none" strike="noStrike" baseline="0" dirty="0">
                <a:solidFill>
                  <a:srgbClr val="000000"/>
                </a:solidFill>
                <a:latin typeface="Times New Roman" panose="02020603050405020304" pitchFamily="18" charset="0"/>
              </a:rPr>
              <a:t> СУЯ у </a:t>
            </a:r>
            <a:r>
              <a:rPr lang="ru-RU" sz="2000" b="0" i="0" u="none" strike="noStrike" baseline="0" dirty="0" err="1">
                <a:solidFill>
                  <a:srgbClr val="000000"/>
                </a:solidFill>
                <a:latin typeface="Times New Roman" panose="02020603050405020304" pitchFamily="18" charset="0"/>
              </a:rPr>
              <a:t>багатьох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літературних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джерелах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використовують</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зірку</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a:t>
            </a:r>
            <a:endParaRPr lang="uk-UA" sz="2000" dirty="0"/>
          </a:p>
        </p:txBody>
      </p:sp>
      <p:pic>
        <p:nvPicPr>
          <p:cNvPr id="5" name="Рисунок 4" descr="Зображення, що містить текст, схема, ряд, Шрифт&#10;&#10;Вміст на основі ШІ може бути неправильним.">
            <a:extLst>
              <a:ext uri="{FF2B5EF4-FFF2-40B4-BE49-F238E27FC236}">
                <a16:creationId xmlns:a16="http://schemas.microsoft.com/office/drawing/2014/main" id="{44F81312-42A7-9CDE-CE00-543443CA5AC0}"/>
              </a:ext>
            </a:extLst>
          </p:cNvPr>
          <p:cNvPicPr>
            <a:picLocks noChangeAspect="1"/>
          </p:cNvPicPr>
          <p:nvPr/>
        </p:nvPicPr>
        <p:blipFill>
          <a:blip r:embed="rId2"/>
          <a:stretch>
            <a:fillRect/>
          </a:stretch>
        </p:blipFill>
        <p:spPr>
          <a:xfrm>
            <a:off x="521110" y="1333485"/>
            <a:ext cx="4632790" cy="2908397"/>
          </a:xfrm>
          <a:prstGeom prst="rect">
            <a:avLst/>
          </a:prstGeom>
          <a:ln>
            <a:solidFill>
              <a:schemeClr val="accent1"/>
            </a:solidFill>
          </a:ln>
        </p:spPr>
      </p:pic>
      <p:sp>
        <p:nvSpPr>
          <p:cNvPr id="7" name="TextBox 6">
            <a:extLst>
              <a:ext uri="{FF2B5EF4-FFF2-40B4-BE49-F238E27FC236}">
                <a16:creationId xmlns:a16="http://schemas.microsoft.com/office/drawing/2014/main" id="{E6783FA9-AD66-1B10-6B31-F17E645A00FC}"/>
              </a:ext>
            </a:extLst>
          </p:cNvPr>
          <p:cNvSpPr txBox="1"/>
          <p:nvPr/>
        </p:nvSpPr>
        <p:spPr>
          <a:xfrm flipH="1">
            <a:off x="1786327" y="4312855"/>
            <a:ext cx="2735207" cy="369332"/>
          </a:xfrm>
          <a:prstGeom prst="rect">
            <a:avLst/>
          </a:prstGeom>
          <a:noFill/>
        </p:spPr>
        <p:txBody>
          <a:bodyPr wrap="square">
            <a:spAutoFit/>
          </a:bodyPr>
          <a:lstStyle/>
          <a:p>
            <a:r>
              <a:rPr lang="uk-UA" sz="1800" b="0" i="1" u="none" strike="noStrike" baseline="0" dirty="0">
                <a:solidFill>
                  <a:srgbClr val="000000"/>
                </a:solidFill>
                <a:latin typeface="Times New Roman" panose="02020603050405020304" pitchFamily="18" charset="0"/>
              </a:rPr>
              <a:t>Рис.  «Зірка якості» </a:t>
            </a:r>
            <a:endParaRPr lang="uk-UA" dirty="0"/>
          </a:p>
        </p:txBody>
      </p:sp>
    </p:spTree>
    <p:extLst>
      <p:ext uri="{BB962C8B-B14F-4D97-AF65-F5344CB8AC3E}">
        <p14:creationId xmlns:p14="http://schemas.microsoft.com/office/powerpoint/2010/main" val="709160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0E6EC4-97DA-492E-814F-E2D9008F4D5E}"/>
              </a:ext>
            </a:extLst>
          </p:cNvPr>
          <p:cNvSpPr txBox="1"/>
          <p:nvPr/>
        </p:nvSpPr>
        <p:spPr>
          <a:xfrm>
            <a:off x="535471" y="1208124"/>
            <a:ext cx="2964427" cy="3139321"/>
          </a:xfrm>
          <a:prstGeom prst="rect">
            <a:avLst/>
          </a:prstGeom>
          <a:solidFill>
            <a:schemeClr val="accent2">
              <a:lumMod val="20000"/>
              <a:lumOff val="80000"/>
            </a:schemeClr>
          </a:solidFill>
          <a:ln>
            <a:solidFill>
              <a:schemeClr val="tx1"/>
            </a:solidFill>
          </a:ln>
        </p:spPr>
        <p:txBody>
          <a:bodyPr wrap="square">
            <a:spAutoFit/>
          </a:bodyPr>
          <a:lstStyle/>
          <a:p>
            <a:pPr indent="457200" algn="just"/>
            <a:r>
              <a:rPr lang="ru-RU" sz="1800" b="0" i="0" u="none" strike="noStrike" baseline="0" dirty="0" err="1">
                <a:solidFill>
                  <a:srgbClr val="000000"/>
                </a:solidFill>
                <a:latin typeface="Times New Roman" panose="02020603050405020304" pitchFamily="18" charset="0"/>
              </a:rPr>
              <a:t>Якщо</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скористатися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наведеною</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зіркою</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якості</a:t>
            </a:r>
            <a:r>
              <a:rPr lang="ru-RU" sz="1800" b="0" i="0" u="none" strike="noStrike" baseline="0" dirty="0">
                <a:solidFill>
                  <a:srgbClr val="000000"/>
                </a:solidFill>
                <a:latin typeface="Times New Roman" panose="02020603050405020304" pitchFamily="18" charset="0"/>
              </a:rPr>
              <a:t>", то в </a:t>
            </a:r>
            <a:r>
              <a:rPr lang="ru-RU" sz="1800" b="0" i="0" u="none" strike="noStrike" baseline="0" dirty="0" err="1">
                <a:solidFill>
                  <a:srgbClr val="000000"/>
                </a:solidFill>
                <a:latin typeface="Times New Roman" panose="02020603050405020304" pitchFamily="18" charset="0"/>
              </a:rPr>
              <a:t>історії</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розвитку</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документованих</a:t>
            </a:r>
            <a:r>
              <a:rPr lang="ru-RU" sz="1800" b="0" i="0" u="none" strike="noStrike" baseline="0" dirty="0">
                <a:solidFill>
                  <a:srgbClr val="000000"/>
                </a:solidFill>
                <a:latin typeface="Times New Roman" panose="02020603050405020304" pitchFamily="18" charset="0"/>
              </a:rPr>
              <a:t> систем </a:t>
            </a:r>
            <a:r>
              <a:rPr lang="ru-RU" sz="1800" b="0" i="0" u="none" strike="noStrike" baseline="0" dirty="0" err="1">
                <a:solidFill>
                  <a:srgbClr val="000000"/>
                </a:solidFill>
                <a:latin typeface="Times New Roman" panose="02020603050405020304" pitchFamily="18" charset="0"/>
              </a:rPr>
              <a:t>якості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можна</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виділити</a:t>
            </a:r>
            <a:r>
              <a:rPr lang="ru-RU" sz="1800" b="0" i="0" u="none" strike="noStrike" baseline="0" dirty="0">
                <a:solidFill>
                  <a:srgbClr val="000000"/>
                </a:solidFill>
                <a:latin typeface="Times New Roman" panose="02020603050405020304" pitchFamily="18" charset="0"/>
              </a:rPr>
              <a:t> 5 </a:t>
            </a:r>
            <a:r>
              <a:rPr lang="ru-RU" sz="1800" b="0" i="0" u="none" strike="noStrike" baseline="0" dirty="0" err="1">
                <a:solidFill>
                  <a:srgbClr val="000000"/>
                </a:solidFill>
                <a:latin typeface="Times New Roman" panose="02020603050405020304" pitchFamily="18" charset="0"/>
              </a:rPr>
              <a:t>етапів</a:t>
            </a:r>
            <a:r>
              <a:rPr lang="ru-RU" sz="1800" b="0" i="0" u="none" strike="noStrike" baseline="0" dirty="0">
                <a:solidFill>
                  <a:srgbClr val="000000"/>
                </a:solidFill>
                <a:latin typeface="Times New Roman" panose="02020603050405020304" pitchFamily="18" charset="0"/>
              </a:rPr>
              <a:t> і </a:t>
            </a:r>
            <a:r>
              <a:rPr lang="ru-RU" sz="1800" b="0" i="0" u="none" strike="noStrike" baseline="0" dirty="0" err="1">
                <a:solidFill>
                  <a:srgbClr val="000000"/>
                </a:solidFill>
                <a:latin typeface="Times New Roman" panose="02020603050405020304" pitchFamily="18" charset="0"/>
              </a:rPr>
              <a:t>представити</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їх</a:t>
            </a:r>
            <a:r>
              <a:rPr lang="ru-RU" sz="1800" b="0" i="0" u="none" strike="noStrike" baseline="0" dirty="0">
                <a:solidFill>
                  <a:srgbClr val="000000"/>
                </a:solidFill>
                <a:latin typeface="Times New Roman" panose="02020603050405020304" pitchFamily="18" charset="0"/>
              </a:rPr>
              <a:t> у </a:t>
            </a:r>
            <a:r>
              <a:rPr lang="ru-RU" sz="1800" b="0" i="0" u="none" strike="noStrike" baseline="0" dirty="0" err="1">
                <a:solidFill>
                  <a:srgbClr val="000000"/>
                </a:solidFill>
                <a:latin typeface="Times New Roman" panose="02020603050405020304" pitchFamily="18" charset="0"/>
              </a:rPr>
              <a:t>вигляді</a:t>
            </a:r>
            <a:r>
              <a:rPr lang="ru-RU" sz="1800" b="0" i="0" u="none" strike="noStrike" baseline="0" dirty="0">
                <a:solidFill>
                  <a:srgbClr val="000000"/>
                </a:solidFill>
                <a:latin typeface="Times New Roman" panose="02020603050405020304" pitchFamily="18" charset="0"/>
              </a:rPr>
              <a:t> 5-ти "</a:t>
            </a:r>
            <a:r>
              <a:rPr lang="ru-RU" sz="1800" b="0" i="0" u="none" strike="noStrike" baseline="0" dirty="0" err="1">
                <a:solidFill>
                  <a:srgbClr val="000000"/>
                </a:solidFill>
                <a:latin typeface="Times New Roman" panose="02020603050405020304" pitchFamily="18" charset="0"/>
              </a:rPr>
              <a:t>зірок</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якості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Основні</a:t>
            </a:r>
            <a:r>
              <a:rPr lang="ru-RU" sz="1800" b="0" i="0" u="none" strike="noStrike" baseline="0" dirty="0">
                <a:solidFill>
                  <a:srgbClr val="000000"/>
                </a:solidFill>
                <a:latin typeface="Times New Roman" panose="02020603050405020304" pitchFamily="18" charset="0"/>
              </a:rPr>
              <a:t> характеристики кожного з </a:t>
            </a:r>
            <a:r>
              <a:rPr lang="ru-RU" sz="1800" b="0" i="0" u="none" strike="noStrike" baseline="0" dirty="0" err="1">
                <a:solidFill>
                  <a:srgbClr val="000000"/>
                </a:solidFill>
                <a:latin typeface="Times New Roman" panose="02020603050405020304" pitchFamily="18" charset="0"/>
              </a:rPr>
              <a:t>етапів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розвитку</a:t>
            </a:r>
            <a:r>
              <a:rPr lang="ru-RU" sz="1800" b="0" i="0" u="none" strike="noStrike" baseline="0" dirty="0">
                <a:solidFill>
                  <a:srgbClr val="000000"/>
                </a:solidFill>
                <a:latin typeface="Times New Roman" panose="02020603050405020304" pitchFamily="18" charset="0"/>
              </a:rPr>
              <a:t> систем </a:t>
            </a:r>
            <a:r>
              <a:rPr lang="ru-RU" sz="1800" b="0" i="0" u="none" strike="noStrike" baseline="0" dirty="0" err="1">
                <a:solidFill>
                  <a:srgbClr val="000000"/>
                </a:solidFill>
                <a:latin typeface="Times New Roman" panose="02020603050405020304" pitchFamily="18" charset="0"/>
              </a:rPr>
              <a:t>управління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якістю</a:t>
            </a:r>
            <a:r>
              <a:rPr lang="ru-RU" sz="1800" b="0" i="0" u="none" strike="noStrike" baseline="0" dirty="0">
                <a:solidFill>
                  <a:srgbClr val="000000"/>
                </a:solidFill>
                <a:latin typeface="Times New Roman" panose="02020603050405020304" pitchFamily="18" charset="0"/>
              </a:rPr>
              <a:t> представлено на </a:t>
            </a:r>
            <a:r>
              <a:rPr lang="ru-RU" sz="1800" b="0" i="1" u="none" strike="noStrike" baseline="0" dirty="0">
                <a:solidFill>
                  <a:srgbClr val="000000"/>
                </a:solidFill>
                <a:latin typeface="Times New Roman" panose="02020603050405020304" pitchFamily="18" charset="0"/>
              </a:rPr>
              <a:t>рис. 2.</a:t>
            </a:r>
            <a:endParaRPr lang="uk-UA" dirty="0"/>
          </a:p>
        </p:txBody>
      </p:sp>
      <p:pic>
        <p:nvPicPr>
          <p:cNvPr id="5" name="Рисунок 4" descr="Зображення, що містить схема, текст, оригамі&#10;&#10;Вміст на основі ШІ може бути неправильним.">
            <a:extLst>
              <a:ext uri="{FF2B5EF4-FFF2-40B4-BE49-F238E27FC236}">
                <a16:creationId xmlns:a16="http://schemas.microsoft.com/office/drawing/2014/main" id="{83CF7234-DD09-AA1A-C9D6-79760AA6E2B9}"/>
              </a:ext>
            </a:extLst>
          </p:cNvPr>
          <p:cNvPicPr>
            <a:picLocks noChangeAspect="1"/>
          </p:cNvPicPr>
          <p:nvPr/>
        </p:nvPicPr>
        <p:blipFill>
          <a:blip r:embed="rId2"/>
          <a:stretch>
            <a:fillRect/>
          </a:stretch>
        </p:blipFill>
        <p:spPr>
          <a:xfrm>
            <a:off x="3617750" y="430473"/>
            <a:ext cx="8038778" cy="5842508"/>
          </a:xfrm>
          <a:prstGeom prst="rect">
            <a:avLst/>
          </a:prstGeom>
          <a:solidFill>
            <a:schemeClr val="accent2">
              <a:lumMod val="20000"/>
              <a:lumOff val="80000"/>
            </a:schemeClr>
          </a:solidFill>
          <a:ln>
            <a:solidFill>
              <a:schemeClr val="accent1"/>
            </a:solidFill>
          </a:ln>
        </p:spPr>
      </p:pic>
      <p:sp>
        <p:nvSpPr>
          <p:cNvPr id="7" name="TextBox 6">
            <a:extLst>
              <a:ext uri="{FF2B5EF4-FFF2-40B4-BE49-F238E27FC236}">
                <a16:creationId xmlns:a16="http://schemas.microsoft.com/office/drawing/2014/main" id="{DC568BA2-E06D-C294-2DF1-10E1568B737C}"/>
              </a:ext>
            </a:extLst>
          </p:cNvPr>
          <p:cNvSpPr txBox="1"/>
          <p:nvPr/>
        </p:nvSpPr>
        <p:spPr>
          <a:xfrm>
            <a:off x="363340" y="4631615"/>
            <a:ext cx="3195484" cy="400110"/>
          </a:xfrm>
          <a:prstGeom prst="rect">
            <a:avLst/>
          </a:prstGeom>
          <a:solidFill>
            <a:schemeClr val="accent3">
              <a:lumMod val="40000"/>
              <a:lumOff val="60000"/>
            </a:schemeClr>
          </a:solidFill>
          <a:ln>
            <a:solidFill>
              <a:schemeClr val="tx1"/>
            </a:solidFill>
          </a:ln>
        </p:spPr>
        <p:txBody>
          <a:bodyPr wrap="square">
            <a:spAutoFit/>
          </a:bodyPr>
          <a:lstStyle/>
          <a:p>
            <a:r>
              <a:rPr lang="ru-RU" sz="2000" b="1" i="1" u="none" strike="noStrike" baseline="0" dirty="0">
                <a:solidFill>
                  <a:srgbClr val="000000"/>
                </a:solidFill>
                <a:latin typeface="Times New Roman" panose="02020603050405020304" pitchFamily="18" charset="0"/>
              </a:rPr>
              <a:t>Рис. </a:t>
            </a:r>
            <a:r>
              <a:rPr lang="ru-RU" sz="2000" b="1" i="1" dirty="0">
                <a:solidFill>
                  <a:srgbClr val="000000"/>
                </a:solidFill>
                <a:latin typeface="Times New Roman" panose="02020603050405020304" pitchFamily="18" charset="0"/>
              </a:rPr>
              <a:t>2</a:t>
            </a:r>
            <a:r>
              <a:rPr lang="ru-RU" sz="2000" b="1" i="1" u="none" strike="noStrike" baseline="0" dirty="0">
                <a:solidFill>
                  <a:srgbClr val="000000"/>
                </a:solidFill>
                <a:latin typeface="Times New Roman" panose="02020603050405020304" pitchFamily="18" charset="0"/>
              </a:rPr>
              <a:t>. </a:t>
            </a:r>
            <a:r>
              <a:rPr lang="ru-RU" sz="2000" b="1" i="1" u="none" strike="noStrike" baseline="0" dirty="0" err="1">
                <a:solidFill>
                  <a:srgbClr val="000000"/>
                </a:solidFill>
                <a:latin typeface="Times New Roman" panose="02020603050405020304" pitchFamily="18" charset="0"/>
              </a:rPr>
              <a:t>П'ять</a:t>
            </a:r>
            <a:r>
              <a:rPr lang="ru-RU" sz="2000" b="1" i="1" u="none" strike="noStrike" baseline="0" dirty="0">
                <a:solidFill>
                  <a:srgbClr val="000000"/>
                </a:solidFill>
                <a:latin typeface="Times New Roman" panose="02020603050405020304" pitchFamily="18" charset="0"/>
              </a:rPr>
              <a:t> </a:t>
            </a:r>
            <a:r>
              <a:rPr lang="ru-RU" sz="2000" b="1" i="1" u="none" strike="noStrike" baseline="0" dirty="0" err="1">
                <a:solidFill>
                  <a:srgbClr val="000000"/>
                </a:solidFill>
                <a:latin typeface="Times New Roman" panose="02020603050405020304" pitchFamily="18" charset="0"/>
              </a:rPr>
              <a:t>зірок</a:t>
            </a:r>
            <a:r>
              <a:rPr lang="ru-RU" sz="2000" b="1" i="1" u="none" strike="noStrike" baseline="0" dirty="0">
                <a:solidFill>
                  <a:srgbClr val="000000"/>
                </a:solidFill>
                <a:latin typeface="Times New Roman" panose="02020603050405020304" pitchFamily="18" charset="0"/>
              </a:rPr>
              <a:t> </a:t>
            </a:r>
            <a:r>
              <a:rPr lang="ru-RU" sz="2000" b="1" i="1" u="none" strike="noStrike" baseline="0" dirty="0" err="1">
                <a:solidFill>
                  <a:srgbClr val="000000"/>
                </a:solidFill>
                <a:latin typeface="Times New Roman" panose="02020603050405020304" pitchFamily="18" charset="0"/>
              </a:rPr>
              <a:t>якості</a:t>
            </a:r>
            <a:r>
              <a:rPr lang="ru-RU" sz="2000" b="1" i="1" u="none" strike="noStrike" baseline="0" dirty="0">
                <a:solidFill>
                  <a:srgbClr val="000000"/>
                </a:solidFill>
                <a:latin typeface="Times New Roman" panose="02020603050405020304" pitchFamily="18" charset="0"/>
              </a:rPr>
              <a:t> </a:t>
            </a:r>
            <a:endParaRPr lang="uk-UA" sz="2000" b="1" dirty="0"/>
          </a:p>
        </p:txBody>
      </p:sp>
      <p:sp>
        <p:nvSpPr>
          <p:cNvPr id="8" name="Стрілка: вправо 7">
            <a:extLst>
              <a:ext uri="{FF2B5EF4-FFF2-40B4-BE49-F238E27FC236}">
                <a16:creationId xmlns:a16="http://schemas.microsoft.com/office/drawing/2014/main" id="{15652D58-A00F-6BFF-648D-89C5CC8E016E}"/>
              </a:ext>
            </a:extLst>
          </p:cNvPr>
          <p:cNvSpPr/>
          <p:nvPr/>
        </p:nvSpPr>
        <p:spPr>
          <a:xfrm>
            <a:off x="2971364" y="4991431"/>
            <a:ext cx="781763" cy="324464"/>
          </a:xfrm>
          <a:prstGeom prst="right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dirty="0">
              <a:highlight>
                <a:srgbClr val="00FFFF"/>
              </a:highlight>
            </a:endParaRPr>
          </a:p>
        </p:txBody>
      </p:sp>
    </p:spTree>
    <p:extLst>
      <p:ext uri="{BB962C8B-B14F-4D97-AF65-F5344CB8AC3E}">
        <p14:creationId xmlns:p14="http://schemas.microsoft.com/office/powerpoint/2010/main" val="750424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9A7BCA-4DB9-EEA4-B184-2285B13C1B43}"/>
              </a:ext>
            </a:extLst>
          </p:cNvPr>
          <p:cNvSpPr txBox="1"/>
          <p:nvPr/>
        </p:nvSpPr>
        <p:spPr>
          <a:xfrm>
            <a:off x="1818967" y="454089"/>
            <a:ext cx="9930580" cy="3170099"/>
          </a:xfrm>
          <a:prstGeom prst="rect">
            <a:avLst/>
          </a:prstGeom>
          <a:noFill/>
          <a:ln>
            <a:solidFill>
              <a:schemeClr val="tx1"/>
            </a:solidFill>
          </a:ln>
        </p:spPr>
        <p:txBody>
          <a:bodyPr wrap="square">
            <a:spAutoFit/>
          </a:bodyPr>
          <a:lstStyle/>
          <a:p>
            <a:pPr indent="457200" algn="just"/>
            <a:r>
              <a:rPr lang="ru-RU" sz="2000" b="0" i="0" u="none" strike="noStrike" baseline="0" dirty="0">
                <a:solidFill>
                  <a:srgbClr val="000000"/>
                </a:solidFill>
                <a:latin typeface="Times New Roman" panose="02020603050405020304" pitchFamily="18" charset="0"/>
              </a:rPr>
              <a:t>Таким чином, </a:t>
            </a:r>
            <a:r>
              <a:rPr lang="ru-RU" sz="2000" b="0" i="0" u="none" strike="noStrike" baseline="0" dirty="0" err="1">
                <a:solidFill>
                  <a:srgbClr val="000000"/>
                </a:solidFill>
                <a:latin typeface="Times New Roman" panose="02020603050405020304" pitchFamily="18" charset="0"/>
              </a:rPr>
              <a:t>розглянуту</a:t>
            </a:r>
            <a:r>
              <a:rPr lang="ru-RU" sz="2000" b="0" i="0" u="none" strike="noStrike" baseline="0" dirty="0">
                <a:solidFill>
                  <a:srgbClr val="000000"/>
                </a:solidFill>
                <a:latin typeface="Times New Roman" panose="02020603050405020304" pitchFamily="18" charset="0"/>
              </a:rPr>
              <a:t> в </a:t>
            </a:r>
            <a:r>
              <a:rPr lang="ru-RU" sz="2000" b="0" i="0" u="none" strike="noStrike" baseline="0" dirty="0" err="1">
                <a:solidFill>
                  <a:srgbClr val="000000"/>
                </a:solidFill>
                <a:latin typeface="Times New Roman" panose="02020603050405020304" pitchFamily="18" charset="0"/>
              </a:rPr>
              <a:t>ретроспективі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стадію</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розвитку</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наукових</a:t>
            </a:r>
            <a:r>
              <a:rPr lang="ru-RU" sz="2000" b="0" i="0" u="none" strike="noStrike" baseline="0" dirty="0">
                <a:solidFill>
                  <a:srgbClr val="000000"/>
                </a:solidFill>
                <a:latin typeface="Times New Roman" panose="02020603050405020304" pitchFamily="18" charset="0"/>
              </a:rPr>
              <a:t> систем </a:t>
            </a:r>
            <a:r>
              <a:rPr lang="ru-RU" sz="2000" b="0" i="0" u="none" strike="noStrike" baseline="0" dirty="0" err="1">
                <a:solidFill>
                  <a:srgbClr val="000000"/>
                </a:solidFill>
                <a:latin typeface="Times New Roman" panose="02020603050405020304" pitchFamily="18" charset="0"/>
              </a:rPr>
              <a:t>управління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якістю</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продукції</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можна</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умовно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розділити</a:t>
            </a:r>
            <a:r>
              <a:rPr lang="ru-RU" sz="2000" b="0" i="0" u="none" strike="noStrike" baseline="0" dirty="0">
                <a:solidFill>
                  <a:srgbClr val="000000"/>
                </a:solidFill>
                <a:latin typeface="Times New Roman" panose="02020603050405020304" pitchFamily="18" charset="0"/>
              </a:rPr>
              <a:t> на </a:t>
            </a:r>
            <a:r>
              <a:rPr lang="ru-RU" sz="2000" b="0" i="0" u="none" strike="noStrike" baseline="0" dirty="0" err="1">
                <a:solidFill>
                  <a:srgbClr val="000000"/>
                </a:solidFill>
                <a:latin typeface="Times New Roman" panose="02020603050405020304" pitchFamily="18" charset="0"/>
              </a:rPr>
              <a:t>наступні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етапи</a:t>
            </a:r>
            <a:r>
              <a:rPr lang="ru-RU" sz="2000" b="0" i="0" u="none" strike="noStrike" baseline="0" dirty="0">
                <a:solidFill>
                  <a:srgbClr val="000000"/>
                </a:solidFill>
                <a:latin typeface="Times New Roman" panose="02020603050405020304" pitchFamily="18" charset="0"/>
              </a:rPr>
              <a:t>: </a:t>
            </a:r>
          </a:p>
          <a:p>
            <a:pPr indent="457200" algn="just"/>
            <a:r>
              <a:rPr lang="ru-RU" sz="2000" b="0" i="0" u="none" strike="noStrike" baseline="0" dirty="0">
                <a:solidFill>
                  <a:srgbClr val="000000"/>
                </a:solidFill>
                <a:latin typeface="Times New Roman" panose="02020603050405020304" pitchFamily="18" charset="0"/>
              </a:rPr>
              <a:t>1900 - 1920 роки - </a:t>
            </a:r>
            <a:r>
              <a:rPr lang="ru-RU" sz="2000" b="0" i="0" u="none" strike="noStrike" baseline="0" dirty="0" err="1">
                <a:solidFill>
                  <a:srgbClr val="000000"/>
                </a:solidFill>
                <a:latin typeface="Times New Roman" panose="02020603050405020304" pitchFamily="18" charset="0"/>
              </a:rPr>
              <a:t>відбраковування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дефектної</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продукції</a:t>
            </a:r>
            <a:r>
              <a:rPr lang="ru-RU" sz="2000" b="0" i="0" u="none" strike="noStrike" baseline="0" dirty="0">
                <a:solidFill>
                  <a:srgbClr val="000000"/>
                </a:solidFill>
                <a:latin typeface="Times New Roman" panose="02020603050405020304" pitchFamily="18" charset="0"/>
              </a:rPr>
              <a:t>, </a:t>
            </a:r>
          </a:p>
          <a:p>
            <a:pPr indent="457200" algn="just"/>
            <a:r>
              <a:rPr lang="ru-RU" sz="2000" b="0" i="0" u="none" strike="noStrike" baseline="0" dirty="0">
                <a:solidFill>
                  <a:srgbClr val="000000"/>
                </a:solidFill>
                <a:latin typeface="Times New Roman" panose="02020603050405020304" pitchFamily="18" charset="0"/>
              </a:rPr>
              <a:t>1920- 1950 роки-</a:t>
            </a:r>
            <a:r>
              <a:rPr lang="ru-RU" sz="2000" b="0" i="0" u="none" strike="noStrike" baseline="0" dirty="0" err="1">
                <a:solidFill>
                  <a:srgbClr val="000000"/>
                </a:solidFill>
                <a:latin typeface="Times New Roman" panose="02020603050405020304" pitchFamily="18" charset="0"/>
              </a:rPr>
              <a:t>статистичних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методів</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управління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якістю</a:t>
            </a:r>
            <a:r>
              <a:rPr lang="ru-RU" sz="2000" b="0" i="0" u="none" strike="noStrike" baseline="0" dirty="0">
                <a:solidFill>
                  <a:srgbClr val="000000"/>
                </a:solidFill>
                <a:latin typeface="Times New Roman" panose="02020603050405020304" pitchFamily="18" charset="0"/>
              </a:rPr>
              <a:t>, </a:t>
            </a:r>
          </a:p>
          <a:p>
            <a:pPr indent="457200" algn="just"/>
            <a:r>
              <a:rPr lang="ru-RU" sz="2000" b="0" i="0" u="none" strike="noStrike" baseline="0" dirty="0">
                <a:solidFill>
                  <a:srgbClr val="000000"/>
                </a:solidFill>
                <a:latin typeface="Times New Roman" panose="02020603050405020304" pitchFamily="18" charset="0"/>
              </a:rPr>
              <a:t>1950 - 1980 роки - </a:t>
            </a:r>
            <a:r>
              <a:rPr lang="ru-RU" sz="2000" b="0" i="0" u="none" strike="noStrike" baseline="0" dirty="0" err="1">
                <a:solidFill>
                  <a:srgbClr val="000000"/>
                </a:solidFill>
                <a:latin typeface="Times New Roman" panose="02020603050405020304" pitchFamily="18" charset="0"/>
              </a:rPr>
              <a:t>тотальний</a:t>
            </a:r>
            <a:r>
              <a:rPr lang="ru-RU" sz="2000" b="0" i="0" u="none" strike="noStrike" baseline="0" dirty="0">
                <a:solidFill>
                  <a:srgbClr val="000000"/>
                </a:solidFill>
                <a:latin typeface="Times New Roman" panose="02020603050405020304" pitchFamily="18" charset="0"/>
              </a:rPr>
              <a:t> контроль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(TQC), </a:t>
            </a:r>
          </a:p>
          <a:p>
            <a:pPr indent="457200" algn="just"/>
            <a:r>
              <a:rPr lang="ru-RU" sz="2000" b="0" i="0" u="none" strike="noStrike" baseline="0" dirty="0">
                <a:solidFill>
                  <a:srgbClr val="000000"/>
                </a:solidFill>
                <a:latin typeface="Times New Roman" panose="02020603050405020304" pitchFamily="18" charset="0"/>
              </a:rPr>
              <a:t>1980 - 1990 роки - </a:t>
            </a:r>
            <a:r>
              <a:rPr lang="ru-RU" sz="2000" b="0" i="0" u="none" strike="noStrike" baseline="0" dirty="0" err="1">
                <a:solidFill>
                  <a:srgbClr val="000000"/>
                </a:solidFill>
                <a:latin typeface="Times New Roman" panose="02020603050405020304" pitchFamily="18" charset="0"/>
              </a:rPr>
              <a:t>загального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управління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якістю</a:t>
            </a:r>
            <a:r>
              <a:rPr lang="ru-RU" sz="2000" b="0" i="0" u="none" strike="noStrike" baseline="0" dirty="0">
                <a:solidFill>
                  <a:srgbClr val="000000"/>
                </a:solidFill>
                <a:latin typeface="Times New Roman" panose="02020603050405020304" pitchFamily="18" charset="0"/>
              </a:rPr>
              <a:t> (TQM), </a:t>
            </a:r>
          </a:p>
          <a:p>
            <a:pPr indent="457200" algn="just"/>
            <a:r>
              <a:rPr lang="ru-RU" sz="2000" b="0" i="0" u="none" strike="noStrike" baseline="0" dirty="0">
                <a:solidFill>
                  <a:srgbClr val="000000"/>
                </a:solidFill>
                <a:latin typeface="Times New Roman" panose="02020603050405020304" pitchFamily="18" charset="0"/>
              </a:rPr>
              <a:t>1990 - 2000 роки - </a:t>
            </a:r>
            <a:r>
              <a:rPr lang="ru-RU" sz="2000" b="0" i="0" u="none" strike="noStrike" baseline="0" dirty="0" err="1">
                <a:solidFill>
                  <a:srgbClr val="000000"/>
                </a:solidFill>
                <a:latin typeface="Times New Roman" panose="02020603050405020304" pitchFamily="18" charset="0"/>
              </a:rPr>
              <a:t>сертифікації</a:t>
            </a:r>
            <a:r>
              <a:rPr lang="ru-RU" sz="2000" b="0" i="0" u="none" strike="noStrike" baseline="0" dirty="0">
                <a:solidFill>
                  <a:srgbClr val="000000"/>
                </a:solidFill>
                <a:latin typeface="Times New Roman" panose="02020603050405020304" pitchFamily="18" charset="0"/>
              </a:rPr>
              <a:t> систем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a:t>
            </a:r>
          </a:p>
          <a:p>
            <a:pPr indent="457200" algn="just"/>
            <a:r>
              <a:rPr lang="ru-RU" sz="2000" b="0" i="0" u="none" strike="noStrike" baseline="0" dirty="0" err="1">
                <a:solidFill>
                  <a:srgbClr val="000000"/>
                </a:solidFill>
                <a:latin typeface="Times New Roman" panose="02020603050405020304" pitchFamily="18" charset="0"/>
              </a:rPr>
              <a:t>Поряд</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із</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підвищенням</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уваги</a:t>
            </a:r>
            <a:r>
              <a:rPr lang="ru-RU" sz="2000" b="0" i="0" u="none" strike="noStrike" baseline="0" dirty="0">
                <a:solidFill>
                  <a:srgbClr val="000000"/>
                </a:solidFill>
                <a:latin typeface="Times New Roman" panose="02020603050405020304" pitchFamily="18" charset="0"/>
              </a:rPr>
              <a:t> до проблем </a:t>
            </a:r>
            <a:r>
              <a:rPr lang="ru-RU" sz="2000" b="0" i="0" u="none" strike="noStrike" baseline="0" dirty="0" err="1">
                <a:solidFill>
                  <a:srgbClr val="000000"/>
                </a:solidFill>
                <a:latin typeface="Times New Roman" panose="02020603050405020304" pitchFamily="18" charset="0"/>
              </a:rPr>
              <a:t>управління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якістю</a:t>
            </a:r>
            <a:r>
              <a:rPr lang="ru-RU" sz="2000" b="0" i="0" u="none" strike="noStrike" baseline="0" dirty="0">
                <a:solidFill>
                  <a:srgbClr val="000000"/>
                </a:solidFill>
                <a:latin typeface="Times New Roman" panose="02020603050405020304" pitchFamily="18" charset="0"/>
              </a:rPr>
              <a:t> за кордоном, </a:t>
            </a:r>
            <a:r>
              <a:rPr lang="ru-RU" sz="2000" b="0" i="0" u="none" strike="noStrike" baseline="0" dirty="0" err="1">
                <a:solidFill>
                  <a:srgbClr val="000000"/>
                </a:solidFill>
                <a:latin typeface="Times New Roman" panose="02020603050405020304" pitchFamily="18" charset="0"/>
              </a:rPr>
              <a:t>вітчизняними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підприємствами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набуто</a:t>
            </a:r>
            <a:r>
              <a:rPr lang="ru-RU" sz="2000" b="0" i="0" u="none" strike="noStrike" baseline="0" dirty="0">
                <a:solidFill>
                  <a:srgbClr val="000000"/>
                </a:solidFill>
                <a:latin typeface="Times New Roman" panose="02020603050405020304" pitchFamily="18" charset="0"/>
              </a:rPr>
              <a:t> значного </a:t>
            </a:r>
            <a:r>
              <a:rPr lang="ru-RU" sz="2000" b="0" i="0" u="none" strike="noStrike" baseline="0" dirty="0" err="1">
                <a:solidFill>
                  <a:srgbClr val="000000"/>
                </a:solidFill>
                <a:latin typeface="Times New Roman" panose="02020603050405020304" pitchFamily="18" charset="0"/>
              </a:rPr>
              <a:t>досвіду</a:t>
            </a:r>
            <a:r>
              <a:rPr lang="ru-RU" sz="2000" b="0" i="0" u="none" strike="noStrike" baseline="0" dirty="0">
                <a:solidFill>
                  <a:srgbClr val="000000"/>
                </a:solidFill>
                <a:latin typeface="Times New Roman" panose="02020603050405020304" pitchFamily="18" charset="0"/>
              </a:rPr>
              <a:t> системного </a:t>
            </a:r>
            <a:r>
              <a:rPr lang="ru-RU" sz="2000" b="0" i="0" u="none" strike="noStrike" baseline="0" dirty="0" err="1">
                <a:solidFill>
                  <a:srgbClr val="000000"/>
                </a:solidFill>
                <a:latin typeface="Times New Roman" panose="02020603050405020304" pitchFamily="18" charset="0"/>
              </a:rPr>
              <a:t>управління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якістю</a:t>
            </a:r>
            <a:r>
              <a:rPr lang="ru-RU" sz="2000" b="0" i="0" u="none" strike="noStrike" baseline="0" dirty="0">
                <a:solidFill>
                  <a:srgbClr val="000000"/>
                </a:solidFill>
                <a:latin typeface="Times New Roman" panose="02020603050405020304" pitchFamily="18" charset="0"/>
              </a:rPr>
              <a:t> як у межах </a:t>
            </a:r>
            <a:r>
              <a:rPr lang="ru-RU" sz="2000" b="0" i="0" u="none" strike="noStrike" baseline="0" dirty="0" err="1">
                <a:solidFill>
                  <a:srgbClr val="000000"/>
                </a:solidFill>
                <a:latin typeface="Times New Roman" panose="02020603050405020304" pitchFamily="18" charset="0"/>
              </a:rPr>
              <a:t>виробничої</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системи</a:t>
            </a:r>
            <a:r>
              <a:rPr lang="ru-RU" sz="2000" b="0" i="0" u="none" strike="noStrike" baseline="0" dirty="0">
                <a:solidFill>
                  <a:srgbClr val="000000"/>
                </a:solidFill>
                <a:latin typeface="Times New Roman" panose="02020603050405020304" pitchFamily="18" charset="0"/>
              </a:rPr>
              <a:t>, так і в межах </a:t>
            </a:r>
            <a:r>
              <a:rPr lang="ru-RU" sz="2000" b="0" i="0" u="none" strike="noStrike" baseline="0" dirty="0" err="1">
                <a:solidFill>
                  <a:srgbClr val="000000"/>
                </a:solidFill>
                <a:latin typeface="Times New Roman" panose="02020603050405020304" pitchFamily="18" charset="0"/>
              </a:rPr>
              <a:t>окремо</a:t>
            </a:r>
            <a:r>
              <a:rPr lang="ru-RU" sz="2000" b="0" i="0" u="none" strike="noStrike" baseline="0" dirty="0">
                <a:solidFill>
                  <a:srgbClr val="000000"/>
                </a:solidFill>
                <a:latin typeface="Times New Roman" panose="02020603050405020304" pitchFamily="18" charset="0"/>
              </a:rPr>
              <a:t> взятого </a:t>
            </a:r>
            <a:r>
              <a:rPr lang="ru-RU" sz="2000" b="0" i="0" u="none" strike="noStrike" baseline="0" dirty="0" err="1">
                <a:solidFill>
                  <a:srgbClr val="000000"/>
                </a:solidFill>
                <a:latin typeface="Times New Roman" panose="02020603050405020304" pitchFamily="18" charset="0"/>
              </a:rPr>
              <a:t>підприємства</a:t>
            </a:r>
            <a:r>
              <a:rPr lang="ru-RU" sz="2000" b="0" i="0" u="none" strike="noStrike" baseline="0" dirty="0">
                <a:solidFill>
                  <a:srgbClr val="000000"/>
                </a:solidFill>
                <a:latin typeface="Times New Roman" panose="02020603050405020304" pitchFamily="18" charset="0"/>
              </a:rPr>
              <a:t>. </a:t>
            </a:r>
            <a:endParaRPr lang="uk-UA" sz="2000" dirty="0"/>
          </a:p>
        </p:txBody>
      </p:sp>
      <p:sp>
        <p:nvSpPr>
          <p:cNvPr id="5" name="TextBox 4">
            <a:extLst>
              <a:ext uri="{FF2B5EF4-FFF2-40B4-BE49-F238E27FC236}">
                <a16:creationId xmlns:a16="http://schemas.microsoft.com/office/drawing/2014/main" id="{7D29A133-D68E-131A-D3C8-47D22210CAAD}"/>
              </a:ext>
            </a:extLst>
          </p:cNvPr>
          <p:cNvSpPr txBox="1"/>
          <p:nvPr/>
        </p:nvSpPr>
        <p:spPr>
          <a:xfrm>
            <a:off x="2733367" y="3910781"/>
            <a:ext cx="9016180" cy="2308324"/>
          </a:xfrm>
          <a:prstGeom prst="rect">
            <a:avLst/>
          </a:prstGeom>
          <a:noFill/>
          <a:ln>
            <a:solidFill>
              <a:schemeClr val="tx1"/>
            </a:solidFill>
          </a:ln>
        </p:spPr>
        <p:txBody>
          <a:bodyPr wrap="square">
            <a:spAutoFit/>
          </a:bodyPr>
          <a:lstStyle/>
          <a:p>
            <a:pPr indent="457200" algn="just"/>
            <a:r>
              <a:rPr lang="ru-RU" sz="1800" b="0" i="0" u="none" strike="noStrike" baseline="0" dirty="0">
                <a:solidFill>
                  <a:srgbClr val="000000"/>
                </a:solidFill>
                <a:latin typeface="Times New Roman" panose="02020603050405020304" pitchFamily="18" charset="0"/>
              </a:rPr>
              <a:t>На </a:t>
            </a:r>
            <a:r>
              <a:rPr lang="ru-RU" sz="1800" b="0" i="0" u="none" strike="noStrike" baseline="0" dirty="0" err="1">
                <a:solidFill>
                  <a:srgbClr val="000000"/>
                </a:solidFill>
                <a:latin typeface="Times New Roman" panose="02020603050405020304" pitchFamily="18" charset="0"/>
              </a:rPr>
              <a:t>багатьох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підприємствах</a:t>
            </a:r>
            <a:r>
              <a:rPr lang="ru-RU" sz="1800" b="0" i="0" u="none" strike="noStrike" baseline="0" dirty="0">
                <a:solidFill>
                  <a:srgbClr val="000000"/>
                </a:solidFill>
                <a:latin typeface="Times New Roman" panose="02020603050405020304" pitchFamily="18" charset="0"/>
              </a:rPr>
              <a:t> були </a:t>
            </a:r>
            <a:r>
              <a:rPr lang="ru-RU" sz="1800" b="0" i="0" u="none" strike="noStrike" baseline="0" dirty="0" err="1">
                <a:solidFill>
                  <a:srgbClr val="000000"/>
                </a:solidFill>
                <a:latin typeface="Times New Roman" panose="02020603050405020304" pitchFamily="18" charset="0"/>
              </a:rPr>
              <a:t>створені</a:t>
            </a:r>
            <a:r>
              <a:rPr lang="ru-RU" sz="1800" b="0" i="0" u="none" strike="noStrike" baseline="0" dirty="0">
                <a:solidFill>
                  <a:srgbClr val="000000"/>
                </a:solidFill>
                <a:latin typeface="Times New Roman" panose="02020603050405020304" pitchFamily="18" charset="0"/>
              </a:rPr>
              <a:t> та </a:t>
            </a:r>
            <a:r>
              <a:rPr lang="ru-RU" sz="1800" b="0" i="0" u="none" strike="noStrike" baseline="0" dirty="0" err="1">
                <a:solidFill>
                  <a:srgbClr val="000000"/>
                </a:solidFill>
                <a:latin typeface="Times New Roman" panose="02020603050405020304" pitchFamily="18" charset="0"/>
              </a:rPr>
              <a:t>успішно</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розвивалися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системи</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управління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якістю</a:t>
            </a:r>
            <a:r>
              <a:rPr lang="ru-RU" sz="1800" b="0" i="0" u="none" strike="noStrike" baseline="0" dirty="0">
                <a:solidFill>
                  <a:srgbClr val="000000"/>
                </a:solidFill>
                <a:latin typeface="Times New Roman" panose="02020603050405020304" pitchFamily="18" charset="0"/>
              </a:rPr>
              <a:t>. </a:t>
            </a:r>
          </a:p>
          <a:p>
            <a:pPr indent="457200" algn="just"/>
            <a:r>
              <a:rPr lang="uk-UA" sz="1800" b="0" i="0" u="none" strike="noStrike" baseline="0" dirty="0">
                <a:solidFill>
                  <a:srgbClr val="000000"/>
                </a:solidFill>
                <a:latin typeface="Times New Roman" panose="02020603050405020304" pitchFamily="18" charset="0"/>
              </a:rPr>
              <a:t>До складу таких розробок належить одна з найкращих комплексних систем "Якість, надійність, ресурс з перших виробів "ЯНАРЗПВ», яка, на думку багатьох фахівців, випередила свій час. Саме в її рамках було реалізовано принципи відомих західних систем управління якістю </a:t>
            </a:r>
            <a:r>
              <a:rPr lang="en-ID" sz="1800" b="0" i="0" u="none" strike="noStrike" baseline="0" dirty="0">
                <a:solidFill>
                  <a:srgbClr val="000000"/>
                </a:solidFill>
                <a:latin typeface="Times New Roman" panose="02020603050405020304" pitchFamily="18" charset="0"/>
              </a:rPr>
              <a:t>ZD (</a:t>
            </a:r>
            <a:r>
              <a:rPr lang="uk-UA" sz="1800" b="0" i="0" u="none" strike="noStrike" baseline="0" dirty="0" err="1">
                <a:solidFill>
                  <a:srgbClr val="000000"/>
                </a:solidFill>
                <a:latin typeface="Times New Roman" panose="02020603050405020304" pitchFamily="18" charset="0"/>
              </a:rPr>
              <a:t>англ</a:t>
            </a:r>
            <a:r>
              <a:rPr lang="uk-UA" sz="1800" b="0" i="0" u="none" strike="noStrike" baseline="0" dirty="0">
                <a:solidFill>
                  <a:srgbClr val="000000"/>
                </a:solidFill>
                <a:latin typeface="Times New Roman" panose="02020603050405020304" pitchFamily="18" charset="0"/>
              </a:rPr>
              <a:t>, </a:t>
            </a:r>
            <a:r>
              <a:rPr lang="en-ID" sz="1800" b="0" i="0" u="none" strike="noStrike" baseline="0" dirty="0">
                <a:solidFill>
                  <a:srgbClr val="000000"/>
                </a:solidFill>
                <a:latin typeface="Times New Roman" panose="02020603050405020304" pitchFamily="18" charset="0"/>
              </a:rPr>
              <a:t>zero defect – "</a:t>
            </a:r>
            <a:r>
              <a:rPr lang="uk-UA" sz="1800" b="0" i="0" u="none" strike="noStrike" baseline="0" dirty="0">
                <a:solidFill>
                  <a:srgbClr val="000000"/>
                </a:solidFill>
                <a:latin typeface="Times New Roman" panose="02020603050405020304" pitchFamily="18" charset="0"/>
              </a:rPr>
              <a:t>нуль дефектів") та </a:t>
            </a:r>
            <a:r>
              <a:rPr lang="en-ID" sz="1800" b="0" i="0" u="none" strike="noStrike" baseline="0" dirty="0">
                <a:solidFill>
                  <a:srgbClr val="000000"/>
                </a:solidFill>
                <a:latin typeface="Times New Roman" panose="02020603050405020304" pitchFamily="18" charset="0"/>
              </a:rPr>
              <a:t>CWQC (</a:t>
            </a:r>
            <a:r>
              <a:rPr lang="uk-UA" sz="1800" b="0" i="0" u="none" strike="noStrike" baseline="0" dirty="0" err="1">
                <a:solidFill>
                  <a:srgbClr val="000000"/>
                </a:solidFill>
                <a:latin typeface="Times New Roman" panose="02020603050405020304" pitchFamily="18" charset="0"/>
              </a:rPr>
              <a:t>англ</a:t>
            </a:r>
            <a:r>
              <a:rPr lang="uk-UA" sz="1800" b="0" i="0" u="none" strike="noStrike" baseline="0" dirty="0">
                <a:solidFill>
                  <a:srgbClr val="000000"/>
                </a:solidFill>
                <a:latin typeface="Times New Roman" panose="02020603050405020304" pitchFamily="18" charset="0"/>
              </a:rPr>
              <a:t>. </a:t>
            </a:r>
            <a:r>
              <a:rPr lang="en-ID" sz="1800" b="0" i="0" u="none" strike="noStrike" baseline="0" dirty="0">
                <a:solidFill>
                  <a:srgbClr val="000000"/>
                </a:solidFill>
                <a:latin typeface="Times New Roman" panose="02020603050405020304" pitchFamily="18" charset="0"/>
              </a:rPr>
              <a:t>Company Wide Quality Control – "</a:t>
            </a:r>
            <a:r>
              <a:rPr lang="uk-UA" sz="1800" b="0" i="0" u="none" strike="noStrike" baseline="0" dirty="0">
                <a:solidFill>
                  <a:srgbClr val="000000"/>
                </a:solidFill>
                <a:latin typeface="Times New Roman" panose="02020603050405020304" pitchFamily="18" charset="0"/>
              </a:rPr>
              <a:t>контроль якості в масштабах усієї компанії"). Автором системи був головний інженер Горьківського авіаційного заводу Т. Ф. Сейфі. </a:t>
            </a:r>
            <a:endParaRPr lang="uk-UA" dirty="0"/>
          </a:p>
        </p:txBody>
      </p:sp>
    </p:spTree>
    <p:extLst>
      <p:ext uri="{BB962C8B-B14F-4D97-AF65-F5344CB8AC3E}">
        <p14:creationId xmlns:p14="http://schemas.microsoft.com/office/powerpoint/2010/main" val="805023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8E3E18-D8AF-DE47-F2C0-309095416CBA}"/>
              </a:ext>
            </a:extLst>
          </p:cNvPr>
          <p:cNvSpPr txBox="1"/>
          <p:nvPr/>
        </p:nvSpPr>
        <p:spPr>
          <a:xfrm>
            <a:off x="1779639" y="492314"/>
            <a:ext cx="10028903" cy="5909310"/>
          </a:xfrm>
          <a:prstGeom prst="rect">
            <a:avLst/>
          </a:prstGeom>
          <a:noFill/>
        </p:spPr>
        <p:txBody>
          <a:bodyPr wrap="square">
            <a:spAutoFit/>
          </a:bodyPr>
          <a:lstStyle/>
          <a:p>
            <a:pPr indent="457200" algn="just"/>
            <a:r>
              <a:rPr lang="uk-UA" sz="1800" b="0" i="0" u="none" strike="noStrike" baseline="0" dirty="0">
                <a:solidFill>
                  <a:srgbClr val="000000"/>
                </a:solidFill>
                <a:latin typeface="Times New Roman" panose="02020603050405020304" pitchFamily="18" charset="0"/>
              </a:rPr>
              <a:t>Закордонний досвід управління якістю побудований, орієнтуючись на специфічні особливості в підходах до управління якістю та на їх зіставленні на прикладі регіонів світу: США, Японії і Західної Європи. </a:t>
            </a:r>
          </a:p>
          <a:p>
            <a:pPr indent="457200" algn="just"/>
            <a:endParaRPr lang="ru-RU" sz="1800" b="0" i="0" u="none" strike="noStrike" baseline="0" dirty="0">
              <a:solidFill>
                <a:srgbClr val="000000"/>
              </a:solidFill>
              <a:latin typeface="Times New Roman" panose="02020603050405020304" pitchFamily="18" charset="0"/>
            </a:endParaRPr>
          </a:p>
          <a:p>
            <a:pPr indent="457200" algn="just"/>
            <a:r>
              <a:rPr lang="ru-RU" sz="1800" b="1" i="1" u="none" strike="noStrike" baseline="0" dirty="0" err="1">
                <a:solidFill>
                  <a:srgbClr val="000000"/>
                </a:solidFill>
                <a:latin typeface="Times New Roman" panose="02020603050405020304" pitchFamily="18" charset="0"/>
              </a:rPr>
              <a:t>Особливостями</a:t>
            </a:r>
            <a:r>
              <a:rPr lang="ru-RU" sz="1800" b="1" i="1" u="none" strike="noStrike" baseline="0" dirty="0">
                <a:solidFill>
                  <a:srgbClr val="000000"/>
                </a:solidFill>
                <a:latin typeface="Times New Roman" panose="02020603050405020304" pitchFamily="18" charset="0"/>
              </a:rPr>
              <a:t> </a:t>
            </a:r>
            <a:r>
              <a:rPr lang="ru-RU" sz="1800" b="1" i="1" u="none" strike="noStrike" baseline="0" dirty="0" err="1">
                <a:solidFill>
                  <a:srgbClr val="000000"/>
                </a:solidFill>
                <a:latin typeface="Times New Roman" panose="02020603050405020304" pitchFamily="18" charset="0"/>
              </a:rPr>
              <a:t>японського</a:t>
            </a:r>
            <a:r>
              <a:rPr lang="ru-RU" sz="1800" b="1" i="1" u="none" strike="noStrike" baseline="0" dirty="0">
                <a:solidFill>
                  <a:srgbClr val="000000"/>
                </a:solidFill>
                <a:latin typeface="Times New Roman" panose="02020603050405020304" pitchFamily="18" charset="0"/>
              </a:rPr>
              <a:t> </a:t>
            </a:r>
            <a:r>
              <a:rPr lang="ru-RU" sz="1800" b="1" i="1" u="none" strike="noStrike" baseline="0" dirty="0" err="1">
                <a:solidFill>
                  <a:srgbClr val="000000"/>
                </a:solidFill>
                <a:latin typeface="Times New Roman" panose="02020603050405020304" pitchFamily="18" charset="0"/>
              </a:rPr>
              <a:t>досвіду</a:t>
            </a:r>
            <a:r>
              <a:rPr lang="ru-RU" sz="1800" b="1" i="1" u="none" strike="noStrike" baseline="0" dirty="0">
                <a:solidFill>
                  <a:srgbClr val="000000"/>
                </a:solidFill>
                <a:latin typeface="Times New Roman" panose="02020603050405020304" pitchFamily="18" charset="0"/>
              </a:rPr>
              <a:t> в </a:t>
            </a:r>
            <a:r>
              <a:rPr lang="ru-RU" sz="1800" b="1" i="1" u="none" strike="noStrike" baseline="0" dirty="0" err="1">
                <a:solidFill>
                  <a:srgbClr val="000000"/>
                </a:solidFill>
                <a:latin typeface="Times New Roman" panose="02020603050405020304" pitchFamily="18" charset="0"/>
              </a:rPr>
              <a:t>галузі</a:t>
            </a:r>
            <a:r>
              <a:rPr lang="ru-RU" sz="1800" b="1" i="1" u="none" strike="noStrike" baseline="0" dirty="0">
                <a:solidFill>
                  <a:srgbClr val="000000"/>
                </a:solidFill>
                <a:latin typeface="Times New Roman" panose="02020603050405020304" pitchFamily="18" charset="0"/>
              </a:rPr>
              <a:t> </a:t>
            </a:r>
            <a:r>
              <a:rPr lang="ru-RU" sz="1800" b="1" i="1" u="none" strike="noStrike" baseline="0" dirty="0" err="1">
                <a:solidFill>
                  <a:srgbClr val="000000"/>
                </a:solidFill>
                <a:latin typeface="Times New Roman" panose="02020603050405020304" pitchFamily="18" charset="0"/>
              </a:rPr>
              <a:t>управління</a:t>
            </a:r>
            <a:r>
              <a:rPr lang="ru-RU" sz="1800" b="1" i="1" u="none" strike="noStrike" baseline="0" dirty="0">
                <a:solidFill>
                  <a:srgbClr val="000000"/>
                </a:solidFill>
                <a:latin typeface="Times New Roman" panose="02020603050405020304" pitchFamily="18" charset="0"/>
              </a:rPr>
              <a:t> </a:t>
            </a:r>
            <a:r>
              <a:rPr lang="ru-RU" sz="1800" b="1" i="1" u="none" strike="noStrike" baseline="0" dirty="0" err="1">
                <a:solidFill>
                  <a:srgbClr val="000000"/>
                </a:solidFill>
                <a:latin typeface="Times New Roman" panose="02020603050405020304" pitchFamily="18" charset="0"/>
              </a:rPr>
              <a:t>якістю</a:t>
            </a:r>
            <a:r>
              <a:rPr lang="ru-RU" sz="1800" b="1" i="1" u="none" strike="noStrike" baseline="0" dirty="0">
                <a:solidFill>
                  <a:srgbClr val="000000"/>
                </a:solidFill>
                <a:latin typeface="Times New Roman" panose="02020603050405020304" pitchFamily="18" charset="0"/>
              </a:rPr>
              <a:t> стало: </a:t>
            </a:r>
          </a:p>
          <a:p>
            <a:pPr indent="457200" algn="just"/>
            <a:r>
              <a:rPr lang="ru-RU" sz="1800" b="0" i="0" u="none" strike="noStrike" baseline="0" dirty="0">
                <a:solidFill>
                  <a:srgbClr val="000000"/>
                </a:solidFill>
                <a:latin typeface="Times New Roman" panose="02020603050405020304" pitchFamily="18" charset="0"/>
              </a:rPr>
              <a:t>1. </a:t>
            </a:r>
            <a:r>
              <a:rPr lang="ru-RU" sz="1800" b="0" i="0" u="none" strike="noStrike" baseline="0" dirty="0" err="1">
                <a:solidFill>
                  <a:srgbClr val="000000"/>
                </a:solidFill>
                <a:latin typeface="Times New Roman" panose="02020603050405020304" pitchFamily="18" charset="0"/>
              </a:rPr>
              <a:t>Виховання</a:t>
            </a:r>
            <a:r>
              <a:rPr lang="ru-RU" sz="1800" b="0" i="0" u="none" strike="noStrike" baseline="0" dirty="0">
                <a:solidFill>
                  <a:srgbClr val="000000"/>
                </a:solidFill>
                <a:latin typeface="Times New Roman" panose="02020603050405020304" pitchFamily="18" charset="0"/>
              </a:rPr>
              <a:t> в кожного </a:t>
            </a:r>
            <a:r>
              <a:rPr lang="ru-RU" sz="1800" b="0" i="0" u="none" strike="noStrike" baseline="0" dirty="0" err="1">
                <a:solidFill>
                  <a:srgbClr val="000000"/>
                </a:solidFill>
                <a:latin typeface="Times New Roman" panose="02020603050405020304" pitchFamily="18" charset="0"/>
              </a:rPr>
              <a:t>працівника</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компанії</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винятково</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шановливого</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ставлення</a:t>
            </a:r>
            <a:r>
              <a:rPr lang="ru-RU" sz="1800" b="0" i="0" u="none" strike="noStrike" baseline="0" dirty="0">
                <a:solidFill>
                  <a:srgbClr val="000000"/>
                </a:solidFill>
                <a:latin typeface="Times New Roman" panose="02020603050405020304" pitchFamily="18" charset="0"/>
              </a:rPr>
              <a:t> до </a:t>
            </a:r>
            <a:r>
              <a:rPr lang="ru-RU" sz="1800" b="0" i="0" u="none" strike="noStrike" baseline="0" dirty="0" err="1">
                <a:solidFill>
                  <a:srgbClr val="000000"/>
                </a:solidFill>
                <a:latin typeface="Times New Roman" panose="02020603050405020304" pitchFamily="18" charset="0"/>
              </a:rPr>
              <a:t>замовників</a:t>
            </a:r>
            <a:r>
              <a:rPr lang="ru-RU" sz="1800" b="0" i="0" u="none" strike="noStrike" baseline="0" dirty="0">
                <a:solidFill>
                  <a:srgbClr val="000000"/>
                </a:solidFill>
                <a:latin typeface="Times New Roman" panose="02020603050405020304" pitchFamily="18" charset="0"/>
              </a:rPr>
              <a:t> і </a:t>
            </a:r>
            <a:r>
              <a:rPr lang="ru-RU" sz="1800" b="0" i="0" u="none" strike="noStrike" baseline="0" dirty="0" err="1">
                <a:solidFill>
                  <a:srgbClr val="000000"/>
                </a:solidFill>
                <a:latin typeface="Times New Roman" panose="02020603050405020304" pitchFamily="18" charset="0"/>
              </a:rPr>
              <a:t>споживачів</a:t>
            </a:r>
            <a:r>
              <a:rPr lang="ru-RU" sz="1800" b="0" i="0" u="none" strike="noStrike" baseline="0" dirty="0">
                <a:solidFill>
                  <a:srgbClr val="000000"/>
                </a:solidFill>
                <a:latin typeface="Times New Roman" panose="02020603050405020304" pitchFamily="18" charset="0"/>
              </a:rPr>
              <a:t> (практично, культу </a:t>
            </a:r>
            <a:r>
              <a:rPr lang="ru-RU" sz="1800" b="0" i="0" u="none" strike="noStrike" baseline="0" dirty="0" err="1">
                <a:solidFill>
                  <a:srgbClr val="000000"/>
                </a:solidFill>
                <a:latin typeface="Times New Roman" panose="02020603050405020304" pitchFamily="18" charset="0"/>
              </a:rPr>
              <a:t>споживача</a:t>
            </a:r>
            <a:r>
              <a:rPr lang="ru-RU" sz="1800" b="0" i="0" u="none" strike="noStrike" baseline="0" dirty="0">
                <a:solidFill>
                  <a:srgbClr val="000000"/>
                </a:solidFill>
                <a:latin typeface="Times New Roman" panose="02020603050405020304" pitchFamily="18" charset="0"/>
              </a:rPr>
              <a:t> як у </a:t>
            </a:r>
            <a:r>
              <a:rPr lang="ru-RU" sz="1800" b="0" i="0" u="none" strike="noStrike" baseline="0" dirty="0" err="1">
                <a:solidFill>
                  <a:srgbClr val="000000"/>
                </a:solidFill>
                <a:latin typeface="Times New Roman" panose="02020603050405020304" pitchFamily="18" charset="0"/>
              </a:rPr>
              <a:t>внутріфірмових</a:t>
            </a:r>
            <a:r>
              <a:rPr lang="ru-RU" sz="1800" b="0" i="0" u="none" strike="noStrike" baseline="0" dirty="0">
                <a:solidFill>
                  <a:srgbClr val="000000"/>
                </a:solidFill>
                <a:latin typeface="Times New Roman" panose="02020603050405020304" pitchFamily="18" charset="0"/>
              </a:rPr>
              <a:t>, так і в </a:t>
            </a:r>
            <a:r>
              <a:rPr lang="ru-RU" sz="1800" b="0" i="0" u="none" strike="noStrike" baseline="0" dirty="0" err="1">
                <a:solidFill>
                  <a:srgbClr val="000000"/>
                </a:solidFill>
                <a:latin typeface="Times New Roman" panose="02020603050405020304" pitchFamily="18" charset="0"/>
              </a:rPr>
              <a:t>міжфірмових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відносинах</a:t>
            </a:r>
            <a:r>
              <a:rPr lang="ru-RU" sz="1800" b="0" i="0" u="none" strike="noStrike" baseline="0" dirty="0">
                <a:solidFill>
                  <a:srgbClr val="000000"/>
                </a:solidFill>
                <a:latin typeface="Times New Roman" panose="02020603050405020304" pitchFamily="18" charset="0"/>
              </a:rPr>
              <a:t>); </a:t>
            </a:r>
          </a:p>
          <a:p>
            <a:pPr indent="457200" algn="just"/>
            <a:r>
              <a:rPr lang="uk-UA" sz="1800" b="0" i="0" u="none" strike="noStrike" baseline="0" dirty="0">
                <a:solidFill>
                  <a:srgbClr val="000000"/>
                </a:solidFill>
                <a:latin typeface="Times New Roman" panose="02020603050405020304" pitchFamily="18" charset="0"/>
              </a:rPr>
              <a:t>2. Систематичне навчання кадрів із питань забезпечення й управління якістю, що гарантує високий рівень підготовки в цій галузі всіх працівників компанії; </a:t>
            </a:r>
          </a:p>
          <a:p>
            <a:pPr indent="457200" algn="just"/>
            <a:r>
              <a:rPr lang="ru-RU" sz="1800" b="0" i="0" u="none" strike="noStrike" baseline="0" dirty="0">
                <a:solidFill>
                  <a:srgbClr val="000000"/>
                </a:solidFill>
                <a:latin typeface="Times New Roman" panose="02020603050405020304" pitchFamily="18" charset="0"/>
              </a:rPr>
              <a:t>3. </a:t>
            </a:r>
            <a:r>
              <a:rPr lang="ru-RU" sz="1800" b="0" i="0" u="none" strike="noStrike" baseline="0" dirty="0" err="1">
                <a:solidFill>
                  <a:srgbClr val="000000"/>
                </a:solidFill>
                <a:latin typeface="Times New Roman" panose="02020603050405020304" pitchFamily="18" charset="0"/>
              </a:rPr>
              <a:t>Ефективне</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функціонування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широкої</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мережі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гуртків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якості</a:t>
            </a:r>
            <a:r>
              <a:rPr lang="ru-RU" sz="1800" b="0" i="0" u="none" strike="noStrike" baseline="0" dirty="0">
                <a:solidFill>
                  <a:srgbClr val="000000"/>
                </a:solidFill>
                <a:latin typeface="Times New Roman" panose="02020603050405020304" pitchFamily="18" charset="0"/>
              </a:rPr>
              <a:t>" на </a:t>
            </a:r>
            <a:r>
              <a:rPr lang="ru-RU" sz="1800" b="0" i="0" u="none" strike="noStrike" baseline="0" dirty="0" err="1">
                <a:solidFill>
                  <a:srgbClr val="000000"/>
                </a:solidFill>
                <a:latin typeface="Times New Roman" panose="02020603050405020304" pitchFamily="18" charset="0"/>
              </a:rPr>
              <a:t>всіх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стадіях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життєвого</a:t>
            </a:r>
            <a:r>
              <a:rPr lang="ru-RU" sz="1800" b="0" i="0" u="none" strike="noStrike" baseline="0" dirty="0">
                <a:solidFill>
                  <a:srgbClr val="000000"/>
                </a:solidFill>
                <a:latin typeface="Times New Roman" panose="02020603050405020304" pitchFamily="18" charset="0"/>
              </a:rPr>
              <a:t> циклу </a:t>
            </a:r>
            <a:r>
              <a:rPr lang="ru-RU" sz="1800" b="0" i="0" u="none" strike="noStrike" baseline="0" dirty="0" err="1">
                <a:solidFill>
                  <a:srgbClr val="000000"/>
                </a:solidFill>
                <a:latin typeface="Times New Roman" panose="02020603050405020304" pitchFamily="18" charset="0"/>
              </a:rPr>
              <a:t>продукції</a:t>
            </a:r>
            <a:r>
              <a:rPr lang="ru-RU" sz="1800" b="0" i="0" u="none" strike="noStrike" baseline="0" dirty="0">
                <a:solidFill>
                  <a:srgbClr val="000000"/>
                </a:solidFill>
                <a:latin typeface="Times New Roman" panose="02020603050405020304" pitchFamily="18" charset="0"/>
              </a:rPr>
              <a:t> та </a:t>
            </a:r>
            <a:r>
              <a:rPr lang="ru-RU" sz="1800" b="0" i="0" u="none" strike="noStrike" baseline="0" dirty="0" err="1">
                <a:solidFill>
                  <a:srgbClr val="000000"/>
                </a:solidFill>
                <a:latin typeface="Times New Roman" panose="02020603050405020304" pitchFamily="18" charset="0"/>
              </a:rPr>
              <a:t>сфери</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послуг</a:t>
            </a:r>
            <a:r>
              <a:rPr lang="ru-RU" sz="1800" b="0" i="0" u="none" strike="noStrike" baseline="0" dirty="0">
                <a:solidFill>
                  <a:srgbClr val="000000"/>
                </a:solidFill>
                <a:latin typeface="Times New Roman" panose="02020603050405020304" pitchFamily="18" charset="0"/>
              </a:rPr>
              <a:t>; </a:t>
            </a:r>
          </a:p>
          <a:p>
            <a:pPr indent="457200" algn="just"/>
            <a:r>
              <a:rPr lang="ru-RU" sz="1800" b="0" i="0" u="none" strike="noStrike" baseline="0" dirty="0">
                <a:solidFill>
                  <a:srgbClr val="000000"/>
                </a:solidFill>
                <a:latin typeface="Times New Roman" panose="02020603050405020304" pitchFamily="18" charset="0"/>
              </a:rPr>
              <a:t>4. </a:t>
            </a:r>
            <a:r>
              <a:rPr lang="ru-RU" sz="1800" b="0" i="0" u="none" strike="noStrike" baseline="0" dirty="0" err="1">
                <a:solidFill>
                  <a:srgbClr val="000000"/>
                </a:solidFill>
                <a:latin typeface="Times New Roman" panose="02020603050405020304" pitchFamily="18" charset="0"/>
              </a:rPr>
              <a:t>Широке</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застосування</a:t>
            </a:r>
            <a:r>
              <a:rPr lang="ru-RU" sz="1800" b="0" i="0" u="none" strike="noStrike" baseline="0" dirty="0">
                <a:solidFill>
                  <a:srgbClr val="000000"/>
                </a:solidFill>
                <a:latin typeface="Times New Roman" panose="02020603050405020304" pitchFamily="18" charset="0"/>
              </a:rPr>
              <a:t> для </a:t>
            </a:r>
            <a:r>
              <a:rPr lang="ru-RU" sz="1800" b="0" i="0" u="none" strike="noStrike" baseline="0" dirty="0" err="1">
                <a:solidFill>
                  <a:srgbClr val="000000"/>
                </a:solidFill>
                <a:latin typeface="Times New Roman" panose="02020603050405020304" pitchFamily="18" charset="0"/>
              </a:rPr>
              <a:t>забезпечення</a:t>
            </a:r>
            <a:r>
              <a:rPr lang="ru-RU" sz="1800" b="0" i="0" u="none" strike="noStrike" baseline="0" dirty="0">
                <a:solidFill>
                  <a:srgbClr val="000000"/>
                </a:solidFill>
                <a:latin typeface="Times New Roman" panose="02020603050405020304" pitchFamily="18" charset="0"/>
              </a:rPr>
              <a:t> й </a:t>
            </a:r>
            <a:r>
              <a:rPr lang="ru-RU" sz="1800" b="0" i="0" u="none" strike="noStrike" baseline="0" dirty="0" err="1">
                <a:solidFill>
                  <a:srgbClr val="000000"/>
                </a:solidFill>
                <a:latin typeface="Times New Roman" panose="02020603050405020304" pitchFamily="18" charset="0"/>
              </a:rPr>
              <a:t>управління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якістю</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передових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методів</a:t>
            </a:r>
            <a:r>
              <a:rPr lang="ru-RU" sz="1800" b="0" i="0" u="none" strike="noStrike" baseline="0" dirty="0">
                <a:solidFill>
                  <a:srgbClr val="000000"/>
                </a:solidFill>
                <a:latin typeface="Times New Roman" panose="02020603050405020304" pitchFamily="18" charset="0"/>
              </a:rPr>
              <a:t> контролю </a:t>
            </a:r>
            <a:r>
              <a:rPr lang="ru-RU" sz="1800" b="0" i="0" u="none" strike="noStrike" baseline="0" dirty="0" err="1">
                <a:solidFill>
                  <a:srgbClr val="000000"/>
                </a:solidFill>
                <a:latin typeface="Times New Roman" panose="02020603050405020304" pitchFamily="18" charset="0"/>
              </a:rPr>
              <a:t>якості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включаючи</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статистичні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під</a:t>
            </a:r>
            <a:r>
              <a:rPr lang="ru-RU" sz="1800" b="0" i="0" u="none" strike="noStrike" baseline="0" dirty="0">
                <a:solidFill>
                  <a:srgbClr val="000000"/>
                </a:solidFill>
                <a:latin typeface="Times New Roman" panose="02020603050405020304" pitchFamily="18" charset="0"/>
              </a:rPr>
              <a:t> час </a:t>
            </a:r>
            <a:r>
              <a:rPr lang="ru-RU" sz="1800" b="0" i="0" u="none" strike="noStrike" baseline="0" dirty="0" err="1">
                <a:solidFill>
                  <a:srgbClr val="000000"/>
                </a:solidFill>
                <a:latin typeface="Times New Roman" panose="02020603050405020304" pitchFamily="18" charset="0"/>
              </a:rPr>
              <a:t>пріоритетного</a:t>
            </a:r>
            <a:r>
              <a:rPr lang="ru-RU" sz="1800" b="0" i="0" u="none" strike="noStrike" baseline="0" dirty="0">
                <a:solidFill>
                  <a:srgbClr val="000000"/>
                </a:solidFill>
                <a:latin typeface="Times New Roman" panose="02020603050405020304" pitchFamily="18" charset="0"/>
              </a:rPr>
              <a:t> контролю </a:t>
            </a:r>
            <a:r>
              <a:rPr lang="ru-RU" sz="1800" b="0" i="0" u="none" strike="noStrike" baseline="0" dirty="0" err="1">
                <a:solidFill>
                  <a:srgbClr val="000000"/>
                </a:solidFill>
                <a:latin typeface="Times New Roman" panose="02020603050405020304" pitchFamily="18" charset="0"/>
              </a:rPr>
              <a:t>якості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виробничих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процесів</a:t>
            </a:r>
            <a:r>
              <a:rPr lang="ru-RU" sz="1800" b="0" i="0" u="none" strike="noStrike" baseline="0" dirty="0">
                <a:solidFill>
                  <a:srgbClr val="000000"/>
                </a:solidFill>
                <a:latin typeface="Times New Roman" panose="02020603050405020304" pitchFamily="18" charset="0"/>
              </a:rPr>
              <a:t>; </a:t>
            </a:r>
          </a:p>
          <a:p>
            <a:pPr indent="457200" algn="just"/>
            <a:r>
              <a:rPr lang="ru-RU" sz="1800" b="0" i="0" u="none" strike="noStrike" baseline="0" dirty="0">
                <a:solidFill>
                  <a:srgbClr val="000000"/>
                </a:solidFill>
                <a:latin typeface="Times New Roman" panose="02020603050405020304" pitchFamily="18" charset="0"/>
              </a:rPr>
              <a:t>5. </a:t>
            </a:r>
            <a:r>
              <a:rPr lang="ru-RU" sz="1800" b="0" i="0" u="none" strike="noStrike" baseline="0" dirty="0" err="1">
                <a:solidFill>
                  <a:srgbClr val="000000"/>
                </a:solidFill>
                <a:latin typeface="Times New Roman" panose="02020603050405020304" pitchFamily="18" charset="0"/>
              </a:rPr>
              <a:t>Зосередження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максимальної</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уваги</a:t>
            </a:r>
            <a:r>
              <a:rPr lang="ru-RU" sz="1800" b="0" i="0" u="none" strike="noStrike" baseline="0" dirty="0">
                <a:solidFill>
                  <a:srgbClr val="000000"/>
                </a:solidFill>
                <a:latin typeface="Times New Roman" panose="02020603050405020304" pitchFamily="18" charset="0"/>
              </a:rPr>
              <a:t> на </a:t>
            </a:r>
            <a:r>
              <a:rPr lang="ru-RU" sz="1800" b="0" i="0" u="none" strike="noStrike" baseline="0" dirty="0" err="1">
                <a:solidFill>
                  <a:srgbClr val="000000"/>
                </a:solidFill>
                <a:latin typeface="Times New Roman" panose="02020603050405020304" pitchFamily="18" charset="0"/>
              </a:rPr>
              <a:t>процесах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проектування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продукції</a:t>
            </a:r>
            <a:r>
              <a:rPr lang="ru-RU" sz="1800" b="0" i="0" u="none" strike="noStrike" baseline="0" dirty="0">
                <a:solidFill>
                  <a:srgbClr val="000000"/>
                </a:solidFill>
                <a:latin typeface="Times New Roman" panose="02020603050405020304" pitchFamily="18" charset="0"/>
              </a:rPr>
              <a:t> з метою </a:t>
            </a:r>
            <a:r>
              <a:rPr lang="ru-RU" sz="1800" b="0" i="0" u="none" strike="noStrike" baseline="0" dirty="0" err="1">
                <a:solidFill>
                  <a:srgbClr val="000000"/>
                </a:solidFill>
                <a:latin typeface="Times New Roman" panose="02020603050405020304" pitchFamily="18" charset="0"/>
              </a:rPr>
              <a:t>запобігання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виникненню</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дефектів</a:t>
            </a:r>
            <a:r>
              <a:rPr lang="ru-RU" sz="1800" b="0" i="0" u="none" strike="noStrike" baseline="0" dirty="0">
                <a:solidFill>
                  <a:srgbClr val="000000"/>
                </a:solidFill>
                <a:latin typeface="Times New Roman" panose="02020603050405020304" pitchFamily="18" charset="0"/>
              </a:rPr>
              <a:t> на </a:t>
            </a:r>
            <a:r>
              <a:rPr lang="ru-RU" sz="1800" b="0" i="0" u="none" strike="noStrike" baseline="0" dirty="0" err="1">
                <a:solidFill>
                  <a:srgbClr val="000000"/>
                </a:solidFill>
                <a:latin typeface="Times New Roman" panose="02020603050405020304" pitchFamily="18" charset="0"/>
              </a:rPr>
              <a:t>подальших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етапах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життєвого</a:t>
            </a:r>
            <a:r>
              <a:rPr lang="ru-RU" sz="1800" b="0" i="0" u="none" strike="noStrike" baseline="0" dirty="0">
                <a:solidFill>
                  <a:srgbClr val="000000"/>
                </a:solidFill>
                <a:latin typeface="Times New Roman" panose="02020603050405020304" pitchFamily="18" charset="0"/>
              </a:rPr>
              <a:t> циклу продукту; </a:t>
            </a:r>
          </a:p>
          <a:p>
            <a:pPr indent="457200" algn="just"/>
            <a:r>
              <a:rPr lang="ru-RU" sz="1800" b="0" i="0" u="none" strike="noStrike" baseline="0" dirty="0">
                <a:solidFill>
                  <a:srgbClr val="000000"/>
                </a:solidFill>
                <a:latin typeface="Times New Roman" panose="02020603050405020304" pitchFamily="18" charset="0"/>
              </a:rPr>
              <a:t>6. </a:t>
            </a:r>
            <a:r>
              <a:rPr lang="ru-RU" sz="1800" b="0" i="0" u="none" strike="noStrike" baseline="0" dirty="0" err="1">
                <a:solidFill>
                  <a:srgbClr val="000000"/>
                </a:solidFill>
                <a:latin typeface="Times New Roman" panose="02020603050405020304" pitchFamily="18" charset="0"/>
              </a:rPr>
              <a:t>Наявність</a:t>
            </a:r>
            <a:r>
              <a:rPr lang="ru-RU" sz="1800" b="0" i="0" u="none" strike="noStrike" baseline="0" dirty="0">
                <a:solidFill>
                  <a:srgbClr val="000000"/>
                </a:solidFill>
                <a:latin typeface="Times New Roman" panose="02020603050405020304" pitchFamily="18" charset="0"/>
              </a:rPr>
              <a:t> у </a:t>
            </a:r>
            <a:r>
              <a:rPr lang="ru-RU" sz="1800" b="0" i="0" u="none" strike="noStrike" baseline="0" dirty="0" err="1">
                <a:solidFill>
                  <a:srgbClr val="000000"/>
                </a:solidFill>
                <a:latin typeface="Times New Roman" panose="02020603050405020304" pitchFamily="18" charset="0"/>
              </a:rPr>
              <a:t>сфері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виробництва</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високоякісних</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засобів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праці</a:t>
            </a:r>
            <a:r>
              <a:rPr lang="ru-RU" sz="1800" b="0" i="0" u="none" strike="noStrike" baseline="0" dirty="0">
                <a:solidFill>
                  <a:srgbClr val="000000"/>
                </a:solidFill>
                <a:latin typeface="Times New Roman" panose="02020603050405020304" pitchFamily="18" charset="0"/>
              </a:rPr>
              <a:t>; </a:t>
            </a:r>
          </a:p>
          <a:p>
            <a:pPr indent="457200" algn="just"/>
            <a:r>
              <a:rPr lang="ru-RU" sz="1800" b="0" i="0" u="none" strike="noStrike" baseline="0" dirty="0">
                <a:solidFill>
                  <a:srgbClr val="000000"/>
                </a:solidFill>
                <a:latin typeface="Times New Roman" panose="02020603050405020304" pitchFamily="18" charset="0"/>
              </a:rPr>
              <a:t>7. </a:t>
            </a:r>
            <a:r>
              <a:rPr lang="ru-RU" sz="1800" b="0" i="0" u="none" strike="noStrike" baseline="0" dirty="0" err="1">
                <a:solidFill>
                  <a:srgbClr val="000000"/>
                </a:solidFill>
                <a:latin typeface="Times New Roman" panose="02020603050405020304" pitchFamily="18" charset="0"/>
              </a:rPr>
              <a:t>Збір</a:t>
            </a:r>
            <a:r>
              <a:rPr lang="ru-RU" sz="1800" b="0" i="0" u="none" strike="noStrike" baseline="0" dirty="0">
                <a:solidFill>
                  <a:srgbClr val="000000"/>
                </a:solidFill>
                <a:latin typeface="Times New Roman" panose="02020603050405020304" pitchFamily="18" charset="0"/>
              </a:rPr>
              <a:t> і </a:t>
            </a:r>
            <a:r>
              <a:rPr lang="ru-RU" sz="1800" b="0" i="0" u="none" strike="noStrike" baseline="0" dirty="0" err="1">
                <a:solidFill>
                  <a:srgbClr val="000000"/>
                </a:solidFill>
                <a:latin typeface="Times New Roman" panose="02020603050405020304" pitchFamily="18" charset="0"/>
              </a:rPr>
              <a:t>використання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даних</a:t>
            </a:r>
            <a:r>
              <a:rPr lang="ru-RU" sz="1800" b="0" i="0" u="none" strike="noStrike" baseline="0" dirty="0">
                <a:solidFill>
                  <a:srgbClr val="000000"/>
                </a:solidFill>
                <a:latin typeface="Times New Roman" panose="02020603050405020304" pitchFamily="18" charset="0"/>
              </a:rPr>
              <a:t> про </a:t>
            </a:r>
            <a:r>
              <a:rPr lang="ru-RU" sz="1800" b="0" i="0" u="none" strike="noStrike" baseline="0" dirty="0" err="1">
                <a:solidFill>
                  <a:srgbClr val="000000"/>
                </a:solidFill>
                <a:latin typeface="Times New Roman" panose="02020603050405020304" pitchFamily="18" charset="0"/>
              </a:rPr>
              <a:t>якість</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продукції</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що</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знаходиться</a:t>
            </a:r>
            <a:r>
              <a:rPr lang="ru-RU" sz="1800" b="0" i="0" u="none" strike="noStrike" baseline="0" dirty="0">
                <a:solidFill>
                  <a:srgbClr val="000000"/>
                </a:solidFill>
                <a:latin typeface="Times New Roman" panose="02020603050405020304" pitchFamily="18" charset="0"/>
              </a:rPr>
              <a:t> в </a:t>
            </a:r>
            <a:r>
              <a:rPr lang="ru-RU" sz="1800" b="0" i="0" u="none" strike="noStrike" baseline="0" dirty="0" err="1">
                <a:solidFill>
                  <a:srgbClr val="000000"/>
                </a:solidFill>
                <a:latin typeface="Times New Roman" panose="02020603050405020304" pitchFamily="18" charset="0"/>
              </a:rPr>
              <a:t>експлуатації</a:t>
            </a:r>
            <a:r>
              <a:rPr lang="ru-RU" sz="1800" b="0" i="0" u="none" strike="noStrike" baseline="0" dirty="0">
                <a:solidFill>
                  <a:srgbClr val="000000"/>
                </a:solidFill>
                <a:latin typeface="Times New Roman" panose="02020603050405020304" pitchFamily="18" charset="0"/>
              </a:rPr>
              <a:t> у </a:t>
            </a:r>
            <a:r>
              <a:rPr lang="ru-RU" sz="1800" b="0" i="0" u="none" strike="noStrike" baseline="0" dirty="0" err="1">
                <a:solidFill>
                  <a:srgbClr val="000000"/>
                </a:solidFill>
                <a:latin typeface="Times New Roman" panose="02020603050405020304" pitchFamily="18" charset="0"/>
              </a:rPr>
              <a:t>споживачів</a:t>
            </a:r>
            <a:r>
              <a:rPr lang="ru-RU" sz="1800" b="0" i="0" u="none" strike="noStrike" baseline="0" dirty="0">
                <a:solidFill>
                  <a:srgbClr val="000000"/>
                </a:solidFill>
                <a:latin typeface="Times New Roman" panose="02020603050405020304" pitchFamily="18" charset="0"/>
              </a:rPr>
              <a:t>; </a:t>
            </a:r>
          </a:p>
          <a:p>
            <a:pPr indent="457200" algn="just"/>
            <a:r>
              <a:rPr lang="ru-RU" sz="1800" b="0" i="0" u="none" strike="noStrike" baseline="0" dirty="0">
                <a:solidFill>
                  <a:srgbClr val="000000"/>
                </a:solidFill>
                <a:latin typeface="Times New Roman" panose="02020603050405020304" pitchFamily="18" charset="0"/>
              </a:rPr>
              <a:t>8. </a:t>
            </a:r>
            <a:r>
              <a:rPr lang="ru-RU" sz="1800" b="0" i="0" u="none" strike="noStrike" baseline="0" dirty="0" err="1">
                <a:solidFill>
                  <a:srgbClr val="000000"/>
                </a:solidFill>
                <a:latin typeface="Times New Roman" panose="02020603050405020304" pitchFamily="18" charset="0"/>
              </a:rPr>
              <a:t>Наявність</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розвинутої</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системи</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пропаганди</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значення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високоякісної</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продукції</a:t>
            </a:r>
            <a:r>
              <a:rPr lang="ru-RU" sz="1800" b="0" i="0" u="none" strike="noStrike" baseline="0" dirty="0">
                <a:solidFill>
                  <a:srgbClr val="000000"/>
                </a:solidFill>
                <a:latin typeface="Times New Roman" panose="02020603050405020304" pitchFamily="18" charset="0"/>
              </a:rPr>
              <a:t> та </a:t>
            </a:r>
            <a:r>
              <a:rPr lang="ru-RU" sz="1800" b="0" i="0" u="none" strike="noStrike" baseline="0" dirty="0" err="1">
                <a:solidFill>
                  <a:srgbClr val="000000"/>
                </a:solidFill>
                <a:latin typeface="Times New Roman" panose="02020603050405020304" pitchFamily="18" charset="0"/>
              </a:rPr>
              <a:t>сумлінної</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праці</a:t>
            </a:r>
            <a:r>
              <a:rPr lang="ru-RU" sz="1800" b="0" i="0" u="none" strike="noStrike" baseline="0" dirty="0">
                <a:solidFill>
                  <a:srgbClr val="000000"/>
                </a:solidFill>
                <a:latin typeface="Times New Roman" panose="02020603050405020304" pitchFamily="18" charset="0"/>
              </a:rPr>
              <a:t>; </a:t>
            </a:r>
          </a:p>
          <a:p>
            <a:pPr indent="457200" algn="just"/>
            <a:r>
              <a:rPr lang="ru-RU" sz="1800" b="0" i="0" u="none" strike="noStrike" baseline="0" dirty="0">
                <a:solidFill>
                  <a:srgbClr val="000000"/>
                </a:solidFill>
                <a:latin typeface="Times New Roman" panose="02020603050405020304" pitchFamily="18" charset="0"/>
              </a:rPr>
              <a:t>9. </a:t>
            </a:r>
            <a:r>
              <a:rPr lang="ru-RU" sz="1800" b="0" i="0" u="none" strike="noStrike" baseline="0" dirty="0" err="1">
                <a:solidFill>
                  <a:srgbClr val="000000"/>
                </a:solidFill>
                <a:latin typeface="Times New Roman" panose="02020603050405020304" pitchFamily="18" charset="0"/>
              </a:rPr>
              <a:t>Сильний</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вплив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із</a:t>
            </a:r>
            <a:r>
              <a:rPr lang="ru-RU" sz="1800" b="0" i="0" u="none" strike="noStrike" baseline="0" dirty="0">
                <a:solidFill>
                  <a:srgbClr val="000000"/>
                </a:solidFill>
                <a:latin typeface="Times New Roman" panose="02020603050405020304" pitchFamily="18" charset="0"/>
              </a:rPr>
              <a:t> боку </a:t>
            </a:r>
            <a:r>
              <a:rPr lang="ru-RU" sz="1800" b="0" i="0" u="none" strike="noStrike" baseline="0" dirty="0" err="1">
                <a:solidFill>
                  <a:srgbClr val="000000"/>
                </a:solidFill>
                <a:latin typeface="Times New Roman" panose="02020603050405020304" pitchFamily="18" charset="0"/>
              </a:rPr>
              <a:t>держави</a:t>
            </a:r>
            <a:r>
              <a:rPr lang="ru-RU" sz="1800" b="0" i="0" u="none" strike="noStrike" baseline="0" dirty="0">
                <a:solidFill>
                  <a:srgbClr val="000000"/>
                </a:solidFill>
                <a:latin typeface="Times New Roman" panose="02020603050405020304" pitchFamily="18" charset="0"/>
              </a:rPr>
              <a:t> на </a:t>
            </a:r>
            <a:r>
              <a:rPr lang="ru-RU" sz="1800" b="0" i="0" u="none" strike="noStrike" baseline="0" dirty="0" err="1">
                <a:solidFill>
                  <a:srgbClr val="000000"/>
                </a:solidFill>
                <a:latin typeface="Times New Roman" panose="02020603050405020304" pitchFamily="18" charset="0"/>
              </a:rPr>
              <a:t>формування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принципів</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підвищення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рівня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якості</a:t>
            </a:r>
            <a:r>
              <a:rPr lang="ru-RU" sz="1800" b="0" i="0" u="none" strike="noStrike" baseline="0" dirty="0">
                <a:solidFill>
                  <a:srgbClr val="000000"/>
                </a:solidFill>
                <a:latin typeface="Times New Roman" panose="02020603050405020304" pitchFamily="18" charset="0"/>
              </a:rPr>
              <a:t> та </a:t>
            </a:r>
            <a:r>
              <a:rPr lang="ru-RU" sz="1800" b="0" i="0" u="none" strike="noStrike" baseline="0" dirty="0" err="1">
                <a:solidFill>
                  <a:srgbClr val="000000"/>
                </a:solidFill>
                <a:latin typeface="Times New Roman" panose="02020603050405020304" pitchFamily="18" charset="0"/>
              </a:rPr>
              <a:t>забезпечення</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конкурентоспроможності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продукції</a:t>
            </a:r>
            <a:r>
              <a:rPr lang="ru-RU" sz="1800" b="0" i="0" u="none" strike="noStrike" baseline="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1428084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E025CB-F867-6EB8-8A0C-E7C8FDC7E248}"/>
              </a:ext>
            </a:extLst>
          </p:cNvPr>
          <p:cNvSpPr txBox="1"/>
          <p:nvPr/>
        </p:nvSpPr>
        <p:spPr>
          <a:xfrm>
            <a:off x="1720645" y="335845"/>
            <a:ext cx="10215716" cy="6186309"/>
          </a:xfrm>
          <a:prstGeom prst="rect">
            <a:avLst/>
          </a:prstGeom>
          <a:noFill/>
        </p:spPr>
        <p:txBody>
          <a:bodyPr wrap="square">
            <a:spAutoFit/>
          </a:bodyPr>
          <a:lstStyle/>
          <a:p>
            <a:pPr indent="457200" algn="just"/>
            <a:r>
              <a:rPr lang="uk-UA" b="0" i="0" u="none" strike="noStrike" baseline="0" dirty="0">
                <a:solidFill>
                  <a:srgbClr val="000000"/>
                </a:solidFill>
                <a:latin typeface="Times New Roman" panose="02020603050405020304" pitchFamily="18" charset="0"/>
                <a:cs typeface="Times New Roman" panose="02020603050405020304" pitchFamily="18" charset="0"/>
              </a:rPr>
              <a:t>Досвід управління якістю в США дещо відрізняється від японського, хоча головною ідеєю залишається засвоєння принципів системного підходу. Особливостями американського підходу до управління якістю є: </a:t>
            </a:r>
          </a:p>
          <a:p>
            <a:pPr indent="457200" algn="just"/>
            <a:endParaRPr lang="uk-UA" b="0" i="0" u="none" strike="noStrike" baseline="0" dirty="0">
              <a:solidFill>
                <a:srgbClr val="000000"/>
              </a:solidFill>
              <a:latin typeface="Times New Roman" panose="02020603050405020304" pitchFamily="18" charset="0"/>
              <a:cs typeface="Times New Roman" panose="02020603050405020304" pitchFamily="18" charset="0"/>
            </a:endParaRPr>
          </a:p>
          <a:p>
            <a:pPr indent="457200" algn="just"/>
            <a:r>
              <a:rPr lang="ru-RU" b="0" i="0" u="none" strike="noStrike" baseline="0" dirty="0">
                <a:solidFill>
                  <a:srgbClr val="000000"/>
                </a:solidFill>
                <a:latin typeface="Times New Roman" panose="02020603050405020304" pitchFamily="18" charset="0"/>
                <a:cs typeface="Times New Roman" panose="02020603050405020304" pitchFamily="18" charset="0"/>
              </a:rPr>
              <a:t>1.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Більша</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частина</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впливів</a:t>
            </a:r>
            <a:r>
              <a:rPr lang="ru-RU" b="0" i="0" u="none" strike="noStrike" baseline="0" dirty="0">
                <a:solidFill>
                  <a:srgbClr val="000000"/>
                </a:solidFill>
                <a:latin typeface="Times New Roman" panose="02020603050405020304" pitchFamily="18" charset="0"/>
                <a:cs typeface="Times New Roman" panose="02020603050405020304" pitchFamily="18" charset="0"/>
              </a:rPr>
              <a:t> у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сфері</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управління</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якістю</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має</a:t>
            </a:r>
            <a:r>
              <a:rPr lang="ru-RU" b="0" i="0" u="none" strike="noStrike" baseline="0" dirty="0">
                <a:solidFill>
                  <a:srgbClr val="000000"/>
                </a:solidFill>
                <a:latin typeface="Times New Roman" panose="02020603050405020304" pitchFamily="18" charset="0"/>
                <a:cs typeface="Times New Roman" panose="02020603050405020304" pitchFamily="18" charset="0"/>
              </a:rPr>
              <a:t> в основному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технічну</a:t>
            </a:r>
            <a:r>
              <a:rPr lang="ru-RU" b="0" i="0" u="none" strike="noStrike" baseline="0" dirty="0">
                <a:solidFill>
                  <a:srgbClr val="000000"/>
                </a:solidFill>
                <a:latin typeface="Times New Roman" panose="02020603050405020304" pitchFamily="18" charset="0"/>
                <a:cs typeface="Times New Roman" panose="02020603050405020304" pitchFamily="18" charset="0"/>
              </a:rPr>
              <a:t> й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організаційну</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спрямованість</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p>
          <a:p>
            <a:pPr indent="457200" algn="just"/>
            <a:r>
              <a:rPr lang="uk-UA" b="0" i="0" u="none" strike="noStrike" baseline="0" dirty="0">
                <a:solidFill>
                  <a:srgbClr val="000000"/>
                </a:solidFill>
                <a:latin typeface="Times New Roman" panose="02020603050405020304" pitchFamily="18" charset="0"/>
                <a:cs typeface="Times New Roman" panose="02020603050405020304" pitchFamily="18" charset="0"/>
              </a:rPr>
              <a:t>2. У процесі управління якістю відповідні служби американських фірм активно вивчають і аналізують витрати на забезпечення якості. При цьому особливу роль в американській промисловості відіграють керівники фірм, які, як правило, приділяють значну частину свого робочого часу питанням якості. </a:t>
            </a:r>
          </a:p>
          <a:p>
            <a:pPr indent="457200" algn="just"/>
            <a:r>
              <a:rPr lang="ru-RU" b="0" i="0" u="none" strike="noStrike" baseline="0" dirty="0">
                <a:solidFill>
                  <a:srgbClr val="000000"/>
                </a:solidFill>
                <a:latin typeface="Times New Roman" panose="02020603050405020304" pitchFamily="18" charset="0"/>
                <a:cs typeface="Times New Roman" panose="02020603050405020304" pitchFamily="18" charset="0"/>
              </a:rPr>
              <a:t>3. Одним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із</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поширених</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методів</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забезпечення</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якості</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продукції</a:t>
            </a:r>
            <a:r>
              <a:rPr lang="ru-RU" b="0" i="0" u="none" strike="noStrike" baseline="0" dirty="0">
                <a:solidFill>
                  <a:srgbClr val="000000"/>
                </a:solidFill>
                <a:latin typeface="Times New Roman" panose="02020603050405020304" pitchFamily="18" charset="0"/>
                <a:cs typeface="Times New Roman" panose="02020603050405020304" pitchFamily="18" charset="0"/>
              </a:rPr>
              <a:t> в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американських</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фірмах</a:t>
            </a:r>
            <a:r>
              <a:rPr lang="ru-RU" b="0" i="0" u="none" strike="noStrike" baseline="0" dirty="0">
                <a:solidFill>
                  <a:srgbClr val="000000"/>
                </a:solidFill>
                <a:latin typeface="Times New Roman" panose="02020603050405020304" pitchFamily="18" charset="0"/>
                <a:cs typeface="Times New Roman" panose="02020603050405020304" pitchFamily="18" charset="0"/>
              </a:rPr>
              <a:t>, як і в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японських</a:t>
            </a:r>
            <a:r>
              <a:rPr lang="ru-RU" b="0" i="0" u="none" strike="noStrike" baseline="0" dirty="0">
                <a:solidFill>
                  <a:srgbClr val="000000"/>
                </a:solidFill>
                <a:latin typeface="Times New Roman" panose="02020603050405020304" pitchFamily="18" charset="0"/>
                <a:cs typeface="Times New Roman" panose="02020603050405020304" pitchFamily="18" charset="0"/>
              </a:rPr>
              <a:t>, є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методи</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статистичного</a:t>
            </a:r>
            <a:r>
              <a:rPr lang="ru-RU" b="0" i="0" u="none" strike="noStrike" baseline="0" dirty="0">
                <a:solidFill>
                  <a:srgbClr val="000000"/>
                </a:solidFill>
                <a:latin typeface="Times New Roman" panose="02020603050405020304" pitchFamily="18" charset="0"/>
                <a:cs typeface="Times New Roman" panose="02020603050405020304" pitchFamily="18" charset="0"/>
              </a:rPr>
              <a:t> контролю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якості</a:t>
            </a:r>
            <a:r>
              <a:rPr lang="ru-RU" b="0" i="0" u="none" strike="noStrike" baseline="0" dirty="0">
                <a:solidFill>
                  <a:srgbClr val="000000"/>
                </a:solidFill>
                <a:latin typeface="Times New Roman" panose="02020603050405020304" pitchFamily="18" charset="0"/>
                <a:cs typeface="Times New Roman" panose="02020603050405020304" pitchFamily="18" charset="0"/>
              </a:rPr>
              <a:t>. </a:t>
            </a:r>
            <a:r>
              <a:rPr lang="ru-RU" b="0" i="0" u="none" strike="noStrike" baseline="0" dirty="0" err="1">
                <a:solidFill>
                  <a:srgbClr val="000000"/>
                </a:solidFill>
                <a:latin typeface="Times New Roman" panose="02020603050405020304" pitchFamily="18" charset="0"/>
                <a:cs typeface="Times New Roman" panose="02020603050405020304" pitchFamily="18" charset="0"/>
              </a:rPr>
              <a:t>Причому</a:t>
            </a:r>
            <a:r>
              <a:rPr lang="ru-RU" b="0" i="0" u="none" strike="noStrike" baseline="0" dirty="0">
                <a:solidFill>
                  <a:srgbClr val="000000"/>
                </a:solidFill>
                <a:latin typeface="Times New Roman" panose="02020603050405020304" pitchFamily="18" charset="0"/>
                <a:cs typeface="Times New Roman" panose="02020603050405020304" pitchFamily="18" charset="0"/>
              </a:rPr>
              <a:t> для </a:t>
            </a:r>
            <a:r>
              <a:rPr lang="uk-UA" dirty="0">
                <a:latin typeface="Times New Roman" panose="02020603050405020304" pitchFamily="18" charset="0"/>
                <a:cs typeface="Times New Roman" panose="02020603050405020304" pitchFamily="18" charset="0"/>
              </a:rPr>
              <a:t>реалізації цих методів на багатьох фірмах використовують такі технічні засоби, що автоматично здійснюють збір, нагромадження, оброблення даних і видачу результатів із застосуванням статистичних методів. </a:t>
            </a:r>
          </a:p>
          <a:p>
            <a:pPr indent="457200" algn="just"/>
            <a:r>
              <a:rPr lang="uk-UA" dirty="0">
                <a:latin typeface="Times New Roman" panose="02020603050405020304" pitchFamily="18" charset="0"/>
                <a:cs typeface="Times New Roman" panose="02020603050405020304" pitchFamily="18" charset="0"/>
              </a:rPr>
              <a:t>4. Велике значення в управлінні якістю мають питання вивчення та прогнозування споживчого попиту на продукцію, тому фірми прагнуть поліпшувати відповідно до вимог ринку не тільки технічні показники якості продукції, але й економічні. </a:t>
            </a:r>
          </a:p>
          <a:p>
            <a:pPr indent="457200" algn="just"/>
            <a:r>
              <a:rPr lang="uk-UA" dirty="0">
                <a:latin typeface="Times New Roman" panose="02020603050405020304" pitchFamily="18" charset="0"/>
                <a:cs typeface="Times New Roman" panose="02020603050405020304" pitchFamily="18" charset="0"/>
              </a:rPr>
              <a:t>5. Висока відповідальність виробників за якість приводить до значного скорочення випуску дефектної продукції та поліпшення діяльності в галузі гарантійного обслуговування й сервісу. </a:t>
            </a:r>
          </a:p>
          <a:p>
            <a:pPr indent="457200" algn="just"/>
            <a:r>
              <a:rPr lang="uk-UA" dirty="0">
                <a:latin typeface="Times New Roman" panose="02020603050405020304" pitchFamily="18" charset="0"/>
                <a:cs typeface="Times New Roman" panose="02020603050405020304" pitchFamily="18" charset="0"/>
              </a:rPr>
              <a:t>6. Наявність чітко оформлених систем управління якістю, у яких передбачено виконання структурованих і добре налагоджених програм із упровадження комплексу заходів, що забезпечують необхідну якість і зниження витрат. </a:t>
            </a:r>
          </a:p>
        </p:txBody>
      </p:sp>
    </p:spTree>
    <p:extLst>
      <p:ext uri="{BB962C8B-B14F-4D97-AF65-F5344CB8AC3E}">
        <p14:creationId xmlns:p14="http://schemas.microsoft.com/office/powerpoint/2010/main" val="4120874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1B2BA0-4670-EBA6-FA47-A642798542A3}"/>
              </a:ext>
            </a:extLst>
          </p:cNvPr>
          <p:cNvSpPr txBox="1"/>
          <p:nvPr/>
        </p:nvSpPr>
        <p:spPr>
          <a:xfrm>
            <a:off x="2330245" y="733290"/>
            <a:ext cx="9360310" cy="4708981"/>
          </a:xfrm>
          <a:prstGeom prst="rect">
            <a:avLst/>
          </a:prstGeom>
          <a:noFill/>
        </p:spPr>
        <p:txBody>
          <a:bodyPr wrap="square">
            <a:spAutoFit/>
          </a:bodyPr>
          <a:lstStyle/>
          <a:p>
            <a:pPr indent="457200" algn="just"/>
            <a:r>
              <a:rPr lang="uk-UA" sz="2000" b="0" i="0" u="none" strike="noStrike" baseline="0" dirty="0">
                <a:solidFill>
                  <a:srgbClr val="000000"/>
                </a:solidFill>
                <a:latin typeface="Times New Roman" panose="02020603050405020304" pitchFamily="18" charset="0"/>
              </a:rPr>
              <a:t>Європейський підхід до управління якістю практично відповідає тим прийомам і методам роботи, що використовуються на американських підприємствах. Відмінності зумовлені загальними тенденціями розвитку Європи. </a:t>
            </a:r>
          </a:p>
          <a:p>
            <a:pPr indent="457200" algn="just"/>
            <a:endParaRPr lang="ru-RU" sz="2000" b="0" i="0" u="none" strike="noStrike" baseline="0" dirty="0">
              <a:solidFill>
                <a:srgbClr val="000000"/>
              </a:solidFill>
              <a:latin typeface="Times New Roman" panose="02020603050405020304" pitchFamily="18" charset="0"/>
            </a:endParaRPr>
          </a:p>
          <a:p>
            <a:pPr indent="457200" algn="just"/>
            <a:r>
              <a:rPr lang="ru-RU" sz="2000" b="0" i="0" u="none" strike="noStrike" baseline="0" dirty="0">
                <a:solidFill>
                  <a:srgbClr val="000000"/>
                </a:solidFill>
                <a:latin typeface="Times New Roman" panose="02020603050405020304" pitchFamily="18" charset="0"/>
              </a:rPr>
              <a:t>Таким чином, </a:t>
            </a:r>
            <a:r>
              <a:rPr lang="ru-RU" sz="2000" b="0" i="0" u="none" strike="noStrike" baseline="0" dirty="0" err="1">
                <a:solidFill>
                  <a:srgbClr val="000000"/>
                </a:solidFill>
                <a:latin typeface="Times New Roman" panose="02020603050405020304" pitchFamily="18" charset="0"/>
              </a:rPr>
              <a:t>особливостями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європейського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підходу</a:t>
            </a:r>
            <a:r>
              <a:rPr lang="ru-RU" sz="2000" b="0" i="0" u="none" strike="noStrike" baseline="0" dirty="0">
                <a:solidFill>
                  <a:srgbClr val="000000"/>
                </a:solidFill>
                <a:latin typeface="Times New Roman" panose="02020603050405020304" pitchFamily="18" charset="0"/>
              </a:rPr>
              <a:t> у </a:t>
            </a:r>
            <a:r>
              <a:rPr lang="ru-RU" sz="2000" b="0" i="0" u="none" strike="noStrike" baseline="0" dirty="0" err="1">
                <a:solidFill>
                  <a:srgbClr val="000000"/>
                </a:solidFill>
                <a:latin typeface="Times New Roman" panose="02020603050405020304" pitchFamily="18" charset="0"/>
              </a:rPr>
              <a:t>вирішенні</a:t>
            </a:r>
            <a:r>
              <a:rPr lang="ru-RU" sz="2000" b="0" i="0" u="none" strike="noStrike" baseline="0" dirty="0">
                <a:solidFill>
                  <a:srgbClr val="000000"/>
                </a:solidFill>
                <a:latin typeface="Times New Roman" panose="02020603050405020304" pitchFamily="18" charset="0"/>
              </a:rPr>
              <a:t> проблем </a:t>
            </a:r>
            <a:r>
              <a:rPr lang="ru-RU" sz="2000" b="0" i="0" u="none" strike="noStrike" baseline="0" dirty="0" err="1">
                <a:solidFill>
                  <a:srgbClr val="000000"/>
                </a:solidFill>
                <a:latin typeface="Times New Roman" panose="02020603050405020304" pitchFamily="18" charset="0"/>
              </a:rPr>
              <a:t>якості</a:t>
            </a:r>
            <a:r>
              <a:rPr lang="ru-RU" sz="2000" b="0" i="0" u="none" strike="noStrike" baseline="0" dirty="0">
                <a:solidFill>
                  <a:srgbClr val="000000"/>
                </a:solidFill>
                <a:latin typeface="Times New Roman" panose="02020603050405020304" pitchFamily="18" charset="0"/>
              </a:rPr>
              <a:t> є: </a:t>
            </a:r>
          </a:p>
          <a:p>
            <a:pPr indent="457200" algn="just"/>
            <a:r>
              <a:rPr lang="uk-UA" sz="2000" b="0" i="0" u="none" strike="noStrike" baseline="0" dirty="0">
                <a:solidFill>
                  <a:srgbClr val="000000"/>
                </a:solidFill>
                <a:latin typeface="Times New Roman" panose="02020603050405020304" pitchFamily="18" charset="0"/>
              </a:rPr>
              <a:t>1. Створення єдиних європейських організацій, що займаються питаннями стандартизації, сертифікації продукції та систем якості, а також управління якістю (ЄФУЯ – Європейський фонд управління якістю) та інших. </a:t>
            </a:r>
          </a:p>
          <a:p>
            <a:pPr indent="457200" algn="just"/>
            <a:r>
              <a:rPr lang="uk-UA" sz="2000" b="0" i="0" u="none" strike="noStrike" baseline="0" dirty="0">
                <a:solidFill>
                  <a:srgbClr val="000000"/>
                </a:solidFill>
                <a:latin typeface="Times New Roman" panose="02020603050405020304" pitchFamily="18" charset="0"/>
              </a:rPr>
              <a:t>2. Законодавча основа для проведення всіх робіт, пов'язаних з оцінкою та підтвердженням відповідності (розробка стандартів </a:t>
            </a:r>
            <a:r>
              <a:rPr lang="en-ID" sz="2000" b="0" i="0" u="none" strike="noStrike" baseline="0" dirty="0">
                <a:solidFill>
                  <a:srgbClr val="000000"/>
                </a:solidFill>
                <a:latin typeface="Times New Roman" panose="02020603050405020304" pitchFamily="18" charset="0"/>
              </a:rPr>
              <a:t>ISO 9000, </a:t>
            </a:r>
            <a:r>
              <a:rPr lang="el-GR" sz="2000" b="0" i="0" u="none" strike="noStrike" baseline="0" dirty="0">
                <a:solidFill>
                  <a:srgbClr val="000000"/>
                </a:solidFill>
                <a:latin typeface="Times New Roman" panose="02020603050405020304" pitchFamily="18" charset="0"/>
              </a:rPr>
              <a:t>ΕΝ 29000 </a:t>
            </a:r>
            <a:r>
              <a:rPr lang="uk-UA" sz="2000" b="0" i="0" u="none" strike="noStrike" baseline="0" dirty="0">
                <a:solidFill>
                  <a:srgbClr val="000000"/>
                </a:solidFill>
                <a:latin typeface="Times New Roman" panose="02020603050405020304" pitchFamily="18" charset="0"/>
              </a:rPr>
              <a:t>та ін.). </a:t>
            </a:r>
          </a:p>
          <a:p>
            <a:pPr indent="457200" algn="just"/>
            <a:r>
              <a:rPr lang="ru-RU" sz="2000" b="0" i="0" u="none" strike="noStrike" baseline="0" dirty="0">
                <a:solidFill>
                  <a:srgbClr val="000000"/>
                </a:solidFill>
                <a:latin typeface="Times New Roman" panose="02020603050405020304" pitchFamily="18" charset="0"/>
              </a:rPr>
              <a:t>3. </a:t>
            </a:r>
            <a:r>
              <a:rPr lang="ru-RU" sz="2000" b="0" i="0" u="none" strike="noStrike" baseline="0" dirty="0" err="1">
                <a:solidFill>
                  <a:srgbClr val="000000"/>
                </a:solidFill>
                <a:latin typeface="Times New Roman" panose="02020603050405020304" pitchFamily="18" charset="0"/>
              </a:rPr>
              <a:t>Гармонізація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вимог</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національних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стандартів</a:t>
            </a:r>
            <a:r>
              <a:rPr lang="ru-RU" sz="2000" b="0" i="0" u="none" strike="noStrike" baseline="0" dirty="0">
                <a:solidFill>
                  <a:srgbClr val="000000"/>
                </a:solidFill>
                <a:latin typeface="Times New Roman" panose="02020603050405020304" pitchFamily="18" charset="0"/>
              </a:rPr>
              <a:t>, правил і процедур </a:t>
            </a:r>
            <a:r>
              <a:rPr lang="ru-RU" sz="2000" b="0" i="0" u="none" strike="noStrike" baseline="0" dirty="0" err="1">
                <a:solidFill>
                  <a:srgbClr val="000000"/>
                </a:solidFill>
                <a:latin typeface="Times New Roman" panose="02020603050405020304" pitchFamily="18" charset="0"/>
              </a:rPr>
              <a:t>сертифікації</a:t>
            </a:r>
            <a:r>
              <a:rPr lang="ru-RU" sz="2000" b="0" i="0" u="none" strike="noStrike" baseline="0" dirty="0">
                <a:solidFill>
                  <a:srgbClr val="000000"/>
                </a:solidFill>
                <a:latin typeface="Times New Roman" panose="02020603050405020304" pitchFamily="18" charset="0"/>
              </a:rPr>
              <a:t>. </a:t>
            </a:r>
          </a:p>
          <a:p>
            <a:pPr indent="457200" algn="just"/>
            <a:r>
              <a:rPr lang="uk-UA" sz="2000" b="0" i="0" u="none" strike="noStrike" baseline="0" dirty="0">
                <a:solidFill>
                  <a:srgbClr val="000000"/>
                </a:solidFill>
                <a:latin typeface="Times New Roman" panose="02020603050405020304" pitchFamily="18" charset="0"/>
              </a:rPr>
              <a:t>4. Створення регіональної інфраструктури та мережі національних організацій, уповноважених здійснювати роботи із сертифікації продукції, акредитації лабораторій, реєстрації фахівців із якості. </a:t>
            </a:r>
          </a:p>
        </p:txBody>
      </p:sp>
    </p:spTree>
    <p:extLst>
      <p:ext uri="{BB962C8B-B14F-4D97-AF65-F5344CB8AC3E}">
        <p14:creationId xmlns:p14="http://schemas.microsoft.com/office/powerpoint/2010/main" val="230150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33E81F6-84C2-C409-DF5A-18C97E17004B}"/>
              </a:ext>
            </a:extLst>
          </p:cNvPr>
          <p:cNvSpPr txBox="1"/>
          <p:nvPr/>
        </p:nvSpPr>
        <p:spPr>
          <a:xfrm>
            <a:off x="2271252" y="1175319"/>
            <a:ext cx="9045677" cy="5129609"/>
          </a:xfrm>
          <a:prstGeom prst="rect">
            <a:avLst/>
          </a:prstGeom>
          <a:solidFill>
            <a:schemeClr val="accent2">
              <a:lumMod val="20000"/>
              <a:lumOff val="80000"/>
            </a:schemeClr>
          </a:solidFill>
          <a:ln>
            <a:solidFill>
              <a:schemeClr val="accent1"/>
            </a:solidFill>
          </a:ln>
        </p:spPr>
        <p:txBody>
          <a:bodyPr wrap="square">
            <a:spAutoFit/>
          </a:bodyPr>
          <a:lstStyle/>
          <a:p>
            <a:pPr marL="514350" indent="448945" algn="l">
              <a:lnSpc>
                <a:spcPts val="1370"/>
              </a:lnSpc>
            </a:pPr>
            <a:endParaRPr lang="uk-UA" sz="1800" b="1" u="sng" spc="-10" dirty="0">
              <a:effectLst/>
              <a:latin typeface="Times New Roman" panose="02020603050405020304" pitchFamily="18" charset="0"/>
              <a:ea typeface="Times New Roman" panose="02020603050405020304" pitchFamily="18" charset="0"/>
            </a:endParaRPr>
          </a:p>
          <a:p>
            <a:pPr marL="514350" indent="448945" algn="l">
              <a:lnSpc>
                <a:spcPts val="1370"/>
              </a:lnSpc>
            </a:pPr>
            <a:endParaRPr lang="uk-UA" sz="1800" dirty="0">
              <a:effectLst/>
              <a:latin typeface="Times New Roman" panose="02020603050405020304" pitchFamily="18" charset="0"/>
              <a:ea typeface="Times New Roman" panose="02020603050405020304" pitchFamily="18" charset="0"/>
            </a:endParaRPr>
          </a:p>
          <a:p>
            <a:pPr marL="64770" marR="71755" indent="448945" algn="just"/>
            <a:r>
              <a:rPr lang="uk-UA" sz="1800" dirty="0">
                <a:effectLst/>
                <a:latin typeface="Times New Roman" panose="02020603050405020304" pitchFamily="18" charset="0"/>
                <a:ea typeface="Times New Roman" panose="02020603050405020304" pitchFamily="18" charset="0"/>
              </a:rPr>
              <a:t>Категорія «якість» має багатогранну природу походження та існування, що застосовується в різних сферах діяльності суспільства, тому може розглядатися як філософська, суспільна, економічна категорія тощо.</a:t>
            </a:r>
          </a:p>
          <a:p>
            <a:pPr marL="64770" marR="67310" indent="448945" algn="just"/>
            <a:r>
              <a:rPr lang="uk-UA" sz="1800" dirty="0">
                <a:effectLst/>
                <a:latin typeface="Times New Roman" panose="02020603050405020304" pitchFamily="18" charset="0"/>
                <a:ea typeface="Times New Roman" panose="02020603050405020304" pitchFamily="18" charset="0"/>
              </a:rPr>
              <a:t>У міжнародному стандарті ISO 9000:2000 під </a:t>
            </a:r>
            <a:r>
              <a:rPr lang="uk-UA" sz="1800" i="1" dirty="0">
                <a:effectLst/>
                <a:latin typeface="Times New Roman" panose="02020603050405020304" pitchFamily="18" charset="0"/>
                <a:ea typeface="Times New Roman" panose="02020603050405020304" pitchFamily="18" charset="0"/>
              </a:rPr>
              <a:t>якістю </a:t>
            </a:r>
            <a:r>
              <a:rPr lang="uk-UA" sz="1800" dirty="0">
                <a:effectLst/>
                <a:latin typeface="Times New Roman" panose="02020603050405020304" pitchFamily="18" charset="0"/>
                <a:ea typeface="Times New Roman" panose="02020603050405020304" pitchFamily="18" charset="0"/>
              </a:rPr>
              <a:t>розуміють ступінь, у якому сукупність властивих характеристик об’єкта (продукції, послуги) відповідає вимогам, які встановлені у нормативно-правових документах.</a:t>
            </a:r>
          </a:p>
          <a:p>
            <a:pPr marL="64770" marR="67310" indent="448945" algn="just"/>
            <a:endParaRPr lang="uk-UA" sz="1800" dirty="0">
              <a:effectLst/>
              <a:latin typeface="Times New Roman" panose="02020603050405020304" pitchFamily="18" charset="0"/>
              <a:ea typeface="Times New Roman" panose="02020603050405020304" pitchFamily="18" charset="0"/>
            </a:endParaRPr>
          </a:p>
          <a:p>
            <a:pPr marL="64770" marR="69850" indent="448945" algn="just"/>
            <a:r>
              <a:rPr lang="uk-UA" sz="1800" dirty="0">
                <a:effectLst/>
                <a:latin typeface="Times New Roman" panose="02020603050405020304" pitchFamily="18" charset="0"/>
                <a:ea typeface="Times New Roman" panose="02020603050405020304" pitchFamily="18" charset="0"/>
              </a:rPr>
              <a:t>Під </a:t>
            </a:r>
            <a:r>
              <a:rPr lang="uk-UA" sz="1800" i="1" dirty="0">
                <a:effectLst/>
                <a:latin typeface="Times New Roman" panose="02020603050405020304" pitchFamily="18" charset="0"/>
                <a:ea typeface="Times New Roman" panose="02020603050405020304" pitchFamily="18" charset="0"/>
              </a:rPr>
              <a:t>управлінням якістю </a:t>
            </a:r>
            <a:r>
              <a:rPr lang="uk-UA" sz="1800" dirty="0">
                <a:effectLst/>
                <a:latin typeface="Times New Roman" panose="02020603050405020304" pitchFamily="18" charset="0"/>
                <a:ea typeface="Times New Roman" panose="02020603050405020304" pitchFamily="18" charset="0"/>
              </a:rPr>
              <a:t>розуміють дії, що здійснюються під час розробки, виробництва та реалізації об’єкта з метою формування, забезпечення та підтримання заданого рівня якості.</a:t>
            </a:r>
          </a:p>
          <a:p>
            <a:pPr marL="64770" marR="69850" indent="448945" algn="just"/>
            <a:endParaRPr lang="uk-UA" sz="1800" dirty="0">
              <a:effectLst/>
              <a:latin typeface="Times New Roman" panose="02020603050405020304" pitchFamily="18" charset="0"/>
              <a:ea typeface="Times New Roman" panose="02020603050405020304" pitchFamily="18" charset="0"/>
            </a:endParaRPr>
          </a:p>
          <a:p>
            <a:pPr marL="64770" marR="67310" indent="448945" algn="just"/>
            <a:r>
              <a:rPr lang="uk-UA" sz="1800" dirty="0">
                <a:effectLst/>
                <a:latin typeface="Times New Roman" panose="02020603050405020304" pitchFamily="18" charset="0"/>
                <a:ea typeface="Times New Roman" panose="02020603050405020304" pitchFamily="18" charset="0"/>
              </a:rPr>
              <a:t>Управління якістю здійснюється в рамках системи менеджменту якості. </a:t>
            </a:r>
            <a:r>
              <a:rPr lang="uk-UA" sz="1800" i="1" dirty="0">
                <a:effectLst/>
                <a:latin typeface="Times New Roman" panose="02020603050405020304" pitchFamily="18" charset="0"/>
                <a:ea typeface="Times New Roman" panose="02020603050405020304" pitchFamily="18" charset="0"/>
              </a:rPr>
              <a:t>Система менеджменту якості (система якості) </a:t>
            </a:r>
            <a:r>
              <a:rPr lang="uk-UA" sz="1800" dirty="0">
                <a:effectLst/>
                <a:latin typeface="Times New Roman" panose="02020603050405020304" pitchFamily="18" charset="0"/>
                <a:ea typeface="Times New Roman" panose="02020603050405020304" pitchFamily="18" charset="0"/>
              </a:rPr>
              <a:t>– це система менеджменту для керівництва й управління організацією стосовно якості.</a:t>
            </a:r>
          </a:p>
          <a:p>
            <a:pPr marL="64770" marR="67310" indent="448945" algn="just"/>
            <a:endParaRPr lang="uk-UA" sz="1600" dirty="0">
              <a:effectLst/>
              <a:latin typeface="Times New Roman" panose="02020603050405020304" pitchFamily="18" charset="0"/>
              <a:ea typeface="Times New Roman" panose="02020603050405020304" pitchFamily="18" charset="0"/>
            </a:endParaRPr>
          </a:p>
          <a:p>
            <a:pPr marL="64770" marR="69215" indent="448945" algn="just"/>
            <a:r>
              <a:rPr lang="uk-UA" sz="1800" i="1" dirty="0">
                <a:effectLst/>
                <a:latin typeface="Times New Roman" panose="02020603050405020304" pitchFamily="18" charset="0"/>
                <a:ea typeface="Times New Roman" panose="02020603050405020304" pitchFamily="18" charset="0"/>
              </a:rPr>
              <a:t>Петля/коло якості </a:t>
            </a:r>
            <a:r>
              <a:rPr lang="uk-UA" sz="1800" dirty="0">
                <a:effectLst/>
                <a:latin typeface="Times New Roman" panose="02020603050405020304" pitchFamily="18" charset="0"/>
                <a:ea typeface="Times New Roman" panose="02020603050405020304" pitchFamily="18" charset="0"/>
              </a:rPr>
              <a:t>– концептуальна модель взаємозалежних видів діяльності, що впливають на якість на різних стадіях життєвого циклу продукції або послуг.</a:t>
            </a:r>
          </a:p>
        </p:txBody>
      </p:sp>
      <p:sp>
        <p:nvSpPr>
          <p:cNvPr id="7" name="TextBox 6">
            <a:extLst>
              <a:ext uri="{FF2B5EF4-FFF2-40B4-BE49-F238E27FC236}">
                <a16:creationId xmlns:a16="http://schemas.microsoft.com/office/drawing/2014/main" id="{C62C2B81-BBBF-66B7-B7EB-23CE4479316F}"/>
              </a:ext>
            </a:extLst>
          </p:cNvPr>
          <p:cNvSpPr txBox="1"/>
          <p:nvPr/>
        </p:nvSpPr>
        <p:spPr>
          <a:xfrm>
            <a:off x="2467895" y="553072"/>
            <a:ext cx="8308259" cy="299121"/>
          </a:xfrm>
          <a:prstGeom prst="rect">
            <a:avLst/>
          </a:prstGeom>
          <a:noFill/>
        </p:spPr>
        <p:txBody>
          <a:bodyPr wrap="square">
            <a:spAutoFit/>
          </a:bodyPr>
          <a:lstStyle/>
          <a:p>
            <a:pPr marL="514350" indent="448945" algn="ctr">
              <a:lnSpc>
                <a:spcPts val="1370"/>
              </a:lnSpc>
            </a:pPr>
            <a:r>
              <a:rPr lang="uk-UA" sz="2400" b="1" u="sng" dirty="0">
                <a:effectLst/>
                <a:latin typeface="Times New Roman" panose="02020603050405020304" pitchFamily="18" charset="0"/>
                <a:ea typeface="Times New Roman" panose="02020603050405020304" pitchFamily="18" charset="0"/>
              </a:rPr>
              <a:t>ОСНОВНІ</a:t>
            </a:r>
            <a:r>
              <a:rPr lang="uk-UA" sz="2400" b="1" u="sng" spc="-25"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ТЕРМІНИ</a:t>
            </a:r>
            <a:r>
              <a:rPr lang="uk-UA" sz="2400" b="1" u="sng" spc="-10"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УПРАВЛІННЯ</a:t>
            </a:r>
            <a:r>
              <a:rPr lang="uk-UA" sz="2400" b="1" u="sng" spc="-20" dirty="0">
                <a:effectLst/>
                <a:latin typeface="Times New Roman" panose="02020603050405020304" pitchFamily="18" charset="0"/>
                <a:ea typeface="Times New Roman" panose="02020603050405020304" pitchFamily="18" charset="0"/>
              </a:rPr>
              <a:t> </a:t>
            </a:r>
            <a:r>
              <a:rPr lang="uk-UA" sz="2400" b="1" u="sng" spc="-10" dirty="0">
                <a:effectLst/>
                <a:latin typeface="Times New Roman" panose="02020603050405020304" pitchFamily="18" charset="0"/>
                <a:ea typeface="Times New Roman" panose="02020603050405020304" pitchFamily="18" charset="0"/>
              </a:rPr>
              <a:t>ЯКІСТЮ</a:t>
            </a:r>
          </a:p>
        </p:txBody>
      </p:sp>
    </p:spTree>
    <p:extLst>
      <p:ext uri="{BB962C8B-B14F-4D97-AF65-F5344CB8AC3E}">
        <p14:creationId xmlns:p14="http://schemas.microsoft.com/office/powerpoint/2010/main" val="2790278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41AEF1-992F-F055-063C-C27D721338D0}"/>
              </a:ext>
            </a:extLst>
          </p:cNvPr>
          <p:cNvSpPr txBox="1"/>
          <p:nvPr/>
        </p:nvSpPr>
        <p:spPr>
          <a:xfrm>
            <a:off x="1925413" y="1385689"/>
            <a:ext cx="9766852" cy="4801314"/>
          </a:xfrm>
          <a:prstGeom prst="rect">
            <a:avLst/>
          </a:prstGeom>
          <a:solidFill>
            <a:schemeClr val="accent2">
              <a:lumMod val="20000"/>
              <a:lumOff val="80000"/>
            </a:schemeClr>
          </a:solidFill>
          <a:ln>
            <a:solidFill>
              <a:schemeClr val="accent1"/>
            </a:solidFill>
          </a:ln>
        </p:spPr>
        <p:txBody>
          <a:bodyPr wrap="square">
            <a:spAutoFit/>
          </a:bodyPr>
          <a:lstStyle/>
          <a:p>
            <a:pPr marL="514350" indent="448945" algn="l"/>
            <a:endParaRPr lang="uk-UA" sz="1800" dirty="0">
              <a:effectLst/>
              <a:latin typeface="Times New Roman" panose="02020603050405020304" pitchFamily="18" charset="0"/>
              <a:ea typeface="Times New Roman" panose="02020603050405020304" pitchFamily="18" charset="0"/>
            </a:endParaRPr>
          </a:p>
          <a:p>
            <a:pPr marL="64770" marR="66040" indent="448945" algn="just"/>
            <a:r>
              <a:rPr lang="uk-UA" sz="1800" dirty="0">
                <a:effectLst/>
                <a:latin typeface="Times New Roman" panose="02020603050405020304" pitchFamily="18" charset="0"/>
                <a:ea typeface="Times New Roman" panose="02020603050405020304" pitchFamily="18" charset="0"/>
              </a:rPr>
              <a:t>Першою</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формою управління</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якістю</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продукції</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був</a:t>
            </a:r>
            <a:r>
              <a:rPr lang="uk-UA" sz="1800" spc="-15"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індивідуальний</a:t>
            </a:r>
            <a:r>
              <a:rPr lang="uk-UA" sz="1800" i="1" spc="-1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контроль</a:t>
            </a:r>
            <a:r>
              <a:rPr lang="uk-UA" sz="1800" i="1" spc="-5"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якості</a:t>
            </a:r>
            <a:r>
              <a:rPr lang="uk-UA" sz="1800" dirty="0">
                <a:effectLst/>
                <a:latin typeface="Times New Roman" panose="02020603050405020304" pitchFamily="18" charset="0"/>
                <a:ea typeface="Times New Roman" panose="02020603050405020304" pitchFamily="18" charset="0"/>
              </a:rPr>
              <a:t>. Діяв на виробництві до кінця ХІХ ст. Ця форма управління полягала в тому, що один працівник або невелика група працівників несли відповідальність за виготовлення</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виробів, а отже, кожний з них мав можливість повністю контролювати якість результату своєї праці, забезпечуючи тим самим якість виробу.</a:t>
            </a:r>
          </a:p>
          <a:p>
            <a:pPr marL="64770" marR="66040" indent="448945" algn="just"/>
            <a:endParaRPr lang="uk-UA" sz="1800" dirty="0">
              <a:effectLst/>
              <a:latin typeface="Times New Roman" panose="02020603050405020304" pitchFamily="18" charset="0"/>
              <a:ea typeface="Times New Roman" panose="02020603050405020304" pitchFamily="18" charset="0"/>
            </a:endParaRPr>
          </a:p>
          <a:p>
            <a:pPr marL="64770" marR="69215" indent="448945" algn="just">
              <a:spcBef>
                <a:spcPts val="5"/>
              </a:spcBef>
            </a:pPr>
            <a:r>
              <a:rPr lang="uk-UA" sz="1800" dirty="0">
                <a:effectLst/>
                <a:latin typeface="Times New Roman" panose="02020603050405020304" pitchFamily="18" charset="0"/>
                <a:ea typeface="Times New Roman" panose="02020603050405020304" pitchFamily="18" charset="0"/>
              </a:rPr>
              <a:t>Розвиток промислового виробництва та поглиблення внутрішньовиробничого розподілу праці зумовили появу </a:t>
            </a:r>
            <a:r>
              <a:rPr lang="uk-UA" sz="1800" i="1" dirty="0">
                <a:effectLst/>
                <a:latin typeface="Times New Roman" panose="02020603050405020304" pitchFamily="18" charset="0"/>
                <a:ea typeface="Times New Roman" panose="02020603050405020304" pitchFamily="18" charset="0"/>
              </a:rPr>
              <a:t>цехового контролю якості </a:t>
            </a:r>
            <a:r>
              <a:rPr lang="uk-UA" sz="1800" dirty="0">
                <a:effectLst/>
                <a:latin typeface="Times New Roman" panose="02020603050405020304" pitchFamily="18" charset="0"/>
                <a:ea typeface="Times New Roman" panose="02020603050405020304" pitchFamily="18" charset="0"/>
              </a:rPr>
              <a:t>(початок ХХ ст.). Для цієї форми управління характерний розподіл функцій та відповідальності за якість як між окремими</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працівниками,</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так</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і</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між</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цеховим</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майстром.</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Цеховий</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контроль</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спирався на принципи наукового управління якістю, розроблені відомим американським фахівцем Фредериком Тейлором. Головним завданням у</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методології Тейлора було задати допуск на показник якості</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продукції, виміряти його</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значення та розділити продукцію на придатну</a:t>
            </a:r>
            <a:r>
              <a:rPr lang="uk-UA" sz="1800" spc="-2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та дефектну залежно від потрапляння значення показника у допуск. Проте поняття «норма якості», «допуск» та «дефект» стосувалися тільки окремих виробів (вузлів та деталей) та не поширювалися на партії (потоки) продукції та технологічні процеси.</a:t>
            </a:r>
          </a:p>
        </p:txBody>
      </p:sp>
      <p:sp>
        <p:nvSpPr>
          <p:cNvPr id="5" name="TextBox 4">
            <a:extLst>
              <a:ext uri="{FF2B5EF4-FFF2-40B4-BE49-F238E27FC236}">
                <a16:creationId xmlns:a16="http://schemas.microsoft.com/office/drawing/2014/main" id="{626C69D3-C967-21EC-CD12-03AFDD6EDA2F}"/>
              </a:ext>
            </a:extLst>
          </p:cNvPr>
          <p:cNvSpPr txBox="1"/>
          <p:nvPr/>
        </p:nvSpPr>
        <p:spPr>
          <a:xfrm>
            <a:off x="2113935" y="328167"/>
            <a:ext cx="9104671" cy="461665"/>
          </a:xfrm>
          <a:prstGeom prst="rect">
            <a:avLst/>
          </a:prstGeom>
          <a:noFill/>
        </p:spPr>
        <p:txBody>
          <a:bodyPr wrap="square">
            <a:spAutoFit/>
          </a:bodyPr>
          <a:lstStyle/>
          <a:p>
            <a:pPr marL="514350" indent="448945" algn="ctr"/>
            <a:r>
              <a:rPr lang="uk-UA" sz="2400" b="1" u="sng" dirty="0">
                <a:effectLst/>
                <a:latin typeface="Times New Roman" panose="02020603050405020304" pitchFamily="18" charset="0"/>
                <a:ea typeface="Times New Roman" panose="02020603050405020304" pitchFamily="18" charset="0"/>
              </a:rPr>
              <a:t>ЕТАПИ</a:t>
            </a:r>
            <a:r>
              <a:rPr lang="uk-UA" sz="2400" b="1" u="sng" spc="-15"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РОЗВИТКУ</a:t>
            </a:r>
            <a:r>
              <a:rPr lang="uk-UA" sz="2400" b="1" u="sng" spc="-25"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УПРАВЛІННЯ</a:t>
            </a:r>
            <a:r>
              <a:rPr lang="uk-UA" sz="2400" b="1" u="sng" spc="-15"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ЯКІСТЮ У</a:t>
            </a:r>
            <a:r>
              <a:rPr lang="uk-UA" sz="2400" b="1" u="sng" spc="-40" dirty="0">
                <a:effectLst/>
                <a:latin typeface="Times New Roman" panose="02020603050405020304" pitchFamily="18" charset="0"/>
                <a:ea typeface="Times New Roman" panose="02020603050405020304" pitchFamily="18" charset="0"/>
              </a:rPr>
              <a:t> </a:t>
            </a:r>
            <a:r>
              <a:rPr lang="uk-UA" sz="2400" b="1" u="sng" spc="-10" dirty="0">
                <a:effectLst/>
                <a:latin typeface="Times New Roman" panose="02020603050405020304" pitchFamily="18" charset="0"/>
                <a:ea typeface="Times New Roman" panose="02020603050405020304" pitchFamily="18" charset="0"/>
              </a:rPr>
              <a:t>СВІТІ</a:t>
            </a:r>
          </a:p>
        </p:txBody>
      </p:sp>
    </p:spTree>
    <p:extLst>
      <p:ext uri="{BB962C8B-B14F-4D97-AF65-F5344CB8AC3E}">
        <p14:creationId xmlns:p14="http://schemas.microsoft.com/office/powerpoint/2010/main" val="3309479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A2F575-6C90-6B6A-1DA8-E3765026E9AF}"/>
              </a:ext>
            </a:extLst>
          </p:cNvPr>
          <p:cNvSpPr txBox="1"/>
          <p:nvPr/>
        </p:nvSpPr>
        <p:spPr>
          <a:xfrm>
            <a:off x="2154974" y="662854"/>
            <a:ext cx="9329103" cy="5355312"/>
          </a:xfrm>
          <a:prstGeom prst="rect">
            <a:avLst/>
          </a:prstGeom>
          <a:solidFill>
            <a:schemeClr val="accent2">
              <a:lumMod val="20000"/>
              <a:lumOff val="80000"/>
            </a:schemeClr>
          </a:solidFill>
          <a:ln>
            <a:solidFill>
              <a:schemeClr val="accent1"/>
            </a:solidFill>
          </a:ln>
        </p:spPr>
        <p:txBody>
          <a:bodyPr wrap="square">
            <a:spAutoFit/>
          </a:bodyPr>
          <a:lstStyle/>
          <a:p>
            <a:pPr marL="64770" marR="66040" indent="448945" algn="just"/>
            <a:r>
              <a:rPr lang="uk-UA" sz="1800" i="1" dirty="0">
                <a:effectLst/>
                <a:latin typeface="Times New Roman" panose="02020603050405020304" pitchFamily="18" charset="0"/>
                <a:ea typeface="Times New Roman" panose="02020603050405020304" pitchFamily="18" charset="0"/>
              </a:rPr>
              <a:t>Приймальний контроль якості. </a:t>
            </a:r>
            <a:r>
              <a:rPr lang="uk-UA" sz="1800" dirty="0">
                <a:effectLst/>
                <a:latin typeface="Times New Roman" panose="02020603050405020304" pitchFamily="18" charset="0"/>
                <a:ea typeface="Times New Roman" panose="02020603050405020304" pitchFamily="18" charset="0"/>
              </a:rPr>
              <a:t>Під час Другої світової війни розвиток масового виробництва на промислових підприємствах та збільшення обсягів продукції, що виробляється, призвели до відокремлення технічного контролю від виробничих операцій. На промислових підприємствах стали створюватись самостійні служби технічного контролю зі штатними контролерами на чолі з начальником, який був підпорядкований керівникові підприємства.</a:t>
            </a:r>
          </a:p>
          <a:p>
            <a:pPr marL="64770" marR="66040" indent="448945" algn="just"/>
            <a:endParaRPr lang="uk-UA" sz="1800" dirty="0">
              <a:effectLst/>
              <a:latin typeface="Times New Roman" panose="02020603050405020304" pitchFamily="18" charset="0"/>
              <a:ea typeface="Times New Roman" panose="02020603050405020304" pitchFamily="18" charset="0"/>
            </a:endParaRPr>
          </a:p>
          <a:p>
            <a:pPr marL="64770" marR="65405" indent="448945" algn="just"/>
            <a:r>
              <a:rPr lang="uk-UA" sz="1800" i="1" dirty="0">
                <a:effectLst/>
                <a:latin typeface="Times New Roman" panose="02020603050405020304" pitchFamily="18" charset="0"/>
                <a:ea typeface="Times New Roman" panose="02020603050405020304" pitchFamily="18" charset="0"/>
              </a:rPr>
              <a:t>Статистичний контроль якості. </a:t>
            </a:r>
            <a:r>
              <a:rPr lang="uk-UA" sz="1800" dirty="0">
                <a:effectLst/>
                <a:latin typeface="Times New Roman" panose="02020603050405020304" pitchFamily="18" charset="0"/>
                <a:ea typeface="Times New Roman" panose="02020603050405020304" pitchFamily="18" charset="0"/>
              </a:rPr>
              <a:t>Найбільш істотною характеристикою розповсюдження</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статистичного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контролю</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якості</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став</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перехід</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від</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суцільного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контролю до вибіркового, за якого у процесі виробництва систематично відбираються, відповідно</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до заздалегідь складеного плану, контрольні дані для їх обробки методом математичної статистики. Початок промислового застосування статистичних методів контролю якості пов’язаний із діяльністю фахівця американської компанії Уолтера </a:t>
            </a:r>
            <a:r>
              <a:rPr lang="uk-UA" sz="1800" dirty="0" err="1">
                <a:effectLst/>
                <a:latin typeface="Times New Roman" panose="02020603050405020304" pitchFamily="18" charset="0"/>
                <a:ea typeface="Times New Roman" panose="02020603050405020304" pitchFamily="18" charset="0"/>
              </a:rPr>
              <a:t>Шухарта</a:t>
            </a:r>
            <a:r>
              <a:rPr lang="uk-UA" sz="1800" dirty="0">
                <a:effectLst/>
                <a:latin typeface="Times New Roman" panose="02020603050405020304" pitchFamily="18" charset="0"/>
                <a:ea typeface="Times New Roman" panose="02020603050405020304" pitchFamily="18" charset="0"/>
              </a:rPr>
              <a:t>. У 1924 році він розробив статистичний метод контролю якості (</a:t>
            </a:r>
            <a:r>
              <a:rPr lang="uk-UA" sz="1800" i="1" dirty="0" err="1">
                <a:effectLst/>
                <a:latin typeface="Times New Roman" panose="02020603050405020304" pitchFamily="18" charset="0"/>
                <a:ea typeface="Times New Roman" panose="02020603050405020304" pitchFamily="18" charset="0"/>
              </a:rPr>
              <a:t>Statistical</a:t>
            </a:r>
            <a:r>
              <a:rPr lang="uk-UA" sz="1800" i="1"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Quality</a:t>
            </a:r>
            <a:r>
              <a:rPr lang="uk-UA" sz="1800" i="1"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Control</a:t>
            </a:r>
            <a:r>
              <a:rPr lang="uk-UA" sz="1800" i="1" dirty="0">
                <a:effectLst/>
                <a:latin typeface="Times New Roman" panose="02020603050405020304" pitchFamily="18" charset="0"/>
                <a:ea typeface="Times New Roman" panose="02020603050405020304" pitchFamily="18" charset="0"/>
              </a:rPr>
              <a:t>, SQC</a:t>
            </a:r>
            <a:r>
              <a:rPr lang="uk-UA" sz="1800" dirty="0">
                <a:effectLst/>
                <a:latin typeface="Times New Roman" panose="02020603050405020304" pitchFamily="18" charset="0"/>
                <a:ea typeface="Times New Roman" panose="02020603050405020304" pitchFamily="18" charset="0"/>
              </a:rPr>
              <a:t>). </a:t>
            </a:r>
            <a:r>
              <a:rPr lang="uk-UA" sz="1800" dirty="0" err="1">
                <a:effectLst/>
                <a:latin typeface="Times New Roman" panose="02020603050405020304" pitchFamily="18" charset="0"/>
                <a:ea typeface="Times New Roman" panose="02020603050405020304" pitchFamily="18" charset="0"/>
              </a:rPr>
              <a:t>Шухарт</a:t>
            </a:r>
            <a:r>
              <a:rPr lang="uk-UA" sz="1800" dirty="0">
                <a:effectLst/>
                <a:latin typeface="Times New Roman" panose="02020603050405020304" pitchFamily="18" charset="0"/>
                <a:ea typeface="Times New Roman" panose="02020603050405020304" pitchFamily="18" charset="0"/>
              </a:rPr>
              <a:t> довів, що всі види продукції та послуг, як і всі процеси, де вони утворюються, піддаються відхиленням від заданих значень, які він називав варіаціями. Для постійної діагностики ситуації він запропонував використовувати контрольні карти з межами регулювання</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карти</a:t>
            </a:r>
            <a:r>
              <a:rPr lang="uk-UA" sz="1800" spc="400" dirty="0">
                <a:effectLst/>
                <a:latin typeface="Times New Roman" panose="02020603050405020304" pitchFamily="18" charset="0"/>
                <a:ea typeface="Times New Roman" panose="02020603050405020304" pitchFamily="18" charset="0"/>
              </a:rPr>
              <a:t> </a:t>
            </a:r>
            <a:r>
              <a:rPr lang="uk-UA" sz="1800" dirty="0" err="1">
                <a:effectLst/>
                <a:latin typeface="Times New Roman" panose="02020603050405020304" pitchFamily="18" charset="0"/>
                <a:ea typeface="Times New Roman" panose="02020603050405020304" pitchFamily="18" charset="0"/>
              </a:rPr>
              <a:t>Шухарта</a:t>
            </a:r>
            <a:r>
              <a:rPr lang="uk-UA" sz="1800" dirty="0">
                <a:effectLst/>
                <a:latin typeface="Times New Roman" panose="02020603050405020304" pitchFamily="18" charset="0"/>
                <a:ea typeface="Times New Roman" panose="02020603050405020304" pitchFamily="18" charset="0"/>
              </a:rPr>
              <a:t>.</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Отже,</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головною</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ідеєю</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моделі</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управління</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якістю У. </a:t>
            </a:r>
            <a:r>
              <a:rPr lang="uk-UA" sz="1800" dirty="0" err="1">
                <a:effectLst/>
                <a:latin typeface="Times New Roman" panose="02020603050405020304" pitchFamily="18" charset="0"/>
                <a:ea typeface="Times New Roman" panose="02020603050405020304" pitchFamily="18" charset="0"/>
              </a:rPr>
              <a:t>Шухарта</a:t>
            </a:r>
            <a:r>
              <a:rPr lang="uk-UA" sz="1800" dirty="0">
                <a:effectLst/>
                <a:latin typeface="Times New Roman" panose="02020603050405020304" pitchFamily="18" charset="0"/>
                <a:ea typeface="Times New Roman" panose="02020603050405020304" pitchFamily="18" charset="0"/>
              </a:rPr>
              <a:t> було підвищення якості за рахунок зменшення мінливості (варіабельності) </a:t>
            </a:r>
            <a:r>
              <a:rPr lang="uk-UA" sz="1800" spc="-10" dirty="0">
                <a:effectLst/>
                <a:latin typeface="Times New Roman" panose="02020603050405020304" pitchFamily="18" charset="0"/>
                <a:ea typeface="Times New Roman" panose="02020603050405020304" pitchFamily="18" charset="0"/>
              </a:rPr>
              <a:t>процесів.</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8732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8262E6-8EEE-56D0-5ED3-31D2BBF2B35A}"/>
              </a:ext>
            </a:extLst>
          </p:cNvPr>
          <p:cNvSpPr txBox="1"/>
          <p:nvPr/>
        </p:nvSpPr>
        <p:spPr>
          <a:xfrm>
            <a:off x="2871019" y="511278"/>
            <a:ext cx="8760541" cy="5632311"/>
          </a:xfrm>
          <a:prstGeom prst="rect">
            <a:avLst/>
          </a:prstGeom>
          <a:solidFill>
            <a:schemeClr val="accent2">
              <a:lumMod val="20000"/>
              <a:lumOff val="80000"/>
            </a:schemeClr>
          </a:solidFill>
          <a:ln>
            <a:solidFill>
              <a:schemeClr val="accent1"/>
            </a:solidFill>
          </a:ln>
        </p:spPr>
        <p:txBody>
          <a:bodyPr wrap="square">
            <a:spAutoFit/>
          </a:bodyPr>
          <a:lstStyle/>
          <a:p>
            <a:pPr marL="64770" marR="64770" indent="448945" algn="just">
              <a:spcBef>
                <a:spcPts val="5"/>
              </a:spcBef>
            </a:pPr>
            <a:r>
              <a:rPr lang="uk-UA" sz="1800" i="1" dirty="0">
                <a:effectLst/>
                <a:latin typeface="Times New Roman" panose="02020603050405020304" pitchFamily="18" charset="0"/>
                <a:ea typeface="Times New Roman" panose="02020603050405020304" pitchFamily="18" charset="0"/>
              </a:rPr>
              <a:t>Комплексне управління якістю. </a:t>
            </a:r>
            <a:r>
              <a:rPr lang="uk-UA" sz="1800" dirty="0">
                <a:effectLst/>
                <a:latin typeface="Times New Roman" panose="02020603050405020304" pitchFamily="18" charset="0"/>
                <a:ea typeface="Times New Roman" panose="02020603050405020304" pitchFamily="18" charset="0"/>
              </a:rPr>
              <a:t>Це поняття було введено </a:t>
            </a:r>
            <a:r>
              <a:rPr lang="uk-UA" sz="1800" dirty="0" err="1">
                <a:effectLst/>
                <a:latin typeface="Times New Roman" panose="02020603050405020304" pitchFamily="18" charset="0"/>
                <a:ea typeface="Times New Roman" panose="02020603050405020304" pitchFamily="18" charset="0"/>
              </a:rPr>
              <a:t>Армандом</a:t>
            </a:r>
            <a:r>
              <a:rPr lang="uk-UA" sz="1800" dirty="0">
                <a:effectLst/>
                <a:latin typeface="Times New Roman" panose="02020603050405020304" pitchFamily="18" charset="0"/>
                <a:ea typeface="Times New Roman" panose="02020603050405020304" pitchFamily="18" charset="0"/>
              </a:rPr>
              <a:t> </a:t>
            </a:r>
            <a:r>
              <a:rPr lang="uk-UA" sz="1800" dirty="0" err="1">
                <a:effectLst/>
                <a:latin typeface="Times New Roman" panose="02020603050405020304" pitchFamily="18" charset="0"/>
                <a:ea typeface="Times New Roman" panose="02020603050405020304" pitchFamily="18" charset="0"/>
              </a:rPr>
              <a:t>Фейгенбаумом</a:t>
            </a:r>
            <a:r>
              <a:rPr lang="uk-UA" sz="1800" dirty="0">
                <a:effectLst/>
                <a:latin typeface="Times New Roman" panose="02020603050405020304" pitchFamily="18" charset="0"/>
                <a:ea typeface="Times New Roman" panose="02020603050405020304" pitchFamily="18" charset="0"/>
              </a:rPr>
              <a:t> ще в 1957 році. А. </a:t>
            </a:r>
            <a:r>
              <a:rPr lang="uk-UA" sz="1800" dirty="0" err="1">
                <a:effectLst/>
                <a:latin typeface="Times New Roman" panose="02020603050405020304" pitchFamily="18" charset="0"/>
                <a:ea typeface="Times New Roman" panose="02020603050405020304" pitchFamily="18" charset="0"/>
              </a:rPr>
              <a:t>Фейгенбаум</a:t>
            </a:r>
            <a:r>
              <a:rPr lang="uk-UA" sz="1800" dirty="0">
                <a:effectLst/>
                <a:latin typeface="Times New Roman" panose="02020603050405020304" pitchFamily="18" charset="0"/>
                <a:ea typeface="Times New Roman" panose="02020603050405020304" pitchFamily="18" charset="0"/>
              </a:rPr>
              <a:t> запропонував зробити комплексне управління якістю організації турботою спеціального адміністративного підрозділу, який виконує тільки функцію контролю якості. Основна ідея А. </a:t>
            </a:r>
            <a:r>
              <a:rPr lang="uk-UA" sz="1800" dirty="0" err="1">
                <a:effectLst/>
                <a:latin typeface="Times New Roman" panose="02020603050405020304" pitchFamily="18" charset="0"/>
                <a:ea typeface="Times New Roman" panose="02020603050405020304" pitchFamily="18" charset="0"/>
              </a:rPr>
              <a:t>Фейгенбаума</a:t>
            </a:r>
            <a:r>
              <a:rPr lang="uk-UA" sz="1800" dirty="0">
                <a:effectLst/>
                <a:latin typeface="Times New Roman" panose="02020603050405020304" pitchFamily="18" charset="0"/>
                <a:ea typeface="Times New Roman" panose="02020603050405020304" pitchFamily="18" charset="0"/>
              </a:rPr>
              <a:t> полягала в тому, щоб впроваджувати якість на ранніх стадіях створення продукту, а не контролювати якість того, що вже вийшло. На базі загальної методології комплексного управління якістю </a:t>
            </a:r>
            <a:r>
              <a:rPr lang="uk-UA" sz="1800" dirty="0" err="1">
                <a:effectLst/>
                <a:latin typeface="Times New Roman" panose="02020603050405020304" pitchFamily="18" charset="0"/>
                <a:ea typeface="Times New Roman" panose="02020603050405020304" pitchFamily="18" charset="0"/>
              </a:rPr>
              <a:t>Фейгенбаум</a:t>
            </a:r>
            <a:r>
              <a:rPr lang="uk-UA" sz="1800" dirty="0">
                <a:effectLst/>
                <a:latin typeface="Times New Roman" panose="02020603050405020304" pitchFamily="18" charset="0"/>
                <a:ea typeface="Times New Roman" panose="02020603050405020304" pitchFamily="18" charset="0"/>
              </a:rPr>
              <a:t> висунув </a:t>
            </a:r>
            <a:r>
              <a:rPr lang="uk-UA" sz="1800" i="1" dirty="0">
                <a:effectLst/>
                <a:latin typeface="Times New Roman" panose="02020603050405020304" pitchFamily="18" charset="0"/>
                <a:ea typeface="Times New Roman" panose="02020603050405020304" pitchFamily="18" charset="0"/>
              </a:rPr>
              <a:t>концепцію загального контролю якості </a:t>
            </a:r>
            <a:r>
              <a:rPr lang="uk-UA" sz="1800" dirty="0">
                <a:effectLst/>
                <a:latin typeface="Times New Roman" panose="02020603050405020304" pitchFamily="18" charset="0"/>
                <a:ea typeface="Times New Roman" panose="02020603050405020304" pitchFamily="18" charset="0"/>
              </a:rPr>
              <a:t>(</a:t>
            </a:r>
            <a:r>
              <a:rPr lang="uk-UA" sz="1800" i="1" dirty="0" err="1">
                <a:effectLst/>
                <a:latin typeface="Times New Roman" panose="02020603050405020304" pitchFamily="18" charset="0"/>
                <a:ea typeface="Times New Roman" panose="02020603050405020304" pitchFamily="18" charset="0"/>
              </a:rPr>
              <a:t>Total</a:t>
            </a:r>
            <a:r>
              <a:rPr lang="uk-UA" sz="1800" i="1"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Quality</a:t>
            </a:r>
            <a:r>
              <a:rPr lang="uk-UA" sz="1800" i="1"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Control</a:t>
            </a:r>
            <a:r>
              <a:rPr lang="uk-UA" sz="1800" i="1" dirty="0">
                <a:effectLst/>
                <a:latin typeface="Times New Roman" panose="02020603050405020304" pitchFamily="18" charset="0"/>
                <a:ea typeface="Times New Roman" panose="02020603050405020304" pitchFamily="18" charset="0"/>
              </a:rPr>
              <a:t>, TQC</a:t>
            </a:r>
            <a:r>
              <a:rPr lang="uk-UA" sz="1800" dirty="0">
                <a:effectLst/>
                <a:latin typeface="Times New Roman" panose="02020603050405020304" pitchFamily="18" charset="0"/>
                <a:ea typeface="Times New Roman" panose="02020603050405020304" pitchFamily="18" charset="0"/>
              </a:rPr>
              <a:t>). В межах концепції якість розглядалася як єдина і найважливіша сила в організаційному успіху й рості компанії. </a:t>
            </a:r>
          </a:p>
          <a:p>
            <a:pPr marL="64770" marR="64770" indent="448945" algn="just">
              <a:spcBef>
                <a:spcPts val="5"/>
              </a:spcBef>
            </a:pPr>
            <a:endParaRPr lang="uk-UA" dirty="0">
              <a:latin typeface="Times New Roman" panose="02020603050405020304" pitchFamily="18" charset="0"/>
              <a:ea typeface="Times New Roman" panose="02020603050405020304" pitchFamily="18" charset="0"/>
            </a:endParaRPr>
          </a:p>
          <a:p>
            <a:pPr marL="64770" marR="64770" indent="448945" algn="just">
              <a:spcBef>
                <a:spcPts val="5"/>
              </a:spcBef>
            </a:pPr>
            <a:r>
              <a:rPr lang="uk-UA" sz="1800" dirty="0">
                <a:effectLst/>
                <a:latin typeface="Times New Roman" panose="02020603050405020304" pitchFamily="18" charset="0"/>
                <a:ea typeface="Times New Roman" panose="02020603050405020304" pitchFamily="18" charset="0"/>
              </a:rPr>
              <a:t>До головних завдань TQC </a:t>
            </a:r>
            <a:r>
              <a:rPr lang="uk-UA" sz="1800" dirty="0" err="1">
                <a:effectLst/>
                <a:latin typeface="Times New Roman" panose="02020603050405020304" pitchFamily="18" charset="0"/>
                <a:ea typeface="Times New Roman" panose="02020603050405020304" pitchFamily="18" charset="0"/>
              </a:rPr>
              <a:t>Фейгенбаум</a:t>
            </a:r>
            <a:r>
              <a:rPr lang="uk-UA" sz="1800" dirty="0">
                <a:effectLst/>
                <a:latin typeface="Times New Roman" panose="02020603050405020304" pitchFamily="18" charset="0"/>
                <a:ea typeface="Times New Roman" panose="02020603050405020304" pitchFamily="18" charset="0"/>
              </a:rPr>
              <a:t> включав:</a:t>
            </a:r>
          </a:p>
          <a:p>
            <a:pPr marL="342900" marR="68580" lvl="0" indent="-342900">
              <a:spcBef>
                <a:spcPts val="5"/>
              </a:spcBef>
              <a:buSzPts val="1200"/>
              <a:buFont typeface="Times New Roman" panose="02020603050405020304" pitchFamily="18" charset="0"/>
              <a:buAutoNum type="arabicParenR"/>
              <a:tabLst>
                <a:tab pos="677545" algn="l"/>
              </a:tabLst>
            </a:pPr>
            <a:r>
              <a:rPr lang="uk-UA" sz="1800" spc="0" dirty="0">
                <a:effectLst/>
                <a:latin typeface="Times New Roman" panose="02020603050405020304" pitchFamily="18" charset="0"/>
                <a:ea typeface="Times New Roman" panose="02020603050405020304" pitchFamily="18" charset="0"/>
              </a:rPr>
              <a:t>прогнозоване</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усунення</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потенційних</a:t>
            </a:r>
            <a:r>
              <a:rPr lang="uk-UA" sz="1800" spc="400" dirty="0">
                <a:effectLst/>
                <a:latin typeface="Times New Roman" panose="02020603050405020304" pitchFamily="18" charset="0"/>
                <a:ea typeface="Times New Roman" panose="02020603050405020304" pitchFamily="18" charset="0"/>
              </a:rPr>
              <a:t> </a:t>
            </a:r>
            <a:r>
              <a:rPr lang="uk-UA" sz="1800" spc="0" dirty="0" err="1">
                <a:effectLst/>
                <a:latin typeface="Times New Roman" panose="02020603050405020304" pitchFamily="18" charset="0"/>
                <a:ea typeface="Times New Roman" panose="02020603050405020304" pitchFamily="18" charset="0"/>
              </a:rPr>
              <a:t>невідповідностей</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продукції</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на</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стадії конструкторської розробки,</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78180" algn="l"/>
              </a:tabLst>
            </a:pPr>
            <a:r>
              <a:rPr lang="uk-UA" sz="1800" spc="0" dirty="0">
                <a:effectLst/>
                <a:latin typeface="Times New Roman" panose="02020603050405020304" pitchFamily="18" charset="0"/>
                <a:ea typeface="Times New Roman" panose="02020603050405020304" pitchFamily="18" charset="0"/>
              </a:rPr>
              <a:t>контроль</a:t>
            </a:r>
            <a:r>
              <a:rPr lang="uk-UA" sz="1800" spc="-3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якості</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продукції,</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яка</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поставляється</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(вхідний</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контроль</a:t>
            </a:r>
            <a:r>
              <a:rPr lang="uk-UA" sz="1800" spc="-2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якості),</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79450" algn="l"/>
              </a:tabLst>
            </a:pPr>
            <a:r>
              <a:rPr lang="uk-UA" sz="1800" spc="0" dirty="0">
                <a:effectLst/>
                <a:latin typeface="Times New Roman" panose="02020603050405020304" pitchFamily="18" charset="0"/>
                <a:ea typeface="Times New Roman" panose="02020603050405020304" pitchFamily="18" charset="0"/>
              </a:rPr>
              <a:t>управління</a:t>
            </a:r>
            <a:r>
              <a:rPr lang="uk-UA" sz="1800" spc="-4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виробництвом,</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78180" algn="l"/>
              </a:tabLst>
            </a:pPr>
            <a:r>
              <a:rPr lang="uk-UA" sz="1800" spc="0" dirty="0">
                <a:effectLst/>
                <a:latin typeface="Times New Roman" panose="02020603050405020304" pitchFamily="18" charset="0"/>
                <a:ea typeface="Times New Roman" panose="02020603050405020304" pitchFamily="18" charset="0"/>
              </a:rPr>
              <a:t>нагляд</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за</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дотриманням</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заданих</a:t>
            </a:r>
            <a:r>
              <a:rPr lang="uk-UA" sz="1800" spc="-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вимог</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до</a:t>
            </a:r>
            <a:r>
              <a:rPr lang="uk-UA" sz="1800" spc="-10" dirty="0">
                <a:effectLst/>
                <a:latin typeface="Times New Roman" panose="02020603050405020304" pitchFamily="18" charset="0"/>
                <a:ea typeface="Times New Roman" panose="02020603050405020304" pitchFamily="18" charset="0"/>
              </a:rPr>
              <a:t> якості.</a:t>
            </a:r>
            <a:endParaRPr lang="uk-UA" sz="1600" spc="0" dirty="0">
              <a:effectLst/>
              <a:latin typeface="Times New Roman" panose="02020603050405020304" pitchFamily="18" charset="0"/>
              <a:ea typeface="Times New Roman" panose="02020603050405020304" pitchFamily="18" charset="0"/>
            </a:endParaRPr>
          </a:p>
          <a:p>
            <a:pPr marL="64770" marR="69215" indent="448945" algn="just"/>
            <a:endParaRPr lang="uk-UA" dirty="0">
              <a:latin typeface="Times New Roman" panose="02020603050405020304" pitchFamily="18" charset="0"/>
              <a:ea typeface="Times New Roman" panose="02020603050405020304" pitchFamily="18" charset="0"/>
            </a:endParaRPr>
          </a:p>
          <a:p>
            <a:pPr marL="64770" marR="69215" indent="448945" algn="just"/>
            <a:r>
              <a:rPr lang="uk-UA" sz="1800" dirty="0">
                <a:effectLst/>
                <a:latin typeface="Times New Roman" panose="02020603050405020304" pitchFamily="18" charset="0"/>
                <a:ea typeface="Times New Roman" panose="02020603050405020304" pitchFamily="18" charset="0"/>
              </a:rPr>
              <a:t>Впровадження і розвиток концепції TQC у різних країнах відбувалися не рівномірно. Незважаючи на те, що всі основні ідеї прийшли із США та Європи, найбільшого поширення ця система набула в Японії.</a:t>
            </a:r>
          </a:p>
        </p:txBody>
      </p:sp>
      <p:pic>
        <p:nvPicPr>
          <p:cNvPr id="8194" name="Picture 2" descr="Історія системи менеджменту якості">
            <a:extLst>
              <a:ext uri="{FF2B5EF4-FFF2-40B4-BE49-F238E27FC236}">
                <a16:creationId xmlns:a16="http://schemas.microsoft.com/office/drawing/2014/main" id="{B835A4B5-A43D-C874-0BC9-B85BA95D3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833" y="593471"/>
            <a:ext cx="2060857" cy="2543020"/>
          </a:xfrm>
          <a:prstGeom prst="rect">
            <a:avLst/>
          </a:prstGeom>
          <a:solidFill>
            <a:schemeClr val="accent3">
              <a:lumMod val="60000"/>
              <a:lumOff val="40000"/>
            </a:schemeClr>
          </a:solidFill>
        </p:spPr>
      </p:pic>
      <p:sp>
        <p:nvSpPr>
          <p:cNvPr id="5" name="TextBox 4">
            <a:extLst>
              <a:ext uri="{FF2B5EF4-FFF2-40B4-BE49-F238E27FC236}">
                <a16:creationId xmlns:a16="http://schemas.microsoft.com/office/drawing/2014/main" id="{A0B0C35A-4669-23A8-C20C-D3B469E62768}"/>
              </a:ext>
            </a:extLst>
          </p:cNvPr>
          <p:cNvSpPr txBox="1"/>
          <p:nvPr/>
        </p:nvSpPr>
        <p:spPr>
          <a:xfrm>
            <a:off x="444833" y="3281656"/>
            <a:ext cx="2060857" cy="646331"/>
          </a:xfrm>
          <a:prstGeom prst="rect">
            <a:avLst/>
          </a:prstGeom>
          <a:solidFill>
            <a:schemeClr val="accent2">
              <a:lumMod val="40000"/>
              <a:lumOff val="60000"/>
            </a:schemeClr>
          </a:solidFill>
          <a:ln>
            <a:solidFill>
              <a:schemeClr val="accent1"/>
            </a:solidFill>
          </a:ln>
        </p:spPr>
        <p:txBody>
          <a:bodyPr wrap="square">
            <a:spAutoFit/>
          </a:bodyPr>
          <a:lstStyle/>
          <a:p>
            <a:pPr algn="ctr"/>
            <a:r>
              <a:rPr lang="uk-UA" sz="1800" dirty="0" err="1">
                <a:effectLst/>
                <a:latin typeface="Times New Roman" panose="02020603050405020304" pitchFamily="18" charset="0"/>
                <a:ea typeface="Times New Roman" panose="02020603050405020304" pitchFamily="18" charset="0"/>
              </a:rPr>
              <a:t>Арманд</a:t>
            </a:r>
            <a:r>
              <a:rPr lang="uk-UA" sz="1800" dirty="0">
                <a:effectLst/>
                <a:latin typeface="Times New Roman" panose="02020603050405020304" pitchFamily="18" charset="0"/>
                <a:ea typeface="Times New Roman" panose="02020603050405020304" pitchFamily="18" charset="0"/>
              </a:rPr>
              <a:t> </a:t>
            </a:r>
            <a:r>
              <a:rPr lang="uk-UA" sz="1800" dirty="0" err="1">
                <a:effectLst/>
                <a:latin typeface="Times New Roman" panose="02020603050405020304" pitchFamily="18" charset="0"/>
                <a:ea typeface="Times New Roman" panose="02020603050405020304" pitchFamily="18" charset="0"/>
              </a:rPr>
              <a:t>Фейгенбаум</a:t>
            </a:r>
            <a:r>
              <a:rPr lang="uk-UA" sz="1800" dirty="0">
                <a:effectLst/>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2310621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11838E-0D07-6149-66B8-75A163C02495}"/>
              </a:ext>
            </a:extLst>
          </p:cNvPr>
          <p:cNvSpPr txBox="1"/>
          <p:nvPr/>
        </p:nvSpPr>
        <p:spPr>
          <a:xfrm>
            <a:off x="2871018" y="1062434"/>
            <a:ext cx="8857155" cy="4801314"/>
          </a:xfrm>
          <a:prstGeom prst="rect">
            <a:avLst/>
          </a:prstGeom>
          <a:solidFill>
            <a:schemeClr val="accent2">
              <a:lumMod val="20000"/>
              <a:lumOff val="80000"/>
            </a:schemeClr>
          </a:solidFill>
          <a:ln>
            <a:solidFill>
              <a:schemeClr val="accent1"/>
            </a:solidFill>
          </a:ln>
        </p:spPr>
        <p:txBody>
          <a:bodyPr wrap="square">
            <a:spAutoFit/>
          </a:bodyPr>
          <a:lstStyle/>
          <a:p>
            <a:pPr marL="64770" marR="67945" indent="448945" algn="just"/>
            <a:r>
              <a:rPr lang="uk-UA" dirty="0">
                <a:effectLst/>
                <a:latin typeface="Times New Roman" panose="02020603050405020304" pitchFamily="18" charset="0"/>
                <a:ea typeface="Times New Roman" panose="02020603050405020304" pitchFamily="18" charset="0"/>
              </a:rPr>
              <a:t>Саме</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в</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Японії</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ідеї</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TQC</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зустріли</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із</a:t>
            </a:r>
            <a:r>
              <a:rPr lang="uk-UA" spc="-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захватом</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і</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завдяки</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професору</a:t>
            </a:r>
            <a:r>
              <a:rPr lang="uk-UA" spc="-10" dirty="0">
                <a:effectLst/>
                <a:latin typeface="Times New Roman" panose="02020603050405020304" pitchFamily="18" charset="0"/>
                <a:ea typeface="Times New Roman" panose="02020603050405020304" pitchFamily="18" charset="0"/>
              </a:rPr>
              <a:t> </a:t>
            </a:r>
            <a:r>
              <a:rPr lang="uk-UA" u="sng" dirty="0" err="1">
                <a:effectLst/>
                <a:latin typeface="Times New Roman" panose="02020603050405020304" pitchFamily="18" charset="0"/>
                <a:ea typeface="Times New Roman" panose="02020603050405020304" pitchFamily="18" charset="0"/>
              </a:rPr>
              <a:t>Каору</a:t>
            </a:r>
            <a:r>
              <a:rPr lang="uk-UA" u="sng" spc="-15" dirty="0">
                <a:effectLst/>
                <a:latin typeface="Times New Roman" panose="02020603050405020304" pitchFamily="18" charset="0"/>
                <a:ea typeface="Times New Roman" panose="02020603050405020304" pitchFamily="18" charset="0"/>
              </a:rPr>
              <a:t> </a:t>
            </a:r>
            <a:r>
              <a:rPr lang="uk-UA" u="sng" dirty="0">
                <a:effectLst/>
                <a:latin typeface="Times New Roman" panose="02020603050405020304" pitchFamily="18" charset="0"/>
                <a:ea typeface="Times New Roman" panose="02020603050405020304" pitchFamily="18" charset="0"/>
              </a:rPr>
              <a:t>Ісікава</a:t>
            </a:r>
            <a:r>
              <a:rPr lang="uk-UA" spc="-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вони отримали подальший розвиток. К. Ісікава був прихильником залучення до процесу поліпшення якості всіх співробітників підприємства. Тому японський підхід отримав</a:t>
            </a:r>
            <a:r>
              <a:rPr lang="uk-UA" spc="2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назву</a:t>
            </a:r>
            <a:r>
              <a:rPr lang="uk-UA" spc="-35"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«Управління</a:t>
            </a:r>
            <a:r>
              <a:rPr lang="uk-UA" i="1" spc="-20"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якістю</a:t>
            </a:r>
            <a:r>
              <a:rPr lang="uk-UA" i="1" spc="-10"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у</a:t>
            </a:r>
            <a:r>
              <a:rPr lang="uk-UA" i="1" spc="-15"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межах</a:t>
            </a:r>
            <a:r>
              <a:rPr lang="uk-UA" i="1" spc="-10"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усієї</a:t>
            </a:r>
            <a:r>
              <a:rPr lang="uk-UA" i="1" spc="-10"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компанії» </a:t>
            </a:r>
            <a:r>
              <a:rPr lang="uk-UA" dirty="0">
                <a:effectLst/>
                <a:latin typeface="Times New Roman" panose="02020603050405020304" pitchFamily="18" charset="0"/>
                <a:ea typeface="Times New Roman" panose="02020603050405020304" pitchFamily="18" charset="0"/>
              </a:rPr>
              <a:t>(</a:t>
            </a:r>
            <a:r>
              <a:rPr lang="uk-UA" i="1" dirty="0" err="1">
                <a:effectLst/>
                <a:latin typeface="Times New Roman" panose="02020603050405020304" pitchFamily="18" charset="0"/>
                <a:ea typeface="Times New Roman" panose="02020603050405020304" pitchFamily="18" charset="0"/>
              </a:rPr>
              <a:t>Company</a:t>
            </a:r>
            <a:r>
              <a:rPr lang="uk-UA" i="1" spc="-10" dirty="0">
                <a:effectLst/>
                <a:latin typeface="Times New Roman" panose="02020603050405020304" pitchFamily="18" charset="0"/>
                <a:ea typeface="Times New Roman" panose="02020603050405020304" pitchFamily="18" charset="0"/>
              </a:rPr>
              <a:t> </a:t>
            </a:r>
            <a:r>
              <a:rPr lang="uk-UA" i="1" dirty="0" err="1">
                <a:effectLst/>
                <a:latin typeface="Times New Roman" panose="02020603050405020304" pitchFamily="18" charset="0"/>
                <a:ea typeface="Times New Roman" panose="02020603050405020304" pitchFamily="18" charset="0"/>
              </a:rPr>
              <a:t>Wide</a:t>
            </a:r>
            <a:r>
              <a:rPr lang="uk-UA" i="1" spc="-10" dirty="0">
                <a:effectLst/>
                <a:latin typeface="Times New Roman" panose="02020603050405020304" pitchFamily="18" charset="0"/>
                <a:ea typeface="Times New Roman" panose="02020603050405020304" pitchFamily="18" charset="0"/>
              </a:rPr>
              <a:t> </a:t>
            </a:r>
            <a:r>
              <a:rPr lang="uk-UA" i="1" dirty="0" err="1">
                <a:effectLst/>
                <a:latin typeface="Times New Roman" panose="02020603050405020304" pitchFamily="18" charset="0"/>
                <a:ea typeface="Times New Roman" panose="02020603050405020304" pitchFamily="18" charset="0"/>
              </a:rPr>
              <a:t>Quality</a:t>
            </a:r>
            <a:r>
              <a:rPr lang="uk-UA" i="1" spc="-10" dirty="0">
                <a:effectLst/>
                <a:latin typeface="Times New Roman" panose="02020603050405020304" pitchFamily="18" charset="0"/>
                <a:ea typeface="Times New Roman" panose="02020603050405020304" pitchFamily="18" charset="0"/>
              </a:rPr>
              <a:t> </a:t>
            </a:r>
            <a:r>
              <a:rPr lang="uk-UA" i="1" dirty="0" err="1">
                <a:effectLst/>
                <a:latin typeface="Times New Roman" panose="02020603050405020304" pitchFamily="18" charset="0"/>
                <a:ea typeface="Times New Roman" panose="02020603050405020304" pitchFamily="18" charset="0"/>
              </a:rPr>
              <a:t>Control</a:t>
            </a:r>
            <a:r>
              <a:rPr lang="uk-UA" i="1" dirty="0">
                <a:effectLst/>
                <a:latin typeface="Times New Roman" panose="02020603050405020304" pitchFamily="18" charset="0"/>
                <a:ea typeface="Times New Roman" panose="02020603050405020304" pitchFamily="18" charset="0"/>
              </a:rPr>
              <a:t>,</a:t>
            </a:r>
            <a:r>
              <a:rPr lang="uk-UA" i="1" spc="-10" dirty="0">
                <a:effectLst/>
                <a:latin typeface="Times New Roman" panose="02020603050405020304" pitchFamily="18" charset="0"/>
                <a:ea typeface="Times New Roman" panose="02020603050405020304" pitchFamily="18" charset="0"/>
              </a:rPr>
              <a:t> </a:t>
            </a:r>
            <a:r>
              <a:rPr lang="uk-UA" i="1" dirty="0">
                <a:effectLst/>
                <a:latin typeface="Times New Roman" panose="02020603050405020304" pitchFamily="18" charset="0"/>
                <a:ea typeface="Times New Roman" panose="02020603050405020304" pitchFamily="18" charset="0"/>
              </a:rPr>
              <a:t>CWQC</a:t>
            </a:r>
            <a:r>
              <a:rPr lang="uk-UA" dirty="0">
                <a:effectLst/>
                <a:latin typeface="Times New Roman" panose="02020603050405020304" pitchFamily="18" charset="0"/>
                <a:ea typeface="Times New Roman" panose="02020603050405020304" pitchFamily="18" charset="0"/>
              </a:rPr>
              <a:t>). </a:t>
            </a:r>
            <a:endParaRPr lang="uk-UA" dirty="0">
              <a:latin typeface="Times New Roman" panose="02020603050405020304" pitchFamily="18" charset="0"/>
              <a:ea typeface="Times New Roman" panose="02020603050405020304" pitchFamily="18" charset="0"/>
            </a:endParaRPr>
          </a:p>
          <a:p>
            <a:pPr marL="64770" marR="67945" indent="448945" algn="just"/>
            <a:endParaRPr lang="uk-UA" dirty="0">
              <a:effectLst/>
              <a:latin typeface="Times New Roman" panose="02020603050405020304" pitchFamily="18" charset="0"/>
              <a:ea typeface="Times New Roman" panose="02020603050405020304" pitchFamily="18" charset="0"/>
            </a:endParaRPr>
          </a:p>
          <a:p>
            <a:pPr marL="64770" marR="67945" indent="448945" algn="just"/>
            <a:endParaRPr lang="uk-UA" dirty="0">
              <a:latin typeface="Times New Roman" panose="02020603050405020304" pitchFamily="18" charset="0"/>
              <a:ea typeface="Times New Roman" panose="02020603050405020304" pitchFamily="18" charset="0"/>
            </a:endParaRPr>
          </a:p>
          <a:p>
            <a:pPr marL="64770" marR="67945" indent="448945" algn="just"/>
            <a:r>
              <a:rPr lang="uk-UA" dirty="0">
                <a:effectLst/>
                <a:latin typeface="Times New Roman" panose="02020603050405020304" pitchFamily="18" charset="0"/>
                <a:ea typeface="Times New Roman" panose="02020603050405020304" pitchFamily="18" charset="0"/>
              </a:rPr>
              <a:t>Відповідно</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до</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нового</a:t>
            </a:r>
            <a:r>
              <a:rPr lang="uk-UA" spc="-2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підходу</a:t>
            </a:r>
            <a:r>
              <a:rPr lang="uk-UA" spc="-2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управління</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якістю</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компанії</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стали</a:t>
            </a:r>
            <a:r>
              <a:rPr lang="uk-UA" spc="-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орієнтуватися</a:t>
            </a:r>
            <a:r>
              <a:rPr lang="uk-UA" spc="-1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на</a:t>
            </a:r>
            <a:r>
              <a:rPr lang="uk-UA" spc="-1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такі</a:t>
            </a:r>
            <a:r>
              <a:rPr lang="uk-UA" spc="-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цілі:</a:t>
            </a:r>
          </a:p>
          <a:p>
            <a:pPr marL="342900" lvl="0" indent="-342900" algn="just">
              <a:spcBef>
                <a:spcPts val="5"/>
              </a:spcBef>
              <a:buSzPts val="1200"/>
              <a:buFont typeface="Times New Roman" panose="02020603050405020304" pitchFamily="18" charset="0"/>
              <a:buAutoNum type="arabicParenR"/>
              <a:tabLst>
                <a:tab pos="678180" algn="l"/>
              </a:tabLst>
            </a:pPr>
            <a:r>
              <a:rPr lang="uk-UA" spc="0" dirty="0">
                <a:effectLst/>
                <a:latin typeface="Times New Roman" panose="02020603050405020304" pitchFamily="18" charset="0"/>
                <a:ea typeface="Times New Roman" panose="02020603050405020304" pitchFamily="18" charset="0"/>
              </a:rPr>
              <a:t>насамперед</a:t>
            </a:r>
            <a:r>
              <a:rPr lang="uk-UA" spc="-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a:t>
            </a:r>
            <a:r>
              <a:rPr lang="uk-UA" spc="-1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якість,</a:t>
            </a:r>
            <a:r>
              <a:rPr lang="uk-UA" spc="-1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а</a:t>
            </a:r>
            <a:r>
              <a:rPr lang="uk-UA" spc="-1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не</a:t>
            </a:r>
            <a:r>
              <a:rPr lang="uk-UA" spc="-1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короткочасні</a:t>
            </a:r>
            <a:r>
              <a:rPr lang="uk-UA" spc="-5"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прибутки.</a:t>
            </a:r>
            <a:endParaRPr lang="uk-UA" spc="0" dirty="0">
              <a:effectLst/>
              <a:latin typeface="Times New Roman" panose="02020603050405020304" pitchFamily="18" charset="0"/>
              <a:ea typeface="Times New Roman" panose="02020603050405020304" pitchFamily="18" charset="0"/>
            </a:endParaRPr>
          </a:p>
          <a:p>
            <a:pPr marL="342900" marR="68580" lvl="0" indent="-342900" algn="just">
              <a:buSzPts val="1200"/>
              <a:buFont typeface="Times New Roman" panose="02020603050405020304" pitchFamily="18" charset="0"/>
              <a:buAutoNum type="arabicParenR"/>
              <a:tabLst>
                <a:tab pos="677545" algn="l"/>
              </a:tabLst>
            </a:pPr>
            <a:r>
              <a:rPr lang="uk-UA" spc="0" dirty="0">
                <a:effectLst/>
                <a:latin typeface="Times New Roman" panose="02020603050405020304" pitchFamily="18" charset="0"/>
                <a:ea typeface="Times New Roman" panose="02020603050405020304" pitchFamily="18" charset="0"/>
              </a:rPr>
              <a:t>людина</a:t>
            </a:r>
            <a:r>
              <a:rPr lang="uk-UA" spc="38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в</a:t>
            </a:r>
            <a:r>
              <a:rPr lang="uk-UA" spc="38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системі</a:t>
            </a:r>
            <a:r>
              <a:rPr lang="uk-UA" spc="38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управління</a:t>
            </a:r>
            <a:r>
              <a:rPr lang="uk-UA" spc="40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a:t>
            </a:r>
            <a:r>
              <a:rPr lang="uk-UA" spc="39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залучення</a:t>
            </a:r>
            <a:r>
              <a:rPr lang="uk-UA" spc="39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всіх</a:t>
            </a:r>
            <a:r>
              <a:rPr lang="uk-UA" spc="39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без</a:t>
            </a:r>
            <a:r>
              <a:rPr lang="uk-UA" spc="39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винятку</a:t>
            </a:r>
            <a:r>
              <a:rPr lang="uk-UA" spc="36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працівників</a:t>
            </a:r>
            <a:r>
              <a:rPr lang="uk-UA" spc="39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до процесу управління якістю.</a:t>
            </a:r>
          </a:p>
          <a:p>
            <a:pPr marL="342900" lvl="0" indent="-342900" algn="just">
              <a:buSzPts val="1200"/>
              <a:buFont typeface="Times New Roman" panose="02020603050405020304" pitchFamily="18" charset="0"/>
              <a:buAutoNum type="arabicParenR"/>
              <a:tabLst>
                <a:tab pos="678180" algn="l"/>
              </a:tabLst>
            </a:pPr>
            <a:r>
              <a:rPr lang="uk-UA" spc="0" dirty="0">
                <a:effectLst/>
                <a:latin typeface="Times New Roman" panose="02020603050405020304" pitchFamily="18" charset="0"/>
                <a:ea typeface="Times New Roman" panose="02020603050405020304" pitchFamily="18" charset="0"/>
              </a:rPr>
              <a:t>головне</a:t>
            </a:r>
            <a:r>
              <a:rPr lang="uk-UA" spc="-1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a:t>
            </a:r>
            <a:r>
              <a:rPr lang="uk-UA" spc="-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споживач,</a:t>
            </a:r>
            <a:r>
              <a:rPr lang="uk-UA" spc="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тобто</a:t>
            </a:r>
            <a:r>
              <a:rPr lang="uk-UA" spc="-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перебудова</a:t>
            </a:r>
            <a:r>
              <a:rPr lang="uk-UA" spc="-1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свідомості на</a:t>
            </a:r>
            <a:r>
              <a:rPr lang="uk-UA" spc="-1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точку</a:t>
            </a:r>
            <a:r>
              <a:rPr lang="uk-UA" spc="-3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зору</a:t>
            </a:r>
            <a:r>
              <a:rPr lang="uk-UA" spc="-3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іншої </a:t>
            </a:r>
            <a:r>
              <a:rPr lang="uk-UA" spc="-10" dirty="0">
                <a:effectLst/>
                <a:latin typeface="Times New Roman" panose="02020603050405020304" pitchFamily="18" charset="0"/>
                <a:ea typeface="Times New Roman" panose="02020603050405020304" pitchFamily="18" charset="0"/>
              </a:rPr>
              <a:t>сторони.</a:t>
            </a:r>
            <a:endParaRPr lang="uk-UA"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arenR"/>
              <a:tabLst>
                <a:tab pos="678180" algn="l"/>
              </a:tabLst>
            </a:pPr>
            <a:r>
              <a:rPr lang="uk-UA" spc="0" dirty="0">
                <a:effectLst/>
                <a:latin typeface="Times New Roman" panose="02020603050405020304" pitchFamily="18" charset="0"/>
                <a:ea typeface="Times New Roman" panose="02020603050405020304" pitchFamily="18" charset="0"/>
              </a:rPr>
              <a:t>широке</a:t>
            </a:r>
            <a:r>
              <a:rPr lang="uk-UA" spc="-2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впровадження</a:t>
            </a:r>
            <a:r>
              <a:rPr lang="uk-UA" spc="-20"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статистичних</a:t>
            </a:r>
            <a:r>
              <a:rPr lang="uk-UA" spc="-15" dirty="0">
                <a:effectLst/>
                <a:latin typeface="Times New Roman" panose="02020603050405020304" pitchFamily="18" charset="0"/>
                <a:ea typeface="Times New Roman" panose="02020603050405020304" pitchFamily="18" charset="0"/>
              </a:rPr>
              <a:t> </a:t>
            </a:r>
            <a:r>
              <a:rPr lang="uk-UA" spc="0" dirty="0">
                <a:effectLst/>
                <a:latin typeface="Times New Roman" panose="02020603050405020304" pitchFamily="18" charset="0"/>
                <a:ea typeface="Times New Roman" panose="02020603050405020304" pitchFamily="18" charset="0"/>
              </a:rPr>
              <a:t>методів</a:t>
            </a:r>
            <a:r>
              <a:rPr lang="uk-UA" spc="-30"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контролю.</a:t>
            </a:r>
          </a:p>
          <a:p>
            <a:pPr lvl="0" algn="just">
              <a:buSzPts val="1200"/>
              <a:tabLst>
                <a:tab pos="678180" algn="l"/>
              </a:tabLst>
            </a:pPr>
            <a:endParaRPr lang="uk-UA" spc="0" dirty="0">
              <a:effectLst/>
              <a:latin typeface="Times New Roman" panose="02020603050405020304" pitchFamily="18" charset="0"/>
              <a:ea typeface="Times New Roman" panose="02020603050405020304" pitchFamily="18" charset="0"/>
            </a:endParaRPr>
          </a:p>
          <a:p>
            <a:pPr algn="just"/>
            <a:r>
              <a:rPr lang="uk-UA" dirty="0">
                <a:effectLst/>
                <a:latin typeface="Times New Roman" panose="02020603050405020304" pitchFamily="18" charset="0"/>
                <a:ea typeface="Times New Roman" panose="02020603050405020304" pitchFamily="18" charset="0"/>
              </a:rPr>
              <a:t>Основоположники</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концепцій</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управління</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якістю</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сприяли</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переходу</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до</a:t>
            </a:r>
            <a:r>
              <a:rPr lang="uk-UA" spc="400"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епохи загального менеджменту якості.</a:t>
            </a:r>
            <a:endParaRPr lang="uk-UA" dirty="0"/>
          </a:p>
        </p:txBody>
      </p:sp>
      <p:pic>
        <p:nvPicPr>
          <p:cNvPr id="4" name="Picture 2" descr="Диаграмма Исикавы">
            <a:extLst>
              <a:ext uri="{FF2B5EF4-FFF2-40B4-BE49-F238E27FC236}">
                <a16:creationId xmlns:a16="http://schemas.microsoft.com/office/drawing/2014/main" id="{13198ACD-A2CA-9812-A9CD-0440E39253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632" y="1354931"/>
            <a:ext cx="2127557" cy="26741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16F54A7-4C21-8559-BE62-2144FE80A633}"/>
              </a:ext>
            </a:extLst>
          </p:cNvPr>
          <p:cNvSpPr txBox="1"/>
          <p:nvPr/>
        </p:nvSpPr>
        <p:spPr>
          <a:xfrm>
            <a:off x="776655" y="4298843"/>
            <a:ext cx="1435510" cy="369332"/>
          </a:xfrm>
          <a:prstGeom prst="rect">
            <a:avLst/>
          </a:prstGeom>
          <a:solidFill>
            <a:schemeClr val="accent2">
              <a:lumMod val="40000"/>
              <a:lumOff val="60000"/>
            </a:schemeClr>
          </a:solidFill>
          <a:ln>
            <a:solidFill>
              <a:schemeClr val="accent1"/>
            </a:solidFill>
          </a:ln>
        </p:spPr>
        <p:txBody>
          <a:bodyPr wrap="square">
            <a:spAutoFit/>
          </a:bodyPr>
          <a:lstStyle/>
          <a:p>
            <a:r>
              <a:rPr lang="uk-UA" sz="1800" i="1" dirty="0" err="1">
                <a:effectLst/>
                <a:latin typeface="Times New Roman" panose="02020603050405020304" pitchFamily="18" charset="0"/>
                <a:ea typeface="Times New Roman" panose="02020603050405020304" pitchFamily="18" charset="0"/>
              </a:rPr>
              <a:t>Каор</a:t>
            </a:r>
            <a:r>
              <a:rPr lang="uk-UA" sz="1800" i="1" spc="-10"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Ісікав</a:t>
            </a:r>
            <a:endParaRPr lang="uk-UA" dirty="0"/>
          </a:p>
        </p:txBody>
      </p:sp>
    </p:spTree>
    <p:extLst>
      <p:ext uri="{BB962C8B-B14F-4D97-AF65-F5344CB8AC3E}">
        <p14:creationId xmlns:p14="http://schemas.microsoft.com/office/powerpoint/2010/main" val="1097880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CDE112-2BCA-D40F-CC4E-7B96D5CA6E72}"/>
              </a:ext>
            </a:extLst>
          </p:cNvPr>
          <p:cNvSpPr txBox="1"/>
          <p:nvPr/>
        </p:nvSpPr>
        <p:spPr>
          <a:xfrm>
            <a:off x="1553496" y="279420"/>
            <a:ext cx="10314039" cy="6360716"/>
          </a:xfrm>
          <a:prstGeom prst="rect">
            <a:avLst/>
          </a:prstGeom>
          <a:solidFill>
            <a:schemeClr val="accent2">
              <a:lumMod val="20000"/>
              <a:lumOff val="80000"/>
            </a:schemeClr>
          </a:solidFill>
          <a:ln>
            <a:solidFill>
              <a:schemeClr val="accent1"/>
            </a:solidFill>
          </a:ln>
        </p:spPr>
        <p:txBody>
          <a:bodyPr wrap="square">
            <a:spAutoFit/>
          </a:bodyPr>
          <a:lstStyle/>
          <a:p>
            <a:pPr marL="514350" algn="ctr">
              <a:spcBef>
                <a:spcPts val="400"/>
              </a:spcBef>
            </a:pPr>
            <a:r>
              <a:rPr lang="uk-UA" sz="2000" b="1" i="1" spc="-20" dirty="0">
                <a:effectLst/>
                <a:latin typeface="Times New Roman" panose="02020603050405020304" pitchFamily="18" charset="0"/>
                <a:ea typeface="Times New Roman" panose="02020603050405020304" pitchFamily="18" charset="0"/>
              </a:rPr>
              <a:t>Концепція</a:t>
            </a:r>
            <a:r>
              <a:rPr lang="uk-UA" sz="2000" b="1" i="1" spc="-45" dirty="0">
                <a:effectLst/>
                <a:latin typeface="Times New Roman" panose="02020603050405020304" pitchFamily="18" charset="0"/>
                <a:ea typeface="Times New Roman" panose="02020603050405020304" pitchFamily="18" charset="0"/>
              </a:rPr>
              <a:t> </a:t>
            </a:r>
            <a:r>
              <a:rPr lang="uk-UA" sz="2000" b="1" i="1" spc="-20" dirty="0">
                <a:effectLst/>
                <a:latin typeface="Times New Roman" panose="02020603050405020304" pitchFamily="18" charset="0"/>
                <a:ea typeface="Times New Roman" panose="02020603050405020304" pitchFamily="18" charset="0"/>
              </a:rPr>
              <a:t>забезпечення</a:t>
            </a:r>
            <a:r>
              <a:rPr lang="uk-UA" sz="2000" b="1" i="1" spc="-35" dirty="0">
                <a:effectLst/>
                <a:latin typeface="Times New Roman" panose="02020603050405020304" pitchFamily="18" charset="0"/>
                <a:ea typeface="Times New Roman" panose="02020603050405020304" pitchFamily="18" charset="0"/>
              </a:rPr>
              <a:t> </a:t>
            </a:r>
            <a:r>
              <a:rPr lang="uk-UA" sz="2000" b="1" i="1" spc="-20" dirty="0">
                <a:effectLst/>
                <a:latin typeface="Times New Roman" panose="02020603050405020304" pitchFamily="18" charset="0"/>
                <a:ea typeface="Times New Roman" panose="02020603050405020304" pitchFamily="18" charset="0"/>
              </a:rPr>
              <a:t>якості</a:t>
            </a:r>
            <a:r>
              <a:rPr lang="uk-UA" sz="2000" b="1" i="1" spc="-40" dirty="0">
                <a:effectLst/>
                <a:latin typeface="Times New Roman" panose="02020603050405020304" pitchFamily="18" charset="0"/>
                <a:ea typeface="Times New Roman" panose="02020603050405020304" pitchFamily="18" charset="0"/>
              </a:rPr>
              <a:t> </a:t>
            </a:r>
            <a:r>
              <a:rPr lang="uk-UA" sz="2000" b="1" i="1" spc="-20" dirty="0">
                <a:effectLst/>
                <a:latin typeface="Times New Roman" panose="02020603050405020304" pitchFamily="18" charset="0"/>
                <a:ea typeface="Times New Roman" panose="02020603050405020304" pitchFamily="18" charset="0"/>
              </a:rPr>
              <a:t>продукції</a:t>
            </a:r>
            <a:r>
              <a:rPr lang="uk-UA" sz="2000" b="1" i="1" spc="-25" dirty="0">
                <a:effectLst/>
                <a:latin typeface="Times New Roman" panose="02020603050405020304" pitchFamily="18" charset="0"/>
                <a:ea typeface="Times New Roman" panose="02020603050405020304" pitchFamily="18" charset="0"/>
              </a:rPr>
              <a:t> </a:t>
            </a:r>
            <a:r>
              <a:rPr lang="uk-UA" sz="2000" b="1" i="1" spc="-20" dirty="0">
                <a:effectLst/>
                <a:latin typeface="Times New Roman" panose="02020603050405020304" pitchFamily="18" charset="0"/>
                <a:ea typeface="Times New Roman" panose="02020603050405020304" pitchFamily="18" charset="0"/>
              </a:rPr>
              <a:t>на</a:t>
            </a:r>
            <a:r>
              <a:rPr lang="uk-UA" sz="2000" b="1" i="1" spc="-30" dirty="0">
                <a:effectLst/>
                <a:latin typeface="Times New Roman" panose="02020603050405020304" pitchFamily="18" charset="0"/>
                <a:ea typeface="Times New Roman" panose="02020603050405020304" pitchFamily="18" charset="0"/>
              </a:rPr>
              <a:t> </a:t>
            </a:r>
            <a:r>
              <a:rPr lang="uk-UA" sz="2000" b="1" i="1" spc="-20" dirty="0">
                <a:effectLst/>
                <a:latin typeface="Times New Roman" panose="02020603050405020304" pitchFamily="18" charset="0"/>
                <a:ea typeface="Times New Roman" panose="02020603050405020304" pitchFamily="18" charset="0"/>
              </a:rPr>
              <a:t>основі</a:t>
            </a:r>
            <a:r>
              <a:rPr lang="uk-UA" sz="2000" b="1" i="1" spc="-40" dirty="0">
                <a:effectLst/>
                <a:latin typeface="Times New Roman" panose="02020603050405020304" pitchFamily="18" charset="0"/>
                <a:ea typeface="Times New Roman" panose="02020603050405020304" pitchFamily="18" charset="0"/>
              </a:rPr>
              <a:t> </a:t>
            </a:r>
            <a:r>
              <a:rPr lang="uk-UA" sz="2000" b="1" i="1" spc="-20" dirty="0">
                <a:effectLst/>
                <a:latin typeface="Times New Roman" panose="02020603050405020304" pitchFamily="18" charset="0"/>
                <a:ea typeface="Times New Roman" panose="02020603050405020304" pitchFamily="18" charset="0"/>
              </a:rPr>
              <a:t>міжнародних</a:t>
            </a:r>
            <a:r>
              <a:rPr lang="uk-UA" sz="2000" b="1" i="1" spc="-35" dirty="0">
                <a:effectLst/>
                <a:latin typeface="Times New Roman" panose="02020603050405020304" pitchFamily="18" charset="0"/>
                <a:ea typeface="Times New Roman" panose="02020603050405020304" pitchFamily="18" charset="0"/>
              </a:rPr>
              <a:t> </a:t>
            </a:r>
            <a:r>
              <a:rPr lang="uk-UA" sz="2000" b="1" i="1" spc="-20" dirty="0">
                <a:effectLst/>
                <a:latin typeface="Times New Roman" panose="02020603050405020304" pitchFamily="18" charset="0"/>
                <a:ea typeface="Times New Roman" panose="02020603050405020304" pitchFamily="18" charset="0"/>
              </a:rPr>
              <a:t>стандартів</a:t>
            </a:r>
            <a:r>
              <a:rPr lang="uk-UA" sz="2000" b="1" i="1" spc="-35" dirty="0">
                <a:effectLst/>
                <a:latin typeface="Times New Roman" panose="02020603050405020304" pitchFamily="18" charset="0"/>
                <a:ea typeface="Times New Roman" panose="02020603050405020304" pitchFamily="18" charset="0"/>
              </a:rPr>
              <a:t> </a:t>
            </a:r>
            <a:r>
              <a:rPr lang="uk-UA" sz="2000" b="1" i="1" spc="-20" dirty="0">
                <a:effectLst/>
                <a:latin typeface="Times New Roman" panose="02020603050405020304" pitchFamily="18" charset="0"/>
                <a:ea typeface="Times New Roman" panose="02020603050405020304" pitchFamily="18" charset="0"/>
              </a:rPr>
              <a:t>ISO</a:t>
            </a:r>
            <a:r>
              <a:rPr lang="uk-UA" sz="2000" b="1" i="1" spc="-40" dirty="0">
                <a:effectLst/>
                <a:latin typeface="Times New Roman" panose="02020603050405020304" pitchFamily="18" charset="0"/>
                <a:ea typeface="Times New Roman" panose="02020603050405020304" pitchFamily="18" charset="0"/>
              </a:rPr>
              <a:t> </a:t>
            </a:r>
            <a:r>
              <a:rPr lang="uk-UA" sz="2000" b="1" i="1" spc="-20" dirty="0">
                <a:effectLst/>
                <a:latin typeface="Times New Roman" panose="02020603050405020304" pitchFamily="18" charset="0"/>
                <a:ea typeface="Times New Roman" panose="02020603050405020304" pitchFamily="18" charset="0"/>
              </a:rPr>
              <a:t>9000</a:t>
            </a:r>
          </a:p>
          <a:p>
            <a:pPr marL="514350" algn="just">
              <a:spcBef>
                <a:spcPts val="400"/>
              </a:spcBef>
            </a:pPr>
            <a:endParaRPr lang="uk-UA" sz="1600" dirty="0">
              <a:effectLst/>
              <a:latin typeface="Times New Roman" panose="02020603050405020304" pitchFamily="18" charset="0"/>
              <a:ea typeface="Times New Roman" panose="02020603050405020304" pitchFamily="18" charset="0"/>
            </a:endParaRPr>
          </a:p>
          <a:p>
            <a:pPr marL="64770" marR="65405" indent="448945" algn="just"/>
            <a:r>
              <a:rPr lang="uk-UA" sz="1600" dirty="0">
                <a:effectLst/>
                <a:latin typeface="Times New Roman" panose="02020603050405020304" pitchFamily="18" charset="0"/>
                <a:ea typeface="Times New Roman" panose="02020603050405020304" pitchFamily="18" charset="0"/>
              </a:rPr>
              <a:t>В основу міжнародних стандартів у сфері управління якістю ISO серії 9000 покладено принципи сучасної </a:t>
            </a:r>
            <a:r>
              <a:rPr lang="uk-UA" sz="1600" i="1" dirty="0">
                <a:effectLst/>
                <a:latin typeface="Times New Roman" panose="02020603050405020304" pitchFamily="18" charset="0"/>
                <a:ea typeface="Times New Roman" panose="02020603050405020304" pitchFamily="18" charset="0"/>
              </a:rPr>
              <a:t>концепції загального менеджменту якості </a:t>
            </a:r>
            <a:r>
              <a:rPr lang="uk-UA" sz="1600" dirty="0">
                <a:effectLst/>
                <a:latin typeface="Times New Roman" panose="02020603050405020304" pitchFamily="18" charset="0"/>
                <a:ea typeface="Times New Roman" panose="02020603050405020304" pitchFamily="18" charset="0"/>
              </a:rPr>
              <a:t>(</a:t>
            </a:r>
            <a:r>
              <a:rPr lang="uk-UA" sz="1600" i="1" dirty="0" err="1">
                <a:effectLst/>
                <a:latin typeface="Times New Roman" panose="02020603050405020304" pitchFamily="18" charset="0"/>
                <a:ea typeface="Times New Roman" panose="02020603050405020304" pitchFamily="18" charset="0"/>
              </a:rPr>
              <a:t>Total</a:t>
            </a:r>
            <a:r>
              <a:rPr lang="uk-UA" sz="1600" i="1" dirty="0">
                <a:effectLst/>
                <a:latin typeface="Times New Roman" panose="02020603050405020304" pitchFamily="18" charset="0"/>
                <a:ea typeface="Times New Roman" panose="02020603050405020304" pitchFamily="18" charset="0"/>
              </a:rPr>
              <a:t> </a:t>
            </a:r>
            <a:r>
              <a:rPr lang="uk-UA" sz="1600" i="1" dirty="0" err="1">
                <a:effectLst/>
                <a:latin typeface="Times New Roman" panose="02020603050405020304" pitchFamily="18" charset="0"/>
                <a:ea typeface="Times New Roman" panose="02020603050405020304" pitchFamily="18" charset="0"/>
              </a:rPr>
              <a:t>Quality</a:t>
            </a:r>
            <a:r>
              <a:rPr lang="uk-UA" sz="1600" i="1" dirty="0">
                <a:effectLst/>
                <a:latin typeface="Times New Roman" panose="02020603050405020304" pitchFamily="18" charset="0"/>
                <a:ea typeface="Times New Roman" panose="02020603050405020304" pitchFamily="18" charset="0"/>
              </a:rPr>
              <a:t> </a:t>
            </a:r>
            <a:r>
              <a:rPr lang="uk-UA" sz="1600" i="1" dirty="0" err="1">
                <a:effectLst/>
                <a:latin typeface="Times New Roman" panose="02020603050405020304" pitchFamily="18" charset="0"/>
                <a:ea typeface="Times New Roman" panose="02020603050405020304" pitchFamily="18" charset="0"/>
              </a:rPr>
              <a:t>Management</a:t>
            </a:r>
            <a:r>
              <a:rPr lang="uk-UA" sz="1600" i="1" dirty="0">
                <a:effectLst/>
                <a:latin typeface="Times New Roman" panose="02020603050405020304" pitchFamily="18" charset="0"/>
                <a:ea typeface="Times New Roman" panose="02020603050405020304" pitchFamily="18" charset="0"/>
              </a:rPr>
              <a:t>, TQM</a:t>
            </a:r>
            <a:r>
              <a:rPr lang="uk-UA" sz="1600" dirty="0">
                <a:effectLst/>
                <a:latin typeface="Times New Roman" panose="02020603050405020304" pitchFamily="18" charset="0"/>
                <a:ea typeface="Times New Roman" panose="02020603050405020304" pitchFamily="18" charset="0"/>
              </a:rPr>
              <a:t>). Концепція стандартів ISO відповідає на питання, що необхідно</a:t>
            </a:r>
            <a:r>
              <a:rPr lang="uk-UA" sz="1600" spc="4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робити для забезпечення якості, а концепція TQM — як це робити.</a:t>
            </a:r>
          </a:p>
          <a:p>
            <a:pPr marL="64770" marR="66675" indent="448945" algn="just"/>
            <a:r>
              <a:rPr lang="uk-UA" sz="1600" dirty="0">
                <a:effectLst/>
                <a:latin typeface="Times New Roman" panose="02020603050405020304" pitchFamily="18" charset="0"/>
                <a:ea typeface="Times New Roman" panose="02020603050405020304" pitchFamily="18" charset="0"/>
              </a:rPr>
              <a:t>Основна філософія ТQМ базується на принципі «поліпшенню немає межі». Стосовно</a:t>
            </a:r>
            <a:r>
              <a:rPr lang="uk-UA" sz="1600" spc="30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до</a:t>
            </a:r>
            <a:r>
              <a:rPr lang="uk-UA" sz="1600" spc="32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якості</a:t>
            </a:r>
            <a:r>
              <a:rPr lang="uk-UA" sz="1600" spc="32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діє</a:t>
            </a:r>
            <a:r>
              <a:rPr lang="uk-UA" sz="1600" spc="32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цільова</a:t>
            </a:r>
            <a:r>
              <a:rPr lang="uk-UA" sz="1600" spc="31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настанова</a:t>
            </a:r>
            <a:r>
              <a:rPr lang="uk-UA" sz="1600" spc="34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a:t>
            </a:r>
            <a:r>
              <a:rPr lang="uk-UA" sz="1600" spc="35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«прагнення</a:t>
            </a:r>
            <a:r>
              <a:rPr lang="uk-UA" sz="1600" spc="32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до</a:t>
            </a:r>
            <a:r>
              <a:rPr lang="uk-UA" sz="1600" spc="32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0</a:t>
            </a:r>
            <a:r>
              <a:rPr lang="uk-UA" sz="1600" spc="33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дефектів»,</a:t>
            </a:r>
            <a:r>
              <a:rPr lang="uk-UA" sz="1600" spc="32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до</a:t>
            </a:r>
            <a:r>
              <a:rPr lang="uk-UA" sz="1600" spc="33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витрат</a:t>
            </a:r>
            <a:r>
              <a:rPr lang="uk-UA" sz="1600" spc="350" dirty="0">
                <a:effectLst/>
                <a:latin typeface="Times New Roman" panose="02020603050405020304" pitchFamily="18" charset="0"/>
                <a:ea typeface="Times New Roman" panose="02020603050405020304" pitchFamily="18" charset="0"/>
              </a:rPr>
              <a:t> </a:t>
            </a:r>
            <a:r>
              <a:rPr lang="uk-UA" sz="1600" spc="-50" dirty="0">
                <a:effectLst/>
                <a:latin typeface="Times New Roman" panose="02020603050405020304" pitchFamily="18" charset="0"/>
                <a:ea typeface="Times New Roman" panose="02020603050405020304" pitchFamily="18" charset="0"/>
              </a:rPr>
              <a:t>–</a:t>
            </a:r>
            <a:r>
              <a:rPr lang="uk-UA" sz="1600" spc="-50" dirty="0">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«0</a:t>
            </a:r>
            <a:r>
              <a:rPr lang="uk-UA" sz="1600" spc="-2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непродуктивних</a:t>
            </a:r>
            <a:r>
              <a:rPr lang="uk-UA" sz="1600" spc="-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витрат»,</a:t>
            </a:r>
            <a:r>
              <a:rPr lang="uk-UA" sz="1600" spc="-1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до</a:t>
            </a:r>
            <a:r>
              <a:rPr lang="uk-UA" sz="1600" spc="-1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постачань –</a:t>
            </a:r>
            <a:r>
              <a:rPr lang="uk-UA" sz="1600" spc="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«точно</a:t>
            </a:r>
            <a:r>
              <a:rPr lang="uk-UA" sz="1600" spc="-1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в</a:t>
            </a:r>
            <a:r>
              <a:rPr lang="uk-UA" sz="1600" spc="-20" dirty="0">
                <a:effectLst/>
                <a:latin typeface="Times New Roman" panose="02020603050405020304" pitchFamily="18" charset="0"/>
                <a:ea typeface="Times New Roman" panose="02020603050405020304" pitchFamily="18" charset="0"/>
              </a:rPr>
              <a:t> </a:t>
            </a:r>
            <a:r>
              <a:rPr lang="uk-UA" sz="1600" spc="-10" dirty="0">
                <a:effectLst/>
                <a:latin typeface="Times New Roman" panose="02020603050405020304" pitchFamily="18" charset="0"/>
                <a:ea typeface="Times New Roman" panose="02020603050405020304" pitchFamily="18" charset="0"/>
              </a:rPr>
              <a:t>термін».</a:t>
            </a:r>
          </a:p>
          <a:p>
            <a:pPr marL="64770" marR="66675" indent="448945" algn="just"/>
            <a:endParaRPr lang="uk-UA" sz="1600" spc="-10" dirty="0">
              <a:latin typeface="Times New Roman" panose="02020603050405020304" pitchFamily="18" charset="0"/>
              <a:ea typeface="Times New Roman" panose="02020603050405020304" pitchFamily="18" charset="0"/>
            </a:endParaRPr>
          </a:p>
          <a:p>
            <a:pPr marL="64770" marR="66675" indent="448945" algn="just"/>
            <a:r>
              <a:rPr lang="uk-UA" sz="1600" spc="-10" dirty="0">
                <a:effectLst/>
                <a:latin typeface="Times New Roman" panose="02020603050405020304" pitchFamily="18" charset="0"/>
                <a:ea typeface="Times New Roman" panose="02020603050405020304" pitchFamily="18" charset="0"/>
              </a:rPr>
              <a:t>Існує </a:t>
            </a:r>
            <a:r>
              <a:rPr lang="uk-UA" sz="1600" dirty="0">
                <a:effectLst/>
                <a:latin typeface="Times New Roman" panose="02020603050405020304" pitchFamily="18" charset="0"/>
                <a:ea typeface="Times New Roman" panose="02020603050405020304" pitchFamily="18" charset="0"/>
              </a:rPr>
              <a:t>12</a:t>
            </a:r>
            <a:r>
              <a:rPr lang="uk-UA" sz="1600" spc="-2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принципів,</a:t>
            </a:r>
            <a:r>
              <a:rPr lang="uk-UA" sz="1600" spc="-1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на</a:t>
            </a:r>
            <a:r>
              <a:rPr lang="uk-UA" sz="1600" spc="-2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яких</a:t>
            </a:r>
            <a:r>
              <a:rPr lang="uk-UA" sz="1600" spc="-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базується</a:t>
            </a:r>
            <a:r>
              <a:rPr lang="uk-UA" sz="1600" spc="-15" dirty="0">
                <a:effectLst/>
                <a:latin typeface="Times New Roman" panose="02020603050405020304" pitchFamily="18" charset="0"/>
                <a:ea typeface="Times New Roman" panose="02020603050405020304" pitchFamily="18" charset="0"/>
              </a:rPr>
              <a:t> </a:t>
            </a:r>
            <a:r>
              <a:rPr lang="uk-UA" sz="1600" spc="-20" dirty="0">
                <a:effectLst/>
                <a:latin typeface="Times New Roman" panose="02020603050405020304" pitchFamily="18" charset="0"/>
                <a:ea typeface="Times New Roman" panose="02020603050405020304" pitchFamily="18" charset="0"/>
              </a:rPr>
              <a:t>TQM:</a:t>
            </a:r>
            <a:endParaRPr lang="uk-UA" sz="1600" dirty="0">
              <a:effectLst/>
              <a:latin typeface="Times New Roman" panose="02020603050405020304" pitchFamily="18" charset="0"/>
              <a:ea typeface="Times New Roman" panose="02020603050405020304" pitchFamily="18" charset="0"/>
            </a:endParaRPr>
          </a:p>
          <a:p>
            <a:pPr marL="342900" marR="69850"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Орієнтація всієї діяльності організації на споживачів, від задоволення вимог</a:t>
            </a:r>
            <a:r>
              <a:rPr lang="uk-UA" sz="1600" spc="2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і сподівань яких залежить її успіх у ринковій економіці.</a:t>
            </a:r>
          </a:p>
          <a:p>
            <a:pPr marL="342900" marR="70485"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Погляд</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на</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виробничі</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відносини</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між</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працівниками</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як</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на</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відносини споживача з постачальником.</a:t>
            </a:r>
          </a:p>
          <a:p>
            <a:pPr marL="342900"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Безперервне</a:t>
            </a:r>
            <a:r>
              <a:rPr lang="uk-UA" sz="1600" spc="-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удосконалення</a:t>
            </a:r>
            <a:r>
              <a:rPr lang="uk-UA" sz="1600" spc="-2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виробництва</a:t>
            </a:r>
            <a:r>
              <a:rPr lang="uk-UA" sz="1600" spc="-3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і</a:t>
            </a:r>
            <a:r>
              <a:rPr lang="uk-UA" sz="1600" spc="-2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діяльності</a:t>
            </a:r>
            <a:r>
              <a:rPr lang="uk-UA" sz="1600" spc="-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у</a:t>
            </a:r>
            <a:r>
              <a:rPr lang="uk-UA" sz="1600" spc="-6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сфері</a:t>
            </a:r>
            <a:r>
              <a:rPr lang="uk-UA" sz="1600" spc="-15" dirty="0">
                <a:effectLst/>
                <a:latin typeface="Times New Roman" panose="02020603050405020304" pitchFamily="18" charset="0"/>
                <a:ea typeface="Times New Roman" panose="02020603050405020304" pitchFamily="18" charset="0"/>
              </a:rPr>
              <a:t> </a:t>
            </a:r>
            <a:r>
              <a:rPr lang="uk-UA" sz="1600" spc="-10" dirty="0">
                <a:effectLst/>
                <a:latin typeface="Times New Roman" panose="02020603050405020304" pitchFamily="18" charset="0"/>
                <a:ea typeface="Times New Roman" panose="02020603050405020304" pitchFamily="18" charset="0"/>
              </a:rPr>
              <a:t>якості.</a:t>
            </a:r>
            <a:endParaRPr lang="uk-UA" sz="1600" spc="0" dirty="0">
              <a:effectLst/>
              <a:latin typeface="Times New Roman" panose="02020603050405020304" pitchFamily="18" charset="0"/>
              <a:ea typeface="Times New Roman" panose="02020603050405020304" pitchFamily="18" charset="0"/>
            </a:endParaRPr>
          </a:p>
          <a:p>
            <a:pPr marL="342900" marR="69850"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Комплексне</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і</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системне</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вирішення</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завдань</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забезпечення</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якості</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на</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всіх стадіях життєвого циклу об’єкта.</a:t>
            </a:r>
          </a:p>
          <a:p>
            <a:pPr marL="342900" marR="66675" lvl="0" indent="-342900">
              <a:spcBef>
                <a:spcPts val="5"/>
              </a:spcBef>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Перенесення головних</a:t>
            </a:r>
            <a:r>
              <a:rPr lang="uk-UA" sz="1600" spc="-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зусиль у</a:t>
            </a:r>
            <a:r>
              <a:rPr lang="uk-UA" sz="1600" spc="-3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сфері якості в</a:t>
            </a:r>
            <a:r>
              <a:rPr lang="uk-UA" sz="1600" spc="-1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бік людських ресурсів (акцент на ставлення працівників до справи, на стиль керівництва).</a:t>
            </a:r>
          </a:p>
          <a:p>
            <a:pPr marL="342900" marR="66675"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Участь усього без винятку персоналу у вирішенні проблем якості (якість — справа кожного).</a:t>
            </a:r>
          </a:p>
          <a:p>
            <a:pPr marL="342900"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Безперервне</a:t>
            </a:r>
            <a:r>
              <a:rPr lang="uk-UA" sz="1600" spc="-4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підвищення</a:t>
            </a:r>
            <a:r>
              <a:rPr lang="uk-UA" sz="1600" spc="-2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компетентності</a:t>
            </a:r>
            <a:r>
              <a:rPr lang="uk-UA" sz="1600" spc="-3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працівників</a:t>
            </a:r>
            <a:r>
              <a:rPr lang="uk-UA" sz="1600" spc="-30" dirty="0">
                <a:effectLst/>
                <a:latin typeface="Times New Roman" panose="02020603050405020304" pitchFamily="18" charset="0"/>
                <a:ea typeface="Times New Roman" panose="02020603050405020304" pitchFamily="18" charset="0"/>
              </a:rPr>
              <a:t> </a:t>
            </a:r>
            <a:r>
              <a:rPr lang="uk-UA" sz="1600" spc="-10" dirty="0">
                <a:effectLst/>
                <a:latin typeface="Times New Roman" panose="02020603050405020304" pitchFamily="18" charset="0"/>
                <a:ea typeface="Times New Roman" panose="02020603050405020304" pitchFamily="18" charset="0"/>
              </a:rPr>
              <a:t>організації.</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Концентрація</a:t>
            </a:r>
            <a:r>
              <a:rPr lang="uk-UA" sz="1600" spc="-1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уваги</a:t>
            </a:r>
            <a:r>
              <a:rPr lang="uk-UA" sz="1600" spc="-1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не</a:t>
            </a:r>
            <a:r>
              <a:rPr lang="uk-UA" sz="1600" spc="-2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на</a:t>
            </a:r>
            <a:r>
              <a:rPr lang="uk-UA" sz="1600" spc="-1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виявленні,</a:t>
            </a:r>
            <a:r>
              <a:rPr lang="uk-UA" sz="1600" spc="-1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а</a:t>
            </a:r>
            <a:r>
              <a:rPr lang="uk-UA" sz="1600" spc="-1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на</a:t>
            </a:r>
            <a:r>
              <a:rPr lang="uk-UA" sz="1600" spc="-1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попередженні</a:t>
            </a:r>
            <a:r>
              <a:rPr lang="uk-UA" sz="1600" spc="-10" dirty="0">
                <a:effectLst/>
                <a:latin typeface="Times New Roman" panose="02020603050405020304" pitchFamily="18" charset="0"/>
                <a:ea typeface="Times New Roman" panose="02020603050405020304" pitchFamily="18" charset="0"/>
              </a:rPr>
              <a:t> </a:t>
            </a:r>
            <a:r>
              <a:rPr lang="uk-UA" sz="1600" spc="-10" dirty="0" err="1">
                <a:effectLst/>
                <a:latin typeface="Times New Roman" panose="02020603050405020304" pitchFamily="18" charset="0"/>
                <a:ea typeface="Times New Roman" panose="02020603050405020304" pitchFamily="18" charset="0"/>
              </a:rPr>
              <a:t>невідповідностей</a:t>
            </a:r>
            <a:r>
              <a:rPr lang="uk-UA" sz="1600" spc="-10" dirty="0">
                <a:effectLst/>
                <a:latin typeface="Times New Roman" panose="02020603050405020304" pitchFamily="18" charset="0"/>
                <a:ea typeface="Times New Roman" panose="02020603050405020304" pitchFamily="18" charset="0"/>
              </a:rPr>
              <a:t>.</a:t>
            </a:r>
            <a:endParaRPr lang="uk-UA" sz="1600" spc="0" dirty="0">
              <a:effectLst/>
              <a:latin typeface="Times New Roman" panose="02020603050405020304" pitchFamily="18" charset="0"/>
              <a:ea typeface="Times New Roman" panose="02020603050405020304" pitchFamily="18" charset="0"/>
            </a:endParaRPr>
          </a:p>
          <a:p>
            <a:pPr marL="342900" marR="71755"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Ставлення до забезпечення якості як до безперервного процесу, коли якість об’єкта на кінцевому етапі є наслідком досягнення якості на всіх попередніх етапах.</a:t>
            </a:r>
          </a:p>
          <a:p>
            <a:pPr marL="342900"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Оптимізація</a:t>
            </a:r>
            <a:r>
              <a:rPr lang="uk-UA" sz="1600" spc="-3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співвідношення</a:t>
            </a:r>
            <a:r>
              <a:rPr lang="uk-UA" sz="1600" spc="-1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у</a:t>
            </a:r>
            <a:r>
              <a:rPr lang="uk-UA" sz="1600" spc="-5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тріаді</a:t>
            </a:r>
            <a:r>
              <a:rPr lang="uk-UA" sz="1600" spc="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«якість</a:t>
            </a:r>
            <a:r>
              <a:rPr lang="uk-UA" sz="1600" spc="1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a:t>
            </a:r>
            <a:r>
              <a:rPr lang="uk-UA" sz="1600" spc="-2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витрати</a:t>
            </a:r>
            <a:r>
              <a:rPr lang="uk-UA" sz="1600" spc="-5"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a:t>
            </a:r>
            <a:r>
              <a:rPr lang="uk-UA" sz="1600" spc="-10" dirty="0">
                <a:effectLst/>
                <a:latin typeface="Times New Roman" panose="02020603050405020304" pitchFamily="18" charset="0"/>
                <a:ea typeface="Times New Roman" panose="02020603050405020304" pitchFamily="18" charset="0"/>
              </a:rPr>
              <a:t>час».</a:t>
            </a:r>
            <a:endParaRPr lang="uk-UA" sz="1600" spc="0" dirty="0">
              <a:effectLst/>
              <a:latin typeface="Times New Roman" panose="02020603050405020304" pitchFamily="18" charset="0"/>
              <a:ea typeface="Times New Roman" panose="02020603050405020304" pitchFamily="18" charset="0"/>
            </a:endParaRPr>
          </a:p>
          <a:p>
            <a:pPr marL="342900" marR="71755" lvl="0" indent="-342900">
              <a:buSzPts val="1200"/>
              <a:buFont typeface="Times New Roman" panose="02020603050405020304" pitchFamily="18" charset="0"/>
              <a:buAutoNum type="arabicPeriod"/>
              <a:tabLst>
                <a:tab pos="963295" algn="l"/>
              </a:tabLst>
            </a:pPr>
            <a:r>
              <a:rPr lang="uk-UA" sz="1600" spc="0" dirty="0">
                <a:effectLst/>
                <a:latin typeface="Times New Roman" panose="02020603050405020304" pitchFamily="18" charset="0"/>
                <a:ea typeface="Times New Roman" panose="02020603050405020304" pitchFamily="18" charset="0"/>
              </a:rPr>
              <a:t>Забезпечення</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достовірності</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даних</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про</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якість</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за</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рахунок</a:t>
            </a:r>
            <a:r>
              <a:rPr lang="uk-UA" sz="1600" spc="400" dirty="0">
                <a:effectLst/>
                <a:latin typeface="Times New Roman" panose="02020603050405020304" pitchFamily="18" charset="0"/>
                <a:ea typeface="Times New Roman" panose="02020603050405020304" pitchFamily="18" charset="0"/>
              </a:rPr>
              <a:t> </a:t>
            </a:r>
            <a:r>
              <a:rPr lang="uk-UA" sz="1600" spc="0" dirty="0">
                <a:effectLst/>
                <a:latin typeface="Times New Roman" panose="02020603050405020304" pitchFamily="18" charset="0"/>
                <a:ea typeface="Times New Roman" panose="02020603050405020304" pitchFamily="18" charset="0"/>
              </a:rPr>
              <a:t>використання статистичних методів.</a:t>
            </a:r>
          </a:p>
          <a:p>
            <a:r>
              <a:rPr lang="uk-UA" sz="1400" dirty="0">
                <a:effectLst/>
                <a:latin typeface="Times New Roman" panose="02020603050405020304" pitchFamily="18" charset="0"/>
                <a:ea typeface="Times New Roman" panose="02020603050405020304" pitchFamily="18" charset="0"/>
              </a:rPr>
              <a:t>12.</a:t>
            </a:r>
            <a:r>
              <a:rPr lang="uk-UA" sz="1600" dirty="0">
                <a:effectLst/>
                <a:latin typeface="Times New Roman" panose="02020603050405020304" pitchFamily="18" charset="0"/>
                <a:ea typeface="Times New Roman" panose="02020603050405020304" pitchFamily="18" charset="0"/>
              </a:rPr>
              <a:t>  Безперервне</a:t>
            </a:r>
            <a:r>
              <a:rPr lang="uk-UA" sz="1600" spc="-7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поліпшення</a:t>
            </a:r>
            <a:r>
              <a:rPr lang="uk-UA" sz="1600" spc="-7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якості. </a:t>
            </a:r>
            <a:endParaRPr lang="uk-UA" sz="1600" dirty="0"/>
          </a:p>
        </p:txBody>
      </p:sp>
    </p:spTree>
    <p:extLst>
      <p:ext uri="{BB962C8B-B14F-4D97-AF65-F5344CB8AC3E}">
        <p14:creationId xmlns:p14="http://schemas.microsoft.com/office/powerpoint/2010/main" val="1825941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131493-8C73-1AD9-593D-CB302337B31A}"/>
              </a:ext>
            </a:extLst>
          </p:cNvPr>
          <p:cNvSpPr txBox="1"/>
          <p:nvPr/>
        </p:nvSpPr>
        <p:spPr>
          <a:xfrm>
            <a:off x="1897624" y="1056012"/>
            <a:ext cx="7049729" cy="5509200"/>
          </a:xfrm>
          <a:prstGeom prst="rect">
            <a:avLst/>
          </a:prstGeom>
          <a:solidFill>
            <a:schemeClr val="accent2">
              <a:lumMod val="20000"/>
              <a:lumOff val="80000"/>
            </a:schemeClr>
          </a:solidFill>
          <a:ln>
            <a:solidFill>
              <a:schemeClr val="accent1"/>
            </a:solidFill>
          </a:ln>
        </p:spPr>
        <p:txBody>
          <a:bodyPr wrap="square">
            <a:spAutoFit/>
          </a:bodyPr>
          <a:lstStyle/>
          <a:p>
            <a:pPr marR="3016885" lvl="0" indent="457200">
              <a:buSzPts val="1200"/>
              <a:tabLst>
                <a:tab pos="963295" algn="l"/>
              </a:tabLst>
            </a:pPr>
            <a:endParaRPr lang="uk-UA" sz="1600" i="1" dirty="0">
              <a:latin typeface="Times New Roman" panose="02020603050405020304" pitchFamily="18" charset="0"/>
              <a:ea typeface="Times New Roman" panose="02020603050405020304" pitchFamily="18" charset="0"/>
            </a:endParaRPr>
          </a:p>
          <a:p>
            <a:pPr marR="3016885" lvl="0" indent="457200">
              <a:buSzPts val="1200"/>
              <a:tabLst>
                <a:tab pos="963295" algn="l"/>
              </a:tabLst>
            </a:pPr>
            <a:r>
              <a:rPr lang="uk-UA" sz="1600" i="1" spc="0" dirty="0" err="1">
                <a:effectLst/>
                <a:latin typeface="Times New Roman" panose="02020603050405020304" pitchFamily="18" charset="0"/>
                <a:ea typeface="Times New Roman" panose="02020603050405020304" pitchFamily="18" charset="0"/>
              </a:rPr>
              <a:t>Концеція</a:t>
            </a:r>
            <a:r>
              <a:rPr lang="uk-UA" sz="1600" i="1" spc="0" dirty="0">
                <a:effectLst/>
                <a:latin typeface="Times New Roman" panose="02020603050405020304" pitchFamily="18" charset="0"/>
                <a:ea typeface="Times New Roman" panose="02020603050405020304" pitchFamily="18" charset="0"/>
              </a:rPr>
              <a:t> Уолтера </a:t>
            </a:r>
            <a:r>
              <a:rPr lang="uk-UA" sz="1600" i="1" spc="0" dirty="0" err="1">
                <a:effectLst/>
                <a:latin typeface="Times New Roman" panose="02020603050405020304" pitchFamily="18" charset="0"/>
                <a:ea typeface="Times New Roman" panose="02020603050405020304" pitchFamily="18" charset="0"/>
              </a:rPr>
              <a:t>Шухарта</a:t>
            </a:r>
            <a:endParaRPr lang="uk-UA" sz="1600" spc="0" dirty="0">
              <a:effectLst/>
              <a:latin typeface="Times New Roman" panose="02020603050405020304" pitchFamily="18" charset="0"/>
              <a:ea typeface="Times New Roman" panose="02020603050405020304" pitchFamily="18" charset="0"/>
            </a:endParaRPr>
          </a:p>
          <a:p>
            <a:pPr marL="64770" marR="66040" indent="457200" algn="just">
              <a:spcBef>
                <a:spcPts val="5"/>
              </a:spcBef>
            </a:pPr>
            <a:r>
              <a:rPr lang="uk-UA" sz="1600" dirty="0">
                <a:effectLst/>
                <a:latin typeface="Times New Roman" panose="02020603050405020304" pitchFamily="18" charset="0"/>
                <a:ea typeface="Times New Roman" panose="02020603050405020304" pitchFamily="18" charset="0"/>
              </a:rPr>
              <a:t>У. </a:t>
            </a:r>
            <a:r>
              <a:rPr lang="uk-UA" sz="1600" dirty="0" err="1">
                <a:effectLst/>
                <a:latin typeface="Times New Roman" panose="02020603050405020304" pitchFamily="18" charset="0"/>
                <a:ea typeface="Times New Roman" panose="02020603050405020304" pitchFamily="18" charset="0"/>
              </a:rPr>
              <a:t>Шухарт</a:t>
            </a:r>
            <a:r>
              <a:rPr lang="uk-UA" sz="1600" dirty="0">
                <a:effectLst/>
                <a:latin typeface="Times New Roman" panose="02020603050405020304" pitchFamily="18" charset="0"/>
                <a:ea typeface="Times New Roman" panose="02020603050405020304" pitchFamily="18" charset="0"/>
              </a:rPr>
              <a:t> вперше запропонував циклічну модель, яка поділяє управління якістю</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на</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4</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стадії.</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Ідею</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цього</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циклу</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згодом</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було</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розвинуто,</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удосконалено</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й</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рекомендовано для використання його учнем Едвардом </a:t>
            </a:r>
            <a:r>
              <a:rPr lang="uk-UA" sz="1600" dirty="0" err="1">
                <a:effectLst/>
                <a:latin typeface="Times New Roman" panose="02020603050405020304" pitchFamily="18" charset="0"/>
                <a:ea typeface="Times New Roman" panose="02020603050405020304" pitchFamily="18" charset="0"/>
              </a:rPr>
              <a:t>Демінгом</a:t>
            </a:r>
            <a:r>
              <a:rPr lang="uk-UA" sz="1600" dirty="0">
                <a:effectLst/>
                <a:latin typeface="Times New Roman" panose="02020603050405020304" pitchFamily="18" charset="0"/>
                <a:ea typeface="Times New Roman" panose="02020603050405020304" pitchFamily="18" charset="0"/>
              </a:rPr>
              <a:t>. У пам’ять про спільну роботу цих видатних учених цикл ще називають циклом </a:t>
            </a:r>
            <a:r>
              <a:rPr lang="uk-UA" sz="1600" dirty="0" err="1">
                <a:effectLst/>
                <a:latin typeface="Times New Roman" panose="02020603050405020304" pitchFamily="18" charset="0"/>
                <a:ea typeface="Times New Roman" panose="02020603050405020304" pitchFamily="18" charset="0"/>
              </a:rPr>
              <a:t>Демінга</a:t>
            </a:r>
            <a:r>
              <a:rPr lang="uk-UA" sz="1600" dirty="0">
                <a:effectLst/>
                <a:latin typeface="Times New Roman" panose="02020603050405020304" pitchFamily="18" charset="0"/>
                <a:ea typeface="Times New Roman" panose="02020603050405020304" pitchFamily="18" charset="0"/>
              </a:rPr>
              <a:t> – </a:t>
            </a:r>
            <a:r>
              <a:rPr lang="uk-UA" sz="1600" dirty="0" err="1">
                <a:effectLst/>
                <a:latin typeface="Times New Roman" panose="02020603050405020304" pitchFamily="18" charset="0"/>
                <a:ea typeface="Times New Roman" panose="02020603050405020304" pitchFamily="18" charset="0"/>
              </a:rPr>
              <a:t>Шухарта</a:t>
            </a:r>
            <a:r>
              <a:rPr lang="uk-UA" sz="1600" dirty="0">
                <a:effectLst/>
                <a:latin typeface="Times New Roman" panose="02020603050405020304" pitchFamily="18" charset="0"/>
                <a:ea typeface="Times New Roman" panose="02020603050405020304" pitchFamily="18" charset="0"/>
              </a:rPr>
              <a:t>.</a:t>
            </a:r>
          </a:p>
          <a:p>
            <a:pPr marL="64770" marR="66040" indent="448945" algn="just">
              <a:spcBef>
                <a:spcPts val="5"/>
              </a:spcBef>
            </a:pPr>
            <a:endParaRPr lang="uk-UA" sz="1600" dirty="0">
              <a:effectLst/>
              <a:latin typeface="Times New Roman" panose="02020603050405020304" pitchFamily="18" charset="0"/>
              <a:ea typeface="Times New Roman" panose="02020603050405020304" pitchFamily="18" charset="0"/>
            </a:endParaRPr>
          </a:p>
          <a:p>
            <a:pPr marL="64770" marR="66040" indent="448945" algn="just">
              <a:spcBef>
                <a:spcPts val="5"/>
              </a:spcBef>
            </a:pPr>
            <a:endParaRPr lang="uk-UA" sz="1600" dirty="0">
              <a:effectLst/>
              <a:latin typeface="Times New Roman" panose="02020603050405020304" pitchFamily="18" charset="0"/>
              <a:ea typeface="Times New Roman" panose="02020603050405020304" pitchFamily="18" charset="0"/>
            </a:endParaRPr>
          </a:p>
          <a:p>
            <a:pPr marL="514350" algn="just"/>
            <a:endParaRPr lang="uk-UA" sz="1600" i="1" dirty="0">
              <a:effectLst/>
              <a:latin typeface="Times New Roman" panose="02020603050405020304" pitchFamily="18" charset="0"/>
              <a:ea typeface="Times New Roman" panose="02020603050405020304" pitchFamily="18" charset="0"/>
            </a:endParaRPr>
          </a:p>
          <a:p>
            <a:pPr marL="514350" algn="just"/>
            <a:r>
              <a:rPr lang="uk-UA" sz="1600" i="1" dirty="0" err="1">
                <a:effectLst/>
                <a:latin typeface="Times New Roman" panose="02020603050405020304" pitchFamily="18" charset="0"/>
                <a:ea typeface="Times New Roman" panose="02020603050405020304" pitchFamily="18" charset="0"/>
              </a:rPr>
              <a:t>Концеція</a:t>
            </a:r>
            <a:r>
              <a:rPr lang="uk-UA" sz="1600" i="1" spc="-15" dirty="0">
                <a:effectLst/>
                <a:latin typeface="Times New Roman" panose="02020603050405020304" pitchFamily="18" charset="0"/>
                <a:ea typeface="Times New Roman" panose="02020603050405020304" pitchFamily="18" charset="0"/>
              </a:rPr>
              <a:t> </a:t>
            </a:r>
            <a:r>
              <a:rPr lang="uk-UA" sz="1600" i="1" dirty="0">
                <a:effectLst/>
                <a:latin typeface="Times New Roman" panose="02020603050405020304" pitchFamily="18" charset="0"/>
                <a:ea typeface="Times New Roman" panose="02020603050405020304" pitchFamily="18" charset="0"/>
              </a:rPr>
              <a:t>Едварда</a:t>
            </a:r>
            <a:r>
              <a:rPr lang="uk-UA" sz="1600" i="1" spc="-10" dirty="0">
                <a:effectLst/>
                <a:latin typeface="Times New Roman" panose="02020603050405020304" pitchFamily="18" charset="0"/>
                <a:ea typeface="Times New Roman" panose="02020603050405020304" pitchFamily="18" charset="0"/>
              </a:rPr>
              <a:t> </a:t>
            </a:r>
            <a:r>
              <a:rPr lang="uk-UA" sz="1600" i="1" spc="-10" dirty="0" err="1">
                <a:effectLst/>
                <a:latin typeface="Times New Roman" panose="02020603050405020304" pitchFamily="18" charset="0"/>
                <a:ea typeface="Times New Roman" panose="02020603050405020304" pitchFamily="18" charset="0"/>
              </a:rPr>
              <a:t>Демінга</a:t>
            </a:r>
            <a:endParaRPr lang="uk-UA" sz="1600" dirty="0">
              <a:effectLst/>
              <a:latin typeface="Times New Roman" panose="02020603050405020304" pitchFamily="18" charset="0"/>
              <a:ea typeface="Times New Roman" panose="02020603050405020304" pitchFamily="18" charset="0"/>
            </a:endParaRPr>
          </a:p>
          <a:p>
            <a:pPr marL="64770" marR="66040" indent="448945" algn="just"/>
            <a:r>
              <a:rPr lang="uk-UA" sz="1600" dirty="0">
                <a:effectLst/>
                <a:latin typeface="Times New Roman" panose="02020603050405020304" pitchFamily="18" charset="0"/>
                <a:ea typeface="Times New Roman" panose="02020603050405020304" pitchFamily="18" charset="0"/>
              </a:rPr>
              <a:t>Е. </a:t>
            </a:r>
            <a:r>
              <a:rPr lang="uk-UA" sz="1600" dirty="0" err="1">
                <a:effectLst/>
                <a:latin typeface="Times New Roman" panose="02020603050405020304" pitchFamily="18" charset="0"/>
                <a:ea typeface="Times New Roman" panose="02020603050405020304" pitchFamily="18" charset="0"/>
              </a:rPr>
              <a:t>Демінг</a:t>
            </a:r>
            <a:r>
              <a:rPr lang="uk-UA" sz="1600" dirty="0">
                <a:effectLst/>
                <a:latin typeface="Times New Roman" panose="02020603050405020304" pitchFamily="18" charset="0"/>
                <a:ea typeface="Times New Roman" panose="02020603050405020304" pitchFamily="18" charset="0"/>
              </a:rPr>
              <a:t> першим обґрунтував і сформулював необхідність відмовитися від контролю продукції як принципу управління, поставивши як об’єкт управління виробничі процеси, і показав перевагу інвестицій у попереджуючі дії. </a:t>
            </a:r>
            <a:r>
              <a:rPr lang="uk-UA" sz="1600" i="1" dirty="0">
                <a:effectLst/>
                <a:latin typeface="Times New Roman" panose="02020603050405020304" pitchFamily="18" charset="0"/>
                <a:ea typeface="Times New Roman" panose="02020603050405020304" pitchFamily="18" charset="0"/>
              </a:rPr>
              <a:t>Принцип постійного поліпшення </a:t>
            </a:r>
            <a:r>
              <a:rPr lang="uk-UA" sz="1600" dirty="0" err="1">
                <a:effectLst/>
                <a:latin typeface="Times New Roman" panose="02020603050405020304" pitchFamily="18" charset="0"/>
                <a:ea typeface="Times New Roman" panose="02020603050405020304" pitchFamily="18" charset="0"/>
              </a:rPr>
              <a:t>Демінга</a:t>
            </a:r>
            <a:r>
              <a:rPr lang="uk-UA" sz="1600" dirty="0">
                <a:effectLst/>
                <a:latin typeface="Times New Roman" panose="02020603050405020304" pitchFamily="18" charset="0"/>
                <a:ea typeface="Times New Roman" panose="02020603050405020304" pitchFamily="18" charset="0"/>
              </a:rPr>
              <a:t> передбачає, що процес управління, забезпечення якості і подальшого її поліпшення відбувається безперервно. За </a:t>
            </a:r>
            <a:r>
              <a:rPr lang="uk-UA" sz="1600" dirty="0" err="1">
                <a:effectLst/>
                <a:latin typeface="Times New Roman" panose="02020603050405020304" pitchFamily="18" charset="0"/>
                <a:ea typeface="Times New Roman" panose="02020603050405020304" pitchFamily="18" charset="0"/>
              </a:rPr>
              <a:t>Демінгом</a:t>
            </a:r>
            <a:r>
              <a:rPr lang="uk-UA" sz="1600" dirty="0">
                <a:effectLst/>
                <a:latin typeface="Times New Roman" panose="02020603050405020304" pitchFamily="18" charset="0"/>
                <a:ea typeface="Times New Roman" panose="02020603050405020304" pitchFamily="18" charset="0"/>
              </a:rPr>
              <a:t> модель організації управління</a:t>
            </a:r>
            <a:r>
              <a:rPr lang="uk-UA" sz="1600" spc="20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якістю (цикл </a:t>
            </a:r>
            <a:r>
              <a:rPr lang="uk-UA" sz="1600" dirty="0" err="1">
                <a:effectLst/>
                <a:latin typeface="Times New Roman" panose="02020603050405020304" pitchFamily="18" charset="0"/>
                <a:ea typeface="Times New Roman" panose="02020603050405020304" pitchFamily="18" charset="0"/>
              </a:rPr>
              <a:t>Демінга</a:t>
            </a:r>
            <a:r>
              <a:rPr lang="uk-UA" sz="1600" dirty="0">
                <a:effectLst/>
                <a:latin typeface="Times New Roman" panose="02020603050405020304" pitchFamily="18" charset="0"/>
                <a:ea typeface="Times New Roman" panose="02020603050405020304" pitchFamily="18" charset="0"/>
              </a:rPr>
              <a:t>) здійснюється на основі таких заходів:</a:t>
            </a:r>
          </a:p>
          <a:p>
            <a:pPr marL="742950" lvl="1" indent="-285750">
              <a:buSzPts val="1200"/>
              <a:buFont typeface="Wingdings" panose="05000000000000000000" pitchFamily="2" charset="2"/>
              <a:buChar char=""/>
              <a:tabLst>
                <a:tab pos="694690" algn="l"/>
              </a:tabLst>
            </a:pPr>
            <a:r>
              <a:rPr lang="uk-UA" sz="1600" spc="0" dirty="0">
                <a:effectLst/>
                <a:latin typeface="Times New Roman" panose="02020603050405020304" pitchFamily="18" charset="0"/>
                <a:ea typeface="Wingdings" panose="05000000000000000000" pitchFamily="2" charset="2"/>
                <a:cs typeface="Wingdings" panose="05000000000000000000" pitchFamily="2" charset="2"/>
              </a:rPr>
              <a:t>Планування</a:t>
            </a:r>
            <a:r>
              <a:rPr lang="uk-UA" sz="16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1600" spc="-10" dirty="0">
                <a:effectLst/>
                <a:latin typeface="Times New Roman" panose="02020603050405020304" pitchFamily="18" charset="0"/>
                <a:ea typeface="Wingdings" panose="05000000000000000000" pitchFamily="2" charset="2"/>
                <a:cs typeface="Wingdings" panose="05000000000000000000" pitchFamily="2" charset="2"/>
              </a:rPr>
              <a:t>(</a:t>
            </a:r>
            <a:r>
              <a:rPr lang="uk-UA" sz="1600" spc="-10" dirty="0" err="1">
                <a:effectLst/>
                <a:latin typeface="Times New Roman" panose="02020603050405020304" pitchFamily="18" charset="0"/>
                <a:ea typeface="Wingdings" panose="05000000000000000000" pitchFamily="2" charset="2"/>
                <a:cs typeface="Wingdings" panose="05000000000000000000" pitchFamily="2" charset="2"/>
              </a:rPr>
              <a:t>Plan</a:t>
            </a:r>
            <a:r>
              <a:rPr lang="uk-UA" sz="1600" spc="-10" dirty="0">
                <a:effectLst/>
                <a:latin typeface="Times New Roman" panose="02020603050405020304" pitchFamily="18" charset="0"/>
                <a:ea typeface="Wingdings" panose="05000000000000000000" pitchFamily="2" charset="2"/>
                <a:cs typeface="Wingdings" panose="05000000000000000000" pitchFamily="2" charset="2"/>
              </a:rPr>
              <a:t>)</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buSzPts val="1200"/>
              <a:buFont typeface="Wingdings" panose="05000000000000000000" pitchFamily="2" charset="2"/>
              <a:buChar char=""/>
              <a:tabLst>
                <a:tab pos="694690" algn="l"/>
              </a:tabLst>
            </a:pPr>
            <a:r>
              <a:rPr lang="uk-UA" sz="1600" spc="0" dirty="0">
                <a:effectLst/>
                <a:latin typeface="Times New Roman" panose="02020603050405020304" pitchFamily="18" charset="0"/>
                <a:ea typeface="Wingdings" panose="05000000000000000000" pitchFamily="2" charset="2"/>
                <a:cs typeface="Wingdings" panose="05000000000000000000" pitchFamily="2" charset="2"/>
              </a:rPr>
              <a:t>Виконання</a:t>
            </a:r>
            <a:r>
              <a:rPr lang="uk-UA" sz="1600" spc="-30" dirty="0">
                <a:effectLst/>
                <a:latin typeface="Times New Roman" panose="02020603050405020304" pitchFamily="18" charset="0"/>
                <a:ea typeface="Wingdings" panose="05000000000000000000" pitchFamily="2" charset="2"/>
                <a:cs typeface="Wingdings" panose="05000000000000000000" pitchFamily="2" charset="2"/>
              </a:rPr>
              <a:t> </a:t>
            </a:r>
            <a:r>
              <a:rPr lang="uk-UA" sz="1600" spc="-20" dirty="0">
                <a:effectLst/>
                <a:latin typeface="Times New Roman" panose="02020603050405020304" pitchFamily="18" charset="0"/>
                <a:ea typeface="Wingdings" panose="05000000000000000000" pitchFamily="2" charset="2"/>
                <a:cs typeface="Wingdings" panose="05000000000000000000" pitchFamily="2" charset="2"/>
              </a:rPr>
              <a:t>(</a:t>
            </a:r>
            <a:r>
              <a:rPr lang="uk-UA" sz="1600" spc="-20" dirty="0" err="1">
                <a:effectLst/>
                <a:latin typeface="Times New Roman" panose="02020603050405020304" pitchFamily="18" charset="0"/>
                <a:ea typeface="Wingdings" panose="05000000000000000000" pitchFamily="2" charset="2"/>
                <a:cs typeface="Wingdings" panose="05000000000000000000" pitchFamily="2" charset="2"/>
              </a:rPr>
              <a:t>Do</a:t>
            </a:r>
            <a:r>
              <a:rPr lang="uk-UA" sz="1600" spc="-20" dirty="0">
                <a:effectLst/>
                <a:latin typeface="Times New Roman" panose="02020603050405020304" pitchFamily="18" charset="0"/>
                <a:ea typeface="Wingdings" panose="05000000000000000000" pitchFamily="2" charset="2"/>
                <a:cs typeface="Wingdings" panose="05000000000000000000" pitchFamily="2" charset="2"/>
              </a:rPr>
              <a:t>)</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spcBef>
                <a:spcPts val="5"/>
              </a:spcBef>
              <a:buSzPts val="1200"/>
              <a:buFont typeface="Wingdings" panose="05000000000000000000" pitchFamily="2" charset="2"/>
              <a:buChar char=""/>
              <a:tabLst>
                <a:tab pos="694690" algn="l"/>
              </a:tabLst>
            </a:pPr>
            <a:r>
              <a:rPr lang="uk-UA" sz="1600" spc="0" dirty="0">
                <a:effectLst/>
                <a:latin typeface="Times New Roman" panose="02020603050405020304" pitchFamily="18" charset="0"/>
                <a:ea typeface="Wingdings" panose="05000000000000000000" pitchFamily="2" charset="2"/>
                <a:cs typeface="Wingdings" panose="05000000000000000000" pitchFamily="2" charset="2"/>
              </a:rPr>
              <a:t>Перевірка</a:t>
            </a:r>
            <a:r>
              <a:rPr lang="uk-UA" sz="16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1600" spc="-10" dirty="0">
                <a:effectLst/>
                <a:latin typeface="Times New Roman" panose="02020603050405020304" pitchFamily="18" charset="0"/>
                <a:ea typeface="Wingdings" panose="05000000000000000000" pitchFamily="2" charset="2"/>
                <a:cs typeface="Wingdings" panose="05000000000000000000" pitchFamily="2" charset="2"/>
              </a:rPr>
              <a:t>(</a:t>
            </a:r>
            <a:r>
              <a:rPr lang="uk-UA" sz="1600" spc="-10" dirty="0" err="1">
                <a:effectLst/>
                <a:latin typeface="Times New Roman" panose="02020603050405020304" pitchFamily="18" charset="0"/>
                <a:ea typeface="Wingdings" panose="05000000000000000000" pitchFamily="2" charset="2"/>
                <a:cs typeface="Wingdings" panose="05000000000000000000" pitchFamily="2" charset="2"/>
              </a:rPr>
              <a:t>Check</a:t>
            </a:r>
            <a:r>
              <a:rPr lang="uk-UA" sz="1600" spc="-10" dirty="0">
                <a:effectLst/>
                <a:latin typeface="Times New Roman" panose="02020603050405020304" pitchFamily="18" charset="0"/>
                <a:ea typeface="Wingdings" panose="05000000000000000000" pitchFamily="2" charset="2"/>
                <a:cs typeface="Wingdings" panose="05000000000000000000" pitchFamily="2" charset="2"/>
              </a:rPr>
              <a:t>)</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buSzPts val="1200"/>
              <a:buFont typeface="Wingdings" panose="05000000000000000000" pitchFamily="2" charset="2"/>
              <a:buChar char=""/>
              <a:tabLst>
                <a:tab pos="694690" algn="l"/>
              </a:tabLst>
            </a:pPr>
            <a:r>
              <a:rPr lang="uk-UA" sz="1600" spc="0" dirty="0">
                <a:effectLst/>
                <a:latin typeface="Times New Roman" panose="02020603050405020304" pitchFamily="18" charset="0"/>
                <a:ea typeface="Wingdings" panose="05000000000000000000" pitchFamily="2" charset="2"/>
                <a:cs typeface="Wingdings" panose="05000000000000000000" pitchFamily="2" charset="2"/>
              </a:rPr>
              <a:t>Реакція</a:t>
            </a:r>
            <a:r>
              <a:rPr lang="uk-UA" sz="16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1600" spc="-10" dirty="0" err="1">
                <a:effectLst/>
                <a:latin typeface="Times New Roman" panose="02020603050405020304" pitchFamily="18" charset="0"/>
                <a:ea typeface="Wingdings" panose="05000000000000000000" pitchFamily="2" charset="2"/>
                <a:cs typeface="Wingdings" panose="05000000000000000000" pitchFamily="2" charset="2"/>
              </a:rPr>
              <a:t>Action</a:t>
            </a:r>
            <a:r>
              <a:rPr lang="uk-UA" sz="1600" spc="-10" dirty="0">
                <a:effectLst/>
                <a:latin typeface="Times New Roman" panose="02020603050405020304" pitchFamily="18" charset="0"/>
                <a:ea typeface="Wingdings" panose="05000000000000000000" pitchFamily="2" charset="2"/>
                <a:cs typeface="Wingdings" panose="05000000000000000000" pitchFamily="2" charset="2"/>
              </a:rPr>
              <a:t>)</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p:txBody>
      </p:sp>
      <p:pic>
        <p:nvPicPr>
          <p:cNvPr id="2050" name="Picture 2" descr="Шухарт, Уолтер — Википедия">
            <a:extLst>
              <a:ext uri="{FF2B5EF4-FFF2-40B4-BE49-F238E27FC236}">
                <a16:creationId xmlns:a16="http://schemas.microsoft.com/office/drawing/2014/main" id="{21D5E2D9-F03A-0B5E-E65E-A55ADB8908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37432" y="438237"/>
            <a:ext cx="1885950" cy="24008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C4517CC-9550-A0A6-452C-29213DD58892}"/>
              </a:ext>
            </a:extLst>
          </p:cNvPr>
          <p:cNvSpPr txBox="1"/>
          <p:nvPr/>
        </p:nvSpPr>
        <p:spPr>
          <a:xfrm>
            <a:off x="9583994" y="2839122"/>
            <a:ext cx="1912374" cy="369332"/>
          </a:xfrm>
          <a:prstGeom prst="rect">
            <a:avLst/>
          </a:prstGeom>
          <a:noFill/>
        </p:spPr>
        <p:txBody>
          <a:bodyPr wrap="square">
            <a:spAutoFit/>
          </a:bodyPr>
          <a:lstStyle/>
          <a:p>
            <a:r>
              <a:rPr lang="uk-UA" sz="1800" i="1" spc="0" dirty="0">
                <a:effectLst/>
                <a:latin typeface="Times New Roman" panose="02020603050405020304" pitchFamily="18" charset="0"/>
                <a:ea typeface="Times New Roman" panose="02020603050405020304" pitchFamily="18" charset="0"/>
              </a:rPr>
              <a:t>Уолтер </a:t>
            </a:r>
            <a:r>
              <a:rPr lang="uk-UA" sz="1800" i="1" spc="0" dirty="0" err="1">
                <a:effectLst/>
                <a:latin typeface="Times New Roman" panose="02020603050405020304" pitchFamily="18" charset="0"/>
                <a:ea typeface="Times New Roman" panose="02020603050405020304" pitchFamily="18" charset="0"/>
              </a:rPr>
              <a:t>Шухарт</a:t>
            </a:r>
            <a:endParaRPr lang="uk-UA" dirty="0"/>
          </a:p>
        </p:txBody>
      </p:sp>
      <p:pic>
        <p:nvPicPr>
          <p:cNvPr id="2052" name="Picture 4" descr="Идеи Деминга">
            <a:extLst>
              <a:ext uri="{FF2B5EF4-FFF2-40B4-BE49-F238E27FC236}">
                <a16:creationId xmlns:a16="http://schemas.microsoft.com/office/drawing/2014/main" id="{E3B64A23-A984-677F-5F30-7362949A5C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7432" y="3552110"/>
            <a:ext cx="1885950" cy="24193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8B05D5-F893-87D3-B000-22948D6E3EED}"/>
              </a:ext>
            </a:extLst>
          </p:cNvPr>
          <p:cNvSpPr txBox="1"/>
          <p:nvPr/>
        </p:nvSpPr>
        <p:spPr>
          <a:xfrm>
            <a:off x="9660193" y="5970154"/>
            <a:ext cx="1663189" cy="369332"/>
          </a:xfrm>
          <a:prstGeom prst="rect">
            <a:avLst/>
          </a:prstGeom>
          <a:noFill/>
        </p:spPr>
        <p:txBody>
          <a:bodyPr wrap="square">
            <a:spAutoFit/>
          </a:bodyPr>
          <a:lstStyle/>
          <a:p>
            <a:r>
              <a:rPr lang="uk-UA" sz="1800" i="1" dirty="0">
                <a:effectLst/>
                <a:latin typeface="Times New Roman" panose="02020603050405020304" pitchFamily="18" charset="0"/>
                <a:ea typeface="Times New Roman" panose="02020603050405020304" pitchFamily="18" charset="0"/>
              </a:rPr>
              <a:t>Едвард</a:t>
            </a:r>
            <a:r>
              <a:rPr lang="uk-UA" sz="1800" i="1" spc="-10"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Демінг</a:t>
            </a:r>
            <a:endParaRPr lang="uk-UA" dirty="0"/>
          </a:p>
        </p:txBody>
      </p:sp>
      <p:sp>
        <p:nvSpPr>
          <p:cNvPr id="9" name="TextBox 8">
            <a:extLst>
              <a:ext uri="{FF2B5EF4-FFF2-40B4-BE49-F238E27FC236}">
                <a16:creationId xmlns:a16="http://schemas.microsoft.com/office/drawing/2014/main" id="{71E134CE-9465-9B08-5BAB-A2E53880DF6C}"/>
              </a:ext>
            </a:extLst>
          </p:cNvPr>
          <p:cNvSpPr txBox="1"/>
          <p:nvPr/>
        </p:nvSpPr>
        <p:spPr>
          <a:xfrm>
            <a:off x="1897624" y="317348"/>
            <a:ext cx="9650364" cy="369332"/>
          </a:xfrm>
          <a:prstGeom prst="rect">
            <a:avLst/>
          </a:prstGeom>
          <a:noFill/>
        </p:spPr>
        <p:txBody>
          <a:bodyPr wrap="square">
            <a:spAutoFit/>
          </a:bodyPr>
          <a:lstStyle/>
          <a:p>
            <a:pPr marR="3016885" lvl="0" indent="457200" algn="ctr">
              <a:buSzPts val="1200"/>
              <a:tabLst>
                <a:tab pos="963295" algn="l"/>
              </a:tabLst>
            </a:pPr>
            <a:r>
              <a:rPr lang="uk-UA" sz="1800" b="1" u="sng" spc="0" dirty="0">
                <a:effectLst/>
                <a:latin typeface="Times New Roman" panose="02020603050405020304" pitchFamily="18" charset="0"/>
                <a:ea typeface="Times New Roman" panose="02020603050405020304" pitchFamily="18" charset="0"/>
              </a:rPr>
              <a:t>ОСНОВНІ КОНЦЕПЦІЇ УПРАВЛІННЯ ЯКІСТЮ</a:t>
            </a:r>
            <a:r>
              <a:rPr lang="uk-UA" sz="1800" b="1" spc="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4031824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F0B028-E65B-5155-AFE8-E73835687656}"/>
              </a:ext>
            </a:extLst>
          </p:cNvPr>
          <p:cNvSpPr txBox="1"/>
          <p:nvPr/>
        </p:nvSpPr>
        <p:spPr>
          <a:xfrm>
            <a:off x="1848465" y="627173"/>
            <a:ext cx="6430296" cy="1477328"/>
          </a:xfrm>
          <a:prstGeom prst="rect">
            <a:avLst/>
          </a:prstGeom>
          <a:solidFill>
            <a:schemeClr val="accent2">
              <a:lumMod val="20000"/>
              <a:lumOff val="80000"/>
            </a:schemeClr>
          </a:solidFill>
          <a:ln>
            <a:solidFill>
              <a:schemeClr val="accent1"/>
            </a:solidFill>
          </a:ln>
        </p:spPr>
        <p:txBody>
          <a:bodyPr wrap="square">
            <a:spAutoFit/>
          </a:bodyPr>
          <a:lstStyle/>
          <a:p>
            <a:pPr marL="514350" algn="just"/>
            <a:r>
              <a:rPr lang="uk-UA" sz="1800" i="1" dirty="0">
                <a:effectLst/>
                <a:latin typeface="Times New Roman" panose="02020603050405020304" pitchFamily="18" charset="0"/>
                <a:ea typeface="Times New Roman" panose="02020603050405020304" pitchFamily="18" charset="0"/>
              </a:rPr>
              <a:t>Концепція</a:t>
            </a:r>
            <a:r>
              <a:rPr lang="uk-UA" sz="1800" i="1" spc="-15"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Джозефа</a:t>
            </a:r>
            <a:r>
              <a:rPr lang="uk-UA" sz="1800" i="1" spc="-10"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Джурана</a:t>
            </a:r>
            <a:endParaRPr lang="uk-UA" sz="1600" dirty="0">
              <a:effectLst/>
              <a:latin typeface="Times New Roman" panose="02020603050405020304" pitchFamily="18" charset="0"/>
              <a:ea typeface="Times New Roman" panose="02020603050405020304" pitchFamily="18" charset="0"/>
            </a:endParaRPr>
          </a:p>
          <a:p>
            <a:pPr marL="64770" marR="72390" indent="448945" algn="just"/>
            <a:r>
              <a:rPr lang="uk-UA" sz="1800" dirty="0" err="1">
                <a:effectLst/>
                <a:latin typeface="Times New Roman" panose="02020603050405020304" pitchFamily="18" charset="0"/>
                <a:ea typeface="Times New Roman" panose="02020603050405020304" pitchFamily="18" charset="0"/>
              </a:rPr>
              <a:t>Дж</a:t>
            </a:r>
            <a:r>
              <a:rPr lang="uk-UA" sz="1800" dirty="0">
                <a:effectLst/>
                <a:latin typeface="Times New Roman" panose="02020603050405020304" pitchFamily="18" charset="0"/>
                <a:ea typeface="Times New Roman" panose="02020603050405020304" pitchFamily="18" charset="0"/>
              </a:rPr>
              <a:t>. </a:t>
            </a:r>
            <a:r>
              <a:rPr lang="uk-UA" sz="1800" dirty="0" err="1">
                <a:effectLst/>
                <a:latin typeface="Times New Roman" panose="02020603050405020304" pitchFamily="18" charset="0"/>
                <a:ea typeface="Times New Roman" panose="02020603050405020304" pitchFamily="18" charset="0"/>
              </a:rPr>
              <a:t>Джуран</a:t>
            </a:r>
            <a:r>
              <a:rPr lang="uk-UA" sz="1800" dirty="0">
                <a:effectLst/>
                <a:latin typeface="Times New Roman" panose="02020603050405020304" pitchFamily="18" charset="0"/>
                <a:ea typeface="Times New Roman" panose="02020603050405020304" pitchFamily="18" charset="0"/>
              </a:rPr>
              <a:t> першим обґрунтував перехід від контролю якості до управління якістю. Він розробив знамениту «спіраль якості» («спіраль </a:t>
            </a:r>
            <a:r>
              <a:rPr lang="uk-UA" sz="1800" dirty="0" err="1">
                <a:effectLst/>
                <a:latin typeface="Times New Roman" panose="02020603050405020304" pitchFamily="18" charset="0"/>
                <a:ea typeface="Times New Roman" panose="02020603050405020304" pitchFamily="18" charset="0"/>
              </a:rPr>
              <a:t>Джурана</a:t>
            </a:r>
            <a:r>
              <a:rPr lang="uk-UA" sz="1800" dirty="0">
                <a:effectLst/>
                <a:latin typeface="Times New Roman" panose="02020603050405020304" pitchFamily="18" charset="0"/>
                <a:ea typeface="Times New Roman" panose="02020603050405020304" pitchFamily="18" charset="0"/>
              </a:rPr>
              <a:t>»). Ця позачасова просторова модель визначає основні стадії робіт з управління якістю.</a:t>
            </a:r>
          </a:p>
        </p:txBody>
      </p:sp>
      <p:pic>
        <p:nvPicPr>
          <p:cNvPr id="4" name="Image 5">
            <a:extLst>
              <a:ext uri="{FF2B5EF4-FFF2-40B4-BE49-F238E27FC236}">
                <a16:creationId xmlns:a16="http://schemas.microsoft.com/office/drawing/2014/main" id="{3472F48D-EE77-55F0-0357-5042E205F419}"/>
              </a:ext>
            </a:extLst>
          </p:cNvPr>
          <p:cNvPicPr>
            <a:picLocks/>
          </p:cNvPicPr>
          <p:nvPr/>
        </p:nvPicPr>
        <p:blipFill>
          <a:blip r:embed="rId2" cstate="print"/>
          <a:stretch>
            <a:fillRect/>
          </a:stretch>
        </p:blipFill>
        <p:spPr>
          <a:xfrm>
            <a:off x="813875" y="2526890"/>
            <a:ext cx="4699821" cy="4001729"/>
          </a:xfrm>
          <a:prstGeom prst="rect">
            <a:avLst/>
          </a:prstGeom>
          <a:ln>
            <a:solidFill>
              <a:schemeClr val="accent1"/>
            </a:solidFill>
          </a:ln>
        </p:spPr>
      </p:pic>
      <p:pic>
        <p:nvPicPr>
          <p:cNvPr id="3074" name="Picture 2" descr="Джозеф Джуран и принцип «триады качества» — НА ЗАВОДЕ">
            <a:extLst>
              <a:ext uri="{FF2B5EF4-FFF2-40B4-BE49-F238E27FC236}">
                <a16:creationId xmlns:a16="http://schemas.microsoft.com/office/drawing/2014/main" id="{C96A076D-4850-6332-4DBF-EE90E81710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7924" y="130736"/>
            <a:ext cx="2470201" cy="2470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7893AE3-15AC-6E6D-8BCD-FFFB5B7F846A}"/>
              </a:ext>
            </a:extLst>
          </p:cNvPr>
          <p:cNvSpPr txBox="1"/>
          <p:nvPr/>
        </p:nvSpPr>
        <p:spPr>
          <a:xfrm>
            <a:off x="9219944" y="2526890"/>
            <a:ext cx="2271252" cy="369332"/>
          </a:xfrm>
          <a:prstGeom prst="rect">
            <a:avLst/>
          </a:prstGeom>
          <a:noFill/>
        </p:spPr>
        <p:txBody>
          <a:bodyPr wrap="square">
            <a:spAutoFit/>
          </a:bodyPr>
          <a:lstStyle/>
          <a:p>
            <a:r>
              <a:rPr lang="uk-UA" sz="1800" i="1" dirty="0">
                <a:effectLst/>
                <a:latin typeface="Times New Roman" panose="02020603050405020304" pitchFamily="18" charset="0"/>
                <a:ea typeface="Times New Roman" panose="02020603050405020304" pitchFamily="18" charset="0"/>
              </a:rPr>
              <a:t>Джозеф</a:t>
            </a:r>
            <a:r>
              <a:rPr lang="uk-UA" sz="1800" i="1" spc="-10"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Джуран</a:t>
            </a:r>
            <a:endParaRPr lang="uk-UA" dirty="0"/>
          </a:p>
        </p:txBody>
      </p:sp>
      <p:sp>
        <p:nvSpPr>
          <p:cNvPr id="8" name="TextBox 7">
            <a:extLst>
              <a:ext uri="{FF2B5EF4-FFF2-40B4-BE49-F238E27FC236}">
                <a16:creationId xmlns:a16="http://schemas.microsoft.com/office/drawing/2014/main" id="{77DCBA0F-B91C-5B73-9A43-6357BD0A4F48}"/>
              </a:ext>
            </a:extLst>
          </p:cNvPr>
          <p:cNvSpPr txBox="1"/>
          <p:nvPr/>
        </p:nvSpPr>
        <p:spPr>
          <a:xfrm>
            <a:off x="6096000" y="3112299"/>
            <a:ext cx="5747057" cy="3416320"/>
          </a:xfrm>
          <a:prstGeom prst="rect">
            <a:avLst/>
          </a:prstGeom>
          <a:noFill/>
        </p:spPr>
        <p:txBody>
          <a:bodyPr wrap="square">
            <a:spAutoFit/>
          </a:bodyPr>
          <a:lstStyle/>
          <a:p>
            <a:pPr marL="64770" indent="448945">
              <a:spcBef>
                <a:spcPts val="1285"/>
              </a:spcBef>
            </a:pPr>
            <a:r>
              <a:rPr lang="uk-UA" sz="1800" dirty="0" err="1">
                <a:effectLst/>
                <a:latin typeface="Times New Roman" panose="02020603050405020304" pitchFamily="18" charset="0"/>
                <a:ea typeface="Times New Roman" panose="02020603050405020304" pitchFamily="18" charset="0"/>
              </a:rPr>
              <a:t>Дж</a:t>
            </a:r>
            <a:r>
              <a:rPr lang="uk-UA" sz="1800" dirty="0">
                <a:effectLst/>
                <a:latin typeface="Times New Roman" panose="02020603050405020304" pitchFamily="18" charset="0"/>
                <a:ea typeface="Times New Roman" panose="02020603050405020304" pitchFamily="18" charset="0"/>
              </a:rPr>
              <a:t>.</a:t>
            </a:r>
            <a:r>
              <a:rPr lang="uk-UA" sz="1800" spc="200" dirty="0">
                <a:effectLst/>
                <a:latin typeface="Times New Roman" panose="02020603050405020304" pitchFamily="18" charset="0"/>
                <a:ea typeface="Times New Roman" panose="02020603050405020304" pitchFamily="18" charset="0"/>
              </a:rPr>
              <a:t> </a:t>
            </a:r>
            <a:r>
              <a:rPr lang="uk-UA" sz="1800" dirty="0" err="1">
                <a:effectLst/>
                <a:latin typeface="Times New Roman" panose="02020603050405020304" pitchFamily="18" charset="0"/>
                <a:ea typeface="Times New Roman" panose="02020603050405020304" pitchFamily="18" charset="0"/>
              </a:rPr>
              <a:t>Джуран</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є</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автором</a:t>
            </a:r>
            <a:r>
              <a:rPr lang="uk-UA" sz="1800" spc="20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концепції</a:t>
            </a:r>
            <a:r>
              <a:rPr lang="uk-UA" sz="1800" i="1" spc="20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щорічного</a:t>
            </a:r>
            <a:r>
              <a:rPr lang="uk-UA" sz="1800" i="1" spc="20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поліпшення</a:t>
            </a:r>
            <a:r>
              <a:rPr lang="uk-UA" sz="1800" i="1" spc="20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якості</a:t>
            </a:r>
            <a:r>
              <a:rPr lang="uk-UA" sz="1800" i="1"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a:t>
            </a:r>
            <a:r>
              <a:rPr lang="uk-UA" sz="1800" i="1" dirty="0" err="1">
                <a:effectLst/>
                <a:latin typeface="Times New Roman" panose="02020603050405020304" pitchFamily="18" charset="0"/>
                <a:ea typeface="Times New Roman" panose="02020603050405020304" pitchFamily="18" charset="0"/>
              </a:rPr>
              <a:t>Annual</a:t>
            </a:r>
            <a:r>
              <a:rPr lang="uk-UA" sz="1800" i="1" spc="200"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Quality</a:t>
            </a:r>
            <a:r>
              <a:rPr lang="uk-UA" sz="1800" i="1" spc="200"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Improvement</a:t>
            </a:r>
            <a:r>
              <a:rPr lang="uk-UA" sz="1800" i="1" dirty="0">
                <a:effectLst/>
                <a:latin typeface="Times New Roman" panose="02020603050405020304" pitchFamily="18" charset="0"/>
                <a:ea typeface="Times New Roman" panose="02020603050405020304" pitchFamily="18" charset="0"/>
              </a:rPr>
              <a:t>, AQI</a:t>
            </a:r>
            <a:r>
              <a:rPr lang="uk-UA" sz="1800" dirty="0">
                <a:effectLst/>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a:p>
            <a:pPr marL="514350" indent="448945" algn="l"/>
            <a:endParaRPr lang="uk-UA" sz="1800" dirty="0">
              <a:effectLst/>
              <a:latin typeface="Times New Roman" panose="02020603050405020304" pitchFamily="18" charset="0"/>
              <a:ea typeface="Times New Roman" panose="02020603050405020304" pitchFamily="18" charset="0"/>
            </a:endParaRPr>
          </a:p>
          <a:p>
            <a:pPr marL="514350" indent="448945" algn="l"/>
            <a:r>
              <a:rPr lang="uk-UA" sz="1800" dirty="0">
                <a:effectLst/>
                <a:latin typeface="Times New Roman" panose="02020603050405020304" pitchFamily="18" charset="0"/>
                <a:ea typeface="Times New Roman" panose="02020603050405020304" pitchFamily="18" charset="0"/>
              </a:rPr>
              <a:t>Найважливіші</a:t>
            </a:r>
            <a:r>
              <a:rPr lang="uk-UA" sz="1800" spc="-3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принципи</a:t>
            </a:r>
            <a:r>
              <a:rPr lang="uk-UA" sz="1800" spc="-30" dirty="0">
                <a:effectLst/>
                <a:latin typeface="Times New Roman" panose="02020603050405020304" pitchFamily="18" charset="0"/>
                <a:ea typeface="Times New Roman" panose="02020603050405020304" pitchFamily="18" charset="0"/>
              </a:rPr>
              <a:t> </a:t>
            </a:r>
            <a:r>
              <a:rPr lang="uk-UA" sz="1800" spc="-20" dirty="0">
                <a:effectLst/>
                <a:latin typeface="Times New Roman" panose="02020603050405020304" pitchFamily="18" charset="0"/>
                <a:ea typeface="Times New Roman" panose="02020603050405020304" pitchFamily="18" charset="0"/>
              </a:rPr>
              <a:t>AQI:</a:t>
            </a:r>
            <a:endParaRPr lang="uk-UA" sz="1800" dirty="0">
              <a:effectLst/>
              <a:latin typeface="Times New Roman" panose="02020603050405020304" pitchFamily="18" charset="0"/>
              <a:ea typeface="Times New Roman" panose="02020603050405020304" pitchFamily="18" charset="0"/>
            </a:endParaRPr>
          </a:p>
          <a:p>
            <a:pPr marL="342900" marR="74295" lvl="0" indent="-342900">
              <a:buSzPts val="1200"/>
              <a:buFont typeface="Times New Roman" panose="02020603050405020304" pitchFamily="18" charset="0"/>
              <a:buAutoNum type="arabicParenR"/>
              <a:tabLst>
                <a:tab pos="963295" algn="l"/>
              </a:tabLst>
            </a:pPr>
            <a:r>
              <a:rPr lang="uk-UA" sz="1800" spc="0" dirty="0">
                <a:effectLst/>
                <a:latin typeface="Times New Roman" panose="02020603050405020304" pitchFamily="18" charset="0"/>
                <a:ea typeface="Times New Roman" panose="02020603050405020304" pitchFamily="18" charset="0"/>
              </a:rPr>
              <a:t>планування керівництвом заходів з поліпшення якості на всіх рівнях і в усіх сферах діяльності підприємства;</a:t>
            </a:r>
            <a:endParaRPr lang="uk-UA" sz="1600" spc="0" dirty="0">
              <a:effectLst/>
              <a:latin typeface="Times New Roman" panose="02020603050405020304" pitchFamily="18" charset="0"/>
              <a:ea typeface="Times New Roman" panose="02020603050405020304" pitchFamily="18" charset="0"/>
            </a:endParaRPr>
          </a:p>
          <a:p>
            <a:pPr marL="342900" marR="71120" lvl="0" indent="-342900">
              <a:buSzPts val="1200"/>
              <a:buFont typeface="Times New Roman" panose="02020603050405020304" pitchFamily="18" charset="0"/>
              <a:buAutoNum type="arabicParenR"/>
              <a:tabLst>
                <a:tab pos="963295" algn="l"/>
              </a:tabLst>
            </a:pPr>
            <a:r>
              <a:rPr lang="uk-UA" sz="1800" spc="0" dirty="0">
                <a:effectLst/>
                <a:latin typeface="Times New Roman" panose="02020603050405020304" pitchFamily="18" charset="0"/>
                <a:ea typeface="Times New Roman" panose="02020603050405020304" pitchFamily="18" charset="0"/>
              </a:rPr>
              <a:t>розроблення</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заходів,</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спрямованих</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на</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попередження</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помилок</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a:t>
            </a:r>
            <a:r>
              <a:rPr lang="uk-UA" sz="1800" spc="4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сфері</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управління якістю;</a:t>
            </a:r>
            <a:endParaRPr lang="uk-UA" sz="1600" spc="0" dirty="0">
              <a:effectLst/>
              <a:latin typeface="Times New Roman" panose="02020603050405020304" pitchFamily="18" charset="0"/>
              <a:ea typeface="Times New Roman" panose="02020603050405020304" pitchFamily="18" charset="0"/>
            </a:endParaRPr>
          </a:p>
          <a:p>
            <a:pPr marL="342900" marR="69850" lvl="0" indent="-342900">
              <a:buSzPts val="1200"/>
              <a:buFont typeface="Times New Roman" panose="02020603050405020304" pitchFamily="18" charset="0"/>
              <a:buAutoNum type="arabicParenR"/>
              <a:tabLst>
                <a:tab pos="963295" algn="l"/>
              </a:tabLst>
            </a:pPr>
            <a:r>
              <a:rPr lang="uk-UA" sz="1800" spc="0" dirty="0">
                <a:effectLst/>
                <a:latin typeface="Times New Roman" panose="02020603050405020304" pitchFamily="18" charset="0"/>
                <a:ea typeface="Times New Roman" panose="02020603050405020304" pitchFamily="18" charset="0"/>
              </a:rPr>
              <a:t>перехід</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від</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адміністрування</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(наказів</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зверху)</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до</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планомірного</a:t>
            </a:r>
            <a:r>
              <a:rPr lang="uk-UA" sz="1800" spc="20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управління усією діяльністю у сфері якості.</a:t>
            </a: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64040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A7EA29-70D2-54C0-7701-F34B13B36409}"/>
              </a:ext>
            </a:extLst>
          </p:cNvPr>
          <p:cNvSpPr txBox="1"/>
          <p:nvPr/>
        </p:nvSpPr>
        <p:spPr>
          <a:xfrm>
            <a:off x="737420" y="696052"/>
            <a:ext cx="4640825" cy="3046988"/>
          </a:xfrm>
          <a:prstGeom prst="rect">
            <a:avLst/>
          </a:prstGeom>
          <a:solidFill>
            <a:schemeClr val="accent2">
              <a:lumMod val="20000"/>
              <a:lumOff val="80000"/>
            </a:schemeClr>
          </a:solidFill>
          <a:ln>
            <a:solidFill>
              <a:schemeClr val="accent1"/>
            </a:solidFill>
          </a:ln>
        </p:spPr>
        <p:txBody>
          <a:bodyPr wrap="square">
            <a:spAutoFit/>
          </a:bodyPr>
          <a:lstStyle/>
          <a:p>
            <a:pPr marL="216000"/>
            <a:r>
              <a:rPr lang="uk-UA" sz="1600" i="1" dirty="0" err="1">
                <a:effectLst/>
                <a:latin typeface="Times New Roman" panose="02020603050405020304" pitchFamily="18" charset="0"/>
                <a:ea typeface="Times New Roman" panose="02020603050405020304" pitchFamily="18" charset="0"/>
              </a:rPr>
              <a:t>Концеція</a:t>
            </a:r>
            <a:r>
              <a:rPr lang="uk-UA" sz="1600" i="1" spc="-25" dirty="0">
                <a:effectLst/>
                <a:latin typeface="Times New Roman" panose="02020603050405020304" pitchFamily="18" charset="0"/>
                <a:ea typeface="Times New Roman" panose="02020603050405020304" pitchFamily="18" charset="0"/>
              </a:rPr>
              <a:t> </a:t>
            </a:r>
            <a:r>
              <a:rPr lang="uk-UA" sz="1600" i="1" dirty="0" err="1">
                <a:effectLst/>
                <a:latin typeface="Times New Roman" panose="02020603050405020304" pitchFamily="18" charset="0"/>
                <a:ea typeface="Times New Roman" panose="02020603050405020304" pitchFamily="18" charset="0"/>
              </a:rPr>
              <a:t>Арманда</a:t>
            </a:r>
            <a:r>
              <a:rPr lang="uk-UA" sz="1600" i="1" spc="-15" dirty="0">
                <a:effectLst/>
                <a:latin typeface="Times New Roman" panose="02020603050405020304" pitchFamily="18" charset="0"/>
                <a:ea typeface="Times New Roman" panose="02020603050405020304" pitchFamily="18" charset="0"/>
              </a:rPr>
              <a:t> </a:t>
            </a:r>
            <a:r>
              <a:rPr lang="uk-UA" sz="1600" i="1" spc="-10" dirty="0" err="1">
                <a:effectLst/>
                <a:latin typeface="Times New Roman" panose="02020603050405020304" pitchFamily="18" charset="0"/>
                <a:ea typeface="Times New Roman" panose="02020603050405020304" pitchFamily="18" charset="0"/>
              </a:rPr>
              <a:t>Фейгенбаума</a:t>
            </a:r>
            <a:endParaRPr lang="uk-UA" sz="1600" dirty="0">
              <a:effectLst/>
              <a:latin typeface="Times New Roman" panose="02020603050405020304" pitchFamily="18" charset="0"/>
              <a:ea typeface="Times New Roman" panose="02020603050405020304" pitchFamily="18" charset="0"/>
            </a:endParaRPr>
          </a:p>
          <a:p>
            <a:pPr marL="216000" indent="448945" algn="l"/>
            <a:endParaRPr lang="uk-UA" sz="1600" dirty="0">
              <a:effectLst/>
              <a:latin typeface="Times New Roman" panose="02020603050405020304" pitchFamily="18" charset="0"/>
              <a:ea typeface="Times New Roman" panose="02020603050405020304" pitchFamily="18" charset="0"/>
            </a:endParaRPr>
          </a:p>
          <a:p>
            <a:pPr marL="216000" algn="l"/>
            <a:r>
              <a:rPr lang="uk-UA" sz="1600" dirty="0">
                <a:effectLst/>
                <a:latin typeface="Times New Roman" panose="02020603050405020304" pitchFamily="18" charset="0"/>
                <a:ea typeface="Times New Roman" panose="02020603050405020304" pitchFamily="18" charset="0"/>
              </a:rPr>
              <a:t>А.</a:t>
            </a:r>
            <a:r>
              <a:rPr lang="uk-UA" sz="1600" spc="-35"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Фейгенбаум</a:t>
            </a:r>
            <a:r>
              <a:rPr lang="uk-UA" sz="1600" spc="-1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розробив</a:t>
            </a:r>
            <a:r>
              <a:rPr lang="uk-UA" sz="1600" spc="-25"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п’ятирівневу</a:t>
            </a:r>
            <a:r>
              <a:rPr lang="uk-UA" sz="1600" spc="-5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модель</a:t>
            </a:r>
            <a:r>
              <a:rPr lang="uk-UA" sz="1600" spc="-2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системи</a:t>
            </a:r>
            <a:r>
              <a:rPr lang="uk-UA" sz="1600" spc="-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управління</a:t>
            </a:r>
            <a:r>
              <a:rPr lang="uk-UA" sz="1600" spc="-20" dirty="0">
                <a:effectLst/>
                <a:latin typeface="Times New Roman" panose="02020603050405020304" pitchFamily="18" charset="0"/>
                <a:ea typeface="Times New Roman" panose="02020603050405020304" pitchFamily="18" charset="0"/>
              </a:rPr>
              <a:t> </a:t>
            </a:r>
            <a:r>
              <a:rPr lang="uk-UA" sz="1600" spc="-10" dirty="0">
                <a:effectLst/>
                <a:latin typeface="Times New Roman" panose="02020603050405020304" pitchFamily="18" charset="0"/>
                <a:ea typeface="Times New Roman" panose="02020603050405020304" pitchFamily="18" charset="0"/>
              </a:rPr>
              <a:t>якістю</a:t>
            </a:r>
            <a:r>
              <a:rPr lang="uk-UA" sz="1600" spc="-10" dirty="0">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базисний</a:t>
            </a:r>
            <a:r>
              <a:rPr lang="uk-UA" sz="1600" spc="280" dirty="0">
                <a:effectLst/>
                <a:latin typeface="Times New Roman" panose="02020603050405020304" pitchFamily="18" charset="0"/>
                <a:ea typeface="Times New Roman" panose="02020603050405020304" pitchFamily="18" charset="0"/>
              </a:rPr>
              <a:t> </a:t>
            </a:r>
            <a:endParaRPr lang="uk-UA" sz="1600" spc="280" dirty="0">
              <a:latin typeface="Times New Roman" panose="02020603050405020304" pitchFamily="18" charset="0"/>
              <a:ea typeface="Times New Roman" panose="02020603050405020304" pitchFamily="18" charset="0"/>
            </a:endParaRPr>
          </a:p>
          <a:p>
            <a:pPr marL="285750" indent="-285750" algn="l">
              <a:buFont typeface="Wingdings" panose="05000000000000000000" pitchFamily="2" charset="2"/>
              <a:buChar char="Ø"/>
            </a:pPr>
            <a:r>
              <a:rPr lang="uk-UA" sz="1600" dirty="0">
                <a:effectLst/>
                <a:latin typeface="Times New Roman" panose="02020603050405020304" pitchFamily="18" charset="0"/>
                <a:ea typeface="Times New Roman" panose="02020603050405020304" pitchFamily="18" charset="0"/>
              </a:rPr>
              <a:t>перший</a:t>
            </a:r>
            <a:r>
              <a:rPr lang="uk-UA" sz="1600" spc="29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рівень</a:t>
            </a:r>
            <a:r>
              <a:rPr lang="uk-UA" sz="1600" spc="30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a:t>
            </a:r>
            <a:r>
              <a:rPr lang="uk-UA" sz="1600" spc="29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підготовка</a:t>
            </a:r>
            <a:r>
              <a:rPr lang="uk-UA" sz="1600" spc="29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до</a:t>
            </a:r>
            <a:r>
              <a:rPr lang="uk-UA" sz="1600" spc="290"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проєктування</a:t>
            </a:r>
            <a:r>
              <a:rPr lang="uk-UA" sz="1600" spc="28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системи</a:t>
            </a:r>
            <a:r>
              <a:rPr lang="uk-UA" sz="1600" spc="310" dirty="0">
                <a:effectLst/>
                <a:latin typeface="Times New Roman" panose="02020603050405020304" pitchFamily="18" charset="0"/>
                <a:ea typeface="Times New Roman" panose="02020603050405020304" pitchFamily="18" charset="0"/>
              </a:rPr>
              <a:t> </a:t>
            </a:r>
            <a:r>
              <a:rPr lang="uk-UA" sz="1600" spc="-10" dirty="0">
                <a:effectLst/>
                <a:latin typeface="Times New Roman" panose="02020603050405020304" pitchFamily="18" charset="0"/>
                <a:ea typeface="Times New Roman" panose="02020603050405020304" pitchFamily="18" charset="0"/>
              </a:rPr>
              <a:t>забезпечення</a:t>
            </a:r>
            <a:r>
              <a:rPr lang="uk-UA" sz="1600" dirty="0">
                <a:latin typeface="Times New Roman" panose="02020603050405020304" pitchFamily="18" charset="0"/>
                <a:ea typeface="Times New Roman" panose="02020603050405020304" pitchFamily="18" charset="0"/>
              </a:rPr>
              <a:t> </a:t>
            </a:r>
            <a:r>
              <a:rPr lang="uk-UA" sz="1600" spc="-10" dirty="0">
                <a:effectLst/>
                <a:latin typeface="Times New Roman" panose="02020603050405020304" pitchFamily="18" charset="0"/>
                <a:ea typeface="Times New Roman" panose="02020603050405020304" pitchFamily="18" charset="0"/>
              </a:rPr>
              <a:t>якості,</a:t>
            </a:r>
            <a:endParaRPr lang="uk-UA" sz="1600" spc="-10" dirty="0">
              <a:latin typeface="Times New Roman" panose="02020603050405020304" pitchFamily="18" charset="0"/>
              <a:ea typeface="Times New Roman" panose="02020603050405020304" pitchFamily="18" charset="0"/>
            </a:endParaRPr>
          </a:p>
          <a:p>
            <a:pPr marL="285750" indent="-285750" algn="l">
              <a:buFont typeface="Wingdings" panose="05000000000000000000" pitchFamily="2" charset="2"/>
              <a:buChar char="Ø"/>
            </a:pPr>
            <a:r>
              <a:rPr lang="uk-UA" sz="1600" dirty="0">
                <a:effectLst/>
                <a:latin typeface="Times New Roman" panose="02020603050405020304" pitchFamily="18" charset="0"/>
                <a:ea typeface="Times New Roman" panose="02020603050405020304" pitchFamily="18" charset="0"/>
              </a:rPr>
              <a:t>другий</a:t>
            </a:r>
            <a:r>
              <a:rPr lang="uk-UA" sz="1600" spc="-3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рівень</a:t>
            </a:r>
            <a:r>
              <a:rPr lang="uk-UA" sz="1600" spc="-2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a:t>
            </a:r>
            <a:r>
              <a:rPr lang="uk-UA" sz="1600" spc="-35" dirty="0">
                <a:effectLst/>
                <a:latin typeface="Times New Roman" panose="02020603050405020304" pitchFamily="18" charset="0"/>
                <a:ea typeface="Times New Roman" panose="02020603050405020304" pitchFamily="18" charset="0"/>
              </a:rPr>
              <a:t> </a:t>
            </a:r>
            <a:r>
              <a:rPr lang="uk-UA" sz="1600" dirty="0" err="1">
                <a:effectLst/>
                <a:latin typeface="Times New Roman" panose="02020603050405020304" pitchFamily="18" charset="0"/>
                <a:ea typeface="Times New Roman" panose="02020603050405020304" pitchFamily="18" charset="0"/>
              </a:rPr>
              <a:t>проєктування</a:t>
            </a:r>
            <a:r>
              <a:rPr lang="uk-UA" sz="1600" spc="-3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системи</a:t>
            </a:r>
            <a:r>
              <a:rPr lang="uk-UA" sz="1600" spc="-3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забезпечення</a:t>
            </a:r>
            <a:r>
              <a:rPr lang="uk-UA" sz="1600" spc="-3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якості, </a:t>
            </a:r>
          </a:p>
          <a:p>
            <a:pPr marL="285750" indent="-285750" algn="l">
              <a:buFont typeface="Wingdings" panose="05000000000000000000" pitchFamily="2" charset="2"/>
              <a:buChar char="Ø"/>
            </a:pPr>
            <a:r>
              <a:rPr lang="uk-UA" sz="1600" dirty="0">
                <a:effectLst/>
                <a:latin typeface="Times New Roman" panose="02020603050405020304" pitchFamily="18" charset="0"/>
                <a:ea typeface="Times New Roman" panose="02020603050405020304" pitchFamily="18" charset="0"/>
              </a:rPr>
              <a:t>третій рівень – етап активізації системи,</a:t>
            </a:r>
          </a:p>
          <a:p>
            <a:pPr marL="285750" indent="-285750" algn="l">
              <a:buFont typeface="Wingdings" panose="05000000000000000000" pitchFamily="2" charset="2"/>
              <a:buChar char="Ø"/>
            </a:pPr>
            <a:r>
              <a:rPr lang="uk-UA" sz="1600" dirty="0">
                <a:effectLst/>
                <a:latin typeface="Times New Roman" panose="02020603050405020304" pitchFamily="18" charset="0"/>
                <a:ea typeface="Times New Roman" panose="02020603050405020304" pitchFamily="18" charset="0"/>
              </a:rPr>
              <a:t>четвертий</a:t>
            </a:r>
            <a:r>
              <a:rPr lang="uk-UA" sz="1600" spc="-1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рівень</a:t>
            </a:r>
            <a:r>
              <a:rPr lang="uk-UA" sz="1600" spc="-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a:t>
            </a:r>
            <a:r>
              <a:rPr lang="uk-UA" sz="1600" spc="-1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етап</a:t>
            </a:r>
            <a:r>
              <a:rPr lang="uk-UA" sz="1600" spc="-2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реалізації</a:t>
            </a:r>
            <a:r>
              <a:rPr lang="uk-UA" sz="1600" spc="-10" dirty="0">
                <a:effectLst/>
                <a:latin typeface="Times New Roman" panose="02020603050405020304" pitchFamily="18" charset="0"/>
                <a:ea typeface="Times New Roman" panose="02020603050405020304" pitchFamily="18" charset="0"/>
              </a:rPr>
              <a:t> системи,</a:t>
            </a:r>
            <a:endParaRPr lang="uk-UA" sz="1600" dirty="0">
              <a:effectLst/>
              <a:latin typeface="Times New Roman" panose="02020603050405020304" pitchFamily="18" charset="0"/>
              <a:ea typeface="Times New Roman" panose="02020603050405020304" pitchFamily="18" charset="0"/>
            </a:endParaRPr>
          </a:p>
          <a:p>
            <a:pPr marL="285750" indent="-285750" algn="l">
              <a:buFont typeface="Wingdings" panose="05000000000000000000" pitchFamily="2" charset="2"/>
              <a:buChar char="Ø"/>
            </a:pPr>
            <a:r>
              <a:rPr lang="uk-UA" sz="1600" dirty="0">
                <a:effectLst/>
                <a:latin typeface="Times New Roman" panose="02020603050405020304" pitchFamily="18" charset="0"/>
                <a:ea typeface="Times New Roman" panose="02020603050405020304" pitchFamily="18" charset="0"/>
              </a:rPr>
              <a:t>кінцевий</a:t>
            </a:r>
            <a:r>
              <a:rPr lang="uk-UA" sz="1600" spc="-3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п’ятий</a:t>
            </a:r>
            <a:r>
              <a:rPr lang="uk-UA" sz="1600" spc="-2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рівень</a:t>
            </a:r>
            <a:r>
              <a:rPr lang="uk-UA" sz="1600" spc="-1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a:t>
            </a:r>
            <a:r>
              <a:rPr lang="uk-UA" sz="1600" spc="-15"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комплексний</a:t>
            </a:r>
            <a:r>
              <a:rPr lang="uk-UA" sz="1600" spc="-20" dirty="0">
                <a:effectLst/>
                <a:latin typeface="Times New Roman" panose="02020603050405020304" pitchFamily="18" charset="0"/>
                <a:ea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rPr>
              <a:t>контроль</a:t>
            </a:r>
            <a:r>
              <a:rPr lang="uk-UA" sz="1600" spc="-15" dirty="0">
                <a:effectLst/>
                <a:latin typeface="Times New Roman" panose="02020603050405020304" pitchFamily="18" charset="0"/>
                <a:ea typeface="Times New Roman" panose="02020603050405020304" pitchFamily="18" charset="0"/>
              </a:rPr>
              <a:t> </a:t>
            </a:r>
            <a:r>
              <a:rPr lang="uk-UA" sz="1600" spc="-10" dirty="0">
                <a:effectLst/>
                <a:latin typeface="Times New Roman" panose="02020603050405020304" pitchFamily="18" charset="0"/>
                <a:ea typeface="Times New Roman" panose="02020603050405020304" pitchFamily="18" charset="0"/>
              </a:rPr>
              <a:t>якості.</a:t>
            </a:r>
            <a:endParaRPr lang="uk-UA" sz="1600" dirty="0">
              <a:effectLst/>
              <a:latin typeface="Times New Roman" panose="02020603050405020304" pitchFamily="18" charset="0"/>
              <a:ea typeface="Times New Roman" panose="02020603050405020304" pitchFamily="18" charset="0"/>
            </a:endParaRPr>
          </a:p>
        </p:txBody>
      </p:sp>
      <p:pic>
        <p:nvPicPr>
          <p:cNvPr id="4" name="Image 6">
            <a:extLst>
              <a:ext uri="{FF2B5EF4-FFF2-40B4-BE49-F238E27FC236}">
                <a16:creationId xmlns:a16="http://schemas.microsoft.com/office/drawing/2014/main" id="{E0D0E1B1-2F39-CBA9-B20F-01424947AF51}"/>
              </a:ext>
            </a:extLst>
          </p:cNvPr>
          <p:cNvPicPr>
            <a:picLocks/>
          </p:cNvPicPr>
          <p:nvPr/>
        </p:nvPicPr>
        <p:blipFill>
          <a:blip r:embed="rId2" cstate="print"/>
          <a:stretch>
            <a:fillRect/>
          </a:stretch>
        </p:blipFill>
        <p:spPr>
          <a:xfrm>
            <a:off x="5909186" y="465137"/>
            <a:ext cx="5761703" cy="5927725"/>
          </a:xfrm>
          <a:prstGeom prst="rect">
            <a:avLst/>
          </a:prstGeom>
        </p:spPr>
      </p:pic>
      <p:pic>
        <p:nvPicPr>
          <p:cNvPr id="4098" name="Picture 2" descr="АРМАНД ФЕЙГЕНБАУМ — СОЗДАТЕЛЬ TQM («всеобщее управление качеством») — НА  ЗАВОДЕ">
            <a:extLst>
              <a:ext uri="{FF2B5EF4-FFF2-40B4-BE49-F238E27FC236}">
                <a16:creationId xmlns:a16="http://schemas.microsoft.com/office/drawing/2014/main" id="{D02FD8DE-3433-9639-AFA1-E17B8DD234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738" y="3885473"/>
            <a:ext cx="1971675" cy="22764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C92812E-AF91-D87D-BF4C-131A4D46C9CC}"/>
              </a:ext>
            </a:extLst>
          </p:cNvPr>
          <p:cNvSpPr txBox="1"/>
          <p:nvPr/>
        </p:nvSpPr>
        <p:spPr>
          <a:xfrm>
            <a:off x="1872738" y="6119715"/>
            <a:ext cx="2576052" cy="369332"/>
          </a:xfrm>
          <a:prstGeom prst="rect">
            <a:avLst/>
          </a:prstGeom>
          <a:noFill/>
        </p:spPr>
        <p:txBody>
          <a:bodyPr wrap="square">
            <a:spAutoFit/>
          </a:bodyPr>
          <a:lstStyle/>
          <a:p>
            <a:r>
              <a:rPr lang="uk-UA" sz="1800" i="1" dirty="0" err="1">
                <a:effectLst/>
                <a:latin typeface="Times New Roman" panose="02020603050405020304" pitchFamily="18" charset="0"/>
                <a:ea typeface="Times New Roman" panose="02020603050405020304" pitchFamily="18" charset="0"/>
              </a:rPr>
              <a:t>Арманд</a:t>
            </a:r>
            <a:r>
              <a:rPr lang="uk-UA" sz="1800" i="1" spc="-15"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Фейгенбаум</a:t>
            </a:r>
            <a:endParaRPr lang="uk-UA" dirty="0"/>
          </a:p>
        </p:txBody>
      </p:sp>
    </p:spTree>
    <p:extLst>
      <p:ext uri="{BB962C8B-B14F-4D97-AF65-F5344CB8AC3E}">
        <p14:creationId xmlns:p14="http://schemas.microsoft.com/office/powerpoint/2010/main" val="2708625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EAFC9D-8796-8EA9-36BA-E88DB6F6DB35}"/>
              </a:ext>
            </a:extLst>
          </p:cNvPr>
          <p:cNvSpPr txBox="1"/>
          <p:nvPr/>
        </p:nvSpPr>
        <p:spPr>
          <a:xfrm>
            <a:off x="1789471" y="569533"/>
            <a:ext cx="6243484" cy="5355312"/>
          </a:xfrm>
          <a:prstGeom prst="rect">
            <a:avLst/>
          </a:prstGeom>
          <a:solidFill>
            <a:schemeClr val="accent2">
              <a:lumMod val="20000"/>
              <a:lumOff val="80000"/>
            </a:schemeClr>
          </a:solidFill>
          <a:ln>
            <a:solidFill>
              <a:schemeClr val="accent1"/>
            </a:solidFill>
          </a:ln>
        </p:spPr>
        <p:txBody>
          <a:bodyPr wrap="square">
            <a:spAutoFit/>
          </a:bodyPr>
          <a:lstStyle/>
          <a:p>
            <a:pPr marL="514350" algn="just">
              <a:spcBef>
                <a:spcPts val="785"/>
              </a:spcBef>
            </a:pPr>
            <a:r>
              <a:rPr lang="uk-UA" sz="1800" i="1" dirty="0">
                <a:effectLst/>
                <a:latin typeface="Times New Roman" panose="02020603050405020304" pitchFamily="18" charset="0"/>
                <a:ea typeface="Times New Roman" panose="02020603050405020304" pitchFamily="18" charset="0"/>
              </a:rPr>
              <a:t>Концепція</a:t>
            </a:r>
            <a:r>
              <a:rPr lang="uk-UA" sz="1800" i="1" spc="-20"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Еттінгера</a:t>
            </a:r>
            <a:r>
              <a:rPr lang="uk-UA" sz="1800" i="1" spc="-1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Сіттіга</a:t>
            </a:r>
            <a:endParaRPr lang="uk-UA" sz="1600" dirty="0">
              <a:effectLst/>
              <a:latin typeface="Times New Roman" panose="02020603050405020304" pitchFamily="18" charset="0"/>
              <a:ea typeface="Times New Roman" panose="02020603050405020304" pitchFamily="18" charset="0"/>
            </a:endParaRPr>
          </a:p>
          <a:p>
            <a:pPr marL="64770" marR="67945" indent="448945" algn="just"/>
            <a:r>
              <a:rPr lang="uk-UA" sz="1800" dirty="0">
                <a:effectLst/>
                <a:latin typeface="Times New Roman" panose="02020603050405020304" pitchFamily="18" charset="0"/>
                <a:ea typeface="Times New Roman" panose="02020603050405020304" pitchFamily="18" charset="0"/>
              </a:rPr>
              <a:t>Серед моделей управління якістю, розроблених у 1950-ті роки, слід виділити модель </a:t>
            </a:r>
            <a:r>
              <a:rPr lang="uk-UA" sz="1800" dirty="0" err="1">
                <a:effectLst/>
                <a:latin typeface="Times New Roman" panose="02020603050405020304" pitchFamily="18" charset="0"/>
                <a:ea typeface="Times New Roman" panose="02020603050405020304" pitchFamily="18" charset="0"/>
              </a:rPr>
              <a:t>Еттингера</a:t>
            </a:r>
            <a:r>
              <a:rPr lang="uk-UA" sz="1800" dirty="0">
                <a:effectLst/>
                <a:latin typeface="Times New Roman" panose="02020603050405020304" pitchFamily="18" charset="0"/>
                <a:ea typeface="Times New Roman" panose="02020603050405020304" pitchFamily="18" charset="0"/>
              </a:rPr>
              <a:t> – </a:t>
            </a:r>
            <a:r>
              <a:rPr lang="uk-UA" sz="1800" dirty="0" err="1">
                <a:effectLst/>
                <a:latin typeface="Times New Roman" panose="02020603050405020304" pitchFamily="18" charset="0"/>
                <a:ea typeface="Times New Roman" panose="02020603050405020304" pitchFamily="18" charset="0"/>
              </a:rPr>
              <a:t>Сіттіга</a:t>
            </a:r>
            <a:r>
              <a:rPr lang="uk-UA" sz="1800" dirty="0">
                <a:effectLst/>
                <a:latin typeface="Times New Roman" panose="02020603050405020304" pitchFamily="18" charset="0"/>
                <a:ea typeface="Times New Roman" panose="02020603050405020304" pitchFamily="18" charset="0"/>
              </a:rPr>
              <a:t>. На відміну від моделі А. </a:t>
            </a:r>
            <a:r>
              <a:rPr lang="uk-UA" sz="1800" dirty="0" err="1">
                <a:effectLst/>
                <a:latin typeface="Times New Roman" panose="02020603050405020304" pitchFamily="18" charset="0"/>
                <a:ea typeface="Times New Roman" panose="02020603050405020304" pitchFamily="18" charset="0"/>
              </a:rPr>
              <a:t>Фейгенбаума</a:t>
            </a:r>
            <a:r>
              <a:rPr lang="uk-UA" sz="1800" dirty="0">
                <a:effectLst/>
                <a:latin typeface="Times New Roman" panose="02020603050405020304" pitchFamily="18" charset="0"/>
                <a:ea typeface="Times New Roman" panose="02020603050405020304" pitchFamily="18" charset="0"/>
              </a:rPr>
              <a:t> ця модель враховує і необхідність</a:t>
            </a:r>
            <a:r>
              <a:rPr lang="uk-UA" sz="1800" spc="38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управляти</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функціональною</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якістю,</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і</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вплив</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попиту</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на</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якість</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продукції.</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За цією моделлю перший етап кожного циклу управління якістю – вивчення попиту.</a:t>
            </a:r>
          </a:p>
          <a:p>
            <a:pPr marL="64770" marR="67945" indent="448945" algn="just"/>
            <a:endParaRPr lang="uk-UA" dirty="0">
              <a:latin typeface="Times New Roman" panose="02020603050405020304" pitchFamily="18" charset="0"/>
              <a:ea typeface="Times New Roman" panose="02020603050405020304" pitchFamily="18" charset="0"/>
            </a:endParaRPr>
          </a:p>
          <a:p>
            <a:pPr marL="64770" marR="67945" indent="448945" algn="just"/>
            <a:endParaRPr lang="uk-UA" sz="1800" dirty="0">
              <a:effectLst/>
              <a:latin typeface="Times New Roman" panose="02020603050405020304" pitchFamily="18" charset="0"/>
              <a:ea typeface="Times New Roman" panose="02020603050405020304" pitchFamily="18" charset="0"/>
            </a:endParaRPr>
          </a:p>
          <a:p>
            <a:pPr marL="64770" marR="67945" indent="448945" algn="just"/>
            <a:endParaRPr lang="uk-UA" sz="1800" dirty="0">
              <a:effectLst/>
              <a:latin typeface="Times New Roman" panose="02020603050405020304" pitchFamily="18" charset="0"/>
              <a:ea typeface="Times New Roman" panose="02020603050405020304" pitchFamily="18" charset="0"/>
            </a:endParaRPr>
          </a:p>
          <a:p>
            <a:pPr marL="514350" algn="just"/>
            <a:r>
              <a:rPr lang="uk-UA" sz="1800" i="1" dirty="0">
                <a:effectLst/>
                <a:latin typeface="Times New Roman" panose="02020603050405020304" pitchFamily="18" charset="0"/>
                <a:ea typeface="Times New Roman" panose="02020603050405020304" pitchFamily="18" charset="0"/>
              </a:rPr>
              <a:t>Концепція</a:t>
            </a:r>
            <a:r>
              <a:rPr lang="uk-UA" sz="1800" i="1" spc="-10"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Каору</a:t>
            </a:r>
            <a:r>
              <a:rPr lang="uk-UA" sz="1800" i="1" spc="-10"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Ісікави</a:t>
            </a:r>
            <a:endParaRPr lang="uk-UA" sz="1600" dirty="0">
              <a:effectLst/>
              <a:latin typeface="Times New Roman" panose="02020603050405020304" pitchFamily="18" charset="0"/>
              <a:ea typeface="Times New Roman" panose="02020603050405020304" pitchFamily="18" charset="0"/>
            </a:endParaRPr>
          </a:p>
          <a:p>
            <a:pPr marL="64770" marR="66675" indent="448945" algn="just"/>
            <a:r>
              <a:rPr lang="uk-UA" sz="1800" dirty="0" err="1">
                <a:effectLst/>
                <a:latin typeface="Times New Roman" panose="02020603050405020304" pitchFamily="18" charset="0"/>
                <a:ea typeface="Times New Roman" panose="02020603050405020304" pitchFamily="18" charset="0"/>
              </a:rPr>
              <a:t>Каору</a:t>
            </a:r>
            <a:r>
              <a:rPr lang="uk-UA" sz="1800" dirty="0">
                <a:effectLst/>
                <a:latin typeface="Times New Roman" panose="02020603050405020304" pitchFamily="18" charset="0"/>
                <a:ea typeface="Times New Roman" panose="02020603050405020304" pitchFamily="18" charset="0"/>
              </a:rPr>
              <a:t> Ісікава сформулював основні положення про роль управління якістю в японській економіці. На початку 50-х розпочав кампанію з навчання методам статистичного контролю всіх керівників фірм вищої ланки. К. Ісікава ввів у світову практику оригінальний графічний метод аналізу причинно-наслідкових </a:t>
            </a:r>
            <a:r>
              <a:rPr lang="uk-UA" sz="1800" dirty="0" err="1">
                <a:effectLst/>
                <a:latin typeface="Times New Roman" panose="02020603050405020304" pitchFamily="18" charset="0"/>
                <a:ea typeface="Times New Roman" panose="02020603050405020304" pitchFamily="18" charset="0"/>
              </a:rPr>
              <a:t>зв’язків</a:t>
            </a:r>
            <a:r>
              <a:rPr lang="uk-UA" sz="1800" dirty="0">
                <a:effectLst/>
                <a:latin typeface="Times New Roman" panose="02020603050405020304" pitchFamily="18" charset="0"/>
                <a:ea typeface="Times New Roman" panose="02020603050405020304" pitchFamily="18" charset="0"/>
              </a:rPr>
              <a:t>, що став називатися</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його ім’ям</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«діаграма </a:t>
            </a:r>
            <a:r>
              <a:rPr lang="uk-UA" sz="1800" dirty="0" err="1">
                <a:effectLst/>
                <a:latin typeface="Times New Roman" panose="02020603050405020304" pitchFamily="18" charset="0"/>
                <a:ea typeface="Times New Roman" panose="02020603050405020304" pitchFamily="18" charset="0"/>
              </a:rPr>
              <a:t>Ісікави</a:t>
            </a:r>
            <a:r>
              <a:rPr lang="uk-UA" sz="1800" dirty="0">
                <a:effectLst/>
                <a:latin typeface="Times New Roman" panose="02020603050405020304" pitchFamily="18" charset="0"/>
                <a:ea typeface="Times New Roman" panose="02020603050405020304" pitchFamily="18" charset="0"/>
              </a:rPr>
              <a:t>»</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і ввійшов до складу</a:t>
            </a:r>
            <a:r>
              <a:rPr lang="uk-UA" sz="1800" spc="-2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семи інструментів контролю </a:t>
            </a:r>
            <a:r>
              <a:rPr lang="uk-UA" sz="1800" spc="-10" dirty="0">
                <a:effectLst/>
                <a:latin typeface="Times New Roman" panose="02020603050405020304" pitchFamily="18" charset="0"/>
                <a:ea typeface="Times New Roman" panose="02020603050405020304" pitchFamily="18" charset="0"/>
              </a:rPr>
              <a:t>якості.</a:t>
            </a:r>
            <a:endParaRPr lang="uk-UA" sz="1800" dirty="0">
              <a:effectLst/>
              <a:latin typeface="Times New Roman" panose="02020603050405020304" pitchFamily="18" charset="0"/>
              <a:ea typeface="Times New Roman" panose="02020603050405020304" pitchFamily="18" charset="0"/>
            </a:endParaRPr>
          </a:p>
        </p:txBody>
      </p:sp>
      <p:pic>
        <p:nvPicPr>
          <p:cNvPr id="7170" name="Picture 2" descr="Диаграмма Исикавы">
            <a:extLst>
              <a:ext uri="{FF2B5EF4-FFF2-40B4-BE49-F238E27FC236}">
                <a16:creationId xmlns:a16="http://schemas.microsoft.com/office/drawing/2014/main" id="{4F6D9748-1620-61E2-D62A-C6FAEED759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5174" y="3250697"/>
            <a:ext cx="2127557" cy="26741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C3F878C-DE4B-3285-3E02-5498869EFED5}"/>
              </a:ext>
            </a:extLst>
          </p:cNvPr>
          <p:cNvSpPr txBox="1"/>
          <p:nvPr/>
        </p:nvSpPr>
        <p:spPr>
          <a:xfrm>
            <a:off x="9527457" y="5924845"/>
            <a:ext cx="1946787" cy="369332"/>
          </a:xfrm>
          <a:prstGeom prst="rect">
            <a:avLst/>
          </a:prstGeom>
          <a:noFill/>
        </p:spPr>
        <p:txBody>
          <a:bodyPr wrap="square">
            <a:spAutoFit/>
          </a:bodyPr>
          <a:lstStyle/>
          <a:p>
            <a:r>
              <a:rPr lang="uk-UA" sz="1800" i="1" dirty="0" err="1">
                <a:effectLst/>
                <a:latin typeface="Times New Roman" panose="02020603050405020304" pitchFamily="18" charset="0"/>
                <a:ea typeface="Times New Roman" panose="02020603050405020304" pitchFamily="18" charset="0"/>
              </a:rPr>
              <a:t>Каор</a:t>
            </a:r>
            <a:r>
              <a:rPr lang="uk-UA" sz="1800" i="1" spc="-10"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Ісікав</a:t>
            </a:r>
            <a:endParaRPr lang="uk-UA" dirty="0"/>
          </a:p>
        </p:txBody>
      </p:sp>
      <p:pic>
        <p:nvPicPr>
          <p:cNvPr id="7172" name="Picture 4" descr="ТОП-10 інноваційних трендів у фармі — ThePharma.Media">
            <a:extLst>
              <a:ext uri="{FF2B5EF4-FFF2-40B4-BE49-F238E27FC236}">
                <a16:creationId xmlns:a16="http://schemas.microsoft.com/office/drawing/2014/main" id="{DC13C496-B4F2-46A2-CAF4-DDCB630FE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2541" y="563823"/>
            <a:ext cx="2982696" cy="242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811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772922-300A-3100-6358-339921336FDA}"/>
              </a:ext>
            </a:extLst>
          </p:cNvPr>
          <p:cNvSpPr txBox="1"/>
          <p:nvPr/>
        </p:nvSpPr>
        <p:spPr>
          <a:xfrm>
            <a:off x="1248696" y="781679"/>
            <a:ext cx="6617111" cy="5339923"/>
          </a:xfrm>
          <a:prstGeom prst="rect">
            <a:avLst/>
          </a:prstGeom>
          <a:solidFill>
            <a:schemeClr val="accent2">
              <a:lumMod val="20000"/>
              <a:lumOff val="80000"/>
            </a:schemeClr>
          </a:solidFill>
          <a:ln>
            <a:solidFill>
              <a:schemeClr val="accent1"/>
            </a:solidFill>
          </a:ln>
        </p:spPr>
        <p:txBody>
          <a:bodyPr wrap="square">
            <a:spAutoFit/>
          </a:bodyPr>
          <a:lstStyle/>
          <a:p>
            <a:pPr marL="514350" algn="ctr">
              <a:lnSpc>
                <a:spcPts val="1375"/>
              </a:lnSpc>
            </a:pPr>
            <a:r>
              <a:rPr lang="uk-UA" sz="1800" i="1" dirty="0">
                <a:effectLst/>
                <a:latin typeface="Times New Roman" panose="02020603050405020304" pitchFamily="18" charset="0"/>
                <a:ea typeface="Times New Roman" panose="02020603050405020304" pitchFamily="18" charset="0"/>
              </a:rPr>
              <a:t>Концепція</a:t>
            </a:r>
            <a:r>
              <a:rPr lang="uk-UA" sz="1800" i="1" spc="-15"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Геніті</a:t>
            </a:r>
            <a:r>
              <a:rPr lang="uk-UA" sz="1800" i="1" spc="-10"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Тагуті</a:t>
            </a:r>
            <a:endParaRPr lang="uk-UA" sz="1800" i="1" spc="-10" dirty="0">
              <a:effectLst/>
              <a:latin typeface="Times New Roman" panose="02020603050405020304" pitchFamily="18" charset="0"/>
              <a:ea typeface="Times New Roman" panose="02020603050405020304" pitchFamily="18" charset="0"/>
            </a:endParaRPr>
          </a:p>
          <a:p>
            <a:pPr marL="514350" algn="just">
              <a:lnSpc>
                <a:spcPts val="1375"/>
              </a:lnSpc>
            </a:pPr>
            <a:endParaRPr lang="uk-UA" i="1" spc="-10" dirty="0">
              <a:latin typeface="Times New Roman" panose="02020603050405020304" pitchFamily="18" charset="0"/>
              <a:ea typeface="Times New Roman" panose="02020603050405020304" pitchFamily="18" charset="0"/>
            </a:endParaRPr>
          </a:p>
          <a:p>
            <a:pPr marL="514350" algn="just">
              <a:lnSpc>
                <a:spcPts val="1375"/>
              </a:lnSpc>
            </a:pPr>
            <a:endParaRPr lang="uk-UA" sz="1600" dirty="0">
              <a:effectLst/>
              <a:latin typeface="Times New Roman" panose="02020603050405020304" pitchFamily="18" charset="0"/>
              <a:ea typeface="Times New Roman" panose="02020603050405020304" pitchFamily="18" charset="0"/>
            </a:endParaRPr>
          </a:p>
          <a:p>
            <a:pPr marL="64770" marR="66675" indent="448945" algn="just"/>
            <a:r>
              <a:rPr lang="uk-UA" sz="1800" dirty="0">
                <a:effectLst/>
                <a:latin typeface="Times New Roman" panose="02020603050405020304" pitchFamily="18" charset="0"/>
                <a:ea typeface="Times New Roman" panose="02020603050405020304" pitchFamily="18" charset="0"/>
              </a:rPr>
              <a:t>Г. </a:t>
            </a:r>
            <a:r>
              <a:rPr lang="uk-UA" sz="1800" dirty="0" err="1">
                <a:effectLst/>
                <a:latin typeface="Times New Roman" panose="02020603050405020304" pitchFamily="18" charset="0"/>
                <a:ea typeface="Times New Roman" panose="02020603050405020304" pitchFamily="18" charset="0"/>
              </a:rPr>
              <a:t>Тагуті</a:t>
            </a:r>
            <a:r>
              <a:rPr lang="uk-UA" sz="1800" dirty="0">
                <a:effectLst/>
                <a:latin typeface="Times New Roman" panose="02020603050405020304" pitchFamily="18" charset="0"/>
                <a:ea typeface="Times New Roman" panose="02020603050405020304" pitchFamily="18" charset="0"/>
              </a:rPr>
              <a:t> назвав свою </a:t>
            </a:r>
            <a:r>
              <a:rPr lang="uk-UA" sz="1800" i="1" dirty="0">
                <a:effectLst/>
                <a:latin typeface="Times New Roman" panose="02020603050405020304" pitchFamily="18" charset="0"/>
                <a:ea typeface="Times New Roman" panose="02020603050405020304" pitchFamily="18" charset="0"/>
              </a:rPr>
              <a:t>концепцію «інжиніринг якості»</a:t>
            </a:r>
            <a:r>
              <a:rPr lang="uk-UA" sz="1800" dirty="0">
                <a:effectLst/>
                <a:latin typeface="Times New Roman" panose="02020603050405020304" pitchFamily="18" charset="0"/>
                <a:ea typeface="Times New Roman" panose="02020603050405020304" pitchFamily="18" charset="0"/>
              </a:rPr>
              <a:t>. Основним положенням концепції </a:t>
            </a:r>
            <a:r>
              <a:rPr lang="uk-UA" sz="1800" dirty="0" err="1">
                <a:effectLst/>
                <a:latin typeface="Times New Roman" panose="02020603050405020304" pitchFamily="18" charset="0"/>
                <a:ea typeface="Times New Roman" panose="02020603050405020304" pitchFamily="18" charset="0"/>
              </a:rPr>
              <a:t>Тагуті</a:t>
            </a:r>
            <a:r>
              <a:rPr lang="uk-UA" sz="1800" dirty="0">
                <a:effectLst/>
                <a:latin typeface="Times New Roman" panose="02020603050405020304" pitchFamily="18" charset="0"/>
                <a:ea typeface="Times New Roman" panose="02020603050405020304" pitchFamily="18" charset="0"/>
              </a:rPr>
              <a:t> є управління відхиленням від номіналу. </a:t>
            </a:r>
          </a:p>
          <a:p>
            <a:pPr marL="64770" marR="66675" indent="448945" algn="just"/>
            <a:endParaRPr lang="uk-UA" sz="1800" dirty="0">
              <a:effectLst/>
              <a:latin typeface="Times New Roman" panose="02020603050405020304" pitchFamily="18" charset="0"/>
              <a:ea typeface="Times New Roman" panose="02020603050405020304" pitchFamily="18" charset="0"/>
            </a:endParaRPr>
          </a:p>
          <a:p>
            <a:pPr marL="64770" marR="66675" indent="448945" algn="just"/>
            <a:r>
              <a:rPr lang="uk-UA" sz="1800" dirty="0">
                <a:effectLst/>
                <a:latin typeface="Times New Roman" panose="02020603050405020304" pitchFamily="18" charset="0"/>
                <a:ea typeface="Times New Roman" panose="02020603050405020304" pitchFamily="18" charset="0"/>
              </a:rPr>
              <a:t>Методи Г. </a:t>
            </a:r>
            <a:r>
              <a:rPr lang="uk-UA" sz="1800" dirty="0" err="1">
                <a:effectLst/>
                <a:latin typeface="Times New Roman" panose="02020603050405020304" pitchFamily="18" charset="0"/>
                <a:ea typeface="Times New Roman" panose="02020603050405020304" pitchFamily="18" charset="0"/>
              </a:rPr>
              <a:t>Тагуті</a:t>
            </a:r>
            <a:r>
              <a:rPr lang="uk-UA" sz="1800" dirty="0">
                <a:effectLst/>
                <a:latin typeface="Times New Roman" panose="02020603050405020304" pitchFamily="18" charset="0"/>
                <a:ea typeface="Times New Roman" panose="02020603050405020304" pitchFamily="18" charset="0"/>
              </a:rPr>
              <a:t> дозволяють </a:t>
            </a:r>
            <a:r>
              <a:rPr lang="uk-UA" sz="1800" dirty="0" err="1">
                <a:effectLst/>
                <a:latin typeface="Times New Roman" panose="02020603050405020304" pitchFamily="18" charset="0"/>
                <a:ea typeface="Times New Roman" panose="02020603050405020304" pitchFamily="18" charset="0"/>
              </a:rPr>
              <a:t>проєктувати</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вироби</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та</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процеси,</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нечутливі</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до</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впливу</a:t>
            </a:r>
            <a:r>
              <a:rPr lang="uk-UA" sz="1800" spc="-5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«шумів»,</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тобто</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змінних</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факторів, які</a:t>
            </a:r>
            <a:r>
              <a:rPr lang="uk-UA" sz="1800" spc="35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викликають</a:t>
            </a:r>
            <a:r>
              <a:rPr lang="uk-UA" sz="1800" spc="35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розсіювання</a:t>
            </a:r>
            <a:r>
              <a:rPr lang="uk-UA" sz="1800" spc="35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значень</a:t>
            </a:r>
            <a:r>
              <a:rPr lang="uk-UA" sz="1800" spc="35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параметрів,</a:t>
            </a:r>
            <a:r>
              <a:rPr lang="uk-UA" sz="1800" spc="35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які</a:t>
            </a:r>
            <a:r>
              <a:rPr lang="uk-UA" sz="1800" spc="35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складно,</a:t>
            </a:r>
            <a:r>
              <a:rPr lang="uk-UA" sz="1800" spc="34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неможливо</a:t>
            </a:r>
            <a:r>
              <a:rPr lang="uk-UA" sz="1800" spc="34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або</a:t>
            </a:r>
            <a:r>
              <a:rPr lang="uk-UA" sz="1800" spc="35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дорого змінити. </a:t>
            </a:r>
          </a:p>
          <a:p>
            <a:pPr marL="64770" marR="66675" indent="448945" algn="just"/>
            <a:endParaRPr lang="uk-UA" dirty="0">
              <a:latin typeface="Times New Roman" panose="02020603050405020304" pitchFamily="18" charset="0"/>
              <a:ea typeface="Times New Roman" panose="02020603050405020304" pitchFamily="18" charset="0"/>
            </a:endParaRPr>
          </a:p>
          <a:p>
            <a:pPr marL="64770" marR="66675" indent="448945" algn="just"/>
            <a:r>
              <a:rPr lang="uk-UA" sz="1800" dirty="0">
                <a:effectLst/>
                <a:latin typeface="Times New Roman" panose="02020603050405020304" pitchFamily="18" charset="0"/>
                <a:ea typeface="Times New Roman" panose="02020603050405020304" pitchFamily="18" charset="0"/>
              </a:rPr>
              <a:t>З економічної точки зору будь-які, навіть найменші «шуми» зменшують прибуток, оскільки при цьому ростуть виробничі витрати і затрати на гарантійне обслуговування. </a:t>
            </a:r>
          </a:p>
          <a:p>
            <a:pPr marL="64770" marR="66675" indent="448945" algn="just"/>
            <a:endParaRPr lang="uk-UA" dirty="0">
              <a:latin typeface="Times New Roman" panose="02020603050405020304" pitchFamily="18" charset="0"/>
              <a:ea typeface="Times New Roman" panose="02020603050405020304" pitchFamily="18" charset="0"/>
            </a:endParaRPr>
          </a:p>
          <a:p>
            <a:pPr marL="64770" marR="66675" indent="448945" algn="just"/>
            <a:r>
              <a:rPr lang="uk-UA" sz="1800" dirty="0">
                <a:effectLst/>
                <a:latin typeface="Times New Roman" panose="02020603050405020304" pitchFamily="18" charset="0"/>
                <a:ea typeface="Times New Roman" panose="02020603050405020304" pitchFamily="18" charset="0"/>
              </a:rPr>
              <a:t>Г. </a:t>
            </a:r>
            <a:r>
              <a:rPr lang="uk-UA" sz="1800" dirty="0" err="1">
                <a:effectLst/>
                <a:latin typeface="Times New Roman" panose="02020603050405020304" pitchFamily="18" charset="0"/>
                <a:ea typeface="Times New Roman" panose="02020603050405020304" pitchFamily="18" charset="0"/>
              </a:rPr>
              <a:t>Тагуті</a:t>
            </a:r>
            <a:r>
              <a:rPr lang="uk-UA" sz="1800" dirty="0">
                <a:effectLst/>
                <a:latin typeface="Times New Roman" panose="02020603050405020304" pitchFamily="18" charset="0"/>
                <a:ea typeface="Times New Roman" panose="02020603050405020304" pitchFamily="18" charset="0"/>
              </a:rPr>
              <a:t> акцентує увагу на етапах, які передують </a:t>
            </a:r>
            <a:r>
              <a:rPr lang="uk-UA" sz="1800" dirty="0" err="1">
                <a:effectLst/>
                <a:latin typeface="Times New Roman" panose="02020603050405020304" pitchFamily="18" charset="0"/>
                <a:ea typeface="Times New Roman" panose="02020603050405020304" pitchFamily="18" charset="0"/>
              </a:rPr>
              <a:t>проєктуванню</a:t>
            </a:r>
            <a:r>
              <a:rPr lang="uk-UA" sz="1800" dirty="0">
                <a:effectLst/>
                <a:latin typeface="Times New Roman" panose="02020603050405020304" pitchFamily="18" charset="0"/>
                <a:ea typeface="Times New Roman" panose="02020603050405020304" pitchFamily="18" charset="0"/>
              </a:rPr>
              <a:t> виробу, оскільки саме на цих етапах вирішується завдання досягнення </a:t>
            </a:r>
            <a:r>
              <a:rPr lang="uk-UA" sz="1800" dirty="0" err="1">
                <a:effectLst/>
                <a:latin typeface="Times New Roman" panose="02020603050405020304" pitchFamily="18" charset="0"/>
                <a:ea typeface="Times New Roman" panose="02020603050405020304" pitchFamily="18" charset="0"/>
              </a:rPr>
              <a:t>реабельності</a:t>
            </a:r>
            <a:r>
              <a:rPr lang="uk-UA" sz="1800" dirty="0">
                <a:effectLst/>
                <a:latin typeface="Times New Roman" panose="02020603050405020304" pitchFamily="18" charset="0"/>
                <a:ea typeface="Times New Roman" panose="02020603050405020304" pitchFamily="18" charset="0"/>
              </a:rPr>
              <a:t>.</a:t>
            </a:r>
          </a:p>
          <a:p>
            <a:pPr marL="514350" algn="just"/>
            <a:endParaRPr lang="uk-UA" sz="1800" i="1" dirty="0">
              <a:effectLst/>
              <a:latin typeface="Times New Roman" panose="02020603050405020304" pitchFamily="18" charset="0"/>
              <a:ea typeface="Times New Roman" panose="02020603050405020304" pitchFamily="18" charset="0"/>
            </a:endParaRPr>
          </a:p>
        </p:txBody>
      </p:sp>
      <p:pic>
        <p:nvPicPr>
          <p:cNvPr id="5122" name="Picture 2" descr="Генити Тагути биография. Японский инженер и статистик">
            <a:extLst>
              <a:ext uri="{FF2B5EF4-FFF2-40B4-BE49-F238E27FC236}">
                <a16:creationId xmlns:a16="http://schemas.microsoft.com/office/drawing/2014/main" id="{5F17CB10-5FC9-CDEC-3816-5C958EAC14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3179" y="1118419"/>
            <a:ext cx="3216147" cy="34535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5582768-A5F7-5ED1-488A-6B65C47D91A7}"/>
              </a:ext>
            </a:extLst>
          </p:cNvPr>
          <p:cNvSpPr txBox="1"/>
          <p:nvPr/>
        </p:nvSpPr>
        <p:spPr>
          <a:xfrm>
            <a:off x="9311148" y="4742597"/>
            <a:ext cx="1759975" cy="369332"/>
          </a:xfrm>
          <a:prstGeom prst="rect">
            <a:avLst/>
          </a:prstGeom>
          <a:noFill/>
        </p:spPr>
        <p:txBody>
          <a:bodyPr wrap="square">
            <a:spAutoFit/>
          </a:bodyPr>
          <a:lstStyle/>
          <a:p>
            <a:r>
              <a:rPr lang="uk-UA" sz="1800" i="1" dirty="0" err="1">
                <a:effectLst/>
                <a:latin typeface="Times New Roman" panose="02020603050405020304" pitchFamily="18" charset="0"/>
                <a:ea typeface="Times New Roman" panose="02020603050405020304" pitchFamily="18" charset="0"/>
              </a:rPr>
              <a:t>Геніті</a:t>
            </a:r>
            <a:r>
              <a:rPr lang="uk-UA" sz="1800" i="1" spc="-10"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Тагуті</a:t>
            </a:r>
            <a:endParaRPr lang="uk-UA" dirty="0"/>
          </a:p>
        </p:txBody>
      </p:sp>
    </p:spTree>
    <p:extLst>
      <p:ext uri="{BB962C8B-B14F-4D97-AF65-F5344CB8AC3E}">
        <p14:creationId xmlns:p14="http://schemas.microsoft.com/office/powerpoint/2010/main" val="1926994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94CE13-EB82-8786-842A-C9D2C79254D4}"/>
              </a:ext>
            </a:extLst>
          </p:cNvPr>
          <p:cNvSpPr txBox="1"/>
          <p:nvPr/>
        </p:nvSpPr>
        <p:spPr>
          <a:xfrm>
            <a:off x="1297858" y="1370185"/>
            <a:ext cx="6096000" cy="4216539"/>
          </a:xfrm>
          <a:prstGeom prst="rect">
            <a:avLst/>
          </a:prstGeom>
          <a:solidFill>
            <a:schemeClr val="accent2">
              <a:lumMod val="20000"/>
              <a:lumOff val="80000"/>
            </a:schemeClr>
          </a:solidFill>
          <a:ln>
            <a:solidFill>
              <a:schemeClr val="accent1"/>
            </a:solidFill>
          </a:ln>
        </p:spPr>
        <p:txBody>
          <a:bodyPr wrap="square">
            <a:spAutoFit/>
          </a:bodyPr>
          <a:lstStyle/>
          <a:p>
            <a:pPr algn="ctr"/>
            <a:r>
              <a:rPr lang="uk-UA" sz="1800" i="1" dirty="0">
                <a:effectLst/>
                <a:latin typeface="Times New Roman" panose="02020603050405020304" pitchFamily="18" charset="0"/>
                <a:ea typeface="Times New Roman" panose="02020603050405020304" pitchFamily="18" charset="0"/>
              </a:rPr>
              <a:t>Концепція</a:t>
            </a:r>
            <a:r>
              <a:rPr lang="uk-UA" sz="1800" i="1" spc="-15"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Філіпа</a:t>
            </a:r>
            <a:r>
              <a:rPr lang="uk-UA" sz="1800" i="1" spc="-5"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Кросбі</a:t>
            </a:r>
            <a:endParaRPr lang="uk-UA" sz="1800" i="1" spc="-10" dirty="0">
              <a:effectLst/>
              <a:latin typeface="Times New Roman" panose="02020603050405020304" pitchFamily="18" charset="0"/>
              <a:ea typeface="Times New Roman" panose="02020603050405020304" pitchFamily="18" charset="0"/>
            </a:endParaRPr>
          </a:p>
          <a:p>
            <a:pPr algn="just"/>
            <a:endParaRPr lang="uk-UA" sz="1600" dirty="0">
              <a:effectLst/>
              <a:latin typeface="Times New Roman" panose="02020603050405020304" pitchFamily="18" charset="0"/>
              <a:ea typeface="Times New Roman" panose="02020603050405020304" pitchFamily="18" charset="0"/>
            </a:endParaRPr>
          </a:p>
          <a:p>
            <a:pPr marR="66040" algn="just"/>
            <a:r>
              <a:rPr lang="uk-UA" sz="1800" dirty="0">
                <a:effectLst/>
                <a:latin typeface="Times New Roman" panose="02020603050405020304" pitchFamily="18" charset="0"/>
                <a:ea typeface="Times New Roman" panose="02020603050405020304" pitchFamily="18" charset="0"/>
              </a:rPr>
              <a:t>Ф.</a:t>
            </a:r>
            <a:r>
              <a:rPr lang="uk-UA" sz="1800" spc="400" dirty="0">
                <a:effectLst/>
                <a:latin typeface="Times New Roman" panose="02020603050405020304" pitchFamily="18" charset="0"/>
                <a:ea typeface="Times New Roman" panose="02020603050405020304" pitchFamily="18" charset="0"/>
              </a:rPr>
              <a:t> </a:t>
            </a:r>
            <a:r>
              <a:rPr lang="uk-UA" sz="1800" dirty="0" err="1">
                <a:effectLst/>
                <a:latin typeface="Times New Roman" panose="02020603050405020304" pitchFamily="18" charset="0"/>
                <a:ea typeface="Times New Roman" panose="02020603050405020304" pitchFamily="18" charset="0"/>
              </a:rPr>
              <a:t>Кросбі</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своїй</a:t>
            </a:r>
            <a:r>
              <a:rPr lang="uk-UA" sz="1800" spc="40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концепції</a:t>
            </a:r>
            <a:r>
              <a:rPr lang="uk-UA" sz="1800" i="1" spc="40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«нуль</a:t>
            </a:r>
            <a:r>
              <a:rPr lang="uk-UA" sz="1800" i="1" spc="40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дефектів»</a:t>
            </a:r>
            <a:r>
              <a:rPr lang="uk-UA" sz="1800" i="1"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a:t>
            </a:r>
            <a:r>
              <a:rPr lang="uk-UA" sz="1800" i="1" dirty="0" err="1">
                <a:effectLst/>
                <a:latin typeface="Times New Roman" panose="02020603050405020304" pitchFamily="18" charset="0"/>
                <a:ea typeface="Times New Roman" panose="02020603050405020304" pitchFamily="18" charset="0"/>
              </a:rPr>
              <a:t>Zero</a:t>
            </a:r>
            <a:r>
              <a:rPr lang="uk-UA" sz="1800" i="1" spc="400"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Dejects</a:t>
            </a:r>
            <a:r>
              <a:rPr lang="uk-UA" sz="1800" dirty="0">
                <a:effectLst/>
                <a:latin typeface="Times New Roman" panose="02020603050405020304" pitchFamily="18" charset="0"/>
                <a:ea typeface="Times New Roman" panose="02020603050405020304" pitchFamily="18" charset="0"/>
              </a:rPr>
              <a:t>)</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доводить,</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що підвищення якості не вимагає великих витрат, так як на ділі підвищення якості одночасно підвищує</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і</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продуктивність,</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оскільки</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одночасно</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знижуються</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багато</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статей</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витрат,</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пов’язаних</a:t>
            </a:r>
            <a:r>
              <a:rPr lang="uk-UA" sz="1800" spc="14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a:t>
            </a:r>
            <a:r>
              <a:rPr lang="uk-UA" sz="1800" spc="15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усуненням виявлених</a:t>
            </a:r>
            <a:r>
              <a:rPr lang="uk-UA" sz="1800" spc="14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дефектів та з переробкою неякісної продукції.</a:t>
            </a:r>
            <a:r>
              <a:rPr lang="uk-UA" sz="1800" spc="165" dirty="0">
                <a:effectLst/>
                <a:latin typeface="Times New Roman" panose="02020603050405020304" pitchFamily="18" charset="0"/>
                <a:ea typeface="Times New Roman" panose="02020603050405020304" pitchFamily="18" charset="0"/>
              </a:rPr>
              <a:t> </a:t>
            </a:r>
          </a:p>
          <a:p>
            <a:pPr marR="66040" algn="just"/>
            <a:endParaRPr lang="uk-UA" spc="165" dirty="0">
              <a:latin typeface="Times New Roman" panose="02020603050405020304" pitchFamily="18" charset="0"/>
              <a:ea typeface="Times New Roman" panose="02020603050405020304" pitchFamily="18" charset="0"/>
            </a:endParaRPr>
          </a:p>
          <a:p>
            <a:pPr marR="66040" algn="just"/>
            <a:r>
              <a:rPr lang="uk-UA" sz="1800" dirty="0">
                <a:effectLst/>
                <a:latin typeface="Times New Roman" panose="02020603050405020304" pitchFamily="18" charset="0"/>
                <a:ea typeface="Times New Roman" panose="02020603050405020304" pitchFamily="18" charset="0"/>
              </a:rPr>
              <a:t>Отже, основою</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успіху</a:t>
            </a:r>
            <a:r>
              <a:rPr lang="uk-UA" sz="1800" spc="19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програми</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«нуль</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дефектів»</a:t>
            </a:r>
            <a:r>
              <a:rPr lang="uk-UA" sz="1800" spc="19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став</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принцип</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неприпустимості</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початкового встановлення</a:t>
            </a:r>
            <a:r>
              <a:rPr lang="uk-UA" sz="1800" spc="-3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будь-якого</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прийнятного</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рівня</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дефективності</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(рівень</a:t>
            </a:r>
            <a:r>
              <a:rPr lang="uk-UA" sz="1800" spc="-2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дефектності</a:t>
            </a:r>
            <a:r>
              <a:rPr lang="uk-UA" sz="1800" spc="-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нульовий).</a:t>
            </a:r>
          </a:p>
          <a:p>
            <a:pPr marR="66040" algn="just"/>
            <a:endParaRPr lang="uk-UA" sz="1800" dirty="0">
              <a:effectLst/>
              <a:latin typeface="Times New Roman" panose="02020603050405020304" pitchFamily="18" charset="0"/>
              <a:ea typeface="Times New Roman" panose="02020603050405020304" pitchFamily="18" charset="0"/>
            </a:endParaRPr>
          </a:p>
        </p:txBody>
      </p:sp>
      <p:pic>
        <p:nvPicPr>
          <p:cNvPr id="6146" name="Picture 2" descr="Филипп Кросби - Качественный Казахстан">
            <a:extLst>
              <a:ext uri="{FF2B5EF4-FFF2-40B4-BE49-F238E27FC236}">
                <a16:creationId xmlns:a16="http://schemas.microsoft.com/office/drawing/2014/main" id="{F02EC093-8A3D-B7F5-4D09-E2F08E020D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7463" y="921901"/>
            <a:ext cx="3069969" cy="35400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DAC7F94-26C4-86DC-2D83-D6AFBDC55BAA}"/>
              </a:ext>
            </a:extLst>
          </p:cNvPr>
          <p:cNvSpPr txBox="1"/>
          <p:nvPr/>
        </p:nvSpPr>
        <p:spPr>
          <a:xfrm>
            <a:off x="9212826" y="4571060"/>
            <a:ext cx="1779639" cy="369332"/>
          </a:xfrm>
          <a:prstGeom prst="rect">
            <a:avLst/>
          </a:prstGeom>
          <a:noFill/>
        </p:spPr>
        <p:txBody>
          <a:bodyPr wrap="square">
            <a:spAutoFit/>
          </a:bodyPr>
          <a:lstStyle/>
          <a:p>
            <a:r>
              <a:rPr lang="uk-UA" sz="1800" i="1" dirty="0">
                <a:effectLst/>
                <a:latin typeface="Times New Roman" panose="02020603050405020304" pitchFamily="18" charset="0"/>
                <a:ea typeface="Times New Roman" panose="02020603050405020304" pitchFamily="18" charset="0"/>
              </a:rPr>
              <a:t>Філіп</a:t>
            </a:r>
            <a:r>
              <a:rPr lang="uk-UA" sz="1800" i="1" spc="-5" dirty="0">
                <a:effectLst/>
                <a:latin typeface="Times New Roman" panose="02020603050405020304" pitchFamily="18" charset="0"/>
                <a:ea typeface="Times New Roman" panose="02020603050405020304" pitchFamily="18" charset="0"/>
              </a:rPr>
              <a:t> </a:t>
            </a:r>
            <a:r>
              <a:rPr lang="uk-UA" sz="1800" i="1" spc="-10" dirty="0" err="1">
                <a:effectLst/>
                <a:latin typeface="Times New Roman" panose="02020603050405020304" pitchFamily="18" charset="0"/>
                <a:ea typeface="Times New Roman" panose="02020603050405020304" pitchFamily="18" charset="0"/>
              </a:rPr>
              <a:t>Кросбі</a:t>
            </a:r>
            <a:endParaRPr lang="uk-UA" dirty="0"/>
          </a:p>
        </p:txBody>
      </p:sp>
    </p:spTree>
    <p:extLst>
      <p:ext uri="{BB962C8B-B14F-4D97-AF65-F5344CB8AC3E}">
        <p14:creationId xmlns:p14="http://schemas.microsoft.com/office/powerpoint/2010/main" val="694327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1704E9-CECD-A46B-AD51-E8EAFFC6205F}"/>
              </a:ext>
            </a:extLst>
          </p:cNvPr>
          <p:cNvSpPr txBox="1"/>
          <p:nvPr/>
        </p:nvSpPr>
        <p:spPr>
          <a:xfrm>
            <a:off x="1543664" y="355930"/>
            <a:ext cx="10028903" cy="6186309"/>
          </a:xfrm>
          <a:prstGeom prst="rect">
            <a:avLst/>
          </a:prstGeom>
          <a:solidFill>
            <a:schemeClr val="accent2">
              <a:lumMod val="20000"/>
              <a:lumOff val="80000"/>
            </a:schemeClr>
          </a:solidFill>
          <a:ln>
            <a:solidFill>
              <a:schemeClr val="accent1"/>
            </a:solidFill>
          </a:ln>
        </p:spPr>
        <p:txBody>
          <a:bodyPr wrap="square">
            <a:spAutoFit/>
          </a:bodyPr>
          <a:lstStyle/>
          <a:p>
            <a:pPr marL="64770" marR="72390" indent="448945" algn="just"/>
            <a:r>
              <a:rPr lang="uk-UA" sz="1800" dirty="0">
                <a:effectLst/>
                <a:latin typeface="Times New Roman" panose="02020603050405020304" pitchFamily="18" charset="0"/>
                <a:ea typeface="Times New Roman" panose="02020603050405020304" pitchFamily="18" charset="0"/>
              </a:rPr>
              <a:t>Широкої популярності набули також 14 принципів («</a:t>
            </a:r>
            <a:r>
              <a:rPr lang="uk-UA" sz="1800" dirty="0" err="1">
                <a:effectLst/>
                <a:latin typeface="Times New Roman" panose="02020603050405020304" pitchFamily="18" charset="0"/>
                <a:ea typeface="Times New Roman" panose="02020603050405020304" pitchFamily="18" charset="0"/>
              </a:rPr>
              <a:t>абсолютів</a:t>
            </a:r>
            <a:r>
              <a:rPr lang="uk-UA" sz="1800" dirty="0">
                <a:effectLst/>
                <a:latin typeface="Times New Roman" panose="02020603050405020304" pitchFamily="18" charset="0"/>
                <a:ea typeface="Times New Roman" panose="02020603050405020304" pitchFamily="18" charset="0"/>
              </a:rPr>
              <a:t>») </a:t>
            </a:r>
            <a:r>
              <a:rPr lang="uk-UA" sz="1800" dirty="0" err="1">
                <a:effectLst/>
                <a:latin typeface="Times New Roman" panose="02020603050405020304" pitchFamily="18" charset="0"/>
                <a:ea typeface="Times New Roman" panose="02020603050405020304" pitchFamily="18" charset="0"/>
              </a:rPr>
              <a:t>Кросбі</a:t>
            </a:r>
            <a:r>
              <a:rPr lang="uk-UA" sz="1800" dirty="0">
                <a:effectLst/>
                <a:latin typeface="Times New Roman" panose="02020603050405020304" pitchFamily="18" charset="0"/>
                <a:ea typeface="Times New Roman" panose="02020603050405020304" pitchFamily="18" charset="0"/>
              </a:rPr>
              <a:t>, що визначають послідовність дій щодо забезпечення якості на підприємствах.</a:t>
            </a:r>
          </a:p>
          <a:p>
            <a:pPr marL="64770" marR="72390" indent="448945" algn="just"/>
            <a:endParaRPr lang="uk-UA" sz="1800" dirty="0">
              <a:effectLst/>
              <a:latin typeface="Times New Roman" panose="02020603050405020304" pitchFamily="18" charset="0"/>
              <a:ea typeface="Times New Roman" panose="02020603050405020304" pitchFamily="18" charset="0"/>
            </a:endParaRPr>
          </a:p>
          <a:p>
            <a:pPr marL="342900" marR="73025" lvl="0" indent="-342900" algn="just">
              <a:buSzPts val="1200"/>
              <a:buFont typeface="Times New Roman" panose="02020603050405020304" pitchFamily="18" charset="0"/>
              <a:buAutoNum type="arabicPeriod"/>
              <a:tabLst>
                <a:tab pos="676275" algn="l"/>
              </a:tabLst>
            </a:pPr>
            <a:r>
              <a:rPr lang="uk-UA" sz="1800" spc="0" dirty="0">
                <a:effectLst/>
                <a:latin typeface="Times New Roman" panose="02020603050405020304" pitchFamily="18" charset="0"/>
                <a:ea typeface="Times New Roman" panose="02020603050405020304" pitchFamily="18" charset="0"/>
              </a:rPr>
              <a:t>Чітке визначення прихильності керівництва організації до ідеї якості, а також їх відповідальності у прийнятті рішень.</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66750" algn="l"/>
              </a:tabLst>
            </a:pPr>
            <a:r>
              <a:rPr lang="uk-UA" sz="1800" spc="0" dirty="0">
                <a:effectLst/>
                <a:latin typeface="Times New Roman" panose="02020603050405020304" pitchFamily="18" charset="0"/>
                <a:ea typeface="Times New Roman" panose="02020603050405020304" pitchFamily="18" charset="0"/>
              </a:rPr>
              <a:t>Сформувати</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команду,</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яка</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буде</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втілювати</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a:t>
            </a:r>
            <a:r>
              <a:rPr lang="uk-UA" sz="1800" spc="-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життя</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програму</a:t>
            </a:r>
            <a:r>
              <a:rPr lang="uk-UA" sz="1800" spc="-5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забезпечення</a:t>
            </a:r>
            <a:r>
              <a:rPr lang="uk-UA" sz="1800" spc="-10" dirty="0">
                <a:effectLst/>
                <a:latin typeface="Times New Roman" panose="02020603050405020304" pitchFamily="18" charset="0"/>
                <a:ea typeface="Times New Roman" panose="02020603050405020304" pitchFamily="18" charset="0"/>
              </a:rPr>
              <a:t> якості.</a:t>
            </a:r>
            <a:endParaRPr lang="uk-UA" sz="1600" spc="0" dirty="0">
              <a:effectLst/>
              <a:latin typeface="Times New Roman" panose="02020603050405020304" pitchFamily="18" charset="0"/>
              <a:ea typeface="Times New Roman" panose="02020603050405020304" pitchFamily="18" charset="0"/>
            </a:endParaRPr>
          </a:p>
          <a:p>
            <a:pPr marL="342900" marR="71755" lvl="0" indent="-342900" algn="just">
              <a:spcBef>
                <a:spcPts val="5"/>
              </a:spcBef>
              <a:buSzPts val="1200"/>
              <a:buFont typeface="Times New Roman" panose="02020603050405020304" pitchFamily="18" charset="0"/>
              <a:buAutoNum type="arabicPeriod"/>
              <a:tabLst>
                <a:tab pos="694690" algn="l"/>
              </a:tabLst>
            </a:pPr>
            <a:r>
              <a:rPr lang="uk-UA" sz="1800" spc="0" dirty="0">
                <a:effectLst/>
                <a:latin typeface="Times New Roman" panose="02020603050405020304" pitchFamily="18" charset="0"/>
                <a:ea typeface="Times New Roman" panose="02020603050405020304" pitchFamily="18" charset="0"/>
              </a:rPr>
              <a:t>Визначення методів оцінювання якості на всіх етапах її формування, а також поточних і потенційних проблем з якістю.</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66750" algn="l"/>
              </a:tabLst>
            </a:pPr>
            <a:r>
              <a:rPr lang="uk-UA" sz="1800" spc="0" dirty="0">
                <a:effectLst/>
                <a:latin typeface="Times New Roman" panose="02020603050405020304" pitchFamily="18" charset="0"/>
                <a:ea typeface="Times New Roman" panose="02020603050405020304" pitchFamily="18" charset="0"/>
              </a:rPr>
              <a:t>Організувати</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облік</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і</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визначення</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вартості</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витрат</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на</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забезпечення</a:t>
            </a:r>
            <a:r>
              <a:rPr lang="uk-UA" sz="1800" spc="-10" dirty="0">
                <a:effectLst/>
                <a:latin typeface="Times New Roman" panose="02020603050405020304" pitchFamily="18" charset="0"/>
                <a:ea typeface="Times New Roman" panose="02020603050405020304" pitchFamily="18" charset="0"/>
              </a:rPr>
              <a:t> якості.</a:t>
            </a:r>
            <a:endParaRPr lang="uk-UA" sz="1600" spc="0" dirty="0">
              <a:effectLst/>
              <a:latin typeface="Times New Roman" panose="02020603050405020304" pitchFamily="18" charset="0"/>
              <a:ea typeface="Times New Roman" panose="02020603050405020304" pitchFamily="18" charset="0"/>
            </a:endParaRPr>
          </a:p>
          <a:p>
            <a:pPr marL="342900" marR="70485" lvl="0" indent="-342900" algn="just">
              <a:buSzPts val="1200"/>
              <a:buFont typeface="Times New Roman" panose="02020603050405020304" pitchFamily="18" charset="0"/>
              <a:buAutoNum type="arabicPeriod"/>
              <a:tabLst>
                <a:tab pos="671830" algn="l"/>
              </a:tabLst>
            </a:pPr>
            <a:r>
              <a:rPr lang="uk-UA" sz="1800" spc="0" dirty="0">
                <a:effectLst/>
                <a:latin typeface="Times New Roman" panose="02020603050405020304" pitchFamily="18" charset="0"/>
                <a:ea typeface="Times New Roman" panose="02020603050405020304" pitchFamily="18" charset="0"/>
              </a:rPr>
              <a:t>Довести до відома всіх працівників підприємства політику керівництва в області якості, домагатися свідомого ставлення персоналу до якості. Визначення вартості неякісної роботи і доведення цієї інформації до підлеглих.</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66750" algn="l"/>
              </a:tabLst>
            </a:pPr>
            <a:r>
              <a:rPr lang="uk-UA" sz="1800" spc="0" dirty="0">
                <a:effectLst/>
                <a:latin typeface="Times New Roman" panose="02020603050405020304" pitchFamily="18" charset="0"/>
                <a:ea typeface="Times New Roman" panose="02020603050405020304" pitchFamily="18" charset="0"/>
              </a:rPr>
              <a:t>Розробити</a:t>
            </a:r>
            <a:r>
              <a:rPr lang="uk-UA" sz="1800" spc="-5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процедури</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коригувальних</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дій</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при</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забезпеченні</a:t>
            </a:r>
            <a:r>
              <a:rPr lang="uk-UA" sz="1800" spc="-2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якості.</a:t>
            </a:r>
            <a:endParaRPr lang="uk-UA" sz="1600" spc="0" dirty="0">
              <a:effectLst/>
              <a:latin typeface="Times New Roman" panose="02020603050405020304" pitchFamily="18" charset="0"/>
              <a:ea typeface="Times New Roman" panose="02020603050405020304" pitchFamily="18" charset="0"/>
            </a:endParaRPr>
          </a:p>
          <a:p>
            <a:pPr marL="342900" marR="72390" lvl="0" indent="-342900" algn="just">
              <a:buSzPts val="1200"/>
              <a:buFont typeface="Times New Roman" panose="02020603050405020304" pitchFamily="18" charset="0"/>
              <a:buAutoNum type="arabicPeriod"/>
              <a:tabLst>
                <a:tab pos="723265" algn="l"/>
              </a:tabLst>
            </a:pPr>
            <a:r>
              <a:rPr lang="uk-UA" sz="1800" spc="0" dirty="0">
                <a:effectLst/>
                <a:latin typeface="Times New Roman" panose="02020603050405020304" pitchFamily="18" charset="0"/>
                <a:ea typeface="Times New Roman" panose="02020603050405020304" pitchFamily="18" charset="0"/>
              </a:rPr>
              <a:t>Розробити програму бездефектного виготовлення продукції (систему ―нуль </a:t>
            </a:r>
            <a:r>
              <a:rPr lang="uk-UA" sz="1800" spc="-10" dirty="0">
                <a:effectLst/>
                <a:latin typeface="Times New Roman" panose="02020603050405020304" pitchFamily="18" charset="0"/>
                <a:ea typeface="Times New Roman" panose="02020603050405020304" pitchFamily="18" charset="0"/>
              </a:rPr>
              <a:t>дефектів‖).</a:t>
            </a:r>
            <a:endParaRPr lang="uk-UA" sz="1600" spc="0" dirty="0">
              <a:effectLst/>
              <a:latin typeface="Times New Roman" panose="02020603050405020304" pitchFamily="18" charset="0"/>
              <a:ea typeface="Times New Roman" panose="02020603050405020304" pitchFamily="18" charset="0"/>
            </a:endParaRPr>
          </a:p>
          <a:p>
            <a:pPr marL="342900" marR="70485" lvl="0" indent="-342900" algn="just">
              <a:buSzPts val="1200"/>
              <a:buFont typeface="Times New Roman" panose="02020603050405020304" pitchFamily="18" charset="0"/>
              <a:buAutoNum type="arabicPeriod"/>
              <a:tabLst>
                <a:tab pos="751205" algn="l"/>
              </a:tabLst>
            </a:pPr>
            <a:r>
              <a:rPr lang="uk-UA" sz="1800" spc="0" dirty="0">
                <a:effectLst/>
                <a:latin typeface="Times New Roman" panose="02020603050405020304" pitchFamily="18" charset="0"/>
                <a:ea typeface="Times New Roman" panose="02020603050405020304" pitchFamily="18" charset="0"/>
              </a:rPr>
              <a:t>Організувати навчання наставників, які будуть впроваджувати програму нульового браку.</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66750" algn="l"/>
              </a:tabLst>
            </a:pPr>
            <a:r>
              <a:rPr lang="uk-UA" sz="1800" spc="-10" dirty="0">
                <a:effectLst/>
                <a:latin typeface="Times New Roman" panose="02020603050405020304" pitchFamily="18" charset="0"/>
                <a:ea typeface="Times New Roman" panose="02020603050405020304" pitchFamily="18" charset="0"/>
              </a:rPr>
              <a:t>Організувати</a:t>
            </a:r>
            <a:r>
              <a:rPr lang="uk-UA" sz="1800" spc="-4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регулярне</a:t>
            </a:r>
            <a:r>
              <a:rPr lang="uk-UA" sz="1800" spc="-4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проведення</a:t>
            </a:r>
            <a:r>
              <a:rPr lang="uk-UA" sz="1800" spc="-3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днів</a:t>
            </a:r>
            <a:r>
              <a:rPr lang="uk-UA" sz="1800" spc="-4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якості</a:t>
            </a:r>
            <a:r>
              <a:rPr lang="uk-UA" sz="1800" spc="-3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(днів</a:t>
            </a:r>
            <a:r>
              <a:rPr lang="uk-UA" sz="1800" spc="-4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―нульових</a:t>
            </a:r>
            <a:r>
              <a:rPr lang="uk-UA" sz="1800" spc="-3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ефектів‖).</a:t>
            </a:r>
            <a:endParaRPr lang="uk-UA" sz="1600" spc="0" dirty="0">
              <a:effectLst/>
              <a:latin typeface="Times New Roman" panose="02020603050405020304" pitchFamily="18" charset="0"/>
              <a:ea typeface="Times New Roman" panose="02020603050405020304" pitchFamily="18" charset="0"/>
            </a:endParaRPr>
          </a:p>
          <a:p>
            <a:pPr marL="342900" marR="74930" lvl="0" indent="-342900" algn="just">
              <a:buSzPts val="1200"/>
              <a:buFont typeface="Times New Roman" panose="02020603050405020304" pitchFamily="18" charset="0"/>
              <a:buAutoNum type="arabicPeriod"/>
              <a:tabLst>
                <a:tab pos="775335" algn="l"/>
              </a:tabLst>
            </a:pPr>
            <a:r>
              <a:rPr lang="uk-UA" sz="1800" spc="0" dirty="0">
                <a:effectLst/>
                <a:latin typeface="Times New Roman" panose="02020603050405020304" pitchFamily="18" charset="0"/>
                <a:ea typeface="Times New Roman" panose="02020603050405020304" pitchFamily="18" charset="0"/>
              </a:rPr>
              <a:t>Мотивація персоналу до встановлення персональних цілей, які припускають поліпшення якості.</a:t>
            </a:r>
            <a:endParaRPr lang="uk-UA" sz="1600" spc="0" dirty="0">
              <a:effectLst/>
              <a:latin typeface="Times New Roman" panose="02020603050405020304" pitchFamily="18" charset="0"/>
              <a:ea typeface="Times New Roman" panose="02020603050405020304" pitchFamily="18" charset="0"/>
            </a:endParaRPr>
          </a:p>
          <a:p>
            <a:pPr marL="342900" lvl="0" indent="-342900" algn="just">
              <a:spcBef>
                <a:spcPts val="5"/>
              </a:spcBef>
              <a:buSzPts val="1200"/>
              <a:buFont typeface="Times New Roman" panose="02020603050405020304" pitchFamily="18" charset="0"/>
              <a:buAutoNum type="arabicPeriod"/>
              <a:tabLst>
                <a:tab pos="742950" algn="l"/>
              </a:tabLst>
            </a:pPr>
            <a:r>
              <a:rPr lang="uk-UA" sz="1800" spc="0" dirty="0">
                <a:effectLst/>
                <a:latin typeface="Times New Roman" panose="02020603050405020304" pitchFamily="18" charset="0"/>
                <a:ea typeface="Times New Roman" panose="02020603050405020304" pitchFamily="18" charset="0"/>
              </a:rPr>
              <a:t>Розробити</a:t>
            </a:r>
            <a:r>
              <a:rPr lang="uk-UA" sz="1800" spc="-3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процедури,</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що</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усувають</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причини</a:t>
            </a:r>
            <a:r>
              <a:rPr lang="uk-UA" sz="1800" spc="-2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дефектів.</a:t>
            </a:r>
            <a:endParaRPr lang="uk-UA" sz="1600" spc="0" dirty="0">
              <a:effectLst/>
              <a:latin typeface="Times New Roman" panose="02020603050405020304" pitchFamily="18" charset="0"/>
              <a:ea typeface="Times New Roman" panose="02020603050405020304" pitchFamily="18" charset="0"/>
            </a:endParaRPr>
          </a:p>
          <a:p>
            <a:pPr marL="342900" marR="66675" lvl="0" indent="-342900" algn="just">
              <a:buSzPts val="1200"/>
              <a:buFont typeface="Times New Roman" panose="02020603050405020304" pitchFamily="18" charset="0"/>
              <a:buAutoNum type="arabicPeriod"/>
              <a:tabLst>
                <a:tab pos="755650" algn="l"/>
              </a:tabLst>
            </a:pPr>
            <a:r>
              <a:rPr lang="uk-UA" sz="1800" spc="0" dirty="0">
                <a:effectLst/>
                <a:latin typeface="Times New Roman" panose="02020603050405020304" pitchFamily="18" charset="0"/>
                <a:ea typeface="Times New Roman" panose="02020603050405020304" pitchFamily="18" charset="0"/>
              </a:rPr>
              <a:t>Розробити програму морального заохочення працівників за виконання вимог у сфері якості.</a:t>
            </a:r>
            <a:endParaRPr lang="uk-UA" sz="1600" spc="0" dirty="0">
              <a:effectLst/>
              <a:latin typeface="Times New Roman" panose="02020603050405020304" pitchFamily="18" charset="0"/>
              <a:ea typeface="Times New Roman" panose="02020603050405020304" pitchFamily="18" charset="0"/>
            </a:endParaRPr>
          </a:p>
          <a:p>
            <a:pPr marL="342900" marR="71120" lvl="0" indent="-342900" algn="just">
              <a:buSzPts val="1200"/>
              <a:buFont typeface="Times New Roman" panose="02020603050405020304" pitchFamily="18" charset="0"/>
              <a:buAutoNum type="arabicPeriod"/>
              <a:tabLst>
                <a:tab pos="835025" algn="l"/>
              </a:tabLst>
            </a:pPr>
            <a:r>
              <a:rPr lang="uk-UA" sz="1800" spc="0" dirty="0">
                <a:effectLst/>
                <a:latin typeface="Times New Roman" panose="02020603050405020304" pitchFamily="18" charset="0"/>
                <a:ea typeface="Times New Roman" panose="02020603050405020304" pitchFamily="18" charset="0"/>
              </a:rPr>
              <a:t>Створення цільової групи (спеціального комітету), яка складаються з професіоналів в області якості, з метою впровадження програми ―нульового браку‖.</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742950" algn="l"/>
              </a:tabLst>
            </a:pPr>
            <a:r>
              <a:rPr lang="uk-UA" sz="1800" spc="0" dirty="0">
                <a:effectLst/>
                <a:latin typeface="Times New Roman" panose="02020603050405020304" pitchFamily="18" charset="0"/>
                <a:ea typeface="Times New Roman" panose="02020603050405020304" pitchFamily="18" charset="0"/>
              </a:rPr>
              <a:t>Організувати</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постійне</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навчання</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персоналу</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в</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області</a:t>
            </a:r>
            <a:r>
              <a:rPr lang="uk-UA" sz="1800" spc="-10" dirty="0">
                <a:effectLst/>
                <a:latin typeface="Times New Roman" panose="02020603050405020304" pitchFamily="18" charset="0"/>
                <a:ea typeface="Times New Roman" panose="02020603050405020304" pitchFamily="18" charset="0"/>
              </a:rPr>
              <a:t> якості.</a:t>
            </a: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42281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F25CFC-AE0B-15AF-1196-E4E8ED954E00}"/>
              </a:ext>
            </a:extLst>
          </p:cNvPr>
          <p:cNvSpPr txBox="1"/>
          <p:nvPr/>
        </p:nvSpPr>
        <p:spPr>
          <a:xfrm>
            <a:off x="2821858" y="216761"/>
            <a:ext cx="6096000" cy="400110"/>
          </a:xfrm>
          <a:prstGeom prst="rect">
            <a:avLst/>
          </a:prstGeom>
          <a:noFill/>
        </p:spPr>
        <p:txBody>
          <a:bodyPr wrap="square">
            <a:spAutoFit/>
          </a:bodyPr>
          <a:lstStyle/>
          <a:p>
            <a:pPr algn="ctr"/>
            <a:r>
              <a:rPr lang="uk-UA" sz="2000" b="1" i="0" dirty="0">
                <a:solidFill>
                  <a:srgbClr val="000000"/>
                </a:solidFill>
                <a:effectLst/>
                <a:latin typeface="Times New Roman" panose="02020603050405020304" pitchFamily="18" charset="0"/>
                <a:cs typeface="Times New Roman" panose="02020603050405020304" pitchFamily="18" charset="0"/>
              </a:rPr>
              <a:t>Порівняння концепцій управління якістю</a:t>
            </a:r>
            <a:endParaRPr lang="uk-UA" b="1" dirty="0">
              <a:latin typeface="Times New Roman" panose="02020603050405020304" pitchFamily="18" charset="0"/>
              <a:cs typeface="Times New Roman" panose="02020603050405020304" pitchFamily="18" charset="0"/>
            </a:endParaRPr>
          </a:p>
        </p:txBody>
      </p:sp>
      <p:graphicFrame>
        <p:nvGraphicFramePr>
          <p:cNvPr id="6" name="Таблиця 5">
            <a:extLst>
              <a:ext uri="{FF2B5EF4-FFF2-40B4-BE49-F238E27FC236}">
                <a16:creationId xmlns:a16="http://schemas.microsoft.com/office/drawing/2014/main" id="{91F93E96-1F08-237B-FD64-FAB464820F40}"/>
              </a:ext>
            </a:extLst>
          </p:cNvPr>
          <p:cNvGraphicFramePr>
            <a:graphicFrameLocks noGrp="1"/>
          </p:cNvGraphicFramePr>
          <p:nvPr>
            <p:extLst>
              <p:ext uri="{D42A27DB-BD31-4B8C-83A1-F6EECF244321}">
                <p14:modId xmlns:p14="http://schemas.microsoft.com/office/powerpoint/2010/main" val="607319687"/>
              </p:ext>
            </p:extLst>
          </p:nvPr>
        </p:nvGraphicFramePr>
        <p:xfrm>
          <a:off x="860324" y="693303"/>
          <a:ext cx="10844978" cy="5947936"/>
        </p:xfrm>
        <a:graphic>
          <a:graphicData uri="http://schemas.openxmlformats.org/drawingml/2006/table">
            <a:tbl>
              <a:tblPr firstRow="1" bandRow="1">
                <a:tableStyleId>{5DA37D80-6434-44D0-A028-1B22A696006F}</a:tableStyleId>
              </a:tblPr>
              <a:tblGrid>
                <a:gridCol w="2051480">
                  <a:extLst>
                    <a:ext uri="{9D8B030D-6E8A-4147-A177-3AD203B41FA5}">
                      <a16:colId xmlns:a16="http://schemas.microsoft.com/office/drawing/2014/main" val="213441114"/>
                    </a:ext>
                  </a:extLst>
                </a:gridCol>
                <a:gridCol w="2525435">
                  <a:extLst>
                    <a:ext uri="{9D8B030D-6E8A-4147-A177-3AD203B41FA5}">
                      <a16:colId xmlns:a16="http://schemas.microsoft.com/office/drawing/2014/main" val="2629216845"/>
                    </a:ext>
                  </a:extLst>
                </a:gridCol>
                <a:gridCol w="3556818">
                  <a:extLst>
                    <a:ext uri="{9D8B030D-6E8A-4147-A177-3AD203B41FA5}">
                      <a16:colId xmlns:a16="http://schemas.microsoft.com/office/drawing/2014/main" val="2692233451"/>
                    </a:ext>
                  </a:extLst>
                </a:gridCol>
                <a:gridCol w="2711245">
                  <a:extLst>
                    <a:ext uri="{9D8B030D-6E8A-4147-A177-3AD203B41FA5}">
                      <a16:colId xmlns:a16="http://schemas.microsoft.com/office/drawing/2014/main" val="1678533787"/>
                    </a:ext>
                  </a:extLst>
                </a:gridCol>
              </a:tblGrid>
              <a:tr h="321803">
                <a:tc>
                  <a:txBody>
                    <a:bodyPr/>
                    <a:lstStyle/>
                    <a:p>
                      <a:pPr>
                        <a:spcBef>
                          <a:spcPts val="0"/>
                        </a:spcBef>
                      </a:pPr>
                      <a:endParaRPr lang="uk-UA" sz="1600" dirty="0">
                        <a:latin typeface="Times New Roman" panose="02020603050405020304" pitchFamily="18" charset="0"/>
                        <a:cs typeface="Times New Roman" panose="02020603050405020304" pitchFamily="18" charset="0"/>
                      </a:endParaRPr>
                    </a:p>
                  </a:txBody>
                  <a:tcPr/>
                </a:tc>
                <a:tc>
                  <a:txBody>
                    <a:bodyPr/>
                    <a:lstStyle/>
                    <a:p>
                      <a:pPr algn="ctr">
                        <a:spcBef>
                          <a:spcPts val="0"/>
                        </a:spcBef>
                      </a:pPr>
                      <a:r>
                        <a:rPr lang="uk-UA" sz="1600" b="1" u="sng" kern="1200" dirty="0">
                          <a:solidFill>
                            <a:schemeClr val="tx1"/>
                          </a:solidFill>
                          <a:effectLst/>
                          <a:latin typeface="Times New Roman" panose="02020603050405020304" pitchFamily="18" charset="0"/>
                          <a:cs typeface="Times New Roman" panose="02020603050405020304" pitchFamily="18" charset="0"/>
                        </a:rPr>
                        <a:t>Ф. </a:t>
                      </a:r>
                      <a:r>
                        <a:rPr lang="uk-UA" sz="1600" b="1" u="sng" kern="1200" dirty="0" err="1">
                          <a:solidFill>
                            <a:schemeClr val="tx1"/>
                          </a:solidFill>
                          <a:effectLst/>
                          <a:latin typeface="Times New Roman" panose="02020603050405020304" pitchFamily="18" charset="0"/>
                          <a:cs typeface="Times New Roman" panose="02020603050405020304" pitchFamily="18" charset="0"/>
                        </a:rPr>
                        <a:t>Кросбі</a:t>
                      </a:r>
                      <a:endParaRPr lang="uk-UA" sz="16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spcBef>
                          <a:spcPts val="0"/>
                        </a:spcBef>
                      </a:pPr>
                      <a:r>
                        <a:rPr lang="uk-UA" sz="1600" b="1" u="sng" dirty="0">
                          <a:solidFill>
                            <a:schemeClr val="tx1"/>
                          </a:solidFill>
                          <a:effectLst/>
                          <a:latin typeface="Times New Roman" panose="02020603050405020304" pitchFamily="18" charset="0"/>
                          <a:cs typeface="Times New Roman" panose="02020603050405020304" pitchFamily="18" charset="0"/>
                        </a:rPr>
                        <a:t>Е. </a:t>
                      </a:r>
                      <a:r>
                        <a:rPr lang="uk-UA" sz="1600" b="1" u="sng" dirty="0" err="1">
                          <a:solidFill>
                            <a:schemeClr val="tx1"/>
                          </a:solidFill>
                          <a:effectLst/>
                          <a:latin typeface="Times New Roman" panose="02020603050405020304" pitchFamily="18" charset="0"/>
                          <a:cs typeface="Times New Roman" panose="02020603050405020304" pitchFamily="18" charset="0"/>
                        </a:rPr>
                        <a:t>Демінг</a:t>
                      </a:r>
                      <a:endParaRPr lang="uk-UA" sz="1600" dirty="0">
                        <a:solidFill>
                          <a:schemeClr val="tx1"/>
                        </a:solidFill>
                        <a:effectLst/>
                        <a:latin typeface="Times New Roman" panose="02020603050405020304" pitchFamily="18" charset="0"/>
                        <a:cs typeface="Times New Roman" panose="02020603050405020304" pitchFamily="18" charset="0"/>
                      </a:endParaRPr>
                    </a:p>
                  </a:txBody>
                  <a:tcPr marL="53340" marR="53340" marT="53340" marB="53340"/>
                </a:tc>
                <a:tc>
                  <a:txBody>
                    <a:bodyPr/>
                    <a:lstStyle/>
                    <a:p>
                      <a:pPr algn="ctr">
                        <a:spcBef>
                          <a:spcPts val="0"/>
                        </a:spcBef>
                      </a:pPr>
                      <a:r>
                        <a:rPr lang="uk-UA" sz="1600" b="1" u="sng" dirty="0" err="1">
                          <a:solidFill>
                            <a:schemeClr val="tx1"/>
                          </a:solidFill>
                          <a:effectLst/>
                          <a:latin typeface="Times New Roman" panose="02020603050405020304" pitchFamily="18" charset="0"/>
                          <a:cs typeface="Times New Roman" panose="02020603050405020304" pitchFamily="18" charset="0"/>
                        </a:rPr>
                        <a:t>Дж</a:t>
                      </a:r>
                      <a:r>
                        <a:rPr lang="uk-UA" sz="1600" b="1" u="sng" dirty="0">
                          <a:solidFill>
                            <a:schemeClr val="tx1"/>
                          </a:solidFill>
                          <a:effectLst/>
                          <a:latin typeface="Times New Roman" panose="02020603050405020304" pitchFamily="18" charset="0"/>
                          <a:cs typeface="Times New Roman" panose="02020603050405020304" pitchFamily="18" charset="0"/>
                        </a:rPr>
                        <a:t>. </a:t>
                      </a:r>
                      <a:r>
                        <a:rPr lang="uk-UA" sz="1600" b="1" u="sng" dirty="0" err="1">
                          <a:solidFill>
                            <a:schemeClr val="tx1"/>
                          </a:solidFill>
                          <a:effectLst/>
                          <a:latin typeface="Times New Roman" panose="02020603050405020304" pitchFamily="18" charset="0"/>
                          <a:cs typeface="Times New Roman" panose="02020603050405020304" pitchFamily="18" charset="0"/>
                        </a:rPr>
                        <a:t>Джуран</a:t>
                      </a:r>
                      <a:endParaRPr lang="uk-UA" sz="1600" dirty="0">
                        <a:solidFill>
                          <a:schemeClr val="tx1"/>
                        </a:solidFill>
                        <a:effectLst/>
                        <a:latin typeface="Times New Roman" panose="02020603050405020304" pitchFamily="18" charset="0"/>
                        <a:cs typeface="Times New Roman" panose="02020603050405020304" pitchFamily="18" charset="0"/>
                      </a:endParaRPr>
                    </a:p>
                  </a:txBody>
                  <a:tcPr marL="53340" marR="53340" marT="53340" marB="53340"/>
                </a:tc>
                <a:extLst>
                  <a:ext uri="{0D108BD9-81ED-4DB2-BD59-A6C34878D82A}">
                    <a16:rowId xmlns:a16="http://schemas.microsoft.com/office/drawing/2014/main" val="3632370566"/>
                  </a:ext>
                </a:extLst>
              </a:tr>
              <a:tr h="1106021">
                <a:tc>
                  <a:txBody>
                    <a:bodyPr/>
                    <a:lstStyle/>
                    <a:p>
                      <a:pPr algn="ctr">
                        <a:spcBef>
                          <a:spcPts val="0"/>
                        </a:spcBef>
                      </a:pPr>
                      <a:r>
                        <a:rPr lang="uk-UA" sz="1600" b="1" dirty="0">
                          <a:effectLst/>
                          <a:latin typeface="Times New Roman" panose="02020603050405020304" pitchFamily="18" charset="0"/>
                          <a:cs typeface="Times New Roman" panose="02020603050405020304" pitchFamily="18" charset="0"/>
                        </a:rPr>
                        <a:t>Поняття якості</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uk-UA" sz="1600" dirty="0">
                          <a:solidFill>
                            <a:schemeClr val="tx1"/>
                          </a:solidFill>
                          <a:effectLst/>
                          <a:latin typeface="Times New Roman" panose="02020603050405020304" pitchFamily="18" charset="0"/>
                          <a:cs typeface="Times New Roman" panose="02020603050405020304" pitchFamily="18" charset="0"/>
                        </a:rPr>
                        <a:t>Відповідність встановленим вимогам</a:t>
                      </a:r>
                    </a:p>
                  </a:txBody>
                  <a:tcPr marL="53340" marR="53340" marT="53340" marB="53340" anchor="ctr"/>
                </a:tc>
                <a:tc>
                  <a:txBody>
                    <a:bodyPr/>
                    <a:lstStyle/>
                    <a:p>
                      <a:pPr algn="ctr">
                        <a:spcBef>
                          <a:spcPts val="0"/>
                        </a:spcBef>
                      </a:pPr>
                      <a:r>
                        <a:rPr lang="ru-RU" sz="1600" dirty="0" err="1">
                          <a:solidFill>
                            <a:schemeClr val="tx1"/>
                          </a:solidFill>
                          <a:effectLst/>
                          <a:latin typeface="Times New Roman" panose="02020603050405020304" pitchFamily="18" charset="0"/>
                          <a:cs typeface="Times New Roman" panose="02020603050405020304" pitchFamily="18" charset="0"/>
                        </a:rPr>
                        <a:t>Передбачувана</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ступінь</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однорідності</a:t>
                      </a:r>
                      <a:r>
                        <a:rPr lang="ru-RU" sz="1600" dirty="0">
                          <a:solidFill>
                            <a:schemeClr val="tx1"/>
                          </a:solidFill>
                          <a:effectLst/>
                          <a:latin typeface="Times New Roman" panose="02020603050405020304" pitchFamily="18" charset="0"/>
                          <a:cs typeface="Times New Roman" panose="02020603050405020304" pitchFamily="18" charset="0"/>
                        </a:rPr>
                        <a:t> і </a:t>
                      </a:r>
                      <a:r>
                        <a:rPr lang="ru-RU" sz="1600" dirty="0" err="1">
                          <a:solidFill>
                            <a:schemeClr val="tx1"/>
                          </a:solidFill>
                          <a:effectLst/>
                          <a:latin typeface="Times New Roman" panose="02020603050405020304" pitchFamily="18" charset="0"/>
                          <a:cs typeface="Times New Roman" panose="02020603050405020304" pitchFamily="18" charset="0"/>
                        </a:rPr>
                        <a:t>надійності</a:t>
                      </a:r>
                      <a:r>
                        <a:rPr lang="ru-RU" sz="1600" dirty="0">
                          <a:solidFill>
                            <a:schemeClr val="tx1"/>
                          </a:solidFill>
                          <a:effectLst/>
                          <a:latin typeface="Times New Roman" panose="02020603050405020304" pitchFamily="18" charset="0"/>
                          <a:cs typeface="Times New Roman" panose="02020603050405020304" pitchFamily="18" charset="0"/>
                        </a:rPr>
                        <a:t> при </a:t>
                      </a:r>
                      <a:r>
                        <a:rPr lang="ru-RU" sz="1600" dirty="0" err="1">
                          <a:solidFill>
                            <a:schemeClr val="tx1"/>
                          </a:solidFill>
                          <a:effectLst/>
                          <a:latin typeface="Times New Roman" panose="02020603050405020304" pitchFamily="18" charset="0"/>
                          <a:cs typeface="Times New Roman" panose="02020603050405020304" pitchFamily="18" charset="0"/>
                        </a:rPr>
                        <a:t>низьких</a:t>
                      </a:r>
                      <a:r>
                        <a:rPr lang="ru-RU" sz="1600" dirty="0">
                          <a:solidFill>
                            <a:schemeClr val="tx1"/>
                          </a:solidFill>
                          <a:effectLst/>
                          <a:latin typeface="Times New Roman" panose="02020603050405020304" pitchFamily="18" charset="0"/>
                          <a:cs typeface="Times New Roman" panose="02020603050405020304" pitchFamily="18" charset="0"/>
                        </a:rPr>
                        <a:t> затратах у </a:t>
                      </a:r>
                      <a:r>
                        <a:rPr lang="ru-RU" sz="1600" dirty="0" err="1">
                          <a:solidFill>
                            <a:schemeClr val="tx1"/>
                          </a:solidFill>
                          <a:effectLst/>
                          <a:latin typeface="Times New Roman" panose="02020603050405020304" pitchFamily="18" charset="0"/>
                          <a:cs typeface="Times New Roman" panose="02020603050405020304" pitchFamily="18" charset="0"/>
                        </a:rPr>
                        <a:t>відповідності</a:t>
                      </a:r>
                      <a:r>
                        <a:rPr lang="ru-RU" sz="1600" dirty="0">
                          <a:solidFill>
                            <a:schemeClr val="tx1"/>
                          </a:solidFill>
                          <a:effectLst/>
                          <a:latin typeface="Times New Roman" panose="02020603050405020304" pitchFamily="18" charset="0"/>
                          <a:cs typeface="Times New Roman" panose="02020603050405020304" pitchFamily="18" charset="0"/>
                        </a:rPr>
                        <a:t> потребам ринку</a:t>
                      </a:r>
                    </a:p>
                  </a:txBody>
                  <a:tcPr marL="53340" marR="53340" marT="53340" marB="53340" anchor="ctr"/>
                </a:tc>
                <a:tc>
                  <a:txBody>
                    <a:bodyPr/>
                    <a:lstStyle/>
                    <a:p>
                      <a:pPr algn="ctr">
                        <a:spcBef>
                          <a:spcPts val="0"/>
                        </a:spcBef>
                      </a:pPr>
                      <a:r>
                        <a:rPr lang="uk-UA" sz="1600" dirty="0">
                          <a:solidFill>
                            <a:schemeClr val="tx1"/>
                          </a:solidFill>
                          <a:effectLst/>
                          <a:latin typeface="Times New Roman" panose="02020603050405020304" pitchFamily="18" charset="0"/>
                          <a:cs typeface="Times New Roman" panose="02020603050405020304" pitchFamily="18" charset="0"/>
                        </a:rPr>
                        <a:t>Придатність до вживання</a:t>
                      </a:r>
                    </a:p>
                  </a:txBody>
                  <a:tcPr marL="53340" marR="53340" marT="53340" marB="53340" anchor="ctr"/>
                </a:tc>
                <a:extLst>
                  <a:ext uri="{0D108BD9-81ED-4DB2-BD59-A6C34878D82A}">
                    <a16:rowId xmlns:a16="http://schemas.microsoft.com/office/drawing/2014/main" val="2063375261"/>
                  </a:ext>
                </a:extLst>
              </a:tr>
              <a:tr h="806245">
                <a:tc>
                  <a:txBody>
                    <a:bodyPr/>
                    <a:lstStyle/>
                    <a:p>
                      <a:pPr algn="ctr">
                        <a:spcBef>
                          <a:spcPts val="0"/>
                        </a:spcBef>
                      </a:pPr>
                      <a:r>
                        <a:rPr lang="uk-UA" sz="1600" b="1" dirty="0">
                          <a:effectLst/>
                          <a:latin typeface="Times New Roman" panose="02020603050405020304" pitchFamily="18" charset="0"/>
                          <a:cs typeface="Times New Roman" panose="02020603050405020304" pitchFamily="18" charset="0"/>
                        </a:rPr>
                        <a:t>Ступінь </a:t>
                      </a:r>
                      <a:r>
                        <a:rPr lang="uk-UA" sz="1600" b="1" dirty="0" err="1">
                          <a:effectLst/>
                          <a:latin typeface="Times New Roman" panose="02020603050405020304" pitchFamily="18" charset="0"/>
                          <a:cs typeface="Times New Roman" panose="02020603050405020304" pitchFamily="18" charset="0"/>
                        </a:rPr>
                        <a:t>відповідаль-ності</a:t>
                      </a:r>
                      <a:r>
                        <a:rPr lang="uk-UA" sz="1600" b="1" dirty="0">
                          <a:effectLst/>
                          <a:latin typeface="Times New Roman" panose="02020603050405020304" pitchFamily="18" charset="0"/>
                          <a:cs typeface="Times New Roman" panose="02020603050405020304" pitchFamily="18" charset="0"/>
                        </a:rPr>
                        <a:t> вищого керівництва</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uk-UA" sz="1600" dirty="0">
                          <a:solidFill>
                            <a:schemeClr val="tx1"/>
                          </a:solidFill>
                          <a:effectLst/>
                          <a:latin typeface="Times New Roman" panose="02020603050405020304" pitchFamily="18" charset="0"/>
                          <a:cs typeface="Times New Roman" panose="02020603050405020304" pitchFamily="18" charset="0"/>
                        </a:rPr>
                        <a:t>Повна відповідальність за якість</a:t>
                      </a:r>
                    </a:p>
                  </a:txBody>
                  <a:tcPr marL="53340" marR="53340" marT="53340" marB="53340" anchor="ctr"/>
                </a:tc>
                <a:tc>
                  <a:txBody>
                    <a:bodyPr/>
                    <a:lstStyle/>
                    <a:p>
                      <a:pPr algn="ctr">
                        <a:spcBef>
                          <a:spcPts val="0"/>
                        </a:spcBef>
                      </a:pPr>
                      <a:r>
                        <a:rPr lang="ru-RU" sz="1600" dirty="0" err="1">
                          <a:solidFill>
                            <a:schemeClr val="tx1"/>
                          </a:solidFill>
                          <a:effectLst/>
                          <a:latin typeface="Times New Roman" panose="02020603050405020304" pitchFamily="18" charset="0"/>
                          <a:cs typeface="Times New Roman" panose="02020603050405020304" pitchFamily="18" charset="0"/>
                        </a:rPr>
                        <a:t>Відповідальність</a:t>
                      </a:r>
                      <a:r>
                        <a:rPr lang="ru-RU" sz="1600" dirty="0">
                          <a:solidFill>
                            <a:schemeClr val="tx1"/>
                          </a:solidFill>
                          <a:effectLst/>
                          <a:latin typeface="Times New Roman" panose="02020603050405020304" pitchFamily="18" charset="0"/>
                          <a:cs typeface="Times New Roman" panose="02020603050405020304" pitchFamily="18" charset="0"/>
                        </a:rPr>
                        <a:t> за 94 % проблем, </a:t>
                      </a:r>
                      <a:r>
                        <a:rPr lang="ru-RU" sz="1600" dirty="0" err="1">
                          <a:solidFill>
                            <a:schemeClr val="tx1"/>
                          </a:solidFill>
                          <a:effectLst/>
                          <a:latin typeface="Times New Roman" panose="02020603050405020304" pitchFamily="18" charset="0"/>
                          <a:cs typeface="Times New Roman" panose="02020603050405020304" pitchFamily="18" charset="0"/>
                        </a:rPr>
                        <a:t>пов’язаних</a:t>
                      </a:r>
                      <a:r>
                        <a:rPr lang="ru-RU" sz="1600" dirty="0">
                          <a:solidFill>
                            <a:schemeClr val="tx1"/>
                          </a:solidFill>
                          <a:effectLst/>
                          <a:latin typeface="Times New Roman" panose="02020603050405020304" pitchFamily="18" charset="0"/>
                          <a:cs typeface="Times New Roman" panose="02020603050405020304" pitchFamily="18" charset="0"/>
                        </a:rPr>
                        <a:t> з </a:t>
                      </a:r>
                      <a:r>
                        <a:rPr lang="ru-RU" sz="1600" dirty="0" err="1">
                          <a:solidFill>
                            <a:schemeClr val="tx1"/>
                          </a:solidFill>
                          <a:effectLst/>
                          <a:latin typeface="Times New Roman" panose="02020603050405020304" pitchFamily="18" charset="0"/>
                          <a:cs typeface="Times New Roman" panose="02020603050405020304" pitchFamily="18" charset="0"/>
                        </a:rPr>
                        <a:t>якістю</a:t>
                      </a:r>
                      <a:endParaRPr lang="ru-RU" sz="1600" dirty="0">
                        <a:solidFill>
                          <a:schemeClr val="tx1"/>
                        </a:solidFill>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ru-RU" sz="1600" dirty="0" err="1">
                          <a:solidFill>
                            <a:schemeClr val="tx1"/>
                          </a:solidFill>
                          <a:effectLst/>
                          <a:latin typeface="Times New Roman" panose="02020603050405020304" pitchFamily="18" charset="0"/>
                          <a:cs typeface="Times New Roman" panose="02020603050405020304" pitchFamily="18" charset="0"/>
                        </a:rPr>
                        <a:t>Із</a:t>
                      </a:r>
                      <a:r>
                        <a:rPr lang="ru-RU" sz="1600" dirty="0">
                          <a:solidFill>
                            <a:schemeClr val="tx1"/>
                          </a:solidFill>
                          <a:effectLst/>
                          <a:latin typeface="Times New Roman" panose="02020603050405020304" pitchFamily="18" charset="0"/>
                          <a:cs typeface="Times New Roman" panose="02020603050405020304" pitchFamily="18" charset="0"/>
                        </a:rPr>
                        <a:t>-за </a:t>
                      </a:r>
                      <a:r>
                        <a:rPr lang="ru-RU" sz="1600" dirty="0" err="1">
                          <a:solidFill>
                            <a:schemeClr val="tx1"/>
                          </a:solidFill>
                          <a:effectLst/>
                          <a:latin typeface="Times New Roman" panose="02020603050405020304" pitchFamily="18" charset="0"/>
                          <a:cs typeface="Times New Roman" panose="02020603050405020304" pitchFamily="18" charset="0"/>
                        </a:rPr>
                        <a:t>неякісної</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роботи</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працівників</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виникає</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менше</a:t>
                      </a:r>
                      <a:r>
                        <a:rPr lang="ru-RU" sz="1600" dirty="0">
                          <a:solidFill>
                            <a:schemeClr val="tx1"/>
                          </a:solidFill>
                          <a:effectLst/>
                          <a:latin typeface="Times New Roman" panose="02020603050405020304" pitchFamily="18" charset="0"/>
                          <a:cs typeface="Times New Roman" panose="02020603050405020304" pitchFamily="18" charset="0"/>
                        </a:rPr>
                        <a:t> 20% проблем з </a:t>
                      </a:r>
                      <a:r>
                        <a:rPr lang="ru-RU" sz="1600" dirty="0" err="1">
                          <a:solidFill>
                            <a:schemeClr val="tx1"/>
                          </a:solidFill>
                          <a:effectLst/>
                          <a:latin typeface="Times New Roman" panose="02020603050405020304" pitchFamily="18" charset="0"/>
                          <a:cs typeface="Times New Roman" panose="02020603050405020304" pitchFamily="18" charset="0"/>
                        </a:rPr>
                        <a:t>якості</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продукції</a:t>
                      </a:r>
                      <a:endParaRPr lang="ru-RU" sz="1600" dirty="0">
                        <a:solidFill>
                          <a:schemeClr val="tx1"/>
                        </a:solidFill>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335988420"/>
                  </a:ext>
                </a:extLst>
              </a:tr>
              <a:tr h="1489115">
                <a:tc>
                  <a:txBody>
                    <a:bodyPr/>
                    <a:lstStyle/>
                    <a:p>
                      <a:pPr algn="ctr">
                        <a:spcBef>
                          <a:spcPts val="0"/>
                        </a:spcBef>
                      </a:pPr>
                      <a:r>
                        <a:rPr lang="uk-UA" sz="1600" b="1" dirty="0">
                          <a:effectLst/>
                          <a:latin typeface="Times New Roman" panose="02020603050405020304" pitchFamily="18" charset="0"/>
                          <a:cs typeface="Times New Roman" panose="02020603050405020304" pitchFamily="18" charset="0"/>
                        </a:rPr>
                        <a:t>Стандарти ефективності і мотивація</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uk-UA" sz="1600" dirty="0">
                          <a:solidFill>
                            <a:schemeClr val="tx1"/>
                          </a:solidFill>
                          <a:effectLst/>
                          <a:latin typeface="Times New Roman" panose="02020603050405020304" pitchFamily="18" charset="0"/>
                          <a:cs typeface="Times New Roman" panose="02020603050405020304" pitchFamily="18" charset="0"/>
                        </a:rPr>
                        <a:t>Реалізація концепції «нуль-дефектів»</a:t>
                      </a:r>
                    </a:p>
                  </a:txBody>
                  <a:tcPr marL="53340" marR="53340" marT="53340" marB="53340" anchor="ctr"/>
                </a:tc>
                <a:tc>
                  <a:txBody>
                    <a:bodyPr/>
                    <a:lstStyle/>
                    <a:p>
                      <a:pPr algn="ctr">
                        <a:spcBef>
                          <a:spcPts val="0"/>
                        </a:spcBef>
                      </a:pPr>
                      <a:r>
                        <a:rPr lang="ru-RU" sz="1600" dirty="0" err="1">
                          <a:solidFill>
                            <a:schemeClr val="tx1"/>
                          </a:solidFill>
                          <a:effectLst/>
                          <a:latin typeface="Times New Roman" panose="02020603050405020304" pitchFamily="18" charset="0"/>
                          <a:cs typeface="Times New Roman" panose="02020603050405020304" pitchFamily="18" charset="0"/>
                        </a:rPr>
                        <a:t>Багатовимірна</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оцінка</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якості</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використання</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статистичних</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методів</a:t>
                      </a:r>
                      <a:r>
                        <a:rPr lang="ru-RU" sz="1600" dirty="0">
                          <a:solidFill>
                            <a:schemeClr val="tx1"/>
                          </a:solidFill>
                          <a:effectLst/>
                          <a:latin typeface="Times New Roman" panose="02020603050405020304" pitchFamily="18" charset="0"/>
                          <a:cs typeface="Times New Roman" panose="02020603050405020304" pitchFamily="18" charset="0"/>
                        </a:rPr>
                        <a:t> для </a:t>
                      </a:r>
                      <a:r>
                        <a:rPr lang="ru-RU" sz="1600" dirty="0" err="1">
                          <a:solidFill>
                            <a:schemeClr val="tx1"/>
                          </a:solidFill>
                          <a:effectLst/>
                          <a:latin typeface="Times New Roman" panose="02020603050405020304" pitchFamily="18" charset="0"/>
                          <a:cs typeface="Times New Roman" panose="02020603050405020304" pitchFamily="18" charset="0"/>
                        </a:rPr>
                        <a:t>виміру</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ефективності</a:t>
                      </a:r>
                      <a:r>
                        <a:rPr lang="ru-RU" sz="1600" dirty="0">
                          <a:solidFill>
                            <a:schemeClr val="tx1"/>
                          </a:solidFill>
                          <a:effectLst/>
                          <a:latin typeface="Times New Roman" panose="02020603050405020304" pitchFamily="18" charset="0"/>
                          <a:cs typeface="Times New Roman" panose="02020603050405020304" pitchFamily="18" charset="0"/>
                        </a:rPr>
                        <a:t> у </a:t>
                      </a:r>
                      <a:r>
                        <a:rPr lang="ru-RU" sz="1600" dirty="0" err="1">
                          <a:solidFill>
                            <a:schemeClr val="tx1"/>
                          </a:solidFill>
                          <a:effectLst/>
                          <a:latin typeface="Times New Roman" panose="02020603050405020304" pitchFamily="18" charset="0"/>
                          <a:cs typeface="Times New Roman" panose="02020603050405020304" pitchFamily="18" charset="0"/>
                        </a:rPr>
                        <a:t>всіх</a:t>
                      </a:r>
                      <a:r>
                        <a:rPr lang="ru-RU" sz="1600" dirty="0">
                          <a:solidFill>
                            <a:schemeClr val="tx1"/>
                          </a:solidFill>
                          <a:effectLst/>
                          <a:latin typeface="Times New Roman" panose="02020603050405020304" pitchFamily="18" charset="0"/>
                          <a:cs typeface="Times New Roman" panose="02020603050405020304" pitchFamily="18" charset="0"/>
                        </a:rPr>
                        <a:t> сферах; критика </a:t>
                      </a:r>
                      <a:r>
                        <a:rPr lang="ru-RU" sz="1600" dirty="0" err="1">
                          <a:solidFill>
                            <a:schemeClr val="tx1"/>
                          </a:solidFill>
                          <a:effectLst/>
                          <a:latin typeface="Times New Roman" panose="02020603050405020304" pitchFamily="18" charset="0"/>
                          <a:cs typeface="Times New Roman" panose="02020603050405020304" pitchFamily="18" charset="0"/>
                        </a:rPr>
                        <a:t>концепції</a:t>
                      </a:r>
                      <a:r>
                        <a:rPr lang="ru-RU" sz="1600" dirty="0">
                          <a:solidFill>
                            <a:schemeClr val="tx1"/>
                          </a:solidFill>
                          <a:effectLst/>
                          <a:latin typeface="Times New Roman" panose="02020603050405020304" pitchFamily="18" charset="0"/>
                          <a:cs typeface="Times New Roman" panose="02020603050405020304" pitchFamily="18" charset="0"/>
                        </a:rPr>
                        <a:t> «нуль –</a:t>
                      </a:r>
                      <a:r>
                        <a:rPr lang="ru-RU" sz="1600" dirty="0" err="1">
                          <a:solidFill>
                            <a:schemeClr val="tx1"/>
                          </a:solidFill>
                          <a:effectLst/>
                          <a:latin typeface="Times New Roman" panose="02020603050405020304" pitchFamily="18" charset="0"/>
                          <a:cs typeface="Times New Roman" panose="02020603050405020304" pitchFamily="18" charset="0"/>
                        </a:rPr>
                        <a:t>дефектів</a:t>
                      </a:r>
                      <a:r>
                        <a:rPr lang="ru-RU" sz="1600" dirty="0">
                          <a:solidFill>
                            <a:schemeClr val="tx1"/>
                          </a:solidFill>
                          <a:effectLst/>
                          <a:latin typeface="Times New Roman" panose="02020603050405020304" pitchFamily="18" charset="0"/>
                          <a:cs typeface="Times New Roman" panose="02020603050405020304" pitchFamily="18" charset="0"/>
                        </a:rPr>
                        <a:t>»</a:t>
                      </a:r>
                    </a:p>
                  </a:txBody>
                  <a:tcPr marL="53340" marR="53340" marT="53340" marB="53340" anchor="ctr"/>
                </a:tc>
                <a:tc>
                  <a:txBody>
                    <a:bodyPr/>
                    <a:lstStyle/>
                    <a:p>
                      <a:pPr algn="ctr">
                        <a:spcBef>
                          <a:spcPts val="0"/>
                        </a:spcBef>
                      </a:pPr>
                      <a:r>
                        <a:rPr lang="ru-RU" sz="1600" dirty="0">
                          <a:solidFill>
                            <a:schemeClr val="tx1"/>
                          </a:solidFill>
                          <a:effectLst/>
                          <a:latin typeface="Times New Roman" panose="02020603050405020304" pitchFamily="18" charset="0"/>
                          <a:cs typeface="Times New Roman" panose="02020603050405020304" pitchFamily="18" charset="0"/>
                        </a:rPr>
                        <a:t>Для </a:t>
                      </a:r>
                      <a:r>
                        <a:rPr lang="ru-RU" sz="1600" dirty="0" err="1">
                          <a:solidFill>
                            <a:schemeClr val="tx1"/>
                          </a:solidFill>
                          <a:effectLst/>
                          <a:latin typeface="Times New Roman" panose="02020603050405020304" pitchFamily="18" charset="0"/>
                          <a:cs typeface="Times New Roman" panose="02020603050405020304" pitchFamily="18" charset="0"/>
                        </a:rPr>
                        <a:t>досягнення</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високих</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результатів</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слід</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уникати</a:t>
                      </a:r>
                      <a:r>
                        <a:rPr lang="ru-RU" sz="1600" dirty="0">
                          <a:solidFill>
                            <a:schemeClr val="tx1"/>
                          </a:solidFill>
                          <a:effectLst/>
                          <a:latin typeface="Times New Roman" panose="02020603050405020304" pitchFamily="18" charset="0"/>
                          <a:cs typeface="Times New Roman" panose="02020603050405020304" pitchFamily="18" charset="0"/>
                        </a:rPr>
                        <a:t> великих </a:t>
                      </a:r>
                      <a:r>
                        <a:rPr lang="ru-RU" sz="1600" dirty="0" err="1">
                          <a:solidFill>
                            <a:schemeClr val="tx1"/>
                          </a:solidFill>
                          <a:effectLst/>
                          <a:latin typeface="Times New Roman" panose="02020603050405020304" pitchFamily="18" charset="0"/>
                          <a:cs typeface="Times New Roman" panose="02020603050405020304" pitchFamily="18" charset="0"/>
                        </a:rPr>
                        <a:t>кампаній</a:t>
                      </a:r>
                      <a:endParaRPr lang="ru-RU" sz="1600" dirty="0">
                        <a:solidFill>
                          <a:schemeClr val="tx1"/>
                        </a:solidFill>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1447010536"/>
                  </a:ext>
                </a:extLst>
              </a:tr>
              <a:tr h="321803">
                <a:tc>
                  <a:txBody>
                    <a:bodyPr/>
                    <a:lstStyle/>
                    <a:p>
                      <a:pPr algn="ctr">
                        <a:spcBef>
                          <a:spcPts val="0"/>
                        </a:spcBef>
                      </a:pPr>
                      <a:r>
                        <a:rPr lang="uk-UA" sz="1600" b="1" dirty="0">
                          <a:effectLst/>
                          <a:latin typeface="Times New Roman" panose="02020603050405020304" pitchFamily="18" charset="0"/>
                          <a:cs typeface="Times New Roman" panose="02020603050405020304" pitchFamily="18" charset="0"/>
                        </a:rPr>
                        <a:t>Загальний підхід</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ru-RU" sz="1600">
                          <a:solidFill>
                            <a:schemeClr val="tx1"/>
                          </a:solidFill>
                          <a:effectLst/>
                          <a:latin typeface="Times New Roman" panose="02020603050405020304" pitchFamily="18" charset="0"/>
                          <a:cs typeface="Times New Roman" panose="02020603050405020304" pitchFamily="18" charset="0"/>
                        </a:rPr>
                        <a:t>Попередження можливих дефектів, а не контроль якості по факту</a:t>
                      </a:r>
                    </a:p>
                  </a:txBody>
                  <a:tcPr marL="53340" marR="53340" marT="53340" marB="53340" anchor="ctr"/>
                </a:tc>
                <a:tc>
                  <a:txBody>
                    <a:bodyPr/>
                    <a:lstStyle/>
                    <a:p>
                      <a:pPr algn="ctr">
                        <a:spcBef>
                          <a:spcPts val="0"/>
                        </a:spcBef>
                      </a:pPr>
                      <a:r>
                        <a:rPr lang="ru-RU" sz="1600" dirty="0" err="1">
                          <a:solidFill>
                            <a:schemeClr val="tx1"/>
                          </a:solidFill>
                          <a:effectLst/>
                          <a:latin typeface="Times New Roman" panose="02020603050405020304" pitchFamily="18" charset="0"/>
                          <a:cs typeface="Times New Roman" panose="02020603050405020304" pitchFamily="18" charset="0"/>
                        </a:rPr>
                        <a:t>Зниження</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рівня</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нестабільної</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якості</a:t>
                      </a:r>
                      <a:r>
                        <a:rPr lang="ru-RU" sz="1600" dirty="0">
                          <a:solidFill>
                            <a:schemeClr val="tx1"/>
                          </a:solidFill>
                          <a:effectLst/>
                          <a:latin typeface="Times New Roman" panose="02020603050405020304" pitchFamily="18" charset="0"/>
                          <a:cs typeface="Times New Roman" panose="02020603050405020304" pitchFamily="18" charset="0"/>
                        </a:rPr>
                        <a:t> шляхом </a:t>
                      </a:r>
                      <a:r>
                        <a:rPr lang="ru-RU" sz="1600" dirty="0" err="1">
                          <a:solidFill>
                            <a:schemeClr val="tx1"/>
                          </a:solidFill>
                          <a:effectLst/>
                          <a:latin typeface="Times New Roman" panose="02020603050405020304" pitchFamily="18" charset="0"/>
                          <a:cs typeface="Times New Roman" panose="02020603050405020304" pitchFamily="18" charset="0"/>
                        </a:rPr>
                        <a:t>її</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безперервного</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покращення</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відмова</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від</a:t>
                      </a:r>
                      <a:r>
                        <a:rPr lang="ru-RU" sz="1600" dirty="0">
                          <a:solidFill>
                            <a:schemeClr val="tx1"/>
                          </a:solidFill>
                          <a:effectLst/>
                          <a:latin typeface="Times New Roman" panose="02020603050405020304" pitchFamily="18" charset="0"/>
                          <a:cs typeface="Times New Roman" panose="02020603050405020304" pitchFamily="18" charset="0"/>
                        </a:rPr>
                        <a:t> тотального контролю </a:t>
                      </a:r>
                      <a:r>
                        <a:rPr lang="ru-RU" sz="1600" dirty="0" err="1">
                          <a:solidFill>
                            <a:schemeClr val="tx1"/>
                          </a:solidFill>
                          <a:effectLst/>
                          <a:latin typeface="Times New Roman" panose="02020603050405020304" pitchFamily="18" charset="0"/>
                          <a:cs typeface="Times New Roman" panose="02020603050405020304" pitchFamily="18" charset="0"/>
                        </a:rPr>
                        <a:t>якості</a:t>
                      </a:r>
                      <a:endParaRPr lang="ru-RU" sz="1600" dirty="0">
                        <a:solidFill>
                          <a:schemeClr val="tx1"/>
                        </a:solidFill>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ru-RU" sz="1600" dirty="0" err="1">
                          <a:solidFill>
                            <a:schemeClr val="tx1"/>
                          </a:solidFill>
                          <a:effectLst/>
                          <a:latin typeface="Times New Roman" panose="02020603050405020304" pitchFamily="18" charset="0"/>
                          <a:cs typeface="Times New Roman" panose="02020603050405020304" pitchFamily="18" charset="0"/>
                        </a:rPr>
                        <a:t>Загальний</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підхід</a:t>
                      </a:r>
                      <a:r>
                        <a:rPr lang="ru-RU" sz="1600" dirty="0">
                          <a:solidFill>
                            <a:schemeClr val="tx1"/>
                          </a:solidFill>
                          <a:effectLst/>
                          <a:latin typeface="Times New Roman" panose="02020603050405020304" pitchFamily="18" charset="0"/>
                          <a:cs typeface="Times New Roman" panose="02020603050405020304" pitchFamily="18" charset="0"/>
                        </a:rPr>
                        <a:t> до </a:t>
                      </a:r>
                      <a:r>
                        <a:rPr lang="ru-RU" sz="1600" dirty="0" err="1">
                          <a:solidFill>
                            <a:schemeClr val="tx1"/>
                          </a:solidFill>
                          <a:effectLst/>
                          <a:latin typeface="Times New Roman" panose="02020603050405020304" pitchFamily="18" charset="0"/>
                          <a:cs typeface="Times New Roman" panose="02020603050405020304" pitchFamily="18" charset="0"/>
                        </a:rPr>
                        <a:t>управління</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якістю</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особлива</a:t>
                      </a:r>
                      <a:r>
                        <a:rPr lang="ru-RU" sz="1600" dirty="0">
                          <a:solidFill>
                            <a:schemeClr val="tx1"/>
                          </a:solidFill>
                          <a:effectLst/>
                          <a:latin typeface="Times New Roman" panose="02020603050405020304" pitchFamily="18" charset="0"/>
                          <a:cs typeface="Times New Roman" panose="02020603050405020304" pitchFamily="18" charset="0"/>
                        </a:rPr>
                        <a:t> </a:t>
                      </a:r>
                      <a:r>
                        <a:rPr lang="ru-RU" sz="1600" dirty="0" err="1">
                          <a:solidFill>
                            <a:schemeClr val="tx1"/>
                          </a:solidFill>
                          <a:effectLst/>
                          <a:latin typeface="Times New Roman" panose="02020603050405020304" pitchFamily="18" charset="0"/>
                          <a:cs typeface="Times New Roman" panose="02020603050405020304" pitchFamily="18" charset="0"/>
                        </a:rPr>
                        <a:t>увагу</a:t>
                      </a:r>
                      <a:r>
                        <a:rPr lang="ru-RU" sz="1600" dirty="0">
                          <a:solidFill>
                            <a:schemeClr val="tx1"/>
                          </a:solidFill>
                          <a:effectLst/>
                          <a:latin typeface="Times New Roman" panose="02020603050405020304" pitchFamily="18" charset="0"/>
                          <a:cs typeface="Times New Roman" panose="02020603050405020304" pitchFamily="18" charset="0"/>
                        </a:rPr>
                        <a:t> – </a:t>
                      </a:r>
                      <a:r>
                        <a:rPr lang="ru-RU" sz="1600" dirty="0" err="1">
                          <a:solidFill>
                            <a:schemeClr val="tx1"/>
                          </a:solidFill>
                          <a:effectLst/>
                          <a:latin typeface="Times New Roman" panose="02020603050405020304" pitchFamily="18" charset="0"/>
                          <a:cs typeface="Times New Roman" panose="02020603050405020304" pitchFamily="18" charset="0"/>
                        </a:rPr>
                        <a:t>людському</a:t>
                      </a:r>
                      <a:r>
                        <a:rPr lang="ru-RU" sz="1600" dirty="0">
                          <a:solidFill>
                            <a:schemeClr val="tx1"/>
                          </a:solidFill>
                          <a:effectLst/>
                          <a:latin typeface="Times New Roman" panose="02020603050405020304" pitchFamily="18" charset="0"/>
                          <a:cs typeface="Times New Roman" panose="02020603050405020304" pitchFamily="18" charset="0"/>
                        </a:rPr>
                        <a:t> фактору</a:t>
                      </a:r>
                    </a:p>
                  </a:txBody>
                  <a:tcPr marL="53340" marR="53340" marT="53340" marB="53340" anchor="ctr"/>
                </a:tc>
                <a:extLst>
                  <a:ext uri="{0D108BD9-81ED-4DB2-BD59-A6C34878D82A}">
                    <a16:rowId xmlns:a16="http://schemas.microsoft.com/office/drawing/2014/main" val="2367320710"/>
                  </a:ext>
                </a:extLst>
              </a:tr>
              <a:tr h="321803">
                <a:tc>
                  <a:txBody>
                    <a:bodyPr/>
                    <a:lstStyle/>
                    <a:p>
                      <a:pPr algn="ctr">
                        <a:spcBef>
                          <a:spcPts val="0"/>
                        </a:spcBef>
                      </a:pPr>
                      <a:r>
                        <a:rPr lang="uk-UA" sz="1600" b="1" dirty="0">
                          <a:effectLst/>
                          <a:latin typeface="Times New Roman" panose="02020603050405020304" pitchFamily="18" charset="0"/>
                          <a:cs typeface="Times New Roman" panose="02020603050405020304" pitchFamily="18" charset="0"/>
                        </a:rPr>
                        <a:t>Структура</a:t>
                      </a:r>
                    </a:p>
                    <a:p>
                      <a:pPr algn="ctr">
                        <a:spcBef>
                          <a:spcPts val="0"/>
                        </a:spcBef>
                      </a:pPr>
                      <a:endParaRPr lang="uk-UA" sz="1600" b="1" dirty="0">
                        <a:effectLst/>
                        <a:latin typeface="Times New Roman" panose="02020603050405020304" pitchFamily="18" charset="0"/>
                        <a:cs typeface="Times New Roman" panose="02020603050405020304" pitchFamily="18" charset="0"/>
                      </a:endParaRPr>
                    </a:p>
                    <a:p>
                      <a:pPr algn="ctr">
                        <a:spcBef>
                          <a:spcPts val="0"/>
                        </a:spcBef>
                      </a:pP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uk-UA" sz="1600">
                          <a:solidFill>
                            <a:schemeClr val="tx1"/>
                          </a:solidFill>
                          <a:effectLst/>
                          <a:latin typeface="Times New Roman" panose="02020603050405020304" pitchFamily="18" charset="0"/>
                          <a:cs typeface="Times New Roman" panose="02020603050405020304" pitchFamily="18" charset="0"/>
                        </a:rPr>
                        <a:t>14 етапів забезпечення якості</a:t>
                      </a:r>
                    </a:p>
                  </a:txBody>
                  <a:tcPr marL="53340" marR="53340" marT="53340" marB="53340" anchor="ctr"/>
                </a:tc>
                <a:tc>
                  <a:txBody>
                    <a:bodyPr/>
                    <a:lstStyle/>
                    <a:p>
                      <a:pPr algn="ctr">
                        <a:spcBef>
                          <a:spcPts val="0"/>
                        </a:spcBef>
                      </a:pPr>
                      <a:r>
                        <a:rPr lang="uk-UA" sz="1600" dirty="0">
                          <a:solidFill>
                            <a:schemeClr val="tx1"/>
                          </a:solidFill>
                          <a:effectLst/>
                          <a:latin typeface="Times New Roman" panose="02020603050405020304" pitchFamily="18" charset="0"/>
                          <a:cs typeface="Times New Roman" panose="02020603050405020304" pitchFamily="18" charset="0"/>
                        </a:rPr>
                        <a:t>14 принципів управління якістю</a:t>
                      </a:r>
                    </a:p>
                  </a:txBody>
                  <a:tcPr marL="53340" marR="53340" marT="53340" marB="53340" anchor="ctr"/>
                </a:tc>
                <a:tc>
                  <a:txBody>
                    <a:bodyPr/>
                    <a:lstStyle/>
                    <a:p>
                      <a:pPr algn="ctr">
                        <a:spcBef>
                          <a:spcPts val="0"/>
                        </a:spcBef>
                      </a:pPr>
                      <a:r>
                        <a:rPr lang="uk-UA" sz="1600" dirty="0">
                          <a:solidFill>
                            <a:schemeClr val="tx1"/>
                          </a:solidFill>
                          <a:effectLst/>
                          <a:latin typeface="Times New Roman" panose="02020603050405020304" pitchFamily="18" charset="0"/>
                          <a:cs typeface="Times New Roman" panose="02020603050405020304" pitchFamily="18" charset="0"/>
                        </a:rPr>
                        <a:t>10 етапів підвищення якості</a:t>
                      </a:r>
                    </a:p>
                  </a:txBody>
                  <a:tcPr marL="53340" marR="53340" marT="53340" marB="53340" anchor="ctr"/>
                </a:tc>
                <a:extLst>
                  <a:ext uri="{0D108BD9-81ED-4DB2-BD59-A6C34878D82A}">
                    <a16:rowId xmlns:a16="http://schemas.microsoft.com/office/drawing/2014/main" val="4060588345"/>
                  </a:ext>
                </a:extLst>
              </a:tr>
            </a:tbl>
          </a:graphicData>
        </a:graphic>
      </p:graphicFrame>
    </p:spTree>
    <p:extLst>
      <p:ext uri="{BB962C8B-B14F-4D97-AF65-F5344CB8AC3E}">
        <p14:creationId xmlns:p14="http://schemas.microsoft.com/office/powerpoint/2010/main" val="3229519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я 1">
            <a:extLst>
              <a:ext uri="{FF2B5EF4-FFF2-40B4-BE49-F238E27FC236}">
                <a16:creationId xmlns:a16="http://schemas.microsoft.com/office/drawing/2014/main" id="{3659F370-C8AC-63BA-DF6E-531119433642}"/>
              </a:ext>
            </a:extLst>
          </p:cNvPr>
          <p:cNvGraphicFramePr>
            <a:graphicFrameLocks noGrp="1"/>
          </p:cNvGraphicFramePr>
          <p:nvPr>
            <p:extLst>
              <p:ext uri="{D42A27DB-BD31-4B8C-83A1-F6EECF244321}">
                <p14:modId xmlns:p14="http://schemas.microsoft.com/office/powerpoint/2010/main" val="3903827334"/>
              </p:ext>
            </p:extLst>
          </p:nvPr>
        </p:nvGraphicFramePr>
        <p:xfrm>
          <a:off x="476864" y="314633"/>
          <a:ext cx="11238272" cy="6412709"/>
        </p:xfrm>
        <a:graphic>
          <a:graphicData uri="http://schemas.openxmlformats.org/drawingml/2006/table">
            <a:tbl>
              <a:tblPr firstRow="1" bandRow="1">
                <a:tableStyleId>{21E4AEA4-8DFA-4A89-87EB-49C32662AFE0}</a:tableStyleId>
              </a:tblPr>
              <a:tblGrid>
                <a:gridCol w="2809568">
                  <a:extLst>
                    <a:ext uri="{9D8B030D-6E8A-4147-A177-3AD203B41FA5}">
                      <a16:colId xmlns:a16="http://schemas.microsoft.com/office/drawing/2014/main" val="4078916359"/>
                    </a:ext>
                  </a:extLst>
                </a:gridCol>
                <a:gridCol w="2809568">
                  <a:extLst>
                    <a:ext uri="{9D8B030D-6E8A-4147-A177-3AD203B41FA5}">
                      <a16:colId xmlns:a16="http://schemas.microsoft.com/office/drawing/2014/main" val="2047318900"/>
                    </a:ext>
                  </a:extLst>
                </a:gridCol>
                <a:gridCol w="2809568">
                  <a:extLst>
                    <a:ext uri="{9D8B030D-6E8A-4147-A177-3AD203B41FA5}">
                      <a16:colId xmlns:a16="http://schemas.microsoft.com/office/drawing/2014/main" val="128262408"/>
                    </a:ext>
                  </a:extLst>
                </a:gridCol>
                <a:gridCol w="2809568">
                  <a:extLst>
                    <a:ext uri="{9D8B030D-6E8A-4147-A177-3AD203B41FA5}">
                      <a16:colId xmlns:a16="http://schemas.microsoft.com/office/drawing/2014/main" val="3385155095"/>
                    </a:ext>
                  </a:extLst>
                </a:gridCol>
              </a:tblGrid>
              <a:tr h="514829">
                <a:tc>
                  <a:txBody>
                    <a:bodyPr/>
                    <a:lstStyle/>
                    <a:p>
                      <a:endParaRPr lang="uk-UA" sz="1600" dirty="0">
                        <a:latin typeface="Times New Roman" panose="02020603050405020304" pitchFamily="18" charset="0"/>
                        <a:cs typeface="Times New Roman" panose="02020603050405020304" pitchFamily="18" charset="0"/>
                      </a:endParaRPr>
                    </a:p>
                  </a:txBody>
                  <a:tcPr/>
                </a:tc>
                <a:tc>
                  <a:txBody>
                    <a:bodyPr/>
                    <a:lstStyle/>
                    <a:p>
                      <a:pPr algn="ctr"/>
                      <a:r>
                        <a:rPr lang="uk-UA" sz="1600" b="1" u="sng" kern="1200" dirty="0">
                          <a:solidFill>
                            <a:schemeClr val="bg1"/>
                          </a:solidFill>
                          <a:effectLst/>
                          <a:latin typeface="Times New Roman" panose="02020603050405020304" pitchFamily="18" charset="0"/>
                          <a:cs typeface="Times New Roman" panose="02020603050405020304" pitchFamily="18" charset="0"/>
                        </a:rPr>
                        <a:t>Ф. </a:t>
                      </a:r>
                      <a:r>
                        <a:rPr lang="uk-UA" sz="1600" b="1" u="sng" kern="1200" dirty="0" err="1">
                          <a:solidFill>
                            <a:schemeClr val="bg1"/>
                          </a:solidFill>
                          <a:effectLst/>
                          <a:latin typeface="Times New Roman" panose="02020603050405020304" pitchFamily="18" charset="0"/>
                          <a:cs typeface="Times New Roman" panose="02020603050405020304" pitchFamily="18" charset="0"/>
                        </a:rPr>
                        <a:t>Кросбі</a:t>
                      </a:r>
                      <a:endParaRPr lang="uk-UA" sz="1600"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uk-UA" sz="1600" b="1" u="sng" dirty="0">
                          <a:solidFill>
                            <a:schemeClr val="bg1"/>
                          </a:solidFill>
                          <a:effectLst/>
                          <a:latin typeface="Times New Roman" panose="02020603050405020304" pitchFamily="18" charset="0"/>
                          <a:cs typeface="Times New Roman" panose="02020603050405020304" pitchFamily="18" charset="0"/>
                        </a:rPr>
                        <a:t>Е. </a:t>
                      </a:r>
                      <a:r>
                        <a:rPr lang="uk-UA" sz="1600" b="1" u="sng" dirty="0" err="1">
                          <a:solidFill>
                            <a:schemeClr val="bg1"/>
                          </a:solidFill>
                          <a:effectLst/>
                          <a:latin typeface="Times New Roman" panose="02020603050405020304" pitchFamily="18" charset="0"/>
                          <a:cs typeface="Times New Roman" panose="02020603050405020304" pitchFamily="18" charset="0"/>
                        </a:rPr>
                        <a:t>Демінг</a:t>
                      </a:r>
                      <a:endParaRPr lang="uk-UA" sz="1600" dirty="0">
                        <a:solidFill>
                          <a:schemeClr val="bg1"/>
                        </a:solidFill>
                        <a:effectLst/>
                        <a:latin typeface="Times New Roman" panose="02020603050405020304" pitchFamily="18" charset="0"/>
                        <a:cs typeface="Times New Roman" panose="02020603050405020304" pitchFamily="18" charset="0"/>
                      </a:endParaRPr>
                    </a:p>
                  </a:txBody>
                  <a:tcPr marL="53340" marR="53340" marT="53340" marB="53340"/>
                </a:tc>
                <a:tc>
                  <a:txBody>
                    <a:bodyPr/>
                    <a:lstStyle/>
                    <a:p>
                      <a:pPr algn="ctr"/>
                      <a:r>
                        <a:rPr lang="uk-UA" sz="1600" b="1" u="sng" dirty="0" err="1">
                          <a:solidFill>
                            <a:schemeClr val="bg1"/>
                          </a:solidFill>
                          <a:effectLst/>
                          <a:latin typeface="Times New Roman" panose="02020603050405020304" pitchFamily="18" charset="0"/>
                          <a:cs typeface="Times New Roman" panose="02020603050405020304" pitchFamily="18" charset="0"/>
                        </a:rPr>
                        <a:t>Дж</a:t>
                      </a:r>
                      <a:r>
                        <a:rPr lang="uk-UA" sz="1600" b="1" u="sng" dirty="0">
                          <a:solidFill>
                            <a:schemeClr val="bg1"/>
                          </a:solidFill>
                          <a:effectLst/>
                          <a:latin typeface="Times New Roman" panose="02020603050405020304" pitchFamily="18" charset="0"/>
                          <a:cs typeface="Times New Roman" panose="02020603050405020304" pitchFamily="18" charset="0"/>
                        </a:rPr>
                        <a:t>. </a:t>
                      </a:r>
                      <a:r>
                        <a:rPr lang="uk-UA" sz="1600" b="1" u="sng" dirty="0" err="1">
                          <a:solidFill>
                            <a:schemeClr val="bg1"/>
                          </a:solidFill>
                          <a:effectLst/>
                          <a:latin typeface="Times New Roman" panose="02020603050405020304" pitchFamily="18" charset="0"/>
                          <a:cs typeface="Times New Roman" panose="02020603050405020304" pitchFamily="18" charset="0"/>
                        </a:rPr>
                        <a:t>Джуран</a:t>
                      </a:r>
                      <a:endParaRPr lang="uk-UA" sz="1600" dirty="0">
                        <a:solidFill>
                          <a:schemeClr val="bg1"/>
                        </a:solidFill>
                        <a:effectLst/>
                        <a:latin typeface="Times New Roman" panose="02020603050405020304" pitchFamily="18" charset="0"/>
                        <a:cs typeface="Times New Roman" panose="02020603050405020304" pitchFamily="18" charset="0"/>
                      </a:endParaRPr>
                    </a:p>
                  </a:txBody>
                  <a:tcPr marL="53340" marR="53340" marT="53340" marB="53340"/>
                </a:tc>
                <a:extLst>
                  <a:ext uri="{0D108BD9-81ED-4DB2-BD59-A6C34878D82A}">
                    <a16:rowId xmlns:a16="http://schemas.microsoft.com/office/drawing/2014/main" val="4147308619"/>
                  </a:ext>
                </a:extLst>
              </a:tr>
              <a:tr h="370840">
                <a:tc>
                  <a:txBody>
                    <a:bodyPr/>
                    <a:lstStyle/>
                    <a:p>
                      <a:pPr algn="ctr"/>
                      <a:r>
                        <a:rPr lang="uk-UA" sz="1600" b="1" dirty="0">
                          <a:effectLst/>
                          <a:latin typeface="Times New Roman" panose="02020603050405020304" pitchFamily="18" charset="0"/>
                          <a:cs typeface="Times New Roman" panose="02020603050405020304" pitchFamily="18" charset="0"/>
                        </a:rPr>
                        <a:t>Статистичний контроль</a:t>
                      </a:r>
                      <a:endParaRPr lang="uk-UA" sz="1600" dirty="0">
                        <a:effectLst/>
                        <a:latin typeface="Times New Roman" panose="02020603050405020304" pitchFamily="18" charset="0"/>
                        <a:cs typeface="Times New Roman" panose="02020603050405020304" pitchFamily="18" charset="0"/>
                      </a:endParaRPr>
                    </a:p>
                    <a:p>
                      <a:pPr algn="ctr"/>
                      <a:r>
                        <a:rPr lang="uk-UA" sz="1600" b="1" dirty="0">
                          <a:effectLst/>
                          <a:latin typeface="Times New Roman" panose="02020603050405020304" pitchFamily="18" charset="0"/>
                          <a:cs typeface="Times New Roman" panose="02020603050405020304" pitchFamily="18" charset="0"/>
                        </a:rPr>
                        <a:t>процесу (</a:t>
                      </a:r>
                      <a:r>
                        <a:rPr lang="en-ID" sz="1600" b="1" dirty="0">
                          <a:effectLst/>
                          <a:latin typeface="Times New Roman" panose="02020603050405020304" pitchFamily="18" charset="0"/>
                          <a:cs typeface="Times New Roman" panose="02020603050405020304" pitchFamily="18" charset="0"/>
                        </a:rPr>
                        <a:t>SPC)</a:t>
                      </a:r>
                      <a:endParaRPr lang="en-ID"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ru-RU" sz="1600" dirty="0" err="1">
                          <a:effectLst/>
                          <a:latin typeface="Times New Roman" panose="02020603050405020304" pitchFamily="18" charset="0"/>
                          <a:cs typeface="Times New Roman" panose="02020603050405020304" pitchFamily="18" charset="0"/>
                        </a:rPr>
                        <a:t>Відмова</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від</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статистично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можливих</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рівнів</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якості</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прагнення</a:t>
                      </a:r>
                      <a:r>
                        <a:rPr lang="ru-RU" sz="1600" dirty="0">
                          <a:effectLst/>
                          <a:latin typeface="Times New Roman" panose="02020603050405020304" pitchFamily="18" charset="0"/>
                          <a:cs typeface="Times New Roman" panose="02020603050405020304" pitchFamily="18" charset="0"/>
                        </a:rPr>
                        <a:t> до 100% </a:t>
                      </a:r>
                      <a:r>
                        <a:rPr lang="ru-RU" sz="1600" dirty="0" err="1">
                          <a:effectLst/>
                          <a:latin typeface="Times New Roman" panose="02020603050405020304" pitchFamily="18" charset="0"/>
                          <a:cs typeface="Times New Roman" panose="02020603050405020304" pitchFamily="18" charset="0"/>
                        </a:rPr>
                        <a:t>якості</a:t>
                      </a:r>
                      <a:r>
                        <a:rPr lang="ru-RU" sz="1600" dirty="0">
                          <a:effectLst/>
                          <a:latin typeface="Times New Roman" panose="02020603050405020304" pitchFamily="18" charset="0"/>
                          <a:cs typeface="Times New Roman" panose="02020603050405020304" pitchFamily="18" charset="0"/>
                        </a:rPr>
                        <a:t>)</a:t>
                      </a:r>
                    </a:p>
                  </a:txBody>
                  <a:tcPr marL="53340" marR="53340" marT="53340" marB="53340" anchor="ctr"/>
                </a:tc>
                <a:tc>
                  <a:txBody>
                    <a:bodyPr/>
                    <a:lstStyle/>
                    <a:p>
                      <a:pPr algn="ctr"/>
                      <a:r>
                        <a:rPr lang="ru-RU" sz="1600" dirty="0" err="1">
                          <a:effectLst/>
                          <a:latin typeface="Times New Roman" panose="02020603050405020304" pitchFamily="18" charset="0"/>
                          <a:cs typeface="Times New Roman" panose="02020603050405020304" pitchFamily="18" charset="0"/>
                        </a:rPr>
                        <a:t>Використання</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статистичних</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методів</a:t>
                      </a:r>
                      <a:r>
                        <a:rPr lang="ru-RU" sz="1600" dirty="0">
                          <a:effectLst/>
                          <a:latin typeface="Times New Roman" panose="02020603050405020304" pitchFamily="18" charset="0"/>
                          <a:cs typeface="Times New Roman" panose="02020603050405020304" pitchFamily="18" charset="0"/>
                        </a:rPr>
                        <a:t> контролю </a:t>
                      </a:r>
                      <a:r>
                        <a:rPr lang="ru-RU" sz="1600" dirty="0" err="1">
                          <a:effectLst/>
                          <a:latin typeface="Times New Roman" panose="02020603050405020304" pitchFamily="18" charset="0"/>
                          <a:cs typeface="Times New Roman" panose="02020603050405020304" pitchFamily="18" charset="0"/>
                        </a:rPr>
                        <a:t>якості</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ru-RU" sz="1600" dirty="0" err="1">
                          <a:effectLst/>
                          <a:latin typeface="Times New Roman" panose="02020603050405020304" pitchFamily="18" charset="0"/>
                          <a:cs typeface="Times New Roman" panose="02020603050405020304" pitchFamily="18" charset="0"/>
                        </a:rPr>
                        <a:t>Рекомендує</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використовувати</a:t>
                      </a:r>
                      <a:r>
                        <a:rPr lang="ru-RU" sz="1600" dirty="0">
                          <a:effectLst/>
                          <a:latin typeface="Times New Roman" panose="02020603050405020304" pitchFamily="18" charset="0"/>
                          <a:cs typeface="Times New Roman" panose="02020603050405020304" pitchFamily="18" charset="0"/>
                        </a:rPr>
                        <a:t> SPC, </a:t>
                      </a:r>
                      <a:r>
                        <a:rPr lang="ru-RU" sz="1600" dirty="0" err="1">
                          <a:effectLst/>
                          <a:latin typeface="Times New Roman" panose="02020603050405020304" pitchFamily="18" charset="0"/>
                          <a:cs typeface="Times New Roman" panose="02020603050405020304" pitchFamily="18" charset="0"/>
                        </a:rPr>
                        <a:t>але</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попереджає</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що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це</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може</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призвести</a:t>
                      </a:r>
                      <a:r>
                        <a:rPr lang="ru-RU" sz="1600" dirty="0">
                          <a:effectLst/>
                          <a:latin typeface="Times New Roman" panose="02020603050405020304" pitchFamily="18" charset="0"/>
                          <a:cs typeface="Times New Roman" panose="02020603050405020304" pitchFamily="18" charset="0"/>
                        </a:rPr>
                        <a:t> до </a:t>
                      </a:r>
                      <a:r>
                        <a:rPr lang="ru-RU" sz="1600" dirty="0" err="1">
                          <a:effectLst/>
                          <a:latin typeface="Times New Roman" panose="02020603050405020304" pitchFamily="18" charset="0"/>
                          <a:cs typeface="Times New Roman" panose="02020603050405020304" pitchFamily="18" charset="0"/>
                        </a:rPr>
                        <a:t>інструментального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підходу</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625534076"/>
                  </a:ext>
                </a:extLst>
              </a:tr>
              <a:tr h="370840">
                <a:tc>
                  <a:txBody>
                    <a:bodyPr/>
                    <a:lstStyle/>
                    <a:p>
                      <a:pPr algn="ctr"/>
                      <a:r>
                        <a:rPr lang="uk-UA" sz="1600" b="1" dirty="0">
                          <a:effectLst/>
                          <a:latin typeface="Times New Roman" panose="02020603050405020304" pitchFamily="18" charset="0"/>
                          <a:cs typeface="Times New Roman" panose="02020603050405020304" pitchFamily="18" charset="0"/>
                        </a:rPr>
                        <a:t>Основа підвищення якості</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ru-RU" sz="1600" dirty="0" err="1">
                          <a:effectLst/>
                          <a:latin typeface="Times New Roman" panose="02020603050405020304" pitchFamily="18" charset="0"/>
                          <a:cs typeface="Times New Roman" panose="02020603050405020304" pitchFamily="18" charset="0"/>
                        </a:rPr>
                        <a:t>Процес</a:t>
                      </a:r>
                      <a:r>
                        <a:rPr lang="ru-RU" sz="1600" dirty="0">
                          <a:effectLst/>
                          <a:latin typeface="Times New Roman" panose="02020603050405020304" pitchFamily="18" charset="0"/>
                          <a:cs typeface="Times New Roman" panose="02020603050405020304" pitchFamily="18" charset="0"/>
                        </a:rPr>
                        <a:t>, а не </a:t>
                      </a:r>
                      <a:r>
                        <a:rPr lang="ru-RU" sz="1600" dirty="0" err="1">
                          <a:effectLst/>
                          <a:latin typeface="Times New Roman" panose="02020603050405020304" pitchFamily="18" charset="0"/>
                          <a:cs typeface="Times New Roman" panose="02020603050405020304" pitchFamily="18" charset="0"/>
                        </a:rPr>
                        <a:t>окрема</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програма</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основні</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завдання</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підвищення</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якості</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uk-UA" sz="1600" dirty="0">
                          <a:effectLst/>
                          <a:latin typeface="Times New Roman" panose="02020603050405020304" pitchFamily="18" charset="0"/>
                          <a:cs typeface="Times New Roman" panose="02020603050405020304" pitchFamily="18" charset="0"/>
                        </a:rPr>
                        <a:t>Постійне скорочення рівня нестабільної якості; відмова від завдань; які не забезпечені засобами щодо їх вирішення</a:t>
                      </a:r>
                    </a:p>
                  </a:txBody>
                  <a:tcPr marL="53340" marR="53340" marT="53340" marB="53340" anchor="ctr"/>
                </a:tc>
                <a:tc>
                  <a:txBody>
                    <a:bodyPr/>
                    <a:lstStyle/>
                    <a:p>
                      <a:pPr algn="ctr"/>
                      <a:r>
                        <a:rPr lang="ru-RU" sz="1600" dirty="0" err="1">
                          <a:effectLst/>
                          <a:latin typeface="Times New Roman" panose="02020603050405020304" pitchFamily="18" charset="0"/>
                          <a:cs typeface="Times New Roman" panose="02020603050405020304" pitchFamily="18" charset="0"/>
                        </a:rPr>
                        <a:t>Командний</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підхід</a:t>
                      </a:r>
                      <a:r>
                        <a:rPr lang="ru-RU" sz="1600" dirty="0">
                          <a:effectLst/>
                          <a:latin typeface="Times New Roman" panose="02020603050405020304" pitchFamily="18" charset="0"/>
                          <a:cs typeface="Times New Roman" panose="02020603050405020304" pitchFamily="18" charset="0"/>
                        </a:rPr>
                        <a:t> з </a:t>
                      </a:r>
                      <a:r>
                        <a:rPr lang="ru-RU" sz="1600" dirty="0" err="1">
                          <a:effectLst/>
                          <a:latin typeface="Times New Roman" panose="02020603050405020304" pitchFamily="18" charset="0"/>
                          <a:cs typeface="Times New Roman" panose="02020603050405020304" pitchFamily="18" charset="0"/>
                        </a:rPr>
                        <a:t>послідовною</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реалізацією</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проектів</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1715353999"/>
                  </a:ext>
                </a:extLst>
              </a:tr>
              <a:tr h="370840">
                <a:tc>
                  <a:txBody>
                    <a:bodyPr/>
                    <a:lstStyle/>
                    <a:p>
                      <a:pPr algn="ctr"/>
                      <a:r>
                        <a:rPr lang="uk-UA" sz="1600" b="1" dirty="0">
                          <a:effectLst/>
                          <a:latin typeface="Times New Roman" panose="02020603050405020304" pitchFamily="18" charset="0"/>
                          <a:cs typeface="Times New Roman" panose="02020603050405020304" pitchFamily="18" charset="0"/>
                        </a:rPr>
                        <a:t>Затрати на забезпечення якості</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ru-RU" sz="1600">
                          <a:effectLst/>
                          <a:latin typeface="Times New Roman" panose="02020603050405020304" pitchFamily="18" charset="0"/>
                          <a:cs typeface="Times New Roman" panose="02020603050405020304" pitchFamily="18" charset="0"/>
                        </a:rPr>
                        <a:t>Затрати як результат невідповідності вимогам; якість безкоштовна</a:t>
                      </a:r>
                    </a:p>
                  </a:txBody>
                  <a:tcPr marL="53340" marR="53340" marT="53340" marB="53340" anchor="ctr"/>
                </a:tc>
                <a:tc>
                  <a:txBody>
                    <a:bodyPr/>
                    <a:lstStyle/>
                    <a:p>
                      <a:pPr algn="ctr"/>
                      <a:r>
                        <a:rPr lang="ru-RU" sz="1600" dirty="0">
                          <a:effectLst/>
                          <a:latin typeface="Times New Roman" panose="02020603050405020304" pitchFamily="18" charset="0"/>
                          <a:cs typeface="Times New Roman" panose="02020603050405020304" pitchFamily="18" charset="0"/>
                        </a:rPr>
                        <a:t>Не </a:t>
                      </a:r>
                      <a:r>
                        <a:rPr lang="ru-RU" sz="1600" dirty="0" err="1">
                          <a:effectLst/>
                          <a:latin typeface="Times New Roman" panose="02020603050405020304" pitchFamily="18" charset="0"/>
                          <a:cs typeface="Times New Roman" panose="02020603050405020304" pitchFamily="18" charset="0"/>
                        </a:rPr>
                        <a:t>оптимальні</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безперервне</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підвищення</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якості</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ru-RU" sz="1600" dirty="0" err="1">
                          <a:effectLst/>
                          <a:latin typeface="Times New Roman" panose="02020603050405020304" pitchFamily="18" charset="0"/>
                          <a:cs typeface="Times New Roman" panose="02020603050405020304" pitchFamily="18" charset="0"/>
                        </a:rPr>
                        <a:t>Якість</a:t>
                      </a:r>
                      <a:r>
                        <a:rPr lang="ru-RU" sz="1600" dirty="0">
                          <a:effectLst/>
                          <a:latin typeface="Times New Roman" panose="02020603050405020304" pitchFamily="18" charset="0"/>
                          <a:cs typeface="Times New Roman" panose="02020603050405020304" pitchFamily="18" charset="0"/>
                        </a:rPr>
                        <a:t> не </a:t>
                      </a:r>
                      <a:r>
                        <a:rPr lang="ru-RU" sz="1600" dirty="0" err="1">
                          <a:effectLst/>
                          <a:latin typeface="Times New Roman" panose="02020603050405020304" pitchFamily="18" charset="0"/>
                          <a:cs typeface="Times New Roman" panose="02020603050405020304" pitchFamily="18" charset="0"/>
                        </a:rPr>
                        <a:t>безкоштовна</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оптимальні</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умови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відсутні</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755245985"/>
                  </a:ext>
                </a:extLst>
              </a:tr>
              <a:tr h="370840">
                <a:tc>
                  <a:txBody>
                    <a:bodyPr/>
                    <a:lstStyle/>
                    <a:p>
                      <a:pPr algn="ctr"/>
                      <a:r>
                        <a:rPr lang="uk-UA" sz="1600" b="1" dirty="0">
                          <a:effectLst/>
                          <a:latin typeface="Times New Roman" panose="02020603050405020304" pitchFamily="18" charset="0"/>
                          <a:cs typeface="Times New Roman" panose="02020603050405020304" pitchFamily="18" charset="0"/>
                        </a:rPr>
                        <a:t>Закупка і отримання матеріалів</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ru-RU" sz="1600">
                          <a:effectLst/>
                          <a:latin typeface="Times New Roman" panose="02020603050405020304" pitchFamily="18" charset="0"/>
                          <a:cs typeface="Times New Roman" panose="02020603050405020304" pitchFamily="18" charset="0"/>
                        </a:rPr>
                        <a:t>Державні вимоги; постачальник розглядається як продовження бізнесу; більша частина дефектів проникає у виробничу систему через постачальників</a:t>
                      </a:r>
                    </a:p>
                  </a:txBody>
                  <a:tcPr marL="53340" marR="53340" marT="53340" marB="53340" anchor="ctr"/>
                </a:tc>
                <a:tc>
                  <a:txBody>
                    <a:bodyPr/>
                    <a:lstStyle/>
                    <a:p>
                      <a:pPr algn="ctr"/>
                      <a:r>
                        <a:rPr lang="ru-RU" sz="1600" dirty="0" err="1">
                          <a:effectLst/>
                          <a:latin typeface="Times New Roman" panose="02020603050405020304" pitchFamily="18" charset="0"/>
                          <a:cs typeface="Times New Roman" panose="02020603050405020304" pitchFamily="18" charset="0"/>
                        </a:rPr>
                        <a:t>Перевірка</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якості</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запізнілий</a:t>
                      </a:r>
                      <a:r>
                        <a:rPr lang="ru-RU" sz="1600" dirty="0">
                          <a:effectLst/>
                          <a:latin typeface="Times New Roman" panose="02020603050405020304" pitchFamily="18" charset="0"/>
                          <a:cs typeface="Times New Roman" panose="02020603050405020304" pitchFamily="18" charset="0"/>
                        </a:rPr>
                        <a:t> крок; </a:t>
                      </a:r>
                      <a:r>
                        <a:rPr lang="ru-RU" sz="1600" dirty="0" err="1">
                          <a:effectLst/>
                          <a:latin typeface="Times New Roman" panose="02020603050405020304" pitchFamily="18" charset="0"/>
                          <a:cs typeface="Times New Roman" panose="02020603050405020304" pitchFamily="18" charset="0"/>
                        </a:rPr>
                        <a:t>вибірковий</a:t>
                      </a:r>
                      <a:r>
                        <a:rPr lang="ru-RU" sz="1600" dirty="0">
                          <a:effectLst/>
                          <a:latin typeface="Times New Roman" panose="02020603050405020304" pitchFamily="18" charset="0"/>
                          <a:cs typeface="Times New Roman" panose="02020603050405020304" pitchFamily="18" charset="0"/>
                        </a:rPr>
                        <a:t> контроль </a:t>
                      </a:r>
                      <a:r>
                        <a:rPr lang="ru-RU" sz="1600" dirty="0" err="1">
                          <a:effectLst/>
                          <a:latin typeface="Times New Roman" panose="02020603050405020304" pitchFamily="18" charset="0"/>
                          <a:cs typeface="Times New Roman" panose="02020603050405020304" pitchFamily="18" charset="0"/>
                        </a:rPr>
                        <a:t>призводить</a:t>
                      </a:r>
                      <a:r>
                        <a:rPr lang="ru-RU" sz="1600" dirty="0">
                          <a:effectLst/>
                          <a:latin typeface="Times New Roman" panose="02020603050405020304" pitchFamily="18" charset="0"/>
                          <a:cs typeface="Times New Roman" panose="02020603050405020304" pitchFamily="18" charset="0"/>
                        </a:rPr>
                        <a:t> до </a:t>
                      </a:r>
                      <a:r>
                        <a:rPr lang="ru-RU" sz="1600" dirty="0" err="1">
                          <a:effectLst/>
                          <a:latin typeface="Times New Roman" panose="02020603050405020304" pitchFamily="18" charset="0"/>
                          <a:cs typeface="Times New Roman" panose="02020603050405020304" pitchFamily="18" charset="0"/>
                        </a:rPr>
                        <a:t>потрапляння</a:t>
                      </a:r>
                      <a:r>
                        <a:rPr lang="ru-RU" sz="1600" dirty="0">
                          <a:effectLst/>
                          <a:latin typeface="Times New Roman" panose="02020603050405020304" pitchFamily="18" charset="0"/>
                          <a:cs typeface="Times New Roman" panose="02020603050405020304" pitchFamily="18" charset="0"/>
                        </a:rPr>
                        <a:t> в систему </a:t>
                      </a:r>
                      <a:r>
                        <a:rPr lang="ru-RU" sz="1600" dirty="0" err="1">
                          <a:effectLst/>
                          <a:latin typeface="Times New Roman" panose="02020603050405020304" pitchFamily="18" charset="0"/>
                          <a:cs typeface="Times New Roman" panose="02020603050405020304" pitchFamily="18" charset="0"/>
                        </a:rPr>
                        <a:t>неякісних</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матеріалів</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необхідно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використовувати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статистичну</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діагностику</a:t>
                      </a:r>
                      <a:r>
                        <a:rPr lang="ru-RU" sz="1600" dirty="0">
                          <a:effectLst/>
                          <a:latin typeface="Times New Roman" panose="02020603050405020304" pitchFamily="18" charset="0"/>
                          <a:cs typeface="Times New Roman" panose="02020603050405020304" pitchFamily="18" charset="0"/>
                        </a:rPr>
                        <a:t> і </a:t>
                      </a:r>
                      <a:r>
                        <a:rPr lang="ru-RU" sz="1600" dirty="0" err="1">
                          <a:effectLst/>
                          <a:latin typeface="Times New Roman" panose="02020603050405020304" pitchFamily="18" charset="0"/>
                          <a:cs typeface="Times New Roman" panose="02020603050405020304" pitchFamily="18" charset="0"/>
                        </a:rPr>
                        <a:t>контрольні</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карти</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ru-RU" sz="1600" dirty="0" err="1">
                          <a:effectLst/>
                          <a:latin typeface="Times New Roman" panose="02020603050405020304" pitchFamily="18" charset="0"/>
                          <a:cs typeface="Times New Roman" panose="02020603050405020304" pitchFamily="18" charset="0"/>
                        </a:rPr>
                        <a:t>Проблеми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носять</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комплексний</a:t>
                      </a:r>
                      <a:r>
                        <a:rPr lang="ru-RU" sz="1600" dirty="0">
                          <a:effectLst/>
                          <a:latin typeface="Times New Roman" panose="02020603050405020304" pitchFamily="18" charset="0"/>
                          <a:cs typeface="Times New Roman" panose="02020603050405020304" pitchFamily="18" charset="0"/>
                        </a:rPr>
                        <a:t> характер; </a:t>
                      </a:r>
                      <a:r>
                        <a:rPr lang="ru-RU" sz="1600" dirty="0" err="1">
                          <a:effectLst/>
                          <a:latin typeface="Times New Roman" panose="02020603050405020304" pitchFamily="18" charset="0"/>
                          <a:cs typeface="Times New Roman" panose="02020603050405020304" pitchFamily="18" charset="0"/>
                        </a:rPr>
                        <a:t>слід</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проводити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офіційне</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загальне</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інспектування</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якості</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816475235"/>
                  </a:ext>
                </a:extLst>
              </a:tr>
              <a:tr h="370840">
                <a:tc>
                  <a:txBody>
                    <a:bodyPr/>
                    <a:lstStyle/>
                    <a:p>
                      <a:pPr algn="ctr"/>
                      <a:r>
                        <a:rPr lang="uk-UA" sz="1600" b="1" dirty="0">
                          <a:effectLst/>
                          <a:latin typeface="Times New Roman" panose="02020603050405020304" pitchFamily="18" charset="0"/>
                          <a:cs typeface="Times New Roman" panose="02020603050405020304" pitchFamily="18" charset="0"/>
                        </a:rPr>
                        <a:t>Рейтингова оцінка постачальників</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ru-RU" sz="1600">
                          <a:effectLst/>
                          <a:latin typeface="Times New Roman" panose="02020603050405020304" pitchFamily="18" charset="0"/>
                          <a:cs typeface="Times New Roman" panose="02020603050405020304" pitchFamily="18" charset="0"/>
                        </a:rPr>
                        <a:t>Доцільна + рейтинг покупців; перевірка якості недоцільна</a:t>
                      </a:r>
                    </a:p>
                  </a:txBody>
                  <a:tcPr marL="53340" marR="53340" marT="53340" marB="53340" anchor="ctr"/>
                </a:tc>
                <a:tc>
                  <a:txBody>
                    <a:bodyPr/>
                    <a:lstStyle/>
                    <a:p>
                      <a:pPr algn="ctr"/>
                      <a:r>
                        <a:rPr lang="ru-RU" sz="1600" dirty="0">
                          <a:effectLst/>
                          <a:latin typeface="Times New Roman" panose="02020603050405020304" pitchFamily="18" charset="0"/>
                          <a:cs typeface="Times New Roman" panose="02020603050405020304" pitchFamily="18" charset="0"/>
                        </a:rPr>
                        <a:t>Не проводиться, </a:t>
                      </a:r>
                      <a:r>
                        <a:rPr lang="ru-RU" sz="1600" dirty="0" err="1">
                          <a:effectLst/>
                          <a:latin typeface="Times New Roman" panose="02020603050405020304" pitchFamily="18" charset="0"/>
                          <a:cs typeface="Times New Roman" panose="02020603050405020304" pitchFamily="18" charset="0"/>
                        </a:rPr>
                        <a:t>критикує</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більшість</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рейтингових</a:t>
                      </a:r>
                      <a:r>
                        <a:rPr lang="ru-RU" sz="1600" dirty="0">
                          <a:effectLst/>
                          <a:latin typeface="Times New Roman" panose="02020603050405020304" pitchFamily="18" charset="0"/>
                          <a:cs typeface="Times New Roman" panose="02020603050405020304" pitchFamily="18" charset="0"/>
                        </a:rPr>
                        <a:t> систем</a:t>
                      </a:r>
                    </a:p>
                  </a:txBody>
                  <a:tcPr marL="53340" marR="53340" marT="53340" marB="53340" anchor="ctr"/>
                </a:tc>
                <a:tc>
                  <a:txBody>
                    <a:bodyPr/>
                    <a:lstStyle/>
                    <a:p>
                      <a:pPr algn="ctr"/>
                      <a:r>
                        <a:rPr lang="ru-RU" sz="1600" dirty="0">
                          <a:effectLst/>
                          <a:latin typeface="Times New Roman" panose="02020603050405020304" pitchFamily="18" charset="0"/>
                          <a:cs typeface="Times New Roman" panose="02020603050405020304" pitchFamily="18" charset="0"/>
                        </a:rPr>
                        <a:t>Проводиться, </a:t>
                      </a:r>
                      <a:r>
                        <a:rPr lang="ru-RU" sz="1600" dirty="0" err="1">
                          <a:effectLst/>
                          <a:latin typeface="Times New Roman" panose="02020603050405020304" pitchFamily="18" charset="0"/>
                          <a:cs typeface="Times New Roman" panose="02020603050405020304" pitchFamily="18" charset="0"/>
                        </a:rPr>
                        <a:t>але</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необхідно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сприяти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постачальнику</a:t>
                      </a:r>
                      <a:r>
                        <a:rPr lang="ru-RU" sz="1600" dirty="0">
                          <a:effectLst/>
                          <a:latin typeface="Times New Roman" panose="02020603050405020304" pitchFamily="18" charset="0"/>
                          <a:cs typeface="Times New Roman" panose="02020603050405020304" pitchFamily="18" charset="0"/>
                        </a:rPr>
                        <a:t> в </a:t>
                      </a:r>
                      <a:r>
                        <a:rPr lang="ru-RU" sz="1600" dirty="0" err="1">
                          <a:effectLst/>
                          <a:latin typeface="Times New Roman" panose="02020603050405020304" pitchFamily="18" charset="0"/>
                          <a:cs typeface="Times New Roman" panose="02020603050405020304" pitchFamily="18" charset="0"/>
                        </a:rPr>
                        <a:t>підвищенні</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якості</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сировини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матеріалів</a:t>
                      </a:r>
                      <a:r>
                        <a:rPr lang="ru-RU" sz="1600" dirty="0">
                          <a:effectLst/>
                          <a:latin typeface="Times New Roman" panose="02020603050405020304" pitchFamily="18" charset="0"/>
                          <a:cs typeface="Times New Roman" panose="02020603050405020304" pitchFamily="18" charset="0"/>
                        </a:rPr>
                        <a:t>)</a:t>
                      </a:r>
                    </a:p>
                  </a:txBody>
                  <a:tcPr marL="53340" marR="53340" marT="53340" marB="53340" anchor="ctr"/>
                </a:tc>
                <a:extLst>
                  <a:ext uri="{0D108BD9-81ED-4DB2-BD59-A6C34878D82A}">
                    <a16:rowId xmlns:a16="http://schemas.microsoft.com/office/drawing/2014/main" val="2763212650"/>
                  </a:ext>
                </a:extLst>
              </a:tr>
            </a:tbl>
          </a:graphicData>
        </a:graphic>
      </p:graphicFrame>
    </p:spTree>
    <p:extLst>
      <p:ext uri="{BB962C8B-B14F-4D97-AF65-F5344CB8AC3E}">
        <p14:creationId xmlns:p14="http://schemas.microsoft.com/office/powerpoint/2010/main" val="3687800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900681-25F9-5D83-EBA8-63F321378719}"/>
              </a:ext>
            </a:extLst>
          </p:cNvPr>
          <p:cNvSpPr txBox="1"/>
          <p:nvPr/>
        </p:nvSpPr>
        <p:spPr>
          <a:xfrm>
            <a:off x="2192593" y="1067586"/>
            <a:ext cx="9026011" cy="4555093"/>
          </a:xfrm>
          <a:prstGeom prst="rect">
            <a:avLst/>
          </a:prstGeom>
          <a:noFill/>
        </p:spPr>
        <p:txBody>
          <a:bodyPr wrap="square">
            <a:spAutoFit/>
          </a:bodyPr>
          <a:lstStyle/>
          <a:p>
            <a:pPr marL="64770" marR="65405" indent="448945" algn="ctr">
              <a:spcBef>
                <a:spcPts val="575"/>
              </a:spcBef>
            </a:pPr>
            <a:r>
              <a:rPr lang="uk-UA" sz="1800" b="1" dirty="0">
                <a:effectLst/>
                <a:latin typeface="Times New Roman" panose="02020603050405020304" pitchFamily="18" charset="0"/>
                <a:ea typeface="Times New Roman" panose="02020603050405020304" pitchFamily="18" charset="0"/>
              </a:rPr>
              <a:t>ВИСНОВОК</a:t>
            </a:r>
          </a:p>
          <a:p>
            <a:pPr marL="64770" marR="65405" indent="448945" algn="just">
              <a:spcBef>
                <a:spcPts val="575"/>
              </a:spcBef>
            </a:pPr>
            <a:endParaRPr lang="uk-UA" dirty="0">
              <a:latin typeface="Times New Roman" panose="02020603050405020304" pitchFamily="18" charset="0"/>
              <a:ea typeface="Times New Roman" panose="02020603050405020304" pitchFamily="18" charset="0"/>
            </a:endParaRPr>
          </a:p>
          <a:p>
            <a:pPr marL="64770" marR="65405" indent="448945" algn="just">
              <a:spcBef>
                <a:spcPts val="575"/>
              </a:spcBef>
            </a:pPr>
            <a:r>
              <a:rPr lang="uk-UA" sz="1800" dirty="0">
                <a:effectLst/>
                <a:latin typeface="Times New Roman" panose="02020603050405020304" pitchFamily="18" charset="0"/>
                <a:ea typeface="Times New Roman" panose="02020603050405020304" pitchFamily="18" charset="0"/>
              </a:rPr>
              <a:t>Отже, починаючи з 20-х до початку 80-х років головна проблема якості сприймалася й розроблялася фахівцями переважно як інженерно-технічна проблема контролю й управління варіабельністю продукції і процесів виробництва, а проблема менеджменту – як проблема в основному організаційного та навіть соціально- психологічного плану. </a:t>
            </a:r>
          </a:p>
          <a:p>
            <a:pPr marL="64770" marR="65405" indent="448945" algn="just">
              <a:spcBef>
                <a:spcPts val="575"/>
              </a:spcBef>
            </a:pPr>
            <a:r>
              <a:rPr lang="uk-UA" sz="1800" dirty="0">
                <a:effectLst/>
                <a:latin typeface="Times New Roman" panose="02020603050405020304" pitchFamily="18" charset="0"/>
                <a:ea typeface="Times New Roman" panose="02020603050405020304" pitchFamily="18" charset="0"/>
              </a:rPr>
              <a:t>В 50-80-ті роки починається активне зближення методів забезпечення якості з уявленнями загального менеджменту. Системи якості починають широко використовувати інструментарій «науки менеджменту». Рішення задач якості вимагало створення адекватної організаційної структури. У цю структуру повинні</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входити всі підрозділи, більше того – кожен працівник компанії, причому на всіх стадіях життєвого циклу продукції або петлі якості. З цих міркувань </a:t>
            </a:r>
            <a:r>
              <a:rPr lang="uk-UA" sz="1800" dirty="0" err="1">
                <a:effectLst/>
                <a:latin typeface="Times New Roman" panose="02020603050405020304" pitchFamily="18" charset="0"/>
                <a:ea typeface="Times New Roman" panose="02020603050405020304" pitchFamily="18" charset="0"/>
              </a:rPr>
              <a:t>логічно</a:t>
            </a:r>
            <a:r>
              <a:rPr lang="uk-UA" sz="1800" dirty="0">
                <a:effectLst/>
                <a:latin typeface="Times New Roman" panose="02020603050405020304" pitchFamily="18" charset="0"/>
                <a:ea typeface="Times New Roman" panose="02020603050405020304" pitchFamily="18" charset="0"/>
              </a:rPr>
              <a:t> з’являється</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концепція</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ТQМ.</a:t>
            </a:r>
            <a:r>
              <a:rPr lang="uk-UA" sz="1800" spc="200" dirty="0">
                <a:effectLst/>
                <a:latin typeface="Times New Roman" panose="02020603050405020304" pitchFamily="18" charset="0"/>
                <a:ea typeface="Times New Roman" panose="02020603050405020304" pitchFamily="18" charset="0"/>
              </a:rPr>
              <a:t> </a:t>
            </a:r>
          </a:p>
          <a:p>
            <a:pPr marL="64770" marR="65405" indent="448945" algn="just">
              <a:spcBef>
                <a:spcPts val="575"/>
              </a:spcBef>
            </a:pPr>
            <a:r>
              <a:rPr lang="uk-UA" sz="1800" dirty="0">
                <a:effectLst/>
                <a:latin typeface="Times New Roman" panose="02020603050405020304" pitchFamily="18" charset="0"/>
                <a:ea typeface="Times New Roman" panose="02020603050405020304" pitchFamily="18" charset="0"/>
              </a:rPr>
              <a:t>Впровадження</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діяльність</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сучасних</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підприємств</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ТQM</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стало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однією</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 найбільш</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значних за</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останні роки інновацій</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сфері забезпечення належного рівня якості та конкурентоспроможності.</a:t>
            </a:r>
          </a:p>
        </p:txBody>
      </p:sp>
    </p:spTree>
    <p:extLst>
      <p:ext uri="{BB962C8B-B14F-4D97-AF65-F5344CB8AC3E}">
        <p14:creationId xmlns:p14="http://schemas.microsoft.com/office/powerpoint/2010/main" val="41864328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5ED476-7969-1BB9-53A8-9236E6656080}"/>
              </a:ext>
            </a:extLst>
          </p:cNvPr>
          <p:cNvSpPr txBox="1"/>
          <p:nvPr/>
        </p:nvSpPr>
        <p:spPr>
          <a:xfrm>
            <a:off x="1956619" y="757084"/>
            <a:ext cx="8937523" cy="1200329"/>
          </a:xfrm>
          <a:prstGeom prst="rect">
            <a:avLst/>
          </a:prstGeom>
          <a:noFill/>
        </p:spPr>
        <p:txBody>
          <a:bodyPr wrap="square">
            <a:spAutoFit/>
          </a:bodyPr>
          <a:lstStyle/>
          <a:p>
            <a:pPr marL="64770" marR="65405" indent="448945" algn="ctr">
              <a:spcBef>
                <a:spcPts val="575"/>
              </a:spcBef>
            </a:pPr>
            <a:r>
              <a:rPr lang="uk-UA" sz="7200" b="1" dirty="0">
                <a:effectLst/>
                <a:latin typeface="Times New Roman" panose="02020603050405020304" pitchFamily="18" charset="0"/>
                <a:ea typeface="Times New Roman" panose="02020603050405020304" pitchFamily="18" charset="0"/>
              </a:rPr>
              <a:t>Дякую за увагу!</a:t>
            </a:r>
          </a:p>
        </p:txBody>
      </p:sp>
      <p:pic>
        <p:nvPicPr>
          <p:cNvPr id="9218" name="Picture 2" descr="Технології | Фармацевтична галузь">
            <a:extLst>
              <a:ext uri="{FF2B5EF4-FFF2-40B4-BE49-F238E27FC236}">
                <a16:creationId xmlns:a16="http://schemas.microsoft.com/office/drawing/2014/main" id="{0EBC2D5A-AA2A-0CF2-BCD4-5383507DBB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4020" y="2291709"/>
            <a:ext cx="5219700" cy="423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86693"/>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117</TotalTime>
  <Words>4248</Words>
  <Application>Microsoft Office PowerPoint</Application>
  <PresentationFormat>Широкий екран</PresentationFormat>
  <Paragraphs>272</Paragraphs>
  <Slides>30</Slides>
  <Notes>1</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30</vt:i4>
      </vt:variant>
    </vt:vector>
  </HeadingPairs>
  <TitlesOfParts>
    <vt:vector size="37" baseType="lpstr">
      <vt:lpstr>Arial</vt:lpstr>
      <vt:lpstr>Calibri</vt:lpstr>
      <vt:lpstr>Century Gothic</vt:lpstr>
      <vt:lpstr>Times New Roman</vt:lpstr>
      <vt:lpstr>Wingdings</vt:lpstr>
      <vt:lpstr>Wingdings 3</vt:lpstr>
      <vt:lpstr>Віхоть</vt:lpstr>
      <vt:lpstr>Тема 1. Еволюція світового розвитку науки з управління якістю та її роль у фармації.</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6</cp:revision>
  <dcterms:created xsi:type="dcterms:W3CDTF">2024-12-01T11:50:15Z</dcterms:created>
  <dcterms:modified xsi:type="dcterms:W3CDTF">2026-03-22T13:52:30Z</dcterms:modified>
</cp:coreProperties>
</file>