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1" r:id="rId4"/>
    <p:sldId id="260" r:id="rId5"/>
    <p:sldId id="259" r:id="rId6"/>
    <p:sldId id="262" r:id="rId7"/>
    <p:sldId id="284" r:id="rId8"/>
    <p:sldId id="287" r:id="rId9"/>
    <p:sldId id="288" r:id="rId10"/>
    <p:sldId id="258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590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908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277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559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75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24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86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93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69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24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6035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445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640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7064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260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466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C94C9-22A0-41F4-B80C-2F34523DBF7C}" type="datetimeFigureOut">
              <a:rPr lang="uk-UA" smtClean="0"/>
              <a:t>23.01.2026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CBE2C9-BCEE-4D99-B6A9-21E564A8108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519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budstandart.com/ua/catalog/doc-page.html?id_doc=52981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budstandart.com/ua/catalog/doc-page.html?id_doc=96794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budstandart.com/ua/catalog/doc-page.html?id_doc=99907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globalcompact.org.ua/pro-nas/desjat-principiv-gd-oon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budstandart.com/ua/catalog/doc-page.html?id_doc=85795" TargetMode="External"/><Relationship Id="rId2" Type="http://schemas.openxmlformats.org/officeDocument/2006/relationships/hyperlink" Target="https://www.iso.org/standard/73906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s://www.iso.org/standard/27001" TargetMode="External"/><Relationship Id="rId4" Type="http://schemas.openxmlformats.org/officeDocument/2006/relationships/hyperlink" Target="https://online.budstandart.com/ua/catalog/doc-page.html?id_doc=10333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budstandart.com/ua/catalog/doc-page.html?id_doc=104399" TargetMode="External"/><Relationship Id="rId2" Type="http://schemas.openxmlformats.org/officeDocument/2006/relationships/hyperlink" Target="https://www.iso.org/standard/75652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nline.budstandart.com/ua/catalog/doc-page.html?id_doc=100060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o.org/standard/85816.html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/index.php?title=OHSAS_18001&amp;action=edit&amp;redlink=1" TargetMode="External"/><Relationship Id="rId2" Type="http://schemas.openxmlformats.org/officeDocument/2006/relationships/hyperlink" Target="https://uk.wikipedia.org/wiki/%D0%9C%D1%96%D0%B6%D0%BD%D0%B0%D1%80%D0%BE%D0%B4%D0%BD%D0%B0_%D0%BE%D1%80%D0%B3%D0%B0%D0%BD%D1%96%D0%B7%D0%B0%D1%86%D1%96%D1%8F_%D0%BF%D1%80%D0%B0%D1%86%D1%96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7C185-6F90-E88B-9995-E8091483A7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3911" y="2219632"/>
            <a:ext cx="8915399" cy="2262781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8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Лекція</a:t>
            </a:r>
            <a:r>
              <a:rPr lang="uk-UA" sz="2800" b="1" kern="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uk-UA" sz="2800" b="1" kern="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kern="0" spc="-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uk-UA" sz="2800" b="1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uk-UA" sz="28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Нормативно-правова</a:t>
            </a:r>
            <a:r>
              <a:rPr lang="uk-UA" sz="28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база</a:t>
            </a:r>
            <a:r>
              <a:rPr lang="uk-UA" sz="28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8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8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8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лікарських</a:t>
            </a:r>
            <a:r>
              <a:rPr lang="uk-UA" sz="28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засобів.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5D07C-AFC4-89BD-C1A8-2D8FF38EAF36}"/>
              </a:ext>
            </a:extLst>
          </p:cNvPr>
          <p:cNvSpPr txBox="1"/>
          <p:nvPr/>
        </p:nvSpPr>
        <p:spPr>
          <a:xfrm>
            <a:off x="2034663" y="157619"/>
            <a:ext cx="8525182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</a:p>
          <a:p>
            <a:pPr algn="ctr">
              <a:defRPr/>
            </a:pPr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загальної і клінічної фармакології та фармакогнозії</a:t>
            </a:r>
          </a:p>
          <a:p>
            <a:pPr algn="ctr">
              <a:defRPr/>
            </a:pPr>
            <a:endParaRPr lang="uk-UA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дисципліна «Система якості у фармації»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302AB6-783E-4D2F-12AC-3AA6FCCE0592}"/>
              </a:ext>
            </a:extLst>
          </p:cNvPr>
          <p:cNvSpPr txBox="1"/>
          <p:nvPr/>
        </p:nvSpPr>
        <p:spPr>
          <a:xfrm>
            <a:off x="7865807" y="5219352"/>
            <a:ext cx="4218039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Еберле Лідія Вікторівна,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к.біол.н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кафедри загальної і 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клінічної фармакології та фармакогнозії</a:t>
            </a:r>
          </a:p>
        </p:txBody>
      </p:sp>
    </p:spTree>
    <p:extLst>
      <p:ext uri="{BB962C8B-B14F-4D97-AF65-F5344CB8AC3E}">
        <p14:creationId xmlns:p14="http://schemas.microsoft.com/office/powerpoint/2010/main" val="831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03EB2D4-3B56-8926-2579-043620417138}"/>
              </a:ext>
            </a:extLst>
          </p:cNvPr>
          <p:cNvSpPr txBox="1"/>
          <p:nvPr/>
        </p:nvSpPr>
        <p:spPr>
          <a:xfrm>
            <a:off x="1219199" y="2491059"/>
            <a:ext cx="4296698" cy="3139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449580" indent="448945" algn="just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Мета: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сформувати у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здобувачів вищої освіти теоретичні знання щодо застосування загальних</a:t>
            </a:r>
            <a:r>
              <a:rPr lang="uk-UA" sz="18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принципів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8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uk-UA" sz="1800" spc="2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uk-UA" sz="1800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розробки,</a:t>
            </a:r>
            <a:r>
              <a:rPr lang="uk-UA" sz="1800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впровадження,</a:t>
            </a:r>
            <a:r>
              <a:rPr lang="uk-UA" sz="1800" spc="2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підтримання в актуальному стані й удосконалення систем управління якістю підприємств/організацій фармацевтичного профілю згідно з положеннями міжнародних стандартів.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028DEC-6285-CB32-EAF1-0085B1620F63}"/>
              </a:ext>
            </a:extLst>
          </p:cNvPr>
          <p:cNvSpPr txBox="1"/>
          <p:nvPr/>
        </p:nvSpPr>
        <p:spPr>
          <a:xfrm>
            <a:off x="1720646" y="710380"/>
            <a:ext cx="103140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0850" indent="448945" algn="just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Актуальність теми.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1990-х рр. формуються різноманітні галузеві версії міжнародних стандартів у сфері якості. Створення на підприємстві ефективних та результативних систем управління якістю, які відповідають положенням міжнародних стандартів, є гарантією задоволеності вимог споживачів та відповідно економічного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успіху підприємства.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68A5C-0998-A420-E6C3-30717E74E12E}"/>
              </a:ext>
            </a:extLst>
          </p:cNvPr>
          <p:cNvSpPr txBox="1"/>
          <p:nvPr/>
        </p:nvSpPr>
        <p:spPr>
          <a:xfrm>
            <a:off x="5742039" y="2083254"/>
            <a:ext cx="6096000" cy="39549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530350" algn="just">
              <a:lnSpc>
                <a:spcPts val="1370"/>
              </a:lnSpc>
              <a:spcBef>
                <a:spcPts val="15"/>
              </a:spcBef>
            </a:pP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uk-UA" sz="1800" b="1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організаційна</a:t>
            </a:r>
            <a:r>
              <a:rPr lang="uk-UA" sz="1800" b="1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</a:t>
            </a:r>
            <a:r>
              <a:rPr lang="uk-UA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лекції:</a:t>
            </a:r>
          </a:p>
          <a:p>
            <a:pPr marL="1530350" algn="just">
              <a:lnSpc>
                <a:spcPts val="1370"/>
              </a:lnSpc>
              <a:spcBef>
                <a:spcPts val="15"/>
              </a:spcBef>
            </a:pPr>
            <a:endParaRPr lang="uk-UA" sz="18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370"/>
              </a:lnSpc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стандартів.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13485.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19011.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соціальної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відповідальності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27000.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31000.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37001.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управління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охороною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здоров’я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безпекою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праці.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3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DFCC22-6221-6648-93EE-791DFB7D92DB}"/>
              </a:ext>
            </a:extLst>
          </p:cNvPr>
          <p:cNvSpPr txBox="1"/>
          <p:nvPr/>
        </p:nvSpPr>
        <p:spPr>
          <a:xfrm>
            <a:off x="2212258" y="1422596"/>
            <a:ext cx="9301316" cy="4852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>
              <a:lnSpc>
                <a:spcPts val="1370"/>
              </a:lnSpc>
            </a:pPr>
            <a:endParaRPr lang="uk-UA" u="sng" spc="-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30350" indent="448945" algn="l">
              <a:lnSpc>
                <a:spcPts val="1370"/>
              </a:lnSpc>
            </a:pP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2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1990-х</a:t>
            </a:r>
            <a:r>
              <a:rPr lang="uk-UA" sz="22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рр.</a:t>
            </a:r>
            <a:r>
              <a:rPr lang="uk-UA" sz="22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формуються</a:t>
            </a:r>
            <a:r>
              <a:rPr lang="uk-UA" sz="22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різноманітні</a:t>
            </a:r>
            <a:r>
              <a:rPr lang="uk-UA" sz="22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галузеві</a:t>
            </a:r>
            <a:r>
              <a:rPr lang="uk-UA" sz="22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версії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міжнародних</a:t>
            </a:r>
            <a:r>
              <a:rPr lang="uk-UA" sz="22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стандартів у сфері якості.</a:t>
            </a:r>
          </a:p>
          <a:p>
            <a:pPr marR="451485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Відповідно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Закону</a:t>
            </a:r>
            <a:r>
              <a:rPr lang="uk-UA" sz="22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України</a:t>
            </a:r>
            <a:r>
              <a:rPr lang="uk-UA" sz="22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«Про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стандартизацію»</a:t>
            </a:r>
            <a:r>
              <a:rPr lang="uk-UA" sz="22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редакції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09.06.2022: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3390" indent="448945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нормативний документ, заснований на консенсусі, прийнятий визнаним органом, що встановлює для загального і неодноразового використання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правила, настанови або характеристики щодо діяльності чи її результатів, та спрямований на досягнення оптимального ступеня впорядкованості в певній сфері.</a:t>
            </a:r>
          </a:p>
          <a:p>
            <a:pPr marR="452755" indent="448945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Міжнародний</a:t>
            </a:r>
            <a:r>
              <a:rPr lang="uk-UA" sz="22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2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стандарт,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прийнятий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міжнародною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організацією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 стандартизації і доступний для широкого кола користувачів.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72C1B-5073-47B3-A4A0-27BBFB163822}"/>
              </a:ext>
            </a:extLst>
          </p:cNvPr>
          <p:cNvSpPr txBox="1"/>
          <p:nvPr/>
        </p:nvSpPr>
        <p:spPr>
          <a:xfrm>
            <a:off x="2674374" y="1031212"/>
            <a:ext cx="7629831" cy="31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>
              <a:lnSpc>
                <a:spcPts val="1370"/>
              </a:lnSpc>
            </a:pPr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uk-UA" sz="28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uk-UA" sz="2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стандартів</a:t>
            </a:r>
          </a:p>
        </p:txBody>
      </p:sp>
    </p:spTree>
    <p:extLst>
      <p:ext uri="{BB962C8B-B14F-4D97-AF65-F5344CB8AC3E}">
        <p14:creationId xmlns:p14="http://schemas.microsoft.com/office/powerpoint/2010/main" val="323060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226AAC-3D64-3083-D4B4-B248047CF9FD}"/>
              </a:ext>
            </a:extLst>
          </p:cNvPr>
          <p:cNvSpPr txBox="1"/>
          <p:nvPr/>
        </p:nvSpPr>
        <p:spPr>
          <a:xfrm>
            <a:off x="1337188" y="723562"/>
            <a:ext cx="1074665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9580" indent="448945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Міжнародна організація стандартизації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організація, що займається стандартизацією, членство в якій відкрите для відповідних національних органів усіх держав. Однією з таких організацій є Міжнародна організація зі стандартизації (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Іnternatіonal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Standardization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ІSO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1080770" marR="449580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9580" indent="448945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Національний стандарт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стандарт, прийнятий національним органом стандартизації та доступний для широкого кола користувачів.</a:t>
            </a:r>
          </a:p>
          <a:p>
            <a:pPr marL="1080770" marR="449580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1485" indent="448945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Національний</a:t>
            </a:r>
            <a:r>
              <a:rPr lang="uk-UA" sz="22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</a:t>
            </a:r>
            <a:r>
              <a:rPr lang="uk-UA" sz="22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стандартизації</a:t>
            </a:r>
            <a:r>
              <a:rPr lang="uk-UA" sz="22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стандартизації,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визнаний на національному рівні, що має право бути національним членом відповідних міжнародних та регіональних організацій стандартизації.</a:t>
            </a:r>
          </a:p>
          <a:p>
            <a:pPr marL="1080770" marR="451485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0850" indent="448945" algn="just">
              <a:spcBef>
                <a:spcPts val="5"/>
              </a:spcBef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03.01.2015 функції національного органу стандартизації в Україні виконує державне підприємство «Український науково-дослідний і навчальний центр проблем стандартизації, сертифікації та якості».</a:t>
            </a:r>
          </a:p>
        </p:txBody>
      </p:sp>
    </p:spTree>
    <p:extLst>
      <p:ext uri="{BB962C8B-B14F-4D97-AF65-F5344CB8AC3E}">
        <p14:creationId xmlns:p14="http://schemas.microsoft.com/office/powerpoint/2010/main" val="1833541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D4CF3-1B52-A5D2-7C31-FE66DBB00B35}"/>
              </a:ext>
            </a:extLst>
          </p:cNvPr>
          <p:cNvSpPr txBox="1"/>
          <p:nvPr/>
        </p:nvSpPr>
        <p:spPr>
          <a:xfrm>
            <a:off x="2222089" y="767533"/>
            <a:ext cx="949796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9580" indent="457200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Міжнародні стандарти не мають статусу обов’язкових для всіх країн-учасниць. Будь-яка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країна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світу</a:t>
            </a:r>
            <a:r>
              <a:rPr lang="uk-UA" sz="2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 або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їх.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Прийняття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рішення про застосування міжнародного стандарту ІSO пов’язано в основному зі ступенем участі країни в міжнародному розподілу праці та станом її зовнішньої торгівлі.</a:t>
            </a:r>
          </a:p>
          <a:p>
            <a:pPr marR="454660" indent="457200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Міжнародні стандарти вводяться як національні стандарти за умови їх прийняття національним органом стандартизації.</a:t>
            </a:r>
          </a:p>
          <a:p>
            <a:pPr indent="457200" algn="just"/>
            <a:endParaRPr lang="uk-UA" sz="2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endParaRPr lang="uk-UA" sz="2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</a:t>
            </a:r>
            <a:r>
              <a:rPr lang="uk-UA" sz="20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сертифікації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57200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Обов’язкова сертифікація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сертифікація на відповідність вимогам, які віднесені нормативним документом до обов’язкових вимог і є обов’язковими для виконання, а також вимогам, що передбачені чинними законодавчими актами; проводиться тільки державними органами з сертифікації.</a:t>
            </a:r>
          </a:p>
          <a:p>
            <a:pPr marR="449580" indent="457200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Добровільна сертифікація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сертифікація на відповідність вимогам, які не внесені нормативними документами до обов’язкових вимог.</a:t>
            </a:r>
          </a:p>
        </p:txBody>
      </p:sp>
    </p:spTree>
    <p:extLst>
      <p:ext uri="{BB962C8B-B14F-4D97-AF65-F5344CB8AC3E}">
        <p14:creationId xmlns:p14="http://schemas.microsoft.com/office/powerpoint/2010/main" val="2738144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6C0860-A959-89DF-37AD-87D7A07598D9}"/>
              </a:ext>
            </a:extLst>
          </p:cNvPr>
          <p:cNvSpPr txBox="1"/>
          <p:nvPr/>
        </p:nvSpPr>
        <p:spPr>
          <a:xfrm>
            <a:off x="2625214" y="752044"/>
            <a:ext cx="827876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9000</a:t>
            </a:r>
          </a:p>
          <a:p>
            <a:pPr marL="1530350" indent="448945" algn="just"/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9000:2015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uk-UA" sz="2000" b="1" u="sng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Fundamentals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  <a:endParaRPr lang="uk-UA" sz="2000" b="1" u="sng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8945" algn="just"/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9000:2015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базовим документом серії стандартів 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9000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встановлює фундаментальні поняття, принципи та єдину термінологію, що застосовуються в системах управління якістю.</a:t>
            </a: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 стандарт не містить вимог для сертифікації, проте слугує методологічною та концептуальною основою для розуміння й правильного застосування стандартів 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9001, ISO 9004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інших стандартів систем менеджменту.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2" descr="ISO 9000 Definition | Arena">
            <a:extLst>
              <a:ext uri="{FF2B5EF4-FFF2-40B4-BE49-F238E27FC236}">
                <a16:creationId xmlns:a16="http://schemas.microsoft.com/office/drawing/2014/main" id="{1B29DF64-C9AF-414F-5A07-EF943BBFD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31" y="1"/>
            <a:ext cx="1718511" cy="185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035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7F53FC-2472-C8D8-1DE4-CF58A87291EE}"/>
              </a:ext>
            </a:extLst>
          </p:cNvPr>
          <p:cNvSpPr txBox="1"/>
          <p:nvPr/>
        </p:nvSpPr>
        <p:spPr>
          <a:xfrm>
            <a:off x="1872683" y="612844"/>
            <a:ext cx="10014518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складові стандарту </a:t>
            </a:r>
            <a:r>
              <a:rPr lang="uk-UA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</a:t>
            </a:r>
            <a:r>
              <a:rPr lang="uk-UA" b="1" u="sng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9000:2015</a:t>
            </a:r>
            <a:r>
              <a:rPr lang="uk-UA" b="1" u="sng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Основні поняття системи управління якістю: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якості як ступеня відповідності властивостей об’єкта вимогам;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як сукупність людей і ресурсів із визначеними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відповідальностями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 сторони (споживачі, постачальники, персонал, держава тощо);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процесний підхід, за яким діяльність організації розглядається як система взаємопов’язаних процесів;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ризик-орієнтоване мислення, що передбачає врахування ризиків і можливостей під час управління процесами.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Принципи управління якістю: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 на споживача – задоволення та перевищення очікувань клієнтів.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Лідерство – визначення єдності мети та напрямів розвитку організації.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персоналу – активна участь працівників на всіх рівнях.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Процесний підхід – управління діяльністю як системою процесів.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 – постійне вдосконалення продукції, послуг і процесів.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 рішень на основі доказів – аналіз даних та інформації.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взаємовідносинами – взаємовигідна співпраця із зацікавленими сторонами.</a:t>
            </a:r>
          </a:p>
          <a:p>
            <a:pPr>
              <a:buFont typeface="Arial" panose="020B0604020202020204" pitchFamily="34" charset="0"/>
              <a:buChar char="•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301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BEFE1D-E592-5840-99C7-BF4DE0F7636F}"/>
              </a:ext>
            </a:extLst>
          </p:cNvPr>
          <p:cNvSpPr txBox="1"/>
          <p:nvPr/>
        </p:nvSpPr>
        <p:spPr>
          <a:xfrm>
            <a:off x="2182761" y="377567"/>
            <a:ext cx="95642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9001:2015</a:t>
            </a:r>
            <a:r>
              <a:rPr lang="uk-UA" sz="18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18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18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uk-UA" sz="18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endParaRPr lang="uk-UA" sz="18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9001:2015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управління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9001:2015,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ДСТУ 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9001:2015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національним стандартом України, ідентичним міжнародному стандарту 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9001:2015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встановлює обов’язкові вимоги до системи управління якістю (СУЯ) організації. Це найбільш поширений у світі стандарт у сфері управління якістю, відповідність якому може бути підтверджена шляхом сертифікації.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призначений для організацій будь-якого типу, розміру та сфери діяльності й орієнтований на забезпечення стабільної якості продукції та послуг, підвищення задоволеності споживачів і постійне поліпшення діяльності.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EE3360-B11A-4AA9-C362-2747AD007AEB}"/>
              </a:ext>
            </a:extLst>
          </p:cNvPr>
          <p:cNvSpPr txBox="1"/>
          <p:nvPr/>
        </p:nvSpPr>
        <p:spPr>
          <a:xfrm>
            <a:off x="2182760" y="3942577"/>
            <a:ext cx="9564207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метою 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9001:2015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є:</a:t>
            </a:r>
          </a:p>
          <a:p>
            <a:pPr>
              <a:buNone/>
            </a:pP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здатності організації постійно надавати продукцію та послуги, що відповідають вимогам споживачів і чинного законодавства;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задоволеності споживачів;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процесного підходу, ризик-орієнтованого мислення та циклу 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PDCA (Plan–Do–Check–Act);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умов для постійного поліпшення системи управління якістю.</a:t>
            </a:r>
          </a:p>
        </p:txBody>
      </p:sp>
    </p:spTree>
    <p:extLst>
      <p:ext uri="{BB962C8B-B14F-4D97-AF65-F5344CB8AC3E}">
        <p14:creationId xmlns:p14="http://schemas.microsoft.com/office/powerpoint/2010/main" val="23687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E6C00F-4681-09E3-7362-1FCE849A0891}"/>
              </a:ext>
            </a:extLst>
          </p:cNvPr>
          <p:cNvSpPr txBox="1"/>
          <p:nvPr/>
        </p:nvSpPr>
        <p:spPr>
          <a:xfrm>
            <a:off x="2408902" y="197346"/>
            <a:ext cx="9379975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стандарту ДСТУ </a:t>
            </a: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9001:2015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 такі ключові розділи:</a:t>
            </a:r>
          </a:p>
          <a:p>
            <a:pPr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 організації.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внутрішніх і зовнішніх чинників, зацікавлених сторін, сфери застосування СУЯ та процесів організації.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Лідерство.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 ролі керівництва у формуванні політики у сфері якості, розподілі відповідальності та забезпеченні орієнтації на споживача.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Планування.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ризиків і можливостей, постановка цілей у сфері якості та планування дій для їх досягнення.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Підтримка.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ресурсами, компетентністю персоналу, обізнаністю, комунікаціями та документованою інформацією.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Функціонування (операційна діяльність).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та контроль процесів створення продукції й надання послуг, управління вимогами споживачів, проєктування, закупівлі та виробництво.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 результативності.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Моніторинг, вимірювання, аналіз, внутрішні аудити та аналіз з боку керівництва.</a:t>
            </a:r>
          </a:p>
          <a:p>
            <a:pPr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Поліпшення.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невідповідностями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коригувальними діями та постійне вдосконалення СУЯ.</a:t>
            </a:r>
          </a:p>
        </p:txBody>
      </p:sp>
    </p:spTree>
    <p:extLst>
      <p:ext uri="{BB962C8B-B14F-4D97-AF65-F5344CB8AC3E}">
        <p14:creationId xmlns:p14="http://schemas.microsoft.com/office/powerpoint/2010/main" val="3692039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2A442F-168F-C611-A4F7-D5518D0539D4}"/>
              </a:ext>
            </a:extLst>
          </p:cNvPr>
          <p:cNvSpPr txBox="1"/>
          <p:nvPr/>
        </p:nvSpPr>
        <p:spPr>
          <a:xfrm>
            <a:off x="3080084" y="920621"/>
            <a:ext cx="885627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831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ISO/TS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9002:2016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application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ISO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9001:2015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529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ISO/TS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9002:2017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 ISO 9001:2015 (ISO/TS 9002:2016, IDT)</a:t>
            </a:r>
          </a:p>
          <a:p>
            <a:pPr marR="45085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містить керівні вказівки щодо застосування вимог ISO 9001:2015, включаючи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приклади.</a:t>
            </a:r>
            <a:r>
              <a:rPr lang="uk-UA" sz="2000" spc="3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Корисний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стадії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підготовки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 до сертифікації, так і для подальшого розвитку.</a:t>
            </a:r>
          </a:p>
          <a:p>
            <a:pPr marR="44958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958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9004:2018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b="1" u="sng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achieve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sustained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success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529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9004:2018 Управління якістю. Якість організації. Настанови щодо досягнення сталого успіху (ISO 9004:2018, IDT)</a:t>
            </a:r>
          </a:p>
          <a:p>
            <a:pPr marR="44958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стандарт містить керівні принципи підвищення можливості організації домагатися стійкого успіху у вигляді оцінки та підвищення ефективності. Корисний для вже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сертифікованих</a:t>
            </a:r>
            <a:r>
              <a:rPr lang="uk-UA" sz="20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організацій,</a:t>
            </a:r>
            <a:r>
              <a:rPr lang="uk-UA" sz="20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uk-UA" sz="20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прагнуть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досягти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найкращих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результатів, не обмежуючись базовими вимогами.</a:t>
            </a:r>
          </a:p>
        </p:txBody>
      </p:sp>
      <p:pic>
        <p:nvPicPr>
          <p:cNvPr id="4" name="Picture 4" descr="IS0 9004: 2018 Gestión para el éxito sostenido de las organizaciones">
            <a:extLst>
              <a:ext uri="{FF2B5EF4-FFF2-40B4-BE49-F238E27FC236}">
                <a16:creationId xmlns:a16="http://schemas.microsoft.com/office/drawing/2014/main" id="{179B876D-E3FA-9CC3-70EC-8BE673FD5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0" y="3987675"/>
            <a:ext cx="2750242" cy="162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fference between ISO 9002 versus ISO 9001">
            <a:extLst>
              <a:ext uri="{FF2B5EF4-FFF2-40B4-BE49-F238E27FC236}">
                <a16:creationId xmlns:a16="http://schemas.microsoft.com/office/drawing/2014/main" id="{975EC99F-AE1B-9BC6-0CC1-7B26B259E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1" r="12212"/>
          <a:stretch/>
        </p:blipFill>
        <p:spPr bwMode="auto">
          <a:xfrm>
            <a:off x="460722" y="1345790"/>
            <a:ext cx="2340078" cy="208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26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49100E-F8ED-77F8-61BA-86692A98E420}"/>
              </a:ext>
            </a:extLst>
          </p:cNvPr>
          <p:cNvSpPr txBox="1"/>
          <p:nvPr/>
        </p:nvSpPr>
        <p:spPr>
          <a:xfrm>
            <a:off x="3080084" y="957230"/>
            <a:ext cx="8823158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ctr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ІSO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10000</a:t>
            </a:r>
          </a:p>
          <a:p>
            <a:pPr indent="448945" algn="just"/>
            <a:endParaRPr lang="uk-UA" sz="2000" u="sng" spc="-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66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 серії ІSO 10000 є супутніми стандартами, які підтримують серію стандартів ISO 9000.</a:t>
            </a:r>
          </a:p>
          <a:p>
            <a:pPr marR="45085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10001:2018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Customer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satisfaction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conduct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organizations</a:t>
            </a:r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466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10001:2019 Управління якістю. Задоволеність замовників. Настанови щодо кодексів поведінки для організацій (ISO 10001:2018, IDT).</a:t>
            </a:r>
          </a:p>
          <a:p>
            <a:pPr marR="44894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на кодекси корпоративної етики при взаємодії з клієнтами. Положення кодексів стосуються таких питань, як доставка продуктів і надання послуг, повернення продукції, обробка інформації про клієнтів, реклама і умови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післяпродажного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обслуговування тощо.</a:t>
            </a:r>
          </a:p>
          <a:p>
            <a:pPr marR="454660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660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4" descr="ISO 10002:2018 Certification I ISO 10002- omega certifications">
            <a:extLst>
              <a:ext uri="{FF2B5EF4-FFF2-40B4-BE49-F238E27FC236}">
                <a16:creationId xmlns:a16="http://schemas.microsoft.com/office/drawing/2014/main" id="{6B169F03-151E-4116-4310-178116CC4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9" y="3675594"/>
            <a:ext cx="2236839" cy="2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Umberto Mauro su LinkedIn: #iso10000 #gestionequalità #customersatisfaction  #sostenibilità #qualità">
            <a:extLst>
              <a:ext uri="{FF2B5EF4-FFF2-40B4-BE49-F238E27FC236}">
                <a16:creationId xmlns:a16="http://schemas.microsoft.com/office/drawing/2014/main" id="{3B488A46-2642-29F7-7BFF-B2F6795D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9" y="1192161"/>
            <a:ext cx="2236839" cy="2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38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091B8A-D13B-9B60-578A-FFC7589D5BDF}"/>
              </a:ext>
            </a:extLst>
          </p:cNvPr>
          <p:cNvSpPr txBox="1"/>
          <p:nvPr/>
        </p:nvSpPr>
        <p:spPr>
          <a:xfrm>
            <a:off x="2635045" y="1168451"/>
            <a:ext cx="922265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085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10003:2018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Customer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satisfaction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dispute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resolution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external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0850" indent="448945" algn="just"/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66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10003:2019 Управління якістю. Задоволеність замовників. Настанови щодо розв’язання спорів поза межами організації (ISO 10003:2018, IDT).</a:t>
            </a:r>
          </a:p>
          <a:p>
            <a:pPr marR="45466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767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на вирішення спорів поза організацій. Стандарт допомагає організаціям планувати, підтримувати та вдосконалювати ефективний процес вирішення спорів поза організацій, а також вибирати постачальників послуг в частині вирішення спорів і вироблення рекомендацій для уникнення подібних ситуацій в майбутньому через підвищення задоволеності клієнтів.</a:t>
            </a:r>
          </a:p>
        </p:txBody>
      </p:sp>
    </p:spTree>
    <p:extLst>
      <p:ext uri="{BB962C8B-B14F-4D97-AF65-F5344CB8AC3E}">
        <p14:creationId xmlns:p14="http://schemas.microsoft.com/office/powerpoint/2010/main" val="1204971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FCDFB4-75B5-E003-8311-C3BD9B120E6F}"/>
              </a:ext>
            </a:extLst>
          </p:cNvPr>
          <p:cNvSpPr txBox="1"/>
          <p:nvPr/>
        </p:nvSpPr>
        <p:spPr>
          <a:xfrm>
            <a:off x="2792361" y="772199"/>
            <a:ext cx="885886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958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10004:2018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Customer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satisfaction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monitoring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measuring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10004:2019 Управління якістю. Задоволеність замовників. Настанови щодо моніторингу та оцінювання (ISO 10004:2018, IDT)</a:t>
            </a:r>
          </a:p>
          <a:p>
            <a:pPr marR="45085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на моніторинг клієнтської задоволеності. Стандарт дає рекомендації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 визначення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впровадження процесів моніторингу</a:t>
            </a:r>
            <a:r>
              <a:rPr lang="uk-UA" sz="2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оцінки задоволеності клієнтів.</a:t>
            </a:r>
          </a:p>
          <a:p>
            <a:pPr marR="450850" indent="448945" algn="just"/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10005:2018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plans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10005:2019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 (ISO 10005:2018, IDT)</a:t>
            </a:r>
          </a:p>
          <a:p>
            <a:pPr marR="45402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містить керівні принципи для розроблення та застосування планів дій щодо забезпечення належної якості – програм якості.</a:t>
            </a:r>
          </a:p>
        </p:txBody>
      </p:sp>
    </p:spTree>
    <p:extLst>
      <p:ext uri="{BB962C8B-B14F-4D97-AF65-F5344CB8AC3E}">
        <p14:creationId xmlns:p14="http://schemas.microsoft.com/office/powerpoint/2010/main" val="94359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2263E9-1C16-2114-E9D3-2448D5EF49FE}"/>
              </a:ext>
            </a:extLst>
          </p:cNvPr>
          <p:cNvSpPr txBox="1"/>
          <p:nvPr/>
        </p:nvSpPr>
        <p:spPr>
          <a:xfrm>
            <a:off x="1632155" y="320002"/>
            <a:ext cx="10343535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212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10006:2017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projects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10006:2018</a:t>
            </a:r>
            <a:r>
              <a:rPr lang="uk-UA" sz="2000" spc="3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2000" spc="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проєктах</a:t>
            </a:r>
            <a:r>
              <a:rPr lang="uk-UA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10006:2017,</a:t>
            </a:r>
            <a:r>
              <a:rPr lang="uk-UA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подає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проєктах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339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10007:2017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configuration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45339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3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10007:2018</a:t>
            </a:r>
            <a:r>
              <a:rPr lang="uk-UA" sz="20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конфігурацією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10007:2017,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Призначення цього стандарту — поліпшити загальне розуміння тематики, сприяти використанню керування конфігурацією.</a:t>
            </a:r>
          </a:p>
          <a:p>
            <a:pPr marR="45021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10012:2003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Measurement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measurement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processes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measuring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equipment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025" indent="448945" algn="just"/>
            <a:r>
              <a:rPr lang="uk-UA" sz="2000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ISO 10012:2005 Системи керування вимірюванням. Вимоги до процесів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вимірювання та вимірювального обладнання (ІSO 10012:2003, ІDT)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767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стандарт установлює загальні вимоги і містить настанови щодо керування процесами вимірювання та метрологічного підтвердження придатності вимірювального обладнання, яке використовують для підтримання і демонстрування відповідності метрологічним вимогам.</a:t>
            </a:r>
          </a:p>
        </p:txBody>
      </p:sp>
    </p:spTree>
    <p:extLst>
      <p:ext uri="{BB962C8B-B14F-4D97-AF65-F5344CB8AC3E}">
        <p14:creationId xmlns:p14="http://schemas.microsoft.com/office/powerpoint/2010/main" val="278433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EE8FB3-9E4D-E22C-1D33-F3FE102F4BB3}"/>
              </a:ext>
            </a:extLst>
          </p:cNvPr>
          <p:cNvSpPr txBox="1"/>
          <p:nvPr/>
        </p:nvSpPr>
        <p:spPr>
          <a:xfrm>
            <a:off x="2094271" y="851629"/>
            <a:ext cx="9714271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ISO 10013:2021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documented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ІSО/TR</a:t>
            </a:r>
            <a:r>
              <a:rPr lang="uk-UA" sz="2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10013:2003</a:t>
            </a:r>
            <a:r>
              <a:rPr lang="uk-UA" sz="20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розробки</a:t>
            </a:r>
            <a:r>
              <a:rPr lang="uk-UA" sz="2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документації</a:t>
            </a:r>
            <a:r>
              <a:rPr lang="uk-UA" sz="20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 якістю.</a:t>
            </a:r>
          </a:p>
          <a:p>
            <a:pPr indent="448945" algn="just">
              <a:tabLst>
                <a:tab pos="386715" algn="l"/>
                <a:tab pos="1085215" algn="l"/>
                <a:tab pos="1703705" algn="l"/>
                <a:tab pos="2493645" algn="l"/>
                <a:tab pos="3692525" algn="l"/>
                <a:tab pos="3954780" algn="l"/>
              </a:tabLst>
            </a:pP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містить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щодо</a:t>
            </a:r>
            <a:r>
              <a:rPr lang="uk-UA" sz="20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розробки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ведення</a:t>
            </a:r>
            <a:r>
              <a:rPr lang="uk-UA" sz="20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документації,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необхідної для забезпечення результативного функціювання системи управління якістю, пристосованої до конкретних потреб організації.</a:t>
            </a:r>
          </a:p>
          <a:p>
            <a:pPr indent="448945" algn="just">
              <a:tabLst>
                <a:tab pos="386715" algn="l"/>
                <a:tab pos="1085215" algn="l"/>
                <a:tab pos="1703705" algn="l"/>
                <a:tab pos="2493645" algn="l"/>
                <a:tab pos="3692525" algn="l"/>
                <a:tab pos="3954780" algn="l"/>
              </a:tabLst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958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958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10014:2021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Managing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results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realizing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financial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economic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benefits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339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10014:2008 Управління якістю. Настанови щодо реалізації фінансових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економічних переваг (ISO 10014:2008, IDT)</a:t>
            </a: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стандарт призначено для найвищого керівництва. Він подає настанови щодо реалізації фінансових і економічних переваг через результативне застосування восьми принципів управління якістю, викладених в ISO 9000:2005.</a:t>
            </a:r>
          </a:p>
          <a:p>
            <a:pPr marL="1080770" indent="448945" algn="l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indent="448945" algn="l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5645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C320EC-B21B-50BF-55D6-DECA7483356A}"/>
              </a:ext>
            </a:extLst>
          </p:cNvPr>
          <p:cNvSpPr txBox="1"/>
          <p:nvPr/>
        </p:nvSpPr>
        <p:spPr>
          <a:xfrm>
            <a:off x="2349910" y="994473"/>
            <a:ext cx="91636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2120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10015:2019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competence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people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development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10015:2021 Управління якістю. Настанови щодо управління компетентністю та щодо розвитку персоналу (ISO 10015:2019, IDT).</a:t>
            </a:r>
          </a:p>
          <a:p>
            <a:pPr marR="45275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10018:2020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people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engagement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ISO 10018:2021 Управління якістю. Настанови щодо залучання персоналу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(ISO 10018:2020, IDT)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31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подано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залучання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персоналу до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запроваджування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організації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посилення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участі в цьому, а також підвищення його компетентності у межах організації.</a:t>
            </a:r>
          </a:p>
        </p:txBody>
      </p:sp>
    </p:spTree>
    <p:extLst>
      <p:ext uri="{BB962C8B-B14F-4D97-AF65-F5344CB8AC3E}">
        <p14:creationId xmlns:p14="http://schemas.microsoft.com/office/powerpoint/2010/main" val="2412705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202B0C-44CF-86E2-AA2D-9BC3A0CF3F5C}"/>
              </a:ext>
            </a:extLst>
          </p:cNvPr>
          <p:cNvSpPr txBox="1"/>
          <p:nvPr/>
        </p:nvSpPr>
        <p:spPr>
          <a:xfrm>
            <a:off x="2418735" y="1096578"/>
            <a:ext cx="893752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2755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10019:2005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selection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consultants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their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services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2755" indent="448945" algn="just"/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025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ДСТУ-Н ІSО 10019:2007. Настанови щодо вибору консультантів та використання їхніх послуг (ISO 10019:2005, IDТ)</a:t>
            </a:r>
          </a:p>
          <a:p>
            <a:pPr marR="450215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призначений допомогти організаціям при виборі консультанта з системи управління якістю.</a:t>
            </a:r>
          </a:p>
        </p:txBody>
      </p:sp>
    </p:spTree>
    <p:extLst>
      <p:ext uri="{BB962C8B-B14F-4D97-AF65-F5344CB8AC3E}">
        <p14:creationId xmlns:p14="http://schemas.microsoft.com/office/powerpoint/2010/main" val="2787575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C279F5-BAB0-219A-21F4-8ED365AA8E6D}"/>
              </a:ext>
            </a:extLst>
          </p:cNvPr>
          <p:cNvSpPr txBox="1"/>
          <p:nvPr/>
        </p:nvSpPr>
        <p:spPr>
          <a:xfrm>
            <a:off x="2241753" y="1594289"/>
            <a:ext cx="958645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8945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ISO 13485:2016/A11:2021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Medical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devices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regulatory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purposes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(ISO 13485:2016)</a:t>
            </a:r>
          </a:p>
          <a:p>
            <a:pPr marR="450215" indent="448945" algn="just"/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EN ISO 13485:2018 Вироби медичні. Система управління якістю. Вимоги до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регулювання (EN ISO 13485:2016, IDT; ISO 13485:2016, IDT) / Зміна № 11:2022 (EN ISO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13485:2016/A11:2021, IDT)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Дата початку дії 31.12.2023.</a:t>
            </a:r>
          </a:p>
          <a:p>
            <a:pPr marR="45021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12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стандарт установлює вимоги до системи управління якістю, якщо організація повинна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доводити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свою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здатність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систематично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надавати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медичні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пов’язані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ними послуги, які постійно задовольняють вимоги споживачів та застосовні нормативні вимоги. В Україні для підприємств, що здійснюють серійне виробництво медичних виробів, сертифікація за ДСТУ ISO 13485 є обов’язковою. Без сертифікату відповідності вимогам ДСТУ ISO 13485 не проводиться реєстрація виробів медичного призначення.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18CA3-6A9C-AA6E-22BB-8AE0AC02278C}"/>
              </a:ext>
            </a:extLst>
          </p:cNvPr>
          <p:cNvSpPr txBox="1"/>
          <p:nvPr/>
        </p:nvSpPr>
        <p:spPr>
          <a:xfrm>
            <a:off x="4601496" y="587203"/>
            <a:ext cx="41492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8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13485</a:t>
            </a:r>
            <a:endParaRPr lang="uk-UA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96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8BA51-F54A-3F1B-4A93-BFB0586862C6}"/>
              </a:ext>
            </a:extLst>
          </p:cNvPr>
          <p:cNvSpPr txBox="1"/>
          <p:nvPr/>
        </p:nvSpPr>
        <p:spPr>
          <a:xfrm>
            <a:off x="2585883" y="1564621"/>
            <a:ext cx="8888362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958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Міжнародні стандарти ІSО серії 14000 призначені для компаній і організацій будь- якого типу, яким потрібні практичні інструменти для управління своїми екологічними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обов’язками.</a:t>
            </a:r>
          </a:p>
          <a:p>
            <a:pPr marR="44958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основних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стандартів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цієї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відносять: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2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14001:2015</a:t>
            </a:r>
            <a:r>
              <a:rPr lang="uk-UA" sz="2000" b="1" u="sng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Environmental</a:t>
            </a:r>
            <a:r>
              <a:rPr lang="uk-UA" sz="2000" b="1" u="sng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spc="2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spc="2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b="1" u="sng" spc="2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000" b="1" u="sng" spc="2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uk-UA" sz="2000" b="1" u="sng" spc="2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2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14001:2015</a:t>
            </a:r>
            <a:r>
              <a:rPr lang="uk-UA" sz="2000" spc="3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екологічного</a:t>
            </a:r>
            <a:r>
              <a:rPr lang="uk-UA" sz="2000" spc="3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управління.</a:t>
            </a:r>
            <a:r>
              <a:rPr lang="uk-UA" sz="20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</a:t>
            </a:r>
            <a:r>
              <a:rPr lang="uk-UA" sz="2000" spc="3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застосовування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14001:2015,</a:t>
            </a:r>
            <a:r>
              <a:rPr lang="uk-UA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IDT).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встановлює вимоги, виконання яких дає змогу будь-якої організації розробляти, впроваджувати, підтримувати в актуальному стані й удосконалювати систему екологічного управління.</a:t>
            </a:r>
          </a:p>
          <a:p>
            <a:pPr marL="1080770" indent="448945" algn="l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5D8680-55A0-93A3-3E5D-82489FA6420B}"/>
              </a:ext>
            </a:extLst>
          </p:cNvPr>
          <p:cNvSpPr txBox="1"/>
          <p:nvPr/>
        </p:nvSpPr>
        <p:spPr>
          <a:xfrm>
            <a:off x="2861187" y="54292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14000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14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42B1AB-8867-E6A9-372D-9B88EFEF0311}"/>
              </a:ext>
            </a:extLst>
          </p:cNvPr>
          <p:cNvSpPr txBox="1"/>
          <p:nvPr/>
        </p:nvSpPr>
        <p:spPr>
          <a:xfrm>
            <a:off x="2448233" y="747904"/>
            <a:ext cx="923249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9580" indent="448945" algn="just"/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14004:2016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Environmental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General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implementation</a:t>
            </a:r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2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3390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14004:2016 Системи екологічного управління. Загальні настанови щодо запроваджування (ISO 14004:2016, IDT).</a:t>
            </a:r>
          </a:p>
          <a:p>
            <a:pPr marR="452120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носить рекомендаційний характер, містить рекомендації зі створення, впровадження, функціонування й удосконалення системи екологічного менеджменту та її взаємодії з іншими системами менеджменту організації.</a:t>
            </a:r>
          </a:p>
          <a:p>
            <a:pPr marR="452120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200" b="1" u="sng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14050:2020</a:t>
            </a:r>
            <a:r>
              <a:rPr lang="uk-UA" sz="22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Environmental</a:t>
            </a:r>
            <a:r>
              <a:rPr lang="uk-UA" sz="22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2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2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Vocabulary</a:t>
            </a:r>
            <a:endParaRPr lang="uk-UA" sz="22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200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2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14050:2016</a:t>
            </a:r>
            <a:r>
              <a:rPr lang="uk-UA" sz="2200" spc="1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Екологічне</a:t>
            </a:r>
            <a:r>
              <a:rPr lang="uk-UA" sz="22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управління.</a:t>
            </a:r>
            <a:r>
              <a:rPr lang="uk-UA" sz="22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Словник</a:t>
            </a:r>
            <a:r>
              <a:rPr lang="uk-UA" sz="22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термінів</a:t>
            </a:r>
            <a:r>
              <a:rPr lang="uk-UA" sz="2200" spc="1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22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14050:2009,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IDT).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l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2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</a:t>
            </a:r>
            <a:r>
              <a:rPr lang="uk-UA" sz="22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uk-UA" sz="22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поняття,</a:t>
            </a:r>
            <a:r>
              <a:rPr lang="uk-UA" sz="22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пов’язані</a:t>
            </a:r>
            <a:r>
              <a:rPr lang="uk-UA" sz="2200" spc="3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2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природоохоронною</a:t>
            </a:r>
            <a:r>
              <a:rPr lang="uk-UA" sz="2200" spc="3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діяльністю</a:t>
            </a:r>
            <a:r>
              <a:rPr lang="uk-UA" sz="2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організацій,</a:t>
            </a:r>
            <a:r>
              <a:rPr lang="uk-UA" sz="2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опубліковані</a:t>
            </a:r>
            <a:r>
              <a:rPr lang="uk-UA" sz="22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міжнародних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стандартів</a:t>
            </a:r>
            <a:r>
              <a:rPr lang="uk-UA" sz="2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ІSO</a:t>
            </a:r>
            <a:r>
              <a:rPr lang="uk-UA" sz="22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14000.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7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E6A43B-5D33-7E77-723C-3B2F9C879CB1}"/>
              </a:ext>
            </a:extLst>
          </p:cNvPr>
          <p:cNvSpPr txBox="1"/>
          <p:nvPr/>
        </p:nvSpPr>
        <p:spPr>
          <a:xfrm>
            <a:off x="2408905" y="1447148"/>
            <a:ext cx="93996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l"/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19011:2018</a:t>
            </a:r>
            <a:r>
              <a:rPr lang="uk-UA" sz="24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auditing</a:t>
            </a:r>
            <a:r>
              <a:rPr lang="uk-UA" sz="2400" b="1" u="sng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endParaRPr lang="uk-UA" sz="24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l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19011:2019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проведення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аудитів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 (ISO 19011:2018, IDT)</a:t>
            </a:r>
          </a:p>
          <a:p>
            <a:pPr marR="451485" indent="448945" algn="just"/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EN ISO 19011:2022 Настанови щодо проведення аудитів систем управління (EN ISO 19011:2018, IDT; ISO 19011:2018, IDT) Дата початку дії 31.12.2023</a:t>
            </a:r>
          </a:p>
          <a:p>
            <a:pPr marR="450850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містить рекомендації щодо планування та проведення аудитів системи </a:t>
            </a:r>
            <a:r>
              <a:rPr lang="uk-UA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A7D013-ABA9-7248-FC20-6DC030E9A6E3}"/>
              </a:ext>
            </a:extLst>
          </p:cNvPr>
          <p:cNvSpPr txBox="1"/>
          <p:nvPr/>
        </p:nvSpPr>
        <p:spPr>
          <a:xfrm>
            <a:off x="3165987" y="62157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4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19011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What is ISO 22000 Certification ? Know Everything About FSSC 22000-vinsys">
            <a:extLst>
              <a:ext uri="{FF2B5EF4-FFF2-40B4-BE49-F238E27FC236}">
                <a16:creationId xmlns:a16="http://schemas.microsoft.com/office/drawing/2014/main" id="{619F581A-47E8-8E07-29F8-A66CABF06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8" y="5007078"/>
            <a:ext cx="2892299" cy="18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846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930E23-32A1-95BD-AB51-A81D06E47630}"/>
              </a:ext>
            </a:extLst>
          </p:cNvPr>
          <p:cNvSpPr txBox="1"/>
          <p:nvPr/>
        </p:nvSpPr>
        <p:spPr>
          <a:xfrm>
            <a:off x="2399068" y="1442060"/>
            <a:ext cx="910467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1485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22000:2018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Food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safety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organization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food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chain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22000:2019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безпечністю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харчових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продуктів.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до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будь-якої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організації в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харчовому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ланцюзі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22000:2018, IDT)</a:t>
            </a:r>
          </a:p>
          <a:p>
            <a:pPr marR="44831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установлює вимоги до системи управління безпечністю харчових продуктів,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дають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змогу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організації,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безпосередньо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опосередковано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залученій до харчового ланцюга, планувати, запроваджувати, підтримувати в належному стані та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актуалізувати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свою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систему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безпечністю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харчових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продуктів,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надаючи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продукти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послуги, які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разі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призначенням,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безпечними.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F85D30-0BAD-FF18-A373-03018C9DDC21}"/>
              </a:ext>
            </a:extLst>
          </p:cNvPr>
          <p:cNvSpPr txBox="1"/>
          <p:nvPr/>
        </p:nvSpPr>
        <p:spPr>
          <a:xfrm>
            <a:off x="3392129" y="51342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4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22000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72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620C3A-9C89-7076-1C44-717918F4EBA1}"/>
              </a:ext>
            </a:extLst>
          </p:cNvPr>
          <p:cNvSpPr txBox="1"/>
          <p:nvPr/>
        </p:nvSpPr>
        <p:spPr>
          <a:xfrm>
            <a:off x="2015612" y="1270294"/>
            <a:ext cx="985192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773045"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ISO 26000</a:t>
            </a:r>
            <a:endParaRPr lang="uk-UA" sz="2000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26000:2010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social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responsibility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>
              <a:tabLst>
                <a:tab pos="2154555" algn="l"/>
                <a:tab pos="2614295" algn="l"/>
                <a:tab pos="3560445" algn="l"/>
                <a:tab pos="4466590" algn="l"/>
                <a:tab pos="5031740" algn="l"/>
                <a:tab pos="5930265" algn="l"/>
              </a:tabLst>
            </a:pP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26000:2019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соціальної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 26000:2010, IDT)</a:t>
            </a:r>
          </a:p>
          <a:p>
            <a:pPr marR="451485" indent="448945" algn="just">
              <a:tabLst>
                <a:tab pos="2154555" algn="l"/>
                <a:tab pos="2614295" algn="l"/>
                <a:tab pos="3560445" algn="l"/>
                <a:tab pos="4466590" algn="l"/>
                <a:tab pos="5031740" algn="l"/>
                <a:tab pos="5930265" algn="l"/>
              </a:tabLst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767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Соціальна відповідальність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здатність організації або підприємства оцінити соціальні наслідки своєї діяльності.</a:t>
            </a:r>
          </a:p>
          <a:p>
            <a:pPr marR="44831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ISO 26000 містить інструкції щодо основних принципів соціальної відповідальності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шляхів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впровадження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відповідального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поводження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існуючі стратегії, системи, практики та процеси організації.</a:t>
            </a:r>
          </a:p>
          <a:p>
            <a:pPr marR="448945" indent="448945" algn="just"/>
            <a:endParaRPr lang="uk-UA" sz="20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945" indent="448945" algn="just"/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Міжнародний стандарт SA 8000:2014 (</a:t>
            </a:r>
            <a:r>
              <a:rPr lang="uk-UA" sz="20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Social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Accountability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8000) (Соціальна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відповідальність 8000:2014)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31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визначає вимоги до соціального захисту, що дозволяють організації розробляти, впроваджувати та підтримувати політику та методи управління питаннями соціального захисту.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83395-1A67-70A8-DEA6-67853CB52CC4}"/>
              </a:ext>
            </a:extLst>
          </p:cNvPr>
          <p:cNvSpPr txBox="1"/>
          <p:nvPr/>
        </p:nvSpPr>
        <p:spPr>
          <a:xfrm>
            <a:off x="2703871" y="465337"/>
            <a:ext cx="6784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400" b="1" u="sng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400" b="1" u="sng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соціальної</a:t>
            </a:r>
            <a:r>
              <a:rPr lang="uk-UA" sz="2400" b="1" u="sng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відповідальності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b="1" dirty="0"/>
          </a:p>
        </p:txBody>
      </p:sp>
      <p:pic>
        <p:nvPicPr>
          <p:cNvPr id="6" name="Picture 2" descr="Você conhece a ISO 26000:2010? - Global Communities Brasil">
            <a:extLst>
              <a:ext uri="{FF2B5EF4-FFF2-40B4-BE49-F238E27FC236}">
                <a16:creationId xmlns:a16="http://schemas.microsoft.com/office/drawing/2014/main" id="{61DECA36-EED8-7CDD-9208-4C446F392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632" y="122044"/>
            <a:ext cx="2502368" cy="135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607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5DF8FE-FA1B-95E0-BAFE-99BD989D9D07}"/>
              </a:ext>
            </a:extLst>
          </p:cNvPr>
          <p:cNvSpPr txBox="1"/>
          <p:nvPr/>
        </p:nvSpPr>
        <p:spPr>
          <a:xfrm>
            <a:off x="201561" y="1248103"/>
            <a:ext cx="117888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767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Ідею Глобального Договору ООН запропоновано на Всесвітньому економічному форумі 1999 року. Це особлива ініціатива Генерального секретаря ООН Кофі Аннана, місією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заклик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компанії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вибудови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своєї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стратегії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основі </a:t>
            </a:r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 Принципів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галузі прав людини, трудових відносин, захисту довкілля і боротьби з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корупцією.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0FCD6D-0331-6370-4EDF-48554864CF02}"/>
              </a:ext>
            </a:extLst>
          </p:cNvPr>
          <p:cNvSpPr txBox="1"/>
          <p:nvPr/>
        </p:nvSpPr>
        <p:spPr>
          <a:xfrm>
            <a:off x="2959510" y="6117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Глобальний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Договір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ООН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Глобальний договір ООН: підводне каміння участі | Mind.ua">
            <a:extLst>
              <a:ext uri="{FF2B5EF4-FFF2-40B4-BE49-F238E27FC236}">
                <a16:creationId xmlns:a16="http://schemas.microsoft.com/office/drawing/2014/main" id="{8F02A0CB-8307-3D51-6D94-22302DB1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29" y="3337124"/>
            <a:ext cx="4309812" cy="285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олова Глобального договору ООН в Україні: Соціальна відповідальність  дозволяє мати нормальних співробітників, ринок збуту, постачальників">
            <a:extLst>
              <a:ext uri="{FF2B5EF4-FFF2-40B4-BE49-F238E27FC236}">
                <a16:creationId xmlns:a16="http://schemas.microsoft.com/office/drawing/2014/main" id="{4DD4BD27-FA32-1711-3CCF-2515465D8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537" y="2746233"/>
            <a:ext cx="6110748" cy="389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626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194CDD-ABAF-68F1-B95B-55FA075706EE}"/>
              </a:ext>
            </a:extLst>
          </p:cNvPr>
          <p:cNvSpPr txBox="1"/>
          <p:nvPr/>
        </p:nvSpPr>
        <p:spPr>
          <a:xfrm>
            <a:off x="2153265" y="1060385"/>
            <a:ext cx="953728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0850" indent="448945" algn="just"/>
            <a:r>
              <a:rPr lang="uk-UA" sz="2000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ISO/IEC 27000:2018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technology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techniques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Overview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vocabulary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5295" indent="448945" algn="just"/>
            <a:r>
              <a:rPr lang="uk-UA" sz="2000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ISO/IEC 27000:2018 Інформаційні технології. Методи захисту. Системи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 інформаційною безпекою. Огляд і словник термінів .</a:t>
            </a:r>
            <a:endParaRPr lang="uk-UA" sz="2000" u="none" strike="noStrik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5295" indent="448945" algn="just"/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455295" indent="448945" algn="just"/>
            <a:r>
              <a:rPr lang="uk-UA" sz="20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EN ISO/IEC 27000:2022 Інформаційні технології. Методи захисту. Системи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керування інформаційною безпекою. Огляд і словник термінів (EN ISO/IEC 27000:2020,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IDT; ISO/IEC 27000:2018, IDT)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Дата початку дії 31.12.2023</a:t>
            </a: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містить терміни і визначення, які використовують у стандартах системи керування інформаційною безпекою.</a:t>
            </a:r>
          </a:p>
          <a:p>
            <a:pPr marR="45275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sz="20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ISO/IEC 27001:2022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cybersecurity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privacy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protection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ISO/IEC 27001:2023 Інформаційна безпека,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кібербезпека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захист конфіденційності. Системи керування інформаційною безпекою. Вимоги (ISO/IEC 27001:2022, IDT)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4A1C4-8464-6460-A3CB-BCA355073DD1}"/>
              </a:ext>
            </a:extLst>
          </p:cNvPr>
          <p:cNvSpPr txBox="1"/>
          <p:nvPr/>
        </p:nvSpPr>
        <p:spPr>
          <a:xfrm>
            <a:off x="3047999" y="378176"/>
            <a:ext cx="70398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27000</a:t>
            </a:r>
            <a:endParaRPr lang="uk-UA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4" descr="Iso 27000 Photos and Images &amp; Pictures | Shutterstock">
            <a:extLst>
              <a:ext uri="{FF2B5EF4-FFF2-40B4-BE49-F238E27FC236}">
                <a16:creationId xmlns:a16="http://schemas.microsoft.com/office/drawing/2014/main" id="{B0381DCB-DFF3-894B-B2CB-7C8F1934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88" y="2662517"/>
            <a:ext cx="1865677" cy="153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016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A36548-4EC1-369C-88CA-08D39C35A1AE}"/>
              </a:ext>
            </a:extLst>
          </p:cNvPr>
          <p:cNvSpPr txBox="1"/>
          <p:nvPr/>
        </p:nvSpPr>
        <p:spPr>
          <a:xfrm>
            <a:off x="2418735" y="815454"/>
            <a:ext cx="938980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4025" indent="448945" algn="just"/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EN ISO/IEC 27001:2022 Інформаційні технології. Методи захисту. Системи управління інформаційною безпекою. 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(EN ISO/IEC 27001:2017, IDT; ISO/IEC 27001:2013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including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1:2014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2:2015, IDT) Дата початку дії 31.12.2023</a:t>
            </a:r>
          </a:p>
          <a:p>
            <a:pPr marR="452120" indent="448945" algn="just"/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встановлює вимоги до системи менеджменту інформаційної безпеки для демонстрації здатності організації захищати свої інформаційні ресурси.</a:t>
            </a:r>
          </a:p>
          <a:p>
            <a:pPr marR="452120" indent="448945" algn="just"/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ISO/IEC 27002:2022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cybersecurity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privacy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protection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Information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controls</a:t>
            </a:r>
            <a:endParaRPr lang="uk-UA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3390" indent="448945" algn="just"/>
            <a:r>
              <a:rPr lang="uk-UA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ISO/IEC 27002:2023 Інформаційна безпека, </a:t>
            </a:r>
            <a:r>
              <a:rPr lang="uk-UA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кібербезпека</a:t>
            </a:r>
            <a:r>
              <a:rPr lang="uk-UA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та захист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конфіденційності. Засоби контролювання інформаційної безпеки (ISO/IEC 27002:2022,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u="none" strike="noStrik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IDT)</a:t>
            </a:r>
            <a:r>
              <a:rPr lang="uk-UA" u="none" strike="noStrik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3390" indent="448945" algn="just"/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4025" indent="448945" algn="just"/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ДСТУ EN ISO/IEC 27002:2022 Інформаційні технології. Методи захисту. Звід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практик щодо заходів інформаційної безпеки (EN ISO/IEC 27002:2017, IDT; ISO/IEC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27002:2013 </a:t>
            </a:r>
            <a:r>
              <a:rPr lang="uk-UA" b="1" u="sng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including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uk-UA" b="1" u="sng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1:2014 </a:t>
            </a:r>
            <a:r>
              <a:rPr lang="uk-UA" b="1" u="sng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uk-UA" b="1" u="sng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</a:t>
            </a:r>
            <a:r>
              <a:rPr lang="uk-UA" b="1" u="sng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2:2015, IDT)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Дата початку дії 31.12.2023</a:t>
            </a:r>
          </a:p>
          <a:p>
            <a:pPr marR="450850" indent="448945" algn="just"/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надає найкращі практичні поради щодо менеджменту інформаційної безпеки для тих, хто відповідає за створення, реалізацію або обслуговування систем менеджменту інформаційної безпеки.</a:t>
            </a:r>
          </a:p>
        </p:txBody>
      </p:sp>
    </p:spTree>
    <p:extLst>
      <p:ext uri="{BB962C8B-B14F-4D97-AF65-F5344CB8AC3E}">
        <p14:creationId xmlns:p14="http://schemas.microsoft.com/office/powerpoint/2010/main" val="3381789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A71143-4C96-6CD8-BC5D-B6DCC063C746}"/>
              </a:ext>
            </a:extLst>
          </p:cNvPr>
          <p:cNvSpPr txBox="1"/>
          <p:nvPr/>
        </p:nvSpPr>
        <p:spPr>
          <a:xfrm>
            <a:off x="2037348" y="1027806"/>
            <a:ext cx="95750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31000:2018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Risk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12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31000:2018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Менеджмент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ризиків.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 (ISO 31000:2018, IDT)</a:t>
            </a: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містить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опис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принципів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яких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базується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ризиками.</a:t>
            </a:r>
          </a:p>
          <a:p>
            <a:pPr marR="45148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IES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31010:2019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Risk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Risk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assessment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techniques</a:t>
            </a:r>
            <a:endParaRPr lang="uk-UA" sz="20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>
              <a:tabLst>
                <a:tab pos="5180330" algn="l"/>
              </a:tabLst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IEC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31010:2022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ризиками	–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оцінки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ризиків (EN IEC 31010:2019, IDT; IEC 31010:2019, IDT)</a:t>
            </a:r>
          </a:p>
          <a:p>
            <a:pPr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викладено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сучасні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методики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вибору</a:t>
            </a:r>
            <a:r>
              <a:rPr lang="uk-UA" sz="20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загального оцінювання ризиків з погляду сфери їх застосування, переваг та недоліків кожного з них.</a:t>
            </a:r>
            <a:endParaRPr lang="uk-UA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A3CD4E-67D4-C4AC-68DD-23D475E78E88}"/>
              </a:ext>
            </a:extLst>
          </p:cNvPr>
          <p:cNvSpPr txBox="1"/>
          <p:nvPr/>
        </p:nvSpPr>
        <p:spPr>
          <a:xfrm>
            <a:off x="3195484" y="35382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серії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31000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ISO 31000:2018 -Risk Management - Optima Training">
            <a:extLst>
              <a:ext uri="{FF2B5EF4-FFF2-40B4-BE49-F238E27FC236}">
                <a16:creationId xmlns:a16="http://schemas.microsoft.com/office/drawing/2014/main" id="{BBBCA560-EA3C-EE88-D9A9-C384E1EDD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2" y="5025770"/>
            <a:ext cx="2541637" cy="169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he Basics of ISO 31000:2018 Risk management – Principles and Guidelines -  Sentinel Africa Consulting Ltd">
            <a:extLst>
              <a:ext uri="{FF2B5EF4-FFF2-40B4-BE49-F238E27FC236}">
                <a16:creationId xmlns:a16="http://schemas.microsoft.com/office/drawing/2014/main" id="{55DA9B42-5A83-19F0-D2A4-67C29BB6B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981" y="502577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674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5AE311-023E-B125-3A1E-E9E0C4C35F46}"/>
              </a:ext>
            </a:extLst>
          </p:cNvPr>
          <p:cNvSpPr txBox="1"/>
          <p:nvPr/>
        </p:nvSpPr>
        <p:spPr>
          <a:xfrm>
            <a:off x="2133599" y="1601572"/>
            <a:ext cx="93406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1485" indent="448945" algn="just"/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200" b="1" u="sng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37001:2016</a:t>
            </a:r>
            <a:r>
              <a:rPr lang="uk-UA" sz="22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Anti-bribery</a:t>
            </a:r>
            <a:r>
              <a:rPr lang="uk-UA" sz="2200" b="1" u="sng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200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2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uk-UA" sz="2200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2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uk-UA" sz="22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22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2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Станом</a:t>
            </a:r>
            <a:r>
              <a:rPr lang="uk-UA" sz="22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2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поточний</a:t>
            </a:r>
            <a:r>
              <a:rPr lang="uk-UA" sz="22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період</a:t>
            </a:r>
            <a:r>
              <a:rPr lang="uk-UA" sz="22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2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заміну</a:t>
            </a:r>
            <a:r>
              <a:rPr lang="uk-UA" sz="22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2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37001:2016</a:t>
            </a:r>
            <a:r>
              <a:rPr lang="uk-UA" sz="22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розробляється</a:t>
            </a:r>
            <a:r>
              <a:rPr lang="uk-UA" sz="22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нова</a:t>
            </a:r>
            <a:r>
              <a:rPr lang="uk-UA" sz="22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версія стандарту</a:t>
            </a:r>
            <a:r>
              <a:rPr lang="uk-UA" sz="2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ISO/DIS</a:t>
            </a:r>
            <a:r>
              <a:rPr lang="uk-UA" sz="2200" u="none" strike="noStrik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uk-UA" sz="2200" u="none" strike="noStrike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37001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451485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37001:2018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протидії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корупції.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</a:t>
            </a:r>
            <a:r>
              <a:rPr lang="uk-UA" sz="22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настанови щодо застосування (ISO 37001:2016, IDT)</a:t>
            </a:r>
          </a:p>
          <a:p>
            <a:pPr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надає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вказівки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розробки,</a:t>
            </a:r>
            <a:r>
              <a:rPr lang="uk-UA" sz="22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впровадження, підтримки та вдосконалення системи управління заходами боротьби з корупцією.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75980-8CBB-EF00-D1D5-56962496FBF4}"/>
              </a:ext>
            </a:extLst>
          </p:cNvPr>
          <p:cNvSpPr txBox="1"/>
          <p:nvPr/>
        </p:nvSpPr>
        <p:spPr>
          <a:xfrm>
            <a:off x="3205316" y="6117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>
              <a:spcBef>
                <a:spcPts val="330"/>
              </a:spcBef>
            </a:pP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4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37001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70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228B03-7D59-BC32-94C5-47F21DF62401}"/>
              </a:ext>
            </a:extLst>
          </p:cNvPr>
          <p:cNvSpPr txBox="1"/>
          <p:nvPr/>
        </p:nvSpPr>
        <p:spPr>
          <a:xfrm>
            <a:off x="2128684" y="1539993"/>
            <a:ext cx="952745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24585" indent="448945" algn="l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OHSAS 18001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l">
              <a:tabLst>
                <a:tab pos="2185035" algn="l"/>
                <a:tab pos="3070860" algn="l"/>
                <a:tab pos="4037965" algn="l"/>
                <a:tab pos="4601845" algn="l"/>
                <a:tab pos="4976495" algn="l"/>
                <a:tab pos="5521325" algn="l"/>
                <a:tab pos="6473190" algn="l"/>
              </a:tabLst>
            </a:pP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OHSAS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18001:2007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Occupational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2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Safety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l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OHSAS 18001:2010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управління гігієною та безпекою праці. Вимоги (OHSAS 18001:2007, IDT)</a:t>
            </a:r>
          </a:p>
          <a:p>
            <a:pPr marR="45402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OHSAS 18001 встановлює вимоги до систем управління гігієною та безпекою праці на виробництві та призначений для допомоги організаціям у контролі здоров’я та безпеки працівників на робочому місці.</a:t>
            </a:r>
          </a:p>
          <a:p>
            <a:pPr marR="44767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767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OHSAS 18002:2008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Occupational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safety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Guidelines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implementation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OHSAS 18001:2007</a:t>
            </a:r>
          </a:p>
          <a:p>
            <a:pPr marR="45275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OHSAS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18002:2015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гігієною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безпекою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праці.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принципи виконання вимог OHSAS 18001:2007 (OHSAS 18002:2008, IDT)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D655D-39FF-7620-9C6C-7AA622E6C177}"/>
              </a:ext>
            </a:extLst>
          </p:cNvPr>
          <p:cNvSpPr txBox="1"/>
          <p:nvPr/>
        </p:nvSpPr>
        <p:spPr>
          <a:xfrm>
            <a:off x="3844413" y="50088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Стандарти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4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охороною</a:t>
            </a:r>
            <a:r>
              <a:rPr lang="uk-UA" sz="2400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здоров’я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4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безпекою</a:t>
            </a:r>
            <a:r>
              <a:rPr lang="uk-UA" sz="2400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праці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813339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519A3A-34BD-1EB8-E545-D866D198896D}"/>
              </a:ext>
            </a:extLst>
          </p:cNvPr>
          <p:cNvSpPr txBox="1"/>
          <p:nvPr/>
        </p:nvSpPr>
        <p:spPr>
          <a:xfrm>
            <a:off x="2113934" y="1390412"/>
            <a:ext cx="943896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 45001:2018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Occupational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safety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management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guidance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</a:t>
            </a:r>
            <a:endParaRPr lang="uk-UA" sz="18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ISO 45001 базується на керівних принципах </a:t>
            </a:r>
            <a:r>
              <a:rPr lang="uk-UA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Міжнародної організації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праці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uk-UA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МОП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та Британському стандарті OHSAS 18001. Очікується, що ISO 45001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замінить </a:t>
            </a:r>
            <a:r>
              <a:rPr lang="uk-UA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OHSAS 18001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18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45001:2019</a:t>
            </a:r>
            <a:r>
              <a:rPr lang="uk-UA" sz="18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18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охороною</a:t>
            </a:r>
            <a:r>
              <a:rPr lang="uk-UA" sz="18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здоров’я</a:t>
            </a:r>
            <a:r>
              <a:rPr lang="uk-UA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безпекою</a:t>
            </a:r>
            <a:r>
              <a:rPr lang="uk-UA" sz="18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праці.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(ISO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45001:2018, 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IDT)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75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ISO 45001:2019 прийнято та введено у дію на заміну ДСТУ OHSAS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18001:2010.</a:t>
            </a:r>
          </a:p>
          <a:p>
            <a:pPr marR="452755" indent="448945" algn="just"/>
            <a:endParaRPr lang="uk-UA" spc="-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755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21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стандарт встановлює вимоги до системи управління охороною здоров’я і безпекою праці, а також містить настанови щодо їх застосування, щоб дати змогу організації створити безпечні та здорові умови праці на робочому місці, запобігаючи травмам і погіршенню стану здоров’я, що пов’язані з виробництвом, та активно вдосконалюючи свої показники діяльності у сфері охороною здоров’я і безпекою праці.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33594-B86C-92F0-16FD-74F8AAD3F469}"/>
              </a:ext>
            </a:extLst>
          </p:cNvPr>
          <p:cNvSpPr txBox="1"/>
          <p:nvPr/>
        </p:nvSpPr>
        <p:spPr>
          <a:xfrm>
            <a:off x="4257368" y="66627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uk-UA" sz="24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24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45001</a:t>
            </a:r>
          </a:p>
        </p:txBody>
      </p:sp>
    </p:spTree>
    <p:extLst>
      <p:ext uri="{BB962C8B-B14F-4D97-AF65-F5344CB8AC3E}">
        <p14:creationId xmlns:p14="http://schemas.microsoft.com/office/powerpoint/2010/main" val="1972749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2A467F-CDD1-F1BE-5953-9150A016D46E}"/>
              </a:ext>
            </a:extLst>
          </p:cNvPr>
          <p:cNvSpPr txBox="1"/>
          <p:nvPr/>
        </p:nvSpPr>
        <p:spPr>
          <a:xfrm>
            <a:off x="3215148" y="2361889"/>
            <a:ext cx="7452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Дякую за увагу!</a:t>
            </a:r>
            <a:endParaRPr lang="uk-UA" sz="7200" dirty="0"/>
          </a:p>
        </p:txBody>
      </p:sp>
    </p:spTree>
    <p:extLst>
      <p:ext uri="{BB962C8B-B14F-4D97-AF65-F5344CB8AC3E}">
        <p14:creationId xmlns:p14="http://schemas.microsoft.com/office/powerpoint/2010/main" val="1814408029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87</TotalTime>
  <Words>3212</Words>
  <Application>Microsoft Office PowerPoint</Application>
  <PresentationFormat>Широкий екран</PresentationFormat>
  <Paragraphs>249</Paragraphs>
  <Slides>31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7" baseType="lpstr">
      <vt:lpstr>Arial</vt:lpstr>
      <vt:lpstr>Century Gothic</vt:lpstr>
      <vt:lpstr>Times New Roman</vt:lpstr>
      <vt:lpstr>Wingdings</vt:lpstr>
      <vt:lpstr>Wingdings 3</vt:lpstr>
      <vt:lpstr>Віхоть</vt:lpstr>
      <vt:lpstr>Лекція № 2 Тема 2. Нормативно-правова база з управління якістю лікарських засобів.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Еберле Лідія Вікторівна</dc:creator>
  <cp:lastModifiedBy>Еберле Лідія Вікторівна</cp:lastModifiedBy>
  <cp:revision>2</cp:revision>
  <dcterms:created xsi:type="dcterms:W3CDTF">2025-01-18T22:01:33Z</dcterms:created>
  <dcterms:modified xsi:type="dcterms:W3CDTF">2026-01-23T12:28:11Z</dcterms:modified>
</cp:coreProperties>
</file>