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3"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67" y="6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470DB39B-C526-4A47-95FB-FF57CA072C5C}"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B845853-6846-4D81-8FA9-68A2C1903CE8}" type="slidenum">
              <a:rPr lang="uk-UA" smtClean="0"/>
              <a:t>‹№›</a:t>
            </a:fld>
            <a:endParaRPr lang="uk-UA"/>
          </a:p>
        </p:txBody>
      </p:sp>
    </p:spTree>
    <p:extLst>
      <p:ext uri="{BB962C8B-B14F-4D97-AF65-F5344CB8AC3E}">
        <p14:creationId xmlns:p14="http://schemas.microsoft.com/office/powerpoint/2010/main" val="342636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70DB39B-C526-4A47-95FB-FF57CA072C5C}"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845853-6846-4D81-8FA9-68A2C1903CE8}" type="slidenum">
              <a:rPr lang="uk-UA" smtClean="0"/>
              <a:t>‹№›</a:t>
            </a:fld>
            <a:endParaRPr lang="uk-UA"/>
          </a:p>
        </p:txBody>
      </p:sp>
    </p:spTree>
    <p:extLst>
      <p:ext uri="{BB962C8B-B14F-4D97-AF65-F5344CB8AC3E}">
        <p14:creationId xmlns:p14="http://schemas.microsoft.com/office/powerpoint/2010/main" val="1213252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470DB39B-C526-4A47-95FB-FF57CA072C5C}"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B845853-6846-4D81-8FA9-68A2C1903CE8}" type="slidenum">
              <a:rPr lang="uk-UA" smtClean="0"/>
              <a:t>‹№›</a:t>
            </a:fld>
            <a:endParaRPr lang="uk-UA"/>
          </a:p>
        </p:txBody>
      </p:sp>
    </p:spTree>
    <p:extLst>
      <p:ext uri="{BB962C8B-B14F-4D97-AF65-F5344CB8AC3E}">
        <p14:creationId xmlns:p14="http://schemas.microsoft.com/office/powerpoint/2010/main" val="3049461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470DB39B-C526-4A47-95FB-FF57CA072C5C}"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B845853-6846-4D81-8FA9-68A2C1903CE8}" type="slidenum">
              <a:rPr lang="uk-UA" smtClean="0"/>
              <a:t>‹№›</a:t>
            </a:fld>
            <a:endParaRPr lang="uk-UA"/>
          </a:p>
        </p:txBody>
      </p:sp>
    </p:spTree>
    <p:extLst>
      <p:ext uri="{BB962C8B-B14F-4D97-AF65-F5344CB8AC3E}">
        <p14:creationId xmlns:p14="http://schemas.microsoft.com/office/powerpoint/2010/main" val="689856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470DB39B-C526-4A47-95FB-FF57CA072C5C}" type="datetimeFigureOut">
              <a:rPr lang="uk-UA" smtClean="0"/>
              <a:t>22.03.2026</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B845853-6846-4D81-8FA9-68A2C1903CE8}" type="slidenum">
              <a:rPr lang="uk-UA" smtClean="0"/>
              <a:t>‹№›</a:t>
            </a:fld>
            <a:endParaRPr lang="uk-UA"/>
          </a:p>
        </p:txBody>
      </p:sp>
    </p:spTree>
    <p:extLst>
      <p:ext uri="{BB962C8B-B14F-4D97-AF65-F5344CB8AC3E}">
        <p14:creationId xmlns:p14="http://schemas.microsoft.com/office/powerpoint/2010/main" val="2298223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470DB39B-C526-4A47-95FB-FF57CA072C5C}" type="datetimeFigureOut">
              <a:rPr lang="uk-UA" smtClean="0"/>
              <a:t>22.03.2026</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B845853-6846-4D81-8FA9-68A2C1903CE8}" type="slidenum">
              <a:rPr lang="uk-UA" smtClean="0"/>
              <a:t>‹№›</a:t>
            </a:fld>
            <a:endParaRPr lang="uk-UA"/>
          </a:p>
        </p:txBody>
      </p:sp>
    </p:spTree>
    <p:extLst>
      <p:ext uri="{BB962C8B-B14F-4D97-AF65-F5344CB8AC3E}">
        <p14:creationId xmlns:p14="http://schemas.microsoft.com/office/powerpoint/2010/main" val="3417950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0DB39B-C526-4A47-95FB-FF57CA072C5C}" type="datetimeFigureOut">
              <a:rPr lang="uk-UA" smtClean="0"/>
              <a:t>22.03.2026</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B845853-6846-4D81-8FA9-68A2C1903CE8}" type="slidenum">
              <a:rPr lang="uk-UA" smtClean="0"/>
              <a:t>‹№›</a:t>
            </a:fld>
            <a:endParaRPr lang="uk-UA"/>
          </a:p>
        </p:txBody>
      </p:sp>
    </p:spTree>
    <p:extLst>
      <p:ext uri="{BB962C8B-B14F-4D97-AF65-F5344CB8AC3E}">
        <p14:creationId xmlns:p14="http://schemas.microsoft.com/office/powerpoint/2010/main" val="4205593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70DB39B-C526-4A47-95FB-FF57CA072C5C}"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B845853-6846-4D81-8FA9-68A2C1903CE8}" type="slidenum">
              <a:rPr lang="uk-UA" smtClean="0"/>
              <a:t>‹№›</a:t>
            </a:fld>
            <a:endParaRPr lang="uk-UA"/>
          </a:p>
        </p:txBody>
      </p:sp>
    </p:spTree>
    <p:extLst>
      <p:ext uri="{BB962C8B-B14F-4D97-AF65-F5344CB8AC3E}">
        <p14:creationId xmlns:p14="http://schemas.microsoft.com/office/powerpoint/2010/main" val="1926409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70DB39B-C526-4A47-95FB-FF57CA072C5C}"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B845853-6846-4D81-8FA9-68A2C1903CE8}" type="slidenum">
              <a:rPr lang="uk-UA" smtClean="0"/>
              <a:t>‹№›</a:t>
            </a:fld>
            <a:endParaRPr lang="uk-UA"/>
          </a:p>
        </p:txBody>
      </p:sp>
    </p:spTree>
    <p:extLst>
      <p:ext uri="{BB962C8B-B14F-4D97-AF65-F5344CB8AC3E}">
        <p14:creationId xmlns:p14="http://schemas.microsoft.com/office/powerpoint/2010/main" val="1125940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470DB39B-C526-4A47-95FB-FF57CA072C5C}"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B845853-6846-4D81-8FA9-68A2C1903CE8}" type="slidenum">
              <a:rPr lang="uk-UA" smtClean="0"/>
              <a:t>‹№›</a:t>
            </a:fld>
            <a:endParaRPr lang="uk-UA"/>
          </a:p>
        </p:txBody>
      </p:sp>
    </p:spTree>
    <p:extLst>
      <p:ext uri="{BB962C8B-B14F-4D97-AF65-F5344CB8AC3E}">
        <p14:creationId xmlns:p14="http://schemas.microsoft.com/office/powerpoint/2010/main" val="900281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470DB39B-C526-4A47-95FB-FF57CA072C5C}"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B845853-6846-4D81-8FA9-68A2C1903CE8}"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401570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70DB39B-C526-4A47-95FB-FF57CA072C5C}"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B845853-6846-4D81-8FA9-68A2C1903CE8}" type="slidenum">
              <a:rPr lang="uk-UA" smtClean="0"/>
              <a:t>‹№›</a:t>
            </a:fld>
            <a:endParaRPr lang="uk-UA"/>
          </a:p>
        </p:txBody>
      </p:sp>
    </p:spTree>
    <p:extLst>
      <p:ext uri="{BB962C8B-B14F-4D97-AF65-F5344CB8AC3E}">
        <p14:creationId xmlns:p14="http://schemas.microsoft.com/office/powerpoint/2010/main" val="2516804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70DB39B-C526-4A47-95FB-FF57CA072C5C}"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B845853-6846-4D81-8FA9-68A2C1903CE8}"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577735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70DB39B-C526-4A47-95FB-FF57CA072C5C}"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B845853-6846-4D81-8FA9-68A2C1903CE8}" type="slidenum">
              <a:rPr lang="uk-UA" smtClean="0"/>
              <a:t>‹№›</a:t>
            </a:fld>
            <a:endParaRPr lang="uk-UA"/>
          </a:p>
        </p:txBody>
      </p:sp>
    </p:spTree>
    <p:extLst>
      <p:ext uri="{BB962C8B-B14F-4D97-AF65-F5344CB8AC3E}">
        <p14:creationId xmlns:p14="http://schemas.microsoft.com/office/powerpoint/2010/main" val="16548645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70DB39B-C526-4A47-95FB-FF57CA072C5C}"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845853-6846-4D81-8FA9-68A2C1903CE8}" type="slidenum">
              <a:rPr lang="uk-UA" smtClean="0"/>
              <a:t>‹№›</a:t>
            </a:fld>
            <a:endParaRPr lang="uk-UA"/>
          </a:p>
        </p:txBody>
      </p:sp>
    </p:spTree>
    <p:extLst>
      <p:ext uri="{BB962C8B-B14F-4D97-AF65-F5344CB8AC3E}">
        <p14:creationId xmlns:p14="http://schemas.microsoft.com/office/powerpoint/2010/main" val="3734432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70DB39B-C526-4A47-95FB-FF57CA072C5C}"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845853-6846-4D81-8FA9-68A2C1903CE8}" type="slidenum">
              <a:rPr lang="uk-UA" smtClean="0"/>
              <a:t>‹№›</a:t>
            </a:fld>
            <a:endParaRPr lang="uk-UA"/>
          </a:p>
        </p:txBody>
      </p:sp>
    </p:spTree>
    <p:extLst>
      <p:ext uri="{BB962C8B-B14F-4D97-AF65-F5344CB8AC3E}">
        <p14:creationId xmlns:p14="http://schemas.microsoft.com/office/powerpoint/2010/main" val="4021281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70DB39B-C526-4A47-95FB-FF57CA072C5C}" type="datetimeFigureOut">
              <a:rPr lang="uk-UA" smtClean="0"/>
              <a:t>22.03.2026</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B845853-6846-4D81-8FA9-68A2C1903CE8}" type="slidenum">
              <a:rPr lang="uk-UA" smtClean="0"/>
              <a:t>‹№›</a:t>
            </a:fld>
            <a:endParaRPr lang="uk-UA"/>
          </a:p>
        </p:txBody>
      </p:sp>
    </p:spTree>
    <p:extLst>
      <p:ext uri="{BB962C8B-B14F-4D97-AF65-F5344CB8AC3E}">
        <p14:creationId xmlns:p14="http://schemas.microsoft.com/office/powerpoint/2010/main" val="41330052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www.sphu.org/viddil-validaci%D1%97-ta-sz" TargetMode="External"/><Relationship Id="rId2" Type="http://schemas.openxmlformats.org/officeDocument/2006/relationships/hyperlink" Target="https://www.sphu.org/viddil-dfu" TargetMode="External"/><Relationship Id="rId1" Type="http://schemas.openxmlformats.org/officeDocument/2006/relationships/slideLayout" Target="../slideLayouts/slideLayout7.xml"/><Relationship Id="rId5" Type="http://schemas.openxmlformats.org/officeDocument/2006/relationships/hyperlink" Target="https://www.sphu.org/programa-prof-testuvannya" TargetMode="External"/><Relationship Id="rId4" Type="http://schemas.openxmlformats.org/officeDocument/2006/relationships/hyperlink" Target="https://www.sphu.org/laboratoriya-farmanalizu"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367DB4-83A2-8880-E1C8-52A2061B37B4}"/>
              </a:ext>
            </a:extLst>
          </p:cNvPr>
          <p:cNvSpPr>
            <a:spLocks noGrp="1"/>
          </p:cNvSpPr>
          <p:nvPr>
            <p:ph type="ctrTitle"/>
          </p:nvPr>
        </p:nvSpPr>
        <p:spPr>
          <a:xfrm>
            <a:off x="2510555" y="2297609"/>
            <a:ext cx="8915399" cy="2262781"/>
          </a:xfrm>
        </p:spPr>
        <p:txBody>
          <a:bodyPr>
            <a:normAutofit/>
          </a:bodyPr>
          <a:lstStyle/>
          <a:p>
            <a:pPr algn="ctr">
              <a:spcBef>
                <a:spcPts val="0"/>
              </a:spcBef>
            </a:pPr>
            <a:r>
              <a:rPr lang="uk-UA" sz="3200" b="1" kern="0" dirty="0">
                <a:effectLst/>
                <a:latin typeface="Times New Roman" panose="02020603050405020304" pitchFamily="18" charset="0"/>
                <a:ea typeface="Times New Roman" panose="02020603050405020304" pitchFamily="18" charset="0"/>
              </a:rPr>
              <a:t>Лекція</a:t>
            </a:r>
            <a:r>
              <a:rPr lang="uk-UA" sz="3200" b="1" kern="0" spc="-5" dirty="0">
                <a:effectLst/>
                <a:latin typeface="Times New Roman" panose="02020603050405020304" pitchFamily="18" charset="0"/>
                <a:ea typeface="Times New Roman" panose="02020603050405020304" pitchFamily="18" charset="0"/>
              </a:rPr>
              <a:t> </a:t>
            </a:r>
            <a:r>
              <a:rPr lang="uk-UA" sz="3200" b="1" kern="0" dirty="0">
                <a:effectLst/>
                <a:latin typeface="Times New Roman" panose="02020603050405020304" pitchFamily="18" charset="0"/>
                <a:ea typeface="Times New Roman" panose="02020603050405020304" pitchFamily="18" charset="0"/>
              </a:rPr>
              <a:t>№</a:t>
            </a:r>
            <a:r>
              <a:rPr lang="uk-UA" sz="3200" b="1" kern="0" spc="-5" dirty="0">
                <a:effectLst/>
                <a:latin typeface="Times New Roman" panose="02020603050405020304" pitchFamily="18" charset="0"/>
                <a:ea typeface="Times New Roman" panose="02020603050405020304" pitchFamily="18" charset="0"/>
              </a:rPr>
              <a:t> </a:t>
            </a:r>
            <a:r>
              <a:rPr lang="uk-UA" sz="3200" b="1" kern="0" spc="-50" dirty="0">
                <a:latin typeface="Times New Roman" panose="02020603050405020304" pitchFamily="18" charset="0"/>
                <a:ea typeface="Times New Roman" panose="02020603050405020304" pitchFamily="18" charset="0"/>
              </a:rPr>
              <a:t>3</a:t>
            </a:r>
            <a:br>
              <a:rPr lang="uk-UA" sz="3200" b="1" kern="0" dirty="0">
                <a:effectLst/>
                <a:latin typeface="Times New Roman" panose="02020603050405020304" pitchFamily="18" charset="0"/>
                <a:ea typeface="Times New Roman" panose="02020603050405020304" pitchFamily="18" charset="0"/>
              </a:rPr>
            </a:br>
            <a:r>
              <a:rPr lang="uk-UA" sz="3200" b="1" dirty="0">
                <a:effectLst/>
                <a:latin typeface="Times New Roman" panose="02020603050405020304" pitchFamily="18" charset="0"/>
                <a:ea typeface="Times New Roman" panose="02020603050405020304" pitchFamily="18" charset="0"/>
              </a:rPr>
              <a:t> </a:t>
            </a:r>
            <a:br>
              <a:rPr lang="uk-UA" sz="3200" dirty="0">
                <a:effectLst/>
                <a:latin typeface="Times New Roman" panose="02020603050405020304" pitchFamily="18" charset="0"/>
                <a:ea typeface="Times New Roman" panose="02020603050405020304" pitchFamily="18" charset="0"/>
              </a:rPr>
            </a:br>
            <a:r>
              <a:rPr lang="uk-UA" sz="3200" b="1" dirty="0">
                <a:effectLst/>
                <a:latin typeface="Times New Roman" panose="02020603050405020304" pitchFamily="18" charset="0"/>
                <a:ea typeface="Times New Roman" panose="02020603050405020304" pitchFamily="18" charset="0"/>
              </a:rPr>
              <a:t>Тема 3. Регуляторні органи України у сфері управління якістю лікарських </a:t>
            </a:r>
            <a:r>
              <a:rPr lang="uk-UA" sz="3200" b="1" spc="-10" dirty="0">
                <a:effectLst/>
                <a:latin typeface="Times New Roman" panose="02020603050405020304" pitchFamily="18" charset="0"/>
                <a:ea typeface="Times New Roman" panose="02020603050405020304" pitchFamily="18" charset="0"/>
              </a:rPr>
              <a:t>засобів.</a:t>
            </a:r>
            <a:endParaRPr lang="uk-UA" sz="3200" dirty="0"/>
          </a:p>
        </p:txBody>
      </p:sp>
      <p:sp>
        <p:nvSpPr>
          <p:cNvPr id="3" name="Заголовок 1">
            <a:extLst>
              <a:ext uri="{FF2B5EF4-FFF2-40B4-BE49-F238E27FC236}">
                <a16:creationId xmlns:a16="http://schemas.microsoft.com/office/drawing/2014/main" id="{437E8961-DCE1-5A45-A04D-7CED12549188}"/>
              </a:ext>
            </a:extLst>
          </p:cNvPr>
          <p:cNvSpPr txBox="1">
            <a:spLocks/>
          </p:cNvSpPr>
          <p:nvPr/>
        </p:nvSpPr>
        <p:spPr>
          <a:xfrm>
            <a:off x="2825809" y="167148"/>
            <a:ext cx="8074025" cy="576775"/>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uk-UA" sz="28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Одеський національний медичний університет </a:t>
            </a:r>
            <a:endParaRPr lang="ru-RU" sz="28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Объект 2">
            <a:extLst>
              <a:ext uri="{FF2B5EF4-FFF2-40B4-BE49-F238E27FC236}">
                <a16:creationId xmlns:a16="http://schemas.microsoft.com/office/drawing/2014/main" id="{88AF4A56-24B8-4328-6578-47F78CC365D8}"/>
              </a:ext>
            </a:extLst>
          </p:cNvPr>
          <p:cNvSpPr txBox="1">
            <a:spLocks/>
          </p:cNvSpPr>
          <p:nvPr/>
        </p:nvSpPr>
        <p:spPr bwMode="auto">
          <a:xfrm>
            <a:off x="865238" y="743923"/>
            <a:ext cx="10717162" cy="576775"/>
          </a:xfrm>
          <a:prstGeom prst="rect">
            <a:avLst/>
          </a:prstGeom>
          <a:noFill/>
          <a:ln>
            <a:noFill/>
          </a:ln>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anose="020B0604020202020204" pitchFamily="34" charset="0"/>
              <a:buNone/>
              <a:defRPr/>
            </a:pPr>
            <a:r>
              <a:rPr lang="uk-UA"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Кафедра загальної і клінічної фармакології та фармакогнозії</a:t>
            </a:r>
            <a:endParaRPr lang="uk-UA"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ctr">
              <a:lnSpc>
                <a:spcPct val="90000"/>
              </a:lnSpc>
              <a:buFont typeface="Arial" panose="020B0604020202020204" pitchFamily="34" charset="0"/>
              <a:buNone/>
              <a:defRPr/>
            </a:pPr>
            <a:endParaRPr lang="uk-UA"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ctr">
              <a:lnSpc>
                <a:spcPct val="90000"/>
              </a:lnSpc>
              <a:buFont typeface="Arial" panose="020B0604020202020204" pitchFamily="34" charset="0"/>
              <a:buNone/>
              <a:defRPr/>
            </a:pPr>
            <a:r>
              <a:rPr lang="uk-UA"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Навчальна дисципліна «Система якості у фармації»</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C20A1F48-0B47-1D1C-F746-0EE6987E69D5}"/>
              </a:ext>
            </a:extLst>
          </p:cNvPr>
          <p:cNvSpPr txBox="1"/>
          <p:nvPr/>
        </p:nvSpPr>
        <p:spPr>
          <a:xfrm>
            <a:off x="7865807" y="5219352"/>
            <a:ext cx="4218039" cy="1255728"/>
          </a:xfrm>
          <a:prstGeom prst="rect">
            <a:avLst/>
          </a:prstGeom>
          <a:noFill/>
        </p:spPr>
        <p:txBody>
          <a:bodyPr wrap="square">
            <a:spAutoFit/>
          </a:bodyPr>
          <a:lstStyle/>
          <a:p>
            <a:pPr marL="0" indent="0">
              <a:lnSpc>
                <a:spcPct val="90000"/>
              </a:lnSpc>
              <a:buFont typeface="Arial" panose="020B0604020202020204" pitchFamily="34" charset="0"/>
              <a:buNone/>
              <a:defRPr/>
            </a:pPr>
            <a:r>
              <a:rPr lang="uk-UA"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Лектор:</a:t>
            </a:r>
          </a:p>
          <a:p>
            <a:pPr marL="0" indent="0">
              <a:lnSpc>
                <a:spcPct val="90000"/>
              </a:lnSpc>
              <a:buFont typeface="Arial" panose="020B0604020202020204" pitchFamily="34" charset="0"/>
              <a:buNone/>
              <a:defRPr/>
            </a:pPr>
            <a:endParaRPr lang="ru-RU"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nSpc>
                <a:spcPct val="80000"/>
              </a:lnSpc>
              <a:buFont typeface="Arial" panose="020B0604020202020204" pitchFamily="34" charset="0"/>
              <a:buNone/>
              <a:defRPr/>
            </a:pP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Еберле Лідія Вікторівна,</a:t>
            </a:r>
          </a:p>
          <a:p>
            <a:pPr marL="0" indent="0">
              <a:lnSpc>
                <a:spcPct val="80000"/>
              </a:lnSpc>
              <a:buFont typeface="Arial" panose="020B0604020202020204" pitchFamily="34" charset="0"/>
              <a:buNone/>
              <a:defRPr/>
            </a:pP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uk-UA"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к.біол.н</a:t>
            </a: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доцент кафедри загальної і </a:t>
            </a:r>
          </a:p>
          <a:p>
            <a:pPr marL="0" indent="0">
              <a:lnSpc>
                <a:spcPct val="80000"/>
              </a:lnSpc>
              <a:buFont typeface="Arial" panose="020B0604020202020204" pitchFamily="34" charset="0"/>
              <a:buNone/>
              <a:defRPr/>
            </a:pP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клінічної фармакології та фармакогнозії</a:t>
            </a:r>
          </a:p>
        </p:txBody>
      </p:sp>
    </p:spTree>
    <p:extLst>
      <p:ext uri="{BB962C8B-B14F-4D97-AF65-F5344CB8AC3E}">
        <p14:creationId xmlns:p14="http://schemas.microsoft.com/office/powerpoint/2010/main" val="2515901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87D5B62-81B1-6CA0-15FE-C8BCE71C8B9D}"/>
              </a:ext>
            </a:extLst>
          </p:cNvPr>
          <p:cNvSpPr txBox="1"/>
          <p:nvPr/>
        </p:nvSpPr>
        <p:spPr>
          <a:xfrm>
            <a:off x="2054942" y="614626"/>
            <a:ext cx="9389806" cy="2298065"/>
          </a:xfrm>
          <a:prstGeom prst="rect">
            <a:avLst/>
          </a:prstGeom>
          <a:noFill/>
        </p:spPr>
        <p:txBody>
          <a:bodyPr wrap="square">
            <a:spAutoFit/>
          </a:bodyPr>
          <a:lstStyle/>
          <a:p>
            <a:pPr marL="1080770" marR="452120" indent="448945" algn="just"/>
            <a:r>
              <a:rPr lang="uk-UA" sz="1800" b="1" dirty="0">
                <a:effectLst/>
                <a:latin typeface="Times New Roman" panose="02020603050405020304" pitchFamily="18" charset="0"/>
                <a:ea typeface="Times New Roman" panose="02020603050405020304" pitchFamily="18" charset="0"/>
              </a:rPr>
              <a:t>Актуальність теми. </a:t>
            </a:r>
            <a:r>
              <a:rPr lang="uk-UA" sz="1800" dirty="0">
                <a:effectLst/>
                <a:latin typeface="Times New Roman" panose="02020603050405020304" pitchFamily="18" charset="0"/>
                <a:ea typeface="Times New Roman" panose="02020603050405020304" pitchFamily="18" charset="0"/>
              </a:rPr>
              <a:t>Центральним органом виконавчої влади у сфері охорони здоров’я та іншими уповноваженими органами, експертними установами з метою забезпечення ефективності, безпеки, якості та доступності лікарських засобів застосовується належна регуляторна практика у сфері обігу лікарських засобів.</a:t>
            </a:r>
          </a:p>
          <a:p>
            <a:pPr marL="1080770" marR="452120" indent="448945" algn="just"/>
            <a:endParaRPr lang="uk-UA" sz="1800" dirty="0">
              <a:effectLst/>
              <a:latin typeface="Times New Roman" panose="02020603050405020304" pitchFamily="18" charset="0"/>
              <a:ea typeface="Times New Roman" panose="02020603050405020304" pitchFamily="18" charset="0"/>
            </a:endParaRPr>
          </a:p>
          <a:p>
            <a:pPr marL="1080770" marR="451485" indent="448945" algn="just">
              <a:lnSpc>
                <a:spcPct val="101000"/>
              </a:lnSpc>
            </a:pPr>
            <a:r>
              <a:rPr lang="uk-UA" sz="1800" b="1" dirty="0">
                <a:effectLst/>
                <a:latin typeface="Times New Roman" panose="02020603050405020304" pitchFamily="18" charset="0"/>
                <a:ea typeface="Times New Roman" panose="02020603050405020304" pitchFamily="18" charset="0"/>
              </a:rPr>
              <a:t>Мета: </a:t>
            </a:r>
            <a:r>
              <a:rPr lang="uk-UA" sz="1800" dirty="0">
                <a:effectLst/>
                <a:latin typeface="Times New Roman" panose="02020603050405020304" pitchFamily="18" charset="0"/>
                <a:ea typeface="Times New Roman" panose="02020603050405020304" pitchFamily="18" charset="0"/>
              </a:rPr>
              <a:t>сформувати у здобувачів вищої освіти теоретичні знання щодо структури державної системи регулювання обігу лікарських засобів в Україні</a:t>
            </a:r>
            <a:r>
              <a:rPr lang="uk-UA" sz="1600" dirty="0">
                <a:effectLst/>
                <a:latin typeface="Calibri" panose="020F0502020204030204" pitchFamily="34" charset="0"/>
                <a:ea typeface="Times New Roman" panose="02020603050405020304" pitchFamily="18" charset="0"/>
                <a:cs typeface="Times New Roman" panose="02020603050405020304" pitchFamily="18" charset="0"/>
              </a:rPr>
              <a:t>.</a:t>
            </a:r>
            <a:endParaRPr lang="uk-UA" sz="18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017306B5-415D-EC18-0071-7A603B03B183}"/>
              </a:ext>
            </a:extLst>
          </p:cNvPr>
          <p:cNvSpPr txBox="1"/>
          <p:nvPr/>
        </p:nvSpPr>
        <p:spPr>
          <a:xfrm>
            <a:off x="3254477" y="3429000"/>
            <a:ext cx="8190271" cy="1738938"/>
          </a:xfrm>
          <a:prstGeom prst="rect">
            <a:avLst/>
          </a:prstGeom>
          <a:noFill/>
        </p:spPr>
        <p:txBody>
          <a:bodyPr wrap="square">
            <a:spAutoFit/>
          </a:bodyPr>
          <a:lstStyle/>
          <a:p>
            <a:pPr marL="1530350" algn="just">
              <a:lnSpc>
                <a:spcPts val="1370"/>
              </a:lnSpc>
            </a:pPr>
            <a:r>
              <a:rPr lang="uk-UA" sz="1800" b="1" kern="0" dirty="0">
                <a:effectLst/>
                <a:latin typeface="Times New Roman" panose="02020603050405020304" pitchFamily="18" charset="0"/>
                <a:ea typeface="Times New Roman" panose="02020603050405020304" pitchFamily="18" charset="0"/>
              </a:rPr>
              <a:t>План</a:t>
            </a:r>
            <a:r>
              <a:rPr lang="uk-UA" sz="1800" b="1" kern="0" spc="-25" dirty="0">
                <a:effectLst/>
                <a:latin typeface="Times New Roman" panose="02020603050405020304" pitchFamily="18" charset="0"/>
                <a:ea typeface="Times New Roman" panose="02020603050405020304" pitchFamily="18" charset="0"/>
              </a:rPr>
              <a:t> </a:t>
            </a:r>
            <a:r>
              <a:rPr lang="uk-UA" sz="1800" b="1" kern="0" dirty="0">
                <a:effectLst/>
                <a:latin typeface="Times New Roman" panose="02020603050405020304" pitchFamily="18" charset="0"/>
                <a:ea typeface="Times New Roman" panose="02020603050405020304" pitchFamily="18" charset="0"/>
              </a:rPr>
              <a:t>і</a:t>
            </a:r>
            <a:r>
              <a:rPr lang="uk-UA" sz="1800" b="1" kern="0" spc="-20" dirty="0">
                <a:effectLst/>
                <a:latin typeface="Times New Roman" panose="02020603050405020304" pitchFamily="18" charset="0"/>
                <a:ea typeface="Times New Roman" panose="02020603050405020304" pitchFamily="18" charset="0"/>
              </a:rPr>
              <a:t> </a:t>
            </a:r>
            <a:r>
              <a:rPr lang="uk-UA" sz="1800" b="1" kern="0" dirty="0">
                <a:effectLst/>
                <a:latin typeface="Times New Roman" panose="02020603050405020304" pitchFamily="18" charset="0"/>
                <a:ea typeface="Times New Roman" panose="02020603050405020304" pitchFamily="18" charset="0"/>
              </a:rPr>
              <a:t>організаційна</a:t>
            </a:r>
            <a:r>
              <a:rPr lang="uk-UA" sz="1800" b="1" kern="0" spc="-25" dirty="0">
                <a:effectLst/>
                <a:latin typeface="Times New Roman" panose="02020603050405020304" pitchFamily="18" charset="0"/>
                <a:ea typeface="Times New Roman" panose="02020603050405020304" pitchFamily="18" charset="0"/>
              </a:rPr>
              <a:t> </a:t>
            </a:r>
            <a:r>
              <a:rPr lang="uk-UA" sz="1800" b="1" kern="0" dirty="0">
                <a:effectLst/>
                <a:latin typeface="Times New Roman" panose="02020603050405020304" pitchFamily="18" charset="0"/>
                <a:ea typeface="Times New Roman" panose="02020603050405020304" pitchFamily="18" charset="0"/>
              </a:rPr>
              <a:t>структура</a:t>
            </a:r>
            <a:r>
              <a:rPr lang="uk-UA" sz="1800" b="1" kern="0" spc="-20" dirty="0">
                <a:effectLst/>
                <a:latin typeface="Times New Roman" panose="02020603050405020304" pitchFamily="18" charset="0"/>
                <a:ea typeface="Times New Roman" panose="02020603050405020304" pitchFamily="18" charset="0"/>
              </a:rPr>
              <a:t> </a:t>
            </a:r>
            <a:r>
              <a:rPr lang="uk-UA" sz="1800" b="1" kern="0" spc="-10" dirty="0">
                <a:effectLst/>
                <a:latin typeface="Times New Roman" panose="02020603050405020304" pitchFamily="18" charset="0"/>
                <a:ea typeface="Times New Roman" panose="02020603050405020304" pitchFamily="18" charset="0"/>
              </a:rPr>
              <a:t>лекції:</a:t>
            </a:r>
          </a:p>
          <a:p>
            <a:pPr marL="1530350" algn="just">
              <a:lnSpc>
                <a:spcPts val="1370"/>
              </a:lnSpc>
            </a:pPr>
            <a:endParaRPr lang="uk-UA" sz="1800" b="1" kern="0" dirty="0">
              <a:effectLst/>
              <a:latin typeface="Times New Roman" panose="02020603050405020304" pitchFamily="18" charset="0"/>
              <a:ea typeface="Times New Roman" panose="02020603050405020304" pitchFamily="18" charset="0"/>
            </a:endParaRPr>
          </a:p>
          <a:p>
            <a:pPr marL="342900" lvl="0" indent="-342900">
              <a:lnSpc>
                <a:spcPts val="1370"/>
              </a:lnSpc>
              <a:buSzPts val="1200"/>
              <a:buFont typeface="Times New Roman" panose="02020603050405020304" pitchFamily="18" charset="0"/>
              <a:buAutoNum type="arabicPeriod"/>
              <a:tabLst>
                <a:tab pos="1758950" algn="l"/>
              </a:tabLst>
            </a:pPr>
            <a:r>
              <a:rPr lang="uk-UA" sz="1800" spc="0" dirty="0">
                <a:effectLst/>
                <a:latin typeface="Times New Roman" panose="02020603050405020304" pitchFamily="18" charset="0"/>
                <a:ea typeface="Times New Roman" panose="02020603050405020304" pitchFamily="18" charset="0"/>
              </a:rPr>
              <a:t>Міністерство</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охорони</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здоров’я</a:t>
            </a:r>
            <a:r>
              <a:rPr lang="uk-UA" sz="1800" spc="-10" dirty="0">
                <a:effectLst/>
                <a:latin typeface="Times New Roman" panose="02020603050405020304" pitchFamily="18" charset="0"/>
                <a:ea typeface="Times New Roman" panose="02020603050405020304" pitchFamily="18" charset="0"/>
              </a:rPr>
              <a:t> України.</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1758950" algn="l"/>
              </a:tabLst>
            </a:pPr>
            <a:r>
              <a:rPr lang="uk-UA" sz="1800" spc="0" dirty="0">
                <a:effectLst/>
                <a:latin typeface="Times New Roman" panose="02020603050405020304" pitchFamily="18" charset="0"/>
                <a:ea typeface="Times New Roman" panose="02020603050405020304" pitchFamily="18" charset="0"/>
              </a:rPr>
              <a:t>Державний</a:t>
            </a:r>
            <a:r>
              <a:rPr lang="uk-UA" sz="1800" spc="-3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експертний</a:t>
            </a:r>
            <a:r>
              <a:rPr lang="uk-UA" sz="1800" spc="-3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центр</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Міністерства</a:t>
            </a:r>
            <a:r>
              <a:rPr lang="uk-UA" sz="1800" spc="-3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охорони</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здоров’я</a:t>
            </a:r>
            <a:r>
              <a:rPr lang="uk-UA" sz="1800" spc="-15"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України.</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1758950" algn="l"/>
              </a:tabLst>
            </a:pPr>
            <a:r>
              <a:rPr lang="uk-UA" sz="1800" spc="0" dirty="0">
                <a:effectLst/>
                <a:latin typeface="Times New Roman" panose="02020603050405020304" pitchFamily="18" charset="0"/>
                <a:ea typeface="Times New Roman" panose="02020603050405020304" pitchFamily="18" charset="0"/>
              </a:rPr>
              <a:t>Директорат</a:t>
            </a:r>
            <a:r>
              <a:rPr lang="uk-UA" sz="1800" spc="-3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фармацевтичного</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забезпечення</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МОЗ</a:t>
            </a:r>
            <a:r>
              <a:rPr lang="uk-UA" sz="1800" spc="-20"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України.</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1758950" algn="l"/>
              </a:tabLst>
            </a:pPr>
            <a:r>
              <a:rPr lang="uk-UA" sz="1800" spc="0" dirty="0">
                <a:effectLst/>
                <a:latin typeface="Times New Roman" panose="02020603050405020304" pitchFamily="18" charset="0"/>
                <a:ea typeface="Times New Roman" panose="02020603050405020304" pitchFamily="18" charset="0"/>
              </a:rPr>
              <a:t>Державна</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служба</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України</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з</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лікарських засобів</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та</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контролю</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за</a:t>
            </a:r>
            <a:r>
              <a:rPr lang="uk-UA" sz="1800" spc="-15"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наркотиками.</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1758950" algn="l"/>
              </a:tabLst>
            </a:pPr>
            <a:r>
              <a:rPr lang="uk-UA" sz="1800" spc="0" dirty="0">
                <a:effectLst/>
                <a:latin typeface="Times New Roman" panose="02020603050405020304" pitchFamily="18" charset="0"/>
                <a:ea typeface="Times New Roman" panose="02020603050405020304" pitchFamily="18" charset="0"/>
              </a:rPr>
              <a:t>Сертифікація</a:t>
            </a:r>
            <a:r>
              <a:rPr lang="uk-UA" sz="1800" spc="-2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та</a:t>
            </a:r>
            <a:r>
              <a:rPr lang="uk-UA" sz="1800" spc="-2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ліцензування</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як</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складові</a:t>
            </a:r>
            <a:r>
              <a:rPr lang="uk-UA" sz="1800" spc="-10"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системи</a:t>
            </a:r>
            <a:r>
              <a:rPr lang="uk-UA" sz="1800" spc="-1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якості</a:t>
            </a:r>
            <a:r>
              <a:rPr lang="uk-UA" sz="1800" spc="-5" dirty="0">
                <a:effectLst/>
                <a:latin typeface="Times New Roman" panose="02020603050405020304" pitchFamily="18" charset="0"/>
                <a:ea typeface="Times New Roman" panose="02020603050405020304" pitchFamily="18" charset="0"/>
              </a:rPr>
              <a:t> </a:t>
            </a:r>
            <a:r>
              <a:rPr lang="uk-UA" sz="1800" spc="0" dirty="0">
                <a:effectLst/>
                <a:latin typeface="Times New Roman" panose="02020603050405020304" pitchFamily="18" charset="0"/>
                <a:ea typeface="Times New Roman" panose="02020603050405020304" pitchFamily="18" charset="0"/>
              </a:rPr>
              <a:t>у</a:t>
            </a:r>
            <a:r>
              <a:rPr lang="uk-UA" sz="1800" spc="-35" dirty="0">
                <a:effectLst/>
                <a:latin typeface="Times New Roman" panose="02020603050405020304" pitchFamily="18" charset="0"/>
                <a:ea typeface="Times New Roman" panose="02020603050405020304" pitchFamily="18" charset="0"/>
              </a:rPr>
              <a:t> </a:t>
            </a:r>
            <a:r>
              <a:rPr lang="uk-UA" sz="1800" spc="-10" dirty="0">
                <a:effectLst/>
                <a:latin typeface="Times New Roman" panose="02020603050405020304" pitchFamily="18" charset="0"/>
                <a:ea typeface="Times New Roman" panose="02020603050405020304" pitchFamily="18" charset="0"/>
              </a:rPr>
              <a:t>фармації.</a:t>
            </a:r>
            <a:endParaRPr lang="uk-UA" sz="1600" spc="0" dirty="0">
              <a:effectLst/>
              <a:latin typeface="Times New Roman" panose="02020603050405020304" pitchFamily="18" charset="0"/>
              <a:ea typeface="Times New Roman" panose="02020603050405020304" pitchFamily="18" charset="0"/>
            </a:endParaRPr>
          </a:p>
        </p:txBody>
      </p:sp>
      <p:pic>
        <p:nvPicPr>
          <p:cNvPr id="1026" name="Picture 2" descr="Державна служба України з лікарських засобів та контролю за наркотиками -  ДО УВАГИ СУБ'ЄКТІВ ГОСПОДАРЮВАННЯ! Останнім часом від суб'єктів  господарювання надходить інформація, що невідомі особи пропонують свої  «послуги» та збирають кошти для">
            <a:extLst>
              <a:ext uri="{FF2B5EF4-FFF2-40B4-BE49-F238E27FC236}">
                <a16:creationId xmlns:a16="http://schemas.microsoft.com/office/drawing/2014/main" id="{F5DE738D-70EE-2AD8-1869-330EB50CBA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928" y="2023141"/>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47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A29252E-D738-6A73-3E98-D6957950F681}"/>
              </a:ext>
            </a:extLst>
          </p:cNvPr>
          <p:cNvSpPr txBox="1"/>
          <p:nvPr/>
        </p:nvSpPr>
        <p:spPr>
          <a:xfrm>
            <a:off x="2172930" y="258901"/>
            <a:ext cx="9802760" cy="6340197"/>
          </a:xfrm>
          <a:prstGeom prst="rect">
            <a:avLst/>
          </a:prstGeom>
          <a:noFill/>
        </p:spPr>
        <p:txBody>
          <a:bodyPr wrap="square">
            <a:spAutoFit/>
          </a:bodyPr>
          <a:lstStyle/>
          <a:p>
            <a:pPr marR="1124585" indent="448945" algn="ctr"/>
            <a:r>
              <a:rPr lang="uk-UA" sz="2400" b="1" u="sng" dirty="0">
                <a:effectLst/>
                <a:latin typeface="Times New Roman" panose="02020603050405020304" pitchFamily="18" charset="0"/>
                <a:ea typeface="Times New Roman" panose="02020603050405020304" pitchFamily="18" charset="0"/>
              </a:rPr>
              <a:t>Структура</a:t>
            </a:r>
            <a:r>
              <a:rPr lang="uk-UA" sz="2400" b="1" u="sng" spc="-35" dirty="0">
                <a:effectLst/>
                <a:latin typeface="Times New Roman" panose="02020603050405020304" pitchFamily="18" charset="0"/>
                <a:ea typeface="Times New Roman" panose="02020603050405020304" pitchFamily="18" charset="0"/>
              </a:rPr>
              <a:t> </a:t>
            </a:r>
            <a:r>
              <a:rPr lang="uk-UA" sz="2400" b="1" u="sng" dirty="0">
                <a:effectLst/>
                <a:latin typeface="Times New Roman" panose="02020603050405020304" pitchFamily="18" charset="0"/>
                <a:ea typeface="Times New Roman" panose="02020603050405020304" pitchFamily="18" charset="0"/>
              </a:rPr>
              <a:t>держаної</a:t>
            </a:r>
            <a:r>
              <a:rPr lang="uk-UA" sz="2400" b="1" u="sng" spc="-30" dirty="0">
                <a:effectLst/>
                <a:latin typeface="Times New Roman" panose="02020603050405020304" pitchFamily="18" charset="0"/>
                <a:ea typeface="Times New Roman" panose="02020603050405020304" pitchFamily="18" charset="0"/>
              </a:rPr>
              <a:t> </a:t>
            </a:r>
            <a:r>
              <a:rPr lang="uk-UA" sz="2400" b="1" u="sng" dirty="0">
                <a:effectLst/>
                <a:latin typeface="Times New Roman" panose="02020603050405020304" pitchFamily="18" charset="0"/>
                <a:ea typeface="Times New Roman" panose="02020603050405020304" pitchFamily="18" charset="0"/>
              </a:rPr>
              <a:t>системи</a:t>
            </a:r>
            <a:r>
              <a:rPr lang="uk-UA" sz="2400" b="1" u="sng" spc="-30" dirty="0">
                <a:effectLst/>
                <a:latin typeface="Times New Roman" panose="02020603050405020304" pitchFamily="18" charset="0"/>
                <a:ea typeface="Times New Roman" panose="02020603050405020304" pitchFamily="18" charset="0"/>
              </a:rPr>
              <a:t> </a:t>
            </a:r>
            <a:r>
              <a:rPr lang="uk-UA" sz="2400" b="1" u="sng" dirty="0">
                <a:effectLst/>
                <a:latin typeface="Times New Roman" panose="02020603050405020304" pitchFamily="18" charset="0"/>
                <a:ea typeface="Times New Roman" panose="02020603050405020304" pitchFamily="18" charset="0"/>
              </a:rPr>
              <a:t>регулювання</a:t>
            </a:r>
            <a:r>
              <a:rPr lang="uk-UA" sz="2400" b="1" u="sng" spc="-30" dirty="0">
                <a:effectLst/>
                <a:latin typeface="Times New Roman" panose="02020603050405020304" pitchFamily="18" charset="0"/>
                <a:ea typeface="Times New Roman" panose="02020603050405020304" pitchFamily="18" charset="0"/>
              </a:rPr>
              <a:t> </a:t>
            </a:r>
            <a:r>
              <a:rPr lang="uk-UA" sz="2400" b="1" u="sng" dirty="0">
                <a:effectLst/>
                <a:latin typeface="Times New Roman" panose="02020603050405020304" pitchFamily="18" charset="0"/>
                <a:ea typeface="Times New Roman" panose="02020603050405020304" pitchFamily="18" charset="0"/>
              </a:rPr>
              <a:t>обігу</a:t>
            </a:r>
            <a:r>
              <a:rPr lang="uk-UA" sz="2400" b="1" u="sng" spc="-50" dirty="0">
                <a:effectLst/>
                <a:latin typeface="Times New Roman" panose="02020603050405020304" pitchFamily="18" charset="0"/>
                <a:ea typeface="Times New Roman" panose="02020603050405020304" pitchFamily="18" charset="0"/>
              </a:rPr>
              <a:t> </a:t>
            </a:r>
            <a:r>
              <a:rPr lang="uk-UA" sz="2400" b="1" u="sng" dirty="0">
                <a:effectLst/>
                <a:latin typeface="Times New Roman" panose="02020603050405020304" pitchFamily="18" charset="0"/>
                <a:ea typeface="Times New Roman" panose="02020603050405020304" pitchFamily="18" charset="0"/>
              </a:rPr>
              <a:t>лікарських</a:t>
            </a:r>
            <a:r>
              <a:rPr lang="uk-UA" sz="2400" b="1" u="sng" spc="-35" dirty="0">
                <a:effectLst/>
                <a:latin typeface="Times New Roman" panose="02020603050405020304" pitchFamily="18" charset="0"/>
                <a:ea typeface="Times New Roman" panose="02020603050405020304" pitchFamily="18" charset="0"/>
              </a:rPr>
              <a:t> </a:t>
            </a:r>
            <a:r>
              <a:rPr lang="uk-UA" sz="2400" b="1" u="sng" dirty="0">
                <a:effectLst/>
                <a:latin typeface="Times New Roman" panose="02020603050405020304" pitchFamily="18" charset="0"/>
                <a:ea typeface="Times New Roman" panose="02020603050405020304" pitchFamily="18" charset="0"/>
              </a:rPr>
              <a:t>засобів</a:t>
            </a:r>
            <a:r>
              <a:rPr lang="uk-UA" sz="2400" b="1" dirty="0">
                <a:effectLst/>
                <a:latin typeface="Times New Roman" panose="02020603050405020304" pitchFamily="18" charset="0"/>
                <a:ea typeface="Times New Roman" panose="02020603050405020304" pitchFamily="18" charset="0"/>
              </a:rPr>
              <a:t> </a:t>
            </a:r>
            <a:r>
              <a:rPr lang="uk-UA" sz="2400" b="1" u="sng" dirty="0">
                <a:effectLst/>
                <a:latin typeface="Times New Roman" panose="02020603050405020304" pitchFamily="18" charset="0"/>
                <a:ea typeface="Times New Roman" panose="02020603050405020304" pitchFamily="18" charset="0"/>
              </a:rPr>
              <a:t>Міністерство охорони здоров’я України</a:t>
            </a:r>
          </a:p>
          <a:p>
            <a:pPr marR="1124585" indent="448945" algn="l"/>
            <a:endParaRPr lang="uk-UA" dirty="0">
              <a:effectLst/>
              <a:latin typeface="Times New Roman" panose="02020603050405020304" pitchFamily="18" charset="0"/>
              <a:ea typeface="Times New Roman" panose="02020603050405020304" pitchFamily="18" charset="0"/>
            </a:endParaRPr>
          </a:p>
          <a:p>
            <a:pPr marR="451485" indent="448945" algn="just"/>
            <a:r>
              <a:rPr lang="uk-UA" sz="2000" i="1" dirty="0">
                <a:effectLst/>
                <a:latin typeface="Times New Roman" panose="02020603050405020304" pitchFamily="18" charset="0"/>
                <a:ea typeface="Times New Roman" panose="02020603050405020304" pitchFamily="18" charset="0"/>
              </a:rPr>
              <a:t>Міністерство охорони здоров’я України (МОЗ) </a:t>
            </a:r>
            <a:r>
              <a:rPr lang="uk-UA" sz="2000" dirty="0">
                <a:effectLst/>
                <a:latin typeface="Times New Roman" panose="02020603050405020304" pitchFamily="18" charset="0"/>
                <a:ea typeface="Times New Roman" panose="02020603050405020304" pitchFamily="18" charset="0"/>
              </a:rPr>
              <a:t>є центральним органом виконавчої влади, діяльність якого спрямовується і координується Кабінетом Міністрів України.</a:t>
            </a:r>
          </a:p>
          <a:p>
            <a:pPr marR="448945" indent="448945" algn="just"/>
            <a:endParaRPr lang="uk-UA" sz="2000" dirty="0">
              <a:effectLst/>
              <a:latin typeface="Times New Roman" panose="02020603050405020304" pitchFamily="18" charset="0"/>
              <a:ea typeface="Times New Roman" panose="02020603050405020304" pitchFamily="18" charset="0"/>
            </a:endParaRPr>
          </a:p>
          <a:p>
            <a:pPr marR="448945" indent="448945" algn="just"/>
            <a:r>
              <a:rPr lang="uk-UA" sz="2000" dirty="0">
                <a:effectLst/>
                <a:latin typeface="Times New Roman" panose="02020603050405020304" pitchFamily="18" charset="0"/>
                <a:ea typeface="Times New Roman" panose="02020603050405020304" pitchFamily="18" charset="0"/>
              </a:rPr>
              <a:t>МОЗ є головним органом у системі центральних органів виконавчої влади, що забезпечує формування та реалізує державну політику у сфері охорони здоров’я, а також захисту населення від інфекційних </a:t>
            </a:r>
            <a:r>
              <a:rPr lang="uk-UA" sz="2000" dirty="0" err="1">
                <a:effectLst/>
                <a:latin typeface="Times New Roman" panose="02020603050405020304" pitchFamily="18" charset="0"/>
                <a:ea typeface="Times New Roman" panose="02020603050405020304" pitchFamily="18" charset="0"/>
              </a:rPr>
              <a:t>хвороб</a:t>
            </a:r>
            <a:r>
              <a:rPr lang="uk-UA" sz="2000" dirty="0">
                <a:effectLst/>
                <a:latin typeface="Times New Roman" panose="02020603050405020304" pitchFamily="18" charset="0"/>
                <a:ea typeface="Times New Roman" panose="02020603050405020304" pitchFamily="18" charset="0"/>
              </a:rPr>
              <a:t>, протидії ВІЛ-інфекції/СНІДу та іншим соціально небезпечним захворюванням, попередження та профілактики неінфекційних захворювань, забезпечує формування та реалізує державну політику зокрема у таких </a:t>
            </a:r>
            <a:r>
              <a:rPr lang="uk-UA" sz="2000" spc="-10" dirty="0">
                <a:effectLst/>
                <a:latin typeface="Times New Roman" panose="02020603050405020304" pitchFamily="18" charset="0"/>
                <a:ea typeface="Times New Roman" panose="02020603050405020304" pitchFamily="18" charset="0"/>
              </a:rPr>
              <a:t>сферах:</a:t>
            </a:r>
          </a:p>
          <a:p>
            <a:pPr marR="448945" indent="448945" algn="just"/>
            <a:endParaRPr lang="uk-UA" sz="2000" dirty="0">
              <a:effectLst/>
              <a:latin typeface="Times New Roman" panose="02020603050405020304" pitchFamily="18" charset="0"/>
              <a:ea typeface="Times New Roman" panose="02020603050405020304" pitchFamily="18" charset="0"/>
            </a:endParaRPr>
          </a:p>
          <a:p>
            <a:pPr marL="0" marR="448945" lvl="1" indent="-28575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епідеміологічного нагляду, імунопрофілактики, попередження та зниження рівня</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вживання</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тютюнових виробів</a:t>
            </a:r>
            <a:r>
              <a:rPr lang="uk-UA" sz="2000" spc="-1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і</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їх шкідливого</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впливу</a:t>
            </a:r>
            <a:r>
              <a:rPr lang="uk-UA" sz="2000" spc="-3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на</a:t>
            </a:r>
            <a:r>
              <a:rPr lang="uk-UA" sz="2000" spc="-1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здоров’я</a:t>
            </a:r>
            <a:r>
              <a:rPr lang="uk-UA" sz="2000" spc="-1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населення,</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безпеки харчових продуктів, створення національної системи крові, управління системою якості щодо</a:t>
            </a:r>
            <a:r>
              <a:rPr lang="uk-UA" sz="2000" spc="18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безпеки</a:t>
            </a:r>
            <a:r>
              <a:rPr lang="uk-UA" sz="2000" spc="19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крові,</a:t>
            </a:r>
            <a:r>
              <a:rPr lang="uk-UA" sz="2000" spc="18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біологічної</a:t>
            </a:r>
            <a:r>
              <a:rPr lang="uk-UA" sz="2000" spc="19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безпеки</a:t>
            </a:r>
            <a:r>
              <a:rPr lang="uk-UA" sz="2000" spc="19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та</a:t>
            </a:r>
            <a:r>
              <a:rPr lang="uk-UA" sz="2000" spc="18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біологічного</a:t>
            </a:r>
            <a:r>
              <a:rPr lang="uk-UA" sz="2000" spc="18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захисту,</a:t>
            </a:r>
            <a:r>
              <a:rPr lang="uk-UA" sz="2000" spc="18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боротьби</a:t>
            </a:r>
            <a:r>
              <a:rPr lang="uk-UA" sz="2000" spc="19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із</a:t>
            </a:r>
            <a:r>
              <a:rPr lang="uk-UA" sz="2000" spc="19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стійкістю до протимікробних препаратів, забезпечення формування державної політики у сферах санітарного та епідемічного благополуччя населення;</a:t>
            </a:r>
          </a:p>
        </p:txBody>
      </p:sp>
      <p:pic>
        <p:nvPicPr>
          <p:cNvPr id="6146" name="Picture 2" descr="Міністерство... - Міністерство охорони здоров'я України">
            <a:extLst>
              <a:ext uri="{FF2B5EF4-FFF2-40B4-BE49-F238E27FC236}">
                <a16:creationId xmlns:a16="http://schemas.microsoft.com/office/drawing/2014/main" id="{521112CE-6D1C-1794-9472-15A8089C04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05" y="4714875"/>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6356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92BBD1-A183-F127-0826-D08C1F7113B8}"/>
              </a:ext>
            </a:extLst>
          </p:cNvPr>
          <p:cNvSpPr txBox="1"/>
          <p:nvPr/>
        </p:nvSpPr>
        <p:spPr>
          <a:xfrm>
            <a:off x="1858296" y="1152180"/>
            <a:ext cx="9684773" cy="3170099"/>
          </a:xfrm>
          <a:prstGeom prst="rect">
            <a:avLst/>
          </a:prstGeom>
          <a:noFill/>
        </p:spPr>
        <p:txBody>
          <a:bodyPr wrap="square">
            <a:spAutoFit/>
          </a:bodyPr>
          <a:lstStyle/>
          <a:p>
            <a:pPr marL="742950" marR="452120" lvl="1" indent="-28575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технічного регулювання медичних виробів, медичних виробів для діагностики </a:t>
            </a:r>
            <a:r>
              <a:rPr lang="uk-UA" sz="2000" i="1" spc="0" dirty="0" err="1">
                <a:effectLst/>
                <a:latin typeface="Times New Roman" panose="02020603050405020304" pitchFamily="18" charset="0"/>
                <a:ea typeface="Wingdings" panose="05000000000000000000" pitchFamily="2" charset="2"/>
                <a:cs typeface="Wingdings" panose="05000000000000000000" pitchFamily="2" charset="2"/>
              </a:rPr>
              <a:t>in</a:t>
            </a:r>
            <a:r>
              <a:rPr lang="uk-UA" sz="2000" i="1" spc="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i="1" spc="0" dirty="0" err="1">
                <a:effectLst/>
                <a:latin typeface="Times New Roman" panose="02020603050405020304" pitchFamily="18" charset="0"/>
                <a:ea typeface="Wingdings" panose="05000000000000000000" pitchFamily="2" charset="2"/>
                <a:cs typeface="Wingdings" panose="05000000000000000000" pitchFamily="2" charset="2"/>
              </a:rPr>
              <a:t>vitro</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 активних медичних виробів, які імплантують, косметичної продукції;</a:t>
            </a:r>
          </a:p>
          <a:p>
            <a:pPr marR="452120" lvl="1" algn="just">
              <a:buSzPts val="1200"/>
              <a:tabLst>
                <a:tab pos="1978660" algn="l"/>
              </a:tabLst>
            </a:pP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marR="448310" lvl="1" indent="-28575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забезпечення населення якісними, ефективними та безпечними лікарськими засобами; забезпечення розробки, виробництва, контролю якості та реалізації лікарських засобів, медичних імунобіологічних препаратів, обігу наркотичних засобів, психотропних речовин, їх аналогів і прекурсорів, протидії їх незаконному обігу, а також безпечних медичних виробів та косметичної продукції.</a:t>
            </a:r>
          </a:p>
        </p:txBody>
      </p:sp>
    </p:spTree>
    <p:extLst>
      <p:ext uri="{BB962C8B-B14F-4D97-AF65-F5344CB8AC3E}">
        <p14:creationId xmlns:p14="http://schemas.microsoft.com/office/powerpoint/2010/main" val="969671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600B91-CA09-C19F-6E07-DEF5C3147AB9}"/>
              </a:ext>
            </a:extLst>
          </p:cNvPr>
          <p:cNvSpPr txBox="1"/>
          <p:nvPr/>
        </p:nvSpPr>
        <p:spPr>
          <a:xfrm>
            <a:off x="2408901" y="1398832"/>
            <a:ext cx="9517628" cy="3477875"/>
          </a:xfrm>
          <a:prstGeom prst="rect">
            <a:avLst/>
          </a:prstGeom>
          <a:noFill/>
        </p:spPr>
        <p:txBody>
          <a:bodyPr wrap="square">
            <a:spAutoFit/>
          </a:bodyPr>
          <a:lstStyle/>
          <a:p>
            <a:pPr indent="448945" algn="l"/>
            <a:r>
              <a:rPr lang="uk-UA" sz="2200" b="1" dirty="0">
                <a:effectLst/>
                <a:latin typeface="Times New Roman" panose="02020603050405020304" pitchFamily="18" charset="0"/>
                <a:ea typeface="Times New Roman" panose="02020603050405020304" pitchFamily="18" charset="0"/>
              </a:rPr>
              <a:t>До</a:t>
            </a:r>
            <a:r>
              <a:rPr lang="uk-UA" sz="2200" b="1" spc="-55" dirty="0">
                <a:effectLst/>
                <a:latin typeface="Times New Roman" panose="02020603050405020304" pitchFamily="18" charset="0"/>
                <a:ea typeface="Times New Roman" panose="02020603050405020304" pitchFamily="18" charset="0"/>
              </a:rPr>
              <a:t> </a:t>
            </a:r>
            <a:r>
              <a:rPr lang="uk-UA" sz="2200" b="1" dirty="0">
                <a:effectLst/>
                <a:latin typeface="Times New Roman" panose="02020603050405020304" pitchFamily="18" charset="0"/>
                <a:ea typeface="Times New Roman" panose="02020603050405020304" pitchFamily="18" charset="0"/>
              </a:rPr>
              <a:t>структури</a:t>
            </a:r>
            <a:r>
              <a:rPr lang="uk-UA" sz="2200" b="1" spc="-45" dirty="0">
                <a:effectLst/>
                <a:latin typeface="Times New Roman" panose="02020603050405020304" pitchFamily="18" charset="0"/>
                <a:ea typeface="Times New Roman" panose="02020603050405020304" pitchFamily="18" charset="0"/>
              </a:rPr>
              <a:t> </a:t>
            </a:r>
            <a:r>
              <a:rPr lang="uk-UA" sz="2200" b="1" dirty="0">
                <a:effectLst/>
                <a:latin typeface="Times New Roman" panose="02020603050405020304" pitchFamily="18" charset="0"/>
                <a:ea typeface="Times New Roman" panose="02020603050405020304" pitchFamily="18" charset="0"/>
              </a:rPr>
              <a:t>Міністерства</a:t>
            </a:r>
            <a:r>
              <a:rPr lang="uk-UA" sz="2200" b="1" spc="-45" dirty="0">
                <a:effectLst/>
                <a:latin typeface="Times New Roman" panose="02020603050405020304" pitchFamily="18" charset="0"/>
                <a:ea typeface="Times New Roman" panose="02020603050405020304" pitchFamily="18" charset="0"/>
              </a:rPr>
              <a:t> </a:t>
            </a:r>
            <a:r>
              <a:rPr lang="uk-UA" sz="2200" b="1" dirty="0">
                <a:effectLst/>
                <a:latin typeface="Times New Roman" panose="02020603050405020304" pitchFamily="18" charset="0"/>
                <a:ea typeface="Times New Roman" panose="02020603050405020304" pitchFamily="18" charset="0"/>
              </a:rPr>
              <a:t>охорони</a:t>
            </a:r>
            <a:r>
              <a:rPr lang="uk-UA" sz="2200" b="1" spc="-45" dirty="0">
                <a:effectLst/>
                <a:latin typeface="Times New Roman" panose="02020603050405020304" pitchFamily="18" charset="0"/>
                <a:ea typeface="Times New Roman" panose="02020603050405020304" pitchFamily="18" charset="0"/>
              </a:rPr>
              <a:t> </a:t>
            </a:r>
            <a:r>
              <a:rPr lang="uk-UA" sz="2200" b="1" dirty="0">
                <a:effectLst/>
                <a:latin typeface="Times New Roman" panose="02020603050405020304" pitchFamily="18" charset="0"/>
                <a:ea typeface="Times New Roman" panose="02020603050405020304" pitchFamily="18" charset="0"/>
              </a:rPr>
              <a:t>здоров’я</a:t>
            </a:r>
            <a:r>
              <a:rPr lang="uk-UA" sz="2200" b="1" spc="-40" dirty="0">
                <a:effectLst/>
                <a:latin typeface="Times New Roman" panose="02020603050405020304" pitchFamily="18" charset="0"/>
                <a:ea typeface="Times New Roman" panose="02020603050405020304" pitchFamily="18" charset="0"/>
              </a:rPr>
              <a:t> </a:t>
            </a:r>
            <a:r>
              <a:rPr lang="uk-UA" sz="2200" b="1" dirty="0">
                <a:effectLst/>
                <a:latin typeface="Times New Roman" panose="02020603050405020304" pitchFamily="18" charset="0"/>
                <a:ea typeface="Times New Roman" panose="02020603050405020304" pitchFamily="18" charset="0"/>
              </a:rPr>
              <a:t>входять</a:t>
            </a:r>
            <a:r>
              <a:rPr lang="uk-UA" sz="2200" b="1" spc="-40" dirty="0">
                <a:effectLst/>
                <a:latin typeface="Times New Roman" panose="02020603050405020304" pitchFamily="18" charset="0"/>
                <a:ea typeface="Times New Roman" panose="02020603050405020304" pitchFamily="18" charset="0"/>
              </a:rPr>
              <a:t> </a:t>
            </a:r>
            <a:r>
              <a:rPr lang="uk-UA" sz="2200" b="1" dirty="0">
                <a:effectLst/>
                <a:latin typeface="Times New Roman" panose="02020603050405020304" pitchFamily="18" charset="0"/>
                <a:ea typeface="Times New Roman" panose="02020603050405020304" pitchFamily="18" charset="0"/>
              </a:rPr>
              <a:t>такі</a:t>
            </a:r>
            <a:r>
              <a:rPr lang="uk-UA" sz="2200" b="1" spc="-40" dirty="0">
                <a:effectLst/>
                <a:latin typeface="Times New Roman" panose="02020603050405020304" pitchFamily="18" charset="0"/>
                <a:ea typeface="Times New Roman" panose="02020603050405020304" pitchFamily="18" charset="0"/>
              </a:rPr>
              <a:t> </a:t>
            </a:r>
            <a:r>
              <a:rPr lang="uk-UA" sz="2200" b="1" spc="-10" dirty="0">
                <a:effectLst/>
                <a:latin typeface="Times New Roman" panose="02020603050405020304" pitchFamily="18" charset="0"/>
                <a:ea typeface="Times New Roman" panose="02020603050405020304" pitchFamily="18" charset="0"/>
              </a:rPr>
              <a:t>підрозділи:</a:t>
            </a:r>
          </a:p>
          <a:p>
            <a:pPr indent="448945" algn="l"/>
            <a:endParaRPr lang="uk-UA" sz="2200" b="1" spc="-10" dirty="0">
              <a:latin typeface="Times New Roman" panose="02020603050405020304" pitchFamily="18" charset="0"/>
              <a:ea typeface="Times New Roman" panose="02020603050405020304" pitchFamily="18" charset="0"/>
            </a:endParaRPr>
          </a:p>
          <a:p>
            <a:pPr indent="448945" algn="l"/>
            <a:endParaRPr lang="uk-UA" sz="220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Char char="-"/>
              <a:tabLst>
                <a:tab pos="1758315" algn="l"/>
              </a:tabLst>
            </a:pPr>
            <a:r>
              <a:rPr lang="uk-UA" sz="2200" spc="0" dirty="0">
                <a:effectLst/>
                <a:latin typeface="Times New Roman" panose="02020603050405020304" pitchFamily="18" charset="0"/>
                <a:ea typeface="Times New Roman" panose="02020603050405020304" pitchFamily="18" charset="0"/>
              </a:rPr>
              <a:t>Директорат</a:t>
            </a:r>
            <a:r>
              <a:rPr lang="uk-UA" sz="2200" spc="-55"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стратегічного</a:t>
            </a:r>
            <a:r>
              <a:rPr lang="uk-UA" sz="2200" spc="-5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планування</a:t>
            </a:r>
            <a:r>
              <a:rPr lang="uk-UA" sz="2200" spc="-5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та</a:t>
            </a:r>
            <a:r>
              <a:rPr lang="uk-UA" sz="2200" spc="-55" dirty="0">
                <a:effectLst/>
                <a:latin typeface="Times New Roman" panose="02020603050405020304" pitchFamily="18" charset="0"/>
                <a:ea typeface="Times New Roman" panose="02020603050405020304" pitchFamily="18" charset="0"/>
              </a:rPr>
              <a:t> </a:t>
            </a:r>
            <a:r>
              <a:rPr lang="uk-UA" sz="2200" spc="-10" dirty="0">
                <a:effectLst/>
                <a:latin typeface="Times New Roman" panose="02020603050405020304" pitchFamily="18" charset="0"/>
                <a:ea typeface="Times New Roman" panose="02020603050405020304" pitchFamily="18" charset="0"/>
              </a:rPr>
              <a:t>координації</a:t>
            </a:r>
            <a:endParaRPr lang="uk-UA" sz="2200" spc="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Char char="-"/>
              <a:tabLst>
                <a:tab pos="1758315" algn="l"/>
              </a:tabLst>
            </a:pPr>
            <a:r>
              <a:rPr lang="uk-UA" sz="2200" spc="0" dirty="0">
                <a:effectLst/>
                <a:latin typeface="Times New Roman" panose="02020603050405020304" pitchFamily="18" charset="0"/>
                <a:ea typeface="Times New Roman" panose="02020603050405020304" pitchFamily="18" charset="0"/>
              </a:rPr>
              <a:t>Департамент</a:t>
            </a:r>
            <a:r>
              <a:rPr lang="uk-UA" sz="2200" spc="-75"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громадського</a:t>
            </a:r>
            <a:r>
              <a:rPr lang="uk-UA" sz="2200" spc="-75" dirty="0">
                <a:effectLst/>
                <a:latin typeface="Times New Roman" panose="02020603050405020304" pitchFamily="18" charset="0"/>
                <a:ea typeface="Times New Roman" panose="02020603050405020304" pitchFamily="18" charset="0"/>
              </a:rPr>
              <a:t> </a:t>
            </a:r>
            <a:r>
              <a:rPr lang="uk-UA" sz="2200" spc="-10" dirty="0">
                <a:effectLst/>
                <a:latin typeface="Times New Roman" panose="02020603050405020304" pitchFamily="18" charset="0"/>
                <a:ea typeface="Times New Roman" panose="02020603050405020304" pitchFamily="18" charset="0"/>
              </a:rPr>
              <a:t>здоров’я</a:t>
            </a:r>
            <a:endParaRPr lang="uk-UA" sz="2200" spc="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Char char="-"/>
              <a:tabLst>
                <a:tab pos="1758315" algn="l"/>
              </a:tabLst>
            </a:pPr>
            <a:r>
              <a:rPr lang="uk-UA" sz="2200" spc="0" dirty="0">
                <a:effectLst/>
                <a:latin typeface="Times New Roman" panose="02020603050405020304" pitchFamily="18" charset="0"/>
                <a:ea typeface="Times New Roman" panose="02020603050405020304" pitchFamily="18" charset="0"/>
              </a:rPr>
              <a:t>Департамент</a:t>
            </a:r>
            <a:r>
              <a:rPr lang="uk-UA" sz="2200" spc="-3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медичних</a:t>
            </a:r>
            <a:r>
              <a:rPr lang="uk-UA" sz="2200" spc="-30" dirty="0">
                <a:effectLst/>
                <a:latin typeface="Times New Roman" panose="02020603050405020304" pitchFamily="18" charset="0"/>
                <a:ea typeface="Times New Roman" panose="02020603050405020304" pitchFamily="18" charset="0"/>
              </a:rPr>
              <a:t> </a:t>
            </a:r>
            <a:r>
              <a:rPr lang="uk-UA" sz="2200" spc="-10" dirty="0">
                <a:effectLst/>
                <a:latin typeface="Times New Roman" panose="02020603050405020304" pitchFamily="18" charset="0"/>
                <a:ea typeface="Times New Roman" panose="02020603050405020304" pitchFamily="18" charset="0"/>
              </a:rPr>
              <a:t>послуг</a:t>
            </a:r>
            <a:endParaRPr lang="uk-UA" sz="2200" spc="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Char char="-"/>
              <a:tabLst>
                <a:tab pos="1758315" algn="l"/>
              </a:tabLst>
            </a:pPr>
            <a:r>
              <a:rPr lang="uk-UA" sz="2200" spc="0" dirty="0">
                <a:effectLst/>
                <a:latin typeface="Times New Roman" panose="02020603050405020304" pitchFamily="18" charset="0"/>
                <a:ea typeface="Times New Roman" panose="02020603050405020304" pitchFamily="18" charset="0"/>
              </a:rPr>
              <a:t>Департамент</a:t>
            </a:r>
            <a:r>
              <a:rPr lang="uk-UA" sz="2200" spc="-45"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цифрових</a:t>
            </a:r>
            <a:r>
              <a:rPr lang="uk-UA" sz="2200" spc="-35"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трансформацій</a:t>
            </a:r>
            <a:r>
              <a:rPr lang="uk-UA" sz="2200" spc="-25"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в</a:t>
            </a:r>
            <a:r>
              <a:rPr lang="uk-UA" sz="2200" spc="-4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охороні</a:t>
            </a:r>
            <a:r>
              <a:rPr lang="uk-UA" sz="2200" spc="-30" dirty="0">
                <a:effectLst/>
                <a:latin typeface="Times New Roman" panose="02020603050405020304" pitchFamily="18" charset="0"/>
                <a:ea typeface="Times New Roman" panose="02020603050405020304" pitchFamily="18" charset="0"/>
              </a:rPr>
              <a:t> </a:t>
            </a:r>
            <a:r>
              <a:rPr lang="uk-UA" sz="2200" spc="-10" dirty="0">
                <a:effectLst/>
                <a:latin typeface="Times New Roman" panose="02020603050405020304" pitchFamily="18" charset="0"/>
                <a:ea typeface="Times New Roman" panose="02020603050405020304" pitchFamily="18" charset="0"/>
              </a:rPr>
              <a:t>здоров’я</a:t>
            </a:r>
            <a:endParaRPr lang="uk-UA" sz="2200" spc="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Char char="-"/>
              <a:tabLst>
                <a:tab pos="1758315" algn="l"/>
              </a:tabLst>
            </a:pPr>
            <a:r>
              <a:rPr lang="uk-UA" sz="2200" spc="0" dirty="0">
                <a:effectLst/>
                <a:latin typeface="Times New Roman" panose="02020603050405020304" pitchFamily="18" charset="0"/>
                <a:ea typeface="Times New Roman" panose="02020603050405020304" pitchFamily="18" charset="0"/>
              </a:rPr>
              <a:t>Департамент</a:t>
            </a:r>
            <a:r>
              <a:rPr lang="uk-UA" sz="2200" spc="-55"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високотехнологічної</a:t>
            </a:r>
            <a:r>
              <a:rPr lang="uk-UA" sz="2200" spc="-4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медичної</a:t>
            </a:r>
            <a:r>
              <a:rPr lang="uk-UA" sz="2200" spc="-5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допомоги</a:t>
            </a:r>
            <a:r>
              <a:rPr lang="uk-UA" sz="2200" spc="-5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та</a:t>
            </a:r>
            <a:r>
              <a:rPr lang="uk-UA" sz="2200" spc="-55" dirty="0">
                <a:effectLst/>
                <a:latin typeface="Times New Roman" panose="02020603050405020304" pitchFamily="18" charset="0"/>
                <a:ea typeface="Times New Roman" panose="02020603050405020304" pitchFamily="18" charset="0"/>
              </a:rPr>
              <a:t> </a:t>
            </a:r>
            <a:r>
              <a:rPr lang="uk-UA" sz="2200" spc="-10" dirty="0">
                <a:effectLst/>
                <a:latin typeface="Times New Roman" panose="02020603050405020304" pitchFamily="18" charset="0"/>
                <a:ea typeface="Times New Roman" panose="02020603050405020304" pitchFamily="18" charset="0"/>
              </a:rPr>
              <a:t>інновацій</a:t>
            </a:r>
            <a:endParaRPr lang="uk-UA" sz="2200" spc="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Char char="-"/>
              <a:tabLst>
                <a:tab pos="1758315" algn="l"/>
              </a:tabLst>
            </a:pPr>
            <a:r>
              <a:rPr lang="uk-UA" sz="2200" spc="0" dirty="0">
                <a:effectLst/>
                <a:latin typeface="Times New Roman" panose="02020603050405020304" pitchFamily="18" charset="0"/>
                <a:ea typeface="Times New Roman" panose="02020603050405020304" pitchFamily="18" charset="0"/>
              </a:rPr>
              <a:t>Фармацевтичне</a:t>
            </a:r>
            <a:r>
              <a:rPr lang="uk-UA" sz="2200" spc="-75" dirty="0">
                <a:effectLst/>
                <a:latin typeface="Times New Roman" panose="02020603050405020304" pitchFamily="18" charset="0"/>
                <a:ea typeface="Times New Roman" panose="02020603050405020304" pitchFamily="18" charset="0"/>
              </a:rPr>
              <a:t> </a:t>
            </a:r>
            <a:r>
              <a:rPr lang="uk-UA" sz="2200" spc="-10" dirty="0">
                <a:effectLst/>
                <a:latin typeface="Times New Roman" panose="02020603050405020304" pitchFamily="18" charset="0"/>
                <a:ea typeface="Times New Roman" panose="02020603050405020304" pitchFamily="18" charset="0"/>
              </a:rPr>
              <a:t>управління</a:t>
            </a:r>
            <a:endParaRPr lang="uk-UA" sz="2200" spc="0"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Char char="-"/>
              <a:tabLst>
                <a:tab pos="1758315" algn="l"/>
              </a:tabLst>
            </a:pPr>
            <a:r>
              <a:rPr lang="uk-UA" sz="2200" spc="0" dirty="0">
                <a:effectLst/>
                <a:latin typeface="Times New Roman" panose="02020603050405020304" pitchFamily="18" charset="0"/>
                <a:ea typeface="Times New Roman" panose="02020603050405020304" pitchFamily="18" charset="0"/>
              </a:rPr>
              <a:t>Управління</a:t>
            </a:r>
            <a:r>
              <a:rPr lang="uk-UA" sz="2200" spc="-85"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міжнародного</a:t>
            </a:r>
            <a:r>
              <a:rPr lang="uk-UA" sz="2200" spc="-7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співробітництва</a:t>
            </a:r>
            <a:r>
              <a:rPr lang="uk-UA" sz="2200" spc="-75"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та</a:t>
            </a:r>
            <a:r>
              <a:rPr lang="uk-UA" sz="2200" spc="-70" dirty="0">
                <a:effectLst/>
                <a:latin typeface="Times New Roman" panose="02020603050405020304" pitchFamily="18" charset="0"/>
                <a:ea typeface="Times New Roman" panose="02020603050405020304" pitchFamily="18" charset="0"/>
              </a:rPr>
              <a:t> </a:t>
            </a:r>
            <a:r>
              <a:rPr lang="uk-UA" sz="2200" spc="0" dirty="0">
                <a:effectLst/>
                <a:latin typeface="Times New Roman" panose="02020603050405020304" pitchFamily="18" charset="0"/>
                <a:ea typeface="Times New Roman" panose="02020603050405020304" pitchFamily="18" charset="0"/>
              </a:rPr>
              <a:t>європейської</a:t>
            </a:r>
            <a:r>
              <a:rPr lang="uk-UA" sz="2200" spc="-70" dirty="0">
                <a:effectLst/>
                <a:latin typeface="Times New Roman" panose="02020603050405020304" pitchFamily="18" charset="0"/>
                <a:ea typeface="Times New Roman" panose="02020603050405020304" pitchFamily="18" charset="0"/>
              </a:rPr>
              <a:t> </a:t>
            </a:r>
            <a:r>
              <a:rPr lang="uk-UA" sz="2200" spc="-10" dirty="0">
                <a:effectLst/>
                <a:latin typeface="Times New Roman" panose="02020603050405020304" pitchFamily="18" charset="0"/>
                <a:ea typeface="Times New Roman" panose="02020603050405020304" pitchFamily="18" charset="0"/>
              </a:rPr>
              <a:t>інтеграції.</a:t>
            </a:r>
            <a:endParaRPr lang="uk-UA" sz="22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66282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A1EE8A-8778-4FD3-1F40-9865D6E3711A}"/>
              </a:ext>
            </a:extLst>
          </p:cNvPr>
          <p:cNvSpPr txBox="1"/>
          <p:nvPr/>
        </p:nvSpPr>
        <p:spPr>
          <a:xfrm>
            <a:off x="1710814" y="406282"/>
            <a:ext cx="9842090" cy="4785926"/>
          </a:xfrm>
          <a:prstGeom prst="rect">
            <a:avLst/>
          </a:prstGeom>
          <a:noFill/>
        </p:spPr>
        <p:txBody>
          <a:bodyPr wrap="square">
            <a:spAutoFit/>
          </a:bodyPr>
          <a:lstStyle/>
          <a:p>
            <a:pPr marL="1080770" marR="448310" indent="448945" algn="just">
              <a:spcBef>
                <a:spcPts val="575"/>
              </a:spcBef>
            </a:pPr>
            <a:r>
              <a:rPr lang="uk-UA" sz="2000" b="1" u="sng" dirty="0">
                <a:effectLst/>
                <a:latin typeface="Times New Roman" panose="02020603050405020304" pitchFamily="18" charset="0"/>
                <a:ea typeface="Times New Roman" panose="02020603050405020304" pitchFamily="18" charset="0"/>
              </a:rPr>
              <a:t>Державне підприємство «Державний експертний центр Міністерства охорони</a:t>
            </a:r>
            <a:r>
              <a:rPr lang="uk-UA" sz="2000" b="1"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здоров’я України»</a:t>
            </a:r>
          </a:p>
          <a:p>
            <a:pPr marL="1080770" marR="448310" indent="448945" algn="just">
              <a:spcBef>
                <a:spcPts val="575"/>
              </a:spcBef>
            </a:pPr>
            <a:endParaRPr lang="uk-UA" sz="2000" dirty="0">
              <a:effectLst/>
              <a:latin typeface="Times New Roman" panose="02020603050405020304" pitchFamily="18" charset="0"/>
              <a:ea typeface="Times New Roman" panose="02020603050405020304" pitchFamily="18" charset="0"/>
            </a:endParaRPr>
          </a:p>
          <a:p>
            <a:pPr marL="1080770" marR="446405" indent="448945" algn="just"/>
            <a:r>
              <a:rPr lang="uk-UA" sz="2000" i="1" dirty="0">
                <a:effectLst/>
                <a:latin typeface="Times New Roman" panose="02020603050405020304" pitchFamily="18" charset="0"/>
                <a:ea typeface="Times New Roman" panose="02020603050405020304" pitchFamily="18" charset="0"/>
              </a:rPr>
              <a:t>ДП «Державний експертний центр Міністерства охорони здоров’я України» (ДЕЦ МОЗ України) </a:t>
            </a:r>
            <a:r>
              <a:rPr lang="uk-UA" sz="2000" dirty="0">
                <a:effectLst/>
                <a:latin typeface="Times New Roman" panose="02020603050405020304" pitchFamily="18" charset="0"/>
                <a:ea typeface="Times New Roman" panose="02020603050405020304" pitchFamily="18" charset="0"/>
              </a:rPr>
              <a:t>– уповноважена Міністерством охорони здоров’я України спеціалізована експертна організація у</a:t>
            </a:r>
            <a:r>
              <a:rPr lang="uk-UA" sz="2000" spc="-1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сфері </a:t>
            </a:r>
            <a:r>
              <a:rPr lang="uk-UA" sz="2000" dirty="0" err="1">
                <a:effectLst/>
                <a:latin typeface="Times New Roman" panose="02020603050405020304" pitchFamily="18" charset="0"/>
                <a:ea typeface="Times New Roman" panose="02020603050405020304" pitchFamily="18" charset="0"/>
              </a:rPr>
              <a:t>доклінічного</a:t>
            </a:r>
            <a:r>
              <a:rPr lang="uk-UA" sz="2000" dirty="0">
                <a:effectLst/>
                <a:latin typeface="Times New Roman" panose="02020603050405020304" pitchFamily="18" charset="0"/>
                <a:ea typeface="Times New Roman" panose="02020603050405020304" pitchFamily="18" charset="0"/>
              </a:rPr>
              <a:t> вивчення, клінічних випробувань та державної реєстрації лікарських засобів</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 межах, що визначені законами України «Про лікарські засоби» та «Про захист населення від інфекційних </a:t>
            </a:r>
            <a:r>
              <a:rPr lang="uk-UA" sz="2000" dirty="0" err="1">
                <a:effectLst/>
                <a:latin typeface="Times New Roman" panose="02020603050405020304" pitchFamily="18" charset="0"/>
                <a:ea typeface="Times New Roman" panose="02020603050405020304" pitchFamily="18" charset="0"/>
              </a:rPr>
              <a:t>хвороб</a:t>
            </a:r>
            <a:r>
              <a:rPr lang="uk-UA" sz="2000" dirty="0">
                <a:effectLst/>
                <a:latin typeface="Times New Roman" panose="02020603050405020304" pitchFamily="18" charset="0"/>
                <a:ea typeface="Times New Roman" panose="02020603050405020304" pitchFamily="18" charset="0"/>
              </a:rPr>
              <a:t>», яка також є головною організацією у сфері здійснення </a:t>
            </a:r>
            <a:r>
              <a:rPr lang="uk-UA" sz="2000" dirty="0" err="1">
                <a:effectLst/>
                <a:latin typeface="Times New Roman" panose="02020603050405020304" pitchFamily="18" charset="0"/>
                <a:ea typeface="Times New Roman" panose="02020603050405020304" pitchFamily="18" charset="0"/>
              </a:rPr>
              <a:t>фармаконагляду</a:t>
            </a:r>
            <a:r>
              <a:rPr lang="uk-UA" sz="2000" dirty="0">
                <a:effectLst/>
                <a:latin typeface="Times New Roman" panose="02020603050405020304" pitchFamily="18" charset="0"/>
                <a:ea typeface="Times New Roman" panose="02020603050405020304" pitchFamily="18" charset="0"/>
              </a:rPr>
              <a:t>, стандартизації медичної допомоги та медичного, в тому числі фармацевтичного, обслуговування, включаючи розробку відповідних медико-технологічних документів та проектів нормативних актів, що заснована на державній власності та належить до сфери управління Міністерства охорони здоров’я України.</a:t>
            </a:r>
          </a:p>
        </p:txBody>
      </p:sp>
      <p:pic>
        <p:nvPicPr>
          <p:cNvPr id="4098" name="Picture 2" descr="Державний експертний центр Міністерства охорони здоров'я України">
            <a:extLst>
              <a:ext uri="{FF2B5EF4-FFF2-40B4-BE49-F238E27FC236}">
                <a16:creationId xmlns:a16="http://schemas.microsoft.com/office/drawing/2014/main" id="{852DEA49-788D-C8F8-5B1F-A80EE1EC9C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598" y="5192208"/>
            <a:ext cx="3303638" cy="1570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0640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4E442FF-15AA-B23D-7911-997DAEABDD2D}"/>
              </a:ext>
            </a:extLst>
          </p:cNvPr>
          <p:cNvSpPr txBox="1"/>
          <p:nvPr/>
        </p:nvSpPr>
        <p:spPr>
          <a:xfrm>
            <a:off x="2064774" y="363559"/>
            <a:ext cx="9674942" cy="3477875"/>
          </a:xfrm>
          <a:prstGeom prst="rect">
            <a:avLst/>
          </a:prstGeom>
          <a:noFill/>
        </p:spPr>
        <p:txBody>
          <a:bodyPr wrap="square">
            <a:spAutoFit/>
          </a:bodyPr>
          <a:lstStyle/>
          <a:p>
            <a:pPr indent="448945" algn="just"/>
            <a:r>
              <a:rPr lang="uk-UA" sz="2000" b="1" dirty="0">
                <a:effectLst/>
                <a:latin typeface="Times New Roman" panose="02020603050405020304" pitchFamily="18" charset="0"/>
                <a:ea typeface="Times New Roman" panose="02020603050405020304" pitchFamily="18" charset="0"/>
              </a:rPr>
              <a:t>Структура</a:t>
            </a:r>
            <a:r>
              <a:rPr lang="uk-UA" sz="2000" b="1" spc="-15" dirty="0">
                <a:effectLst/>
                <a:latin typeface="Times New Roman" panose="02020603050405020304" pitchFamily="18" charset="0"/>
                <a:ea typeface="Times New Roman" panose="02020603050405020304" pitchFamily="18" charset="0"/>
              </a:rPr>
              <a:t> </a:t>
            </a:r>
            <a:r>
              <a:rPr lang="uk-UA" sz="2000" b="1" dirty="0">
                <a:effectLst/>
                <a:latin typeface="Times New Roman" panose="02020603050405020304" pitchFamily="18" charset="0"/>
                <a:ea typeface="Times New Roman" panose="02020603050405020304" pitchFamily="18" charset="0"/>
              </a:rPr>
              <a:t>ДЕЦ</a:t>
            </a:r>
            <a:r>
              <a:rPr lang="uk-UA" sz="2000" b="1" spc="-15" dirty="0">
                <a:effectLst/>
                <a:latin typeface="Times New Roman" panose="02020603050405020304" pitchFamily="18" charset="0"/>
                <a:ea typeface="Times New Roman" panose="02020603050405020304" pitchFamily="18" charset="0"/>
              </a:rPr>
              <a:t> </a:t>
            </a:r>
            <a:r>
              <a:rPr lang="uk-UA" sz="2000" b="1" dirty="0">
                <a:effectLst/>
                <a:latin typeface="Times New Roman" panose="02020603050405020304" pitchFamily="18" charset="0"/>
                <a:ea typeface="Times New Roman" panose="02020603050405020304" pitchFamily="18" charset="0"/>
              </a:rPr>
              <a:t>МОЗ</a:t>
            </a:r>
            <a:r>
              <a:rPr lang="uk-UA" sz="2000" b="1" spc="-5" dirty="0">
                <a:effectLst/>
                <a:latin typeface="Times New Roman" panose="02020603050405020304" pitchFamily="18" charset="0"/>
                <a:ea typeface="Times New Roman" panose="02020603050405020304" pitchFamily="18" charset="0"/>
              </a:rPr>
              <a:t> </a:t>
            </a:r>
            <a:r>
              <a:rPr lang="uk-UA" sz="2000" b="1" dirty="0">
                <a:effectLst/>
                <a:latin typeface="Times New Roman" panose="02020603050405020304" pitchFamily="18" charset="0"/>
                <a:ea typeface="Times New Roman" panose="02020603050405020304" pitchFamily="18" charset="0"/>
              </a:rPr>
              <a:t>України</a:t>
            </a:r>
            <a:r>
              <a:rPr lang="uk-UA" sz="2000" b="1" spc="5" dirty="0">
                <a:effectLst/>
                <a:latin typeface="Times New Roman" panose="02020603050405020304" pitchFamily="18" charset="0"/>
                <a:ea typeface="Times New Roman" panose="02020603050405020304" pitchFamily="18" charset="0"/>
              </a:rPr>
              <a:t> </a:t>
            </a:r>
            <a:r>
              <a:rPr lang="uk-UA" sz="2000" b="1" dirty="0">
                <a:effectLst/>
                <a:latin typeface="Times New Roman" panose="02020603050405020304" pitchFamily="18" charset="0"/>
                <a:ea typeface="Times New Roman" panose="02020603050405020304" pitchFamily="18" charset="0"/>
              </a:rPr>
              <a:t>(основі</a:t>
            </a:r>
            <a:r>
              <a:rPr lang="uk-UA" sz="2000" b="1" spc="-5" dirty="0">
                <a:effectLst/>
                <a:latin typeface="Times New Roman" panose="02020603050405020304" pitchFamily="18" charset="0"/>
                <a:ea typeface="Times New Roman" panose="02020603050405020304" pitchFamily="18" charset="0"/>
              </a:rPr>
              <a:t> </a:t>
            </a:r>
            <a:r>
              <a:rPr lang="uk-UA" sz="2000" b="1" spc="-10" dirty="0">
                <a:effectLst/>
                <a:latin typeface="Times New Roman" panose="02020603050405020304" pitchFamily="18" charset="0"/>
                <a:ea typeface="Times New Roman" panose="02020603050405020304" pitchFamily="18" charset="0"/>
              </a:rPr>
              <a:t>підрозділи):</a:t>
            </a:r>
          </a:p>
          <a:p>
            <a:pPr indent="448945" algn="just"/>
            <a:endParaRPr lang="uk-UA" sz="2000" b="1" dirty="0">
              <a:effectLst/>
              <a:latin typeface="Times New Roman" panose="02020603050405020304" pitchFamily="18" charset="0"/>
              <a:ea typeface="Times New Roman" panose="02020603050405020304" pitchFamily="18" charset="0"/>
            </a:endParaRPr>
          </a:p>
          <a:p>
            <a:pPr indent="448945" algn="just"/>
            <a:r>
              <a:rPr lang="uk-UA" sz="2000" dirty="0">
                <a:effectLst/>
                <a:latin typeface="Times New Roman" panose="02020603050405020304" pitchFamily="18" charset="0"/>
                <a:ea typeface="Times New Roman" panose="02020603050405020304" pitchFamily="18" charset="0"/>
              </a:rPr>
              <a:t>Департамент</a:t>
            </a:r>
            <a:r>
              <a:rPr lang="uk-UA" sz="2000" spc="-3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експертизи</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реєстраційних</a:t>
            </a:r>
            <a:r>
              <a:rPr lang="uk-UA" sz="2000" spc="-15"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матеріалів</a:t>
            </a:r>
            <a:endParaRPr lang="uk-UA" sz="2000" dirty="0">
              <a:effectLst/>
              <a:latin typeface="Times New Roman" panose="02020603050405020304" pitchFamily="18" charset="0"/>
              <a:ea typeface="Times New Roman" panose="02020603050405020304" pitchFamily="18" charset="0"/>
            </a:endParaRPr>
          </a:p>
          <a:p>
            <a:pPr marR="451485" indent="448945" algn="l"/>
            <a:r>
              <a:rPr lang="uk-UA" sz="2000" dirty="0">
                <a:effectLst/>
                <a:latin typeface="Times New Roman" panose="02020603050405020304" pitchFamily="18" charset="0"/>
                <a:ea typeface="Times New Roman" panose="02020603050405020304" pitchFamily="18" charset="0"/>
              </a:rPr>
              <a:t>Департамент</a:t>
            </a:r>
            <a:r>
              <a:rPr lang="uk-UA" sz="2000" spc="-3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експертизи</a:t>
            </a:r>
            <a:r>
              <a:rPr lang="uk-UA" sz="2000" spc="-3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матеріалів</a:t>
            </a:r>
            <a:r>
              <a:rPr lang="uk-UA" sz="2000" spc="-40" dirty="0">
                <a:effectLst/>
                <a:latin typeface="Times New Roman" panose="02020603050405020304" pitchFamily="18" charset="0"/>
                <a:ea typeface="Times New Roman" panose="02020603050405020304" pitchFamily="18" charset="0"/>
              </a:rPr>
              <a:t> </a:t>
            </a:r>
            <a:r>
              <a:rPr lang="uk-UA" sz="2000" dirty="0" err="1">
                <a:effectLst/>
                <a:latin typeface="Times New Roman" panose="02020603050405020304" pitchFamily="18" charset="0"/>
                <a:ea typeface="Times New Roman" panose="02020603050405020304" pitchFamily="18" charset="0"/>
              </a:rPr>
              <a:t>доклінічних</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та</a:t>
            </a:r>
            <a:r>
              <a:rPr lang="uk-UA" sz="2000" spc="-3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клінічних</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випробувань</a:t>
            </a:r>
          </a:p>
          <a:p>
            <a:pPr marR="451485" indent="448945" algn="l"/>
            <a:r>
              <a:rPr lang="uk-UA" sz="2000" dirty="0">
                <a:effectLst/>
                <a:latin typeface="Times New Roman" panose="02020603050405020304" pitchFamily="18" charset="0"/>
                <a:ea typeface="Times New Roman" panose="02020603050405020304" pitchFamily="18" charset="0"/>
              </a:rPr>
              <a:t>Департамент фармацевтичної діяльності</a:t>
            </a:r>
          </a:p>
          <a:p>
            <a:pPr indent="448945" algn="l"/>
            <a:r>
              <a:rPr lang="uk-UA" sz="2000" dirty="0">
                <a:effectLst/>
                <a:latin typeface="Times New Roman" panose="02020603050405020304" pitchFamily="18" charset="0"/>
                <a:ea typeface="Times New Roman" panose="02020603050405020304" pitchFamily="18" charset="0"/>
              </a:rPr>
              <a:t>Департамент</a:t>
            </a:r>
            <a:r>
              <a:rPr lang="uk-UA" sz="2000" spc="-4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координації</a:t>
            </a:r>
            <a:r>
              <a:rPr lang="uk-UA" sz="2000" spc="-3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експертних</a:t>
            </a:r>
            <a:r>
              <a:rPr lang="uk-UA" sz="2000" spc="-20"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матеріалів</a:t>
            </a:r>
            <a:endParaRPr lang="uk-UA" sz="2000" dirty="0">
              <a:effectLst/>
              <a:latin typeface="Times New Roman" panose="02020603050405020304" pitchFamily="18" charset="0"/>
              <a:ea typeface="Times New Roman" panose="02020603050405020304" pitchFamily="18" charset="0"/>
            </a:endParaRPr>
          </a:p>
          <a:p>
            <a:pPr marR="1124585" indent="448945" algn="l"/>
            <a:r>
              <a:rPr lang="uk-UA" sz="2000" dirty="0">
                <a:effectLst/>
                <a:latin typeface="Times New Roman" panose="02020603050405020304" pitchFamily="18" charset="0"/>
                <a:ea typeface="Times New Roman" panose="02020603050405020304" pitchFamily="18" charset="0"/>
              </a:rPr>
              <a:t>Департамент</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оцінки</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медичних</a:t>
            </a:r>
            <a:r>
              <a:rPr lang="uk-UA" sz="2000" spc="-3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технологій</a:t>
            </a:r>
            <a:r>
              <a:rPr lang="uk-UA" sz="2000" spc="-1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та</a:t>
            </a:r>
            <a:r>
              <a:rPr lang="uk-UA" sz="2000" spc="-3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моніторингу</a:t>
            </a:r>
            <a:r>
              <a:rPr lang="uk-UA" sz="2000" spc="-6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цін</a:t>
            </a:r>
          </a:p>
          <a:p>
            <a:pPr marR="1124585" indent="448945" algn="l"/>
            <a:r>
              <a:rPr lang="uk-UA" sz="2000" dirty="0">
                <a:effectLst/>
                <a:latin typeface="Times New Roman" panose="02020603050405020304" pitchFamily="18" charset="0"/>
                <a:ea typeface="Times New Roman" panose="02020603050405020304" pitchFamily="18" charset="0"/>
              </a:rPr>
              <a:t>Департамент </a:t>
            </a:r>
            <a:r>
              <a:rPr lang="uk-UA" sz="2000" dirty="0" err="1">
                <a:effectLst/>
                <a:latin typeface="Times New Roman" panose="02020603050405020304" pitchFamily="18" charset="0"/>
                <a:ea typeface="Times New Roman" panose="02020603050405020304" pitchFamily="18" charset="0"/>
              </a:rPr>
              <a:t>фармаконагляду</a:t>
            </a:r>
            <a:endParaRPr lang="uk-UA" sz="2000" dirty="0">
              <a:effectLst/>
              <a:latin typeface="Times New Roman" panose="02020603050405020304" pitchFamily="18" charset="0"/>
              <a:ea typeface="Times New Roman" panose="02020603050405020304" pitchFamily="18" charset="0"/>
            </a:endParaRPr>
          </a:p>
          <a:p>
            <a:pPr indent="448945" algn="l"/>
            <a:r>
              <a:rPr lang="uk-UA" sz="2000" dirty="0">
                <a:effectLst/>
                <a:latin typeface="Times New Roman" panose="02020603050405020304" pitchFamily="18" charset="0"/>
                <a:ea typeface="Times New Roman" panose="02020603050405020304" pitchFamily="18" charset="0"/>
              </a:rPr>
              <a:t>Управління</a:t>
            </a:r>
            <a:r>
              <a:rPr lang="uk-UA" sz="2000" spc="-15"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аудиту</a:t>
            </a:r>
            <a:endParaRPr lang="uk-UA" sz="2000" dirty="0">
              <a:effectLst/>
              <a:latin typeface="Times New Roman" panose="02020603050405020304" pitchFamily="18" charset="0"/>
              <a:ea typeface="Times New Roman" panose="02020603050405020304" pitchFamily="18" charset="0"/>
            </a:endParaRPr>
          </a:p>
          <a:p>
            <a:pPr marR="1124585" indent="448945" algn="l"/>
            <a:r>
              <a:rPr lang="uk-UA" sz="2000" dirty="0">
                <a:effectLst/>
                <a:latin typeface="Times New Roman" panose="02020603050405020304" pitchFamily="18" charset="0"/>
                <a:ea typeface="Times New Roman" panose="02020603050405020304" pitchFamily="18" charset="0"/>
              </a:rPr>
              <a:t>Управління</a:t>
            </a:r>
            <a:r>
              <a:rPr lang="uk-UA" sz="2000" spc="-3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експертизи</a:t>
            </a:r>
            <a:r>
              <a:rPr lang="uk-UA" sz="2000" spc="-4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матеріалів</a:t>
            </a:r>
            <a:r>
              <a:rPr lang="uk-UA" sz="2000" spc="-3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з</a:t>
            </a:r>
            <a:r>
              <a:rPr lang="uk-UA" sz="2000" spc="-30" dirty="0">
                <a:effectLst/>
                <a:latin typeface="Times New Roman" panose="02020603050405020304" pitchFamily="18" charset="0"/>
                <a:ea typeface="Times New Roman" panose="02020603050405020304" pitchFamily="18" charset="0"/>
              </a:rPr>
              <a:t> </a:t>
            </a:r>
            <a:r>
              <a:rPr lang="uk-UA" sz="2000" dirty="0" err="1">
                <a:effectLst/>
                <a:latin typeface="Times New Roman" panose="02020603050405020304" pitchFamily="18" charset="0"/>
                <a:ea typeface="Times New Roman" panose="02020603050405020304" pitchFamily="18" charset="0"/>
              </a:rPr>
              <a:t>біодоступності</a:t>
            </a:r>
            <a:r>
              <a:rPr lang="uk-UA" sz="2000" spc="-3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та</a:t>
            </a:r>
            <a:r>
              <a:rPr lang="uk-UA" sz="2000" spc="-35" dirty="0">
                <a:latin typeface="Times New Roman" panose="02020603050405020304" pitchFamily="18" charset="0"/>
                <a:ea typeface="Times New Roman" panose="02020603050405020304" pitchFamily="18" charset="0"/>
              </a:rPr>
              <a:t> </a:t>
            </a:r>
            <a:r>
              <a:rPr lang="uk-UA" sz="2000" dirty="0" err="1">
                <a:effectLst/>
                <a:latin typeface="Times New Roman" panose="02020603050405020304" pitchFamily="18" charset="0"/>
                <a:ea typeface="Times New Roman" panose="02020603050405020304" pitchFamily="18" charset="0"/>
              </a:rPr>
              <a:t>біоеквівалентності</a:t>
            </a:r>
            <a:endParaRPr lang="uk-UA" sz="2000" dirty="0">
              <a:latin typeface="Times New Roman" panose="02020603050405020304" pitchFamily="18" charset="0"/>
              <a:ea typeface="Times New Roman" panose="02020603050405020304" pitchFamily="18" charset="0"/>
            </a:endParaRPr>
          </a:p>
          <a:p>
            <a:pPr marR="1124585" indent="448945" algn="l"/>
            <a:r>
              <a:rPr lang="uk-UA" sz="2000" dirty="0">
                <a:effectLst/>
                <a:latin typeface="Times New Roman" panose="02020603050405020304" pitchFamily="18" charset="0"/>
                <a:ea typeface="Times New Roman" panose="02020603050405020304" pitchFamily="18" charset="0"/>
              </a:rPr>
              <a:t>Відділ адміністрування державних реєстрів</a:t>
            </a:r>
          </a:p>
        </p:txBody>
      </p:sp>
      <p:pic>
        <p:nvPicPr>
          <p:cNvPr id="5122" name="Picture 2" descr="До уваги заявників!">
            <a:extLst>
              <a:ext uri="{FF2B5EF4-FFF2-40B4-BE49-F238E27FC236}">
                <a16:creationId xmlns:a16="http://schemas.microsoft.com/office/drawing/2014/main" id="{8DDEB6EF-E842-4183-E57A-288B298504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461" y="4048860"/>
            <a:ext cx="4980960" cy="2592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5055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829241-64DD-CEAA-B99C-A48D27735568}"/>
              </a:ext>
            </a:extLst>
          </p:cNvPr>
          <p:cNvSpPr txBox="1"/>
          <p:nvPr/>
        </p:nvSpPr>
        <p:spPr>
          <a:xfrm>
            <a:off x="2526890" y="761938"/>
            <a:ext cx="9085005" cy="5632311"/>
          </a:xfrm>
          <a:prstGeom prst="rect">
            <a:avLst/>
          </a:prstGeom>
          <a:noFill/>
        </p:spPr>
        <p:txBody>
          <a:bodyPr wrap="square">
            <a:spAutoFit/>
          </a:bodyPr>
          <a:lstStyle/>
          <a:p>
            <a:pPr marL="1080770" marR="451485" indent="448945" algn="just"/>
            <a:r>
              <a:rPr lang="uk-UA" sz="2000" dirty="0">
                <a:effectLst/>
                <a:latin typeface="Times New Roman" panose="02020603050405020304" pitchFamily="18" charset="0"/>
                <a:ea typeface="Times New Roman" panose="02020603050405020304" pitchFamily="18" charset="0"/>
              </a:rPr>
              <a:t>Відповідно до Закону України «Про лікарські засоби» лікарські засоби допускаються до застосування в Україні після їх державної реєстрації.</a:t>
            </a:r>
          </a:p>
          <a:p>
            <a:pPr marL="1080770" marR="451485" indent="448945" algn="just"/>
            <a:endParaRPr lang="uk-UA" sz="2000" dirty="0">
              <a:effectLst/>
              <a:latin typeface="Times New Roman" panose="02020603050405020304" pitchFamily="18" charset="0"/>
              <a:ea typeface="Times New Roman" panose="02020603050405020304" pitchFamily="18" charset="0"/>
            </a:endParaRPr>
          </a:p>
          <a:p>
            <a:pPr marL="1080770" marR="450850" indent="448945" algn="just"/>
            <a:r>
              <a:rPr lang="uk-UA" sz="2000" i="1" dirty="0">
                <a:effectLst/>
                <a:latin typeface="Times New Roman" panose="02020603050405020304" pitchFamily="18" charset="0"/>
                <a:ea typeface="Times New Roman" panose="02020603050405020304" pitchFamily="18" charset="0"/>
              </a:rPr>
              <a:t>Державна</a:t>
            </a:r>
            <a:r>
              <a:rPr lang="uk-UA" sz="2000" i="1" spc="295" dirty="0">
                <a:effectLst/>
                <a:latin typeface="Times New Roman" panose="02020603050405020304" pitchFamily="18" charset="0"/>
                <a:ea typeface="Times New Roman" panose="02020603050405020304" pitchFamily="18" charset="0"/>
              </a:rPr>
              <a:t>  </a:t>
            </a:r>
            <a:r>
              <a:rPr lang="uk-UA" sz="2000" i="1" dirty="0">
                <a:effectLst/>
                <a:latin typeface="Times New Roman" panose="02020603050405020304" pitchFamily="18" charset="0"/>
                <a:ea typeface="Times New Roman" panose="02020603050405020304" pitchFamily="18" charset="0"/>
              </a:rPr>
              <a:t>реєстрація</a:t>
            </a:r>
            <a:r>
              <a:rPr lang="uk-UA" sz="2000" i="1" spc="295" dirty="0">
                <a:effectLst/>
                <a:latin typeface="Times New Roman" panose="02020603050405020304" pitchFamily="18" charset="0"/>
                <a:ea typeface="Times New Roman" panose="02020603050405020304" pitchFamily="18" charset="0"/>
              </a:rPr>
              <a:t>  </a:t>
            </a:r>
            <a:r>
              <a:rPr lang="uk-UA" sz="2000" i="1" dirty="0">
                <a:effectLst/>
                <a:latin typeface="Times New Roman" panose="02020603050405020304" pitchFamily="18" charset="0"/>
                <a:ea typeface="Times New Roman" panose="02020603050405020304" pitchFamily="18" charset="0"/>
              </a:rPr>
              <a:t>лікарського</a:t>
            </a:r>
            <a:r>
              <a:rPr lang="uk-UA" sz="2000" i="1" spc="295" dirty="0">
                <a:effectLst/>
                <a:latin typeface="Times New Roman" panose="02020603050405020304" pitchFamily="18" charset="0"/>
                <a:ea typeface="Times New Roman" panose="02020603050405020304" pitchFamily="18" charset="0"/>
              </a:rPr>
              <a:t>  </a:t>
            </a:r>
            <a:r>
              <a:rPr lang="uk-UA" sz="2000" i="1" dirty="0">
                <a:effectLst/>
                <a:latin typeface="Times New Roman" panose="02020603050405020304" pitchFamily="18" charset="0"/>
                <a:ea typeface="Times New Roman" panose="02020603050405020304" pitchFamily="18" charset="0"/>
              </a:rPr>
              <a:t>засобу</a:t>
            </a:r>
            <a:r>
              <a:rPr lang="uk-UA" sz="2000" i="1" spc="29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a:t>
            </a:r>
            <a:r>
              <a:rPr lang="uk-UA" sz="2000" spc="29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процедура,</a:t>
            </a:r>
            <a:r>
              <a:rPr lang="uk-UA" sz="2000" spc="29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яка</a:t>
            </a:r>
            <a:r>
              <a:rPr lang="uk-UA" sz="2000" spc="29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проводиться у відповідності до вимог чинного законодавства з метою вмотивованого встановлення ефективності, безпеки та якості лікарського засобу та яка є умовою для введення в обіг та його медичного застосування.</a:t>
            </a:r>
          </a:p>
          <a:p>
            <a:pPr marL="1080770" marR="450850" indent="448945" algn="just"/>
            <a:endParaRPr lang="uk-UA" sz="2000" dirty="0">
              <a:effectLst/>
              <a:latin typeface="Times New Roman" panose="02020603050405020304" pitchFamily="18" charset="0"/>
              <a:ea typeface="Times New Roman" panose="02020603050405020304" pitchFamily="18" charset="0"/>
            </a:endParaRPr>
          </a:p>
          <a:p>
            <a:pPr marL="1080770" marR="448945" indent="448945" algn="just"/>
            <a:r>
              <a:rPr lang="uk-UA" sz="2000" i="1" dirty="0">
                <a:effectLst/>
                <a:latin typeface="Times New Roman" panose="02020603050405020304" pitchFamily="18" charset="0"/>
                <a:ea typeface="Times New Roman" panose="02020603050405020304" pitchFamily="18" charset="0"/>
              </a:rPr>
              <a:t>Державна перереєстрація лікарського засобу </a:t>
            </a:r>
            <a:r>
              <a:rPr lang="uk-UA" sz="2000" dirty="0">
                <a:effectLst/>
                <a:latin typeface="Times New Roman" panose="02020603050405020304" pitchFamily="18" charset="0"/>
                <a:ea typeface="Times New Roman" panose="02020603050405020304" pitchFamily="18" charset="0"/>
              </a:rPr>
              <a:t>– процедура, яка проводиться відповідно до вимог чинного законодавства з метою продовження допуску до медичного застосування лікарського засобу в Україні</a:t>
            </a:r>
          </a:p>
          <a:p>
            <a:pPr marL="1080770" marR="448945" indent="448945" algn="just"/>
            <a:endParaRPr lang="uk-UA" sz="2000" dirty="0">
              <a:effectLst/>
              <a:latin typeface="Times New Roman" panose="02020603050405020304" pitchFamily="18" charset="0"/>
              <a:ea typeface="Times New Roman" panose="02020603050405020304" pitchFamily="18" charset="0"/>
            </a:endParaRPr>
          </a:p>
          <a:p>
            <a:pPr marL="1080770" marR="453390" indent="448945" algn="just">
              <a:spcBef>
                <a:spcPts val="5"/>
              </a:spcBef>
            </a:pPr>
            <a:r>
              <a:rPr lang="uk-UA" sz="2000" dirty="0">
                <a:effectLst/>
                <a:latin typeface="Times New Roman" panose="02020603050405020304" pitchFamily="18" charset="0"/>
                <a:ea typeface="Times New Roman" panose="02020603050405020304" pitchFamily="18" charset="0"/>
              </a:rPr>
              <a:t>Державну реєстрацію/перереєстрацію проводить МОЗ України на підставі результатів експертизи, проведеної в ДЕЦ МОЗ України.</a:t>
            </a:r>
          </a:p>
        </p:txBody>
      </p:sp>
      <p:pic>
        <p:nvPicPr>
          <p:cNvPr id="2050" name="Picture 2" descr="Обіг лікарських засобів в Україні: як побудувати ефективну модель  державного управління">
            <a:extLst>
              <a:ext uri="{FF2B5EF4-FFF2-40B4-BE49-F238E27FC236}">
                <a16:creationId xmlns:a16="http://schemas.microsoft.com/office/drawing/2014/main" id="{7E9C60C8-3140-E158-E557-7DBB1A05AE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956" y="2230386"/>
            <a:ext cx="2948314" cy="2397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920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01D526-F884-4DFB-3C09-BE068E257E5F}"/>
              </a:ext>
            </a:extLst>
          </p:cNvPr>
          <p:cNvSpPr txBox="1"/>
          <p:nvPr/>
        </p:nvSpPr>
        <p:spPr>
          <a:xfrm>
            <a:off x="3156155" y="639098"/>
            <a:ext cx="8485237" cy="4154984"/>
          </a:xfrm>
          <a:prstGeom prst="rect">
            <a:avLst/>
          </a:prstGeom>
          <a:noFill/>
        </p:spPr>
        <p:txBody>
          <a:bodyPr wrap="square">
            <a:spAutoFit/>
          </a:bodyPr>
          <a:lstStyle/>
          <a:p>
            <a:pPr marL="1080770" marR="450215" indent="448945" algn="just"/>
            <a:r>
              <a:rPr lang="uk-UA" sz="2200" i="1" dirty="0">
                <a:effectLst/>
                <a:latin typeface="Times New Roman" panose="02020603050405020304" pitchFamily="18" charset="0"/>
                <a:ea typeface="Times New Roman" panose="02020603050405020304" pitchFamily="18" charset="0"/>
              </a:rPr>
              <a:t>Заявник (власник реєстраційного посвідчення) </a:t>
            </a:r>
            <a:r>
              <a:rPr lang="uk-UA" sz="2200" dirty="0">
                <a:effectLst/>
                <a:latin typeface="Times New Roman" panose="02020603050405020304" pitchFamily="18" charset="0"/>
                <a:ea typeface="Times New Roman" panose="02020603050405020304" pitchFamily="18" charset="0"/>
              </a:rPr>
              <a:t>‒ юридична або фізична особа, яка є відповідальною за ефективність, якість та безпеку лікарського засобу в порядку, визначеному чинним законодавством, та має ресурси для здійснення </a:t>
            </a:r>
            <a:r>
              <a:rPr lang="uk-UA" sz="2200" dirty="0" err="1">
                <a:effectLst/>
                <a:latin typeface="Times New Roman" panose="02020603050405020304" pitchFamily="18" charset="0"/>
                <a:ea typeface="Times New Roman" panose="02020603050405020304" pitchFamily="18" charset="0"/>
              </a:rPr>
              <a:t>фармаконагляду</a:t>
            </a:r>
            <a:r>
              <a:rPr lang="uk-UA" sz="2200" dirty="0">
                <a:effectLst/>
                <a:latin typeface="Times New Roman" panose="02020603050405020304" pitchFamily="18" charset="0"/>
                <a:ea typeface="Times New Roman" panose="02020603050405020304" pitchFamily="18" charset="0"/>
              </a:rPr>
              <a:t> в Україні, а також є відповідальною за достовірність інформації, що міститься у наданих нею реєстраційних матеріалах.</a:t>
            </a:r>
          </a:p>
          <a:p>
            <a:pPr marL="1080770" marR="450215" indent="448945" algn="just"/>
            <a:endParaRPr lang="uk-UA" sz="2200" dirty="0">
              <a:effectLst/>
              <a:latin typeface="Times New Roman" panose="02020603050405020304" pitchFamily="18" charset="0"/>
              <a:ea typeface="Times New Roman" panose="02020603050405020304" pitchFamily="18" charset="0"/>
            </a:endParaRPr>
          </a:p>
          <a:p>
            <a:pPr marL="1080770" marR="452755" indent="448945" algn="just"/>
            <a:r>
              <a:rPr lang="uk-UA" sz="2200" dirty="0">
                <a:effectLst/>
                <a:latin typeface="Times New Roman" panose="02020603050405020304" pitchFamily="18" charset="0"/>
                <a:ea typeface="Times New Roman" panose="02020603050405020304" pitchFamily="18" charset="0"/>
              </a:rPr>
              <a:t>При реєстрації лікарського засобу заявник повинен вказати підстави для обрання типу лікарського засобу, якому має відповідати комплект наявних реєстраційних </a:t>
            </a:r>
            <a:r>
              <a:rPr lang="uk-UA" sz="2200" spc="-10" dirty="0">
                <a:effectLst/>
                <a:latin typeface="Times New Roman" panose="02020603050405020304" pitchFamily="18" charset="0"/>
                <a:ea typeface="Times New Roman" panose="02020603050405020304" pitchFamily="18" charset="0"/>
              </a:rPr>
              <a:t>документів.</a:t>
            </a:r>
            <a:endParaRPr lang="uk-UA" sz="2200" dirty="0">
              <a:effectLst/>
              <a:latin typeface="Times New Roman" panose="02020603050405020304" pitchFamily="18" charset="0"/>
              <a:ea typeface="Times New Roman" panose="02020603050405020304" pitchFamily="18" charset="0"/>
            </a:endParaRPr>
          </a:p>
        </p:txBody>
      </p:sp>
      <p:pic>
        <p:nvPicPr>
          <p:cNvPr id="3074" name="Picture 2" descr="Що варто знати фармацевту про якість лікарських засобів? | Щотижневик АПТЕКА">
            <a:extLst>
              <a:ext uri="{FF2B5EF4-FFF2-40B4-BE49-F238E27FC236}">
                <a16:creationId xmlns:a16="http://schemas.microsoft.com/office/drawing/2014/main" id="{BFC54AA5-BF67-4402-A45F-74DFD40402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905" y="3165986"/>
            <a:ext cx="3201629" cy="2561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8730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B6BA66-A6B3-65DE-A6B9-130F3F43F636}"/>
              </a:ext>
            </a:extLst>
          </p:cNvPr>
          <p:cNvSpPr txBox="1"/>
          <p:nvPr/>
        </p:nvSpPr>
        <p:spPr>
          <a:xfrm>
            <a:off x="1111045" y="181072"/>
            <a:ext cx="10717162" cy="6317114"/>
          </a:xfrm>
          <a:prstGeom prst="rect">
            <a:avLst/>
          </a:prstGeom>
          <a:noFill/>
        </p:spPr>
        <p:txBody>
          <a:bodyPr wrap="square">
            <a:spAutoFit/>
          </a:bodyPr>
          <a:lstStyle/>
          <a:p>
            <a:pPr marL="1530350" algn="ctr">
              <a:spcBef>
                <a:spcPts val="330"/>
              </a:spcBef>
            </a:pPr>
            <a:r>
              <a:rPr lang="uk-UA" sz="2600" b="1" i="1" dirty="0">
                <a:effectLst/>
                <a:latin typeface="Times New Roman" panose="02020603050405020304" pitchFamily="18" charset="0"/>
                <a:ea typeface="Times New Roman" panose="02020603050405020304" pitchFamily="18" charset="0"/>
              </a:rPr>
              <a:t>Типи</a:t>
            </a:r>
            <a:r>
              <a:rPr lang="uk-UA" sz="2600" b="1" i="1" spc="-10" dirty="0">
                <a:effectLst/>
                <a:latin typeface="Times New Roman" panose="02020603050405020304" pitchFamily="18" charset="0"/>
                <a:ea typeface="Times New Roman" panose="02020603050405020304" pitchFamily="18" charset="0"/>
              </a:rPr>
              <a:t> </a:t>
            </a:r>
            <a:r>
              <a:rPr lang="uk-UA" sz="2600" b="1" i="1" dirty="0">
                <a:effectLst/>
                <a:latin typeface="Times New Roman" panose="02020603050405020304" pitchFamily="18" charset="0"/>
                <a:ea typeface="Times New Roman" panose="02020603050405020304" pitchFamily="18" charset="0"/>
              </a:rPr>
              <a:t>лікарських</a:t>
            </a:r>
            <a:r>
              <a:rPr lang="uk-UA" sz="2600" b="1" i="1" spc="-5" dirty="0">
                <a:effectLst/>
                <a:latin typeface="Times New Roman" panose="02020603050405020304" pitchFamily="18" charset="0"/>
                <a:ea typeface="Times New Roman" panose="02020603050405020304" pitchFamily="18" charset="0"/>
              </a:rPr>
              <a:t> </a:t>
            </a:r>
            <a:r>
              <a:rPr lang="uk-UA" sz="2600" b="1" i="1" spc="-10" dirty="0">
                <a:effectLst/>
                <a:latin typeface="Times New Roman" panose="02020603050405020304" pitchFamily="18" charset="0"/>
                <a:ea typeface="Times New Roman" panose="02020603050405020304" pitchFamily="18" charset="0"/>
              </a:rPr>
              <a:t>засобів</a:t>
            </a:r>
          </a:p>
          <a:p>
            <a:pPr marL="1530350" algn="just">
              <a:spcBef>
                <a:spcPts val="330"/>
              </a:spcBef>
            </a:pPr>
            <a:endParaRPr lang="uk-UA" sz="1600" b="1" dirty="0">
              <a:effectLst/>
              <a:latin typeface="Times New Roman" panose="02020603050405020304" pitchFamily="18" charset="0"/>
              <a:ea typeface="Times New Roman" panose="02020603050405020304" pitchFamily="18" charset="0"/>
            </a:endParaRPr>
          </a:p>
          <a:p>
            <a:pPr marL="1080770" marR="447040" indent="448945" algn="just"/>
            <a:r>
              <a:rPr lang="uk-UA" sz="1800" u="sng" dirty="0">
                <a:effectLst/>
                <a:latin typeface="Times New Roman" panose="02020603050405020304" pitchFamily="18" charset="0"/>
                <a:ea typeface="Times New Roman" panose="02020603050405020304" pitchFamily="18" charset="0"/>
              </a:rPr>
              <a:t>Лікарський засіб за повним досьє (інноваційний/оригінальний лікарський засіб)</a:t>
            </a:r>
            <a:r>
              <a:rPr lang="uk-UA" sz="1800" dirty="0">
                <a:effectLst/>
                <a:latin typeface="Times New Roman" panose="02020603050405020304" pitchFamily="18" charset="0"/>
                <a:ea typeface="Times New Roman" panose="02020603050405020304" pitchFamily="18" charset="0"/>
              </a:rPr>
              <a:t> ‒</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це лікарський засіб, який містить нову діючу речовину.</a:t>
            </a:r>
          </a:p>
          <a:p>
            <a:pPr marL="1080770" marR="447040" indent="448945" algn="just"/>
            <a:endParaRPr lang="uk-UA" sz="1800" dirty="0">
              <a:effectLst/>
              <a:latin typeface="Times New Roman" panose="02020603050405020304" pitchFamily="18" charset="0"/>
              <a:ea typeface="Times New Roman" panose="02020603050405020304" pitchFamily="18" charset="0"/>
            </a:endParaRPr>
          </a:p>
          <a:p>
            <a:pPr marL="1080770" marR="450215" indent="448945" algn="just">
              <a:spcBef>
                <a:spcPts val="5"/>
              </a:spcBef>
            </a:pPr>
            <a:r>
              <a:rPr lang="uk-UA" sz="1800" u="sng" dirty="0" err="1">
                <a:effectLst/>
                <a:latin typeface="Times New Roman" panose="02020603050405020304" pitchFamily="18" charset="0"/>
                <a:ea typeface="Times New Roman" panose="02020603050405020304" pitchFamily="18" charset="0"/>
              </a:rPr>
              <a:t>Генеричний</a:t>
            </a:r>
            <a:r>
              <a:rPr lang="uk-UA" sz="1800" u="sng" spc="200" dirty="0">
                <a:effectLst/>
                <a:latin typeface="Times New Roman" panose="02020603050405020304" pitchFamily="18" charset="0"/>
                <a:ea typeface="Times New Roman" panose="02020603050405020304" pitchFamily="18" charset="0"/>
              </a:rPr>
              <a:t>  </a:t>
            </a:r>
            <a:r>
              <a:rPr lang="uk-UA" sz="1800" u="sng" dirty="0">
                <a:effectLst/>
                <a:latin typeface="Times New Roman" panose="02020603050405020304" pitchFamily="18" charset="0"/>
                <a:ea typeface="Times New Roman" panose="02020603050405020304" pitchFamily="18" charset="0"/>
              </a:rPr>
              <a:t>лікарський</a:t>
            </a:r>
            <a:r>
              <a:rPr lang="uk-UA" sz="1800" u="sng" spc="200" dirty="0">
                <a:effectLst/>
                <a:latin typeface="Times New Roman" panose="02020603050405020304" pitchFamily="18" charset="0"/>
                <a:ea typeface="Times New Roman" panose="02020603050405020304" pitchFamily="18" charset="0"/>
              </a:rPr>
              <a:t>  </a:t>
            </a:r>
            <a:r>
              <a:rPr lang="uk-UA" sz="1800" u="sng" dirty="0">
                <a:effectLst/>
                <a:latin typeface="Times New Roman" panose="02020603050405020304" pitchFamily="18" charset="0"/>
                <a:ea typeface="Times New Roman" panose="02020603050405020304" pitchFamily="18" charset="0"/>
              </a:rPr>
              <a:t>засіб</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лікарський</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засіб,</a:t>
            </a:r>
            <a:r>
              <a:rPr lang="uk-UA" sz="1800" spc="200" dirty="0">
                <a:effectLst/>
                <a:latin typeface="Times New Roman" panose="02020603050405020304" pitchFamily="18" charset="0"/>
                <a:ea typeface="Times New Roman" panose="02020603050405020304" pitchFamily="18" charset="0"/>
              </a:rPr>
              <a:t>  </a:t>
            </a:r>
            <a:r>
              <a:rPr lang="uk-UA" sz="1800" dirty="0" err="1">
                <a:effectLst/>
                <a:latin typeface="Times New Roman" panose="02020603050405020304" pitchFamily="18" charset="0"/>
                <a:ea typeface="Times New Roman" panose="02020603050405020304" pitchFamily="18" charset="0"/>
              </a:rPr>
              <a:t>біоеквівалентність</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якого</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 референтним лікарським засобом було продемонстровано належними дослідженнями </a:t>
            </a:r>
            <a:r>
              <a:rPr lang="uk-UA" sz="1800" dirty="0" err="1">
                <a:effectLst/>
                <a:latin typeface="Times New Roman" panose="02020603050405020304" pitchFamily="18" charset="0"/>
                <a:ea typeface="Times New Roman" panose="02020603050405020304" pitchFamily="18" charset="0"/>
              </a:rPr>
              <a:t>біодоступності</a:t>
            </a:r>
            <a:r>
              <a:rPr lang="uk-UA" sz="1800" dirty="0">
                <a:effectLst/>
                <a:latin typeface="Times New Roman" panose="02020603050405020304" pitchFamily="18" charset="0"/>
                <a:ea typeface="Times New Roman" panose="02020603050405020304" pitchFamily="18" charset="0"/>
              </a:rPr>
              <a:t>. Цей тип лікарського засобу передбачає, що реєстраційне досьє містить посилання на реєстраційну інформацію, що міститься у досьє на референтний препарат.</a:t>
            </a:r>
          </a:p>
          <a:p>
            <a:pPr marL="1080770" marR="452120" indent="448945" algn="just"/>
            <a:endParaRPr lang="uk-UA" sz="1800" dirty="0">
              <a:effectLst/>
              <a:latin typeface="Times New Roman" panose="02020603050405020304" pitchFamily="18" charset="0"/>
              <a:ea typeface="Times New Roman" panose="02020603050405020304" pitchFamily="18" charset="0"/>
            </a:endParaRPr>
          </a:p>
          <a:p>
            <a:pPr marL="1080770" marR="452120" indent="448945" algn="just"/>
            <a:r>
              <a:rPr lang="uk-UA" sz="1800" dirty="0">
                <a:effectLst/>
                <a:latin typeface="Times New Roman" panose="02020603050405020304" pitchFamily="18" charset="0"/>
                <a:ea typeface="Times New Roman" panose="02020603050405020304" pitchFamily="18" charset="0"/>
              </a:rPr>
              <a:t>У разі якщо лікарський засіб має такі відмінності з референтним лікарським засобом: зміни у сольовій формі діючої речовини, терапевтичних показаннях, дозуванні, лікарській формі або шляху введення, його відносять до </a:t>
            </a:r>
            <a:r>
              <a:rPr lang="uk-UA" sz="1800" u="sng" dirty="0">
                <a:effectLst/>
                <a:latin typeface="Times New Roman" panose="02020603050405020304" pitchFamily="18" charset="0"/>
                <a:ea typeface="Times New Roman" panose="02020603050405020304" pitchFamily="18" charset="0"/>
              </a:rPr>
              <a:t>гібридного лікарського засобу</a:t>
            </a:r>
            <a:r>
              <a:rPr lang="uk-UA" sz="1800" dirty="0">
                <a:effectLst/>
                <a:latin typeface="Times New Roman" panose="02020603050405020304" pitchFamily="18" charset="0"/>
                <a:ea typeface="Times New Roman" panose="02020603050405020304" pitchFamily="18" charset="0"/>
              </a:rPr>
              <a:t>.</a:t>
            </a:r>
          </a:p>
          <a:p>
            <a:pPr marL="1080770" marR="449580" indent="448945" algn="just"/>
            <a:endParaRPr lang="uk-UA" sz="1800" u="sng" dirty="0">
              <a:effectLst/>
              <a:latin typeface="Times New Roman" panose="02020603050405020304" pitchFamily="18" charset="0"/>
              <a:ea typeface="Times New Roman" panose="02020603050405020304" pitchFamily="18" charset="0"/>
            </a:endParaRPr>
          </a:p>
          <a:p>
            <a:pPr marL="1080770" marR="449580" indent="448945" algn="just"/>
            <a:r>
              <a:rPr lang="uk-UA" sz="1800" u="sng" dirty="0">
                <a:effectLst/>
                <a:latin typeface="Times New Roman" panose="02020603050405020304" pitchFamily="18" charset="0"/>
                <a:ea typeface="Times New Roman" panose="02020603050405020304" pitchFamily="18" charset="0"/>
              </a:rPr>
              <a:t>Подібний біологічний лікарський засіб (</a:t>
            </a:r>
            <a:r>
              <a:rPr lang="uk-UA" sz="1800" u="sng" dirty="0" err="1">
                <a:effectLst/>
                <a:latin typeface="Times New Roman" panose="02020603050405020304" pitchFamily="18" charset="0"/>
                <a:ea typeface="Times New Roman" panose="02020603050405020304" pitchFamily="18" charset="0"/>
              </a:rPr>
              <a:t>біосиміляр</a:t>
            </a:r>
            <a:r>
              <a:rPr lang="uk-UA" sz="1800" u="sng" dirty="0">
                <a:effectLst/>
                <a:latin typeface="Times New Roman" panose="02020603050405020304" pitchFamily="18" charset="0"/>
                <a:ea typeface="Times New Roman" panose="02020603050405020304" pitchFamily="18" charset="0"/>
              </a:rPr>
              <a:t>)</a:t>
            </a:r>
            <a:r>
              <a:rPr lang="uk-UA" sz="1800" dirty="0">
                <a:effectLst/>
                <a:latin typeface="Times New Roman" panose="02020603050405020304" pitchFamily="18" charset="0"/>
                <a:ea typeface="Times New Roman" panose="02020603050405020304" pitchFamily="18" charset="0"/>
              </a:rPr>
              <a:t> – біологічний лікарський засіб, подібний щодо якості, ефективності та безпеки до зареєстрованого референтного біологічного засобу, період патентного захисту якого закінчився.</a:t>
            </a:r>
          </a:p>
          <a:p>
            <a:pPr marL="1080770" marR="448945" indent="448945" algn="just"/>
            <a:endParaRPr lang="uk-UA" sz="1800" u="sng" dirty="0">
              <a:effectLst/>
              <a:latin typeface="Times New Roman" panose="02020603050405020304" pitchFamily="18" charset="0"/>
              <a:ea typeface="Times New Roman" panose="02020603050405020304" pitchFamily="18" charset="0"/>
            </a:endParaRPr>
          </a:p>
          <a:p>
            <a:pPr marL="1080770" marR="448945" indent="448945" algn="just"/>
            <a:r>
              <a:rPr lang="uk-UA" sz="1800" u="sng" dirty="0">
                <a:effectLst/>
                <a:latin typeface="Times New Roman" panose="02020603050405020304" pitchFamily="18" charset="0"/>
                <a:ea typeface="Times New Roman" panose="02020603050405020304" pitchFamily="18" charset="0"/>
              </a:rPr>
              <a:t>Лікарський засіб з добре вивченим медичним застосуванням</a:t>
            </a:r>
            <a:r>
              <a:rPr lang="uk-UA" sz="1800" dirty="0">
                <a:effectLst/>
                <a:latin typeface="Times New Roman" panose="02020603050405020304" pitchFamily="18" charset="0"/>
                <a:ea typeface="Times New Roman" panose="02020603050405020304" pitchFamily="18" charset="0"/>
              </a:rPr>
              <a:t> – це лікарський засіб, для якого заявник може довести, що діюча речовина лікарського засобу з добре</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вивченими у рамках ЄС та/або України терапевтичними властивостями принаймні протягом 10 років мала визнану ефективність та прийнятний рівень безпеки у будь-яких лікарських формах.</a:t>
            </a:r>
          </a:p>
        </p:txBody>
      </p:sp>
    </p:spTree>
    <p:extLst>
      <p:ext uri="{BB962C8B-B14F-4D97-AF65-F5344CB8AC3E}">
        <p14:creationId xmlns:p14="http://schemas.microsoft.com/office/powerpoint/2010/main" val="3716560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5C0B3C-B278-8036-F246-FB20A45F5894}"/>
              </a:ext>
            </a:extLst>
          </p:cNvPr>
          <p:cNvSpPr txBox="1"/>
          <p:nvPr/>
        </p:nvSpPr>
        <p:spPr>
          <a:xfrm>
            <a:off x="1160206" y="171661"/>
            <a:ext cx="10815484" cy="6247864"/>
          </a:xfrm>
          <a:prstGeom prst="rect">
            <a:avLst/>
          </a:prstGeom>
          <a:noFill/>
        </p:spPr>
        <p:txBody>
          <a:bodyPr wrap="square">
            <a:spAutoFit/>
          </a:bodyPr>
          <a:lstStyle/>
          <a:p>
            <a:pPr marL="1080770" marR="447040" indent="448945" algn="just">
              <a:spcBef>
                <a:spcPts val="5"/>
              </a:spcBef>
            </a:pPr>
            <a:r>
              <a:rPr lang="uk-UA" sz="2000" u="sng" dirty="0">
                <a:effectLst/>
                <a:latin typeface="Times New Roman" panose="02020603050405020304" pitchFamily="18" charset="0"/>
                <a:ea typeface="Times New Roman" panose="02020603050405020304" pitchFamily="18" charset="0"/>
              </a:rPr>
              <a:t>Інформована згода.</a:t>
            </a:r>
            <a:r>
              <a:rPr lang="uk-UA" sz="2000" dirty="0">
                <a:effectLst/>
                <a:latin typeface="Times New Roman" panose="02020603050405020304" pitchFamily="18" charset="0"/>
                <a:ea typeface="Times New Roman" panose="02020603050405020304" pitchFamily="18" charset="0"/>
              </a:rPr>
              <a:t> Власник реєстрації на лікарський засіб може дозволити іншому заявнику використовувати документацію реєстраційного досьє на свій зареєстрований лікарський засіб, для реєстрації інших лікарських засобів, що реєструються з таким самим якісним та кількісним складом діючих речовин та тією самою лікарською формою.</a:t>
            </a:r>
          </a:p>
          <a:p>
            <a:pPr marL="1080770" marR="447040" indent="448945" algn="just">
              <a:spcBef>
                <a:spcPts val="5"/>
              </a:spcBef>
            </a:pPr>
            <a:endParaRPr lang="uk-UA" sz="2000" dirty="0">
              <a:effectLst/>
              <a:latin typeface="Times New Roman" panose="02020603050405020304" pitchFamily="18" charset="0"/>
              <a:ea typeface="Times New Roman" panose="02020603050405020304" pitchFamily="18" charset="0"/>
            </a:endParaRPr>
          </a:p>
          <a:p>
            <a:pPr marL="1080770" marR="450850" indent="448945" algn="just"/>
            <a:r>
              <a:rPr lang="uk-UA" sz="2000" u="sng" dirty="0">
                <a:effectLst/>
                <a:latin typeface="Times New Roman" panose="02020603050405020304" pitchFamily="18" charset="0"/>
                <a:ea typeface="Times New Roman" panose="02020603050405020304" pitchFamily="18" charset="0"/>
              </a:rPr>
              <a:t>Традиційний лікарський засіб</a:t>
            </a:r>
            <a:r>
              <a:rPr lang="uk-UA" sz="2000" dirty="0">
                <a:effectLst/>
                <a:latin typeface="Times New Roman" panose="02020603050405020304" pitchFamily="18" charset="0"/>
                <a:ea typeface="Times New Roman" panose="02020603050405020304" pitchFamily="18" charset="0"/>
              </a:rPr>
              <a:t> – це лікарський засіб, для якого заявник може довести що відповідний препарат застосовувався у медичній практиці протягом усього періоду тривалістю не менше 30 років, що передує даті подання традиційного лікарського засобу на реєстрацію, включаючи не менше 15 років в ЄС та/або Україні.</a:t>
            </a:r>
          </a:p>
          <a:p>
            <a:pPr marL="1080770" marR="450850" indent="448945" algn="just"/>
            <a:endParaRPr lang="uk-UA" sz="2000" dirty="0">
              <a:effectLst/>
              <a:latin typeface="Times New Roman" panose="02020603050405020304" pitchFamily="18" charset="0"/>
              <a:ea typeface="Times New Roman" panose="02020603050405020304" pitchFamily="18" charset="0"/>
            </a:endParaRPr>
          </a:p>
          <a:p>
            <a:pPr marL="1080770" marR="449580" indent="448945" algn="just"/>
            <a:r>
              <a:rPr lang="uk-UA" sz="2000" u="sng" dirty="0">
                <a:effectLst/>
                <a:latin typeface="Times New Roman" panose="02020603050405020304" pitchFamily="18" charset="0"/>
                <a:ea typeface="Times New Roman" panose="02020603050405020304" pitchFamily="18" charset="0"/>
              </a:rPr>
              <a:t>Продукція </a:t>
            </a:r>
            <a:r>
              <a:rPr lang="uk-UA" sz="2000" i="1" u="sng" dirty="0" err="1">
                <a:effectLst/>
                <a:latin typeface="Times New Roman" panose="02020603050405020304" pitchFamily="18" charset="0"/>
                <a:ea typeface="Times New Roman" panose="02020603050405020304" pitchFamily="18" charset="0"/>
              </a:rPr>
              <a:t>in</a:t>
            </a:r>
            <a:r>
              <a:rPr lang="uk-UA" sz="2000" i="1" u="sng" dirty="0">
                <a:effectLst/>
                <a:latin typeface="Times New Roman" panose="02020603050405020304" pitchFamily="18" charset="0"/>
                <a:ea typeface="Times New Roman" panose="02020603050405020304" pitchFamily="18" charset="0"/>
              </a:rPr>
              <a:t> </a:t>
            </a:r>
            <a:r>
              <a:rPr lang="uk-UA" sz="2000" i="1" u="sng" dirty="0" err="1">
                <a:effectLst/>
                <a:latin typeface="Times New Roman" panose="02020603050405020304" pitchFamily="18" charset="0"/>
                <a:ea typeface="Times New Roman" panose="02020603050405020304" pitchFamily="18" charset="0"/>
              </a:rPr>
              <a:t>bulk</a:t>
            </a:r>
            <a:r>
              <a:rPr lang="uk-UA" sz="2000" i="1"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 будь-який лікарський засіб, що пройшов усі стадії технологічного процесу, за винятком стадії фасування та/або кінцевого пакування і </a:t>
            </a:r>
            <a:r>
              <a:rPr lang="uk-UA" sz="2000" spc="-10" dirty="0">
                <a:effectLst/>
                <a:latin typeface="Times New Roman" panose="02020603050405020304" pitchFamily="18" charset="0"/>
                <a:ea typeface="Times New Roman" panose="02020603050405020304" pitchFamily="18" charset="0"/>
              </a:rPr>
              <a:t>маркування.</a:t>
            </a:r>
            <a:endParaRPr lang="uk-UA" sz="2000" dirty="0">
              <a:effectLst/>
              <a:latin typeface="Times New Roman" panose="02020603050405020304" pitchFamily="18" charset="0"/>
              <a:ea typeface="Times New Roman" panose="02020603050405020304" pitchFamily="18" charset="0"/>
            </a:endParaRPr>
          </a:p>
          <a:p>
            <a:pPr marL="1080770" marR="447040" indent="448945" algn="just"/>
            <a:r>
              <a:rPr lang="uk-UA" sz="2000" u="sng" dirty="0">
                <a:effectLst/>
                <a:latin typeface="Times New Roman" panose="02020603050405020304" pitchFamily="18" charset="0"/>
                <a:ea typeface="Times New Roman" panose="02020603050405020304" pitchFamily="18" charset="0"/>
              </a:rPr>
              <a:t>Препарат-сирота (препарат обмеженого застосування, </a:t>
            </a:r>
            <a:r>
              <a:rPr lang="uk-UA" sz="2000" u="sng" dirty="0" err="1">
                <a:effectLst/>
                <a:latin typeface="Times New Roman" panose="02020603050405020304" pitchFamily="18" charset="0"/>
                <a:ea typeface="Times New Roman" panose="02020603050405020304" pitchFamily="18" charset="0"/>
              </a:rPr>
              <a:t>орфанний</a:t>
            </a:r>
            <a:r>
              <a:rPr lang="uk-UA" sz="2000" u="sng" dirty="0">
                <a:effectLst/>
                <a:latin typeface="Times New Roman" panose="02020603050405020304" pitchFamily="18" charset="0"/>
                <a:ea typeface="Times New Roman" panose="02020603050405020304" pitchFamily="18" charset="0"/>
              </a:rPr>
              <a:t> препарат)</a:t>
            </a:r>
            <a:r>
              <a:rPr lang="uk-UA" sz="2000" dirty="0">
                <a:effectLst/>
                <a:latin typeface="Times New Roman" panose="02020603050405020304" pitchFamily="18" charset="0"/>
                <a:ea typeface="Times New Roman" panose="02020603050405020304" pitchFamily="18" charset="0"/>
              </a:rPr>
              <a:t> – лікарський засіб, що призначений для діагностики, профілактики чи лікування рідкісного захворювання, тобто захворювання, що загрожує життю чи призводить до втрати працездатності не більше 5 осіб з кожних 10 000 жителів на дату подання заяви про державну реєстрацію.</a:t>
            </a:r>
          </a:p>
        </p:txBody>
      </p:sp>
    </p:spTree>
    <p:extLst>
      <p:ext uri="{BB962C8B-B14F-4D97-AF65-F5344CB8AC3E}">
        <p14:creationId xmlns:p14="http://schemas.microsoft.com/office/powerpoint/2010/main" val="765196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A23788-3AD5-EC69-F286-C5166A0D97F8}"/>
              </a:ext>
            </a:extLst>
          </p:cNvPr>
          <p:cNvSpPr txBox="1"/>
          <p:nvPr/>
        </p:nvSpPr>
        <p:spPr>
          <a:xfrm>
            <a:off x="2782528" y="736682"/>
            <a:ext cx="8278761" cy="4154984"/>
          </a:xfrm>
          <a:prstGeom prst="rect">
            <a:avLst/>
          </a:prstGeom>
          <a:noFill/>
        </p:spPr>
        <p:txBody>
          <a:bodyPr wrap="square">
            <a:spAutoFit/>
          </a:bodyPr>
          <a:lstStyle/>
          <a:p>
            <a:pPr marL="360000" algn="just"/>
            <a:r>
              <a:rPr lang="uk-UA" sz="2200" b="1" i="1" dirty="0">
                <a:effectLst/>
                <a:latin typeface="Times New Roman" panose="02020603050405020304" pitchFamily="18" charset="0"/>
                <a:ea typeface="Times New Roman" panose="02020603050405020304" pitchFamily="18" charset="0"/>
              </a:rPr>
              <a:t>Структура</a:t>
            </a:r>
            <a:r>
              <a:rPr lang="uk-UA" sz="2200" b="1" i="1" spc="-15" dirty="0">
                <a:effectLst/>
                <a:latin typeface="Times New Roman" panose="02020603050405020304" pitchFamily="18" charset="0"/>
                <a:ea typeface="Times New Roman" panose="02020603050405020304" pitchFamily="18" charset="0"/>
              </a:rPr>
              <a:t> </a:t>
            </a:r>
            <a:r>
              <a:rPr lang="uk-UA" sz="2200" b="1" i="1" dirty="0">
                <a:effectLst/>
                <a:latin typeface="Times New Roman" panose="02020603050405020304" pitchFamily="18" charset="0"/>
                <a:ea typeface="Times New Roman" panose="02020603050405020304" pitchFamily="18" charset="0"/>
              </a:rPr>
              <a:t>реєстраційного</a:t>
            </a:r>
            <a:r>
              <a:rPr lang="uk-UA" sz="2200" b="1" i="1" spc="-10" dirty="0">
                <a:effectLst/>
                <a:latin typeface="Times New Roman" panose="02020603050405020304" pitchFamily="18" charset="0"/>
                <a:ea typeface="Times New Roman" panose="02020603050405020304" pitchFamily="18" charset="0"/>
              </a:rPr>
              <a:t> </a:t>
            </a:r>
            <a:r>
              <a:rPr lang="uk-UA" sz="2200" b="1" i="1" dirty="0">
                <a:effectLst/>
                <a:latin typeface="Times New Roman" panose="02020603050405020304" pitchFamily="18" charset="0"/>
                <a:ea typeface="Times New Roman" panose="02020603050405020304" pitchFamily="18" charset="0"/>
              </a:rPr>
              <a:t>досьє</a:t>
            </a:r>
            <a:r>
              <a:rPr lang="uk-UA" sz="2200" b="1" i="1" spc="-15" dirty="0">
                <a:effectLst/>
                <a:latin typeface="Times New Roman" panose="02020603050405020304" pitchFamily="18" charset="0"/>
                <a:ea typeface="Times New Roman" panose="02020603050405020304" pitchFamily="18" charset="0"/>
              </a:rPr>
              <a:t> </a:t>
            </a:r>
            <a:r>
              <a:rPr lang="uk-UA" sz="2200" b="1" i="1" dirty="0">
                <a:effectLst/>
                <a:latin typeface="Times New Roman" panose="02020603050405020304" pitchFamily="18" charset="0"/>
                <a:ea typeface="Times New Roman" panose="02020603050405020304" pitchFamily="18" charset="0"/>
              </a:rPr>
              <a:t>на</a:t>
            </a:r>
            <a:r>
              <a:rPr lang="uk-UA" sz="2200" b="1" i="1" spc="-10" dirty="0">
                <a:effectLst/>
                <a:latin typeface="Times New Roman" panose="02020603050405020304" pitchFamily="18" charset="0"/>
                <a:ea typeface="Times New Roman" panose="02020603050405020304" pitchFamily="18" charset="0"/>
              </a:rPr>
              <a:t> </a:t>
            </a:r>
            <a:r>
              <a:rPr lang="uk-UA" sz="2200" b="1" i="1" dirty="0">
                <a:effectLst/>
                <a:latin typeface="Times New Roman" panose="02020603050405020304" pitchFamily="18" charset="0"/>
                <a:ea typeface="Times New Roman" panose="02020603050405020304" pitchFamily="18" charset="0"/>
              </a:rPr>
              <a:t>лікарський</a:t>
            </a:r>
            <a:r>
              <a:rPr lang="uk-UA" sz="2200" b="1" i="1" spc="-10" dirty="0">
                <a:effectLst/>
                <a:latin typeface="Times New Roman" panose="02020603050405020304" pitchFamily="18" charset="0"/>
                <a:ea typeface="Times New Roman" panose="02020603050405020304" pitchFamily="18" charset="0"/>
              </a:rPr>
              <a:t> засіб</a:t>
            </a:r>
          </a:p>
          <a:p>
            <a:pPr marL="360000" algn="just"/>
            <a:endParaRPr lang="uk-UA" sz="2200" i="1" spc="-10" dirty="0">
              <a:latin typeface="Times New Roman" panose="02020603050405020304" pitchFamily="18" charset="0"/>
              <a:ea typeface="Times New Roman" panose="02020603050405020304" pitchFamily="18" charset="0"/>
            </a:endParaRPr>
          </a:p>
          <a:p>
            <a:pPr marL="360000" algn="just"/>
            <a:r>
              <a:rPr lang="uk-UA" sz="2200" dirty="0">
                <a:effectLst/>
                <a:latin typeface="Times New Roman" panose="02020603050405020304" pitchFamily="18" charset="0"/>
                <a:ea typeface="Times New Roman" panose="02020603050405020304" pitchFamily="18" charset="0"/>
              </a:rPr>
              <a:t>Модуль</a:t>
            </a:r>
            <a:r>
              <a:rPr lang="uk-UA" sz="2200" spc="-2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1.</a:t>
            </a:r>
            <a:r>
              <a:rPr lang="uk-UA" sz="2200" spc="-1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Адміністративна</a:t>
            </a:r>
            <a:r>
              <a:rPr lang="uk-UA" sz="2200" spc="-10" dirty="0">
                <a:effectLst/>
                <a:latin typeface="Times New Roman" panose="02020603050405020304" pitchFamily="18" charset="0"/>
                <a:ea typeface="Times New Roman" panose="02020603050405020304" pitchFamily="18" charset="0"/>
              </a:rPr>
              <a:t> інформація</a:t>
            </a:r>
          </a:p>
          <a:p>
            <a:pPr marL="360000" algn="just"/>
            <a:endParaRPr lang="uk-UA" sz="2200" spc="-10" dirty="0">
              <a:latin typeface="Times New Roman" panose="02020603050405020304" pitchFamily="18" charset="0"/>
              <a:ea typeface="Times New Roman" panose="02020603050405020304" pitchFamily="18" charset="0"/>
            </a:endParaRPr>
          </a:p>
          <a:p>
            <a:pPr marL="360000" algn="just"/>
            <a:r>
              <a:rPr lang="uk-UA" sz="2200" dirty="0">
                <a:effectLst/>
                <a:latin typeface="Times New Roman" panose="02020603050405020304" pitchFamily="18" charset="0"/>
                <a:ea typeface="Times New Roman" panose="02020603050405020304" pitchFamily="18" charset="0"/>
              </a:rPr>
              <a:t>Модуль</a:t>
            </a:r>
            <a:r>
              <a:rPr lang="uk-UA" sz="2200" spc="-15"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2.</a:t>
            </a:r>
            <a:r>
              <a:rPr lang="uk-UA" sz="2200" spc="-15"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Резюме</a:t>
            </a:r>
            <a:r>
              <a:rPr lang="uk-UA" sz="2200" spc="-15"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загального</a:t>
            </a:r>
            <a:r>
              <a:rPr lang="uk-UA" sz="2200" spc="-15"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технічного</a:t>
            </a:r>
            <a:r>
              <a:rPr lang="uk-UA" sz="2200" spc="-10" dirty="0">
                <a:effectLst/>
                <a:latin typeface="Times New Roman" panose="02020603050405020304" pitchFamily="18" charset="0"/>
                <a:ea typeface="Times New Roman" panose="02020603050405020304" pitchFamily="18" charset="0"/>
              </a:rPr>
              <a:t> документа</a:t>
            </a:r>
          </a:p>
          <a:p>
            <a:pPr marL="360000" algn="just"/>
            <a:endParaRPr lang="uk-UA" sz="2200" spc="-10" dirty="0">
              <a:latin typeface="Times New Roman" panose="02020603050405020304" pitchFamily="18" charset="0"/>
              <a:ea typeface="Times New Roman" panose="02020603050405020304" pitchFamily="18" charset="0"/>
            </a:endParaRPr>
          </a:p>
          <a:p>
            <a:pPr marL="360000" algn="just"/>
            <a:r>
              <a:rPr lang="uk-UA" sz="2200" dirty="0">
                <a:effectLst/>
                <a:latin typeface="Times New Roman" panose="02020603050405020304" pitchFamily="18" charset="0"/>
                <a:ea typeface="Times New Roman" panose="02020603050405020304" pitchFamily="18" charset="0"/>
              </a:rPr>
              <a:t>Модуль 3. Якість. Хімічна, фармацевтична та біологічна інформація про лікарські засоби, що містять хімічні та/або біологічні діючі речовини.</a:t>
            </a:r>
          </a:p>
          <a:p>
            <a:pPr marL="360000" algn="just"/>
            <a:endParaRPr lang="uk-UA" sz="2200" dirty="0">
              <a:latin typeface="Times New Roman" panose="02020603050405020304" pitchFamily="18" charset="0"/>
              <a:ea typeface="Times New Roman" panose="02020603050405020304" pitchFamily="18" charset="0"/>
            </a:endParaRPr>
          </a:p>
          <a:p>
            <a:pPr marL="360000" algn="just"/>
            <a:r>
              <a:rPr lang="uk-UA" sz="2200" dirty="0">
                <a:effectLst/>
                <a:latin typeface="Times New Roman" panose="02020603050405020304" pitchFamily="18" charset="0"/>
                <a:ea typeface="Times New Roman" panose="02020603050405020304" pitchFamily="18" charset="0"/>
              </a:rPr>
              <a:t>Модуль</a:t>
            </a:r>
            <a:r>
              <a:rPr lang="uk-UA" sz="2200" spc="-35"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4.</a:t>
            </a:r>
            <a:r>
              <a:rPr lang="uk-UA" sz="2200" spc="-35"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Звіти</a:t>
            </a:r>
            <a:r>
              <a:rPr lang="uk-UA" sz="2200" spc="-35"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про</a:t>
            </a:r>
            <a:r>
              <a:rPr lang="uk-UA" sz="2200" spc="-35" dirty="0">
                <a:effectLst/>
                <a:latin typeface="Times New Roman" panose="02020603050405020304" pitchFamily="18" charset="0"/>
                <a:ea typeface="Times New Roman" panose="02020603050405020304" pitchFamily="18" charset="0"/>
              </a:rPr>
              <a:t> </a:t>
            </a:r>
            <a:r>
              <a:rPr lang="uk-UA" sz="2200" dirty="0" err="1">
                <a:effectLst/>
                <a:latin typeface="Times New Roman" panose="02020603050405020304" pitchFamily="18" charset="0"/>
                <a:ea typeface="Times New Roman" panose="02020603050405020304" pitchFamily="18" charset="0"/>
              </a:rPr>
              <a:t>доклінічні</a:t>
            </a:r>
            <a:r>
              <a:rPr lang="uk-UA" sz="2200" spc="-35"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дослідження Модуль 5. Звіти про клінічні випробування</a:t>
            </a:r>
          </a:p>
        </p:txBody>
      </p:sp>
      <p:pic>
        <p:nvPicPr>
          <p:cNvPr id="6" name="Рисунок 5">
            <a:extLst>
              <a:ext uri="{FF2B5EF4-FFF2-40B4-BE49-F238E27FC236}">
                <a16:creationId xmlns:a16="http://schemas.microsoft.com/office/drawing/2014/main" id="{0D5F556F-34B0-2995-949E-387E69F5931E}"/>
              </a:ext>
            </a:extLst>
          </p:cNvPr>
          <p:cNvPicPr>
            <a:picLocks noChangeAspect="1"/>
          </p:cNvPicPr>
          <p:nvPr/>
        </p:nvPicPr>
        <p:blipFill>
          <a:blip r:embed="rId2">
            <a:extLst>
              <a:ext uri="{28A0092B-C50C-407E-A947-70E740481C1C}">
                <a14:useLocalDpi xmlns:a14="http://schemas.microsoft.com/office/drawing/2010/main" val="0"/>
              </a:ext>
            </a:extLst>
          </a:blip>
          <a:srcRect l="5815"/>
          <a:stretch/>
        </p:blipFill>
        <p:spPr>
          <a:xfrm>
            <a:off x="393290" y="4838884"/>
            <a:ext cx="2998839" cy="1913658"/>
          </a:xfrm>
          <a:prstGeom prst="rect">
            <a:avLst/>
          </a:prstGeom>
        </p:spPr>
      </p:pic>
    </p:spTree>
    <p:extLst>
      <p:ext uri="{BB962C8B-B14F-4D97-AF65-F5344CB8AC3E}">
        <p14:creationId xmlns:p14="http://schemas.microsoft.com/office/powerpoint/2010/main" val="4154195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23460B-C6FF-C9D6-2E99-78491244C965}"/>
              </a:ext>
            </a:extLst>
          </p:cNvPr>
          <p:cNvSpPr txBox="1"/>
          <p:nvPr/>
        </p:nvSpPr>
        <p:spPr>
          <a:xfrm>
            <a:off x="2074606" y="1072673"/>
            <a:ext cx="8986684" cy="4708981"/>
          </a:xfrm>
          <a:prstGeom prst="rect">
            <a:avLst/>
          </a:prstGeom>
          <a:noFill/>
        </p:spPr>
        <p:txBody>
          <a:bodyPr wrap="square">
            <a:spAutoFit/>
          </a:bodyPr>
          <a:lstStyle/>
          <a:p>
            <a:pPr algn="ctr"/>
            <a:r>
              <a:rPr lang="uk-UA" sz="2000" b="1" i="1" dirty="0">
                <a:effectLst/>
                <a:latin typeface="Times New Roman" panose="02020603050405020304" pitchFamily="18" charset="0"/>
                <a:ea typeface="Times New Roman" panose="02020603050405020304" pitchFamily="18" charset="0"/>
              </a:rPr>
              <a:t>Порядок</a:t>
            </a:r>
            <a:r>
              <a:rPr lang="uk-UA" sz="2000" b="1" i="1" spc="-25" dirty="0">
                <a:effectLst/>
                <a:latin typeface="Times New Roman" panose="02020603050405020304" pitchFamily="18" charset="0"/>
                <a:ea typeface="Times New Roman" panose="02020603050405020304" pitchFamily="18" charset="0"/>
              </a:rPr>
              <a:t> </a:t>
            </a:r>
            <a:r>
              <a:rPr lang="uk-UA" sz="2000" b="1" i="1" dirty="0">
                <a:effectLst/>
                <a:latin typeface="Times New Roman" panose="02020603050405020304" pitchFamily="18" charset="0"/>
                <a:ea typeface="Times New Roman" panose="02020603050405020304" pitchFamily="18" charset="0"/>
              </a:rPr>
              <a:t>державної</a:t>
            </a:r>
            <a:r>
              <a:rPr lang="uk-UA" sz="2000" b="1" i="1" spc="-15" dirty="0">
                <a:effectLst/>
                <a:latin typeface="Times New Roman" panose="02020603050405020304" pitchFamily="18" charset="0"/>
                <a:ea typeface="Times New Roman" panose="02020603050405020304" pitchFamily="18" charset="0"/>
              </a:rPr>
              <a:t> </a:t>
            </a:r>
            <a:r>
              <a:rPr lang="uk-UA" sz="2000" b="1" i="1" dirty="0">
                <a:effectLst/>
                <a:latin typeface="Times New Roman" panose="02020603050405020304" pitchFamily="18" charset="0"/>
                <a:ea typeface="Times New Roman" panose="02020603050405020304" pitchFamily="18" charset="0"/>
              </a:rPr>
              <a:t>реєстрації</a:t>
            </a:r>
            <a:r>
              <a:rPr lang="uk-UA" sz="2000" b="1" i="1" spc="-15" dirty="0">
                <a:effectLst/>
                <a:latin typeface="Times New Roman" panose="02020603050405020304" pitchFamily="18" charset="0"/>
                <a:ea typeface="Times New Roman" panose="02020603050405020304" pitchFamily="18" charset="0"/>
              </a:rPr>
              <a:t> </a:t>
            </a:r>
            <a:r>
              <a:rPr lang="uk-UA" sz="2000" b="1" i="1" dirty="0">
                <a:effectLst/>
                <a:latin typeface="Times New Roman" panose="02020603050405020304" pitchFamily="18" charset="0"/>
                <a:ea typeface="Times New Roman" panose="02020603050405020304" pitchFamily="18" charset="0"/>
              </a:rPr>
              <a:t>лікарських</a:t>
            </a:r>
            <a:r>
              <a:rPr lang="uk-UA" sz="2000" b="1" i="1" spc="-10" dirty="0">
                <a:effectLst/>
                <a:latin typeface="Times New Roman" panose="02020603050405020304" pitchFamily="18" charset="0"/>
                <a:ea typeface="Times New Roman" panose="02020603050405020304" pitchFamily="18" charset="0"/>
              </a:rPr>
              <a:t> </a:t>
            </a:r>
            <a:r>
              <a:rPr lang="uk-UA" sz="2000" b="1" i="1" dirty="0">
                <a:effectLst/>
                <a:latin typeface="Times New Roman" panose="02020603050405020304" pitchFamily="18" charset="0"/>
                <a:ea typeface="Times New Roman" panose="02020603050405020304" pitchFamily="18" charset="0"/>
              </a:rPr>
              <a:t>засобів</a:t>
            </a:r>
            <a:r>
              <a:rPr lang="uk-UA" sz="2000" b="1" i="1" spc="-20" dirty="0">
                <a:effectLst/>
                <a:latin typeface="Times New Roman" panose="02020603050405020304" pitchFamily="18" charset="0"/>
                <a:ea typeface="Times New Roman" panose="02020603050405020304" pitchFamily="18" charset="0"/>
              </a:rPr>
              <a:t> </a:t>
            </a:r>
            <a:r>
              <a:rPr lang="uk-UA" sz="2000" b="1" i="1" dirty="0">
                <a:effectLst/>
                <a:latin typeface="Times New Roman" panose="02020603050405020304" pitchFamily="18" charset="0"/>
                <a:ea typeface="Times New Roman" panose="02020603050405020304" pitchFamily="18" charset="0"/>
              </a:rPr>
              <a:t>в</a:t>
            </a:r>
            <a:r>
              <a:rPr lang="uk-UA" sz="2000" b="1" i="1" spc="-20" dirty="0">
                <a:effectLst/>
                <a:latin typeface="Times New Roman" panose="02020603050405020304" pitchFamily="18" charset="0"/>
                <a:ea typeface="Times New Roman" panose="02020603050405020304" pitchFamily="18" charset="0"/>
              </a:rPr>
              <a:t> </a:t>
            </a:r>
            <a:r>
              <a:rPr lang="uk-UA" sz="2000" b="1" i="1" spc="-10" dirty="0">
                <a:effectLst/>
                <a:latin typeface="Times New Roman" panose="02020603050405020304" pitchFamily="18" charset="0"/>
                <a:ea typeface="Times New Roman" panose="02020603050405020304" pitchFamily="18" charset="0"/>
              </a:rPr>
              <a:t>Україні</a:t>
            </a:r>
          </a:p>
          <a:p>
            <a:endParaRPr lang="uk-UA" sz="2000" b="1"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AutoNum type="arabicPeriod"/>
              <a:tabLst>
                <a:tab pos="1979930" algn="l"/>
              </a:tabLst>
            </a:pPr>
            <a:r>
              <a:rPr lang="uk-UA" sz="2000" spc="0" dirty="0">
                <a:effectLst/>
                <a:latin typeface="Times New Roman" panose="02020603050405020304" pitchFamily="18" charset="0"/>
                <a:ea typeface="Times New Roman" panose="02020603050405020304" pitchFamily="18" charset="0"/>
              </a:rPr>
              <a:t>Експертиза</a:t>
            </a:r>
            <a:r>
              <a:rPr lang="uk-UA" sz="2000" spc="-3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реєстраційного</a:t>
            </a:r>
            <a:r>
              <a:rPr lang="uk-UA" sz="2000" spc="-1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досьє</a:t>
            </a:r>
            <a:r>
              <a:rPr lang="uk-UA" sz="2000" spc="-1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на</a:t>
            </a:r>
            <a:r>
              <a:rPr lang="uk-UA" sz="2000" spc="-2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лікарський</a:t>
            </a:r>
            <a:r>
              <a:rPr lang="uk-UA" sz="2000" spc="-2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засіб</a:t>
            </a:r>
            <a:r>
              <a:rPr lang="uk-UA" sz="2000" spc="-1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в</a:t>
            </a:r>
            <a:r>
              <a:rPr lang="uk-UA" sz="2000" spc="-15"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ДЕЦ</a:t>
            </a:r>
            <a:r>
              <a:rPr lang="uk-UA" sz="2000" spc="-2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МОЗ</a:t>
            </a:r>
            <a:r>
              <a:rPr lang="uk-UA" sz="2000" spc="-10" dirty="0">
                <a:effectLst/>
                <a:latin typeface="Times New Roman" panose="02020603050405020304" pitchFamily="18" charset="0"/>
                <a:ea typeface="Times New Roman" panose="02020603050405020304" pitchFamily="18" charset="0"/>
              </a:rPr>
              <a:t> України.</a:t>
            </a:r>
            <a:endParaRPr lang="uk-UA" sz="2000" spc="0" dirty="0">
              <a:effectLst/>
              <a:latin typeface="Times New Roman" panose="02020603050405020304" pitchFamily="18" charset="0"/>
              <a:ea typeface="Times New Roman" panose="02020603050405020304" pitchFamily="18" charset="0"/>
            </a:endParaRPr>
          </a:p>
          <a:p>
            <a:pPr marL="342900" marR="450215" lvl="0" indent="-342900" algn="just">
              <a:buSzPts val="1200"/>
              <a:buFont typeface="Times New Roman" panose="02020603050405020304" pitchFamily="18" charset="0"/>
              <a:buAutoNum type="arabicPeriod"/>
              <a:tabLst>
                <a:tab pos="1979295" algn="l"/>
              </a:tabLst>
            </a:pPr>
            <a:r>
              <a:rPr lang="uk-UA" sz="2000" spc="0" dirty="0">
                <a:effectLst/>
                <a:latin typeface="Times New Roman" panose="02020603050405020304" pitchFamily="18" charset="0"/>
                <a:ea typeface="Times New Roman" panose="02020603050405020304" pitchFamily="18" charset="0"/>
              </a:rPr>
              <a:t>За результатами експертизи ДЕЦ МОЗ України готує вмотивовані висновки щодо ефективності, безпеки та якості лікарського засобу, на підставі яких формує рекомендацію для МОЗ України щодо державної реєстрації лікарського засобу або</a:t>
            </a:r>
            <a:r>
              <a:rPr lang="uk-UA" sz="2000" spc="200" dirty="0">
                <a:effectLst/>
                <a:latin typeface="Times New Roman" panose="02020603050405020304" pitchFamily="18" charset="0"/>
                <a:ea typeface="Times New Roman" panose="02020603050405020304" pitchFamily="18" charset="0"/>
              </a:rPr>
              <a:t> </a:t>
            </a:r>
            <a:r>
              <a:rPr lang="uk-UA" sz="2000" spc="0" dirty="0">
                <a:effectLst/>
                <a:latin typeface="Times New Roman" panose="02020603050405020304" pitchFamily="18" charset="0"/>
                <a:ea typeface="Times New Roman" panose="02020603050405020304" pitchFamily="18" charset="0"/>
              </a:rPr>
              <a:t>відмову у реєстрації.</a:t>
            </a:r>
          </a:p>
          <a:p>
            <a:pPr marL="342900" marR="450215" lvl="0" indent="-342900" algn="just">
              <a:buSzPts val="1200"/>
              <a:buFont typeface="Times New Roman" panose="02020603050405020304" pitchFamily="18" charset="0"/>
              <a:buAutoNum type="arabicPeriod"/>
              <a:tabLst>
                <a:tab pos="1979295" algn="l"/>
              </a:tabLst>
            </a:pPr>
            <a:r>
              <a:rPr lang="uk-UA" sz="2000" spc="0" dirty="0">
                <a:effectLst/>
                <a:latin typeface="Times New Roman" panose="02020603050405020304" pitchFamily="18" charset="0"/>
                <a:ea typeface="Times New Roman" panose="02020603050405020304" pitchFamily="18" charset="0"/>
              </a:rPr>
              <a:t>Державна реєстрація/перереєстрація лікарського засобу за рішенням МОЗ України. Підтвердженням реєстрації є видача реєстраційного посвідчення на лікарський </a:t>
            </a:r>
            <a:r>
              <a:rPr lang="uk-UA" sz="2000" spc="-10" dirty="0">
                <a:effectLst/>
                <a:latin typeface="Times New Roman" panose="02020603050405020304" pitchFamily="18" charset="0"/>
                <a:ea typeface="Times New Roman" panose="02020603050405020304" pitchFamily="18" charset="0"/>
              </a:rPr>
              <a:t>засіб.</a:t>
            </a:r>
          </a:p>
          <a:p>
            <a:pPr marL="342900" marR="450215" lvl="0" indent="-342900" algn="just">
              <a:buSzPts val="1200"/>
              <a:buFont typeface="Times New Roman" panose="02020603050405020304" pitchFamily="18" charset="0"/>
              <a:buAutoNum type="arabicPeriod"/>
              <a:tabLst>
                <a:tab pos="1979295" algn="l"/>
              </a:tabLst>
            </a:pPr>
            <a:endParaRPr lang="uk-UA" sz="2000" spc="-10" dirty="0">
              <a:latin typeface="Times New Roman" panose="02020603050405020304" pitchFamily="18" charset="0"/>
              <a:ea typeface="Times New Roman" panose="02020603050405020304" pitchFamily="18" charset="0"/>
            </a:endParaRPr>
          </a:p>
          <a:p>
            <a:pPr marR="450215" algn="just">
              <a:buSzPts val="1200"/>
              <a:tabLst>
                <a:tab pos="1979295" algn="l"/>
              </a:tabLst>
            </a:pPr>
            <a:r>
              <a:rPr lang="uk-UA" sz="2000" dirty="0">
                <a:effectLst/>
                <a:latin typeface="Times New Roman" panose="02020603050405020304" pitchFamily="18" charset="0"/>
                <a:ea typeface="Times New Roman" panose="02020603050405020304" pitchFamily="18" charset="0"/>
              </a:rPr>
              <a:t>Інформацію про зареєстровані в Україні лікарські засоби та інструкції для медичного застосування до них можна отримати у</a:t>
            </a:r>
            <a:r>
              <a:rPr lang="uk-UA" sz="2000" spc="-2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Державному</a:t>
            </a:r>
            <a:r>
              <a:rPr lang="uk-UA" sz="2000" spc="-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реєстрі лікарських засобів ДЕЦ МОЗ України.</a:t>
            </a:r>
          </a:p>
          <a:p>
            <a:pPr marR="450215" lvl="0" algn="just">
              <a:buSzPts val="1200"/>
              <a:tabLst>
                <a:tab pos="1979295" algn="l"/>
              </a:tabLst>
            </a:pPr>
            <a:endParaRPr lang="uk-UA" sz="20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55302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B0C3A3-326C-B3B4-2330-B48588C13D93}"/>
              </a:ext>
            </a:extLst>
          </p:cNvPr>
          <p:cNvSpPr txBox="1"/>
          <p:nvPr/>
        </p:nvSpPr>
        <p:spPr>
          <a:xfrm>
            <a:off x="1602656" y="766732"/>
            <a:ext cx="10176389" cy="5324535"/>
          </a:xfrm>
          <a:prstGeom prst="rect">
            <a:avLst/>
          </a:prstGeom>
          <a:noFill/>
        </p:spPr>
        <p:txBody>
          <a:bodyPr wrap="square">
            <a:spAutoFit/>
          </a:bodyPr>
          <a:lstStyle/>
          <a:p>
            <a:pPr marL="1080770" marR="449580" indent="448945" algn="just">
              <a:spcBef>
                <a:spcPts val="5"/>
              </a:spcBef>
            </a:pPr>
            <a:r>
              <a:rPr lang="uk-UA" sz="2000" dirty="0">
                <a:effectLst/>
                <a:latin typeface="Times New Roman" panose="02020603050405020304" pitchFamily="18" charset="0"/>
                <a:ea typeface="Times New Roman" panose="02020603050405020304" pitchFamily="18" charset="0"/>
              </a:rPr>
              <a:t>Слід зазначити, що належна якість препаратів не є абсолютною гарантією того, що проведення фармакотерапії не матиме несприятливих наслідків. Застосування лікарських засобів передбачає, що їх терапевтична дія повинна відбутися, але при цьому можуть виникнути побічні реакції.</a:t>
            </a:r>
          </a:p>
          <a:p>
            <a:pPr marL="1080770" marR="449580" indent="448945" algn="just">
              <a:spcBef>
                <a:spcPts val="5"/>
              </a:spcBef>
            </a:pPr>
            <a:endParaRPr lang="uk-UA" sz="2000" dirty="0">
              <a:effectLst/>
              <a:latin typeface="Times New Roman" panose="02020603050405020304" pitchFamily="18" charset="0"/>
              <a:ea typeface="Times New Roman" panose="02020603050405020304" pitchFamily="18" charset="0"/>
            </a:endParaRPr>
          </a:p>
          <a:p>
            <a:pPr marL="1080770" marR="452120" indent="448945" algn="just"/>
            <a:r>
              <a:rPr lang="uk-UA" sz="2000" dirty="0">
                <a:effectLst/>
                <a:latin typeface="Times New Roman" panose="02020603050405020304" pitchFamily="18" charset="0"/>
                <a:ea typeface="Times New Roman" panose="02020603050405020304" pitchFamily="18" charset="0"/>
              </a:rPr>
              <a:t>Здійснення </a:t>
            </a:r>
            <a:r>
              <a:rPr lang="uk-UA" sz="2000" i="1" dirty="0" err="1">
                <a:effectLst/>
                <a:latin typeface="Times New Roman" panose="02020603050405020304" pitchFamily="18" charset="0"/>
                <a:ea typeface="Times New Roman" panose="02020603050405020304" pitchFamily="18" charset="0"/>
              </a:rPr>
              <a:t>фармаконагляду</a:t>
            </a:r>
            <a:r>
              <a:rPr lang="uk-UA" sz="2000" i="1"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 нагляду за безпекою лікарських засобів при їх медичному застосуванні – є одним з основних напрямків у реалізації національної політики щодо ліків в усіх країнах світу.</a:t>
            </a:r>
          </a:p>
          <a:p>
            <a:pPr marL="1080770" marR="448310" indent="448945" algn="just"/>
            <a:r>
              <a:rPr lang="uk-UA" sz="2000" i="1" dirty="0">
                <a:effectLst/>
                <a:latin typeface="Times New Roman" panose="02020603050405020304" pitchFamily="18" charset="0"/>
                <a:ea typeface="Times New Roman" panose="02020603050405020304" pitchFamily="18" charset="0"/>
              </a:rPr>
              <a:t>Система </a:t>
            </a:r>
            <a:r>
              <a:rPr lang="uk-UA" sz="2000" i="1" dirty="0" err="1">
                <a:effectLst/>
                <a:latin typeface="Times New Roman" panose="02020603050405020304" pitchFamily="18" charset="0"/>
                <a:ea typeface="Times New Roman" panose="02020603050405020304" pitchFamily="18" charset="0"/>
              </a:rPr>
              <a:t>фармаконагляду</a:t>
            </a:r>
            <a:r>
              <a:rPr lang="uk-UA" sz="2000" i="1"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 система, що використовується державою та заявником для здійснення </a:t>
            </a:r>
            <a:r>
              <a:rPr lang="uk-UA" sz="2000" dirty="0" err="1">
                <a:effectLst/>
                <a:latin typeface="Times New Roman" panose="02020603050405020304" pitchFamily="18" charset="0"/>
                <a:ea typeface="Times New Roman" panose="02020603050405020304" pitchFamily="18" charset="0"/>
              </a:rPr>
              <a:t>фармаконагляду</a:t>
            </a:r>
            <a:r>
              <a:rPr lang="uk-UA" sz="2000" dirty="0">
                <a:effectLst/>
                <a:latin typeface="Times New Roman" panose="02020603050405020304" pitchFamily="18" charset="0"/>
                <a:ea typeface="Times New Roman" panose="02020603050405020304" pitchFamily="18" charset="0"/>
              </a:rPr>
              <a:t> з метою моніторингу безпеки й ефективності лікарських засобів і визначення будь-яких змін співвідношення користь/ризик. Система </a:t>
            </a:r>
            <a:r>
              <a:rPr lang="uk-UA" sz="2000" dirty="0" err="1">
                <a:effectLst/>
                <a:latin typeface="Times New Roman" panose="02020603050405020304" pitchFamily="18" charset="0"/>
                <a:ea typeface="Times New Roman" panose="02020603050405020304" pitchFamily="18" charset="0"/>
              </a:rPr>
              <a:t>фармаконагляду</a:t>
            </a:r>
            <a:r>
              <a:rPr lang="uk-UA" sz="2000" dirty="0">
                <a:effectLst/>
                <a:latin typeface="Times New Roman" panose="02020603050405020304" pitchFamily="18" charset="0"/>
                <a:ea typeface="Times New Roman" panose="02020603050405020304" pitchFamily="18" charset="0"/>
              </a:rPr>
              <a:t> створюється у системі охорони здоров’я на загальнодержавному рівні та</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у заявників лікарських засобів.</a:t>
            </a:r>
          </a:p>
          <a:p>
            <a:pPr marL="1080770" marR="448945" indent="448945" algn="just"/>
            <a:r>
              <a:rPr lang="uk-UA" sz="2000" i="1" dirty="0">
                <a:effectLst/>
                <a:latin typeface="Times New Roman" panose="02020603050405020304" pitchFamily="18" charset="0"/>
                <a:ea typeface="Times New Roman" panose="02020603050405020304" pitchFamily="18" charset="0"/>
              </a:rPr>
              <a:t>Співвідношення користь/ризик лікарського засобу </a:t>
            </a:r>
            <a:r>
              <a:rPr lang="uk-UA" sz="2000" dirty="0">
                <a:effectLst/>
                <a:latin typeface="Times New Roman" panose="02020603050405020304" pitchFamily="18" charset="0"/>
                <a:ea typeface="Times New Roman" panose="02020603050405020304" pitchFamily="18" charset="0"/>
              </a:rPr>
              <a:t>– оцінка позитивних терапевтичних ефектів лікарського засобу щодо будь-яких ризиків, пов’язаних з якістю, безпекою чи ефективністю лікарського засобу, що стосуються здоров’я пацієнтів чи громадського здоров’я.</a:t>
            </a:r>
          </a:p>
        </p:txBody>
      </p:sp>
    </p:spTree>
    <p:extLst>
      <p:ext uri="{BB962C8B-B14F-4D97-AF65-F5344CB8AC3E}">
        <p14:creationId xmlns:p14="http://schemas.microsoft.com/office/powerpoint/2010/main" val="858478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A0921C-B190-8695-9B88-78EB60677A71}"/>
              </a:ext>
            </a:extLst>
          </p:cNvPr>
          <p:cNvSpPr txBox="1"/>
          <p:nvPr/>
        </p:nvSpPr>
        <p:spPr>
          <a:xfrm>
            <a:off x="1425674" y="691502"/>
            <a:ext cx="10304209" cy="5016758"/>
          </a:xfrm>
          <a:prstGeom prst="rect">
            <a:avLst/>
          </a:prstGeom>
          <a:noFill/>
        </p:spPr>
        <p:txBody>
          <a:bodyPr wrap="square">
            <a:spAutoFit/>
          </a:bodyPr>
          <a:lstStyle/>
          <a:p>
            <a:pPr marL="1080770" marR="450850" indent="448945" algn="just"/>
            <a:r>
              <a:rPr lang="uk-UA" sz="2000" i="1" dirty="0">
                <a:effectLst/>
                <a:latin typeface="Times New Roman" panose="02020603050405020304" pitchFamily="18" charset="0"/>
                <a:ea typeface="Times New Roman" panose="02020603050405020304" pitchFamily="18" charset="0"/>
              </a:rPr>
              <a:t>Непередбачена побічна реакція </a:t>
            </a:r>
            <a:r>
              <a:rPr lang="uk-UA" sz="2000" dirty="0">
                <a:effectLst/>
                <a:latin typeface="Times New Roman" panose="02020603050405020304" pitchFamily="18" charset="0"/>
                <a:ea typeface="Times New Roman" panose="02020603050405020304" pitchFamily="18" charset="0"/>
              </a:rPr>
              <a:t>‒ побічна реакція, характер або тяжкість проявів якої не узгоджуються з наявною інформацією про лікарський засіб в інструкції для медичного застосування лікарського засобу.</a:t>
            </a:r>
          </a:p>
          <a:p>
            <a:pPr marL="1080770" marR="452755" indent="448945" algn="just">
              <a:spcBef>
                <a:spcPts val="5"/>
              </a:spcBef>
            </a:pPr>
            <a:r>
              <a:rPr lang="uk-UA" sz="2000" i="1" dirty="0">
                <a:effectLst/>
                <a:latin typeface="Times New Roman" panose="02020603050405020304" pitchFamily="18" charset="0"/>
                <a:ea typeface="Times New Roman" panose="02020603050405020304" pitchFamily="18" charset="0"/>
              </a:rPr>
              <a:t>Передбачена побічна реакція </a:t>
            </a:r>
            <a:r>
              <a:rPr lang="uk-UA" sz="2000" dirty="0">
                <a:effectLst/>
                <a:latin typeface="Times New Roman" panose="02020603050405020304" pitchFamily="18" charset="0"/>
                <a:ea typeface="Times New Roman" panose="02020603050405020304" pitchFamily="18" charset="0"/>
              </a:rPr>
              <a:t>– побічна реакція, характер або тяжкість проявів якої узгоджуються з наявною інформацією про лікарський засіб в інструкції для медичного застосування зареєстрованого лікарського засобу.</a:t>
            </a:r>
          </a:p>
          <a:p>
            <a:pPr marL="1080770" marR="450215" indent="448945" algn="just"/>
            <a:r>
              <a:rPr lang="uk-UA" sz="2000" i="1" dirty="0">
                <a:effectLst/>
                <a:latin typeface="Times New Roman" panose="02020603050405020304" pitchFamily="18" charset="0"/>
                <a:ea typeface="Times New Roman" panose="02020603050405020304" pitchFamily="18" charset="0"/>
              </a:rPr>
              <a:t>Несерйозна побічна реакція </a:t>
            </a:r>
            <a:r>
              <a:rPr lang="uk-UA" sz="2000" dirty="0">
                <a:effectLst/>
                <a:latin typeface="Times New Roman" panose="02020603050405020304" pitchFamily="18" charset="0"/>
                <a:ea typeface="Times New Roman" panose="02020603050405020304" pitchFamily="18" charset="0"/>
              </a:rPr>
              <a:t>‒ будь-яка побічна реакція, що не призводить до</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смерті, не становить загрози для життя, не вимагає госпіталізації або збільшення терміну госпіталізації, не викликає стійкої або значної непрацездатності чи інвалідності та вроджених аномалій чи вад розвитку та не має іншої важливої медичної оцінки.</a:t>
            </a:r>
          </a:p>
          <a:p>
            <a:pPr marL="1080770" marR="449580" indent="448945" algn="just"/>
            <a:r>
              <a:rPr lang="uk-UA" sz="2000" i="1" dirty="0">
                <a:effectLst/>
                <a:latin typeface="Times New Roman" panose="02020603050405020304" pitchFamily="18" charset="0"/>
                <a:ea typeface="Times New Roman" panose="02020603050405020304" pitchFamily="18" charset="0"/>
              </a:rPr>
              <a:t>Серйозна побічна реакція </a:t>
            </a:r>
            <a:r>
              <a:rPr lang="uk-UA" sz="2000" dirty="0">
                <a:effectLst/>
                <a:latin typeface="Times New Roman" panose="02020603050405020304" pitchFamily="18" charset="0"/>
                <a:ea typeface="Times New Roman" panose="02020603050405020304" pitchFamily="18" charset="0"/>
              </a:rPr>
              <a:t>– будь-яка побічна реакція, що призводить до смерті, становить загрозу для життя, вимагає госпіталізації або збільшення строку госпіталізації, викликає стійку або значну непрацездатність чи інвалідність, або є вродженою аномалією чи вадою розвитку, або має іншу важливу медичну оцінку.</a:t>
            </a:r>
          </a:p>
        </p:txBody>
      </p:sp>
    </p:spTree>
    <p:extLst>
      <p:ext uri="{BB962C8B-B14F-4D97-AF65-F5344CB8AC3E}">
        <p14:creationId xmlns:p14="http://schemas.microsoft.com/office/powerpoint/2010/main" val="1890278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E8A492-D70F-5A89-5B90-3934B4384582}"/>
              </a:ext>
            </a:extLst>
          </p:cNvPr>
          <p:cNvSpPr txBox="1"/>
          <p:nvPr/>
        </p:nvSpPr>
        <p:spPr>
          <a:xfrm>
            <a:off x="1848465" y="461037"/>
            <a:ext cx="10343535" cy="5324535"/>
          </a:xfrm>
          <a:prstGeom prst="rect">
            <a:avLst/>
          </a:prstGeom>
          <a:noFill/>
        </p:spPr>
        <p:txBody>
          <a:bodyPr wrap="square">
            <a:spAutoFit/>
          </a:bodyPr>
          <a:lstStyle/>
          <a:p>
            <a:pPr indent="448945" algn="just"/>
            <a:r>
              <a:rPr lang="uk-UA" sz="2000" b="1" u="sng" dirty="0">
                <a:effectLst/>
                <a:latin typeface="Times New Roman" panose="02020603050405020304" pitchFamily="18" charset="0"/>
                <a:ea typeface="Times New Roman" panose="02020603050405020304" pitchFamily="18" charset="0"/>
              </a:rPr>
              <a:t>Директорат</a:t>
            </a:r>
            <a:r>
              <a:rPr lang="uk-UA" sz="2000" b="1" u="sng" spc="-35"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фармацевтичного</a:t>
            </a:r>
            <a:r>
              <a:rPr lang="uk-UA" sz="2000" b="1" u="sng" spc="-20"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забезпечення</a:t>
            </a:r>
            <a:r>
              <a:rPr lang="uk-UA" sz="2000" b="1" u="sng" spc="-20" dirty="0">
                <a:effectLst/>
                <a:latin typeface="Times New Roman" panose="02020603050405020304" pitchFamily="18" charset="0"/>
                <a:ea typeface="Times New Roman" panose="02020603050405020304" pitchFamily="18" charset="0"/>
              </a:rPr>
              <a:t> </a:t>
            </a:r>
            <a:r>
              <a:rPr lang="uk-UA" sz="2000" b="1" u="sng" dirty="0">
                <a:effectLst/>
                <a:latin typeface="Times New Roman" panose="02020603050405020304" pitchFamily="18" charset="0"/>
                <a:ea typeface="Times New Roman" panose="02020603050405020304" pitchFamily="18" charset="0"/>
              </a:rPr>
              <a:t>МОЗ</a:t>
            </a:r>
            <a:r>
              <a:rPr lang="uk-UA" sz="2000" b="1" u="sng" spc="-25" dirty="0">
                <a:effectLst/>
                <a:latin typeface="Times New Roman" panose="02020603050405020304" pitchFamily="18" charset="0"/>
                <a:ea typeface="Times New Roman" panose="02020603050405020304" pitchFamily="18" charset="0"/>
              </a:rPr>
              <a:t> </a:t>
            </a:r>
            <a:r>
              <a:rPr lang="uk-UA" sz="2000" b="1" u="sng" spc="-10" dirty="0">
                <a:effectLst/>
                <a:latin typeface="Times New Roman" panose="02020603050405020304" pitchFamily="18" charset="0"/>
                <a:ea typeface="Times New Roman" panose="02020603050405020304" pitchFamily="18" charset="0"/>
              </a:rPr>
              <a:t>України</a:t>
            </a:r>
          </a:p>
          <a:p>
            <a:pPr indent="448945" algn="just"/>
            <a:endParaRPr lang="uk-UA" sz="2000" b="1" dirty="0">
              <a:effectLst/>
              <a:latin typeface="Times New Roman" panose="02020603050405020304" pitchFamily="18" charset="0"/>
              <a:ea typeface="Times New Roman" panose="02020603050405020304" pitchFamily="18" charset="0"/>
            </a:endParaRPr>
          </a:p>
          <a:p>
            <a:pPr marR="448945" indent="448945" algn="just"/>
            <a:r>
              <a:rPr lang="uk-UA" sz="2000" i="1" dirty="0">
                <a:effectLst/>
                <a:latin typeface="Times New Roman" panose="02020603050405020304" pitchFamily="18" charset="0"/>
                <a:ea typeface="Times New Roman" panose="02020603050405020304" pitchFamily="18" charset="0"/>
              </a:rPr>
              <a:t>Директорат фармацевтичного забезпечення МОЗ України (Директорат) </a:t>
            </a:r>
            <a:r>
              <a:rPr lang="uk-UA" sz="2000" dirty="0">
                <a:effectLst/>
                <a:latin typeface="Times New Roman" panose="02020603050405020304" pitchFamily="18" charset="0"/>
                <a:ea typeface="Times New Roman" panose="02020603050405020304" pitchFamily="18" charset="0"/>
              </a:rPr>
              <a:t>– самостійний структурний підрозділ апарату МОЗ України, який забезпечує формування державної політики у фармацевтичному секторі галузі охорони здоров’я.</a:t>
            </a:r>
          </a:p>
          <a:p>
            <a:pPr indent="448945" algn="just"/>
            <a:endParaRPr lang="uk-UA" sz="2000" dirty="0">
              <a:effectLst/>
              <a:latin typeface="Times New Roman" panose="02020603050405020304" pitchFamily="18" charset="0"/>
              <a:ea typeface="Times New Roman" panose="02020603050405020304" pitchFamily="18" charset="0"/>
            </a:endParaRPr>
          </a:p>
          <a:p>
            <a:pPr indent="448945" algn="just"/>
            <a:r>
              <a:rPr lang="uk-UA" sz="2000" dirty="0">
                <a:effectLst/>
                <a:latin typeface="Times New Roman" panose="02020603050405020304" pitchFamily="18" charset="0"/>
                <a:ea typeface="Times New Roman" panose="02020603050405020304" pitchFamily="18" charset="0"/>
              </a:rPr>
              <a:t>До</a:t>
            </a:r>
            <a:r>
              <a:rPr lang="uk-UA" sz="2000" spc="-2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складу</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Директорату</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входять</a:t>
            </a:r>
            <a:r>
              <a:rPr lang="uk-UA" sz="2000" spc="-1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5</a:t>
            </a:r>
            <a:r>
              <a:rPr lang="uk-UA" sz="2000" spc="-1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експертних</a:t>
            </a:r>
            <a:r>
              <a:rPr lang="uk-UA" sz="2000" spc="5"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груп:</a:t>
            </a:r>
            <a:endParaRPr lang="uk-UA" sz="2000" dirty="0">
              <a:effectLst/>
              <a:latin typeface="Times New Roman" panose="02020603050405020304" pitchFamily="18" charset="0"/>
              <a:ea typeface="Times New Roman" panose="02020603050405020304" pitchFamily="18" charset="0"/>
            </a:endParaRPr>
          </a:p>
          <a:p>
            <a:pPr algn="just"/>
            <a:r>
              <a:rPr lang="uk-UA" sz="2000" i="1" u="sng" dirty="0">
                <a:effectLst/>
                <a:latin typeface="Times New Roman" panose="02020603050405020304" pitchFamily="18" charset="0"/>
                <a:ea typeface="Times New Roman" panose="02020603050405020304" pitchFamily="18" charset="0"/>
              </a:rPr>
              <a:t>Експертна</a:t>
            </a:r>
            <a:r>
              <a:rPr lang="uk-UA" sz="2000" i="1" u="sng" spc="-40"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група</a:t>
            </a:r>
            <a:r>
              <a:rPr lang="uk-UA" sz="2000" i="1" u="sng" spc="-30"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з</a:t>
            </a:r>
            <a:r>
              <a:rPr lang="uk-UA" sz="2000" i="1" u="sng" spc="-35"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питань</a:t>
            </a:r>
            <a:r>
              <a:rPr lang="uk-UA" sz="2000" i="1" u="sng" spc="-25"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раціонального</a:t>
            </a:r>
            <a:r>
              <a:rPr lang="uk-UA" sz="2000" i="1" u="sng" spc="-30"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застосування</a:t>
            </a:r>
            <a:r>
              <a:rPr lang="uk-UA" sz="2000" i="1" u="sng" spc="-40"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лікарських</a:t>
            </a:r>
            <a:r>
              <a:rPr lang="uk-UA" sz="2000" i="1" u="sng" spc="-25" dirty="0">
                <a:effectLst/>
                <a:latin typeface="Times New Roman" panose="02020603050405020304" pitchFamily="18" charset="0"/>
                <a:ea typeface="Times New Roman" panose="02020603050405020304" pitchFamily="18" charset="0"/>
              </a:rPr>
              <a:t> </a:t>
            </a:r>
            <a:r>
              <a:rPr lang="uk-UA" sz="2000" i="1" u="sng" spc="-10" dirty="0">
                <a:effectLst/>
                <a:latin typeface="Times New Roman" panose="02020603050405020304" pitchFamily="18" charset="0"/>
                <a:ea typeface="Times New Roman" panose="02020603050405020304" pitchFamily="18" charset="0"/>
              </a:rPr>
              <a:t>засобів</a:t>
            </a:r>
            <a:endParaRPr lang="uk-UA" sz="2000" dirty="0">
              <a:effectLst/>
              <a:latin typeface="Times New Roman" panose="02020603050405020304" pitchFamily="18" charset="0"/>
              <a:ea typeface="Times New Roman" panose="02020603050405020304" pitchFamily="18" charset="0"/>
            </a:endParaRPr>
          </a:p>
          <a:p>
            <a:pPr indent="448945" algn="just"/>
            <a:r>
              <a:rPr lang="uk-UA" sz="2000" dirty="0">
                <a:effectLst/>
                <a:latin typeface="Times New Roman" panose="02020603050405020304" pitchFamily="18" charset="0"/>
                <a:ea typeface="Times New Roman" panose="02020603050405020304" pitchFamily="18" charset="0"/>
              </a:rPr>
              <a:t>Основними</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пріоритетними</a:t>
            </a:r>
            <a:r>
              <a:rPr lang="uk-UA" sz="2000" spc="-2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завданнями</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цієї</a:t>
            </a:r>
            <a:r>
              <a:rPr lang="uk-UA" sz="2000" spc="-1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експертної</a:t>
            </a:r>
            <a:r>
              <a:rPr lang="uk-UA" sz="2000" spc="-2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групи</a:t>
            </a:r>
            <a:r>
              <a:rPr lang="uk-UA" sz="2000" spc="-20" dirty="0">
                <a:effectLst/>
                <a:latin typeface="Times New Roman" panose="02020603050405020304" pitchFamily="18" charset="0"/>
                <a:ea typeface="Times New Roman" panose="02020603050405020304" pitchFamily="18" charset="0"/>
              </a:rPr>
              <a:t> </a:t>
            </a:r>
            <a:r>
              <a:rPr lang="uk-UA" sz="2000" spc="-25" dirty="0">
                <a:effectLst/>
                <a:latin typeface="Times New Roman" panose="02020603050405020304" pitchFamily="18" charset="0"/>
                <a:ea typeface="Times New Roman" panose="02020603050405020304" pitchFamily="18" charset="0"/>
              </a:rPr>
              <a:t>є:</a:t>
            </a:r>
            <a:endParaRPr lang="uk-UA" sz="2000" dirty="0">
              <a:effectLst/>
              <a:latin typeface="Times New Roman" panose="02020603050405020304" pitchFamily="18" charset="0"/>
              <a:ea typeface="Times New Roman" panose="02020603050405020304" pitchFamily="18" charset="0"/>
            </a:endParaRPr>
          </a:p>
          <a:p>
            <a:pPr marR="451485" lvl="0" indent="-34290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розробка нормативних актів для повноцінного функціонування програми </a:t>
            </a:r>
            <a:r>
              <a:rPr lang="uk-UA" sz="2000" spc="0" dirty="0" err="1">
                <a:effectLst/>
                <a:latin typeface="Times New Roman" panose="02020603050405020304" pitchFamily="18" charset="0"/>
                <a:ea typeface="Wingdings" panose="05000000000000000000" pitchFamily="2" charset="2"/>
                <a:cs typeface="Wingdings" panose="05000000000000000000" pitchFamily="2" charset="2"/>
              </a:rPr>
              <a:t>реімбурсації</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 «Доступні ліки» та систематичний перегляд та затвердження Реєстру лікарських засобів, які підлягають </a:t>
            </a:r>
            <a:r>
              <a:rPr lang="uk-UA" sz="2000" spc="0" dirty="0" err="1">
                <a:effectLst/>
                <a:latin typeface="Times New Roman" panose="02020603050405020304" pitchFamily="18" charset="0"/>
                <a:ea typeface="Wingdings" panose="05000000000000000000" pitchFamily="2" charset="2"/>
                <a:cs typeface="Wingdings" panose="05000000000000000000" pitchFamily="2" charset="2"/>
              </a:rPr>
              <a:t>реімбурсації</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 та Реєстру граничних цін на лікарські засоби, які підлягають </a:t>
            </a:r>
            <a:r>
              <a:rPr lang="uk-UA" sz="2000" spc="0" dirty="0" err="1">
                <a:effectLst/>
                <a:latin typeface="Times New Roman" panose="02020603050405020304" pitchFamily="18" charset="0"/>
                <a:ea typeface="Wingdings" panose="05000000000000000000" pitchFamily="2" charset="2"/>
                <a:cs typeface="Wingdings" panose="05000000000000000000" pitchFamily="2" charset="2"/>
              </a:rPr>
              <a:t>реімбурсації</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 згідно з даними 5 референтних країн;</a:t>
            </a:r>
          </a:p>
          <a:p>
            <a:pPr lvl="0" indent="-342900" algn="just">
              <a:buSzPts val="1200"/>
              <a:buFont typeface="Wingdings" panose="05000000000000000000" pitchFamily="2" charset="2"/>
              <a:buChar char=""/>
              <a:tabLst>
                <a:tab pos="1979295"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перегляд</a:t>
            </a:r>
            <a:r>
              <a:rPr lang="uk-UA" sz="2000" spc="-3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Національного</a:t>
            </a:r>
            <a:r>
              <a:rPr lang="uk-UA" sz="2000" spc="-2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переліку</a:t>
            </a:r>
            <a:r>
              <a:rPr lang="uk-UA" sz="2000" spc="-4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основних</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лікарських</a:t>
            </a:r>
            <a:r>
              <a:rPr lang="uk-UA" sz="2000" spc="-2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засобів;</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R="447675" lvl="0" indent="-34290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затвердження Реєстру граничних оптово-відпускних цін на деякі лікарські засоби, що закуповуються за бюджетні кошти та включені до національного переліку, та Реєстру референтних цін на препарати інсуліну.</a:t>
            </a:r>
          </a:p>
        </p:txBody>
      </p:sp>
    </p:spTree>
    <p:extLst>
      <p:ext uri="{BB962C8B-B14F-4D97-AF65-F5344CB8AC3E}">
        <p14:creationId xmlns:p14="http://schemas.microsoft.com/office/powerpoint/2010/main" val="22772981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D42B55-64AC-172D-6A7D-911AEF4FCF3B}"/>
              </a:ext>
            </a:extLst>
          </p:cNvPr>
          <p:cNvSpPr txBox="1"/>
          <p:nvPr/>
        </p:nvSpPr>
        <p:spPr>
          <a:xfrm>
            <a:off x="2418735" y="813138"/>
            <a:ext cx="8898194" cy="4370427"/>
          </a:xfrm>
          <a:prstGeom prst="rect">
            <a:avLst/>
          </a:prstGeom>
          <a:noFill/>
        </p:spPr>
        <p:txBody>
          <a:bodyPr wrap="square">
            <a:spAutoFit/>
          </a:bodyPr>
          <a:lstStyle/>
          <a:p>
            <a:pPr algn="just"/>
            <a:r>
              <a:rPr lang="uk-UA" sz="2000" i="1" u="sng" dirty="0">
                <a:effectLst/>
                <a:latin typeface="Times New Roman" panose="02020603050405020304" pitchFamily="18" charset="0"/>
                <a:ea typeface="Times New Roman" panose="02020603050405020304" pitchFamily="18" charset="0"/>
              </a:rPr>
              <a:t>Експертна</a:t>
            </a:r>
            <a:r>
              <a:rPr lang="uk-UA" sz="2000" i="1" u="sng" spc="-45"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група</a:t>
            </a:r>
            <a:r>
              <a:rPr lang="uk-UA" sz="2000" i="1" u="sng" spc="-30"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з</a:t>
            </a:r>
            <a:r>
              <a:rPr lang="uk-UA" sz="2000" i="1" u="sng" spc="-35"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питань</a:t>
            </a:r>
            <a:r>
              <a:rPr lang="uk-UA" sz="2000" i="1" u="sng" spc="-30"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медичних</a:t>
            </a:r>
            <a:r>
              <a:rPr lang="uk-UA" sz="2000" i="1" u="sng" spc="-35"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виробів</a:t>
            </a:r>
            <a:r>
              <a:rPr lang="uk-UA" sz="2000" i="1" u="sng" spc="-30"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та</a:t>
            </a:r>
            <a:r>
              <a:rPr lang="uk-UA" sz="2000" i="1" u="sng" spc="-35"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косметичних</a:t>
            </a:r>
            <a:r>
              <a:rPr lang="uk-UA" sz="2000" i="1" u="sng" spc="-30" dirty="0">
                <a:effectLst/>
                <a:latin typeface="Times New Roman" panose="02020603050405020304" pitchFamily="18" charset="0"/>
                <a:ea typeface="Times New Roman" panose="02020603050405020304" pitchFamily="18" charset="0"/>
              </a:rPr>
              <a:t> </a:t>
            </a:r>
            <a:r>
              <a:rPr lang="uk-UA" sz="2000" i="1" u="sng" spc="-10" dirty="0">
                <a:effectLst/>
                <a:latin typeface="Times New Roman" panose="02020603050405020304" pitchFamily="18" charset="0"/>
                <a:ea typeface="Times New Roman" panose="02020603050405020304" pitchFamily="18" charset="0"/>
              </a:rPr>
              <a:t>засобів</a:t>
            </a:r>
            <a:endParaRPr lang="uk-UA" sz="2000" dirty="0">
              <a:effectLst/>
              <a:latin typeface="Times New Roman" panose="02020603050405020304" pitchFamily="18" charset="0"/>
              <a:ea typeface="Times New Roman" panose="02020603050405020304" pitchFamily="18" charset="0"/>
            </a:endParaRPr>
          </a:p>
          <a:p>
            <a:pPr marR="447040" indent="448945" algn="just"/>
            <a:r>
              <a:rPr lang="uk-UA" sz="2000" dirty="0">
                <a:effectLst/>
                <a:latin typeface="Times New Roman" panose="02020603050405020304" pitchFamily="18" charset="0"/>
                <a:ea typeface="Times New Roman" panose="02020603050405020304" pitchFamily="18" charset="0"/>
              </a:rPr>
              <a:t>Основними напрямами роботи цієї групи є забезпечення формування та реалізації державної політики у сфері технічного регулювання обігу медичних виробів та косметичних засобів.</a:t>
            </a:r>
          </a:p>
          <a:p>
            <a:pPr marR="447040" indent="448945" algn="just"/>
            <a:endParaRPr lang="uk-UA" sz="2000" dirty="0">
              <a:effectLst/>
              <a:latin typeface="Times New Roman" panose="02020603050405020304" pitchFamily="18" charset="0"/>
              <a:ea typeface="Times New Roman" panose="02020603050405020304" pitchFamily="18" charset="0"/>
            </a:endParaRPr>
          </a:p>
          <a:p>
            <a:pPr algn="just"/>
            <a:r>
              <a:rPr lang="uk-UA" sz="2000" i="1" u="sng" dirty="0">
                <a:effectLst/>
                <a:latin typeface="Times New Roman" panose="02020603050405020304" pitchFamily="18" charset="0"/>
                <a:ea typeface="Times New Roman" panose="02020603050405020304" pitchFamily="18" charset="0"/>
              </a:rPr>
              <a:t>Експертна</a:t>
            </a:r>
            <a:r>
              <a:rPr lang="uk-UA" sz="2000" i="1" u="sng" spc="-40"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група</a:t>
            </a:r>
            <a:r>
              <a:rPr lang="uk-UA" sz="2000" i="1" u="sng" spc="-30"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з</a:t>
            </a:r>
            <a:r>
              <a:rPr lang="uk-UA" sz="2000" i="1" u="sng" spc="-30"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питань</a:t>
            </a:r>
            <a:r>
              <a:rPr lang="uk-UA" sz="2000" i="1" u="sng" spc="-25"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якості</a:t>
            </a:r>
            <a:r>
              <a:rPr lang="uk-UA" sz="2000" i="1" u="sng" spc="-30"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та</a:t>
            </a:r>
            <a:r>
              <a:rPr lang="uk-UA" sz="2000" i="1" u="sng" spc="-25"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доступності</a:t>
            </a:r>
            <a:r>
              <a:rPr lang="uk-UA" sz="2000" i="1" u="sng" spc="-30"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лікарських</a:t>
            </a:r>
            <a:r>
              <a:rPr lang="uk-UA" sz="2000" i="1" u="sng" spc="-25" dirty="0">
                <a:effectLst/>
                <a:latin typeface="Times New Roman" panose="02020603050405020304" pitchFamily="18" charset="0"/>
                <a:ea typeface="Times New Roman" panose="02020603050405020304" pitchFamily="18" charset="0"/>
              </a:rPr>
              <a:t> </a:t>
            </a:r>
            <a:r>
              <a:rPr lang="uk-UA" sz="2000" i="1" u="sng" spc="-10" dirty="0">
                <a:effectLst/>
                <a:latin typeface="Times New Roman" panose="02020603050405020304" pitchFamily="18" charset="0"/>
                <a:ea typeface="Times New Roman" panose="02020603050405020304" pitchFamily="18" charset="0"/>
              </a:rPr>
              <a:t>засобів</a:t>
            </a:r>
            <a:endParaRPr lang="uk-UA" sz="2000" dirty="0">
              <a:effectLst/>
              <a:latin typeface="Times New Roman" panose="02020603050405020304" pitchFamily="18" charset="0"/>
              <a:ea typeface="Times New Roman" panose="02020603050405020304" pitchFamily="18" charset="0"/>
            </a:endParaRPr>
          </a:p>
          <a:p>
            <a:pPr indent="448945" algn="just"/>
            <a:r>
              <a:rPr lang="uk-UA" sz="2000" dirty="0">
                <a:effectLst/>
                <a:latin typeface="Times New Roman" panose="02020603050405020304" pitchFamily="18" charset="0"/>
                <a:ea typeface="Times New Roman" panose="02020603050405020304" pitchFamily="18" charset="0"/>
              </a:rPr>
              <a:t>Основними</a:t>
            </a:r>
            <a:r>
              <a:rPr lang="uk-UA" sz="2000" spc="-4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завданнями</a:t>
            </a:r>
            <a:r>
              <a:rPr lang="uk-UA" sz="2000" spc="-3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цієї</a:t>
            </a:r>
            <a:r>
              <a:rPr lang="uk-UA" sz="2000" spc="-2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експертної</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групи</a:t>
            </a:r>
            <a:r>
              <a:rPr lang="uk-UA" sz="2000" spc="-25" dirty="0">
                <a:effectLst/>
                <a:latin typeface="Times New Roman" panose="02020603050405020304" pitchFamily="18" charset="0"/>
                <a:ea typeface="Times New Roman" panose="02020603050405020304" pitchFamily="18" charset="0"/>
              </a:rPr>
              <a:t> </a:t>
            </a:r>
            <a:r>
              <a:rPr lang="uk-UA" sz="2000" spc="-35" dirty="0">
                <a:effectLst/>
                <a:latin typeface="Times New Roman" panose="02020603050405020304" pitchFamily="18" charset="0"/>
                <a:ea typeface="Times New Roman" panose="02020603050405020304" pitchFamily="18" charset="0"/>
              </a:rPr>
              <a:t>є:</a:t>
            </a:r>
            <a:endParaRPr lang="uk-UA" sz="2000" dirty="0">
              <a:effectLst/>
              <a:latin typeface="Times New Roman" panose="02020603050405020304" pitchFamily="18" charset="0"/>
              <a:ea typeface="Times New Roman" panose="02020603050405020304" pitchFamily="18" charset="0"/>
            </a:endParaRPr>
          </a:p>
          <a:p>
            <a:pPr marR="451485" lvl="0" indent="-34290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координація розробки та затвердження правил </a:t>
            </a:r>
            <a:r>
              <a:rPr lang="uk-UA" sz="2000" spc="0" dirty="0" err="1">
                <a:effectLst/>
                <a:latin typeface="Times New Roman" panose="02020603050405020304" pitchFamily="18" charset="0"/>
                <a:ea typeface="Wingdings" panose="05000000000000000000" pitchFamily="2" charset="2"/>
                <a:cs typeface="Wingdings" panose="05000000000000000000" pitchFamily="2" charset="2"/>
              </a:rPr>
              <a:t>доклінічного</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 вивчення та клінічного випробування лікарських засобів та здійснення контролю за їх дотриманням;</a:t>
            </a:r>
          </a:p>
          <a:p>
            <a:pPr marR="448945" lvl="0" indent="-34290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підготовка листів-повідомлень для ввезення на територію України незареєстрованих</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лікарських</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засобів,</a:t>
            </a:r>
            <a:r>
              <a:rPr lang="uk-UA" sz="2000" spc="-2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реагентів,</a:t>
            </a:r>
            <a:r>
              <a:rPr lang="uk-UA" sz="2000" spc="-2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стандартів</a:t>
            </a:r>
            <a:r>
              <a:rPr lang="uk-UA" sz="2000" spc="-2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тощо</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у</a:t>
            </a:r>
            <a:r>
              <a:rPr lang="uk-UA" sz="2000" spc="-4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випадках,</a:t>
            </a:r>
            <a:r>
              <a:rPr lang="uk-UA" sz="2000" spc="-2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передбачених </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законодавством.</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1080770" marR="447040" indent="448945" algn="just"/>
            <a:endParaRPr lang="uk-UA" sz="1800" dirty="0">
              <a:effectLst/>
              <a:latin typeface="Times New Roman" panose="02020603050405020304" pitchFamily="18" charset="0"/>
              <a:ea typeface="Times New Roman" panose="02020603050405020304" pitchFamily="18" charset="0"/>
            </a:endParaRPr>
          </a:p>
        </p:txBody>
      </p:sp>
      <p:pic>
        <p:nvPicPr>
          <p:cNvPr id="11266" name="Picture 2" descr="Держлікслужба отримала сертифікат щодо відповідності системи управління  якістю вимогам стандарту ISO 9001:2015 - Аптечна Професійна Асоціація  України">
            <a:extLst>
              <a:ext uri="{FF2B5EF4-FFF2-40B4-BE49-F238E27FC236}">
                <a16:creationId xmlns:a16="http://schemas.microsoft.com/office/drawing/2014/main" id="{99C89453-50C9-24FE-8143-73A8255058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296" y="4966108"/>
            <a:ext cx="3097162" cy="1697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1837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588C3A-4DDE-0846-E12F-659D4D4CC803}"/>
              </a:ext>
            </a:extLst>
          </p:cNvPr>
          <p:cNvSpPr txBox="1"/>
          <p:nvPr/>
        </p:nvSpPr>
        <p:spPr>
          <a:xfrm>
            <a:off x="2497393" y="715322"/>
            <a:ext cx="8986684" cy="5016758"/>
          </a:xfrm>
          <a:prstGeom prst="rect">
            <a:avLst/>
          </a:prstGeom>
          <a:noFill/>
        </p:spPr>
        <p:txBody>
          <a:bodyPr wrap="square">
            <a:spAutoFit/>
          </a:bodyPr>
          <a:lstStyle/>
          <a:p>
            <a:pPr algn="ctr"/>
            <a:r>
              <a:rPr lang="uk-UA" sz="2000" b="1" i="1" u="sng" dirty="0">
                <a:effectLst/>
                <a:latin typeface="Times New Roman" panose="02020603050405020304" pitchFamily="18" charset="0"/>
                <a:ea typeface="Times New Roman" panose="02020603050405020304" pitchFamily="18" charset="0"/>
              </a:rPr>
              <a:t>Експертна</a:t>
            </a:r>
            <a:r>
              <a:rPr lang="uk-UA" sz="2000" b="1" i="1" u="sng" spc="-30" dirty="0">
                <a:effectLst/>
                <a:latin typeface="Times New Roman" panose="02020603050405020304" pitchFamily="18" charset="0"/>
                <a:ea typeface="Times New Roman" panose="02020603050405020304" pitchFamily="18" charset="0"/>
              </a:rPr>
              <a:t> </a:t>
            </a:r>
            <a:r>
              <a:rPr lang="uk-UA" sz="2000" b="1" i="1" u="sng" dirty="0">
                <a:effectLst/>
                <a:latin typeface="Times New Roman" panose="02020603050405020304" pitchFamily="18" charset="0"/>
                <a:ea typeface="Times New Roman" panose="02020603050405020304" pitchFamily="18" charset="0"/>
              </a:rPr>
              <a:t>група</a:t>
            </a:r>
            <a:r>
              <a:rPr lang="uk-UA" sz="2000" b="1" i="1" u="sng" spc="-30" dirty="0">
                <a:effectLst/>
                <a:latin typeface="Times New Roman" panose="02020603050405020304" pitchFamily="18" charset="0"/>
                <a:ea typeface="Times New Roman" panose="02020603050405020304" pitchFamily="18" charset="0"/>
              </a:rPr>
              <a:t> </a:t>
            </a:r>
            <a:r>
              <a:rPr lang="uk-UA" sz="2000" b="1" i="1" u="sng" dirty="0">
                <a:effectLst/>
                <a:latin typeface="Times New Roman" panose="02020603050405020304" pitchFamily="18" charset="0"/>
                <a:ea typeface="Times New Roman" panose="02020603050405020304" pitchFamily="18" charset="0"/>
              </a:rPr>
              <a:t>з</a:t>
            </a:r>
            <a:r>
              <a:rPr lang="uk-UA" sz="2000" b="1" i="1" u="sng" spc="-35" dirty="0">
                <a:effectLst/>
                <a:latin typeface="Times New Roman" panose="02020603050405020304" pitchFamily="18" charset="0"/>
                <a:ea typeface="Times New Roman" panose="02020603050405020304" pitchFamily="18" charset="0"/>
              </a:rPr>
              <a:t> </a:t>
            </a:r>
            <a:r>
              <a:rPr lang="uk-UA" sz="2000" b="1" i="1" u="sng" dirty="0">
                <a:effectLst/>
                <a:latin typeface="Times New Roman" panose="02020603050405020304" pitchFamily="18" charset="0"/>
                <a:ea typeface="Times New Roman" panose="02020603050405020304" pitchFamily="18" charset="0"/>
              </a:rPr>
              <a:t>питань</a:t>
            </a:r>
            <a:r>
              <a:rPr lang="uk-UA" sz="2000" b="1" i="1" u="sng" spc="-25" dirty="0">
                <a:effectLst/>
                <a:latin typeface="Times New Roman" panose="02020603050405020304" pitchFamily="18" charset="0"/>
                <a:ea typeface="Times New Roman" panose="02020603050405020304" pitchFamily="18" charset="0"/>
              </a:rPr>
              <a:t> </a:t>
            </a:r>
            <a:r>
              <a:rPr lang="uk-UA" sz="2000" b="1" i="1" u="sng" dirty="0">
                <a:effectLst/>
                <a:latin typeface="Times New Roman" panose="02020603050405020304" pitchFamily="18" charset="0"/>
                <a:ea typeface="Times New Roman" panose="02020603050405020304" pitchFamily="18" charset="0"/>
              </a:rPr>
              <a:t>обігу</a:t>
            </a:r>
            <a:r>
              <a:rPr lang="uk-UA" sz="2000" b="1" i="1" u="sng" spc="-30" dirty="0">
                <a:effectLst/>
                <a:latin typeface="Times New Roman" panose="02020603050405020304" pitchFamily="18" charset="0"/>
                <a:ea typeface="Times New Roman" panose="02020603050405020304" pitchFamily="18" charset="0"/>
              </a:rPr>
              <a:t> </a:t>
            </a:r>
            <a:r>
              <a:rPr lang="uk-UA" sz="2000" b="1" i="1" u="sng" dirty="0">
                <a:effectLst/>
                <a:latin typeface="Times New Roman" panose="02020603050405020304" pitchFamily="18" charset="0"/>
                <a:ea typeface="Times New Roman" panose="02020603050405020304" pitchFamily="18" charset="0"/>
              </a:rPr>
              <a:t>наркотичних</a:t>
            </a:r>
            <a:r>
              <a:rPr lang="uk-UA" sz="2000" b="1" i="1" u="sng" spc="-30" dirty="0">
                <a:effectLst/>
                <a:latin typeface="Times New Roman" panose="02020603050405020304" pitchFamily="18" charset="0"/>
                <a:ea typeface="Times New Roman" panose="02020603050405020304" pitchFamily="18" charset="0"/>
              </a:rPr>
              <a:t> </a:t>
            </a:r>
            <a:r>
              <a:rPr lang="uk-UA" sz="2000" b="1" i="1" u="sng" spc="-10" dirty="0">
                <a:effectLst/>
                <a:latin typeface="Times New Roman" panose="02020603050405020304" pitchFamily="18" charset="0"/>
                <a:ea typeface="Times New Roman" panose="02020603050405020304" pitchFamily="18" charset="0"/>
              </a:rPr>
              <a:t>засобів</a:t>
            </a:r>
            <a:endParaRPr lang="uk-UA" sz="2000" b="1" dirty="0">
              <a:effectLst/>
              <a:latin typeface="Times New Roman" panose="02020603050405020304" pitchFamily="18" charset="0"/>
              <a:ea typeface="Times New Roman" panose="02020603050405020304" pitchFamily="18" charset="0"/>
            </a:endParaRPr>
          </a:p>
          <a:p>
            <a:pPr marR="453390" indent="448945" algn="just"/>
            <a:r>
              <a:rPr lang="uk-UA" sz="2000" dirty="0">
                <a:effectLst/>
                <a:latin typeface="Times New Roman" panose="02020603050405020304" pitchFamily="18" charset="0"/>
                <a:ea typeface="Times New Roman" panose="02020603050405020304" pitchFamily="18" charset="0"/>
              </a:rPr>
              <a:t>Одними з основних завдань Експертної групи є забезпечення формування та реалізації державної політики з обігу наркотичних засобів, психотропних речовин і прекурсорів, протидії їх незаконному обігу.</a:t>
            </a:r>
          </a:p>
          <a:p>
            <a:pPr marR="453390" indent="448945" algn="just"/>
            <a:endParaRPr lang="uk-UA" sz="2000" dirty="0">
              <a:latin typeface="Times New Roman" panose="02020603050405020304" pitchFamily="18" charset="0"/>
              <a:ea typeface="Times New Roman" panose="02020603050405020304" pitchFamily="18" charset="0"/>
            </a:endParaRPr>
          </a:p>
          <a:p>
            <a:pPr marR="453390" indent="448945" algn="just"/>
            <a:endParaRPr lang="uk-UA" sz="2000" dirty="0">
              <a:latin typeface="Times New Roman" panose="02020603050405020304" pitchFamily="18" charset="0"/>
              <a:ea typeface="Times New Roman" panose="02020603050405020304" pitchFamily="18" charset="0"/>
            </a:endParaRPr>
          </a:p>
          <a:p>
            <a:pPr marR="453390" indent="448945" algn="just"/>
            <a:endParaRPr lang="uk-UA" sz="2000" dirty="0">
              <a:effectLst/>
              <a:latin typeface="Times New Roman" panose="02020603050405020304" pitchFamily="18" charset="0"/>
              <a:ea typeface="Times New Roman" panose="02020603050405020304" pitchFamily="18" charset="0"/>
            </a:endParaRPr>
          </a:p>
          <a:p>
            <a:pPr algn="ctr"/>
            <a:r>
              <a:rPr lang="uk-UA" sz="2000" b="1" i="1" u="sng" dirty="0">
                <a:effectLst/>
                <a:latin typeface="Times New Roman" panose="02020603050405020304" pitchFamily="18" charset="0"/>
                <a:ea typeface="Times New Roman" panose="02020603050405020304" pitchFamily="18" charset="0"/>
              </a:rPr>
              <a:t>Експертна</a:t>
            </a:r>
            <a:r>
              <a:rPr lang="uk-UA" sz="2000" b="1" i="1" u="sng" spc="-35" dirty="0">
                <a:effectLst/>
                <a:latin typeface="Times New Roman" panose="02020603050405020304" pitchFamily="18" charset="0"/>
                <a:ea typeface="Times New Roman" panose="02020603050405020304" pitchFamily="18" charset="0"/>
              </a:rPr>
              <a:t> </a:t>
            </a:r>
            <a:r>
              <a:rPr lang="uk-UA" sz="2000" b="1" i="1" u="sng" dirty="0">
                <a:effectLst/>
                <a:latin typeface="Times New Roman" panose="02020603050405020304" pitchFamily="18" charset="0"/>
                <a:ea typeface="Times New Roman" panose="02020603050405020304" pitchFamily="18" charset="0"/>
              </a:rPr>
              <a:t>група</a:t>
            </a:r>
            <a:r>
              <a:rPr lang="uk-UA" sz="2000" b="1" i="1" u="sng" spc="-25" dirty="0">
                <a:effectLst/>
                <a:latin typeface="Times New Roman" panose="02020603050405020304" pitchFamily="18" charset="0"/>
                <a:ea typeface="Times New Roman" panose="02020603050405020304" pitchFamily="18" charset="0"/>
              </a:rPr>
              <a:t> </a:t>
            </a:r>
            <a:r>
              <a:rPr lang="uk-UA" sz="2000" b="1" i="1" u="sng" dirty="0">
                <a:effectLst/>
                <a:latin typeface="Times New Roman" panose="02020603050405020304" pitchFamily="18" charset="0"/>
                <a:ea typeface="Times New Roman" panose="02020603050405020304" pitchFamily="18" charset="0"/>
              </a:rPr>
              <a:t>з</a:t>
            </a:r>
            <a:r>
              <a:rPr lang="uk-UA" sz="2000" b="1" i="1" u="sng" spc="-30" dirty="0">
                <a:effectLst/>
                <a:latin typeface="Times New Roman" panose="02020603050405020304" pitchFamily="18" charset="0"/>
                <a:ea typeface="Times New Roman" panose="02020603050405020304" pitchFamily="18" charset="0"/>
              </a:rPr>
              <a:t> </a:t>
            </a:r>
            <a:r>
              <a:rPr lang="uk-UA" sz="2000" b="1" i="1" u="sng" dirty="0">
                <a:effectLst/>
                <a:latin typeface="Times New Roman" panose="02020603050405020304" pitchFamily="18" charset="0"/>
                <a:ea typeface="Times New Roman" panose="02020603050405020304" pitchFamily="18" charset="0"/>
              </a:rPr>
              <a:t>питань</a:t>
            </a:r>
            <a:r>
              <a:rPr lang="uk-UA" sz="2000" b="1" i="1" u="sng" spc="-25" dirty="0">
                <a:effectLst/>
                <a:latin typeface="Times New Roman" panose="02020603050405020304" pitchFamily="18" charset="0"/>
                <a:ea typeface="Times New Roman" panose="02020603050405020304" pitchFamily="18" charset="0"/>
              </a:rPr>
              <a:t> </a:t>
            </a:r>
            <a:r>
              <a:rPr lang="uk-UA" sz="2000" b="1" i="1" u="sng" dirty="0">
                <a:effectLst/>
                <a:latin typeface="Times New Roman" panose="02020603050405020304" pitchFamily="18" charset="0"/>
                <a:ea typeface="Times New Roman" panose="02020603050405020304" pitchFamily="18" charset="0"/>
              </a:rPr>
              <a:t>реєстрації</a:t>
            </a:r>
            <a:r>
              <a:rPr lang="uk-UA" sz="2000" b="1" i="1" u="sng" spc="-25" dirty="0">
                <a:effectLst/>
                <a:latin typeface="Times New Roman" panose="02020603050405020304" pitchFamily="18" charset="0"/>
                <a:ea typeface="Times New Roman" panose="02020603050405020304" pitchFamily="18" charset="0"/>
              </a:rPr>
              <a:t> </a:t>
            </a:r>
            <a:r>
              <a:rPr lang="uk-UA" sz="2000" b="1" i="1" u="sng" dirty="0">
                <a:effectLst/>
                <a:latin typeface="Times New Roman" panose="02020603050405020304" pitchFamily="18" charset="0"/>
                <a:ea typeface="Times New Roman" panose="02020603050405020304" pitchFamily="18" charset="0"/>
              </a:rPr>
              <a:t>лікарських</a:t>
            </a:r>
            <a:r>
              <a:rPr lang="uk-UA" sz="2000" b="1" i="1" u="sng" spc="-30" dirty="0">
                <a:effectLst/>
                <a:latin typeface="Times New Roman" panose="02020603050405020304" pitchFamily="18" charset="0"/>
                <a:ea typeface="Times New Roman" panose="02020603050405020304" pitchFamily="18" charset="0"/>
              </a:rPr>
              <a:t> </a:t>
            </a:r>
            <a:r>
              <a:rPr lang="uk-UA" sz="2000" b="1" i="1" u="sng" dirty="0">
                <a:effectLst/>
                <a:latin typeface="Times New Roman" panose="02020603050405020304" pitchFamily="18" charset="0"/>
                <a:ea typeface="Times New Roman" panose="02020603050405020304" pitchFamily="18" charset="0"/>
              </a:rPr>
              <a:t>засобів</a:t>
            </a:r>
            <a:r>
              <a:rPr lang="uk-UA" sz="2000" b="1" i="1" u="sng" spc="-30" dirty="0">
                <a:effectLst/>
                <a:latin typeface="Times New Roman" panose="02020603050405020304" pitchFamily="18" charset="0"/>
                <a:ea typeface="Times New Roman" panose="02020603050405020304" pitchFamily="18" charset="0"/>
              </a:rPr>
              <a:t> </a:t>
            </a:r>
            <a:r>
              <a:rPr lang="uk-UA" sz="2000" b="1" i="1" u="sng" dirty="0">
                <a:effectLst/>
                <a:latin typeface="Times New Roman" panose="02020603050405020304" pitchFamily="18" charset="0"/>
                <a:ea typeface="Times New Roman" panose="02020603050405020304" pitchFamily="18" charset="0"/>
              </a:rPr>
              <a:t>та</a:t>
            </a:r>
            <a:r>
              <a:rPr lang="uk-UA" sz="2000" b="1" i="1" u="sng" spc="-25" dirty="0">
                <a:effectLst/>
                <a:latin typeface="Times New Roman" panose="02020603050405020304" pitchFamily="18" charset="0"/>
                <a:ea typeface="Times New Roman" panose="02020603050405020304" pitchFamily="18" charset="0"/>
              </a:rPr>
              <a:t> </a:t>
            </a:r>
            <a:r>
              <a:rPr lang="uk-UA" sz="2000" b="1" i="1" u="sng" dirty="0">
                <a:effectLst/>
                <a:latin typeface="Times New Roman" panose="02020603050405020304" pitchFamily="18" charset="0"/>
                <a:ea typeface="Times New Roman" panose="02020603050405020304" pitchFamily="18" charset="0"/>
              </a:rPr>
              <a:t>дезінфікуючих</a:t>
            </a:r>
            <a:r>
              <a:rPr lang="uk-UA" sz="2000" b="1" i="1" u="sng" spc="-25" dirty="0">
                <a:effectLst/>
                <a:latin typeface="Times New Roman" panose="02020603050405020304" pitchFamily="18" charset="0"/>
                <a:ea typeface="Times New Roman" panose="02020603050405020304" pitchFamily="18" charset="0"/>
              </a:rPr>
              <a:t> </a:t>
            </a:r>
            <a:r>
              <a:rPr lang="uk-UA" sz="2000" b="1" i="1" u="sng" spc="-10" dirty="0">
                <a:effectLst/>
                <a:latin typeface="Times New Roman" panose="02020603050405020304" pitchFamily="18" charset="0"/>
                <a:ea typeface="Times New Roman" panose="02020603050405020304" pitchFamily="18" charset="0"/>
              </a:rPr>
              <a:t>засобів</a:t>
            </a:r>
            <a:endParaRPr lang="uk-UA" sz="2000" b="1" dirty="0">
              <a:effectLst/>
              <a:latin typeface="Times New Roman" panose="02020603050405020304" pitchFamily="18" charset="0"/>
              <a:ea typeface="Times New Roman" panose="02020603050405020304" pitchFamily="18" charset="0"/>
            </a:endParaRPr>
          </a:p>
          <a:p>
            <a:pPr indent="448945" algn="just"/>
            <a:r>
              <a:rPr lang="uk-UA" sz="2000" dirty="0">
                <a:effectLst/>
                <a:latin typeface="Times New Roman" panose="02020603050405020304" pitchFamily="18" charset="0"/>
                <a:ea typeface="Times New Roman" panose="02020603050405020304" pitchFamily="18" charset="0"/>
              </a:rPr>
              <a:t>Основними</a:t>
            </a:r>
            <a:r>
              <a:rPr lang="uk-UA" sz="2000" spc="-4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напрямками</a:t>
            </a:r>
            <a:r>
              <a:rPr lang="uk-UA" sz="2000" spc="-4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роботи</a:t>
            </a:r>
            <a:r>
              <a:rPr lang="uk-UA" sz="2000" spc="-4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експертної</a:t>
            </a:r>
            <a:r>
              <a:rPr lang="uk-UA" sz="2000" spc="-4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групи</a:t>
            </a:r>
            <a:r>
              <a:rPr lang="uk-UA" sz="2000" spc="-40" dirty="0">
                <a:effectLst/>
                <a:latin typeface="Times New Roman" panose="02020603050405020304" pitchFamily="18" charset="0"/>
                <a:ea typeface="Times New Roman" panose="02020603050405020304" pitchFamily="18" charset="0"/>
              </a:rPr>
              <a:t> </a:t>
            </a:r>
            <a:r>
              <a:rPr lang="uk-UA" sz="2000" spc="-25" dirty="0">
                <a:effectLst/>
                <a:latin typeface="Times New Roman" panose="02020603050405020304" pitchFamily="18" charset="0"/>
                <a:ea typeface="Times New Roman" panose="02020603050405020304" pitchFamily="18" charset="0"/>
              </a:rPr>
              <a:t>є:</a:t>
            </a:r>
            <a:endParaRPr lang="uk-UA" sz="2000" dirty="0">
              <a:effectLst/>
              <a:latin typeface="Times New Roman" panose="02020603050405020304" pitchFamily="18" charset="0"/>
              <a:ea typeface="Times New Roman" panose="02020603050405020304" pitchFamily="18" charset="0"/>
            </a:endParaRPr>
          </a:p>
          <a:p>
            <a:pPr marR="453390" lvl="0" indent="-34290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формування державної політики у сфері обігу лікарських засобів та дезінфікуючих засобів за напрямами державної реєстрації (перереєстрації) лікарських засобів, у тому числі медичних імунобіологічних препаратів в Україні,</a:t>
            </a:r>
          </a:p>
          <a:p>
            <a:pPr marR="454025" lvl="0" indent="-34290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реєстрація дезінфікуючих засобів та формування реєстру дезінфікуючих </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засобів.</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p:txBody>
      </p:sp>
      <p:pic>
        <p:nvPicPr>
          <p:cNvPr id="8194" name="Picture 2" descr="Ціни на лікарські засоби за програмою &quot;Доступні ліки&quot; можуть бути змінені -  Аптечна Професійна Асоціація України">
            <a:extLst>
              <a:ext uri="{FF2B5EF4-FFF2-40B4-BE49-F238E27FC236}">
                <a16:creationId xmlns:a16="http://schemas.microsoft.com/office/drawing/2014/main" id="{6EC61871-B8CF-C21D-467F-9104D3BFBB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613606" y="2521216"/>
            <a:ext cx="3713828" cy="2039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5615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0785787-5FE3-7684-9913-17E88D144169}"/>
              </a:ext>
            </a:extLst>
          </p:cNvPr>
          <p:cNvSpPr txBox="1"/>
          <p:nvPr/>
        </p:nvSpPr>
        <p:spPr>
          <a:xfrm>
            <a:off x="1661651" y="273376"/>
            <a:ext cx="10530349" cy="5940088"/>
          </a:xfrm>
          <a:prstGeom prst="rect">
            <a:avLst/>
          </a:prstGeom>
          <a:noFill/>
        </p:spPr>
        <p:txBody>
          <a:bodyPr wrap="square">
            <a:spAutoFit/>
          </a:bodyPr>
          <a:lstStyle/>
          <a:p>
            <a:pPr indent="448945" algn="just"/>
            <a:r>
              <a:rPr lang="uk-UA" sz="2000" u="sng" dirty="0">
                <a:effectLst/>
                <a:latin typeface="Times New Roman" panose="02020603050405020304" pitchFamily="18" charset="0"/>
                <a:ea typeface="Times New Roman" panose="02020603050405020304" pitchFamily="18" charset="0"/>
              </a:rPr>
              <a:t>Державна</a:t>
            </a:r>
            <a:r>
              <a:rPr lang="uk-UA" sz="2000" u="sng" spc="-20" dirty="0">
                <a:effectLst/>
                <a:latin typeface="Times New Roman" panose="02020603050405020304" pitchFamily="18" charset="0"/>
                <a:ea typeface="Times New Roman" panose="02020603050405020304" pitchFamily="18" charset="0"/>
              </a:rPr>
              <a:t> </a:t>
            </a:r>
            <a:r>
              <a:rPr lang="uk-UA" sz="2000" u="sng" dirty="0">
                <a:effectLst/>
                <a:latin typeface="Times New Roman" panose="02020603050405020304" pitchFamily="18" charset="0"/>
                <a:ea typeface="Times New Roman" panose="02020603050405020304" pitchFamily="18" charset="0"/>
              </a:rPr>
              <a:t>служба</a:t>
            </a:r>
            <a:r>
              <a:rPr lang="uk-UA" sz="2000" u="sng" spc="-15" dirty="0">
                <a:effectLst/>
                <a:latin typeface="Times New Roman" panose="02020603050405020304" pitchFamily="18" charset="0"/>
                <a:ea typeface="Times New Roman" panose="02020603050405020304" pitchFamily="18" charset="0"/>
              </a:rPr>
              <a:t> </a:t>
            </a:r>
            <a:r>
              <a:rPr lang="uk-UA" sz="2000" u="sng" dirty="0">
                <a:effectLst/>
                <a:latin typeface="Times New Roman" panose="02020603050405020304" pitchFamily="18" charset="0"/>
                <a:ea typeface="Times New Roman" panose="02020603050405020304" pitchFamily="18" charset="0"/>
              </a:rPr>
              <a:t>України</a:t>
            </a:r>
            <a:r>
              <a:rPr lang="uk-UA" sz="2000" u="sng" spc="-15" dirty="0">
                <a:effectLst/>
                <a:latin typeface="Times New Roman" panose="02020603050405020304" pitchFamily="18" charset="0"/>
                <a:ea typeface="Times New Roman" panose="02020603050405020304" pitchFamily="18" charset="0"/>
              </a:rPr>
              <a:t> </a:t>
            </a:r>
            <a:r>
              <a:rPr lang="uk-UA" sz="2000" u="sng" dirty="0">
                <a:effectLst/>
                <a:latin typeface="Times New Roman" panose="02020603050405020304" pitchFamily="18" charset="0"/>
                <a:ea typeface="Times New Roman" panose="02020603050405020304" pitchFamily="18" charset="0"/>
              </a:rPr>
              <a:t>з</a:t>
            </a:r>
            <a:r>
              <a:rPr lang="uk-UA" sz="2000" u="sng" spc="-20" dirty="0">
                <a:effectLst/>
                <a:latin typeface="Times New Roman" panose="02020603050405020304" pitchFamily="18" charset="0"/>
                <a:ea typeface="Times New Roman" panose="02020603050405020304" pitchFamily="18" charset="0"/>
              </a:rPr>
              <a:t> </a:t>
            </a:r>
            <a:r>
              <a:rPr lang="uk-UA" sz="2000" u="sng" dirty="0">
                <a:effectLst/>
                <a:latin typeface="Times New Roman" panose="02020603050405020304" pitchFamily="18" charset="0"/>
                <a:ea typeface="Times New Roman" panose="02020603050405020304" pitchFamily="18" charset="0"/>
              </a:rPr>
              <a:t>лікарських засобів</a:t>
            </a:r>
            <a:r>
              <a:rPr lang="uk-UA" sz="2000" u="sng" spc="-20" dirty="0">
                <a:effectLst/>
                <a:latin typeface="Times New Roman" panose="02020603050405020304" pitchFamily="18" charset="0"/>
                <a:ea typeface="Times New Roman" panose="02020603050405020304" pitchFamily="18" charset="0"/>
              </a:rPr>
              <a:t> </a:t>
            </a:r>
            <a:r>
              <a:rPr lang="uk-UA" sz="2000" u="sng" dirty="0">
                <a:effectLst/>
                <a:latin typeface="Times New Roman" panose="02020603050405020304" pitchFamily="18" charset="0"/>
                <a:ea typeface="Times New Roman" panose="02020603050405020304" pitchFamily="18" charset="0"/>
              </a:rPr>
              <a:t>та</a:t>
            </a:r>
            <a:r>
              <a:rPr lang="uk-UA" sz="2000" u="sng" spc="-15" dirty="0">
                <a:effectLst/>
                <a:latin typeface="Times New Roman" panose="02020603050405020304" pitchFamily="18" charset="0"/>
                <a:ea typeface="Times New Roman" panose="02020603050405020304" pitchFamily="18" charset="0"/>
              </a:rPr>
              <a:t> </a:t>
            </a:r>
            <a:r>
              <a:rPr lang="uk-UA" sz="2000" u="sng" dirty="0">
                <a:effectLst/>
                <a:latin typeface="Times New Roman" panose="02020603050405020304" pitchFamily="18" charset="0"/>
                <a:ea typeface="Times New Roman" panose="02020603050405020304" pitchFamily="18" charset="0"/>
              </a:rPr>
              <a:t>контролю</a:t>
            </a:r>
            <a:r>
              <a:rPr lang="uk-UA" sz="2000" u="sng" spc="-20" dirty="0">
                <a:effectLst/>
                <a:latin typeface="Times New Roman" panose="02020603050405020304" pitchFamily="18" charset="0"/>
                <a:ea typeface="Times New Roman" panose="02020603050405020304" pitchFamily="18" charset="0"/>
              </a:rPr>
              <a:t> </a:t>
            </a:r>
            <a:r>
              <a:rPr lang="uk-UA" sz="2000" u="sng" dirty="0">
                <a:effectLst/>
                <a:latin typeface="Times New Roman" panose="02020603050405020304" pitchFamily="18" charset="0"/>
                <a:ea typeface="Times New Roman" panose="02020603050405020304" pitchFamily="18" charset="0"/>
              </a:rPr>
              <a:t>за</a:t>
            </a:r>
            <a:r>
              <a:rPr lang="uk-UA" sz="2000" u="sng" spc="-15" dirty="0">
                <a:effectLst/>
                <a:latin typeface="Times New Roman" panose="02020603050405020304" pitchFamily="18" charset="0"/>
                <a:ea typeface="Times New Roman" panose="02020603050405020304" pitchFamily="18" charset="0"/>
              </a:rPr>
              <a:t> </a:t>
            </a:r>
            <a:r>
              <a:rPr lang="uk-UA" sz="2000" u="sng" spc="-10" dirty="0">
                <a:effectLst/>
                <a:latin typeface="Times New Roman" panose="02020603050405020304" pitchFamily="18" charset="0"/>
                <a:ea typeface="Times New Roman" panose="02020603050405020304" pitchFamily="18" charset="0"/>
              </a:rPr>
              <a:t>наркотиками</a:t>
            </a:r>
            <a:endParaRPr lang="uk-UA" sz="2000" dirty="0">
              <a:effectLst/>
              <a:latin typeface="Times New Roman" panose="02020603050405020304" pitchFamily="18" charset="0"/>
              <a:ea typeface="Times New Roman" panose="02020603050405020304" pitchFamily="18" charset="0"/>
            </a:endParaRPr>
          </a:p>
          <a:p>
            <a:pPr marR="445770" indent="448945" algn="just"/>
            <a:r>
              <a:rPr lang="uk-UA" sz="2000" i="1" dirty="0">
                <a:effectLst/>
                <a:latin typeface="Times New Roman" panose="02020603050405020304" pitchFamily="18" charset="0"/>
                <a:ea typeface="Times New Roman" panose="02020603050405020304" pitchFamily="18" charset="0"/>
              </a:rPr>
              <a:t>Державна служба України з лікарських засобів та контролю за наркотиками (</a:t>
            </a:r>
            <a:r>
              <a:rPr lang="uk-UA" sz="2000" i="1" dirty="0" err="1">
                <a:effectLst/>
                <a:latin typeface="Times New Roman" panose="02020603050405020304" pitchFamily="18" charset="0"/>
                <a:ea typeface="Times New Roman" panose="02020603050405020304" pitchFamily="18" charset="0"/>
              </a:rPr>
              <a:t>Держлікслужба</a:t>
            </a:r>
            <a:r>
              <a:rPr lang="uk-UA" sz="2000" i="1"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є центральним органом виконавчої влади, діяльність якого спрямовується і координується Кабінетом Міністрів України через Міністра охорони здоров’я, який реалізує державну політику у сферах контролю якості та безпеки</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лікарських засобів, у тому числі медичних імунобіологічних препаратів (далі – лікарські засоби), медичної техніки і виробів медичного призначення (далі – медичні вироби), та обігу наркотичних засобів, психотропних речовин і прекурсорів, протидії їх незаконному </a:t>
            </a:r>
            <a:r>
              <a:rPr lang="uk-UA" sz="2000" spc="-10" dirty="0">
                <a:effectLst/>
                <a:latin typeface="Times New Roman" panose="02020603050405020304" pitchFamily="18" charset="0"/>
                <a:ea typeface="Times New Roman" panose="02020603050405020304" pitchFamily="18" charset="0"/>
              </a:rPr>
              <a:t>обігу.</a:t>
            </a:r>
          </a:p>
          <a:p>
            <a:pPr marR="445770" indent="448945" algn="just"/>
            <a:endParaRPr lang="uk-UA" sz="2000" dirty="0">
              <a:effectLst/>
              <a:latin typeface="Times New Roman" panose="02020603050405020304" pitchFamily="18" charset="0"/>
              <a:ea typeface="Times New Roman" panose="02020603050405020304" pitchFamily="18" charset="0"/>
            </a:endParaRPr>
          </a:p>
          <a:p>
            <a:pPr indent="448945"/>
            <a:r>
              <a:rPr lang="uk-UA" sz="2000" i="1" u="sng" dirty="0">
                <a:effectLst/>
                <a:latin typeface="Times New Roman" panose="02020603050405020304" pitchFamily="18" charset="0"/>
                <a:ea typeface="Times New Roman" panose="02020603050405020304" pitchFamily="18" charset="0"/>
              </a:rPr>
              <a:t>Управління</a:t>
            </a:r>
            <a:r>
              <a:rPr lang="uk-UA" sz="2000" i="1" u="sng" spc="200"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ліцензування</a:t>
            </a:r>
            <a:r>
              <a:rPr lang="uk-UA" sz="2000" i="1" u="sng" spc="200"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виробництва</a:t>
            </a:r>
            <a:r>
              <a:rPr lang="uk-UA" sz="2000" i="1" u="sng" spc="200"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лікарських</a:t>
            </a:r>
            <a:r>
              <a:rPr lang="uk-UA" sz="2000" i="1" u="sng" spc="200"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засобів,</a:t>
            </a:r>
            <a:r>
              <a:rPr lang="uk-UA" sz="2000" i="1" u="sng" spc="200"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крові</a:t>
            </a:r>
            <a:r>
              <a:rPr lang="uk-UA" sz="2000" i="1" u="sng" spc="200"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та</a:t>
            </a:r>
            <a:r>
              <a:rPr lang="uk-UA" sz="2000" i="1" u="sng" spc="200" dirty="0">
                <a:effectLst/>
                <a:latin typeface="Times New Roman" panose="02020603050405020304" pitchFamily="18" charset="0"/>
                <a:ea typeface="Times New Roman" panose="02020603050405020304" pitchFamily="18" charset="0"/>
              </a:rPr>
              <a:t> </a:t>
            </a:r>
            <a:r>
              <a:rPr lang="uk-UA" sz="2000" i="1" u="sng" dirty="0">
                <a:effectLst/>
                <a:latin typeface="Times New Roman" panose="02020603050405020304" pitchFamily="18" charset="0"/>
                <a:ea typeface="Times New Roman" panose="02020603050405020304" pitchFamily="18" charset="0"/>
              </a:rPr>
              <a:t>сертифікації</a:t>
            </a:r>
            <a:r>
              <a:rPr lang="uk-UA" sz="2000" i="1" dirty="0">
                <a:effectLst/>
                <a:latin typeface="Times New Roman" panose="02020603050405020304" pitchFamily="18" charset="0"/>
                <a:ea typeface="Times New Roman" panose="02020603050405020304" pitchFamily="18" charset="0"/>
              </a:rPr>
              <a:t> </a:t>
            </a:r>
            <a:r>
              <a:rPr lang="uk-UA" sz="2000" i="1" u="sng" spc="-10" dirty="0" err="1">
                <a:effectLst/>
                <a:latin typeface="Times New Roman" panose="02020603050405020304" pitchFamily="18" charset="0"/>
                <a:ea typeface="Times New Roman" panose="02020603050405020304" pitchFamily="18" charset="0"/>
              </a:rPr>
              <a:t>Держлікслужби</a:t>
            </a:r>
            <a:endParaRPr lang="uk-UA" sz="2000" dirty="0">
              <a:effectLst/>
              <a:latin typeface="Times New Roman" panose="02020603050405020304" pitchFamily="18" charset="0"/>
              <a:ea typeface="Times New Roman" panose="02020603050405020304" pitchFamily="18" charset="0"/>
            </a:endParaRPr>
          </a:p>
          <a:p>
            <a:pPr indent="448945" algn="just"/>
            <a:r>
              <a:rPr lang="uk-UA" sz="2000" dirty="0">
                <a:effectLst/>
                <a:latin typeface="Times New Roman" panose="02020603050405020304" pitchFamily="18" charset="0"/>
                <a:ea typeface="Times New Roman" panose="02020603050405020304" pitchFamily="18" charset="0"/>
              </a:rPr>
              <a:t>Основні</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функції</a:t>
            </a:r>
            <a:r>
              <a:rPr lang="uk-UA" sz="2000" spc="-20"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Управління:</a:t>
            </a:r>
            <a:endParaRPr lang="uk-UA" sz="2000" dirty="0">
              <a:effectLst/>
              <a:latin typeface="Times New Roman" panose="02020603050405020304" pitchFamily="18" charset="0"/>
              <a:ea typeface="Times New Roman" panose="02020603050405020304" pitchFamily="18" charset="0"/>
            </a:endParaRPr>
          </a:p>
          <a:p>
            <a:pPr marR="451485" lvl="0" indent="-342900" algn="just">
              <a:buSzPts val="1200"/>
              <a:buFont typeface="Wingdings" panose="05000000000000000000" pitchFamily="2" charset="2"/>
              <a:buChar char=""/>
              <a:tabLst>
                <a:tab pos="1979295" algn="l"/>
                <a:tab pos="3108325" algn="l"/>
                <a:tab pos="4072255" algn="l"/>
                <a:tab pos="5180330" algn="l"/>
                <a:tab pos="6349365" algn="l"/>
              </a:tabLst>
            </a:pP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Забезпечення</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здійснення</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ліцензування</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господарської</a:t>
            </a:r>
            <a:r>
              <a:rPr lang="uk-UA" sz="2000" dirty="0">
                <a:latin typeface="Times New Roman" panose="02020603050405020304" pitchFamily="18" charset="0"/>
                <a:ea typeface="Wingdings" panose="05000000000000000000" pitchFamily="2" charset="2"/>
                <a:cs typeface="Wingdings" panose="05000000000000000000" pitchFamily="2" charset="2"/>
              </a:rPr>
              <a:t> </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діяльності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з виробництва лікарських засобів.</a:t>
            </a:r>
          </a:p>
          <a:p>
            <a:pPr marR="450850" lvl="0" indent="-342900" algn="just">
              <a:buSzPts val="1200"/>
              <a:buFont typeface="Wingdings" panose="05000000000000000000" pitchFamily="2" charset="2"/>
              <a:buChar char=""/>
              <a:tabLst>
                <a:tab pos="1979295"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Забезпечення здійснення ліцензування господарської діяльності із заготівлі і тестування донорської крові та компонентів крові.</a:t>
            </a:r>
          </a:p>
          <a:p>
            <a:pPr marR="451485" lvl="0" indent="-342900" algn="just">
              <a:buSzPts val="1200"/>
              <a:buFont typeface="Wingdings" panose="05000000000000000000" pitchFamily="2" charset="2"/>
              <a:buChar char=""/>
              <a:tabLst>
                <a:tab pos="1979295"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Забезпечення</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формування</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і</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ведення</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ліцензійного</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реєстру</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з</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виробництва лікарських засобів.</a:t>
            </a:r>
          </a:p>
        </p:txBody>
      </p:sp>
    </p:spTree>
    <p:extLst>
      <p:ext uri="{BB962C8B-B14F-4D97-AF65-F5344CB8AC3E}">
        <p14:creationId xmlns:p14="http://schemas.microsoft.com/office/powerpoint/2010/main" val="13951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0519922-7C59-88EF-ED41-FB72FE03E541}"/>
              </a:ext>
            </a:extLst>
          </p:cNvPr>
          <p:cNvSpPr txBox="1"/>
          <p:nvPr/>
        </p:nvSpPr>
        <p:spPr>
          <a:xfrm>
            <a:off x="3047999" y="338304"/>
            <a:ext cx="8809703" cy="5632311"/>
          </a:xfrm>
          <a:prstGeom prst="rect">
            <a:avLst/>
          </a:prstGeom>
          <a:noFill/>
        </p:spPr>
        <p:txBody>
          <a:bodyPr wrap="square">
            <a:spAutoFit/>
          </a:bodyPr>
          <a:lstStyle/>
          <a:p>
            <a:pPr marL="1530350" algn="ctr"/>
            <a:r>
              <a:rPr lang="uk-UA" sz="2000" b="1" i="1" u="sng" dirty="0">
                <a:effectLst/>
                <a:latin typeface="Times New Roman" panose="02020603050405020304" pitchFamily="18" charset="0"/>
                <a:ea typeface="Times New Roman" panose="02020603050405020304" pitchFamily="18" charset="0"/>
              </a:rPr>
              <a:t>Департамент</a:t>
            </a:r>
            <a:r>
              <a:rPr lang="uk-UA" sz="2000" b="1" i="1" u="sng" spc="-30" dirty="0">
                <a:effectLst/>
                <a:latin typeface="Times New Roman" panose="02020603050405020304" pitchFamily="18" charset="0"/>
                <a:ea typeface="Times New Roman" panose="02020603050405020304" pitchFamily="18" charset="0"/>
              </a:rPr>
              <a:t> </a:t>
            </a:r>
            <a:r>
              <a:rPr lang="uk-UA" sz="2000" b="1" i="1" u="sng" dirty="0">
                <a:effectLst/>
                <a:latin typeface="Times New Roman" panose="02020603050405020304" pitchFamily="18" charset="0"/>
                <a:ea typeface="Times New Roman" panose="02020603050405020304" pitchFamily="18" charset="0"/>
              </a:rPr>
              <a:t>контролю</a:t>
            </a:r>
            <a:r>
              <a:rPr lang="uk-UA" sz="2000" b="1" i="1" u="sng" spc="-10" dirty="0">
                <a:effectLst/>
                <a:latin typeface="Times New Roman" panose="02020603050405020304" pitchFamily="18" charset="0"/>
                <a:ea typeface="Times New Roman" panose="02020603050405020304" pitchFamily="18" charset="0"/>
              </a:rPr>
              <a:t> </a:t>
            </a:r>
            <a:r>
              <a:rPr lang="uk-UA" sz="2000" b="1" i="1" u="sng" dirty="0">
                <a:effectLst/>
                <a:latin typeface="Times New Roman" panose="02020603050405020304" pitchFamily="18" charset="0"/>
                <a:ea typeface="Times New Roman" panose="02020603050405020304" pitchFamily="18" charset="0"/>
              </a:rPr>
              <a:t>якості</a:t>
            </a:r>
            <a:r>
              <a:rPr lang="uk-UA" sz="2000" b="1" i="1" u="sng" spc="-15" dirty="0">
                <a:effectLst/>
                <a:latin typeface="Times New Roman" panose="02020603050405020304" pitchFamily="18" charset="0"/>
                <a:ea typeface="Times New Roman" panose="02020603050405020304" pitchFamily="18" charset="0"/>
              </a:rPr>
              <a:t> </a:t>
            </a:r>
            <a:r>
              <a:rPr lang="uk-UA" sz="2000" b="1" i="1" u="sng" dirty="0">
                <a:effectLst/>
                <a:latin typeface="Times New Roman" panose="02020603050405020304" pitchFamily="18" charset="0"/>
                <a:ea typeface="Times New Roman" panose="02020603050405020304" pitchFamily="18" charset="0"/>
              </a:rPr>
              <a:t>лікарських</a:t>
            </a:r>
            <a:r>
              <a:rPr lang="uk-UA" sz="2000" b="1" i="1" u="sng" spc="-10" dirty="0">
                <a:effectLst/>
                <a:latin typeface="Times New Roman" panose="02020603050405020304" pitchFamily="18" charset="0"/>
                <a:ea typeface="Times New Roman" panose="02020603050405020304" pitchFamily="18" charset="0"/>
              </a:rPr>
              <a:t> </a:t>
            </a:r>
            <a:r>
              <a:rPr lang="uk-UA" sz="2000" b="1" i="1" u="sng" dirty="0">
                <a:effectLst/>
                <a:latin typeface="Times New Roman" panose="02020603050405020304" pitchFamily="18" charset="0"/>
                <a:ea typeface="Times New Roman" panose="02020603050405020304" pitchFamily="18" charset="0"/>
              </a:rPr>
              <a:t>засобів</a:t>
            </a:r>
            <a:r>
              <a:rPr lang="uk-UA" sz="2000" b="1" i="1" u="sng" spc="-20" dirty="0">
                <a:effectLst/>
                <a:latin typeface="Times New Roman" panose="02020603050405020304" pitchFamily="18" charset="0"/>
                <a:ea typeface="Times New Roman" panose="02020603050405020304" pitchFamily="18" charset="0"/>
              </a:rPr>
              <a:t> </a:t>
            </a:r>
            <a:r>
              <a:rPr lang="uk-UA" sz="2000" b="1" i="1" u="sng" dirty="0">
                <a:effectLst/>
                <a:latin typeface="Times New Roman" panose="02020603050405020304" pitchFamily="18" charset="0"/>
                <a:ea typeface="Times New Roman" panose="02020603050405020304" pitchFamily="18" charset="0"/>
              </a:rPr>
              <a:t>та</a:t>
            </a:r>
            <a:r>
              <a:rPr lang="uk-UA" sz="2000" b="1" i="1" u="sng" spc="-15" dirty="0">
                <a:effectLst/>
                <a:latin typeface="Times New Roman" panose="02020603050405020304" pitchFamily="18" charset="0"/>
                <a:ea typeface="Times New Roman" panose="02020603050405020304" pitchFamily="18" charset="0"/>
              </a:rPr>
              <a:t> </a:t>
            </a:r>
            <a:r>
              <a:rPr lang="uk-UA" sz="2000" b="1" i="1" u="sng" dirty="0">
                <a:effectLst/>
                <a:latin typeface="Times New Roman" panose="02020603050405020304" pitchFamily="18" charset="0"/>
                <a:ea typeface="Times New Roman" panose="02020603050405020304" pitchFamily="18" charset="0"/>
              </a:rPr>
              <a:t>крові </a:t>
            </a:r>
            <a:r>
              <a:rPr lang="uk-UA" sz="2000" b="1" i="1" u="sng" spc="-10" dirty="0" err="1">
                <a:effectLst/>
                <a:latin typeface="Times New Roman" panose="02020603050405020304" pitchFamily="18" charset="0"/>
                <a:ea typeface="Times New Roman" panose="02020603050405020304" pitchFamily="18" charset="0"/>
              </a:rPr>
              <a:t>Держлікслужби</a:t>
            </a:r>
            <a:endParaRPr lang="uk-UA" sz="2000" b="1" i="1" u="sng" spc="-10" dirty="0">
              <a:effectLst/>
              <a:latin typeface="Times New Roman" panose="02020603050405020304" pitchFamily="18" charset="0"/>
              <a:ea typeface="Times New Roman" panose="02020603050405020304" pitchFamily="18" charset="0"/>
            </a:endParaRPr>
          </a:p>
          <a:p>
            <a:pPr marL="1530350" indent="448945" algn="l">
              <a:spcBef>
                <a:spcPts val="5"/>
              </a:spcBef>
            </a:pPr>
            <a:endParaRPr lang="uk-UA" sz="2000" dirty="0">
              <a:latin typeface="Times New Roman" panose="02020603050405020304" pitchFamily="18" charset="0"/>
              <a:ea typeface="Times New Roman" panose="02020603050405020304" pitchFamily="18" charset="0"/>
            </a:endParaRPr>
          </a:p>
          <a:p>
            <a:pPr marL="1530350" indent="448945" algn="l">
              <a:spcBef>
                <a:spcPts val="5"/>
              </a:spcBef>
            </a:pPr>
            <a:endParaRPr lang="uk-UA" sz="2000" dirty="0">
              <a:effectLst/>
              <a:latin typeface="Times New Roman" panose="02020603050405020304" pitchFamily="18" charset="0"/>
              <a:ea typeface="Times New Roman" panose="02020603050405020304" pitchFamily="18" charset="0"/>
            </a:endParaRPr>
          </a:p>
          <a:p>
            <a:pPr marL="1530350" indent="448945" algn="l">
              <a:spcBef>
                <a:spcPts val="5"/>
              </a:spcBef>
            </a:pPr>
            <a:r>
              <a:rPr lang="uk-UA" sz="2000" dirty="0">
                <a:effectLst/>
                <a:latin typeface="Times New Roman" panose="02020603050405020304" pitchFamily="18" charset="0"/>
                <a:ea typeface="Times New Roman" panose="02020603050405020304" pitchFamily="18" charset="0"/>
              </a:rPr>
              <a:t>Основні</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функції</a:t>
            </a:r>
            <a:r>
              <a:rPr lang="uk-UA" sz="2000" spc="-20"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Департаменту:</a:t>
            </a:r>
            <a:endParaRPr lang="uk-UA" sz="2000" dirty="0">
              <a:effectLst/>
              <a:latin typeface="Times New Roman" panose="02020603050405020304" pitchFamily="18" charset="0"/>
              <a:ea typeface="Times New Roman" panose="02020603050405020304" pitchFamily="18" charset="0"/>
            </a:endParaRPr>
          </a:p>
          <a:p>
            <a:pPr marL="342900" marR="451485" lvl="0" indent="-34290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Забезпечення здійснення ліцензування господарської діяльності з імпорту лікарських засобів.</a:t>
            </a:r>
          </a:p>
          <a:p>
            <a:pPr marL="342900" marR="448310" lvl="0" indent="-34290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Забезпечення здійснення державного контролю за дотриманням вимог законодавства щодо забезпечення якості та безпеки лікарських засобів, донорської крові</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та її компонентів на всіх етапах обігу.</a:t>
            </a:r>
          </a:p>
          <a:p>
            <a:pPr marL="342900" marR="452120" lvl="0" indent="-34290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Забезпечення проведення галузевої атестації лабораторій із здійснення контролю якості лікарських засобів та лабораторій суб’єктів системи крові.</a:t>
            </a:r>
          </a:p>
          <a:p>
            <a:pPr marL="342900" marR="448310" lvl="0" indent="-34290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Забезпечення організації роботи та вжиття заходів по виявленню,</a:t>
            </a:r>
            <a:r>
              <a:rPr lang="uk-UA" sz="2000" spc="4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вилученню та запобіганню обігу в Україні фальсифікованих, неякісних, незареєстрованих лікарських засобів, а також лікарських засобів, що не відповідають вимогам,</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установленим нормативним документам, у межах компетенції Департаменту.</a:t>
            </a:r>
          </a:p>
        </p:txBody>
      </p:sp>
      <p:pic>
        <p:nvPicPr>
          <p:cNvPr id="9218" name="Picture 2" descr="КОНТРОЛЬ ЯКОСТІ ЛІКАРСЬКИХ ЗАСОБІВ">
            <a:extLst>
              <a:ext uri="{FF2B5EF4-FFF2-40B4-BE49-F238E27FC236}">
                <a16:creationId xmlns:a16="http://schemas.microsoft.com/office/drawing/2014/main" id="{902E71F1-E670-CA02-42B6-15CD6F352D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681" y="1743075"/>
            <a:ext cx="2714625" cy="168592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ПРАВИЛА зберігання та проведення контролю якості лікарських засобів у  лікувально-профілактичних закладах :Держлікслужба">
            <a:extLst>
              <a:ext uri="{FF2B5EF4-FFF2-40B4-BE49-F238E27FC236}">
                <a16:creationId xmlns:a16="http://schemas.microsoft.com/office/drawing/2014/main" id="{217337EC-C35F-8AEE-C108-00A8B58F70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681" y="4130624"/>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2027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E1F857-2742-2F0F-7DAD-71ECBB54A4E8}"/>
              </a:ext>
            </a:extLst>
          </p:cNvPr>
          <p:cNvSpPr txBox="1"/>
          <p:nvPr/>
        </p:nvSpPr>
        <p:spPr>
          <a:xfrm>
            <a:off x="2113935" y="385741"/>
            <a:ext cx="9606117" cy="5909310"/>
          </a:xfrm>
          <a:prstGeom prst="rect">
            <a:avLst/>
          </a:prstGeom>
          <a:noFill/>
        </p:spPr>
        <p:txBody>
          <a:bodyPr wrap="square">
            <a:spAutoFit/>
          </a:bodyPr>
          <a:lstStyle/>
          <a:p>
            <a:pPr marR="452120" indent="448945" algn="ctr"/>
            <a:r>
              <a:rPr lang="uk-UA" sz="2400" b="1" i="1" u="sng" dirty="0">
                <a:effectLst/>
                <a:latin typeface="Times New Roman" panose="02020603050405020304" pitchFamily="18" charset="0"/>
                <a:ea typeface="Times New Roman" panose="02020603050405020304" pitchFamily="18" charset="0"/>
              </a:rPr>
              <a:t>Управління державного регулювання та контролю у сфері обігу наркотичних</a:t>
            </a:r>
            <a:r>
              <a:rPr lang="uk-UA" sz="2400" b="1" i="1" dirty="0">
                <a:effectLst/>
                <a:latin typeface="Times New Roman" panose="02020603050405020304" pitchFamily="18" charset="0"/>
                <a:ea typeface="Times New Roman" panose="02020603050405020304" pitchFamily="18" charset="0"/>
              </a:rPr>
              <a:t> </a:t>
            </a:r>
            <a:r>
              <a:rPr lang="uk-UA" sz="2400" b="1" i="1" u="sng" dirty="0">
                <a:effectLst/>
                <a:latin typeface="Times New Roman" panose="02020603050405020304" pitchFamily="18" charset="0"/>
                <a:ea typeface="Times New Roman" panose="02020603050405020304" pitchFamily="18" charset="0"/>
              </a:rPr>
              <a:t>засобів, психотропних речовин, прекурсорів і протидії їх незаконному обігу</a:t>
            </a:r>
            <a:r>
              <a:rPr lang="uk-UA" sz="2400" b="1" i="1" dirty="0">
                <a:effectLst/>
                <a:latin typeface="Times New Roman" panose="02020603050405020304" pitchFamily="18" charset="0"/>
                <a:ea typeface="Times New Roman" panose="02020603050405020304" pitchFamily="18" charset="0"/>
              </a:rPr>
              <a:t> </a:t>
            </a:r>
            <a:r>
              <a:rPr lang="uk-UA" sz="2400" b="1" i="1" u="sng" spc="-10" dirty="0" err="1">
                <a:effectLst/>
                <a:latin typeface="Times New Roman" panose="02020603050405020304" pitchFamily="18" charset="0"/>
                <a:ea typeface="Times New Roman" panose="02020603050405020304" pitchFamily="18" charset="0"/>
              </a:rPr>
              <a:t>Держлікслужби</a:t>
            </a:r>
            <a:endParaRPr lang="uk-UA" sz="2400" b="1" dirty="0">
              <a:effectLst/>
              <a:latin typeface="Times New Roman" panose="02020603050405020304" pitchFamily="18" charset="0"/>
              <a:ea typeface="Times New Roman" panose="02020603050405020304" pitchFamily="18" charset="0"/>
            </a:endParaRPr>
          </a:p>
          <a:p>
            <a:pPr indent="448945" algn="just"/>
            <a:endParaRPr lang="uk-UA" dirty="0">
              <a:effectLst/>
              <a:latin typeface="Times New Roman" panose="02020603050405020304" pitchFamily="18" charset="0"/>
              <a:ea typeface="Times New Roman" panose="02020603050405020304" pitchFamily="18" charset="0"/>
            </a:endParaRPr>
          </a:p>
          <a:p>
            <a:pPr indent="448945" algn="just"/>
            <a:r>
              <a:rPr lang="uk-UA" dirty="0">
                <a:effectLst/>
                <a:latin typeface="Times New Roman" panose="02020603050405020304" pitchFamily="18" charset="0"/>
                <a:ea typeface="Times New Roman" panose="02020603050405020304" pitchFamily="18" charset="0"/>
              </a:rPr>
              <a:t>Основні</a:t>
            </a:r>
            <a:r>
              <a:rPr lang="uk-UA" spc="-25" dirty="0">
                <a:effectLst/>
                <a:latin typeface="Times New Roman" panose="02020603050405020304" pitchFamily="18" charset="0"/>
                <a:ea typeface="Times New Roman" panose="02020603050405020304" pitchFamily="18" charset="0"/>
              </a:rPr>
              <a:t> </a:t>
            </a:r>
            <a:r>
              <a:rPr lang="uk-UA" dirty="0">
                <a:effectLst/>
                <a:latin typeface="Times New Roman" panose="02020603050405020304" pitchFamily="18" charset="0"/>
                <a:ea typeface="Times New Roman" panose="02020603050405020304" pitchFamily="18" charset="0"/>
              </a:rPr>
              <a:t>функції</a:t>
            </a:r>
            <a:r>
              <a:rPr lang="uk-UA" spc="-20" dirty="0">
                <a:effectLst/>
                <a:latin typeface="Times New Roman" panose="02020603050405020304" pitchFamily="18" charset="0"/>
                <a:ea typeface="Times New Roman" panose="02020603050405020304" pitchFamily="18" charset="0"/>
              </a:rPr>
              <a:t> </a:t>
            </a:r>
            <a:r>
              <a:rPr lang="uk-UA" spc="-10" dirty="0">
                <a:effectLst/>
                <a:latin typeface="Times New Roman" panose="02020603050405020304" pitchFamily="18" charset="0"/>
                <a:ea typeface="Times New Roman" panose="02020603050405020304" pitchFamily="18" charset="0"/>
              </a:rPr>
              <a:t>Управління:</a:t>
            </a:r>
            <a:endParaRPr lang="uk-UA" dirty="0">
              <a:effectLst/>
              <a:latin typeface="Times New Roman" panose="02020603050405020304" pitchFamily="18" charset="0"/>
              <a:ea typeface="Times New Roman" panose="02020603050405020304" pitchFamily="18" charset="0"/>
            </a:endParaRPr>
          </a:p>
          <a:p>
            <a:pPr marR="451485" lvl="0" indent="-342900" algn="just">
              <a:buSzPts val="1200"/>
              <a:buFont typeface="Wingdings" panose="05000000000000000000" pitchFamily="2" charset="2"/>
              <a:buChar char=""/>
              <a:tabLst>
                <a:tab pos="1978660" algn="l"/>
              </a:tabLst>
            </a:pPr>
            <a:r>
              <a:rPr lang="uk-UA" spc="0" dirty="0">
                <a:effectLst/>
                <a:latin typeface="Times New Roman" panose="02020603050405020304" pitchFamily="18" charset="0"/>
                <a:ea typeface="Wingdings" panose="05000000000000000000" pitchFamily="2" charset="2"/>
                <a:cs typeface="Wingdings" panose="05000000000000000000" pitchFamily="2" charset="2"/>
              </a:rPr>
              <a:t>Забезпечення</a:t>
            </a:r>
            <a:r>
              <a:rPr lang="uk-UA"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pc="0" dirty="0">
                <a:effectLst/>
                <a:latin typeface="Times New Roman" panose="02020603050405020304" pitchFamily="18" charset="0"/>
                <a:ea typeface="Wingdings" panose="05000000000000000000" pitchFamily="2" charset="2"/>
                <a:cs typeface="Wingdings" panose="05000000000000000000" pitchFamily="2" charset="2"/>
              </a:rPr>
              <a:t>здійснення</a:t>
            </a:r>
            <a:r>
              <a:rPr lang="uk-UA" spc="190" dirty="0">
                <a:effectLst/>
                <a:latin typeface="Times New Roman" panose="02020603050405020304" pitchFamily="18" charset="0"/>
                <a:ea typeface="Wingdings" panose="05000000000000000000" pitchFamily="2" charset="2"/>
                <a:cs typeface="Wingdings" panose="05000000000000000000" pitchFamily="2" charset="2"/>
              </a:rPr>
              <a:t> </a:t>
            </a:r>
            <a:r>
              <a:rPr lang="uk-UA" spc="0" dirty="0">
                <a:effectLst/>
                <a:latin typeface="Times New Roman" panose="02020603050405020304" pitchFamily="18" charset="0"/>
                <a:ea typeface="Wingdings" panose="05000000000000000000" pitchFamily="2" charset="2"/>
                <a:cs typeface="Wingdings" panose="05000000000000000000" pitchFamily="2" charset="2"/>
              </a:rPr>
              <a:t>ліцензування</a:t>
            </a:r>
            <a:r>
              <a:rPr lang="uk-UA"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pc="0" dirty="0">
                <a:effectLst/>
                <a:latin typeface="Times New Roman" panose="02020603050405020304" pitchFamily="18" charset="0"/>
                <a:ea typeface="Wingdings" panose="05000000000000000000" pitchFamily="2" charset="2"/>
                <a:cs typeface="Wingdings" panose="05000000000000000000" pitchFamily="2" charset="2"/>
              </a:rPr>
              <a:t>усіх</a:t>
            </a:r>
            <a:r>
              <a:rPr lang="uk-UA"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pc="0" dirty="0">
                <a:effectLst/>
                <a:latin typeface="Times New Roman" panose="02020603050405020304" pitchFamily="18" charset="0"/>
                <a:ea typeface="Wingdings" panose="05000000000000000000" pitchFamily="2" charset="2"/>
                <a:cs typeface="Wingdings" panose="05000000000000000000" pitchFamily="2" charset="2"/>
              </a:rPr>
              <a:t>видів</a:t>
            </a:r>
            <a:r>
              <a:rPr lang="uk-UA" spc="190" dirty="0">
                <a:effectLst/>
                <a:latin typeface="Times New Roman" panose="02020603050405020304" pitchFamily="18" charset="0"/>
                <a:ea typeface="Wingdings" panose="05000000000000000000" pitchFamily="2" charset="2"/>
                <a:cs typeface="Wingdings" panose="05000000000000000000" pitchFamily="2" charset="2"/>
              </a:rPr>
              <a:t> </a:t>
            </a:r>
            <a:r>
              <a:rPr lang="uk-UA" spc="0" dirty="0">
                <a:effectLst/>
                <a:latin typeface="Times New Roman" panose="02020603050405020304" pitchFamily="18" charset="0"/>
                <a:ea typeface="Wingdings" panose="05000000000000000000" pitchFamily="2" charset="2"/>
                <a:cs typeface="Wingdings" panose="05000000000000000000" pitchFamily="2" charset="2"/>
              </a:rPr>
              <a:t>господарської</a:t>
            </a:r>
            <a:r>
              <a:rPr lang="uk-UA" spc="190" dirty="0">
                <a:effectLst/>
                <a:latin typeface="Times New Roman" panose="02020603050405020304" pitchFamily="18" charset="0"/>
                <a:ea typeface="Wingdings" panose="05000000000000000000" pitchFamily="2" charset="2"/>
                <a:cs typeface="Wingdings" panose="05000000000000000000" pitchFamily="2" charset="2"/>
              </a:rPr>
              <a:t> </a:t>
            </a:r>
            <a:r>
              <a:rPr lang="uk-UA" spc="0" dirty="0">
                <a:effectLst/>
                <a:latin typeface="Times New Roman" panose="02020603050405020304" pitchFamily="18" charset="0"/>
                <a:ea typeface="Wingdings" panose="05000000000000000000" pitchFamily="2" charset="2"/>
                <a:cs typeface="Wingdings" panose="05000000000000000000" pitchFamily="2" charset="2"/>
              </a:rPr>
              <a:t>діяльності у сфері обігу наркотичних засобів, психотропних речовин і прекурсорів.</a:t>
            </a:r>
          </a:p>
          <a:p>
            <a:pPr marR="451485" lvl="0" indent="-342900" algn="just">
              <a:buSzPts val="1200"/>
              <a:buFont typeface="Wingdings" panose="05000000000000000000" pitchFamily="2" charset="2"/>
              <a:buChar char=""/>
              <a:tabLst>
                <a:tab pos="1978660" algn="l"/>
              </a:tabLst>
            </a:pPr>
            <a:r>
              <a:rPr lang="uk-UA" spc="0" dirty="0">
                <a:effectLst/>
                <a:latin typeface="Times New Roman" panose="02020603050405020304" pitchFamily="18" charset="0"/>
                <a:ea typeface="Wingdings" panose="05000000000000000000" pitchFamily="2" charset="2"/>
                <a:cs typeface="Wingdings" panose="05000000000000000000" pitchFamily="2" charset="2"/>
              </a:rPr>
              <a:t>Організація внесення в установленому порядку пропозицій щодо</a:t>
            </a:r>
            <a:r>
              <a:rPr lang="uk-UA"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pc="-10" dirty="0">
                <a:effectLst/>
                <a:latin typeface="Times New Roman" panose="02020603050405020304" pitchFamily="18" charset="0"/>
                <a:ea typeface="Wingdings" panose="05000000000000000000" pitchFamily="2" charset="2"/>
                <a:cs typeface="Wingdings" panose="05000000000000000000" pitchFamily="2" charset="2"/>
              </a:rPr>
              <a:t>визначення:</a:t>
            </a:r>
            <a:endParaRPr lang="uk-UA" spc="0" dirty="0">
              <a:effectLst/>
              <a:latin typeface="Times New Roman" panose="02020603050405020304" pitchFamily="18" charset="0"/>
              <a:ea typeface="Wingdings" panose="05000000000000000000" pitchFamily="2" charset="2"/>
              <a:cs typeface="Wingdings" panose="05000000000000000000" pitchFamily="2" charset="2"/>
            </a:endParaRPr>
          </a:p>
          <a:p>
            <a:pPr marL="0" marR="452120" lvl="1" indent="-285750" algn="just">
              <a:buSzPts val="1200"/>
              <a:buFont typeface="Symbol" panose="05050102010706020507" pitchFamily="18" charset="2"/>
              <a:buChar char=""/>
              <a:tabLst>
                <a:tab pos="1979295" algn="l"/>
                <a:tab pos="1981200" algn="l"/>
              </a:tabLst>
            </a:pPr>
            <a:r>
              <a:rPr lang="uk-UA" spc="0" dirty="0">
                <a:effectLst/>
                <a:latin typeface="Times New Roman" panose="02020603050405020304" pitchFamily="18" charset="0"/>
                <a:ea typeface="Symbol" panose="05050102010706020507" pitchFamily="18" charset="2"/>
                <a:cs typeface="Symbol" panose="05050102010706020507" pitchFamily="18" charset="2"/>
              </a:rPr>
              <a:t>гранично</a:t>
            </a:r>
            <a:r>
              <a:rPr lang="uk-UA" spc="-30" dirty="0">
                <a:effectLst/>
                <a:latin typeface="Times New Roman" panose="02020603050405020304" pitchFamily="18" charset="0"/>
                <a:ea typeface="Symbol" panose="05050102010706020507" pitchFamily="18" charset="2"/>
                <a:cs typeface="Symbol" panose="05050102010706020507" pitchFamily="18" charset="2"/>
              </a:rPr>
              <a:t> </a:t>
            </a:r>
            <a:r>
              <a:rPr lang="uk-UA" spc="0" dirty="0">
                <a:effectLst/>
                <a:latin typeface="Times New Roman" panose="02020603050405020304" pitchFamily="18" charset="0"/>
                <a:ea typeface="Symbol" panose="05050102010706020507" pitchFamily="18" charset="2"/>
                <a:cs typeface="Symbol" panose="05050102010706020507" pitchFamily="18" charset="2"/>
              </a:rPr>
              <a:t>допустимої</a:t>
            </a:r>
            <a:r>
              <a:rPr lang="uk-UA" spc="-30" dirty="0">
                <a:effectLst/>
                <a:latin typeface="Times New Roman" panose="02020603050405020304" pitchFamily="18" charset="0"/>
                <a:ea typeface="Symbol" panose="05050102010706020507" pitchFamily="18" charset="2"/>
                <a:cs typeface="Symbol" panose="05050102010706020507" pitchFamily="18" charset="2"/>
              </a:rPr>
              <a:t> </a:t>
            </a:r>
            <a:r>
              <a:rPr lang="uk-UA" spc="0" dirty="0">
                <a:effectLst/>
                <a:latin typeface="Times New Roman" panose="02020603050405020304" pitchFamily="18" charset="0"/>
                <a:ea typeface="Symbol" panose="05050102010706020507" pitchFamily="18" charset="2"/>
                <a:cs typeface="Symbol" panose="05050102010706020507" pitchFamily="18" charset="2"/>
              </a:rPr>
              <a:t>кількості</a:t>
            </a:r>
            <a:r>
              <a:rPr lang="uk-UA" spc="-30" dirty="0">
                <a:effectLst/>
                <a:latin typeface="Times New Roman" panose="02020603050405020304" pitchFamily="18" charset="0"/>
                <a:ea typeface="Symbol" panose="05050102010706020507" pitchFamily="18" charset="2"/>
                <a:cs typeface="Symbol" panose="05050102010706020507" pitchFamily="18" charset="2"/>
              </a:rPr>
              <a:t> </a:t>
            </a:r>
            <a:r>
              <a:rPr lang="uk-UA" spc="0" dirty="0">
                <a:effectLst/>
                <a:latin typeface="Times New Roman" panose="02020603050405020304" pitchFamily="18" charset="0"/>
                <a:ea typeface="Symbol" panose="05050102010706020507" pitchFamily="18" charset="2"/>
                <a:cs typeface="Symbol" panose="05050102010706020507" pitchFamily="18" charset="2"/>
              </a:rPr>
              <a:t>наркотичних</a:t>
            </a:r>
            <a:r>
              <a:rPr lang="uk-UA" spc="-20" dirty="0">
                <a:effectLst/>
                <a:latin typeface="Times New Roman" panose="02020603050405020304" pitchFamily="18" charset="0"/>
                <a:ea typeface="Symbol" panose="05050102010706020507" pitchFamily="18" charset="2"/>
                <a:cs typeface="Symbol" panose="05050102010706020507" pitchFamily="18" charset="2"/>
              </a:rPr>
              <a:t> </a:t>
            </a:r>
            <a:r>
              <a:rPr lang="uk-UA" spc="0" dirty="0">
                <a:effectLst/>
                <a:latin typeface="Times New Roman" panose="02020603050405020304" pitchFamily="18" charset="0"/>
                <a:ea typeface="Symbol" panose="05050102010706020507" pitchFamily="18" charset="2"/>
                <a:cs typeface="Symbol" panose="05050102010706020507" pitchFamily="18" charset="2"/>
              </a:rPr>
              <a:t>засобів,</a:t>
            </a:r>
            <a:r>
              <a:rPr lang="uk-UA" spc="-30" dirty="0">
                <a:effectLst/>
                <a:latin typeface="Times New Roman" panose="02020603050405020304" pitchFamily="18" charset="0"/>
                <a:ea typeface="Symbol" panose="05050102010706020507" pitchFamily="18" charset="2"/>
                <a:cs typeface="Symbol" panose="05050102010706020507" pitchFamily="18" charset="2"/>
              </a:rPr>
              <a:t> </a:t>
            </a:r>
            <a:r>
              <a:rPr lang="uk-UA" spc="0" dirty="0">
                <a:effectLst/>
                <a:latin typeface="Times New Roman" panose="02020603050405020304" pitchFamily="18" charset="0"/>
                <a:ea typeface="Symbol" panose="05050102010706020507" pitchFamily="18" charset="2"/>
                <a:cs typeface="Symbol" panose="05050102010706020507" pitchFamily="18" charset="2"/>
              </a:rPr>
              <a:t>психотропних</a:t>
            </a:r>
            <a:r>
              <a:rPr lang="uk-UA" spc="-20" dirty="0">
                <a:effectLst/>
                <a:latin typeface="Times New Roman" panose="02020603050405020304" pitchFamily="18" charset="0"/>
                <a:ea typeface="Symbol" panose="05050102010706020507" pitchFamily="18" charset="2"/>
                <a:cs typeface="Symbol" panose="05050102010706020507" pitchFamily="18" charset="2"/>
              </a:rPr>
              <a:t> </a:t>
            </a:r>
            <a:r>
              <a:rPr lang="uk-UA" spc="0" dirty="0">
                <a:effectLst/>
                <a:latin typeface="Times New Roman" panose="02020603050405020304" pitchFamily="18" charset="0"/>
                <a:ea typeface="Symbol" panose="05050102010706020507" pitchFamily="18" charset="2"/>
                <a:cs typeface="Symbol" panose="05050102010706020507" pitchFamily="18" charset="2"/>
              </a:rPr>
              <a:t>речовин</a:t>
            </a:r>
            <a:r>
              <a:rPr lang="uk-UA" spc="-30" dirty="0">
                <a:effectLst/>
                <a:latin typeface="Times New Roman" panose="02020603050405020304" pitchFamily="18" charset="0"/>
                <a:ea typeface="Symbol" panose="05050102010706020507" pitchFamily="18" charset="2"/>
                <a:cs typeface="Symbol" panose="05050102010706020507" pitchFamily="18" charset="2"/>
              </a:rPr>
              <a:t> </a:t>
            </a:r>
            <a:r>
              <a:rPr lang="uk-UA" spc="0" dirty="0">
                <a:effectLst/>
                <a:latin typeface="Times New Roman" panose="02020603050405020304" pitchFamily="18" charset="0"/>
                <a:ea typeface="Symbol" panose="05050102010706020507" pitchFamily="18" charset="2"/>
                <a:cs typeface="Symbol" panose="05050102010706020507" pitchFamily="18" charset="2"/>
              </a:rPr>
              <a:t>і прекурсорів, що містяться у лікарських препаратах;</a:t>
            </a:r>
          </a:p>
          <a:p>
            <a:pPr marL="0" marR="452755" lvl="1" indent="-285750" algn="just">
              <a:buSzPts val="1200"/>
              <a:buFont typeface="Symbol" panose="05050102010706020507" pitchFamily="18" charset="2"/>
              <a:buChar char=""/>
              <a:tabLst>
                <a:tab pos="1979295" algn="l"/>
                <a:tab pos="1981200" algn="l"/>
              </a:tabLst>
            </a:pPr>
            <a:r>
              <a:rPr lang="uk-UA" spc="0" dirty="0">
                <a:effectLst/>
                <a:latin typeface="Times New Roman" panose="02020603050405020304" pitchFamily="18" charset="0"/>
                <a:ea typeface="Symbol" panose="05050102010706020507" pitchFamily="18" charset="2"/>
                <a:cs typeface="Symbol" panose="05050102010706020507" pitchFamily="18" charset="2"/>
              </a:rPr>
              <a:t>переліку інструментів та обладнання, які використовуються для</a:t>
            </a:r>
            <a:r>
              <a:rPr lang="uk-UA" spc="200" dirty="0">
                <a:effectLst/>
                <a:latin typeface="Times New Roman" panose="02020603050405020304" pitchFamily="18" charset="0"/>
                <a:ea typeface="Symbol" panose="05050102010706020507" pitchFamily="18" charset="2"/>
                <a:cs typeface="Symbol" panose="05050102010706020507" pitchFamily="18" charset="2"/>
              </a:rPr>
              <a:t> </a:t>
            </a:r>
            <a:r>
              <a:rPr lang="uk-UA" spc="0" dirty="0">
                <a:effectLst/>
                <a:latin typeface="Times New Roman" panose="02020603050405020304" pitchFamily="18" charset="0"/>
                <a:ea typeface="Symbol" panose="05050102010706020507" pitchFamily="18" charset="2"/>
                <a:cs typeface="Symbol" panose="05050102010706020507" pitchFamily="18" charset="2"/>
              </a:rPr>
              <a:t>виробництва і виготовлення наркотичних засобів, психотропних речовин і прекурсорів</a:t>
            </a:r>
            <a:r>
              <a:rPr lang="uk-UA" spc="-15" dirty="0">
                <a:effectLst/>
                <a:latin typeface="Times New Roman" panose="02020603050405020304" pitchFamily="18" charset="0"/>
                <a:ea typeface="Symbol" panose="05050102010706020507" pitchFamily="18" charset="2"/>
                <a:cs typeface="Symbol" panose="05050102010706020507" pitchFamily="18" charset="2"/>
              </a:rPr>
              <a:t> </a:t>
            </a:r>
            <a:r>
              <a:rPr lang="uk-UA" spc="0" dirty="0">
                <a:effectLst/>
                <a:latin typeface="Times New Roman" panose="02020603050405020304" pitchFamily="18" charset="0"/>
                <a:ea typeface="Symbol" panose="05050102010706020507" pitchFamily="18" charset="2"/>
                <a:cs typeface="Symbol" panose="05050102010706020507" pitchFamily="18" charset="2"/>
              </a:rPr>
              <a:t>та</a:t>
            </a:r>
            <a:r>
              <a:rPr lang="uk-UA" spc="-15" dirty="0">
                <a:effectLst/>
                <a:latin typeface="Times New Roman" panose="02020603050405020304" pitchFamily="18" charset="0"/>
                <a:ea typeface="Symbol" panose="05050102010706020507" pitchFamily="18" charset="2"/>
                <a:cs typeface="Symbol" panose="05050102010706020507" pitchFamily="18" charset="2"/>
              </a:rPr>
              <a:t> </a:t>
            </a:r>
            <a:r>
              <a:rPr lang="uk-UA" spc="0" dirty="0">
                <a:effectLst/>
                <a:latin typeface="Times New Roman" panose="02020603050405020304" pitchFamily="18" charset="0"/>
                <a:ea typeface="Symbol" panose="05050102010706020507" pitchFamily="18" charset="2"/>
                <a:cs typeface="Symbol" panose="05050102010706020507" pitchFamily="18" charset="2"/>
              </a:rPr>
              <a:t>підлягають</a:t>
            </a:r>
            <a:r>
              <a:rPr lang="uk-UA" spc="-10" dirty="0">
                <a:effectLst/>
                <a:latin typeface="Times New Roman" panose="02020603050405020304" pitchFamily="18" charset="0"/>
                <a:ea typeface="Symbol" panose="05050102010706020507" pitchFamily="18" charset="2"/>
                <a:cs typeface="Symbol" panose="05050102010706020507" pitchFamily="18" charset="2"/>
              </a:rPr>
              <a:t> </a:t>
            </a:r>
            <a:r>
              <a:rPr lang="uk-UA" spc="0" dirty="0">
                <a:effectLst/>
                <a:latin typeface="Times New Roman" panose="02020603050405020304" pitchFamily="18" charset="0"/>
                <a:ea typeface="Symbol" panose="05050102010706020507" pitchFamily="18" charset="2"/>
                <a:cs typeface="Symbol" panose="05050102010706020507" pitchFamily="18" charset="2"/>
              </a:rPr>
              <a:t>контролю,</a:t>
            </a:r>
            <a:r>
              <a:rPr lang="uk-UA" spc="-10" dirty="0">
                <a:effectLst/>
                <a:latin typeface="Times New Roman" panose="02020603050405020304" pitchFamily="18" charset="0"/>
                <a:ea typeface="Symbol" panose="05050102010706020507" pitchFamily="18" charset="2"/>
                <a:cs typeface="Symbol" panose="05050102010706020507" pitchFamily="18" charset="2"/>
              </a:rPr>
              <a:t> </a:t>
            </a:r>
            <a:r>
              <a:rPr lang="uk-UA" spc="0" dirty="0">
                <a:effectLst/>
                <a:latin typeface="Times New Roman" panose="02020603050405020304" pitchFamily="18" charset="0"/>
                <a:ea typeface="Symbol" panose="05050102010706020507" pitchFamily="18" charset="2"/>
                <a:cs typeface="Symbol" panose="05050102010706020507" pitchFamily="18" charset="2"/>
              </a:rPr>
              <a:t>та</a:t>
            </a:r>
            <a:r>
              <a:rPr lang="uk-UA" spc="-10" dirty="0">
                <a:effectLst/>
                <a:latin typeface="Times New Roman" panose="02020603050405020304" pitchFamily="18" charset="0"/>
                <a:ea typeface="Symbol" panose="05050102010706020507" pitchFamily="18" charset="2"/>
                <a:cs typeface="Symbol" panose="05050102010706020507" pitchFamily="18" charset="2"/>
              </a:rPr>
              <a:t> </a:t>
            </a:r>
            <a:r>
              <a:rPr lang="uk-UA" spc="0" dirty="0">
                <a:effectLst/>
                <a:latin typeface="Times New Roman" panose="02020603050405020304" pitchFamily="18" charset="0"/>
                <a:ea typeface="Symbol" panose="05050102010706020507" pitchFamily="18" charset="2"/>
                <a:cs typeface="Symbol" panose="05050102010706020507" pitchFamily="18" charset="2"/>
              </a:rPr>
              <a:t>правил</a:t>
            </a:r>
            <a:r>
              <a:rPr lang="uk-UA" spc="-10" dirty="0">
                <a:effectLst/>
                <a:latin typeface="Times New Roman" panose="02020603050405020304" pitchFamily="18" charset="0"/>
                <a:ea typeface="Symbol" panose="05050102010706020507" pitchFamily="18" charset="2"/>
                <a:cs typeface="Symbol" panose="05050102010706020507" pitchFamily="18" charset="2"/>
              </a:rPr>
              <a:t> </a:t>
            </a:r>
            <a:r>
              <a:rPr lang="uk-UA" spc="0" dirty="0">
                <a:effectLst/>
                <a:latin typeface="Times New Roman" panose="02020603050405020304" pitchFamily="18" charset="0"/>
                <a:ea typeface="Symbol" panose="05050102010706020507" pitchFamily="18" charset="2"/>
                <a:cs typeface="Symbol" panose="05050102010706020507" pitchFamily="18" charset="2"/>
              </a:rPr>
              <a:t>проведення</a:t>
            </a:r>
            <a:r>
              <a:rPr lang="uk-UA" spc="-10" dirty="0">
                <a:effectLst/>
                <a:latin typeface="Times New Roman" panose="02020603050405020304" pitchFamily="18" charset="0"/>
                <a:ea typeface="Symbol" panose="05050102010706020507" pitchFamily="18" charset="2"/>
                <a:cs typeface="Symbol" panose="05050102010706020507" pitchFamily="18" charset="2"/>
              </a:rPr>
              <a:t> </a:t>
            </a:r>
            <a:r>
              <a:rPr lang="uk-UA" spc="0" dirty="0">
                <a:effectLst/>
                <a:latin typeface="Times New Roman" panose="02020603050405020304" pitchFamily="18" charset="0"/>
                <a:ea typeface="Symbol" panose="05050102010706020507" pitchFamily="18" charset="2"/>
                <a:cs typeface="Symbol" panose="05050102010706020507" pitchFamily="18" charset="2"/>
              </a:rPr>
              <a:t>операцій</a:t>
            </a:r>
            <a:r>
              <a:rPr lang="uk-UA" spc="-20" dirty="0">
                <a:effectLst/>
                <a:latin typeface="Times New Roman" panose="02020603050405020304" pitchFamily="18" charset="0"/>
                <a:ea typeface="Symbol" panose="05050102010706020507" pitchFamily="18" charset="2"/>
                <a:cs typeface="Symbol" panose="05050102010706020507" pitchFamily="18" charset="2"/>
              </a:rPr>
              <a:t> </a:t>
            </a:r>
            <a:r>
              <a:rPr lang="uk-UA" spc="0" dirty="0">
                <a:effectLst/>
                <a:latin typeface="Times New Roman" panose="02020603050405020304" pitchFamily="18" charset="0"/>
                <a:ea typeface="Symbol" panose="05050102010706020507" pitchFamily="18" charset="2"/>
                <a:cs typeface="Symbol" panose="05050102010706020507" pitchFamily="18" charset="2"/>
              </a:rPr>
              <a:t>з</a:t>
            </a:r>
            <a:r>
              <a:rPr lang="uk-UA" spc="-10" dirty="0">
                <a:effectLst/>
                <a:latin typeface="Times New Roman" panose="02020603050405020304" pitchFamily="18" charset="0"/>
                <a:ea typeface="Symbol" panose="05050102010706020507" pitchFamily="18" charset="2"/>
                <a:cs typeface="Symbol" panose="05050102010706020507" pitchFamily="18" charset="2"/>
              </a:rPr>
              <a:t> </a:t>
            </a:r>
            <a:r>
              <a:rPr lang="uk-UA" spc="0" dirty="0">
                <a:effectLst/>
                <a:latin typeface="Times New Roman" panose="02020603050405020304" pitchFamily="18" charset="0"/>
                <a:ea typeface="Symbol" panose="05050102010706020507" pitchFamily="18" charset="2"/>
                <a:cs typeface="Symbol" panose="05050102010706020507" pitchFamily="18" charset="2"/>
              </a:rPr>
              <a:t>ними;</a:t>
            </a:r>
          </a:p>
          <a:p>
            <a:pPr marL="0" marR="449580" lvl="1" indent="-285750" algn="just">
              <a:buSzPts val="1200"/>
              <a:buFont typeface="Symbol" panose="05050102010706020507" pitchFamily="18" charset="2"/>
              <a:buChar char=""/>
              <a:tabLst>
                <a:tab pos="1979295" algn="l"/>
                <a:tab pos="1981200" algn="l"/>
              </a:tabLst>
            </a:pPr>
            <a:r>
              <a:rPr lang="uk-UA" spc="0" dirty="0">
                <a:effectLst/>
                <a:latin typeface="Times New Roman" panose="02020603050405020304" pitchFamily="18" charset="0"/>
                <a:ea typeface="Symbol" panose="05050102010706020507" pitchFamily="18" charset="2"/>
                <a:cs typeface="Symbol" panose="05050102010706020507" pitchFamily="18" charset="2"/>
              </a:rPr>
              <a:t>порядку перевезення наркотичних засобів, психотропних речовин і прекурсорів територією України та оформлення необхідних документів;</a:t>
            </a:r>
          </a:p>
          <a:p>
            <a:pPr marL="0" marR="452120" lvl="1" indent="-285750" algn="just">
              <a:buSzPts val="1200"/>
              <a:buFont typeface="Symbol" panose="05050102010706020507" pitchFamily="18" charset="2"/>
              <a:buChar char=""/>
              <a:tabLst>
                <a:tab pos="1979295" algn="l"/>
                <a:tab pos="1981200" algn="l"/>
              </a:tabLst>
            </a:pPr>
            <a:r>
              <a:rPr lang="uk-UA" spc="0" dirty="0">
                <a:effectLst/>
                <a:latin typeface="Times New Roman" panose="02020603050405020304" pitchFamily="18" charset="0"/>
                <a:ea typeface="Symbol" panose="05050102010706020507" pitchFamily="18" charset="2"/>
                <a:cs typeface="Symbol" panose="05050102010706020507" pitchFamily="18" charset="2"/>
              </a:rPr>
              <a:t>обсягу квот, у межах яких здійснюється виробництво, виготовлення, зберігання, ввезення на територію України та вивезення з території України наркотичних засобів і психотропних речовин для медичних і наукових</a:t>
            </a:r>
            <a:r>
              <a:rPr lang="uk-UA" spc="400" dirty="0">
                <a:effectLst/>
                <a:latin typeface="Times New Roman" panose="02020603050405020304" pitchFamily="18" charset="0"/>
                <a:ea typeface="Symbol" panose="05050102010706020507" pitchFamily="18" charset="2"/>
                <a:cs typeface="Symbol" panose="05050102010706020507" pitchFamily="18" charset="2"/>
              </a:rPr>
              <a:t> </a:t>
            </a:r>
            <a:r>
              <a:rPr lang="uk-UA" spc="0" dirty="0">
                <a:effectLst/>
                <a:latin typeface="Times New Roman" panose="02020603050405020304" pitchFamily="18" charset="0"/>
                <a:ea typeface="Symbol" panose="05050102010706020507" pitchFamily="18" charset="2"/>
                <a:cs typeface="Symbol" panose="05050102010706020507" pitchFamily="18" charset="2"/>
              </a:rPr>
              <a:t>цілей, лікарських препаратів, що містять наркотичні засоби, психотропні речовини і прекурсори в кількості, що перевищує гранично допустиму.</a:t>
            </a:r>
          </a:p>
        </p:txBody>
      </p:sp>
    </p:spTree>
    <p:extLst>
      <p:ext uri="{BB962C8B-B14F-4D97-AF65-F5344CB8AC3E}">
        <p14:creationId xmlns:p14="http://schemas.microsoft.com/office/powerpoint/2010/main" val="1967917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C78B21-B468-72B0-F418-EF216330199D}"/>
              </a:ext>
            </a:extLst>
          </p:cNvPr>
          <p:cNvSpPr txBox="1"/>
          <p:nvPr/>
        </p:nvSpPr>
        <p:spPr>
          <a:xfrm>
            <a:off x="2281084" y="458956"/>
            <a:ext cx="9586452" cy="5940088"/>
          </a:xfrm>
          <a:prstGeom prst="rect">
            <a:avLst/>
          </a:prstGeom>
          <a:noFill/>
        </p:spPr>
        <p:txBody>
          <a:bodyPr wrap="square">
            <a:spAutoFit/>
          </a:bodyPr>
          <a:lstStyle/>
          <a:p>
            <a:pPr marR="450850" lvl="0" indent="-34290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Забезпечення за погодженням з СБУ видачу суб’єктам господарювання дозволів на право ввезення та на право транзиту наркотичних засобів, психотропних речовин і прекурсорів.</a:t>
            </a:r>
          </a:p>
          <a:p>
            <a:pPr marR="448945" lvl="0" indent="-34290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Здійснення контролю за дотриманням суб’єктами господарювання порядку знищення наркотичних засобів, психотропних речовин і прекурсорів.</a:t>
            </a:r>
          </a:p>
          <a:p>
            <a:pPr algn="just"/>
            <a:endParaRPr lang="uk-UA" sz="2000" i="1" dirty="0">
              <a:effectLst/>
              <a:latin typeface="Times New Roman" panose="02020603050405020304" pitchFamily="18" charset="0"/>
              <a:ea typeface="Times New Roman" panose="02020603050405020304" pitchFamily="18" charset="0"/>
            </a:endParaRPr>
          </a:p>
          <a:p>
            <a:pPr algn="just"/>
            <a:r>
              <a:rPr lang="uk-UA" sz="2000" i="1" dirty="0">
                <a:effectLst/>
                <a:latin typeface="Times New Roman" panose="02020603050405020304" pitchFamily="18" charset="0"/>
                <a:ea typeface="Times New Roman" panose="02020603050405020304" pitchFamily="18" charset="0"/>
              </a:rPr>
              <a:t>Управління</a:t>
            </a:r>
            <a:r>
              <a:rPr lang="uk-UA" sz="2000" i="1" spc="-40" dirty="0">
                <a:effectLst/>
                <a:latin typeface="Times New Roman" panose="02020603050405020304" pitchFamily="18" charset="0"/>
                <a:ea typeface="Times New Roman" panose="02020603050405020304" pitchFamily="18" charset="0"/>
              </a:rPr>
              <a:t> </a:t>
            </a:r>
            <a:r>
              <a:rPr lang="uk-UA" sz="2000" i="1" dirty="0">
                <a:effectLst/>
                <a:latin typeface="Times New Roman" panose="02020603050405020304" pitchFamily="18" charset="0"/>
                <a:ea typeface="Times New Roman" panose="02020603050405020304" pitchFamily="18" charset="0"/>
              </a:rPr>
              <a:t>оптової</a:t>
            </a:r>
            <a:r>
              <a:rPr lang="uk-UA" sz="2000" i="1" spc="-15" dirty="0">
                <a:effectLst/>
                <a:latin typeface="Times New Roman" panose="02020603050405020304" pitchFamily="18" charset="0"/>
                <a:ea typeface="Times New Roman" panose="02020603050405020304" pitchFamily="18" charset="0"/>
              </a:rPr>
              <a:t> </a:t>
            </a:r>
            <a:r>
              <a:rPr lang="uk-UA" sz="2000" i="1" dirty="0">
                <a:effectLst/>
                <a:latin typeface="Times New Roman" panose="02020603050405020304" pitchFamily="18" charset="0"/>
                <a:ea typeface="Times New Roman" panose="02020603050405020304" pitchFamily="18" charset="0"/>
              </a:rPr>
              <a:t>та</a:t>
            </a:r>
            <a:r>
              <a:rPr lang="uk-UA" sz="2000" i="1" spc="-15" dirty="0">
                <a:effectLst/>
                <a:latin typeface="Times New Roman" panose="02020603050405020304" pitchFamily="18" charset="0"/>
                <a:ea typeface="Times New Roman" panose="02020603050405020304" pitchFamily="18" charset="0"/>
              </a:rPr>
              <a:t> </a:t>
            </a:r>
            <a:r>
              <a:rPr lang="uk-UA" sz="2000" i="1" dirty="0">
                <a:effectLst/>
                <a:latin typeface="Times New Roman" panose="02020603050405020304" pitchFamily="18" charset="0"/>
                <a:ea typeface="Times New Roman" panose="02020603050405020304" pitchFamily="18" charset="0"/>
              </a:rPr>
              <a:t>роздрібної</a:t>
            </a:r>
            <a:r>
              <a:rPr lang="uk-UA" sz="2000" i="1" spc="-20" dirty="0">
                <a:effectLst/>
                <a:latin typeface="Times New Roman" panose="02020603050405020304" pitchFamily="18" charset="0"/>
                <a:ea typeface="Times New Roman" panose="02020603050405020304" pitchFamily="18" charset="0"/>
              </a:rPr>
              <a:t> </a:t>
            </a:r>
            <a:r>
              <a:rPr lang="uk-UA" sz="2000" i="1" dirty="0">
                <a:effectLst/>
                <a:latin typeface="Times New Roman" panose="02020603050405020304" pitchFamily="18" charset="0"/>
                <a:ea typeface="Times New Roman" panose="02020603050405020304" pitchFamily="18" charset="0"/>
              </a:rPr>
              <a:t>торгівлі</a:t>
            </a:r>
            <a:r>
              <a:rPr lang="uk-UA" sz="2000" i="1" spc="-15" dirty="0">
                <a:effectLst/>
                <a:latin typeface="Times New Roman" panose="02020603050405020304" pitchFamily="18" charset="0"/>
                <a:ea typeface="Times New Roman" panose="02020603050405020304" pitchFamily="18" charset="0"/>
              </a:rPr>
              <a:t> </a:t>
            </a:r>
            <a:r>
              <a:rPr lang="uk-UA" sz="2000" i="1" dirty="0">
                <a:effectLst/>
                <a:latin typeface="Times New Roman" panose="02020603050405020304" pitchFamily="18" charset="0"/>
                <a:ea typeface="Times New Roman" panose="02020603050405020304" pitchFamily="18" charset="0"/>
              </a:rPr>
              <a:t>лікарськими</a:t>
            </a:r>
            <a:r>
              <a:rPr lang="uk-UA" sz="2000" i="1" spc="-15" dirty="0">
                <a:effectLst/>
                <a:latin typeface="Times New Roman" panose="02020603050405020304" pitchFamily="18" charset="0"/>
                <a:ea typeface="Times New Roman" panose="02020603050405020304" pitchFamily="18" charset="0"/>
              </a:rPr>
              <a:t> </a:t>
            </a:r>
            <a:r>
              <a:rPr lang="uk-UA" sz="2000" i="1" dirty="0">
                <a:effectLst/>
                <a:latin typeface="Times New Roman" panose="02020603050405020304" pitchFamily="18" charset="0"/>
                <a:ea typeface="Times New Roman" panose="02020603050405020304" pitchFamily="18" charset="0"/>
              </a:rPr>
              <a:t>засобами</a:t>
            </a:r>
            <a:r>
              <a:rPr lang="uk-UA" sz="2000" i="1" spc="-5" dirty="0">
                <a:effectLst/>
                <a:latin typeface="Times New Roman" panose="02020603050405020304" pitchFamily="18" charset="0"/>
                <a:ea typeface="Times New Roman" panose="02020603050405020304" pitchFamily="18" charset="0"/>
              </a:rPr>
              <a:t> </a:t>
            </a:r>
            <a:r>
              <a:rPr lang="uk-UA" sz="2000" i="1" spc="-10" dirty="0" err="1">
                <a:effectLst/>
                <a:latin typeface="Times New Roman" panose="02020603050405020304" pitchFamily="18" charset="0"/>
                <a:ea typeface="Times New Roman" panose="02020603050405020304" pitchFamily="18" charset="0"/>
              </a:rPr>
              <a:t>Держлікслужби</a:t>
            </a:r>
            <a:endParaRPr lang="uk-UA" sz="2000" dirty="0">
              <a:effectLst/>
              <a:latin typeface="Times New Roman" panose="02020603050405020304" pitchFamily="18" charset="0"/>
              <a:ea typeface="Times New Roman" panose="02020603050405020304" pitchFamily="18" charset="0"/>
            </a:endParaRPr>
          </a:p>
          <a:p>
            <a:pPr indent="448945" algn="just"/>
            <a:r>
              <a:rPr lang="uk-UA" sz="2000" dirty="0">
                <a:effectLst/>
                <a:latin typeface="Times New Roman" panose="02020603050405020304" pitchFamily="18" charset="0"/>
                <a:ea typeface="Times New Roman" panose="02020603050405020304" pitchFamily="18" charset="0"/>
              </a:rPr>
              <a:t>Основні</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функції</a:t>
            </a:r>
            <a:r>
              <a:rPr lang="uk-UA" sz="2000" spc="-20"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Управління:</a:t>
            </a:r>
            <a:endParaRPr lang="uk-UA" sz="2000" dirty="0">
              <a:effectLst/>
              <a:latin typeface="Times New Roman" panose="02020603050405020304" pitchFamily="18" charset="0"/>
              <a:ea typeface="Times New Roman" panose="02020603050405020304" pitchFamily="18" charset="0"/>
            </a:endParaRPr>
          </a:p>
          <a:p>
            <a:pPr marR="452120" lvl="0" indent="-34290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Проведення експертизи документів, що подаються для отримання, внесення змін, переоформлення ліцензій на провадження господарської діяльності з виробництва лікарських засобів в умовах аптеки, оптової та роздрібної торгівлі лікарськими засобами.</a:t>
            </a:r>
          </a:p>
          <a:p>
            <a:pPr marR="451485" lvl="0" indent="-34290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Формування бази даних суб’єктів, що сертифікуються на відповідність вимогам GDP.</a:t>
            </a:r>
          </a:p>
          <a:p>
            <a:pPr marR="450215" lvl="0" indent="-34290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Здійснення державного контролю щодо додержання суб’єктами господарювання вимог ліцензійних умов провадження визначених видів господарської діяльності, в тому числі шляхом організації та проведення планових та позапланових перевірок суб’єктів, що здійснюють визначені види господарської діяльності.</a:t>
            </a:r>
          </a:p>
        </p:txBody>
      </p:sp>
    </p:spTree>
    <p:extLst>
      <p:ext uri="{BB962C8B-B14F-4D97-AF65-F5344CB8AC3E}">
        <p14:creationId xmlns:p14="http://schemas.microsoft.com/office/powerpoint/2010/main" val="1034668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AE1AB2-1476-1930-5E76-B50951706B18}"/>
              </a:ext>
            </a:extLst>
          </p:cNvPr>
          <p:cNvSpPr txBox="1"/>
          <p:nvPr/>
        </p:nvSpPr>
        <p:spPr>
          <a:xfrm>
            <a:off x="2408903" y="706282"/>
            <a:ext cx="9045678" cy="4708981"/>
          </a:xfrm>
          <a:prstGeom prst="rect">
            <a:avLst/>
          </a:prstGeom>
          <a:noFill/>
        </p:spPr>
        <p:txBody>
          <a:bodyPr wrap="square">
            <a:spAutoFit/>
          </a:bodyPr>
          <a:lstStyle/>
          <a:p>
            <a:pPr algn="just"/>
            <a:r>
              <a:rPr lang="uk-UA" sz="2000" b="1" i="1" dirty="0">
                <a:effectLst/>
                <a:latin typeface="Times New Roman" panose="02020603050405020304" pitchFamily="18" charset="0"/>
                <a:ea typeface="Times New Roman" panose="02020603050405020304" pitchFamily="18" charset="0"/>
              </a:rPr>
              <a:t>Державні</a:t>
            </a:r>
            <a:r>
              <a:rPr lang="uk-UA" sz="2000" b="1" i="1" spc="-30" dirty="0">
                <a:effectLst/>
                <a:latin typeface="Times New Roman" panose="02020603050405020304" pitchFamily="18" charset="0"/>
                <a:ea typeface="Times New Roman" panose="02020603050405020304" pitchFamily="18" charset="0"/>
              </a:rPr>
              <a:t> </a:t>
            </a:r>
            <a:r>
              <a:rPr lang="uk-UA" sz="2000" b="1" i="1" dirty="0">
                <a:effectLst/>
                <a:latin typeface="Times New Roman" panose="02020603050405020304" pitchFamily="18" charset="0"/>
                <a:ea typeface="Times New Roman" panose="02020603050405020304" pitchFamily="18" charset="0"/>
              </a:rPr>
              <a:t>підприємства,</a:t>
            </a:r>
            <a:r>
              <a:rPr lang="uk-UA" sz="2000" b="1" i="1" spc="-15" dirty="0">
                <a:effectLst/>
                <a:latin typeface="Times New Roman" panose="02020603050405020304" pitchFamily="18" charset="0"/>
                <a:ea typeface="Times New Roman" panose="02020603050405020304" pitchFamily="18" charset="0"/>
              </a:rPr>
              <a:t> </a:t>
            </a:r>
            <a:r>
              <a:rPr lang="uk-UA" sz="2000" b="1" i="1" dirty="0">
                <a:effectLst/>
                <a:latin typeface="Times New Roman" panose="02020603050405020304" pitchFamily="18" charset="0"/>
                <a:ea typeface="Times New Roman" panose="02020603050405020304" pitchFamily="18" charset="0"/>
              </a:rPr>
              <a:t>що</a:t>
            </a:r>
            <a:r>
              <a:rPr lang="uk-UA" sz="2000" b="1" i="1" spc="-15" dirty="0">
                <a:effectLst/>
                <a:latin typeface="Times New Roman" panose="02020603050405020304" pitchFamily="18" charset="0"/>
                <a:ea typeface="Times New Roman" panose="02020603050405020304" pitchFamily="18" charset="0"/>
              </a:rPr>
              <a:t> </a:t>
            </a:r>
            <a:r>
              <a:rPr lang="uk-UA" sz="2000" b="1" i="1" dirty="0">
                <a:effectLst/>
                <a:latin typeface="Times New Roman" panose="02020603050405020304" pitchFamily="18" charset="0"/>
                <a:ea typeface="Times New Roman" panose="02020603050405020304" pitchFamily="18" charset="0"/>
              </a:rPr>
              <a:t>належать</a:t>
            </a:r>
            <a:r>
              <a:rPr lang="uk-UA" sz="2000" b="1" i="1" spc="-15" dirty="0">
                <a:effectLst/>
                <a:latin typeface="Times New Roman" panose="02020603050405020304" pitchFamily="18" charset="0"/>
                <a:ea typeface="Times New Roman" panose="02020603050405020304" pitchFamily="18" charset="0"/>
              </a:rPr>
              <a:t> </a:t>
            </a:r>
            <a:r>
              <a:rPr lang="uk-UA" sz="2000" b="1" i="1" dirty="0">
                <a:effectLst/>
                <a:latin typeface="Times New Roman" panose="02020603050405020304" pitchFamily="18" charset="0"/>
                <a:ea typeface="Times New Roman" panose="02020603050405020304" pitchFamily="18" charset="0"/>
              </a:rPr>
              <a:t>до</a:t>
            </a:r>
            <a:r>
              <a:rPr lang="uk-UA" sz="2000" b="1" i="1" spc="-15" dirty="0">
                <a:effectLst/>
                <a:latin typeface="Times New Roman" panose="02020603050405020304" pitchFamily="18" charset="0"/>
                <a:ea typeface="Times New Roman" panose="02020603050405020304" pitchFamily="18" charset="0"/>
              </a:rPr>
              <a:t> </a:t>
            </a:r>
            <a:r>
              <a:rPr lang="uk-UA" sz="2000" b="1" i="1" dirty="0">
                <a:effectLst/>
                <a:latin typeface="Times New Roman" panose="02020603050405020304" pitchFamily="18" charset="0"/>
                <a:ea typeface="Times New Roman" panose="02020603050405020304" pitchFamily="18" charset="0"/>
              </a:rPr>
              <a:t>сфери</a:t>
            </a:r>
            <a:r>
              <a:rPr lang="uk-UA" sz="2000" b="1" i="1" spc="-15" dirty="0">
                <a:effectLst/>
                <a:latin typeface="Times New Roman" panose="02020603050405020304" pitchFamily="18" charset="0"/>
                <a:ea typeface="Times New Roman" panose="02020603050405020304" pitchFamily="18" charset="0"/>
              </a:rPr>
              <a:t> </a:t>
            </a:r>
            <a:r>
              <a:rPr lang="uk-UA" sz="2000" b="1" i="1" dirty="0">
                <a:effectLst/>
                <a:latin typeface="Times New Roman" panose="02020603050405020304" pitchFamily="18" charset="0"/>
                <a:ea typeface="Times New Roman" panose="02020603050405020304" pitchFamily="18" charset="0"/>
              </a:rPr>
              <a:t>управління</a:t>
            </a:r>
            <a:r>
              <a:rPr lang="uk-UA" sz="2000" b="1" i="1" spc="-25" dirty="0">
                <a:effectLst/>
                <a:latin typeface="Times New Roman" panose="02020603050405020304" pitchFamily="18" charset="0"/>
                <a:ea typeface="Times New Roman" panose="02020603050405020304" pitchFamily="18" charset="0"/>
              </a:rPr>
              <a:t> </a:t>
            </a:r>
            <a:r>
              <a:rPr lang="uk-UA" sz="2000" b="1" i="1" spc="-10" dirty="0" err="1">
                <a:effectLst/>
                <a:latin typeface="Times New Roman" panose="02020603050405020304" pitchFamily="18" charset="0"/>
                <a:ea typeface="Times New Roman" panose="02020603050405020304" pitchFamily="18" charset="0"/>
              </a:rPr>
              <a:t>Держлікслужби</a:t>
            </a:r>
            <a:r>
              <a:rPr lang="uk-UA" sz="2000" b="1" i="1" spc="-10" dirty="0">
                <a:effectLst/>
                <a:latin typeface="Times New Roman" panose="02020603050405020304" pitchFamily="18" charset="0"/>
                <a:ea typeface="Times New Roman" panose="02020603050405020304" pitchFamily="18" charset="0"/>
              </a:rPr>
              <a:t>:</a:t>
            </a:r>
          </a:p>
          <a:p>
            <a:pPr algn="just"/>
            <a:endParaRPr lang="uk-UA" sz="2000" b="1" dirty="0">
              <a:effectLst/>
              <a:latin typeface="Times New Roman" panose="02020603050405020304" pitchFamily="18" charset="0"/>
              <a:ea typeface="Times New Roman" panose="02020603050405020304" pitchFamily="18" charset="0"/>
            </a:endParaRPr>
          </a:p>
          <a:p>
            <a:pPr marR="451485" lvl="0" indent="-342900" algn="just">
              <a:buSzPts val="1200"/>
              <a:buFont typeface="Times New Roman" panose="02020603050405020304" pitchFamily="18" charset="0"/>
              <a:buAutoNum type="arabicPeriod"/>
              <a:tabLst>
                <a:tab pos="1979295" algn="l"/>
              </a:tabLst>
            </a:pPr>
            <a:r>
              <a:rPr lang="uk-UA" sz="2000" b="1" i="1" spc="0" dirty="0">
                <a:effectLst/>
                <a:latin typeface="Times New Roman" panose="02020603050405020304" pitchFamily="18" charset="0"/>
                <a:ea typeface="Times New Roman" panose="02020603050405020304" pitchFamily="18" charset="0"/>
              </a:rPr>
              <a:t>ДП «Центральна лабораторія з аналізу якості лікарських засобів і медичної </a:t>
            </a:r>
            <a:r>
              <a:rPr lang="uk-UA" sz="2000" b="1" i="1" spc="-10" dirty="0">
                <a:effectLst/>
                <a:latin typeface="Times New Roman" panose="02020603050405020304" pitchFamily="18" charset="0"/>
                <a:ea typeface="Times New Roman" panose="02020603050405020304" pitchFamily="18" charset="0"/>
              </a:rPr>
              <a:t>продукції».</a:t>
            </a:r>
          </a:p>
          <a:p>
            <a:pPr marR="451485" lvl="0" algn="just">
              <a:buSzPts val="1200"/>
              <a:tabLst>
                <a:tab pos="1979295" algn="l"/>
              </a:tabLst>
            </a:pPr>
            <a:endParaRPr lang="uk-UA" sz="2000" spc="0" dirty="0">
              <a:effectLst/>
              <a:latin typeface="Times New Roman" panose="02020603050405020304" pitchFamily="18" charset="0"/>
              <a:ea typeface="Times New Roman" panose="02020603050405020304" pitchFamily="18" charset="0"/>
            </a:endParaRPr>
          </a:p>
          <a:p>
            <a:pPr marR="449580" indent="448945" algn="just"/>
            <a:r>
              <a:rPr lang="uk-UA" sz="2000" dirty="0">
                <a:effectLst/>
                <a:latin typeface="Times New Roman" panose="02020603050405020304" pitchFamily="18" charset="0"/>
                <a:ea typeface="Times New Roman" panose="02020603050405020304" pitchFamily="18" charset="0"/>
              </a:rPr>
              <a:t>Державне підприємство «Центральна лабораторія з аналізу якості лікарських засобів і медичної продукції» – референтна лабораторія </a:t>
            </a:r>
            <a:r>
              <a:rPr lang="uk-UA" sz="2000" dirty="0" err="1">
                <a:effectLst/>
                <a:latin typeface="Times New Roman" panose="02020603050405020304" pitchFamily="18" charset="0"/>
                <a:ea typeface="Times New Roman" panose="02020603050405020304" pitchFamily="18" charset="0"/>
              </a:rPr>
              <a:t>Держлікслужби</a:t>
            </a:r>
            <a:r>
              <a:rPr lang="uk-UA" sz="2000" dirty="0">
                <a:effectLst/>
                <a:latin typeface="Times New Roman" panose="02020603050405020304" pitchFamily="18" charset="0"/>
                <a:ea typeface="Times New Roman" panose="02020603050405020304" pitchFamily="18" charset="0"/>
              </a:rPr>
              <a:t> з такими основними напрямами діяльності:</a:t>
            </a:r>
          </a:p>
          <a:p>
            <a:pPr marR="449580" indent="448945" algn="just"/>
            <a:endParaRPr lang="uk-UA" sz="2000" dirty="0">
              <a:effectLst/>
              <a:latin typeface="Times New Roman" panose="02020603050405020304" pitchFamily="18" charset="0"/>
              <a:ea typeface="Times New Roman" panose="02020603050405020304" pitchFamily="18" charset="0"/>
            </a:endParaRPr>
          </a:p>
          <a:p>
            <a:pPr marL="0" lvl="1" indent="-285750" algn="just">
              <a:buSzPts val="1200"/>
              <a:buFont typeface="Wingdings" panose="05000000000000000000" pitchFamily="2" charset="2"/>
              <a:buChar char=""/>
              <a:tabLst>
                <a:tab pos="1979295"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проведення</a:t>
            </a:r>
            <a:r>
              <a:rPr lang="uk-UA" sz="2000" spc="-1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аналізу</a:t>
            </a:r>
            <a:r>
              <a:rPr lang="uk-UA" sz="2000" spc="-4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якості</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готових лікарських</a:t>
            </a:r>
            <a:r>
              <a:rPr lang="uk-UA" sz="2000" spc="-1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засобів;</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0" lvl="1" indent="-285750" algn="just">
              <a:buSzPts val="1200"/>
              <a:buFont typeface="Wingdings" panose="05000000000000000000" pitchFamily="2" charset="2"/>
              <a:buChar char=""/>
              <a:tabLst>
                <a:tab pos="1979295"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кваліфікація</a:t>
            </a:r>
            <a:r>
              <a:rPr lang="uk-UA" sz="2000" spc="-3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аналітичних</a:t>
            </a:r>
            <a:r>
              <a:rPr lang="uk-UA" sz="2000" spc="-2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приладів</a:t>
            </a:r>
            <a:r>
              <a:rPr lang="uk-UA" sz="2000" spc="-2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та</a:t>
            </a:r>
            <a:r>
              <a:rPr lang="uk-UA" sz="2000" spc="-2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обладнання;</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0" marR="448310" lvl="1" indent="-28575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проведення за дорученням </a:t>
            </a:r>
            <a:r>
              <a:rPr lang="uk-UA" sz="2000" spc="0" dirty="0" err="1">
                <a:effectLst/>
                <a:latin typeface="Times New Roman" panose="02020603050405020304" pitchFamily="18" charset="0"/>
                <a:ea typeface="Wingdings" panose="05000000000000000000" pitchFamily="2" charset="2"/>
                <a:cs typeface="Wingdings" panose="05000000000000000000" pitchFamily="2" charset="2"/>
              </a:rPr>
              <a:t>Держлікслужби</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 технічної експертизи та інспектувань умов виробництва лікарських засобів з метою визначення відповідності виробництва лікарських засобів вимогам належної виробничої практики (GMP).</a:t>
            </a:r>
          </a:p>
        </p:txBody>
      </p:sp>
    </p:spTree>
    <p:extLst>
      <p:ext uri="{BB962C8B-B14F-4D97-AF65-F5344CB8AC3E}">
        <p14:creationId xmlns:p14="http://schemas.microsoft.com/office/powerpoint/2010/main" val="2880555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53C4EE-9450-4252-23D2-79264F38D6D3}"/>
              </a:ext>
            </a:extLst>
          </p:cNvPr>
          <p:cNvSpPr txBox="1"/>
          <p:nvPr/>
        </p:nvSpPr>
        <p:spPr>
          <a:xfrm>
            <a:off x="2094271" y="260867"/>
            <a:ext cx="9842090" cy="5940088"/>
          </a:xfrm>
          <a:prstGeom prst="rect">
            <a:avLst/>
          </a:prstGeom>
          <a:noFill/>
        </p:spPr>
        <p:txBody>
          <a:bodyPr wrap="square">
            <a:spAutoFit/>
          </a:bodyPr>
          <a:lstStyle/>
          <a:p>
            <a:pPr marR="1031875" lvl="0" algn="just">
              <a:buSzPts val="1200"/>
              <a:tabLst>
                <a:tab pos="1979930" algn="l"/>
              </a:tabLst>
            </a:pPr>
            <a:r>
              <a:rPr lang="uk-UA" sz="2000" i="1" spc="0" dirty="0">
                <a:effectLst/>
                <a:latin typeface="Times New Roman" panose="02020603050405020304" pitchFamily="18" charset="0"/>
                <a:ea typeface="Times New Roman" panose="02020603050405020304" pitchFamily="18" charset="0"/>
              </a:rPr>
              <a:t>2. </a:t>
            </a:r>
            <a:r>
              <a:rPr lang="uk-UA" sz="2000" b="1" i="1" spc="0" dirty="0">
                <a:effectLst/>
                <a:latin typeface="Times New Roman" panose="02020603050405020304" pitchFamily="18" charset="0"/>
                <a:ea typeface="Times New Roman" panose="02020603050405020304" pitchFamily="18" charset="0"/>
              </a:rPr>
              <a:t>ДП</a:t>
            </a:r>
            <a:r>
              <a:rPr lang="uk-UA" sz="2000" b="1" i="1" spc="-35" dirty="0">
                <a:effectLst/>
                <a:latin typeface="Times New Roman" panose="02020603050405020304" pitchFamily="18" charset="0"/>
                <a:ea typeface="Times New Roman" panose="02020603050405020304" pitchFamily="18" charset="0"/>
              </a:rPr>
              <a:t> </a:t>
            </a:r>
            <a:r>
              <a:rPr lang="uk-UA" sz="2000" b="1" i="1" spc="0" dirty="0">
                <a:effectLst/>
                <a:latin typeface="Times New Roman" panose="02020603050405020304" pitchFamily="18" charset="0"/>
                <a:ea typeface="Times New Roman" panose="02020603050405020304" pitchFamily="18" charset="0"/>
              </a:rPr>
              <a:t>«Український</a:t>
            </a:r>
            <a:r>
              <a:rPr lang="uk-UA" sz="2000" b="1" i="1" spc="-30" dirty="0">
                <a:effectLst/>
                <a:latin typeface="Times New Roman" panose="02020603050405020304" pitchFamily="18" charset="0"/>
                <a:ea typeface="Times New Roman" panose="02020603050405020304" pitchFamily="18" charset="0"/>
              </a:rPr>
              <a:t> </a:t>
            </a:r>
            <a:r>
              <a:rPr lang="uk-UA" sz="2000" b="1" i="1" spc="0" dirty="0">
                <a:effectLst/>
                <a:latin typeface="Times New Roman" panose="02020603050405020304" pitchFamily="18" charset="0"/>
                <a:ea typeface="Times New Roman" panose="02020603050405020304" pitchFamily="18" charset="0"/>
              </a:rPr>
              <a:t>фармацевтичний</a:t>
            </a:r>
            <a:r>
              <a:rPr lang="uk-UA" sz="2000" b="1" i="1" spc="-30" dirty="0">
                <a:effectLst/>
                <a:latin typeface="Times New Roman" panose="02020603050405020304" pitchFamily="18" charset="0"/>
                <a:ea typeface="Times New Roman" panose="02020603050405020304" pitchFamily="18" charset="0"/>
              </a:rPr>
              <a:t> </a:t>
            </a:r>
            <a:r>
              <a:rPr lang="uk-UA" sz="2000" b="1" i="1" spc="0" dirty="0">
                <a:effectLst/>
                <a:latin typeface="Times New Roman" panose="02020603050405020304" pitchFamily="18" charset="0"/>
                <a:ea typeface="Times New Roman" panose="02020603050405020304" pitchFamily="18" charset="0"/>
              </a:rPr>
              <a:t>інститут</a:t>
            </a:r>
            <a:r>
              <a:rPr lang="uk-UA" sz="2000" b="1" i="1" spc="-25" dirty="0">
                <a:effectLst/>
                <a:latin typeface="Times New Roman" panose="02020603050405020304" pitchFamily="18" charset="0"/>
                <a:ea typeface="Times New Roman" panose="02020603050405020304" pitchFamily="18" charset="0"/>
              </a:rPr>
              <a:t> </a:t>
            </a:r>
            <a:r>
              <a:rPr lang="uk-UA" sz="2000" b="1" i="1" spc="0" dirty="0">
                <a:effectLst/>
                <a:latin typeface="Times New Roman" panose="02020603050405020304" pitchFamily="18" charset="0"/>
                <a:ea typeface="Times New Roman" panose="02020603050405020304" pitchFamily="18" charset="0"/>
              </a:rPr>
              <a:t>якості»</a:t>
            </a:r>
            <a:r>
              <a:rPr lang="uk-UA" sz="2000" b="1" i="1" spc="-20" dirty="0">
                <a:effectLst/>
                <a:latin typeface="Times New Roman" panose="02020603050405020304" pitchFamily="18" charset="0"/>
                <a:ea typeface="Times New Roman" panose="02020603050405020304" pitchFamily="18" charset="0"/>
              </a:rPr>
              <a:t> </a:t>
            </a:r>
            <a:r>
              <a:rPr lang="uk-UA" sz="2000" b="1" spc="0" dirty="0">
                <a:effectLst/>
                <a:latin typeface="Times New Roman" panose="02020603050405020304" pitchFamily="18" charset="0"/>
                <a:ea typeface="Times New Roman" panose="02020603050405020304" pitchFamily="18" charset="0"/>
              </a:rPr>
              <a:t>(</a:t>
            </a:r>
            <a:r>
              <a:rPr lang="uk-UA" sz="2000" b="1" i="1" spc="0" dirty="0">
                <a:effectLst/>
                <a:latin typeface="Times New Roman" panose="02020603050405020304" pitchFamily="18" charset="0"/>
                <a:ea typeface="Times New Roman" panose="02020603050405020304" pitchFamily="18" charset="0"/>
              </a:rPr>
              <a:t>ДП</a:t>
            </a:r>
            <a:r>
              <a:rPr lang="uk-UA" sz="2000" b="1" i="1" spc="-35" dirty="0">
                <a:effectLst/>
                <a:latin typeface="Times New Roman" panose="02020603050405020304" pitchFamily="18" charset="0"/>
                <a:ea typeface="Times New Roman" panose="02020603050405020304" pitchFamily="18" charset="0"/>
              </a:rPr>
              <a:t> </a:t>
            </a:r>
            <a:r>
              <a:rPr lang="uk-UA" sz="2000" b="1" i="1" spc="0" dirty="0">
                <a:effectLst/>
                <a:latin typeface="Times New Roman" panose="02020603050405020304" pitchFamily="18" charset="0"/>
                <a:ea typeface="Times New Roman" panose="02020603050405020304" pitchFamily="18" charset="0"/>
              </a:rPr>
              <a:t>«УФІЯ»</a:t>
            </a:r>
            <a:r>
              <a:rPr lang="uk-UA" sz="2000" b="1" spc="0" dirty="0">
                <a:effectLst/>
                <a:latin typeface="Times New Roman" panose="02020603050405020304" pitchFamily="18" charset="0"/>
                <a:ea typeface="Times New Roman" panose="02020603050405020304" pitchFamily="18" charset="0"/>
              </a:rPr>
              <a:t>) </a:t>
            </a:r>
          </a:p>
          <a:p>
            <a:pPr marR="1031875" lvl="0" algn="just">
              <a:buSzPts val="1200"/>
              <a:tabLst>
                <a:tab pos="1979930" algn="l"/>
              </a:tabLst>
            </a:pPr>
            <a:endParaRPr lang="uk-UA" sz="2000" dirty="0">
              <a:latin typeface="Times New Roman" panose="02020603050405020304" pitchFamily="18" charset="0"/>
              <a:ea typeface="Times New Roman" panose="02020603050405020304" pitchFamily="18" charset="0"/>
            </a:endParaRPr>
          </a:p>
          <a:p>
            <a:pPr marR="1031875" lvl="0" algn="just">
              <a:buSzPts val="1200"/>
              <a:tabLst>
                <a:tab pos="1979930" algn="l"/>
              </a:tabLst>
            </a:pPr>
            <a:r>
              <a:rPr lang="uk-UA" sz="2000" spc="0" dirty="0">
                <a:effectLst/>
                <a:latin typeface="Times New Roman" panose="02020603050405020304" pitchFamily="18" charset="0"/>
                <a:ea typeface="Times New Roman" panose="02020603050405020304" pitchFamily="18" charset="0"/>
              </a:rPr>
              <a:t>Основними напрямами діяльності ДП «УФІЯ» є:</a:t>
            </a:r>
          </a:p>
          <a:p>
            <a:pPr marL="0" marR="448310" lvl="1" indent="-28575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проведення навчання фахівців підприємств, установ, організацій, в тому числі</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державних</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службовців,</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правилам</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належної</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виробничої,</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дистриб’юторської </a:t>
            </a:r>
            <a:r>
              <a:rPr lang="uk-UA" sz="2000" dirty="0">
                <a:effectLst/>
                <a:latin typeface="Times New Roman" panose="02020603050405020304" pitchFamily="18" charset="0"/>
                <a:ea typeface="Times New Roman" panose="02020603050405020304" pitchFamily="18" charset="0"/>
              </a:rPr>
              <a:t>практики виробництва лікарських засобів та медичних виробів за європейськими і світовими нормами;</a:t>
            </a:r>
          </a:p>
          <a:p>
            <a:pPr marL="0" marR="448310" lvl="1" indent="-285750" algn="just">
              <a:buSzPts val="1200"/>
              <a:buFont typeface="Wingdings" panose="05000000000000000000" pitchFamily="2" charset="2"/>
              <a:buChar char=""/>
              <a:tabLst>
                <a:tab pos="1978660" algn="l"/>
              </a:tabLst>
            </a:pPr>
            <a:endParaRPr lang="uk-UA" sz="2000" dirty="0">
              <a:effectLst/>
              <a:latin typeface="Times New Roman" panose="02020603050405020304" pitchFamily="18" charset="0"/>
              <a:ea typeface="Times New Roman" panose="02020603050405020304" pitchFamily="18" charset="0"/>
            </a:endParaRPr>
          </a:p>
          <a:p>
            <a:pPr marL="0" marR="447675" lvl="1" indent="-28575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проведення науково-технічних експертиз та інспектування при проведенні підтвердження відповідності умов виробництва лікарських засобів вимогам належної виробничої, дистриб’юторської практики підприємств, установ та організацій незалежно від</a:t>
            </a:r>
            <a:r>
              <a:rPr lang="uk-UA" sz="2000" spc="14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форм</a:t>
            </a:r>
            <a:r>
              <a:rPr lang="uk-UA" sz="2000" spc="14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власності,</a:t>
            </a:r>
            <a:r>
              <a:rPr lang="uk-UA" sz="2000" spc="14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проведення</a:t>
            </a:r>
            <a:r>
              <a:rPr lang="uk-UA" sz="2000" spc="14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сертифікації</a:t>
            </a:r>
            <a:r>
              <a:rPr lang="uk-UA" sz="2000" spc="13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виробництв</a:t>
            </a:r>
            <a:r>
              <a:rPr lang="uk-UA" sz="2000" spc="14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лікарських</a:t>
            </a:r>
            <a:r>
              <a:rPr lang="uk-UA" sz="2000" spc="14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засобів,</a:t>
            </a:r>
            <a:r>
              <a:rPr lang="uk-UA" sz="2000" spc="14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організацій з оптової реалізації лікарських засобів, проведення атестації лабораторій з контролю</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якості лікарських засобів, проведення аудитів, інспекцій, обстежень тощо;</a:t>
            </a:r>
          </a:p>
          <a:p>
            <a:pPr marL="0" marR="447675" lvl="1" indent="-285750" algn="just">
              <a:buSzPts val="1200"/>
              <a:buFont typeface="Wingdings" panose="05000000000000000000" pitchFamily="2" charset="2"/>
              <a:buChar char=""/>
              <a:tabLst>
                <a:tab pos="1978660" algn="l"/>
              </a:tabLst>
            </a:pP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0" marR="451485" lvl="1" indent="-28575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проведення</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спеціалізованої</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експертизи</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для</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видачі</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експертних</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висновків</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на право ввезення на територію України, вивезення з території України наркотичних засобів, психотропних речовин і прекурсорів.</a:t>
            </a:r>
          </a:p>
        </p:txBody>
      </p:sp>
    </p:spTree>
    <p:extLst>
      <p:ext uri="{BB962C8B-B14F-4D97-AF65-F5344CB8AC3E}">
        <p14:creationId xmlns:p14="http://schemas.microsoft.com/office/powerpoint/2010/main" val="613918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E4BE16-4C9C-0FF6-CBAE-97434FD85A0C}"/>
              </a:ext>
            </a:extLst>
          </p:cNvPr>
          <p:cNvSpPr txBox="1"/>
          <p:nvPr/>
        </p:nvSpPr>
        <p:spPr>
          <a:xfrm>
            <a:off x="2271251" y="447251"/>
            <a:ext cx="9694607" cy="5632311"/>
          </a:xfrm>
          <a:prstGeom prst="rect">
            <a:avLst/>
          </a:prstGeom>
          <a:noFill/>
        </p:spPr>
        <p:txBody>
          <a:bodyPr wrap="square">
            <a:spAutoFit/>
          </a:bodyPr>
          <a:lstStyle/>
          <a:p>
            <a:pPr marL="457200" lvl="0" indent="-457200" algn="just">
              <a:buSzPct val="146000"/>
              <a:buAutoNum type="arabicPeriod" startAt="3"/>
              <a:tabLst>
                <a:tab pos="1979930" algn="l"/>
              </a:tabLst>
            </a:pPr>
            <a:r>
              <a:rPr lang="uk-UA" sz="2000" b="1" i="1" spc="0" dirty="0">
                <a:effectLst/>
                <a:latin typeface="Times New Roman" panose="02020603050405020304" pitchFamily="18" charset="0"/>
                <a:ea typeface="Times New Roman" panose="02020603050405020304" pitchFamily="18" charset="0"/>
              </a:rPr>
              <a:t>ДП</a:t>
            </a:r>
            <a:r>
              <a:rPr lang="uk-UA" sz="2000" b="1" i="1" spc="-30" dirty="0">
                <a:effectLst/>
                <a:latin typeface="Times New Roman" panose="02020603050405020304" pitchFamily="18" charset="0"/>
                <a:ea typeface="Times New Roman" panose="02020603050405020304" pitchFamily="18" charset="0"/>
              </a:rPr>
              <a:t> </a:t>
            </a:r>
            <a:r>
              <a:rPr lang="uk-UA" sz="2000" b="1" i="1" spc="0" dirty="0">
                <a:effectLst/>
                <a:latin typeface="Times New Roman" panose="02020603050405020304" pitchFamily="18" charset="0"/>
                <a:ea typeface="Times New Roman" panose="02020603050405020304" pitchFamily="18" charset="0"/>
              </a:rPr>
              <a:t>«Український</a:t>
            </a:r>
            <a:r>
              <a:rPr lang="uk-UA" sz="2000" b="1" i="1" spc="-10" dirty="0">
                <a:effectLst/>
                <a:latin typeface="Times New Roman" panose="02020603050405020304" pitchFamily="18" charset="0"/>
                <a:ea typeface="Times New Roman" panose="02020603050405020304" pitchFamily="18" charset="0"/>
              </a:rPr>
              <a:t> </a:t>
            </a:r>
            <a:r>
              <a:rPr lang="uk-UA" sz="2000" b="1" i="1" spc="0" dirty="0">
                <a:effectLst/>
                <a:latin typeface="Times New Roman" panose="02020603050405020304" pitchFamily="18" charset="0"/>
                <a:ea typeface="Times New Roman" panose="02020603050405020304" pitchFamily="18" charset="0"/>
              </a:rPr>
              <a:t>науковий</a:t>
            </a:r>
            <a:r>
              <a:rPr lang="uk-UA" sz="2000" b="1" i="1" spc="-10" dirty="0">
                <a:effectLst/>
                <a:latin typeface="Times New Roman" panose="02020603050405020304" pitchFamily="18" charset="0"/>
                <a:ea typeface="Times New Roman" panose="02020603050405020304" pitchFamily="18" charset="0"/>
              </a:rPr>
              <a:t> </a:t>
            </a:r>
            <a:r>
              <a:rPr lang="uk-UA" sz="2000" b="1" i="1" spc="0" dirty="0">
                <a:effectLst/>
                <a:latin typeface="Times New Roman" panose="02020603050405020304" pitchFamily="18" charset="0"/>
                <a:ea typeface="Times New Roman" panose="02020603050405020304" pitchFamily="18" charset="0"/>
              </a:rPr>
              <a:t>фармакопейний</a:t>
            </a:r>
            <a:r>
              <a:rPr lang="uk-UA" sz="2000" b="1" i="1" spc="-10" dirty="0">
                <a:effectLst/>
                <a:latin typeface="Times New Roman" panose="02020603050405020304" pitchFamily="18" charset="0"/>
                <a:ea typeface="Times New Roman" panose="02020603050405020304" pitchFamily="18" charset="0"/>
              </a:rPr>
              <a:t> </a:t>
            </a:r>
            <a:r>
              <a:rPr lang="uk-UA" sz="2000" b="1" i="1" spc="0" dirty="0">
                <a:effectLst/>
                <a:latin typeface="Times New Roman" panose="02020603050405020304" pitchFamily="18" charset="0"/>
                <a:ea typeface="Times New Roman" panose="02020603050405020304" pitchFamily="18" charset="0"/>
              </a:rPr>
              <a:t>центр</a:t>
            </a:r>
            <a:r>
              <a:rPr lang="uk-UA" sz="2000" b="1" i="1" spc="-10" dirty="0">
                <a:effectLst/>
                <a:latin typeface="Times New Roman" panose="02020603050405020304" pitchFamily="18" charset="0"/>
                <a:ea typeface="Times New Roman" panose="02020603050405020304" pitchFamily="18" charset="0"/>
              </a:rPr>
              <a:t> </a:t>
            </a:r>
            <a:r>
              <a:rPr lang="uk-UA" sz="2000" b="1" i="1" spc="0" dirty="0">
                <a:effectLst/>
                <a:latin typeface="Times New Roman" panose="02020603050405020304" pitchFamily="18" charset="0"/>
                <a:ea typeface="Times New Roman" panose="02020603050405020304" pitchFamily="18" charset="0"/>
              </a:rPr>
              <a:t>якості</a:t>
            </a:r>
            <a:r>
              <a:rPr lang="uk-UA" sz="2000" b="1" i="1" spc="-10" dirty="0">
                <a:effectLst/>
                <a:latin typeface="Times New Roman" panose="02020603050405020304" pitchFamily="18" charset="0"/>
                <a:ea typeface="Times New Roman" panose="02020603050405020304" pitchFamily="18" charset="0"/>
              </a:rPr>
              <a:t> </a:t>
            </a:r>
            <a:r>
              <a:rPr lang="uk-UA" sz="2000" b="1" i="1" spc="0" dirty="0">
                <a:effectLst/>
                <a:latin typeface="Times New Roman" panose="02020603050405020304" pitchFamily="18" charset="0"/>
                <a:ea typeface="Times New Roman" panose="02020603050405020304" pitchFamily="18" charset="0"/>
              </a:rPr>
              <a:t>лікарських</a:t>
            </a:r>
            <a:r>
              <a:rPr lang="uk-UA" sz="2000" b="1" i="1" spc="-10" dirty="0">
                <a:effectLst/>
                <a:latin typeface="Times New Roman" panose="02020603050405020304" pitchFamily="18" charset="0"/>
                <a:ea typeface="Times New Roman" panose="02020603050405020304" pitchFamily="18" charset="0"/>
              </a:rPr>
              <a:t> засобів»</a:t>
            </a:r>
            <a:r>
              <a:rPr lang="uk-UA" sz="2000" b="1" i="1" dirty="0">
                <a:latin typeface="Times New Roman" panose="02020603050405020304" pitchFamily="18" charset="0"/>
                <a:ea typeface="Times New Roman" panose="02020603050405020304" pitchFamily="18" charset="0"/>
              </a:rPr>
              <a:t> </a:t>
            </a:r>
            <a:r>
              <a:rPr lang="uk-UA" sz="2000" b="1" dirty="0">
                <a:effectLst/>
                <a:latin typeface="Times New Roman" panose="02020603050405020304" pitchFamily="18" charset="0"/>
                <a:ea typeface="Times New Roman" panose="02020603050405020304" pitchFamily="18" charset="0"/>
              </a:rPr>
              <a:t>(</a:t>
            </a:r>
            <a:r>
              <a:rPr lang="uk-UA" sz="2000" b="1" i="1" dirty="0">
                <a:effectLst/>
                <a:latin typeface="Times New Roman" panose="02020603050405020304" pitchFamily="18" charset="0"/>
                <a:ea typeface="Times New Roman" panose="02020603050405020304" pitchFamily="18" charset="0"/>
              </a:rPr>
              <a:t>ДП</a:t>
            </a:r>
            <a:r>
              <a:rPr lang="uk-UA" sz="2000" b="1" i="1" spc="-20" dirty="0">
                <a:effectLst/>
                <a:latin typeface="Times New Roman" panose="02020603050405020304" pitchFamily="18" charset="0"/>
                <a:ea typeface="Times New Roman" panose="02020603050405020304" pitchFamily="18" charset="0"/>
              </a:rPr>
              <a:t> </a:t>
            </a:r>
            <a:r>
              <a:rPr lang="uk-UA" sz="2000" b="1" i="1" dirty="0">
                <a:effectLst/>
                <a:latin typeface="Times New Roman" panose="02020603050405020304" pitchFamily="18" charset="0"/>
                <a:ea typeface="Times New Roman" panose="02020603050405020304" pitchFamily="18" charset="0"/>
              </a:rPr>
              <a:t>«Фармакопейний</a:t>
            </a:r>
            <a:r>
              <a:rPr lang="uk-UA" sz="2000" b="1" i="1" spc="-15" dirty="0">
                <a:effectLst/>
                <a:latin typeface="Times New Roman" panose="02020603050405020304" pitchFamily="18" charset="0"/>
                <a:ea typeface="Times New Roman" panose="02020603050405020304" pitchFamily="18" charset="0"/>
              </a:rPr>
              <a:t> </a:t>
            </a:r>
            <a:r>
              <a:rPr lang="uk-UA" sz="2000" b="1" i="1" spc="-10" dirty="0">
                <a:effectLst/>
                <a:latin typeface="Times New Roman" panose="02020603050405020304" pitchFamily="18" charset="0"/>
                <a:ea typeface="Times New Roman" panose="02020603050405020304" pitchFamily="18" charset="0"/>
              </a:rPr>
              <a:t>центр»</a:t>
            </a:r>
            <a:r>
              <a:rPr lang="uk-UA" sz="2000" b="1" spc="-10" dirty="0">
                <a:effectLst/>
                <a:latin typeface="Times New Roman" panose="02020603050405020304" pitchFamily="18" charset="0"/>
                <a:ea typeface="Times New Roman" panose="02020603050405020304" pitchFamily="18" charset="0"/>
              </a:rPr>
              <a:t>)</a:t>
            </a:r>
          </a:p>
          <a:p>
            <a:pPr marL="457200" lvl="0" indent="-457200" algn="just">
              <a:buSzPct val="146000"/>
              <a:buAutoNum type="arabicPeriod" startAt="3"/>
              <a:tabLst>
                <a:tab pos="1979930" algn="l"/>
              </a:tabLst>
            </a:pPr>
            <a:endParaRPr lang="uk-UA" sz="2000" b="1" dirty="0">
              <a:effectLst/>
              <a:latin typeface="Times New Roman" panose="02020603050405020304" pitchFamily="18" charset="0"/>
              <a:ea typeface="Times New Roman" panose="02020603050405020304" pitchFamily="18" charset="0"/>
            </a:endParaRPr>
          </a:p>
          <a:p>
            <a:pPr indent="448945" algn="just"/>
            <a:r>
              <a:rPr lang="uk-UA" sz="2000" dirty="0">
                <a:effectLst/>
                <a:latin typeface="Times New Roman" panose="02020603050405020304" pitchFamily="18" charset="0"/>
                <a:ea typeface="Times New Roman" panose="02020603050405020304" pitchFamily="18" charset="0"/>
              </a:rPr>
              <a:t>Основні</a:t>
            </a:r>
            <a:r>
              <a:rPr lang="uk-UA" sz="2000" spc="-3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завдання</a:t>
            </a:r>
            <a:r>
              <a:rPr lang="uk-UA" sz="2000" spc="-1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і</a:t>
            </a:r>
            <a:r>
              <a:rPr lang="uk-UA" sz="2000" spc="-3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напрямки</a:t>
            </a:r>
            <a:r>
              <a:rPr lang="uk-UA" sz="2000" spc="-1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роботи</a:t>
            </a:r>
            <a:r>
              <a:rPr lang="uk-UA" sz="2000" spc="-2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ДП</a:t>
            </a:r>
            <a:r>
              <a:rPr lang="uk-UA" sz="2000" spc="-1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«Фармакопейний</a:t>
            </a:r>
            <a:r>
              <a:rPr lang="uk-UA" sz="2000" spc="-15" dirty="0">
                <a:effectLst/>
                <a:latin typeface="Times New Roman" panose="02020603050405020304" pitchFamily="18" charset="0"/>
                <a:ea typeface="Times New Roman" panose="02020603050405020304" pitchFamily="18" charset="0"/>
              </a:rPr>
              <a:t> </a:t>
            </a:r>
            <a:r>
              <a:rPr lang="uk-UA" sz="2000" spc="-10" dirty="0">
                <a:effectLst/>
                <a:latin typeface="Times New Roman" panose="02020603050405020304" pitchFamily="18" charset="0"/>
                <a:ea typeface="Times New Roman" panose="02020603050405020304" pitchFamily="18" charset="0"/>
              </a:rPr>
              <a:t>центр»:</a:t>
            </a:r>
            <a:endParaRPr lang="uk-UA" sz="2000" dirty="0">
              <a:effectLst/>
              <a:latin typeface="Times New Roman" panose="02020603050405020304" pitchFamily="18" charset="0"/>
              <a:ea typeface="Times New Roman" panose="02020603050405020304" pitchFamily="18" charset="0"/>
            </a:endParaRPr>
          </a:p>
          <a:p>
            <a:pPr marL="0" lvl="1" indent="-285750">
              <a:buSzPts val="1200"/>
              <a:buFont typeface="Wingdings" panose="05000000000000000000" pitchFamily="2" charset="2"/>
              <a:buChar char=""/>
              <a:tabLst>
                <a:tab pos="1979295"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Розробка,</a:t>
            </a:r>
            <a:r>
              <a:rPr lang="uk-UA" sz="2000" spc="-2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підтримка</a:t>
            </a:r>
            <a:r>
              <a:rPr lang="uk-UA" sz="2000" spc="-2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і</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видання</a:t>
            </a:r>
            <a:r>
              <a:rPr lang="uk-UA"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u="none" strike="noStrike" spc="0" dirty="0">
                <a:effectLst/>
                <a:latin typeface="Times New Roman" panose="02020603050405020304" pitchFamily="18" charset="0"/>
                <a:ea typeface="Wingdings" panose="05000000000000000000" pitchFamily="2" charset="2"/>
                <a:cs typeface="Wingdings" panose="05000000000000000000" pitchFamily="2" charset="2"/>
                <a:hlinkClick r:id="rId2">
                  <a:extLst>
                    <a:ext uri="{A12FA001-AC4F-418D-AE19-62706E023703}">
                      <ahyp:hlinkClr xmlns:ahyp="http://schemas.microsoft.com/office/drawing/2018/hyperlinkcolor" val="tx"/>
                    </a:ext>
                  </a:extLst>
                </a:hlinkClick>
              </a:rPr>
              <a:t>Державної</a:t>
            </a:r>
            <a:r>
              <a:rPr lang="uk-UA" sz="2000" u="none" strike="noStrike" spc="-10" dirty="0">
                <a:effectLst/>
                <a:latin typeface="Times New Roman" panose="02020603050405020304" pitchFamily="18" charset="0"/>
                <a:ea typeface="Wingdings" panose="05000000000000000000" pitchFamily="2" charset="2"/>
                <a:cs typeface="Wingdings" panose="05000000000000000000" pitchFamily="2" charset="2"/>
                <a:hlinkClick r:id="rId2">
                  <a:extLst>
                    <a:ext uri="{A12FA001-AC4F-418D-AE19-62706E023703}">
                      <ahyp:hlinkClr xmlns:ahyp="http://schemas.microsoft.com/office/drawing/2018/hyperlinkcolor" val="tx"/>
                    </a:ext>
                  </a:extLst>
                </a:hlinkClick>
              </a:rPr>
              <a:t> </a:t>
            </a:r>
            <a:r>
              <a:rPr lang="uk-UA" sz="2000" u="none" strike="noStrike" spc="0" dirty="0">
                <a:effectLst/>
                <a:latin typeface="Times New Roman" panose="02020603050405020304" pitchFamily="18" charset="0"/>
                <a:ea typeface="Wingdings" panose="05000000000000000000" pitchFamily="2" charset="2"/>
                <a:cs typeface="Wingdings" panose="05000000000000000000" pitchFamily="2" charset="2"/>
                <a:hlinkClick r:id="rId2">
                  <a:extLst>
                    <a:ext uri="{A12FA001-AC4F-418D-AE19-62706E023703}">
                      <ahyp:hlinkClr xmlns:ahyp="http://schemas.microsoft.com/office/drawing/2018/hyperlinkcolor" val="tx"/>
                    </a:ext>
                  </a:extLst>
                </a:hlinkClick>
              </a:rPr>
              <a:t>Фармакопеї</a:t>
            </a:r>
            <a:r>
              <a:rPr lang="uk-UA" sz="2000" u="none" strike="noStrike" spc="-15" dirty="0">
                <a:effectLst/>
                <a:latin typeface="Times New Roman" panose="02020603050405020304" pitchFamily="18" charset="0"/>
                <a:ea typeface="Wingdings" panose="05000000000000000000" pitchFamily="2" charset="2"/>
                <a:cs typeface="Wingdings" panose="05000000000000000000" pitchFamily="2" charset="2"/>
                <a:hlinkClick r:id="rId2">
                  <a:extLst>
                    <a:ext uri="{A12FA001-AC4F-418D-AE19-62706E023703}">
                      <ahyp:hlinkClr xmlns:ahyp="http://schemas.microsoft.com/office/drawing/2018/hyperlinkcolor" val="tx"/>
                    </a:ext>
                  </a:extLst>
                </a:hlinkClick>
              </a:rPr>
              <a:t> </a:t>
            </a:r>
            <a:r>
              <a:rPr lang="uk-UA" sz="2000" u="none" strike="noStrike" spc="0" dirty="0">
                <a:effectLst/>
                <a:latin typeface="Times New Roman" panose="02020603050405020304" pitchFamily="18" charset="0"/>
                <a:ea typeface="Wingdings" panose="05000000000000000000" pitchFamily="2" charset="2"/>
                <a:cs typeface="Wingdings" panose="05000000000000000000" pitchFamily="2" charset="2"/>
                <a:hlinkClick r:id="rId2">
                  <a:extLst>
                    <a:ext uri="{A12FA001-AC4F-418D-AE19-62706E023703}">
                      <ahyp:hlinkClr xmlns:ahyp="http://schemas.microsoft.com/office/drawing/2018/hyperlinkcolor" val="tx"/>
                    </a:ext>
                  </a:extLst>
                </a:hlinkClick>
              </a:rPr>
              <a:t>України</a:t>
            </a:r>
            <a:r>
              <a:rPr lang="uk-UA" sz="2000" u="none" strike="noStrike" spc="-10" dirty="0">
                <a:effectLst/>
                <a:latin typeface="Times New Roman" panose="02020603050405020304" pitchFamily="18" charset="0"/>
                <a:ea typeface="Wingdings" panose="05000000000000000000" pitchFamily="2" charset="2"/>
                <a:cs typeface="Wingdings" panose="05000000000000000000" pitchFamily="2" charset="2"/>
                <a:hlinkClick r:id="rId2">
                  <a:extLst>
                    <a:ext uri="{A12FA001-AC4F-418D-AE19-62706E023703}">
                      <ahyp:hlinkClr xmlns:ahyp="http://schemas.microsoft.com/office/drawing/2018/hyperlinkcolor" val="tx"/>
                    </a:ext>
                  </a:extLst>
                </a:hlinkClick>
              </a:rPr>
              <a:t> (ДФУ)</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0" marR="451485" lvl="1" indent="-285750">
              <a:buSzPts val="1200"/>
              <a:buFont typeface="Wingdings" panose="05000000000000000000" pitchFamily="2" charset="2"/>
              <a:buChar char=""/>
              <a:tabLst>
                <a:tab pos="1979295"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Розробка</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і</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підтримка</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Національної</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системи</a:t>
            </a:r>
            <a:r>
              <a:rPr lang="uk-UA" sz="2000" spc="20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u="none" strike="noStrike" spc="0" dirty="0">
                <a:effectLst/>
                <a:latin typeface="Times New Roman" panose="02020603050405020304" pitchFamily="18" charset="0"/>
                <a:ea typeface="Wingdings" panose="05000000000000000000" pitchFamily="2" charset="2"/>
                <a:cs typeface="Wingdings" panose="05000000000000000000" pitchFamily="2" charset="2"/>
                <a:hlinkClick r:id="rId3">
                  <a:extLst>
                    <a:ext uri="{A12FA001-AC4F-418D-AE19-62706E023703}">
                      <ahyp:hlinkClr xmlns:ahyp="http://schemas.microsoft.com/office/drawing/2018/hyperlinkcolor" val="tx"/>
                    </a:ext>
                  </a:extLst>
                </a:hlinkClick>
              </a:rPr>
              <a:t>Фармакопейних</a:t>
            </a:r>
            <a:r>
              <a:rPr lang="uk-UA" sz="2000" u="none" strike="noStrike" spc="200" dirty="0">
                <a:effectLst/>
                <a:latin typeface="Times New Roman" panose="02020603050405020304" pitchFamily="18" charset="0"/>
                <a:ea typeface="Wingdings" panose="05000000000000000000" pitchFamily="2" charset="2"/>
                <a:cs typeface="Wingdings" panose="05000000000000000000" pitchFamily="2" charset="2"/>
                <a:hlinkClick r:id="rId3">
                  <a:extLst>
                    <a:ext uri="{A12FA001-AC4F-418D-AE19-62706E023703}">
                      <ahyp:hlinkClr xmlns:ahyp="http://schemas.microsoft.com/office/drawing/2018/hyperlinkcolor" val="tx"/>
                    </a:ext>
                  </a:extLst>
                </a:hlinkClick>
              </a:rPr>
              <a:t> </a:t>
            </a:r>
            <a:r>
              <a:rPr lang="uk-UA" sz="2000" u="none" strike="noStrike" spc="0" dirty="0">
                <a:effectLst/>
                <a:latin typeface="Times New Roman" panose="02020603050405020304" pitchFamily="18" charset="0"/>
                <a:ea typeface="Wingdings" panose="05000000000000000000" pitchFamily="2" charset="2"/>
                <a:cs typeface="Wingdings" panose="05000000000000000000" pitchFamily="2" charset="2"/>
                <a:hlinkClick r:id="rId3">
                  <a:extLst>
                    <a:ext uri="{A12FA001-AC4F-418D-AE19-62706E023703}">
                      <ahyp:hlinkClr xmlns:ahyp="http://schemas.microsoft.com/office/drawing/2018/hyperlinkcolor" val="tx"/>
                    </a:ext>
                  </a:extLst>
                </a:hlinkClick>
              </a:rPr>
              <a:t>стандартних</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u="none" strike="noStrike" spc="0" dirty="0">
                <a:effectLst/>
                <a:latin typeface="Times New Roman" panose="02020603050405020304" pitchFamily="18" charset="0"/>
                <a:ea typeface="Wingdings" panose="05000000000000000000" pitchFamily="2" charset="2"/>
                <a:cs typeface="Wingdings" panose="05000000000000000000" pitchFamily="2" charset="2"/>
                <a:hlinkClick r:id="rId3">
                  <a:extLst>
                    <a:ext uri="{A12FA001-AC4F-418D-AE19-62706E023703}">
                      <ahyp:hlinkClr xmlns:ahyp="http://schemas.microsoft.com/office/drawing/2018/hyperlinkcolor" val="tx"/>
                    </a:ext>
                  </a:extLst>
                </a:hlinkClick>
              </a:rPr>
              <a:t>зразків ДФУ</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a:t>
            </a:r>
          </a:p>
          <a:p>
            <a:pPr marL="0" lvl="1" indent="-285750">
              <a:buSzPts val="1200"/>
              <a:buFont typeface="Wingdings" panose="05000000000000000000" pitchFamily="2" charset="2"/>
              <a:buChar char=""/>
              <a:tabLst>
                <a:tab pos="1979295" algn="l"/>
              </a:tabLst>
            </a:pPr>
            <a:r>
              <a:rPr lang="uk-UA" sz="2000" u="none" strike="noStrike" spc="0" dirty="0">
                <a:effectLst/>
                <a:latin typeface="Times New Roman" panose="02020603050405020304" pitchFamily="18" charset="0"/>
                <a:ea typeface="Wingdings" panose="05000000000000000000" pitchFamily="2" charset="2"/>
                <a:cs typeface="Wingdings" panose="05000000000000000000" pitchFamily="2" charset="2"/>
                <a:hlinkClick r:id="rId4">
                  <a:extLst>
                    <a:ext uri="{A12FA001-AC4F-418D-AE19-62706E023703}">
                      <ahyp:hlinkClr xmlns:ahyp="http://schemas.microsoft.com/office/drawing/2018/hyperlinkcolor" val="tx"/>
                    </a:ext>
                  </a:extLst>
                </a:hlinkClick>
              </a:rPr>
              <a:t>Контроль</a:t>
            </a:r>
            <a:r>
              <a:rPr lang="uk-UA" sz="2000" u="none" strike="noStrike" spc="-30" dirty="0">
                <a:effectLst/>
                <a:latin typeface="Times New Roman" panose="02020603050405020304" pitchFamily="18" charset="0"/>
                <a:ea typeface="Wingdings" panose="05000000000000000000" pitchFamily="2" charset="2"/>
                <a:cs typeface="Wingdings" panose="05000000000000000000" pitchFamily="2" charset="2"/>
                <a:hlinkClick r:id="rId4">
                  <a:extLst>
                    <a:ext uri="{A12FA001-AC4F-418D-AE19-62706E023703}">
                      <ahyp:hlinkClr xmlns:ahyp="http://schemas.microsoft.com/office/drawing/2018/hyperlinkcolor" val="tx"/>
                    </a:ext>
                  </a:extLst>
                </a:hlinkClick>
              </a:rPr>
              <a:t> </a:t>
            </a:r>
            <a:r>
              <a:rPr lang="uk-UA" sz="2000" u="none" strike="noStrike" spc="0" dirty="0">
                <a:effectLst/>
                <a:latin typeface="Times New Roman" panose="02020603050405020304" pitchFamily="18" charset="0"/>
                <a:ea typeface="Wingdings" panose="05000000000000000000" pitchFamily="2" charset="2"/>
                <a:cs typeface="Wingdings" panose="05000000000000000000" pitchFamily="2" charset="2"/>
                <a:hlinkClick r:id="rId4">
                  <a:extLst>
                    <a:ext uri="{A12FA001-AC4F-418D-AE19-62706E023703}">
                      <ahyp:hlinkClr xmlns:ahyp="http://schemas.microsoft.com/office/drawing/2018/hyperlinkcolor" val="tx"/>
                    </a:ext>
                  </a:extLst>
                </a:hlinkClick>
              </a:rPr>
              <a:t>якості</a:t>
            </a:r>
            <a:r>
              <a:rPr lang="uk-UA" sz="2000" u="none" strike="noStrike" spc="-15" dirty="0">
                <a:effectLst/>
                <a:latin typeface="Times New Roman" panose="02020603050405020304" pitchFamily="18" charset="0"/>
                <a:ea typeface="Wingdings" panose="05000000000000000000" pitchFamily="2" charset="2"/>
                <a:cs typeface="Wingdings" panose="05000000000000000000" pitchFamily="2" charset="2"/>
                <a:hlinkClick r:id="rId4">
                  <a:extLst>
                    <a:ext uri="{A12FA001-AC4F-418D-AE19-62706E023703}">
                      <ahyp:hlinkClr xmlns:ahyp="http://schemas.microsoft.com/office/drawing/2018/hyperlinkcolor" val="tx"/>
                    </a:ext>
                  </a:extLst>
                </a:hlinkClick>
              </a:rPr>
              <a:t> </a:t>
            </a:r>
            <a:r>
              <a:rPr lang="uk-UA" sz="2000" u="none" strike="noStrike" spc="0" dirty="0">
                <a:effectLst/>
                <a:latin typeface="Times New Roman" panose="02020603050405020304" pitchFamily="18" charset="0"/>
                <a:ea typeface="Wingdings" panose="05000000000000000000" pitchFamily="2" charset="2"/>
                <a:cs typeface="Wingdings" panose="05000000000000000000" pitchFamily="2" charset="2"/>
                <a:hlinkClick r:id="rId4">
                  <a:extLst>
                    <a:ext uri="{A12FA001-AC4F-418D-AE19-62706E023703}">
                      <ahyp:hlinkClr xmlns:ahyp="http://schemas.microsoft.com/office/drawing/2018/hyperlinkcolor" val="tx"/>
                    </a:ext>
                  </a:extLst>
                </a:hlinkClick>
              </a:rPr>
              <a:t>лікарських</a:t>
            </a:r>
            <a:r>
              <a:rPr lang="uk-UA" sz="2000" u="none" strike="noStrike" spc="-25" dirty="0">
                <a:effectLst/>
                <a:latin typeface="Times New Roman" panose="02020603050405020304" pitchFamily="18" charset="0"/>
                <a:ea typeface="Wingdings" panose="05000000000000000000" pitchFamily="2" charset="2"/>
                <a:cs typeface="Wingdings" panose="05000000000000000000" pitchFamily="2" charset="2"/>
                <a:hlinkClick r:id="rId4">
                  <a:extLst>
                    <a:ext uri="{A12FA001-AC4F-418D-AE19-62706E023703}">
                      <ahyp:hlinkClr xmlns:ahyp="http://schemas.microsoft.com/office/drawing/2018/hyperlinkcolor" val="tx"/>
                    </a:ext>
                  </a:extLst>
                </a:hlinkClick>
              </a:rPr>
              <a:t> </a:t>
            </a:r>
            <a:r>
              <a:rPr lang="uk-UA" sz="2000" u="none" strike="noStrike" spc="0" dirty="0">
                <a:effectLst/>
                <a:latin typeface="Times New Roman" panose="02020603050405020304" pitchFamily="18" charset="0"/>
                <a:ea typeface="Wingdings" panose="05000000000000000000" pitchFamily="2" charset="2"/>
                <a:cs typeface="Wingdings" panose="05000000000000000000" pitchFamily="2" charset="2"/>
                <a:hlinkClick r:id="rId4">
                  <a:extLst>
                    <a:ext uri="{A12FA001-AC4F-418D-AE19-62706E023703}">
                      <ahyp:hlinkClr xmlns:ahyp="http://schemas.microsoft.com/office/drawing/2018/hyperlinkcolor" val="tx"/>
                    </a:ext>
                  </a:extLst>
                </a:hlinkClick>
              </a:rPr>
              <a:t>засобів</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 за</a:t>
            </a:r>
            <a:r>
              <a:rPr lang="uk-UA" sz="2000" spc="-2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завданням</a:t>
            </a:r>
            <a:r>
              <a:rPr lang="uk-UA" sz="2000" spc="-2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10" dirty="0" err="1">
                <a:effectLst/>
                <a:latin typeface="Times New Roman" panose="02020603050405020304" pitchFamily="18" charset="0"/>
                <a:ea typeface="Wingdings" panose="05000000000000000000" pitchFamily="2" charset="2"/>
                <a:cs typeface="Wingdings" panose="05000000000000000000" pitchFamily="2" charset="2"/>
              </a:rPr>
              <a:t>Держлікслужби</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R="450215" indent="448945" algn="just"/>
            <a:r>
              <a:rPr lang="uk-UA" sz="2000" dirty="0">
                <a:effectLst/>
                <a:latin typeface="Times New Roman" panose="02020603050405020304" pitchFamily="18" charset="0"/>
                <a:ea typeface="Times New Roman" panose="02020603050405020304" pitchFamily="18" charset="0"/>
              </a:rPr>
              <a:t>Лабораторія за дорученням </a:t>
            </a:r>
            <a:r>
              <a:rPr lang="uk-UA" sz="2000" dirty="0" err="1">
                <a:effectLst/>
                <a:latin typeface="Times New Roman" panose="02020603050405020304" pitchFamily="18" charset="0"/>
                <a:ea typeface="Times New Roman" panose="02020603050405020304" pitchFamily="18" charset="0"/>
              </a:rPr>
              <a:t>Держлікслужби</a:t>
            </a:r>
            <a:r>
              <a:rPr lang="uk-UA" sz="2000" dirty="0">
                <a:effectLst/>
                <a:latin typeface="Times New Roman" panose="02020603050405020304" pitchFamily="18" charset="0"/>
                <a:ea typeface="Times New Roman" panose="02020603050405020304" pitchFamily="18" charset="0"/>
              </a:rPr>
              <a:t> здійснює лабораторний аналіз якості зразків лікарських засобів, що ввозяться на митну територію України або що знаходяться на ринку</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України, і надає висновки за результатами цього аналізу</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про відповідність якості лікарських засобів вимогам відповідних монографій фармакопей або чинних методів контролю</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якості</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(МКЯ).</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Лабораторія</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проводить</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арбітражний</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аналіз</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лікарських</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засобів за поданням </a:t>
            </a:r>
            <a:r>
              <a:rPr lang="uk-UA" sz="2000" dirty="0" err="1">
                <a:effectLst/>
                <a:latin typeface="Times New Roman" panose="02020603050405020304" pitchFamily="18" charset="0"/>
                <a:ea typeface="Times New Roman" panose="02020603050405020304" pitchFamily="18" charset="0"/>
              </a:rPr>
              <a:t>Держлікслужби</a:t>
            </a:r>
            <a:r>
              <a:rPr lang="uk-UA" sz="2000" dirty="0">
                <a:effectLst/>
                <a:latin typeface="Times New Roman" panose="02020603050405020304" pitchFamily="18" charset="0"/>
                <a:ea typeface="Times New Roman" panose="02020603050405020304" pitchFamily="18" charset="0"/>
              </a:rPr>
              <a:t> та за зверненнями суб’єктів господарювання.</a:t>
            </a:r>
          </a:p>
          <a:p>
            <a:pPr marL="0" marR="450215" lvl="1" indent="-285750" algn="just">
              <a:buSzPts val="1200"/>
              <a:buFont typeface="Wingdings" panose="05000000000000000000" pitchFamily="2" charset="2"/>
              <a:buChar char=""/>
              <a:tabLst>
                <a:tab pos="1978660"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Організація і проведення </a:t>
            </a:r>
            <a:r>
              <a:rPr lang="uk-UA" sz="2000" u="none" strike="noStrike" spc="0" dirty="0">
                <a:effectLst/>
                <a:latin typeface="Times New Roman" panose="02020603050405020304" pitchFamily="18" charset="0"/>
                <a:ea typeface="Wingdings" panose="05000000000000000000" pitchFamily="2" charset="2"/>
                <a:cs typeface="Wingdings" panose="05000000000000000000" pitchFamily="2" charset="2"/>
                <a:hlinkClick r:id="rId5">
                  <a:extLst>
                    <a:ext uri="{A12FA001-AC4F-418D-AE19-62706E023703}">
                      <ahyp:hlinkClr xmlns:ahyp="http://schemas.microsoft.com/office/drawing/2018/hyperlinkcolor" val="tx"/>
                    </a:ext>
                  </a:extLst>
                </a:hlinkClick>
              </a:rPr>
              <a:t>Програми професійного тестування лабораторій</a:t>
            </a:r>
            <a:r>
              <a:rPr lang="uk-UA" sz="2000" spc="0"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u="none" strike="noStrike" spc="0" dirty="0">
                <a:effectLst/>
                <a:latin typeface="Times New Roman" panose="02020603050405020304" pitchFamily="18" charset="0"/>
                <a:ea typeface="Wingdings" panose="05000000000000000000" pitchFamily="2" charset="2"/>
                <a:cs typeface="Wingdings" panose="05000000000000000000" pitchFamily="2" charset="2"/>
                <a:hlinkClick r:id="rId5">
                  <a:extLst>
                    <a:ext uri="{A12FA001-AC4F-418D-AE19-62706E023703}">
                      <ahyp:hlinkClr xmlns:ahyp="http://schemas.microsoft.com/office/drawing/2018/hyperlinkcolor" val="tx"/>
                    </a:ext>
                  </a:extLst>
                </a:hlinkClick>
              </a:rPr>
              <a:t>контролю якості ЛЗ (ППТ).</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0" lvl="1" indent="-285750" algn="just">
              <a:buSzPts val="1200"/>
              <a:buFont typeface="Wingdings" panose="05000000000000000000" pitchFamily="2" charset="2"/>
              <a:buChar char=""/>
              <a:tabLst>
                <a:tab pos="1979295" algn="l"/>
              </a:tabLst>
            </a:pPr>
            <a:r>
              <a:rPr lang="uk-UA" sz="2000" spc="0" dirty="0">
                <a:effectLst/>
                <a:latin typeface="Times New Roman" panose="02020603050405020304" pitchFamily="18" charset="0"/>
                <a:ea typeface="Wingdings" panose="05000000000000000000" pitchFamily="2" charset="2"/>
                <a:cs typeface="Wingdings" panose="05000000000000000000" pitchFamily="2" charset="2"/>
              </a:rPr>
              <a:t>Міжнародне</a:t>
            </a:r>
            <a:r>
              <a:rPr lang="uk-UA" sz="2000" spc="-25" dirty="0">
                <a:effectLst/>
                <a:latin typeface="Times New Roman" panose="02020603050405020304" pitchFamily="18" charset="0"/>
                <a:ea typeface="Wingdings" panose="05000000000000000000" pitchFamily="2" charset="2"/>
                <a:cs typeface="Wingdings" panose="05000000000000000000" pitchFamily="2" charset="2"/>
              </a:rPr>
              <a:t> </a:t>
            </a:r>
            <a:r>
              <a:rPr lang="uk-UA" sz="2000" spc="-10" dirty="0">
                <a:effectLst/>
                <a:latin typeface="Times New Roman" panose="02020603050405020304" pitchFamily="18" charset="0"/>
                <a:ea typeface="Wingdings" panose="05000000000000000000" pitchFamily="2" charset="2"/>
                <a:cs typeface="Wingdings" panose="05000000000000000000" pitchFamily="2" charset="2"/>
              </a:rPr>
              <a:t>співробітництво.</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p:txBody>
      </p:sp>
    </p:spTree>
    <p:extLst>
      <p:ext uri="{BB962C8B-B14F-4D97-AF65-F5344CB8AC3E}">
        <p14:creationId xmlns:p14="http://schemas.microsoft.com/office/powerpoint/2010/main" val="15574231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751D40-812F-B558-981B-01EFFB2A1A81}"/>
              </a:ext>
            </a:extLst>
          </p:cNvPr>
          <p:cNvSpPr txBox="1"/>
          <p:nvPr/>
        </p:nvSpPr>
        <p:spPr>
          <a:xfrm>
            <a:off x="1720646" y="165689"/>
            <a:ext cx="9684774" cy="4878259"/>
          </a:xfrm>
          <a:prstGeom prst="rect">
            <a:avLst/>
          </a:prstGeom>
          <a:noFill/>
        </p:spPr>
        <p:txBody>
          <a:bodyPr wrap="square">
            <a:spAutoFit/>
          </a:bodyPr>
          <a:lstStyle/>
          <a:p>
            <a:pPr marL="1530350" indent="448945" algn="l">
              <a:spcBef>
                <a:spcPts val="575"/>
              </a:spcBef>
            </a:pPr>
            <a:r>
              <a:rPr lang="uk-UA" b="1" u="sng" spc="-10" dirty="0">
                <a:effectLst/>
                <a:latin typeface="Times New Roman" panose="02020603050405020304" pitchFamily="18" charset="0"/>
                <a:ea typeface="Times New Roman" panose="02020603050405020304" pitchFamily="18" charset="0"/>
              </a:rPr>
              <a:t>Сертифікація</a:t>
            </a:r>
          </a:p>
          <a:p>
            <a:pPr marL="1530350" indent="448945" algn="l">
              <a:spcBef>
                <a:spcPts val="575"/>
              </a:spcBef>
            </a:pPr>
            <a:endParaRPr lang="uk-UA" dirty="0">
              <a:effectLst/>
              <a:latin typeface="Times New Roman" panose="02020603050405020304" pitchFamily="18" charset="0"/>
              <a:ea typeface="Times New Roman" panose="02020603050405020304" pitchFamily="18" charset="0"/>
            </a:endParaRPr>
          </a:p>
          <a:p>
            <a:pPr marL="1080770" marR="449580" indent="448945" algn="just"/>
            <a:r>
              <a:rPr lang="uk-UA" dirty="0">
                <a:effectLst/>
                <a:latin typeface="Times New Roman" panose="02020603050405020304" pitchFamily="18" charset="0"/>
                <a:ea typeface="Times New Roman" panose="02020603050405020304" pitchFamily="18" charset="0"/>
              </a:rPr>
              <a:t>У 1970 р. Восьма сесія генеральної асамблеї ІSО прийняла резолюцію про перехід на розробку міжнародних стандартів замість рекомендацій. Одночасно сесія прийняла рішення про створення Комітету з сертифікації відповідності продукції міжнародним стандартам, з 1985 р. перейменованого на Комітет з оцінки відповідності (ISO </a:t>
            </a:r>
            <a:r>
              <a:rPr lang="uk-UA" dirty="0" err="1">
                <a:effectLst/>
                <a:latin typeface="Times New Roman" panose="02020603050405020304" pitchFamily="18" charset="0"/>
                <a:ea typeface="Times New Roman" panose="02020603050405020304" pitchFamily="18" charset="0"/>
              </a:rPr>
              <a:t>committee</a:t>
            </a:r>
            <a:r>
              <a:rPr lang="uk-UA" dirty="0">
                <a:effectLst/>
                <a:latin typeface="Times New Roman" panose="02020603050405020304" pitchFamily="18" charset="0"/>
                <a:ea typeface="Times New Roman" panose="02020603050405020304" pitchFamily="18" charset="0"/>
              </a:rPr>
              <a:t> </a:t>
            </a:r>
            <a:r>
              <a:rPr lang="uk-UA" dirty="0" err="1">
                <a:effectLst/>
                <a:latin typeface="Times New Roman" panose="02020603050405020304" pitchFamily="18" charset="0"/>
                <a:ea typeface="Times New Roman" panose="02020603050405020304" pitchFamily="18" charset="0"/>
              </a:rPr>
              <a:t>for</a:t>
            </a:r>
            <a:r>
              <a:rPr lang="uk-UA" dirty="0">
                <a:effectLst/>
                <a:latin typeface="Times New Roman" panose="02020603050405020304" pitchFamily="18" charset="0"/>
                <a:ea typeface="Times New Roman" panose="02020603050405020304" pitchFamily="18" charset="0"/>
              </a:rPr>
              <a:t> </a:t>
            </a:r>
            <a:r>
              <a:rPr lang="uk-UA" dirty="0" err="1">
                <a:effectLst/>
                <a:latin typeface="Times New Roman" panose="02020603050405020304" pitchFamily="18" charset="0"/>
                <a:ea typeface="Times New Roman" panose="02020603050405020304" pitchFamily="18" charset="0"/>
              </a:rPr>
              <a:t>conformity</a:t>
            </a:r>
            <a:r>
              <a:rPr lang="uk-UA" dirty="0">
                <a:effectLst/>
                <a:latin typeface="Times New Roman" panose="02020603050405020304" pitchFamily="18" charset="0"/>
                <a:ea typeface="Times New Roman" panose="02020603050405020304" pitchFamily="18" charset="0"/>
              </a:rPr>
              <a:t> </a:t>
            </a:r>
            <a:r>
              <a:rPr lang="uk-UA" dirty="0" err="1">
                <a:effectLst/>
                <a:latin typeface="Times New Roman" panose="02020603050405020304" pitchFamily="18" charset="0"/>
                <a:ea typeface="Times New Roman" panose="02020603050405020304" pitchFamily="18" charset="0"/>
              </a:rPr>
              <a:t>assessment</a:t>
            </a:r>
            <a:r>
              <a:rPr lang="uk-UA" dirty="0">
                <a:effectLst/>
                <a:latin typeface="Times New Roman" panose="02020603050405020304" pitchFamily="18" charset="0"/>
                <a:ea typeface="Times New Roman" panose="02020603050405020304" pitchFamily="18" charset="0"/>
              </a:rPr>
              <a:t>, CASCO). Саме в цей період створюються національні системи сертифікації, мережі незалежних випробувальних лабораторій. З метою розробки єдиного підходу до вирішення питань сертифікації, щоб відмінності в національних системах сертифікації не стали перешкодою на шляху розширення торгівлі між країнами, було вирішено доручити цьому органу розробку міжнародних рекомендацій для країн з усіх аспектів сертифікації. Важливою сферою діяльності CASCO є сприяння взаємному визнанню і прийняттю національних систем сертифікації, а також використання міжнародних стандартів в області підтвердження відповідності.</a:t>
            </a:r>
          </a:p>
          <a:p>
            <a:pPr marL="1080770" marR="451485" indent="448945" algn="just">
              <a:spcBef>
                <a:spcPts val="5"/>
              </a:spcBef>
            </a:pPr>
            <a:r>
              <a:rPr lang="uk-UA" dirty="0">
                <a:effectLst/>
                <a:latin typeface="Times New Roman" panose="02020603050405020304" pitchFamily="18" charset="0"/>
                <a:ea typeface="Times New Roman" panose="02020603050405020304" pitchFamily="18" charset="0"/>
              </a:rPr>
              <a:t>Український Технічний комітет стандартизації ТК 89 є повноправним членом </a:t>
            </a:r>
            <a:r>
              <a:rPr lang="uk-UA" spc="-10" dirty="0">
                <a:effectLst/>
                <a:latin typeface="Times New Roman" panose="02020603050405020304" pitchFamily="18" charset="0"/>
                <a:ea typeface="Times New Roman" panose="02020603050405020304" pitchFamily="18" charset="0"/>
              </a:rPr>
              <a:t>ISO/CASCO.</a:t>
            </a:r>
            <a:endParaRPr lang="uk-UA" dirty="0">
              <a:effectLst/>
              <a:latin typeface="Times New Roman" panose="02020603050405020304" pitchFamily="18" charset="0"/>
              <a:ea typeface="Times New Roman" panose="02020603050405020304" pitchFamily="18" charset="0"/>
            </a:endParaRPr>
          </a:p>
        </p:txBody>
      </p:sp>
      <p:pic>
        <p:nvPicPr>
          <p:cNvPr id="10244" name="Picture 4" descr="Сертифікація обладнання в Україні | УкрСпецАгроПродукт">
            <a:extLst>
              <a:ext uri="{FF2B5EF4-FFF2-40B4-BE49-F238E27FC236}">
                <a16:creationId xmlns:a16="http://schemas.microsoft.com/office/drawing/2014/main" id="{C78DCF78-710D-C1C8-7F63-0A2F79D5C8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431" y="5043948"/>
            <a:ext cx="3571415" cy="1814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57816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81255C-0081-494F-4E97-374BD2DE2BDC}"/>
              </a:ext>
            </a:extLst>
          </p:cNvPr>
          <p:cNvSpPr txBox="1"/>
          <p:nvPr/>
        </p:nvSpPr>
        <p:spPr>
          <a:xfrm>
            <a:off x="2192594" y="1011137"/>
            <a:ext cx="9232490" cy="4154984"/>
          </a:xfrm>
          <a:prstGeom prst="rect">
            <a:avLst/>
          </a:prstGeom>
          <a:noFill/>
        </p:spPr>
        <p:txBody>
          <a:bodyPr wrap="square">
            <a:spAutoFit/>
          </a:bodyPr>
          <a:lstStyle/>
          <a:p>
            <a:pPr marL="1080770" marR="450850" indent="448945" algn="just"/>
            <a:r>
              <a:rPr lang="uk-UA" sz="2200" dirty="0">
                <a:effectLst/>
                <a:latin typeface="Times New Roman" panose="02020603050405020304" pitchFamily="18" charset="0"/>
                <a:ea typeface="Times New Roman" panose="02020603050405020304" pitchFamily="18" charset="0"/>
              </a:rPr>
              <a:t>Згідно з розпорядженням Кабінету Міністрів України від 26.11.2014 № 1163 «Про визначення державного підприємства, яке виконує функції національного органу стандартизації» функції національного органу стандартизації виконує державне підприємство «Український науково-дослідний і навчальний центр проблем стандартизації, сертифікації та якості» (</a:t>
            </a:r>
            <a:r>
              <a:rPr lang="uk-UA" sz="2200" i="1" dirty="0">
                <a:effectLst/>
                <a:latin typeface="Times New Roman" panose="02020603050405020304" pitchFamily="18" charset="0"/>
                <a:ea typeface="Times New Roman" panose="02020603050405020304" pitchFamily="18" charset="0"/>
              </a:rPr>
              <a:t>ДП «</a:t>
            </a:r>
            <a:r>
              <a:rPr lang="uk-UA" sz="2200" i="1" dirty="0" err="1">
                <a:effectLst/>
                <a:latin typeface="Times New Roman" panose="02020603050405020304" pitchFamily="18" charset="0"/>
                <a:ea typeface="Times New Roman" panose="02020603050405020304" pitchFamily="18" charset="0"/>
              </a:rPr>
              <a:t>УкрНДНЦ</a:t>
            </a:r>
            <a:r>
              <a:rPr lang="uk-UA" sz="2200" i="1" dirty="0">
                <a:effectLst/>
                <a:latin typeface="Times New Roman" panose="02020603050405020304" pitchFamily="18" charset="0"/>
                <a:ea typeface="Times New Roman" panose="02020603050405020304" pitchFamily="18" charset="0"/>
              </a:rPr>
              <a:t>»</a:t>
            </a:r>
            <a:r>
              <a:rPr lang="uk-UA" sz="2200" dirty="0">
                <a:effectLst/>
                <a:latin typeface="Times New Roman" panose="02020603050405020304" pitchFamily="18" charset="0"/>
                <a:ea typeface="Times New Roman" panose="02020603050405020304" pitchFamily="18" charset="0"/>
              </a:rPr>
              <a:t>).</a:t>
            </a:r>
          </a:p>
          <a:p>
            <a:pPr marL="1080770" marR="452120" indent="448945" algn="just"/>
            <a:r>
              <a:rPr lang="uk-UA" sz="2200" dirty="0">
                <a:effectLst/>
                <a:latin typeface="Times New Roman" panose="02020603050405020304" pitchFamily="18" charset="0"/>
                <a:ea typeface="Times New Roman" panose="02020603050405020304" pitchFamily="18" charset="0"/>
              </a:rPr>
              <a:t>Відповідно до Закону «Про стандартизацію» до основних повноважень національного</a:t>
            </a:r>
            <a:r>
              <a:rPr lang="uk-UA" sz="2200" spc="-5"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органу</a:t>
            </a:r>
            <a:r>
              <a:rPr lang="uk-UA" sz="2200" spc="-45"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стандартизації</a:t>
            </a:r>
            <a:r>
              <a:rPr lang="uk-UA" sz="2200" spc="-15"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належить</a:t>
            </a:r>
            <a:r>
              <a:rPr lang="uk-UA" sz="2200" spc="-15"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організація</a:t>
            </a:r>
            <a:r>
              <a:rPr lang="uk-UA" sz="2200" spc="-15"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та</a:t>
            </a:r>
            <a:r>
              <a:rPr lang="uk-UA" sz="2200" spc="-2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координація</a:t>
            </a:r>
            <a:r>
              <a:rPr lang="uk-UA" sz="2200" spc="-1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діяльності</a:t>
            </a:r>
            <a:r>
              <a:rPr lang="uk-UA" sz="2200" spc="-15"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щодо розроблення, прийняття, перевірки, перегляду, скасування та відновлення дії</a:t>
            </a:r>
            <a:r>
              <a:rPr lang="uk-UA" sz="2200" spc="200" dirty="0">
                <a:effectLst/>
                <a:latin typeface="Times New Roman" panose="02020603050405020304" pitchFamily="18" charset="0"/>
                <a:ea typeface="Times New Roman" panose="02020603050405020304" pitchFamily="18" charset="0"/>
              </a:rPr>
              <a:t> </a:t>
            </a:r>
            <a:r>
              <a:rPr lang="uk-UA" sz="2200" dirty="0">
                <a:effectLst/>
                <a:latin typeface="Times New Roman" panose="02020603050405020304" pitchFamily="18" charset="0"/>
                <a:ea typeface="Times New Roman" panose="02020603050405020304" pitchFamily="18" charset="0"/>
              </a:rPr>
              <a:t>національних стандартів.</a:t>
            </a:r>
          </a:p>
        </p:txBody>
      </p:sp>
    </p:spTree>
    <p:extLst>
      <p:ext uri="{BB962C8B-B14F-4D97-AF65-F5344CB8AC3E}">
        <p14:creationId xmlns:p14="http://schemas.microsoft.com/office/powerpoint/2010/main" val="853771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DF1D26-5886-002F-E23E-A413EB5A1DDB}"/>
              </a:ext>
            </a:extLst>
          </p:cNvPr>
          <p:cNvSpPr txBox="1"/>
          <p:nvPr/>
        </p:nvSpPr>
        <p:spPr>
          <a:xfrm>
            <a:off x="1268361" y="870607"/>
            <a:ext cx="10785986" cy="5116785"/>
          </a:xfrm>
          <a:prstGeom prst="rect">
            <a:avLst/>
          </a:prstGeom>
          <a:noFill/>
        </p:spPr>
        <p:txBody>
          <a:bodyPr wrap="square">
            <a:spAutoFit/>
          </a:bodyPr>
          <a:lstStyle/>
          <a:p>
            <a:pPr marL="1080770" marR="454025" indent="448945" algn="just">
              <a:spcBef>
                <a:spcPts val="330"/>
              </a:spcBef>
            </a:pPr>
            <a:r>
              <a:rPr lang="uk-UA" sz="1800" dirty="0">
                <a:effectLst/>
                <a:latin typeface="Times New Roman" panose="02020603050405020304" pitchFamily="18" charset="0"/>
                <a:ea typeface="Times New Roman" panose="02020603050405020304" pitchFamily="18" charset="0"/>
              </a:rPr>
              <a:t>ДП</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a:t>
            </a:r>
            <a:r>
              <a:rPr lang="uk-UA" sz="1800" dirty="0" err="1">
                <a:effectLst/>
                <a:latin typeface="Times New Roman" panose="02020603050405020304" pitchFamily="18" charset="0"/>
                <a:ea typeface="Times New Roman" panose="02020603050405020304" pitchFamily="18" charset="0"/>
              </a:rPr>
              <a:t>УкрНДНЦ</a:t>
            </a:r>
            <a:r>
              <a:rPr lang="uk-UA" sz="1800" dirty="0">
                <a:effectLst/>
                <a:latin typeface="Times New Roman" panose="02020603050405020304" pitchFamily="18" charset="0"/>
                <a:ea typeface="Times New Roman" panose="02020603050405020304" pitchFamily="18" charset="0"/>
              </a:rPr>
              <a:t>»</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представляє</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інтереси</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України</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Міжнародній</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організації</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зі стандартизації (ISO).</a:t>
            </a:r>
          </a:p>
          <a:p>
            <a:pPr marL="1080770" marR="454025" indent="448945" algn="just">
              <a:spcBef>
                <a:spcPts val="330"/>
              </a:spcBef>
            </a:pPr>
            <a:endParaRPr lang="uk-UA" sz="1800" dirty="0">
              <a:effectLst/>
              <a:latin typeface="Times New Roman" panose="02020603050405020304" pitchFamily="18" charset="0"/>
              <a:ea typeface="Times New Roman" panose="02020603050405020304" pitchFamily="18" charset="0"/>
            </a:endParaRPr>
          </a:p>
          <a:p>
            <a:pPr marL="1080770" marR="450215" indent="448945" algn="just"/>
            <a:r>
              <a:rPr lang="uk-UA" sz="1800" i="1" dirty="0">
                <a:effectLst/>
                <a:latin typeface="Times New Roman" panose="02020603050405020304" pitchFamily="18" charset="0"/>
                <a:ea typeface="Times New Roman" panose="02020603050405020304" pitchFamily="18" charset="0"/>
              </a:rPr>
              <a:t>Сертифікація систем якості </a:t>
            </a:r>
            <a:r>
              <a:rPr lang="uk-UA" sz="1800" dirty="0">
                <a:effectLst/>
                <a:latin typeface="Times New Roman" panose="02020603050405020304" pitchFamily="18" charset="0"/>
                <a:ea typeface="Times New Roman" panose="02020603050405020304" pitchFamily="18" charset="0"/>
              </a:rPr>
              <a:t>— перевірка, оцінка та посвідчення акредитованим органом сертифікації систем якості того, що система якості підприємства, що перевіряється, відповідає вимогам державного або міжнародного стандарту з системи </a:t>
            </a:r>
            <a:r>
              <a:rPr lang="uk-UA" sz="1800" spc="-10" dirty="0">
                <a:effectLst/>
                <a:latin typeface="Times New Roman" panose="02020603050405020304" pitchFamily="18" charset="0"/>
                <a:ea typeface="Times New Roman" panose="02020603050405020304" pitchFamily="18" charset="0"/>
              </a:rPr>
              <a:t>якості.</a:t>
            </a:r>
            <a:endParaRPr lang="uk-UA" sz="1800" dirty="0">
              <a:effectLst/>
              <a:latin typeface="Times New Roman" panose="02020603050405020304" pitchFamily="18" charset="0"/>
              <a:ea typeface="Times New Roman" panose="02020603050405020304" pitchFamily="18" charset="0"/>
            </a:endParaRPr>
          </a:p>
          <a:p>
            <a:pPr marL="1080770" marR="448945" indent="448945" algn="just">
              <a:spcBef>
                <a:spcPts val="5"/>
              </a:spcBef>
            </a:pPr>
            <a:r>
              <a:rPr lang="uk-UA" sz="1800" i="1" dirty="0">
                <a:effectLst/>
                <a:latin typeface="Times New Roman" panose="02020603050405020304" pitchFamily="18" charset="0"/>
                <a:ea typeface="Times New Roman" panose="02020603050405020304" pitchFamily="18" charset="0"/>
              </a:rPr>
              <a:t>Сертифікат</a:t>
            </a:r>
            <a:r>
              <a:rPr lang="uk-UA" sz="1800" i="1" spc="360" dirty="0">
                <a:effectLst/>
                <a:latin typeface="Times New Roman" panose="02020603050405020304" pitchFamily="18" charset="0"/>
                <a:ea typeface="Times New Roman" panose="02020603050405020304" pitchFamily="18" charset="0"/>
              </a:rPr>
              <a:t> </a:t>
            </a:r>
            <a:r>
              <a:rPr lang="uk-UA" sz="1800" i="1" dirty="0">
                <a:effectLst/>
                <a:latin typeface="Times New Roman" panose="02020603050405020304" pitchFamily="18" charset="0"/>
                <a:ea typeface="Times New Roman" panose="02020603050405020304" pitchFamily="18" charset="0"/>
              </a:rPr>
              <a:t>на</a:t>
            </a:r>
            <a:r>
              <a:rPr lang="uk-UA" sz="1800" i="1" spc="360" dirty="0">
                <a:effectLst/>
                <a:latin typeface="Times New Roman" panose="02020603050405020304" pitchFamily="18" charset="0"/>
                <a:ea typeface="Times New Roman" panose="02020603050405020304" pitchFamily="18" charset="0"/>
              </a:rPr>
              <a:t> </a:t>
            </a:r>
            <a:r>
              <a:rPr lang="uk-UA" sz="1800" i="1" dirty="0">
                <a:effectLst/>
                <a:latin typeface="Times New Roman" panose="02020603050405020304" pitchFamily="18" charset="0"/>
                <a:ea typeface="Times New Roman" panose="02020603050405020304" pitchFamily="18" charset="0"/>
              </a:rPr>
              <a:t>систему</a:t>
            </a:r>
            <a:r>
              <a:rPr lang="uk-UA" sz="1800" i="1" spc="360" dirty="0">
                <a:effectLst/>
                <a:latin typeface="Times New Roman" panose="02020603050405020304" pitchFamily="18" charset="0"/>
                <a:ea typeface="Times New Roman" panose="02020603050405020304" pitchFamily="18" charset="0"/>
              </a:rPr>
              <a:t> </a:t>
            </a:r>
            <a:r>
              <a:rPr lang="uk-UA" sz="1800" i="1" dirty="0">
                <a:effectLst/>
                <a:latin typeface="Times New Roman" panose="02020603050405020304" pitchFamily="18" charset="0"/>
                <a:ea typeface="Times New Roman" panose="02020603050405020304" pitchFamily="18" charset="0"/>
              </a:rPr>
              <a:t>якості</a:t>
            </a:r>
            <a:r>
              <a:rPr lang="uk-UA" sz="1800" i="1" spc="365" dirty="0">
                <a:effectLst/>
                <a:latin typeface="Times New Roman" panose="02020603050405020304" pitchFamily="18" charset="0"/>
                <a:ea typeface="Times New Roman" panose="02020603050405020304" pitchFamily="18" charset="0"/>
              </a:rPr>
              <a:t> </a:t>
            </a:r>
            <a:r>
              <a:rPr lang="uk-UA" sz="1800" i="1" dirty="0">
                <a:effectLst/>
                <a:latin typeface="Times New Roman" panose="02020603050405020304" pitchFamily="18" charset="0"/>
                <a:ea typeface="Times New Roman" panose="02020603050405020304" pitchFamily="18" charset="0"/>
              </a:rPr>
              <a:t>підприємства</a:t>
            </a:r>
            <a:r>
              <a:rPr lang="uk-UA" sz="1800" i="1" spc="38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a:t>
            </a:r>
            <a:r>
              <a:rPr lang="uk-UA" sz="1800" spc="36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документ,</a:t>
            </a:r>
            <a:r>
              <a:rPr lang="uk-UA" sz="1800" spc="36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виданий</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згідно з правилами системи сертифікації, який посвідчує, що система якості підприємства, яке піддалося</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перевірці,</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відповідає</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вимогам</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державного</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або</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міжнародного</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стандарту</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 системи якості.</a:t>
            </a:r>
          </a:p>
          <a:p>
            <a:pPr marL="1080770" marR="448945" indent="448945" algn="just"/>
            <a:r>
              <a:rPr lang="uk-UA" sz="1800" dirty="0">
                <a:effectLst/>
                <a:latin typeface="Times New Roman" panose="02020603050405020304" pitchFamily="18" charset="0"/>
                <a:ea typeface="Times New Roman" panose="02020603050405020304" pitchFamily="18" charset="0"/>
              </a:rPr>
              <a:t>Після</a:t>
            </a:r>
            <a:r>
              <a:rPr lang="uk-UA" sz="1800" spc="-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вступу</a:t>
            </a:r>
            <a:r>
              <a:rPr lang="uk-UA" sz="1800" spc="-2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 силу</a:t>
            </a:r>
            <a:r>
              <a:rPr lang="uk-UA" sz="1800" spc="-15"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економічної частини Асоціації України і ЄС,</a:t>
            </a:r>
            <a:r>
              <a:rPr lang="uk-UA" sz="1800" spc="-1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згідно з вимогами законодавства ЄС в галузі оцінки відповідності Законом України «Про технічні регламенти та оцінку відповідності» </a:t>
            </a:r>
            <a:r>
              <a:rPr lang="uk-UA" sz="1800" dirty="0" err="1">
                <a:effectLst/>
                <a:latin typeface="Times New Roman" panose="02020603050405020304" pitchFamily="18" charset="0"/>
                <a:ea typeface="Times New Roman" panose="02020603050405020304" pitchFamily="18" charset="0"/>
              </a:rPr>
              <a:t>внесено</a:t>
            </a:r>
            <a:r>
              <a:rPr lang="uk-UA" sz="1800" dirty="0">
                <a:effectLst/>
                <a:latin typeface="Times New Roman" panose="02020603050405020304" pitchFamily="18" charset="0"/>
                <a:ea typeface="Times New Roman" panose="02020603050405020304" pitchFamily="18" charset="0"/>
              </a:rPr>
              <a:t> зміни до Декрету Кабінету Міністрів</a:t>
            </a:r>
            <a:r>
              <a:rPr lang="uk-UA" sz="1800" spc="4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України</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«Про</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стандартизацію</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і</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сертифікацію»</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від</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10.05.1993</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46-93,</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згідно</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якими</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 1 січня 2018 року скасовується дія Декрету та припиняє свою діяльність державна система сертифікації УкрСЕПРО. Таким чином, з 01.01.2018 року Україна повністю перейшла</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до</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процедур</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підтвердження</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відповідності,</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сертифікації</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продукції</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та</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послуг</a:t>
            </a:r>
            <a:r>
              <a:rPr lang="uk-UA" sz="1800" spc="200" dirty="0">
                <a:effectLst/>
                <a:latin typeface="Times New Roman" panose="02020603050405020304" pitchFamily="18" charset="0"/>
                <a:ea typeface="Times New Roman" panose="02020603050405020304" pitchFamily="18" charset="0"/>
              </a:rPr>
              <a:t> </a:t>
            </a:r>
            <a:r>
              <a:rPr lang="uk-UA" sz="1800" dirty="0">
                <a:effectLst/>
                <a:latin typeface="Times New Roman" panose="02020603050405020304" pitchFamily="18" charset="0"/>
                <a:ea typeface="Times New Roman" panose="02020603050405020304" pitchFamily="18" charset="0"/>
              </a:rPr>
              <a:t>за європейськими принципами.</a:t>
            </a:r>
          </a:p>
        </p:txBody>
      </p:sp>
    </p:spTree>
    <p:extLst>
      <p:ext uri="{BB962C8B-B14F-4D97-AF65-F5344CB8AC3E}">
        <p14:creationId xmlns:p14="http://schemas.microsoft.com/office/powerpoint/2010/main" val="1297197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0558B4-C327-7F1F-5D32-D8105A05454E}"/>
              </a:ext>
            </a:extLst>
          </p:cNvPr>
          <p:cNvSpPr txBox="1"/>
          <p:nvPr/>
        </p:nvSpPr>
        <p:spPr>
          <a:xfrm>
            <a:off x="2123768" y="970112"/>
            <a:ext cx="9340645" cy="3785652"/>
          </a:xfrm>
          <a:prstGeom prst="rect">
            <a:avLst/>
          </a:prstGeom>
          <a:noFill/>
        </p:spPr>
        <p:txBody>
          <a:bodyPr wrap="square">
            <a:spAutoFit/>
          </a:bodyPr>
          <a:lstStyle/>
          <a:p>
            <a:pPr marL="1080770" marR="450850" indent="448945" algn="just"/>
            <a:r>
              <a:rPr lang="uk-UA" sz="2000" dirty="0">
                <a:effectLst/>
                <a:latin typeface="Times New Roman" panose="02020603050405020304" pitchFamily="18" charset="0"/>
                <a:ea typeface="Times New Roman" panose="02020603050405020304" pitchFamily="18" charset="0"/>
              </a:rPr>
              <a:t>Проте, враховуючи наявні потреби промисловості України у проведенні компетентної оцінки відповідності продукції третьою незалежною стороною, а також потреби</a:t>
            </a:r>
            <a:r>
              <a:rPr lang="uk-UA" sz="2000" spc="-1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суспільства</a:t>
            </a:r>
            <a:r>
              <a:rPr lang="uk-UA" sz="2000" spc="-2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в</a:t>
            </a:r>
            <a:r>
              <a:rPr lang="uk-UA" sz="2000" spc="-1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отриманні</a:t>
            </a:r>
            <a:r>
              <a:rPr lang="uk-UA" sz="2000" spc="-1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достовірної</a:t>
            </a:r>
            <a:r>
              <a:rPr lang="uk-UA" sz="2000" spc="-1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інформації</a:t>
            </a:r>
            <a:r>
              <a:rPr lang="uk-UA" sz="2000" spc="-1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про</a:t>
            </a:r>
            <a:r>
              <a:rPr lang="uk-UA" sz="2000" spc="-1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якість</a:t>
            </a:r>
            <a:r>
              <a:rPr lang="uk-UA" sz="2000" spc="-1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та</a:t>
            </a:r>
            <a:r>
              <a:rPr lang="uk-UA" sz="2000" spc="-2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безпечність</a:t>
            </a:r>
            <a:r>
              <a:rPr lang="uk-UA" sz="2000" spc="-1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товарів</a:t>
            </a:r>
            <a:r>
              <a:rPr lang="uk-UA" sz="2000" spc="-15"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і послуг, Державне підприємство «УКРМЕТРТЕСТСТАНДАРТ» створило «Добровільну систему УкрСЕПРО», надаючи свободу вибору виробникам знайти оптимальний спосіб підтвердження якості продукції. Добровільна система УкрСЕПРО передбачає залучення</a:t>
            </a:r>
            <a:r>
              <a:rPr lang="uk-UA" sz="2000" spc="200" dirty="0">
                <a:effectLst/>
                <a:latin typeface="Times New Roman" panose="02020603050405020304" pitchFamily="18" charset="0"/>
                <a:ea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rPr>
              <a:t>до роботи в ній органів з сертифікації, які мають позитивну репутацію, набуту під час проведення робіт в державній системі сертифікації, високу технічну компетентність, значний досвід робіт у сфері оцінки відповідності.</a:t>
            </a:r>
          </a:p>
        </p:txBody>
      </p:sp>
    </p:spTree>
    <p:extLst>
      <p:ext uri="{BB962C8B-B14F-4D97-AF65-F5344CB8AC3E}">
        <p14:creationId xmlns:p14="http://schemas.microsoft.com/office/powerpoint/2010/main" val="21384034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FA0D2FC-26EE-09C4-C43D-9BB9D0E3BAD6}"/>
              </a:ext>
            </a:extLst>
          </p:cNvPr>
          <p:cNvSpPr txBox="1"/>
          <p:nvPr/>
        </p:nvSpPr>
        <p:spPr>
          <a:xfrm>
            <a:off x="3460955" y="2196716"/>
            <a:ext cx="8524568" cy="1200329"/>
          </a:xfrm>
          <a:prstGeom prst="rect">
            <a:avLst/>
          </a:prstGeom>
          <a:noFill/>
        </p:spPr>
        <p:txBody>
          <a:bodyPr wrap="square">
            <a:spAutoFit/>
          </a:bodyPr>
          <a:lstStyle/>
          <a:p>
            <a:r>
              <a:rPr lang="uk-UA" sz="7200" b="1" dirty="0">
                <a:effectLst/>
                <a:latin typeface="Times New Roman" panose="02020603050405020304" pitchFamily="18" charset="0"/>
                <a:ea typeface="Times New Roman" panose="02020603050405020304" pitchFamily="18" charset="0"/>
              </a:rPr>
              <a:t>Дякую за увагу!</a:t>
            </a:r>
            <a:endParaRPr lang="uk-UA" sz="7200" b="1" dirty="0"/>
          </a:p>
        </p:txBody>
      </p:sp>
    </p:spTree>
    <p:extLst>
      <p:ext uri="{BB962C8B-B14F-4D97-AF65-F5344CB8AC3E}">
        <p14:creationId xmlns:p14="http://schemas.microsoft.com/office/powerpoint/2010/main" val="612920314"/>
      </p:ext>
    </p:extLst>
  </p:cSld>
  <p:clrMapOvr>
    <a:masterClrMapping/>
  </p:clrMapOvr>
</p:sld>
</file>

<file path=ppt/theme/theme1.xml><?xml version="1.0" encoding="utf-8"?>
<a:theme xmlns:a="http://schemas.openxmlformats.org/drawingml/2006/main" name="Віхоть">
  <a:themeElements>
    <a:clrScheme name="Віхоть">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102</TotalTime>
  <Words>3335</Words>
  <Application>Microsoft Office PowerPoint</Application>
  <PresentationFormat>Широкий екран</PresentationFormat>
  <Paragraphs>204</Paragraphs>
  <Slides>30</Slides>
  <Notes>0</Notes>
  <HiddenSlides>0</HiddenSlides>
  <MMClips>0</MMClips>
  <ScaleCrop>false</ScaleCrop>
  <HeadingPairs>
    <vt:vector size="6" baseType="variant">
      <vt:variant>
        <vt:lpstr>Використані шрифти</vt:lpstr>
      </vt:variant>
      <vt:variant>
        <vt:i4>7</vt:i4>
      </vt:variant>
      <vt:variant>
        <vt:lpstr>Тема</vt:lpstr>
      </vt:variant>
      <vt:variant>
        <vt:i4>1</vt:i4>
      </vt:variant>
      <vt:variant>
        <vt:lpstr>Заголовки слайдів</vt:lpstr>
      </vt:variant>
      <vt:variant>
        <vt:i4>30</vt:i4>
      </vt:variant>
    </vt:vector>
  </HeadingPairs>
  <TitlesOfParts>
    <vt:vector size="38" baseType="lpstr">
      <vt:lpstr>Arial</vt:lpstr>
      <vt:lpstr>Calibri</vt:lpstr>
      <vt:lpstr>Century Gothic</vt:lpstr>
      <vt:lpstr>Symbol</vt:lpstr>
      <vt:lpstr>Times New Roman</vt:lpstr>
      <vt:lpstr>Wingdings</vt:lpstr>
      <vt:lpstr>Wingdings 3</vt:lpstr>
      <vt:lpstr>Віхоть</vt:lpstr>
      <vt:lpstr>Лекція № 3   Тема 3. Регуляторні органи України у сфері управління якістю лікарських засобів.</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Еберле Лідія Вікторівна</dc:creator>
  <cp:lastModifiedBy>Еберле Лідія Вікторівна</cp:lastModifiedBy>
  <cp:revision>5</cp:revision>
  <dcterms:created xsi:type="dcterms:W3CDTF">2025-01-21T19:54:32Z</dcterms:created>
  <dcterms:modified xsi:type="dcterms:W3CDTF">2026-03-22T14:15:16Z</dcterms:modified>
</cp:coreProperties>
</file>