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1" r:id="rId25"/>
    <p:sldId id="292" r:id="rId26"/>
    <p:sldId id="293" r:id="rId27"/>
    <p:sldId id="294" r:id="rId28"/>
    <p:sldId id="27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67" y="6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888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73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363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818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634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164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222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72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23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170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8351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0417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0351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2089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1108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65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AE8A9-9841-4289-95AF-90359BDF0666}" type="datetimeFigureOut">
              <a:rPr lang="uk-UA" smtClean="0"/>
              <a:t>22.03.2026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C5BE083-1ABC-446A-910F-3594C6D7BF1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812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0%D0%B0%D0%BD%D0%B4%D0%BE%D0%BC%D1%96%D0%B7%D0%B0%D1%86%D1%96%D1%8F" TargetMode="External"/><Relationship Id="rId2" Type="http://schemas.openxmlformats.org/officeDocument/2006/relationships/hyperlink" Target="https://uk.wikipedia.org/wiki/%D0%94%D0%BE%D0%BA%D0%B0%D0%B7%D0%BE%D0%B2%D0%B0_%D0%BC%D0%B5%D0%B4%D0%B8%D1%86%D0%B8%D0%BD%D0%B0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3A9D4-B978-AD48-DC46-E8DC49E33B2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61420" y="2277090"/>
            <a:ext cx="9114503" cy="2303819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Лекція</a:t>
            </a:r>
            <a:r>
              <a:rPr lang="uk-UA" sz="2800" b="1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uk-UA" sz="2800" b="1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kern="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4 - 5</a:t>
            </a:r>
            <a:b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uk-UA" sz="2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uk-UA" sz="2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Статистичні</a:t>
            </a:r>
            <a:r>
              <a:rPr lang="uk-UA" sz="2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</a:t>
            </a:r>
            <a:r>
              <a:rPr lang="uk-UA" sz="2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контролю</a:t>
            </a:r>
            <a:r>
              <a:rPr lang="uk-UA" sz="28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якості.</a:t>
            </a:r>
            <a:br>
              <a:rPr lang="uk-UA" sz="2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 5. Регламентування та документування процесів фармацевтичної системи якості.</a:t>
            </a:r>
            <a:b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B530D-F629-EAD2-8CE1-BF447652CEB6}"/>
              </a:ext>
            </a:extLst>
          </p:cNvPr>
          <p:cNvSpPr txBox="1"/>
          <p:nvPr/>
        </p:nvSpPr>
        <p:spPr>
          <a:xfrm>
            <a:off x="3377783" y="235058"/>
            <a:ext cx="8814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FD396-1403-6F8F-95D3-15FE30FD8C7B}"/>
              </a:ext>
            </a:extLst>
          </p:cNvPr>
          <p:cNvSpPr txBox="1"/>
          <p:nvPr/>
        </p:nvSpPr>
        <p:spPr>
          <a:xfrm>
            <a:off x="4006121" y="930458"/>
            <a:ext cx="77911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загальної і клінічної фармакології та фармакогнозії</a:t>
            </a:r>
          </a:p>
          <a:p>
            <a:pPr marL="0" indent="0" algn="ct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дисципліна «Система якості у фармації»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43EBF-69D0-6DA5-B937-3F3C5AE86B7B}"/>
              </a:ext>
            </a:extLst>
          </p:cNvPr>
          <p:cNvSpPr txBox="1"/>
          <p:nvPr/>
        </p:nvSpPr>
        <p:spPr>
          <a:xfrm>
            <a:off x="7865807" y="5219352"/>
            <a:ext cx="4218039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Еберле Лідія Вікторівна,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к.біол.н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кафедри загальної і 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клінічної фармакології та фармакогнозії</a:t>
            </a:r>
          </a:p>
        </p:txBody>
      </p:sp>
    </p:spTree>
    <p:extLst>
      <p:ext uri="{BB962C8B-B14F-4D97-AF65-F5344CB8AC3E}">
        <p14:creationId xmlns:p14="http://schemas.microsoft.com/office/powerpoint/2010/main" val="129730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7B1F53-86D5-977D-5691-D5ED430D6DD9}"/>
              </a:ext>
            </a:extLst>
          </p:cNvPr>
          <p:cNvSpPr txBox="1"/>
          <p:nvPr/>
        </p:nvSpPr>
        <p:spPr>
          <a:xfrm>
            <a:off x="834190" y="253765"/>
            <a:ext cx="1081237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50215" indent="448945" algn="just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Актуальність</a:t>
            </a:r>
            <a:r>
              <a:rPr lang="uk-UA" sz="1800" b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теми.</a:t>
            </a:r>
            <a:r>
              <a:rPr lang="uk-UA" sz="1800" b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Сьогодні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висока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якість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продукції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розглядається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одна з важливих умов розвитку економіки, від якої залежать темпи промислового зростання країни, ефективність використання трудових ресурсів, успіхи зовнішньої торгівлі та її національний престиж. Прагнучи вийти на світові ринки з жорсткою конкурентною боротьбою, на вітчизняних підприємствах активно впроваджуються системи управління якістю, які б відповідали визнаним міжнародним вимогам та стимулювали постійне поліпшення продукції. Ефективне управління якістю виробничими процесами неможливе без використання статистичних методів, здатних своєчасно,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оперативно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об’єктивно відображати зміни в процесі.</a:t>
            </a:r>
          </a:p>
          <a:p>
            <a:pPr marL="1080770" marR="450215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9580" indent="448945" algn="just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Мета:</a:t>
            </a:r>
            <a:r>
              <a:rPr lang="uk-UA" sz="1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сформувати у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здобувачів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вищої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освіти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теоретичні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знання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статистичних методів контролю якості.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92518D-7169-07C2-FA27-9A63C5651A50}"/>
              </a:ext>
            </a:extLst>
          </p:cNvPr>
          <p:cNvSpPr txBox="1"/>
          <p:nvPr/>
        </p:nvSpPr>
        <p:spPr>
          <a:xfrm>
            <a:off x="1909010" y="3842021"/>
            <a:ext cx="6096000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algn="just">
              <a:lnSpc>
                <a:spcPts val="1370"/>
              </a:lnSpc>
              <a:spcBef>
                <a:spcPts val="20"/>
              </a:spcBef>
            </a:pP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uk-UA" sz="1800" b="1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організаційна</a:t>
            </a:r>
            <a:r>
              <a:rPr lang="uk-UA" sz="1800" b="1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</a:t>
            </a:r>
            <a:r>
              <a:rPr lang="uk-UA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лекції:</a:t>
            </a:r>
          </a:p>
          <a:p>
            <a:pPr marL="1530350" algn="just">
              <a:lnSpc>
                <a:spcPts val="1370"/>
              </a:lnSpc>
              <a:spcBef>
                <a:spcPts val="20"/>
              </a:spcBef>
            </a:pPr>
            <a:endParaRPr lang="uk-UA" sz="18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370"/>
              </a:lnSpc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Сутність</a:t>
            </a:r>
            <a:r>
              <a:rPr lang="uk-UA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статистичних</a:t>
            </a:r>
            <a:r>
              <a:rPr lang="uk-UA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uk-UA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контролю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Контрольний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Парето.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Причинно-наслідкова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Гістограма.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розкиду.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карта.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  <a:tabLst>
                <a:tab pos="1758950" algn="l"/>
              </a:tabLst>
            </a:pP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Стратифікація.</a:t>
            </a:r>
            <a:endParaRPr lang="uk-UA" sz="16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11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0F481D-90F9-9F53-7BC4-B69850FF16FC}"/>
              </a:ext>
            </a:extLst>
          </p:cNvPr>
          <p:cNvSpPr txBox="1"/>
          <p:nvPr/>
        </p:nvSpPr>
        <p:spPr>
          <a:xfrm>
            <a:off x="1235242" y="1017189"/>
            <a:ext cx="10443409" cy="4452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>
              <a:lnSpc>
                <a:spcPts val="1370"/>
              </a:lnSpc>
            </a:pP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Сутність</a:t>
            </a:r>
            <a:r>
              <a:rPr lang="uk-UA" sz="2000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статистичних</a:t>
            </a:r>
            <a:r>
              <a:rPr lang="uk-UA" sz="2000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uk-UA" sz="2000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контролю</a:t>
            </a:r>
            <a:r>
              <a:rPr lang="uk-UA" sz="2000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</a:t>
            </a:r>
          </a:p>
          <a:p>
            <a:pPr marL="1530350" indent="448945" algn="l">
              <a:lnSpc>
                <a:spcPts val="1370"/>
              </a:lnSpc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894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Основне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статистичних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управлінні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виробничих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гарантія і стабільність якості на всіх етапах виробництва для отримання якісної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кінцевої продукції. Тому статистичне управління процесами і прийняття рішень на основі фактів – це основні вимоги міжнародних стандартів ISO серії 9000 до систем якості, які можуть бути виконані завдяки впровадженню на підприємствах статистичних методів.</a:t>
            </a:r>
          </a:p>
          <a:p>
            <a:pPr marL="1080770" marR="45402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Термінологічні засади щодо використання, вибору та впровадження статистичних методів закладено у національних стандартах:</a:t>
            </a:r>
          </a:p>
          <a:p>
            <a:pPr marL="1080770" marR="45402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3514-97 Статистичні методи контролю та регулювання якості. Терміни та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30350" indent="448945" algn="l"/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1485" indent="448945" algn="l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ISO/TR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10017:2005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статистичних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 згідно з ІSO 9001:2000 (ІSO/TR 10017:2003, ІDT).</a:t>
            </a:r>
          </a:p>
        </p:txBody>
      </p:sp>
    </p:spTree>
    <p:extLst>
      <p:ext uri="{BB962C8B-B14F-4D97-AF65-F5344CB8AC3E}">
        <p14:creationId xmlns:p14="http://schemas.microsoft.com/office/powerpoint/2010/main" val="2342422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E2A159-C553-71D0-6B8C-CA8550A745EF}"/>
              </a:ext>
            </a:extLst>
          </p:cNvPr>
          <p:cNvSpPr txBox="1"/>
          <p:nvPr/>
        </p:nvSpPr>
        <p:spPr>
          <a:xfrm>
            <a:off x="1283368" y="644656"/>
            <a:ext cx="1057174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5402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Статистичні методи дозволяють оптимізувати процес пошуку причин невідповідності, підвищити точність і вірогідність висновків, ефективність розроблених заходів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 усунення виявлених причин відмов та дефектів. Використання статистичних методів у виробничій практиці призводить до суттєвого зниження витрат і підвищення якості продукції, що пов’язано з аналізами виробництва та якості, технологічного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процесу, контролем технологічного процесу та приймальним контролем.</a:t>
            </a:r>
          </a:p>
          <a:p>
            <a:pPr marL="1080770" marR="45402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2120" indent="448945" algn="just">
              <a:spcBef>
                <a:spcPts val="5"/>
              </a:spcBef>
            </a:pP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Аналізом якості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виходить з передумови про те, що при неможливості досягнення ідеальної якості допустимий визначений рівень дефектів, для перевірки якого можуть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бути створені методи вибіркового контролю.</a:t>
            </a:r>
          </a:p>
          <a:p>
            <a:pPr marL="1080770" marR="452120" indent="448945" algn="just">
              <a:spcBef>
                <a:spcPts val="5"/>
              </a:spcBef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339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Аналізом процесу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 аналіз, що дозволяє усвідомити зв’язок між причинними факторами і такими результатами, як якість, вартість, продуктивність тощо.</a:t>
            </a:r>
          </a:p>
          <a:p>
            <a:pPr marL="1080770" marR="453390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1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DD3D33-95F2-9F75-CE3F-CA6F00000485}"/>
              </a:ext>
            </a:extLst>
          </p:cNvPr>
          <p:cNvSpPr txBox="1"/>
          <p:nvPr/>
        </p:nvSpPr>
        <p:spPr>
          <a:xfrm>
            <a:off x="2861188" y="959288"/>
            <a:ext cx="900634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275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</a:t>
            </a:r>
            <a:r>
              <a:rPr lang="uk-UA" sz="20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</a:t>
            </a:r>
            <a:r>
              <a:rPr lang="uk-UA" sz="20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передбачає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причинних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факторів,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впливають на безперебійне функціонування виробничого процесу.</a:t>
            </a:r>
          </a:p>
          <a:p>
            <a:pPr marR="44831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Статистичний приймальний контроль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‒ це вибірковий контроль якості продукції, заснований на застосуванні методів математичної статистики для перевірки відповідності якості виробів встановленим вимогам.</a:t>
            </a:r>
          </a:p>
          <a:p>
            <a:pPr marR="45656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Серед статистичних методів контролю якості найбільш поширені так звані сім елементарних інструментів контролю якості:</a:t>
            </a:r>
          </a:p>
          <a:p>
            <a:pPr marR="456565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контрольний</a:t>
            </a:r>
            <a:r>
              <a:rPr lang="uk-UA" sz="20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Парето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Pareto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причинно-наслідкова</a:t>
            </a:r>
            <a:r>
              <a:rPr lang="uk-UA" sz="2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Cause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Effect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гістограма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Histogram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розкиду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Scatter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69418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Contrat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Chait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розшарування</a:t>
            </a:r>
            <a:r>
              <a:rPr lang="uk-UA" sz="20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Stratification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59875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0B4774-5DF9-AA1B-F3A1-90B29CFF8DE4}"/>
              </a:ext>
            </a:extLst>
          </p:cNvPr>
          <p:cNvSpPr txBox="1"/>
          <p:nvPr/>
        </p:nvSpPr>
        <p:spPr>
          <a:xfrm>
            <a:off x="2576052" y="610557"/>
            <a:ext cx="918332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458845" lvl="0" algn="just">
              <a:buSzPts val="1200"/>
              <a:tabLst>
                <a:tab pos="1694180" algn="l"/>
              </a:tabLst>
            </a:pPr>
            <a:r>
              <a:rPr lang="uk-UA" sz="3600" b="1" u="sng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Контрольний лист</a:t>
            </a:r>
          </a:p>
          <a:p>
            <a:pPr marR="3458845" lvl="0" algn="just">
              <a:buSzPts val="1200"/>
              <a:tabLst>
                <a:tab pos="1694180" algn="l"/>
              </a:tabLst>
            </a:pPr>
            <a:endParaRPr lang="uk-UA" sz="24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3458845" lvl="0" algn="just">
              <a:buSzPts val="1200"/>
              <a:tabLst>
                <a:tab pos="1694180" algn="l"/>
              </a:tabLst>
            </a:pPr>
            <a:endParaRPr lang="uk-UA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Яке б завдання не стояло перед системою управління якістю, що поєднує послідовність застосування статистичних методів, завжди починають зі збору вихідних </a:t>
            </a:r>
            <a:r>
              <a:rPr lang="uk-UA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даних.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Контрольний</a:t>
            </a:r>
            <a:r>
              <a:rPr lang="uk-UA" sz="2400" i="1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</a:t>
            </a:r>
            <a:r>
              <a:rPr lang="uk-UA" sz="2400" i="1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4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бланк</a:t>
            </a:r>
            <a:r>
              <a:rPr lang="uk-UA" sz="2400" spc="3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uk-UA" sz="2400" spc="3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реєстрації</a:t>
            </a:r>
            <a:r>
              <a:rPr lang="uk-UA" sz="2400" spc="3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даних</a:t>
            </a:r>
            <a:r>
              <a:rPr lang="uk-UA" sz="24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</a:t>
            </a:r>
            <a:r>
              <a:rPr lang="uk-UA" sz="2400" spc="3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</a:t>
            </a:r>
            <a:r>
              <a:rPr lang="uk-UA" sz="2400" spc="3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контролю,</a:t>
            </a:r>
            <a:r>
              <a:rPr lang="uk-UA" sz="2400" spc="36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400" spc="3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який нанесені контрольовані параметри.</a:t>
            </a:r>
          </a:p>
          <a:p>
            <a:pPr indent="448945" algn="just"/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Призначення</a:t>
            </a:r>
            <a:r>
              <a:rPr lang="uk-UA" sz="24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контрольного</a:t>
            </a:r>
            <a:r>
              <a:rPr lang="uk-UA" sz="24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листа: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120" lvl="0" indent="-342900" algn="just">
              <a:buSzPts val="1200"/>
              <a:buFont typeface="Wingdings" panose="05000000000000000000" pitchFamily="2" charset="2"/>
              <a:buChar char="Ø"/>
              <a:tabLst>
                <a:tab pos="1758950" algn="l"/>
              </a:tabLst>
            </a:pP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полегшити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збору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даних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контрольовані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параметри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4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</a:t>
            </a:r>
            <a:r>
              <a:rPr lang="uk-UA" sz="24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дефектів,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120" lvl="0" indent="-342900" algn="just">
              <a:buSzPts val="1200"/>
              <a:buFont typeface="Wingdings" panose="05000000000000000000" pitchFamily="2" charset="2"/>
              <a:buChar char="Ø"/>
              <a:tabLst>
                <a:tab pos="1758950" algn="l"/>
              </a:tabLst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автоматично</a:t>
            </a:r>
            <a:r>
              <a:rPr lang="uk-UA" sz="24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упорядкувати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дані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полегшення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подальшого</a:t>
            </a:r>
            <a:r>
              <a:rPr lang="uk-UA" sz="24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79218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556D7B-4850-6BF6-309A-4CFDB4393AC5}"/>
              </a:ext>
            </a:extLst>
          </p:cNvPr>
          <p:cNvSpPr txBox="1"/>
          <p:nvPr/>
        </p:nvSpPr>
        <p:spPr>
          <a:xfrm>
            <a:off x="2566220" y="485788"/>
            <a:ext cx="911450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14045" lvl="0" algn="just">
              <a:buSzPts val="1200"/>
              <a:tabLst>
                <a:tab pos="1758315" algn="l"/>
              </a:tabLst>
            </a:pPr>
            <a:r>
              <a:rPr lang="uk-UA" sz="2000" b="1" u="sng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 Парето</a:t>
            </a:r>
          </a:p>
          <a:p>
            <a:pPr marR="614045" lvl="0" algn="just">
              <a:buSzPts val="1200"/>
              <a:tabLst>
                <a:tab pos="1758315" algn="l"/>
              </a:tabLst>
            </a:pP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більшості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випадків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дефекти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пов’язані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ними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втрати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декілька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Парето</a:t>
            </a:r>
            <a:r>
              <a:rPr lang="uk-UA" sz="20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стовпчикова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даних,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допомагає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встановити головні причини (фактори) втрат.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Парето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створюється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наступним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чином: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68275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Збираються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дані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дефекти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uk-UA" sz="20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кількість.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310"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701165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 загальна кількість дефектів кожного виду, які виникли за певний період часу.</a:t>
            </a:r>
          </a:p>
          <a:p>
            <a:pPr marR="448945"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684655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Створюється стовпчиковий графік, в якому висота кожного стовпчика відповідає кількості дефектів певного типу. При цьому стовпчики розташовуються в порядку зменшення кількості дефектів зліва направо. Головним завданням створення діаграми є визначення тих кількох видів дефектів, які мають абсолютну та відносну більшість. Саме усунення цих дефектів дасть у кінцевому рахунку підвищення якості продукції та найкращий економічний ефект.</a:t>
            </a:r>
          </a:p>
        </p:txBody>
      </p:sp>
    </p:spTree>
    <p:extLst>
      <p:ext uri="{BB962C8B-B14F-4D97-AF65-F5344CB8AC3E}">
        <p14:creationId xmlns:p14="http://schemas.microsoft.com/office/powerpoint/2010/main" val="175254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486CC0D6-F5EA-010D-B478-087A87A4B3B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0774" y="1371292"/>
            <a:ext cx="4236464" cy="41154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0D1C5A-19ED-CD0D-FA6F-5E533E5F5BF3}"/>
              </a:ext>
            </a:extLst>
          </p:cNvPr>
          <p:cNvSpPr txBox="1"/>
          <p:nvPr/>
        </p:nvSpPr>
        <p:spPr>
          <a:xfrm>
            <a:off x="5978012" y="1245758"/>
            <a:ext cx="55453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Парето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кумулятивна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крива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видами</a:t>
            </a:r>
            <a:r>
              <a:rPr lang="uk-UA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браку</a:t>
            </a:r>
          </a:p>
          <a:p>
            <a:pPr algn="just"/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7040" indent="448945"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Часто діаграма Парето виявляє закономірність, засновану на принципі Парето (правило 80 % до 20 %), згідно з яким велика частина наслідків викликається відносно нечисленними причинами.</a:t>
            </a:r>
          </a:p>
        </p:txBody>
      </p:sp>
    </p:spTree>
    <p:extLst>
      <p:ext uri="{BB962C8B-B14F-4D97-AF65-F5344CB8AC3E}">
        <p14:creationId xmlns:p14="http://schemas.microsoft.com/office/powerpoint/2010/main" val="3096200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109C7D-590E-B182-4A7B-C1730951F491}"/>
              </a:ext>
            </a:extLst>
          </p:cNvPr>
          <p:cNvSpPr txBox="1"/>
          <p:nvPr/>
        </p:nvSpPr>
        <p:spPr>
          <a:xfrm>
            <a:off x="7069391" y="2111502"/>
            <a:ext cx="458183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4958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(«кістяк риби») застосовується тоді, коли необхідно дослідити і зобразити всі потенційні причини з наслідками, які виникають в процесі виробничого процесу. Діаграма наочно базується на чіткому взаємозв’язку між причинами і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наслідками, показниками якості і факторами, що впливають на них. «Причини» позначаються на лівому боці діаграми, а наслідки – на правому боці схеми.</a:t>
            </a:r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77591315-D786-35C0-5675-C41D9985326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2891" y="2445800"/>
            <a:ext cx="5532038" cy="3051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2801C4-9933-6153-AA23-16075DCDA884}"/>
              </a:ext>
            </a:extLst>
          </p:cNvPr>
          <p:cNvSpPr txBox="1"/>
          <p:nvPr/>
        </p:nvSpPr>
        <p:spPr>
          <a:xfrm>
            <a:off x="1986115" y="538682"/>
            <a:ext cx="96454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Причинно-наслідкова</a:t>
            </a:r>
            <a:r>
              <a:rPr lang="uk-UA" sz="1800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18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Каору</a:t>
            </a:r>
            <a:r>
              <a:rPr lang="uk-UA" sz="1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endParaRPr lang="uk-UA" sz="1800" b="1" u="sng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endParaRPr lang="uk-UA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310" indent="448945" algn="just"/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графічний спосіб дослідження найбільш істотних причинно- наслідкових взаємозв’язків між факторами й наслідками в досліджуваній ситуації або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проблемі.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5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E518B8-6A2A-2B70-B3C9-1484A213F5AC}"/>
              </a:ext>
            </a:extLst>
          </p:cNvPr>
          <p:cNvSpPr txBox="1"/>
          <p:nvPr/>
        </p:nvSpPr>
        <p:spPr>
          <a:xfrm>
            <a:off x="2261419" y="473497"/>
            <a:ext cx="97437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>
              <a:spcBef>
                <a:spcPts val="5"/>
              </a:spcBef>
            </a:pP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Побудова</a:t>
            </a:r>
            <a:r>
              <a:rPr lang="uk-UA" b="1" u="sng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причинно-наслідкової</a:t>
            </a:r>
            <a:r>
              <a:rPr lang="uk-UA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діаграми.</a:t>
            </a:r>
          </a:p>
          <a:p>
            <a:pPr marL="1530350" indent="448945" algn="just">
              <a:spcBef>
                <a:spcPts val="5"/>
              </a:spcBef>
            </a:pP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5295"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979295" algn="l"/>
              </a:tabLst>
            </a:pP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побудові діаграми К.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центру проводять горизонтальну лінію зі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стрілкою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(«хребет»),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кінці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стрілки,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правого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боку,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рамці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записують</a:t>
            </a:r>
            <a:r>
              <a:rPr lang="uk-UA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показник якості – це об’єкт аналізу (наслідок).</a:t>
            </a:r>
          </a:p>
          <a:p>
            <a:pPr marR="448945"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979295" algn="l"/>
              </a:tabLst>
            </a:pP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центральної горизонтальної лінії, що зображає об’єкт аналізу, підводять великі первинні стрілки («великі кістки»). На «великі кістки» наносять головні причини (першого рівня) і з’єднують похилими стрілками з «хребтом». При структуруванні діаграми на рівні первинних стрілок у багатьох реальних ситуаціях можна скористатися запропонованим самим К.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Ісікавою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правилом "5М":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materials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(матеріали),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methods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(методи),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measuring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(вимірювання),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(виконавці), </a:t>
            </a:r>
            <a:r>
              <a:rPr lang="uk-UA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machines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(устаткування). Це правило полягає</a:t>
            </a:r>
            <a:r>
              <a:rPr lang="uk-UA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тому, що</a:t>
            </a:r>
            <a:r>
              <a:rPr lang="uk-UA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загальному</a:t>
            </a:r>
            <a:r>
              <a:rPr lang="uk-UA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випадку</a:t>
            </a:r>
            <a:r>
              <a:rPr lang="uk-UA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існують</a:t>
            </a:r>
            <a:r>
              <a:rPr lang="uk-UA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п’ять</a:t>
            </a:r>
            <a:r>
              <a:rPr lang="uk-UA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можливих головних причин</a:t>
            </a:r>
            <a:r>
              <a:rPr lang="uk-UA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тих чи інших наслідків.</a:t>
            </a:r>
          </a:p>
          <a:p>
            <a:pPr marR="448310" lvl="0" indent="-342900" algn="just">
              <a:buSzPts val="1200"/>
              <a:buFont typeface="Times New Roman" panose="02020603050405020304" pitchFamily="18" charset="0"/>
              <a:buAutoNum type="arabicPeriod"/>
              <a:tabLst>
                <a:tab pos="1979295" algn="l"/>
              </a:tabLst>
            </a:pPr>
            <a:r>
              <a:rPr lang="uk-UA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Далі до кожної первинної стрілки підводять стрілки другого порядку («середні кістки»), до яких, в свою чергу, підводять стрілки третього порядку («дрібні кістки») і т. д. до тих пір, поки на діаграму не буде нанесено всі стрілки, що позначають чинники, що чинять помітний вплив на об’єкт аналізу.</a:t>
            </a:r>
          </a:p>
          <a:p>
            <a:pPr marR="448945" indent="448945" algn="just"/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 чином, причинно-наслідкова діаграма </a:t>
            </a:r>
            <a:r>
              <a:rPr lang="uk-UA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Ісікави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дозволяє виявити ключові взаємозв’язки між різними факторами та більш достеменно зрозуміти досліджуваний процес, а також сприяє визначенню головних чинників, які спричиняють найзначніший внесок до проблеми, що розглядається, та попереджає або усуває їх дії.</a:t>
            </a:r>
          </a:p>
        </p:txBody>
      </p:sp>
    </p:spTree>
    <p:extLst>
      <p:ext uri="{BB962C8B-B14F-4D97-AF65-F5344CB8AC3E}">
        <p14:creationId xmlns:p14="http://schemas.microsoft.com/office/powerpoint/2010/main" val="1586733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09A6A2-180C-B8DB-7D90-E2CD70CCC6BE}"/>
              </a:ext>
            </a:extLst>
          </p:cNvPr>
          <p:cNvSpPr txBox="1"/>
          <p:nvPr/>
        </p:nvSpPr>
        <p:spPr>
          <a:xfrm>
            <a:off x="1317523" y="240323"/>
            <a:ext cx="10599174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l">
              <a:spcBef>
                <a:spcPts val="330"/>
              </a:spcBef>
            </a:pP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Гістограма</a:t>
            </a:r>
          </a:p>
          <a:p>
            <a:pPr marL="1530350" indent="448945" algn="l">
              <a:spcBef>
                <a:spcPts val="330"/>
              </a:spcBef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085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Гістограма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стовпчикова діаграма, яка призначена для графічного представлення даних, згрупованих за частотою влучення у певний інтервал. Інтервали є підставами стовпчиків, на які розбивається сукупність даних. Висота стовпчиків пропорційна частоті влучення результатів спостережень у відповідний інтервал.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4F42D1-3586-F1D6-1A77-29CC9008A54A}"/>
              </a:ext>
            </a:extLst>
          </p:cNvPr>
          <p:cNvSpPr txBox="1"/>
          <p:nvPr/>
        </p:nvSpPr>
        <p:spPr>
          <a:xfrm>
            <a:off x="658761" y="2780992"/>
            <a:ext cx="8849033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211772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Побудова</a:t>
            </a:r>
            <a:r>
              <a:rPr lang="uk-UA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гістограми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ведеться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18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наступній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послідовності:</a:t>
            </a:r>
          </a:p>
          <a:p>
            <a:pPr marR="211772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а) складається таблиця вихідних даних;</a:t>
            </a:r>
          </a:p>
          <a:p>
            <a:pPr marR="277304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</a:t>
            </a:r>
            <a:r>
              <a:rPr lang="uk-UA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оцінюється</a:t>
            </a:r>
            <a:r>
              <a:rPr lang="uk-UA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розмах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аналізованого</a:t>
            </a:r>
            <a:r>
              <a:rPr lang="uk-UA" sz="18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параметра; </a:t>
            </a:r>
          </a:p>
          <a:p>
            <a:pPr marR="277304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визначається ширина розмаху;</a:t>
            </a:r>
          </a:p>
          <a:p>
            <a:pPr marR="247078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встановлюється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точка</a:t>
            </a:r>
            <a:r>
              <a:rPr lang="uk-UA" sz="18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відліку</a:t>
            </a:r>
            <a:r>
              <a:rPr lang="uk-UA" sz="1800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першого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інтервалу; </a:t>
            </a:r>
          </a:p>
          <a:p>
            <a:pPr marR="247078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д) вибирається остаточна кількість інтервалів.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9C704-2400-F821-1068-D55B46391858}"/>
              </a:ext>
            </a:extLst>
          </p:cNvPr>
          <p:cNvSpPr txBox="1"/>
          <p:nvPr/>
        </p:nvSpPr>
        <p:spPr>
          <a:xfrm>
            <a:off x="808704" y="4905901"/>
            <a:ext cx="610091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453390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Отже,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побудова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гістограми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сприяє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звуженню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кола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пошуку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проблемних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ділянок за рахунок демонстрації моделей зміни відхилення від бажаного середнього рівня.</a:t>
            </a:r>
          </a:p>
        </p:txBody>
      </p:sp>
      <p:pic>
        <p:nvPicPr>
          <p:cNvPr id="9" name="Image 8" descr="ÐÑÐ°Ð·Ð¾Ðº Ð³ÑÑÑÐ¾Ð³ÑÐ°Ð¼Ð¸">
            <a:extLst>
              <a:ext uri="{FF2B5EF4-FFF2-40B4-BE49-F238E27FC236}">
                <a16:creationId xmlns:a16="http://schemas.microsoft.com/office/drawing/2014/main" id="{20C9CEBD-42D7-614B-D5AE-E3EB232A51D7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9562" y="2454990"/>
            <a:ext cx="4857135" cy="37987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7439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6695F7-6CEC-7E70-A7A4-79D18F920211}"/>
              </a:ext>
            </a:extLst>
          </p:cNvPr>
          <p:cNvSpPr txBox="1"/>
          <p:nvPr/>
        </p:nvSpPr>
        <p:spPr>
          <a:xfrm>
            <a:off x="845575" y="199804"/>
            <a:ext cx="111104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</a:t>
            </a:r>
            <a:r>
              <a:rPr lang="uk-UA" sz="18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розкиду</a:t>
            </a:r>
            <a:r>
              <a:rPr lang="uk-UA" sz="18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(діаграма</a:t>
            </a:r>
            <a:r>
              <a:rPr lang="uk-UA" sz="1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розсіювання)</a:t>
            </a:r>
          </a:p>
          <a:p>
            <a:pPr marL="1530350" indent="448945" algn="just"/>
            <a:endParaRPr lang="uk-UA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9580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Діаграма розкиду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застосовується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виявлення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залежності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однієї змінної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величини (показника якості продукції, параметри технологічного процесу і т. п.) від іншої. Діаграма не дає відповіді на питання про те, чи є одна змінна величина причиною іншої, але вона здатна прояснити, чи існує в даному випадку причинно-наслідковий зв’язок взагалі.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B79F51-814A-9A4A-91E3-94510504466E}"/>
              </a:ext>
            </a:extLst>
          </p:cNvPr>
          <p:cNvSpPr txBox="1"/>
          <p:nvPr/>
        </p:nvSpPr>
        <p:spPr>
          <a:xfrm>
            <a:off x="5742040" y="2330247"/>
            <a:ext cx="62139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894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 поширеним статистичним методом виявлення подібної залежності є кореляційний аналіз, заснований на оцінці коефіцієнта кореляції. Кореляційні зв’язки описуються відповідними рівняннями.</a:t>
            </a:r>
          </a:p>
          <a:p>
            <a:pPr marL="1080770" marR="451485" indent="448945" algn="just">
              <a:spcAft>
                <a:spcPts val="45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Дані, які відображаються діаграмою розкиду, утворюють поле кореляції.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Залежність між пов’язаними наборами даних встановлюється на основі форми поля. Чим ближче точки розташовуються до діагональної лінії, тим більша є залежність двох зазначених параметрів.</a:t>
            </a:r>
          </a:p>
        </p:txBody>
      </p:sp>
      <p:pic>
        <p:nvPicPr>
          <p:cNvPr id="6" name="Image 9">
            <a:extLst>
              <a:ext uri="{FF2B5EF4-FFF2-40B4-BE49-F238E27FC236}">
                <a16:creationId xmlns:a16="http://schemas.microsoft.com/office/drawing/2014/main" id="{28139620-8394-CD57-FFF9-C31907DC2E8A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2146" y="2137192"/>
            <a:ext cx="4425028" cy="38024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091C92-A612-EF8E-B83F-EE2F5A8C855D}"/>
              </a:ext>
            </a:extLst>
          </p:cNvPr>
          <p:cNvSpPr txBox="1"/>
          <p:nvPr/>
        </p:nvSpPr>
        <p:spPr>
          <a:xfrm>
            <a:off x="1055077" y="6023351"/>
            <a:ext cx="59356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marR="3175" algn="ctr"/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Приклади</a:t>
            </a:r>
            <a:r>
              <a:rPr lang="uk-UA" sz="1600" b="1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поведінки</a:t>
            </a:r>
            <a:r>
              <a:rPr lang="uk-UA" sz="16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―хмари</a:t>
            </a:r>
            <a:r>
              <a:rPr lang="uk-UA" sz="1600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експериментальних</a:t>
            </a:r>
            <a:r>
              <a:rPr lang="uk-UA" sz="1600" b="1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точок―</a:t>
            </a:r>
            <a:r>
              <a:rPr lang="uk-UA" sz="1600" b="1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175" marR="3175" algn="ctr"/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uk-UA" sz="16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uk-UA" sz="16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значеннях</a:t>
            </a:r>
            <a:r>
              <a:rPr lang="uk-UA" sz="16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коефіцієнта</a:t>
            </a:r>
            <a:r>
              <a:rPr lang="uk-UA" sz="16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кореляції</a:t>
            </a:r>
            <a:r>
              <a:rPr lang="uk-UA" sz="16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i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endParaRPr lang="uk-UA" sz="1600" b="1" dirty="0"/>
          </a:p>
        </p:txBody>
      </p:sp>
    </p:spTree>
    <p:extLst>
      <p:ext uri="{BB962C8B-B14F-4D97-AF65-F5344CB8AC3E}">
        <p14:creationId xmlns:p14="http://schemas.microsoft.com/office/powerpoint/2010/main" val="3697220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F2E36A-93F6-5051-D443-D18985BAB75C}"/>
              </a:ext>
            </a:extLst>
          </p:cNvPr>
          <p:cNvSpPr txBox="1"/>
          <p:nvPr/>
        </p:nvSpPr>
        <p:spPr>
          <a:xfrm>
            <a:off x="943899" y="129625"/>
            <a:ext cx="10746656" cy="2346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>
              <a:spcBef>
                <a:spcPts val="330"/>
              </a:spcBef>
            </a:pP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</a:t>
            </a:r>
            <a:r>
              <a:rPr lang="uk-UA" sz="18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карта</a:t>
            </a:r>
          </a:p>
          <a:p>
            <a:pPr marL="1530350" indent="448945" algn="just">
              <a:spcBef>
                <a:spcPts val="330"/>
              </a:spcBef>
            </a:pP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1485" indent="448945" algn="just"/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 карта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різновид графіка, однак вона відрізняється від звичайного графіка наявністю ліній, які називаються контрольними границями розмірів.</a:t>
            </a:r>
          </a:p>
          <a:p>
            <a:pPr marL="1080770" marR="448310" indent="448945" algn="just">
              <a:spcBef>
                <a:spcPts val="5"/>
              </a:spcBef>
              <a:spcAft>
                <a:spcPts val="45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Будь–яка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карта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складається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 центральної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лінії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(ЦЛ),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пари контрольних меж, по одній над (ВГЛ – верхня гранична лінія) і під (НГЛ – нижня гранична лінія) центральною лінією і значень показників якості продукції, нанесених на карту для визначення придатності для використання.</a:t>
            </a:r>
          </a:p>
        </p:txBody>
      </p:sp>
      <p:pic>
        <p:nvPicPr>
          <p:cNvPr id="4" name="Image 10">
            <a:extLst>
              <a:ext uri="{FF2B5EF4-FFF2-40B4-BE49-F238E27FC236}">
                <a16:creationId xmlns:a16="http://schemas.microsoft.com/office/drawing/2014/main" id="{DAE159C8-6A47-AA5F-D76E-25259B8640D3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236" y="2678727"/>
            <a:ext cx="4154570" cy="22275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7561F1-6EA0-561B-F725-FF7F6F15C846}"/>
              </a:ext>
            </a:extLst>
          </p:cNvPr>
          <p:cNvSpPr txBox="1"/>
          <p:nvPr/>
        </p:nvSpPr>
        <p:spPr>
          <a:xfrm>
            <a:off x="3991897" y="2534920"/>
            <a:ext cx="769865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50850" indent="448945" algn="just">
              <a:spcBef>
                <a:spcPts val="5"/>
              </a:spcBef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Якщо всі точки (значення показників якості продукції) перебувають у межах контрольних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границь,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виробничий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розглядається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такий,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перебуває в якісному стані, а вироби відповідають технологічному процесу і стандарту. Якщо спостерігається викид точок за межи границь, то це свідчить про виявлення порушень, відхилень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встановленої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норми,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невідповідностей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дефектів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браку,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вважається таким,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який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вийшов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з-під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контролю.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такому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разі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здійснювати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коригувальні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дії із метою повернення системи якості розмірів в стандартні, чи знайти для виготовлення продукції нові умови.</a:t>
            </a:r>
          </a:p>
          <a:p>
            <a:pPr marL="1080770" marR="45529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 карта допомагає виявити і надалі врахувати помилки та компенсувати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недоліки.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051D4107-218A-CBC6-598B-C23EAEF06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640937"/>
              </p:ext>
            </p:extLst>
          </p:nvPr>
        </p:nvGraphicFramePr>
        <p:xfrm>
          <a:off x="663236" y="5108603"/>
          <a:ext cx="3737610" cy="3286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37610">
                  <a:extLst>
                    <a:ext uri="{9D8B030D-6E8A-4147-A177-3AD203B41FA5}">
                      <a16:colId xmlns:a16="http://schemas.microsoft.com/office/drawing/2014/main" val="3106367662"/>
                    </a:ext>
                  </a:extLst>
                </a:gridCol>
              </a:tblGrid>
              <a:tr h="328636">
                <a:tc>
                  <a:txBody>
                    <a:bodyPr/>
                    <a:lstStyle/>
                    <a:p>
                      <a:pPr marL="1242695">
                        <a:lnSpc>
                          <a:spcPts val="1235"/>
                        </a:lnSpc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</a:t>
                      </a:r>
                      <a:r>
                        <a:rPr lang="uk-UA" sz="200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00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568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A0811E-462E-337B-8814-A38F977BC760}"/>
              </a:ext>
            </a:extLst>
          </p:cNvPr>
          <p:cNvSpPr txBox="1"/>
          <p:nvPr/>
        </p:nvSpPr>
        <p:spPr>
          <a:xfrm>
            <a:off x="1868127" y="766732"/>
            <a:ext cx="977326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Стратифікація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(розшарування)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958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Стратифікація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поділ одержаних даних на окремі групи залежно від обраного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стратифікуючого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фактору. В якості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стратифікуючого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фактору може бути обраний будь- який параметр, що визначає особливості умов виникнення й одержання даних.</a:t>
            </a:r>
          </a:p>
          <a:p>
            <a:pPr marR="45212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Відповідно до цього методу проводять розшарування статистичних даних, тобто групують дані залежно від умов їх отримання, і проводять обробку кожної групи даних окремо. Дані, розділені на групи відповідно до їх особливостей, називають шарами (стратами), а сам процес розділення на шари (страти) розшаруванням (стратифікацією).</a:t>
            </a:r>
          </a:p>
          <a:p>
            <a:pPr marR="44767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стратифікації часто використовується в </a:t>
            </a:r>
            <a:r>
              <a:rPr lang="uk-UA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доказовій медицині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 проведені клінічних випробувань. Суть методу полягає у врахуванні в дослідженні факторів, що можуть вплинути на результат експерименту. Наприклад, при клінічному дослідженні препарату, дія якого може різнитися залежно від віку піддослідного, пацієнтів спочатку ділять на підгрупи залежно від віку, а вже після цього проводять </a:t>
            </a:r>
            <a:r>
              <a:rPr lang="uk-UA" sz="20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рандомізацію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кожної підгрупи окремо.</a:t>
            </a:r>
          </a:p>
        </p:txBody>
      </p:sp>
    </p:spTree>
    <p:extLst>
      <p:ext uri="{BB962C8B-B14F-4D97-AF65-F5344CB8AC3E}">
        <p14:creationId xmlns:p14="http://schemas.microsoft.com/office/powerpoint/2010/main" val="362079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363204-81EE-9DE8-D128-EACECA1F5142}"/>
              </a:ext>
            </a:extLst>
          </p:cNvPr>
          <p:cNvSpPr txBox="1"/>
          <p:nvPr/>
        </p:nvSpPr>
        <p:spPr>
          <a:xfrm>
            <a:off x="2241754" y="260159"/>
            <a:ext cx="9399639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080770" marR="452755" indent="448945" algn="ctr"/>
            <a:r>
              <a:rPr lang="uk-UA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 5. Регламентування та документування процесів фармацевтичної системи якості.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AEFE1-869A-8E0A-9797-AAE2F4246A64}"/>
              </a:ext>
            </a:extLst>
          </p:cNvPr>
          <p:cNvSpPr txBox="1"/>
          <p:nvPr/>
        </p:nvSpPr>
        <p:spPr>
          <a:xfrm>
            <a:off x="1976284" y="1472062"/>
            <a:ext cx="976343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2755" indent="448945" algn="just"/>
            <a:r>
              <a:rPr lang="uk-UA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Сутність документування системи управління якістю на фармацевтичному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підприємстві</a:t>
            </a:r>
          </a:p>
          <a:p>
            <a:pPr marR="452755" indent="448945" algn="just"/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вимогами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9001:2015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якістю.</a:t>
            </a:r>
            <a:r>
              <a:rPr lang="uk-UA" sz="1800" i="1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(ISO 9001:2015, IDT)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організація повинна задокументувати свою систему управління якістю, тобто описати у відповідних документах всі процеси налагоджуваної системи.</a:t>
            </a:r>
            <a:r>
              <a:rPr lang="uk-UA" sz="18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uk-UA" sz="18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виконання</a:t>
            </a:r>
            <a:r>
              <a:rPr lang="uk-UA" sz="18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стандарту</a:t>
            </a:r>
            <a:r>
              <a:rPr lang="uk-UA" sz="18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ISO</a:t>
            </a:r>
            <a:r>
              <a:rPr lang="uk-UA" sz="18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9001</a:t>
            </a:r>
            <a:r>
              <a:rPr lang="uk-UA" sz="18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</a:t>
            </a:r>
            <a:r>
              <a:rPr lang="uk-UA" sz="18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визначити</a:t>
            </a:r>
            <a:r>
              <a:rPr lang="uk-UA" sz="18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всі</a:t>
            </a:r>
            <a:r>
              <a:rPr lang="uk-UA" sz="18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атрибути</a:t>
            </a:r>
            <a:r>
              <a:rPr lang="uk-UA" sz="1800" spc="1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 з керування документами й записами як процесу, а також вжити керівні дії, що передбачені цим стандартом.</a:t>
            </a:r>
          </a:p>
          <a:p>
            <a:pPr marR="45275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Згідно з положеннями стандарту ISO 9001 на самому загальному рівні</a:t>
            </a:r>
            <a:r>
              <a:rPr lang="uk-UA" sz="1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документація системи управління якістю має охоплювати:</a:t>
            </a:r>
          </a:p>
          <a:p>
            <a:pPr marR="1931670" indent="448945" algn="l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документально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оформлені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політику</a:t>
            </a:r>
            <a:r>
              <a:rPr lang="uk-UA" sz="1800" spc="-6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цілі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сфері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якості; </a:t>
            </a:r>
          </a:p>
          <a:p>
            <a:pPr marR="1931670" indent="448945" algn="l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настанову щодо якості (настанову з якості);</a:t>
            </a:r>
          </a:p>
          <a:p>
            <a:pPr indent="448945" algn="l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</a:t>
            </a:r>
            <a:r>
              <a:rPr lang="uk-UA" sz="18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задокументовані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методики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протоколи,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uk-UA" sz="18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вимагає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стандарт;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документи, зокрема протоколи, що їх організація визначила, як потрібні для забезпечення результативного планування, функціонування та контролювання своїх 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79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DBCB4A-1EAA-BEF1-702E-5E3CF43E052A}"/>
              </a:ext>
            </a:extLst>
          </p:cNvPr>
          <p:cNvSpPr txBox="1"/>
          <p:nvPr/>
        </p:nvSpPr>
        <p:spPr>
          <a:xfrm>
            <a:off x="1730478" y="472400"/>
            <a:ext cx="9714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ctr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</a:t>
            </a:r>
            <a:r>
              <a:rPr lang="uk-UA" sz="1800" b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документації</a:t>
            </a:r>
            <a:r>
              <a:rPr lang="uk-UA" sz="18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1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1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18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uk-UA" sz="1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ієрархічне</a:t>
            </a:r>
            <a:r>
              <a:rPr lang="uk-UA" sz="1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представлення.</a:t>
            </a:r>
            <a:endParaRPr lang="uk-UA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 11">
            <a:extLst>
              <a:ext uri="{FF2B5EF4-FFF2-40B4-BE49-F238E27FC236}">
                <a16:creationId xmlns:a16="http://schemas.microsoft.com/office/drawing/2014/main" id="{145F3981-5832-98CD-CC9F-57CC3603941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9138" y="1297548"/>
            <a:ext cx="8482320" cy="508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83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7CF56C-FC48-D8CB-8482-80970752C952}"/>
              </a:ext>
            </a:extLst>
          </p:cNvPr>
          <p:cNvSpPr txBox="1"/>
          <p:nvPr/>
        </p:nvSpPr>
        <p:spPr>
          <a:xfrm>
            <a:off x="717754" y="1156924"/>
            <a:ext cx="1057951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>
              <a:spcBef>
                <a:spcPts val="765"/>
              </a:spcBef>
            </a:pP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b="1" u="sng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першого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рівня: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Настанова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</a:t>
            </a:r>
          </a:p>
          <a:p>
            <a:pPr marL="1530350" indent="448945" algn="just">
              <a:spcBef>
                <a:spcPts val="765"/>
              </a:spcBef>
            </a:pP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704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Настанова з якості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‒ концептуальний документ, що описує систему управління якістю. В цьому документі відображається вся діяльність фармацевтичного підприємства, що впливає на якість продукції.</a:t>
            </a:r>
          </a:p>
          <a:p>
            <a:pPr marL="1080770" marR="45466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настанови з якості можуть бути включено політику та цілі у сфері якості (проте вони можуть бути у складі окремого документа).</a:t>
            </a:r>
          </a:p>
          <a:p>
            <a:pPr marL="1080770" marR="45466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085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Політика у сфері якості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 містити зобов’язання щодо задоволення вимог і постійного поліпшення результативності системи управління якістю.</a:t>
            </a:r>
          </a:p>
          <a:p>
            <a:pPr marL="1080770" marR="45085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021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Цілі</a:t>
            </a:r>
            <a:r>
              <a:rPr lang="uk-UA" sz="20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сфері</a:t>
            </a:r>
            <a:r>
              <a:rPr lang="uk-UA" sz="20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якості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формуються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основі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визначеної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організацією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політики у</a:t>
            </a:r>
            <a:r>
              <a:rPr lang="uk-UA" sz="20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сфері якості і мають бути досяжні.</a:t>
            </a:r>
          </a:p>
        </p:txBody>
      </p:sp>
    </p:spTree>
    <p:extLst>
      <p:ext uri="{BB962C8B-B14F-4D97-AF65-F5344CB8AC3E}">
        <p14:creationId xmlns:p14="http://schemas.microsoft.com/office/powerpoint/2010/main" val="202737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E61EA-9D08-32CE-F527-7565DCB8C824}"/>
              </a:ext>
            </a:extLst>
          </p:cNvPr>
          <p:cNvSpPr txBox="1"/>
          <p:nvPr/>
        </p:nvSpPr>
        <p:spPr>
          <a:xfrm>
            <a:off x="1524001" y="933833"/>
            <a:ext cx="1002890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52120" indent="448945" algn="just"/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 системи управління якістю другого рівня: Методики виконання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 (Документовані процедури)</a:t>
            </a:r>
          </a:p>
          <a:p>
            <a:pPr marL="1080770" marR="452120"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831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Методики виконання процесів описують взаємопов’язані процеси та діяльність, необхідні для впровадження системи управління якістю: хід виконання діяльності на рівні кожного окремого процесу. Методики другого рівня можуть включати графічні зображення діяльності у вигляді блок-схем, що наочно демонструють хід процесу,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 взаємодії внутрішніх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підпроцесів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(операцій), зв’язок між ними, мають містити посилання на супутню документацію, визначати умови вимірювань, моніторингу й аналізування процесу, містити критерії його результативності, посилання на форми звітності,</a:t>
            </a:r>
            <a:r>
              <a:rPr lang="uk-UA" sz="20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uk-UA" sz="20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uk-UA" sz="2000" spc="1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мають</a:t>
            </a:r>
            <a:r>
              <a:rPr lang="uk-UA" sz="20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описувати</a:t>
            </a:r>
            <a:r>
              <a:rPr lang="uk-UA" sz="20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докладний</a:t>
            </a:r>
            <a:r>
              <a:rPr lang="uk-UA" sz="20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розподіл</a:t>
            </a:r>
            <a:r>
              <a:rPr lang="uk-UA" sz="20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відповідальності</a:t>
            </a:r>
            <a:r>
              <a:rPr lang="uk-UA" sz="2000" spc="1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uk-UA" sz="2000" spc="1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повноважень в межах процесу тощо. Методики виконання процесу зазвичай мають розроблюватись власниками (керівниками) процесів, узгоджуватись між керівниками всіх інших процесів системи управління якістю і затверджуватись вищим керівництвом.</a:t>
            </a:r>
          </a:p>
        </p:txBody>
      </p:sp>
    </p:spTree>
    <p:extLst>
      <p:ext uri="{BB962C8B-B14F-4D97-AF65-F5344CB8AC3E}">
        <p14:creationId xmlns:p14="http://schemas.microsoft.com/office/powerpoint/2010/main" val="3747743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791E00-CEE6-4178-3048-7E2D4584A664}"/>
              </a:ext>
            </a:extLst>
          </p:cNvPr>
          <p:cNvSpPr txBox="1"/>
          <p:nvPr/>
        </p:nvSpPr>
        <p:spPr>
          <a:xfrm>
            <a:off x="3047999" y="1047023"/>
            <a:ext cx="840658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третього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8945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Третій рівень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логічно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складати з конкретизованих інструкцій, що описують алгоритми виконання окремих видів робіт (операцій) в межах процесів системи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 якістю, а також з документів, що містять вимоги до характеристик сировини, матеріалів,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обладнання,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приміщень,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продукції,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персоналу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т.д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Такими</a:t>
            </a:r>
            <a:r>
              <a:rPr lang="uk-UA" sz="2000" spc="3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документами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фармацевтичному підприємстві є:</a:t>
            </a: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стандартні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операційні</a:t>
            </a:r>
            <a:r>
              <a:rPr lang="uk-UA" sz="2000" spc="-4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процедури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(СОП),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робочі,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технологічні,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посадові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будь-які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інші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інструкції,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специфікації,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стандарти,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технічні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умови,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lvl="0" indent="-342900">
              <a:buSzPts val="1200"/>
              <a:buFont typeface="Symbol" panose="05050102010706020507" pitchFamily="18" charset="2"/>
              <a:buChar char=""/>
              <a:tabLst>
                <a:tab pos="197866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аналітична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нормативна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документація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та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uk-UA" sz="2000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ін.</a:t>
            </a:r>
            <a:endParaRPr lang="uk-UA" sz="20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01428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182D0D-EE55-BAE1-73E3-C9CD3FFFC5FC}"/>
              </a:ext>
            </a:extLst>
          </p:cNvPr>
          <p:cNvSpPr txBox="1"/>
          <p:nvPr/>
        </p:nvSpPr>
        <p:spPr>
          <a:xfrm>
            <a:off x="1548580" y="661578"/>
            <a:ext cx="1019113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51485" indent="448945" algn="just">
              <a:spcBef>
                <a:spcPts val="330"/>
              </a:spcBef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Відповідно до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ДСТУ ІSО/TR 10013:2003 Настанови з розробки документації системи управління якістю (ISO/TR 10013:2001, IDT)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3390" indent="448945" algn="just"/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Робочі інструкції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деталізовані описи того, як виконувати завдання і реєструвати результати. Робочі інструкції можуть бути, наприклад, деталізованими письмовими описами, картами послідовності робіт, шаблонами, інструкціями з експлуатації обладнання, рисунками або їх комбінацією.</a:t>
            </a:r>
          </a:p>
          <a:p>
            <a:pPr marL="1080770" marR="453390" indent="448945" algn="just">
              <a:spcBef>
                <a:spcPts val="5"/>
              </a:spcBef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Третій рівень найчисленніший. Зазвичай такі документи слід розробляти відповідальним за виконання описуваної операції особам, а узгоджувати й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верифікувати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співробітникам відділів стандартизації, управління якістю тощо.</a:t>
            </a:r>
          </a:p>
          <a:p>
            <a:pPr marL="1530350" indent="448945" algn="just"/>
            <a:endParaRPr lang="uk-UA" sz="18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30350" indent="448945" algn="just"/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</a:t>
            </a:r>
            <a:r>
              <a:rPr lang="uk-UA" sz="18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1800" b="1" u="sng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1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1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четвертого</a:t>
            </a:r>
            <a:r>
              <a:rPr lang="uk-UA" sz="18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рівня</a:t>
            </a:r>
            <a:endParaRPr lang="uk-UA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7675" indent="448945"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Цей рівень може складатися з форм записів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(протоколів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що мають вести під час або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виконання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операцій різних рівнів.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1800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межах системи управління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 протоколи свідчать про параметри виконання робіт та/або містять характеристики їх результатів (протоколи випробувань, аналізів, перевірок,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валідаційних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кваліфікаційних робіт, контрольні карти процесів, результати досліджень продукції, звіти щодо функціонування систем 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т.п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.). Ці специфічні документи потрібні для підтвердження належного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виконання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тих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uk-UA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операцій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18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процесів,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uk-UA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надають інформацію</a:t>
            </a:r>
            <a:r>
              <a:rPr lang="uk-UA" sz="18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їх моніторингу та аналізу.</a:t>
            </a:r>
          </a:p>
        </p:txBody>
      </p:sp>
    </p:spTree>
    <p:extLst>
      <p:ext uri="{BB962C8B-B14F-4D97-AF65-F5344CB8AC3E}">
        <p14:creationId xmlns:p14="http://schemas.microsoft.com/office/powerpoint/2010/main" val="3452096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804477-CAF9-A6F8-33E3-B31AE1DD02F6}"/>
              </a:ext>
            </a:extLst>
          </p:cNvPr>
          <p:cNvSpPr txBox="1"/>
          <p:nvPr/>
        </p:nvSpPr>
        <p:spPr>
          <a:xfrm>
            <a:off x="1641987" y="535806"/>
            <a:ext cx="9999406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2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Міжпроцесні</a:t>
            </a:r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uk-UA" sz="2200" b="1" u="sng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</a:t>
            </a:r>
          </a:p>
          <a:p>
            <a:pPr marL="1530350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0215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«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міжпроцесних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документів можуть бути віднесені положення, внутрішні стандарти, регламенти, методики та інші, що встановлюють політику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 загальні правила виконання певних робіт в організації в цілому (наприклад, «Правила оформлення документації системи управління якістю»). Ці документи з різних причин недоцільно відносити до того чи іншого процесу, як недоцільно формувати і окремий процес з тієї діяльності, яку вони регламентують.</a:t>
            </a:r>
          </a:p>
          <a:p>
            <a:pPr marL="1080770" marR="450850" indent="448945" algn="just">
              <a:spcBef>
                <a:spcPts val="580"/>
              </a:spcBef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Документація системи управління якістю може бути на будь-якому носії, наприклад, паперовому або електронному.</a:t>
            </a:r>
          </a:p>
          <a:p>
            <a:pPr marL="1080770" marR="450215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Послідовність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розробки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документації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необов’язково</a:t>
            </a:r>
            <a:r>
              <a:rPr lang="uk-UA" sz="2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 відповідати ієрархії документації. Методики виконання процесів і робочі інструкції часто розробляють до завершення остаточного варіанта настанови з якості.</a:t>
            </a:r>
          </a:p>
        </p:txBody>
      </p:sp>
    </p:spTree>
    <p:extLst>
      <p:ext uri="{BB962C8B-B14F-4D97-AF65-F5344CB8AC3E}">
        <p14:creationId xmlns:p14="http://schemas.microsoft.com/office/powerpoint/2010/main" val="3996419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3088F2-6C9B-EAAF-3CE1-77E29AB3C7BE}"/>
              </a:ext>
            </a:extLst>
          </p:cNvPr>
          <p:cNvSpPr txBox="1"/>
          <p:nvPr/>
        </p:nvSpPr>
        <p:spPr>
          <a:xfrm>
            <a:off x="2212258" y="758547"/>
            <a:ext cx="936030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ctr"/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Формування</a:t>
            </a:r>
            <a:r>
              <a:rPr lang="uk-UA" sz="2000" b="1" u="sng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процедури</a:t>
            </a:r>
            <a:r>
              <a:rPr lang="uk-UA" sz="2000" b="1" u="sng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</a:t>
            </a:r>
            <a:r>
              <a:rPr lang="uk-UA" sz="2000" b="1" u="sng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документами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4958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 ISO 9001 передбачає визначення для всіх процесів системи управління якістю, зокрема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 документообігом, критеріїв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методів, необхідних для забезпечування результативності їх функціонування та контролювання. Стандарт також містить вимогу здійснювати моніторинг, вимірювання і аналізування процесів, а також уживати заходів, необхідних для досягнення запланованих результатів і забезпечення постійного їх поліпшування.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Виходячи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цього,</a:t>
            </a:r>
            <a:r>
              <a:rPr lang="uk-UA" sz="20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необхідно: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2755"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764665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регламентувати всі етапи життєвого циклу документів в межах системи управління якістю в організації: від ініціації їх розробки, узгодження, затвердження, розповсюдження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забезпечення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обізнаності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персоналу</a:t>
            </a:r>
            <a:r>
              <a:rPr lang="uk-UA" sz="20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їх положеннями,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uk-UA" sz="20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актуалізації, вилучення, заміни, архівування та знищення;</a:t>
            </a:r>
          </a:p>
          <a:p>
            <a:pPr marR="457200" lvl="0" indent="-342900" algn="just">
              <a:buSzPts val="1200"/>
              <a:buFont typeface="Times New Roman" panose="02020603050405020304" pitchFamily="18" charset="0"/>
              <a:buAutoNum type="arabicParenR"/>
              <a:tabLst>
                <a:tab pos="170561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чітко встановити мету і задачі процесу керування документообігом, а також всі інші «процесні» атрибути: необхідні ресурси та дії з керування ним.</a:t>
            </a:r>
          </a:p>
        </p:txBody>
      </p:sp>
    </p:spTree>
    <p:extLst>
      <p:ext uri="{BB962C8B-B14F-4D97-AF65-F5344CB8AC3E}">
        <p14:creationId xmlns:p14="http://schemas.microsoft.com/office/powerpoint/2010/main" val="3143794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374B49-9660-861F-ACB3-1D7A17E25142}"/>
              </a:ext>
            </a:extLst>
          </p:cNvPr>
          <p:cNvSpPr txBox="1"/>
          <p:nvPr/>
        </p:nvSpPr>
        <p:spPr>
          <a:xfrm>
            <a:off x="2379406" y="652431"/>
            <a:ext cx="92816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Ресурси процесу визначаються організацією і зазвичай не є проблемним питанням. Виходи процесу мають систематично оцінюватись та аналізуватись з метою виявлення невідповідностей, вжиття коригувальних дій і постійного удосконалення процесу, за що має відповідати керівник процесу. Набір керівних дій зазвичай описується у відповідній методиці виконання процесу «Керування документообігом в межах системи управління якістю». Вкрай важливо, щоб у такій методиці виконання процесу при регламентації процесу були відображені всі етапи циклу PDCA.</a:t>
            </a:r>
            <a:endParaRPr lang="uk-UA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6F66C-E792-45E2-04CD-BAFA4C401945}"/>
              </a:ext>
            </a:extLst>
          </p:cNvPr>
          <p:cNvSpPr txBox="1"/>
          <p:nvPr/>
        </p:nvSpPr>
        <p:spPr>
          <a:xfrm>
            <a:off x="1243780" y="3581595"/>
            <a:ext cx="108597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7675" indent="448945" algn="just">
              <a:spcBef>
                <a:spcPts val="330"/>
              </a:spcBef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Отже,</a:t>
            </a:r>
            <a:r>
              <a:rPr lang="uk-UA" sz="20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слід</a:t>
            </a:r>
            <a:r>
              <a:rPr lang="uk-UA" sz="2000" spc="3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визнати,</a:t>
            </a:r>
            <a:r>
              <a:rPr lang="uk-UA" sz="2000" spc="3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20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uk-UA" sz="20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формуванні</a:t>
            </a:r>
            <a:r>
              <a:rPr lang="uk-UA" sz="2000" spc="3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3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управління</a:t>
            </a:r>
            <a:r>
              <a:rPr lang="uk-UA" sz="2000" spc="3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якістю на фармацевтичному</a:t>
            </a:r>
            <a:r>
              <a:rPr lang="uk-UA" sz="20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підприємстві виникають досить складні питання щодо налагодження ефективної системи документообігу, яка б відповідала ISO 9001 та всім іншим встановленим вимогам. Оптимізація документообігу, врешті решт, обов’язково відобразиться позитивно на якості продукції, стабільності та результативності всіх процесів системи управління якістю.</a:t>
            </a:r>
          </a:p>
        </p:txBody>
      </p:sp>
    </p:spTree>
    <p:extLst>
      <p:ext uri="{BB962C8B-B14F-4D97-AF65-F5344CB8AC3E}">
        <p14:creationId xmlns:p14="http://schemas.microsoft.com/office/powerpoint/2010/main" val="1812949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C69297-14FF-D675-4D0E-3933EAC2FA93}"/>
              </a:ext>
            </a:extLst>
          </p:cNvPr>
          <p:cNvSpPr txBox="1"/>
          <p:nvPr/>
        </p:nvSpPr>
        <p:spPr>
          <a:xfrm>
            <a:off x="1578077" y="505122"/>
            <a:ext cx="10358284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30350" indent="448945" algn="just"/>
            <a:r>
              <a:rPr lang="uk-UA" sz="2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Етапи</a:t>
            </a:r>
            <a:r>
              <a:rPr lang="uk-UA" sz="2200" b="1" u="sng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кваліфікації</a:t>
            </a:r>
          </a:p>
          <a:p>
            <a:pPr marL="1530350" indent="448945" algn="just"/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30350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Специфікація</a:t>
            </a:r>
            <a:r>
              <a:rPr lang="uk-UA" sz="2200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</a:t>
            </a:r>
            <a:r>
              <a:rPr lang="uk-UA" sz="22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користувача (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User</a:t>
            </a:r>
            <a:r>
              <a:rPr lang="uk-UA" sz="22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requirements</a:t>
            </a:r>
            <a:r>
              <a:rPr lang="uk-UA" sz="22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specification</a:t>
            </a:r>
            <a:r>
              <a:rPr lang="uk-UA" sz="22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uk-UA" sz="22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URS)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51485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специфікації вимог користувача слід визначити характеристики обладнання, приміщень, систем забезпечення або інших систем. На цьому етапі необхідно закласти основні елементи якості та звести до прийнятного рівня будь-які ризики щодо GMP.</a:t>
            </a:r>
          </a:p>
          <a:p>
            <a:pPr marL="1080770" marR="448945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Специфікація вимог користувача має бути орієнтиром протягом життєвого циклу </a:t>
            </a:r>
            <a:r>
              <a:rPr lang="uk-UA" sz="22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валідації</a:t>
            </a:r>
            <a:r>
              <a:rPr lang="uk-UA" sz="2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30350" algn="just"/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</a:t>
            </a:r>
            <a:r>
              <a:rPr lang="uk-UA" sz="2200" i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2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Design</a:t>
            </a:r>
            <a:r>
              <a:rPr lang="uk-UA" sz="22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qualification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uk-UA" sz="2200" i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DQ)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9580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Наступним елементом кваліфікації обладнання, приміщень, систем забезпечення або інших систем є кваліфікація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(DQ), коли слід довести та задокументувати відповідність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вимогам GMP. На етапі кваліфікації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слід перевірити характеристики, викладені у специфікації вимог користувача та документально підтвердити придатність пропонованого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приміщень, систем та обладнання для їх передбачуваного використання.</a:t>
            </a:r>
          </a:p>
        </p:txBody>
      </p:sp>
    </p:spTree>
    <p:extLst>
      <p:ext uri="{BB962C8B-B14F-4D97-AF65-F5344CB8AC3E}">
        <p14:creationId xmlns:p14="http://schemas.microsoft.com/office/powerpoint/2010/main" val="2345350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DE6DD6-AC98-1657-8223-8F1DB53DCFE6}"/>
              </a:ext>
            </a:extLst>
          </p:cNvPr>
          <p:cNvSpPr txBox="1"/>
          <p:nvPr/>
        </p:nvSpPr>
        <p:spPr>
          <a:xfrm>
            <a:off x="1563329" y="532405"/>
            <a:ext cx="980276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8945" indent="448945" algn="just">
              <a:spcBef>
                <a:spcPts val="5"/>
              </a:spcBef>
            </a:pP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Приймальні випробування на підприємстві-виробнику (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Factory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acceptance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testing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FAT) / приймальні випробування на виробничій дільниці (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Site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acceptance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testing</a:t>
            </a:r>
            <a:r>
              <a:rPr lang="uk-UA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SAT)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80770" marR="448310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 доставкою рекомендується здійснити у постачальника оцінку обладнання, особливо призначеного для нової або складної технології, якщо це можливо. Коли можна довести, що транспортування та установка обладнання не впливають на функціональні характеристики, і якщо це є прийнятним і обґрунтованим, можна здійснити огляд документації та провести деякі тести на етапі приймальних випробувань на підприємстві- виробнику (FAT).</a:t>
            </a:r>
          </a:p>
          <a:p>
            <a:pPr marL="1080770" marR="450850" indent="448945" algn="just"/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Приймальні випробування на підприємстві-виробнику (FAT) можуть бути доповнені здійсненням приймальних випробувань на виробничій дільниці (SAT) після отримання обладнання. Перед встановленням слід підтвердити відповідність обладнання специфікації вимог користувача (URS).</a:t>
            </a:r>
          </a:p>
        </p:txBody>
      </p:sp>
    </p:spTree>
    <p:extLst>
      <p:ext uri="{BB962C8B-B14F-4D97-AF65-F5344CB8AC3E}">
        <p14:creationId xmlns:p14="http://schemas.microsoft.com/office/powerpoint/2010/main" val="2870981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24908D-2551-35EE-1A07-78018EAE28F1}"/>
              </a:ext>
            </a:extLst>
          </p:cNvPr>
          <p:cNvSpPr txBox="1"/>
          <p:nvPr/>
        </p:nvSpPr>
        <p:spPr>
          <a:xfrm>
            <a:off x="1474839" y="806013"/>
            <a:ext cx="998957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770" marR="448310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 монтажу (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Installation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qualification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IQ)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документоване підтвердження того, що змонтовані чи модифіковані технічні засоби, системи й обладнання відповідають затвердженому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рекомендаціям виробника.</a:t>
            </a:r>
          </a:p>
          <a:p>
            <a:pPr marL="1080770" marR="45021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 функціонування (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Operational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qualification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OQ)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‒ документоване підтвердження того, що змонтовані чи модифіковані технічні засоби, системи й обладнання функціонують належним чином в межах заданих робочих діапазонів.</a:t>
            </a:r>
          </a:p>
          <a:p>
            <a:pPr marL="1080770" marR="453390" indent="448945" algn="just"/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 функціонування (OQ) має включати випробування для підтвердження верхньої та нижньої меж робочих параметрів та/або за умов «найгіршого випадку».</a:t>
            </a:r>
          </a:p>
          <a:p>
            <a:pPr marL="1080770" marR="447675" indent="448945" algn="just"/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 експлуатаційних властивостей (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Performance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qualification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PQ)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‒ документоване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підтвердження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того,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технічні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засоби,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обладнання при використанні разом можуть функціонувати ефективно та з відтворюваними результатами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підставі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затвердженого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ведення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специфікації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продукцію.</a:t>
            </a:r>
          </a:p>
        </p:txBody>
      </p:sp>
    </p:spTree>
    <p:extLst>
      <p:ext uri="{BB962C8B-B14F-4D97-AF65-F5344CB8AC3E}">
        <p14:creationId xmlns:p14="http://schemas.microsoft.com/office/powerpoint/2010/main" val="1429592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94F218-817D-137B-0630-AE7C0F5F98A8}"/>
              </a:ext>
            </a:extLst>
          </p:cNvPr>
          <p:cNvSpPr txBox="1"/>
          <p:nvPr/>
        </p:nvSpPr>
        <p:spPr>
          <a:xfrm>
            <a:off x="3047999" y="1011565"/>
            <a:ext cx="825909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945" algn="just"/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Кваліфікація</a:t>
            </a:r>
            <a:r>
              <a:rPr lang="uk-UA" sz="2000" b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експлуатаційних</a:t>
            </a:r>
            <a:r>
              <a:rPr lang="uk-UA" sz="20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властивостей</a:t>
            </a:r>
            <a:r>
              <a:rPr lang="uk-UA" sz="20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(PQ)</a:t>
            </a:r>
            <a:r>
              <a:rPr lang="uk-UA" sz="2000" b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uk-UA" sz="2000" b="1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включати:</a:t>
            </a:r>
          </a:p>
          <a:p>
            <a:pPr indent="448945" algn="just"/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0850" lvl="0" indent="-342900" algn="just">
              <a:buSzPts val="1200"/>
              <a:buFont typeface="Times New Roman" panose="02020603050405020304" pitchFamily="18" charset="0"/>
              <a:buChar char="-"/>
              <a:tabLst>
                <a:tab pos="176657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випробування з використанням застосовуваних у виробництві матеріалів, замінників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моделюючого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препарату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аналогічними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властивостями</a:t>
            </a:r>
            <a:r>
              <a:rPr lang="uk-UA" sz="2000" spc="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uk-UA" sz="20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нормальних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робочих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умов</a:t>
            </a:r>
            <a:r>
              <a:rPr lang="uk-UA" sz="20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виготовленням</a:t>
            </a:r>
            <a:r>
              <a:rPr lang="uk-UA" sz="2000" spc="19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серій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розмірами,</a:t>
            </a:r>
            <a:r>
              <a:rPr lang="uk-UA" sz="20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2000" spc="1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належать до умов «найгіршого випадку».</a:t>
            </a:r>
          </a:p>
          <a:p>
            <a:pPr marR="448945" lvl="0" indent="-342900" algn="just">
              <a:buSzPts val="1200"/>
              <a:buFont typeface="Times New Roman" panose="02020603050405020304" pitchFamily="18" charset="0"/>
              <a:buChar char="-"/>
              <a:tabLst>
                <a:tab pos="1766570" algn="l"/>
              </a:tabLst>
            </a:pPr>
            <a:r>
              <a:rPr lang="uk-UA" sz="20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випробування, що включають весь діапазон робочих параметрів запланованого </a:t>
            </a:r>
            <a:r>
              <a:rPr lang="uk-UA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процесу.</a:t>
            </a:r>
            <a:endParaRPr lang="uk-UA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51485" indent="448945" algn="just"/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Повторна кваліфікація (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рекваліфікація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‒ кваліфікація з відповідною частотою обладнання, приміщення, системи забезпечення та інших систем, щоб підтвердити, що вони залишаються в контрольованому стані.</a:t>
            </a:r>
          </a:p>
        </p:txBody>
      </p:sp>
    </p:spTree>
    <p:extLst>
      <p:ext uri="{BB962C8B-B14F-4D97-AF65-F5344CB8AC3E}">
        <p14:creationId xmlns:p14="http://schemas.microsoft.com/office/powerpoint/2010/main" val="3015321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D9D18A-9D15-CAA4-8E66-071224064415}"/>
              </a:ext>
            </a:extLst>
          </p:cNvPr>
          <p:cNvSpPr txBox="1"/>
          <p:nvPr/>
        </p:nvSpPr>
        <p:spPr>
          <a:xfrm>
            <a:off x="3480620" y="2413337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Дякую за увагу!</a:t>
            </a:r>
            <a:endParaRPr lang="uk-UA" sz="6000" b="1" dirty="0"/>
          </a:p>
        </p:txBody>
      </p:sp>
    </p:spTree>
    <p:extLst>
      <p:ext uri="{BB962C8B-B14F-4D97-AF65-F5344CB8AC3E}">
        <p14:creationId xmlns:p14="http://schemas.microsoft.com/office/powerpoint/2010/main" val="2690413807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Фіолетова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3197</Words>
  <Application>Microsoft Office PowerPoint</Application>
  <PresentationFormat>Широкий екран</PresentationFormat>
  <Paragraphs>176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5" baseType="lpstr">
      <vt:lpstr>Arial</vt:lpstr>
      <vt:lpstr>Century Gothic</vt:lpstr>
      <vt:lpstr>Symbol</vt:lpstr>
      <vt:lpstr>Times New Roman</vt:lpstr>
      <vt:lpstr>Wingdings</vt:lpstr>
      <vt:lpstr>Wingdings 3</vt:lpstr>
      <vt:lpstr>Віхоть</vt:lpstr>
      <vt:lpstr>Лекція № 4 - 5 Тема 4. Статистичні методи контролю якості. Тема 5. Регламентування та документування процесів фармацевтичної системи якості.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Еберле Лідія Вікторівна</dc:creator>
  <cp:lastModifiedBy>Еберле Лідія Вікторівна</cp:lastModifiedBy>
  <cp:revision>5</cp:revision>
  <dcterms:created xsi:type="dcterms:W3CDTF">2025-01-22T21:13:46Z</dcterms:created>
  <dcterms:modified xsi:type="dcterms:W3CDTF">2026-03-22T14:16:37Z</dcterms:modified>
</cp:coreProperties>
</file>