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7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AECECAFD-1FAD-4B86-9BAC-191BC058F12D}"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2386832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ECECAFD-1FAD-4B86-9BAC-191BC058F12D}"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80552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ECECAFD-1FAD-4B86-9BAC-191BC058F12D}"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1135547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AECECAFD-1FAD-4B86-9BAC-191BC058F12D}"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1733202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ECECAFD-1FAD-4B86-9BAC-191BC058F12D}" type="datetimeFigureOut">
              <a:rPr lang="uk-UA" smtClean="0"/>
              <a:t>22.03.2026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3916291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AECECAFD-1FAD-4B86-9BAC-191BC058F12D}" type="datetimeFigureOut">
              <a:rPr lang="uk-UA" smtClean="0"/>
              <a:t>22.03.2026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4070234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CECAFD-1FAD-4B86-9BAC-191BC058F12D}" type="datetimeFigureOut">
              <a:rPr lang="uk-UA" smtClean="0"/>
              <a:t>22.03.2026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341566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CECAFD-1FAD-4B86-9BAC-191BC058F12D}"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2862392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CECAFD-1FAD-4B86-9BAC-191BC058F12D}"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3176336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ECECAFD-1FAD-4B86-9BAC-191BC058F12D}"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382598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ECECAFD-1FAD-4B86-9BAC-191BC058F12D}"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A05BDC2-7B59-4B2D-833C-B80EC744286F}"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59106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CECAFD-1FAD-4B86-9BAC-191BC058F12D}"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2564670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CECAFD-1FAD-4B86-9BAC-191BC058F12D}"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05BDC2-7B59-4B2D-833C-B80EC744286F}"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8328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CECAFD-1FAD-4B86-9BAC-191BC058F12D}"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2989819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ECECAFD-1FAD-4B86-9BAC-191BC058F12D}"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2440313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ECECAFD-1FAD-4B86-9BAC-191BC058F12D}"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A05BDC2-7B59-4B2D-833C-B80EC744286F}" type="slidenum">
              <a:rPr lang="uk-UA" smtClean="0"/>
              <a:t>‹№›</a:t>
            </a:fld>
            <a:endParaRPr lang="uk-UA"/>
          </a:p>
        </p:txBody>
      </p:sp>
    </p:spTree>
    <p:extLst>
      <p:ext uri="{BB962C8B-B14F-4D97-AF65-F5344CB8AC3E}">
        <p14:creationId xmlns:p14="http://schemas.microsoft.com/office/powerpoint/2010/main" val="392018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ECECAFD-1FAD-4B86-9BAC-191BC058F12D}" type="datetimeFigureOut">
              <a:rPr lang="uk-UA" smtClean="0"/>
              <a:t>22.03.2026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A05BDC2-7B59-4B2D-833C-B80EC744286F}" type="slidenum">
              <a:rPr lang="uk-UA" smtClean="0"/>
              <a:t>‹№›</a:t>
            </a:fld>
            <a:endParaRPr lang="uk-UA"/>
          </a:p>
        </p:txBody>
      </p:sp>
    </p:spTree>
    <p:extLst>
      <p:ext uri="{BB962C8B-B14F-4D97-AF65-F5344CB8AC3E}">
        <p14:creationId xmlns:p14="http://schemas.microsoft.com/office/powerpoint/2010/main" val="391648626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EA19E0-D07A-6D4D-E2E0-ACAF5E6E5E87}"/>
              </a:ext>
            </a:extLst>
          </p:cNvPr>
          <p:cNvSpPr>
            <a:spLocks noGrp="1"/>
          </p:cNvSpPr>
          <p:nvPr>
            <p:ph type="ctrTitle"/>
          </p:nvPr>
        </p:nvSpPr>
        <p:spPr>
          <a:xfrm>
            <a:off x="2235251" y="2140975"/>
            <a:ext cx="8915399" cy="2262781"/>
          </a:xfrm>
        </p:spPr>
        <p:txBody>
          <a:bodyPr>
            <a:normAutofit/>
          </a:bodyPr>
          <a:lstStyle/>
          <a:p>
            <a:pPr algn="ctr">
              <a:spcBef>
                <a:spcPts val="0"/>
              </a:spcBef>
            </a:pPr>
            <a:r>
              <a:rPr lang="uk-UA" sz="2400" b="1" kern="0">
                <a:solidFill>
                  <a:schemeClr val="tx1"/>
                </a:solidFill>
                <a:effectLst/>
                <a:latin typeface="Times New Roman" panose="02020603050405020304" pitchFamily="18" charset="0"/>
                <a:ea typeface="Times New Roman" panose="02020603050405020304" pitchFamily="18" charset="0"/>
              </a:rPr>
              <a:t>Лекція</a:t>
            </a:r>
            <a:r>
              <a:rPr lang="uk-UA" sz="2400" b="1" kern="0" spc="-5">
                <a:solidFill>
                  <a:schemeClr val="tx1"/>
                </a:solidFill>
                <a:effectLst/>
                <a:latin typeface="Times New Roman" panose="02020603050405020304" pitchFamily="18" charset="0"/>
                <a:ea typeface="Times New Roman" panose="02020603050405020304" pitchFamily="18" charset="0"/>
              </a:rPr>
              <a:t> </a:t>
            </a:r>
            <a:r>
              <a:rPr lang="uk-UA" sz="2400" b="1" kern="0">
                <a:solidFill>
                  <a:schemeClr val="tx1"/>
                </a:solidFill>
                <a:effectLst/>
                <a:latin typeface="Times New Roman" panose="02020603050405020304" pitchFamily="18" charset="0"/>
                <a:ea typeface="Times New Roman" panose="02020603050405020304" pitchFamily="18" charset="0"/>
              </a:rPr>
              <a:t>№</a:t>
            </a:r>
            <a:r>
              <a:rPr lang="uk-UA" sz="2400" b="1" kern="0" spc="-5">
                <a:solidFill>
                  <a:schemeClr val="tx1"/>
                </a:solidFill>
                <a:effectLst/>
                <a:latin typeface="Times New Roman" panose="02020603050405020304" pitchFamily="18" charset="0"/>
                <a:ea typeface="Times New Roman" panose="02020603050405020304" pitchFamily="18" charset="0"/>
              </a:rPr>
              <a:t> </a:t>
            </a:r>
            <a:r>
              <a:rPr lang="uk-UA" sz="2400" b="1" kern="0" spc="-50">
                <a:solidFill>
                  <a:schemeClr val="tx1"/>
                </a:solidFill>
                <a:effectLst/>
                <a:latin typeface="Times New Roman" panose="02020603050405020304" pitchFamily="18" charset="0"/>
                <a:ea typeface="Times New Roman" panose="02020603050405020304" pitchFamily="18" charset="0"/>
              </a:rPr>
              <a:t>6</a:t>
            </a:r>
            <a:br>
              <a:rPr lang="uk-UA" sz="2400" b="1" kern="0">
                <a:solidFill>
                  <a:schemeClr val="tx1"/>
                </a:solidFill>
                <a:effectLst/>
                <a:latin typeface="Times New Roman" panose="02020603050405020304" pitchFamily="18" charset="0"/>
                <a:ea typeface="Times New Roman" panose="02020603050405020304" pitchFamily="18" charset="0"/>
              </a:rPr>
            </a:br>
            <a:r>
              <a:rPr lang="uk-UA" sz="2400" b="1">
                <a:solidFill>
                  <a:schemeClr val="tx1"/>
                </a:solidFill>
                <a:effectLst/>
                <a:latin typeface="Times New Roman" panose="02020603050405020304" pitchFamily="18" charset="0"/>
                <a:ea typeface="Times New Roman" panose="02020603050405020304" pitchFamily="18" charset="0"/>
              </a:rPr>
              <a:t> </a:t>
            </a:r>
            <a:br>
              <a:rPr lang="uk-UA" sz="2400">
                <a:solidFill>
                  <a:schemeClr val="tx1"/>
                </a:solidFill>
                <a:effectLst/>
                <a:latin typeface="Times New Roman" panose="02020603050405020304" pitchFamily="18" charset="0"/>
                <a:ea typeface="Times New Roman" panose="02020603050405020304" pitchFamily="18" charset="0"/>
              </a:rPr>
            </a:br>
            <a:r>
              <a:rPr lang="uk-UA" sz="2400" b="1">
                <a:solidFill>
                  <a:schemeClr val="tx1"/>
                </a:solidFill>
                <a:effectLst/>
                <a:latin typeface="Times New Roman" panose="02020603050405020304" pitchFamily="18" charset="0"/>
                <a:ea typeface="Times New Roman" panose="02020603050405020304" pitchFamily="18" charset="0"/>
              </a:rPr>
              <a:t>Тема</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6.</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Оцінювання</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ризиків</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для</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якості</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лікарських</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засобів</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на</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всіх</a:t>
            </a:r>
            <a:r>
              <a:rPr lang="uk-UA" sz="2400" b="1" spc="2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етапах</a:t>
            </a:r>
            <a:r>
              <a:rPr lang="uk-UA" sz="2400" b="1" spc="400">
                <a:solidFill>
                  <a:schemeClr val="tx1"/>
                </a:solidFill>
                <a:effectLst/>
                <a:latin typeface="Times New Roman" panose="02020603050405020304" pitchFamily="18" charset="0"/>
                <a:ea typeface="Times New Roman" panose="02020603050405020304" pitchFamily="18" charset="0"/>
              </a:rPr>
              <a:t> </a:t>
            </a:r>
            <a:r>
              <a:rPr lang="uk-UA" sz="2400" b="1">
                <a:solidFill>
                  <a:schemeClr val="tx1"/>
                </a:solidFill>
                <a:effectLst/>
                <a:latin typeface="Times New Roman" panose="02020603050405020304" pitchFamily="18" charset="0"/>
                <a:ea typeface="Times New Roman" panose="02020603050405020304" pitchFamily="18" charset="0"/>
              </a:rPr>
              <a:t>їх життєвого циклу.</a:t>
            </a:r>
            <a:br>
              <a:rPr lang="uk-UA" sz="2400">
                <a:solidFill>
                  <a:schemeClr val="tx1"/>
                </a:solidFill>
                <a:effectLst/>
                <a:latin typeface="Times New Roman" panose="02020603050405020304" pitchFamily="18" charset="0"/>
                <a:ea typeface="Times New Roman" panose="02020603050405020304" pitchFamily="18" charset="0"/>
              </a:rPr>
            </a:br>
            <a:endParaRPr lang="uk-UA" sz="2400" dirty="0">
              <a:solidFill>
                <a:schemeClr val="tx1"/>
              </a:solidFill>
            </a:endParaRPr>
          </a:p>
        </p:txBody>
      </p:sp>
      <p:sp>
        <p:nvSpPr>
          <p:cNvPr id="3" name="TextBox 2">
            <a:extLst>
              <a:ext uri="{FF2B5EF4-FFF2-40B4-BE49-F238E27FC236}">
                <a16:creationId xmlns:a16="http://schemas.microsoft.com/office/drawing/2014/main" id="{F40C7D10-9065-233E-DFD0-68F6AD004215}"/>
              </a:ext>
            </a:extLst>
          </p:cNvPr>
          <p:cNvSpPr txBox="1"/>
          <p:nvPr/>
        </p:nvSpPr>
        <p:spPr>
          <a:xfrm>
            <a:off x="7865807" y="5219352"/>
            <a:ext cx="4218039" cy="1255728"/>
          </a:xfrm>
          <a:prstGeom prst="rect">
            <a:avLst/>
          </a:prstGeom>
          <a:noFill/>
        </p:spPr>
        <p:txBody>
          <a:bodyPr wrap="square">
            <a:spAutoFit/>
          </a:bodyPr>
          <a:lstStyle/>
          <a:p>
            <a:pPr marL="0" indent="0">
              <a:lnSpc>
                <a:spcPct val="90000"/>
              </a:lnSpc>
              <a:buFont typeface="Arial" panose="020B0604020202020204" pitchFamily="34" charset="0"/>
              <a:buNone/>
              <a:defRPr/>
            </a:pPr>
            <a:r>
              <a:rPr lang="uk-UA"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Лектор:</a:t>
            </a:r>
          </a:p>
          <a:p>
            <a:pPr marL="0" indent="0">
              <a:lnSpc>
                <a:spcPct val="90000"/>
              </a:lnSpc>
              <a:buFont typeface="Arial" panose="020B0604020202020204" pitchFamily="34" charset="0"/>
              <a:buNone/>
              <a:defRPr/>
            </a:pP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Еберле Лідія Вікторівна,</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к.біол.н</a:t>
            </a: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доцент кафедри загальної і </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клінічної фармакології та фармакогнозії</a:t>
            </a:r>
          </a:p>
        </p:txBody>
      </p:sp>
      <p:sp>
        <p:nvSpPr>
          <p:cNvPr id="4" name="Заголовок 1">
            <a:extLst>
              <a:ext uri="{FF2B5EF4-FFF2-40B4-BE49-F238E27FC236}">
                <a16:creationId xmlns:a16="http://schemas.microsoft.com/office/drawing/2014/main" id="{5B0914FC-D637-5351-B16D-8673D3D61355}"/>
              </a:ext>
            </a:extLst>
          </p:cNvPr>
          <p:cNvSpPr txBox="1">
            <a:spLocks/>
          </p:cNvSpPr>
          <p:nvPr/>
        </p:nvSpPr>
        <p:spPr>
          <a:xfrm>
            <a:off x="2511015" y="167148"/>
            <a:ext cx="8074025" cy="576775"/>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uk-UA" sz="2800" b="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Одеський національний медичний університет </a:t>
            </a:r>
            <a:endParaRPr lang="ru-RU"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5AA1014-D36B-187B-0BEE-7F59A8A63F16}"/>
              </a:ext>
            </a:extLst>
          </p:cNvPr>
          <p:cNvSpPr txBox="1"/>
          <p:nvPr/>
        </p:nvSpPr>
        <p:spPr>
          <a:xfrm>
            <a:off x="2090328" y="930001"/>
            <a:ext cx="8915398" cy="369332"/>
          </a:xfrm>
          <a:prstGeom prst="rect">
            <a:avLst/>
          </a:prstGeom>
          <a:noFill/>
        </p:spPr>
        <p:txBody>
          <a:bodyPr wrap="square">
            <a:spAutoFit/>
          </a:bodyPr>
          <a:lstStyle/>
          <a:p>
            <a:pPr marL="0" indent="0" algn="ctr">
              <a:lnSpc>
                <a:spcPct val="90000"/>
              </a:lnSpc>
              <a:buFont typeface="Arial" panose="020B0604020202020204" pitchFamily="34" charset="0"/>
              <a:buNone/>
              <a:defRPr/>
            </a:pPr>
            <a:r>
              <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Кафедра загальної і клінічної фармакології та фармакогнозії</a:t>
            </a:r>
          </a:p>
        </p:txBody>
      </p:sp>
      <p:sp>
        <p:nvSpPr>
          <p:cNvPr id="8" name="TextBox 7">
            <a:extLst>
              <a:ext uri="{FF2B5EF4-FFF2-40B4-BE49-F238E27FC236}">
                <a16:creationId xmlns:a16="http://schemas.microsoft.com/office/drawing/2014/main" id="{F24ED254-79EE-2FD7-F703-158E21EF7630}"/>
              </a:ext>
            </a:extLst>
          </p:cNvPr>
          <p:cNvSpPr txBox="1"/>
          <p:nvPr/>
        </p:nvSpPr>
        <p:spPr>
          <a:xfrm>
            <a:off x="3646200" y="1414749"/>
            <a:ext cx="6093500" cy="341632"/>
          </a:xfrm>
          <a:prstGeom prst="rect">
            <a:avLst/>
          </a:prstGeom>
          <a:noFill/>
        </p:spPr>
        <p:txBody>
          <a:bodyPr wrap="square">
            <a:spAutoFit/>
          </a:bodyPr>
          <a:lstStyle/>
          <a:p>
            <a:pPr marL="0" indent="0" algn="ctr">
              <a:lnSpc>
                <a:spcPct val="90000"/>
              </a:lnSpc>
              <a:buFont typeface="Arial" panose="020B0604020202020204" pitchFamily="34" charset="0"/>
              <a:buNone/>
              <a:defRPr/>
            </a:pPr>
            <a:r>
              <a:rPr lang="uk-UA" sz="1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Навчальна дисципліна «Система якості у фармації»</a:t>
            </a:r>
            <a:endParaRPr lang="ru-RU" sz="1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5894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E8509ED-C07A-1F12-E6C5-1EA687D26288}"/>
              </a:ext>
            </a:extLst>
          </p:cNvPr>
          <p:cNvSpPr txBox="1"/>
          <p:nvPr/>
        </p:nvSpPr>
        <p:spPr>
          <a:xfrm>
            <a:off x="1386347" y="631070"/>
            <a:ext cx="10146892" cy="2308324"/>
          </a:xfrm>
          <a:prstGeom prst="rect">
            <a:avLst/>
          </a:prstGeom>
          <a:noFill/>
        </p:spPr>
        <p:txBody>
          <a:bodyPr wrap="square">
            <a:spAutoFit/>
          </a:bodyPr>
          <a:lstStyle/>
          <a:p>
            <a:pPr marL="1080770" marR="446405" indent="448945" algn="just"/>
            <a:r>
              <a:rPr lang="uk-UA" sz="1800" b="1" dirty="0">
                <a:effectLst/>
                <a:latin typeface="Times New Roman" panose="02020603050405020304" pitchFamily="18" charset="0"/>
                <a:ea typeface="Times New Roman" panose="02020603050405020304" pitchFamily="18" charset="0"/>
              </a:rPr>
              <a:t>Актуальність теми. </a:t>
            </a:r>
            <a:r>
              <a:rPr lang="uk-UA" sz="1800" dirty="0">
                <a:effectLst/>
                <a:latin typeface="Times New Roman" panose="02020603050405020304" pitchFamily="18" charset="0"/>
                <a:ea typeface="Times New Roman" panose="02020603050405020304" pitchFamily="18" charset="0"/>
              </a:rPr>
              <a:t>При виробництві лікарських засобів неодмінно у певному ступені</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присутній</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ризик.</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Ефективний</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підхід</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управління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ризиками</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для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якості</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може</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 подальшому гарантувати пацієнтові високу якість лікарського засобу шляхом встановлення</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превентивних заходів</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для</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ідентифікації</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та</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контролю</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можливих питань</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щодо якості у ході розробки та виробництва.</a:t>
            </a:r>
          </a:p>
          <a:p>
            <a:pPr marL="1080770" marR="446405" indent="448945" algn="just"/>
            <a:endParaRPr lang="uk-UA" sz="1800" dirty="0">
              <a:effectLst/>
              <a:latin typeface="Times New Roman" panose="02020603050405020304" pitchFamily="18" charset="0"/>
              <a:ea typeface="Times New Roman" panose="02020603050405020304" pitchFamily="18" charset="0"/>
            </a:endParaRPr>
          </a:p>
          <a:p>
            <a:pPr marL="1080770" marR="450215" indent="448945" algn="just"/>
            <a:r>
              <a:rPr lang="uk-UA" sz="1800" b="1" dirty="0">
                <a:effectLst/>
                <a:latin typeface="Times New Roman" panose="02020603050405020304" pitchFamily="18" charset="0"/>
                <a:ea typeface="Times New Roman" panose="02020603050405020304" pitchFamily="18" charset="0"/>
              </a:rPr>
              <a:t>Мета: </a:t>
            </a:r>
            <a:r>
              <a:rPr lang="uk-UA" sz="1800" dirty="0">
                <a:effectLst/>
                <a:latin typeface="Times New Roman" panose="02020603050405020304" pitchFamily="18" charset="0"/>
                <a:ea typeface="Times New Roman" panose="02020603050405020304" pitchFamily="18" charset="0"/>
              </a:rPr>
              <a:t>сформувати у здобувачів вищої освіти теоретичні знання щодо оцінки ризиків для якості лікарських засобів на всіх етапах їх життєвого циклу.</a:t>
            </a:r>
          </a:p>
        </p:txBody>
      </p:sp>
      <p:sp>
        <p:nvSpPr>
          <p:cNvPr id="7" name="TextBox 6">
            <a:extLst>
              <a:ext uri="{FF2B5EF4-FFF2-40B4-BE49-F238E27FC236}">
                <a16:creationId xmlns:a16="http://schemas.microsoft.com/office/drawing/2014/main" id="{51C78308-0FAA-97B6-49FA-31A686DEC5A0}"/>
              </a:ext>
            </a:extLst>
          </p:cNvPr>
          <p:cNvSpPr txBox="1"/>
          <p:nvPr/>
        </p:nvSpPr>
        <p:spPr>
          <a:xfrm>
            <a:off x="2477729" y="3502077"/>
            <a:ext cx="8150942" cy="2569934"/>
          </a:xfrm>
          <a:prstGeom prst="rect">
            <a:avLst/>
          </a:prstGeom>
          <a:noFill/>
        </p:spPr>
        <p:txBody>
          <a:bodyPr wrap="square">
            <a:spAutoFit/>
          </a:bodyPr>
          <a:lstStyle/>
          <a:p>
            <a:pPr marL="1530350" algn="just">
              <a:lnSpc>
                <a:spcPts val="1370"/>
              </a:lnSpc>
              <a:spcBef>
                <a:spcPts val="5"/>
              </a:spcBef>
            </a:pPr>
            <a:r>
              <a:rPr lang="uk-UA" sz="1800" b="1" kern="0" dirty="0">
                <a:effectLst/>
                <a:latin typeface="Times New Roman" panose="02020603050405020304" pitchFamily="18" charset="0"/>
                <a:ea typeface="Times New Roman" panose="02020603050405020304" pitchFamily="18" charset="0"/>
              </a:rPr>
              <a:t>План</a:t>
            </a:r>
            <a:r>
              <a:rPr lang="uk-UA" sz="1800" b="1" kern="0" spc="-25"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і</a:t>
            </a:r>
            <a:r>
              <a:rPr lang="uk-UA" sz="1800" b="1" kern="0" spc="-20"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організаційна</a:t>
            </a:r>
            <a:r>
              <a:rPr lang="uk-UA" sz="1800" b="1" kern="0" spc="-25"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структура</a:t>
            </a:r>
            <a:r>
              <a:rPr lang="uk-UA" sz="1800" b="1" kern="0" spc="-20" dirty="0">
                <a:effectLst/>
                <a:latin typeface="Times New Roman" panose="02020603050405020304" pitchFamily="18" charset="0"/>
                <a:ea typeface="Times New Roman" panose="02020603050405020304" pitchFamily="18" charset="0"/>
              </a:rPr>
              <a:t> </a:t>
            </a:r>
            <a:r>
              <a:rPr lang="uk-UA" sz="1800" b="1" kern="0" spc="-10" dirty="0">
                <a:effectLst/>
                <a:latin typeface="Times New Roman" panose="02020603050405020304" pitchFamily="18" charset="0"/>
                <a:ea typeface="Times New Roman" panose="02020603050405020304" pitchFamily="18" charset="0"/>
              </a:rPr>
              <a:t>лекції:</a:t>
            </a:r>
          </a:p>
          <a:p>
            <a:pPr marL="1530350" algn="just">
              <a:lnSpc>
                <a:spcPts val="1370"/>
              </a:lnSpc>
              <a:spcBef>
                <a:spcPts val="5"/>
              </a:spcBef>
            </a:pPr>
            <a:endParaRPr lang="uk-UA" sz="1800"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1766570" algn="l"/>
              </a:tabLst>
            </a:pPr>
            <a:r>
              <a:rPr lang="uk-UA" sz="1800" spc="0" dirty="0">
                <a:effectLst/>
                <a:latin typeface="Times New Roman" panose="02020603050405020304" pitchFamily="18" charset="0"/>
                <a:ea typeface="Times New Roman" panose="02020603050405020304" pitchFamily="18" charset="0"/>
              </a:rPr>
              <a:t>Процес</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управління</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ризиками</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для</a:t>
            </a:r>
            <a:r>
              <a:rPr lang="uk-UA" sz="1800" spc="-2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якості.</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6570" algn="l"/>
              </a:tabLst>
            </a:pPr>
            <a:r>
              <a:rPr lang="uk-UA" sz="1800" spc="0" dirty="0">
                <a:effectLst/>
                <a:latin typeface="Times New Roman" panose="02020603050405020304" pitchFamily="18" charset="0"/>
                <a:ea typeface="Times New Roman" panose="02020603050405020304" pitchFamily="18" charset="0"/>
              </a:rPr>
              <a:t>Аналіз</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характеру,</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наслідків</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відмов</a:t>
            </a:r>
            <a:r>
              <a:rPr lang="uk-UA" sz="1800" spc="-1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(FMEA).</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6570" algn="l"/>
              </a:tabLst>
            </a:pPr>
            <a:r>
              <a:rPr lang="uk-UA" sz="1800" spc="0" dirty="0">
                <a:effectLst/>
                <a:latin typeface="Times New Roman" panose="02020603050405020304" pitchFamily="18" charset="0"/>
                <a:ea typeface="Times New Roman" panose="02020603050405020304" pitchFamily="18" charset="0"/>
              </a:rPr>
              <a:t>Аналіз</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характеру,</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наслідків</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та</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критичності</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відмов</a:t>
            </a:r>
            <a:r>
              <a:rPr lang="uk-UA" sz="1800" spc="-1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(FMECA).</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6570" algn="l"/>
              </a:tabLst>
            </a:pPr>
            <a:r>
              <a:rPr lang="uk-UA" sz="1800" spc="0" dirty="0">
                <a:effectLst/>
                <a:latin typeface="Times New Roman" panose="02020603050405020304" pitchFamily="18" charset="0"/>
                <a:ea typeface="Times New Roman" panose="02020603050405020304" pitchFamily="18" charset="0"/>
              </a:rPr>
              <a:t>Аналіз</a:t>
            </a:r>
            <a:r>
              <a:rPr lang="uk-UA" sz="1800" spc="-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дерева</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помилок</a:t>
            </a:r>
            <a:r>
              <a:rPr lang="uk-UA" sz="1800" spc="-1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(FTA).</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6570" algn="l"/>
              </a:tabLst>
            </a:pPr>
            <a:r>
              <a:rPr lang="uk-UA" sz="1800" spc="0" dirty="0">
                <a:effectLst/>
                <a:latin typeface="Times New Roman" panose="02020603050405020304" pitchFamily="18" charset="0"/>
                <a:ea typeface="Times New Roman" panose="02020603050405020304" pitchFamily="18" charset="0"/>
              </a:rPr>
              <a:t>Аналіз</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експлуатаційної</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безпеки</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та</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критичні</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контрольні</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точки</a:t>
            </a:r>
            <a:r>
              <a:rPr lang="uk-UA" sz="1800" spc="-1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(HACCP).</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6570" algn="l"/>
              </a:tabLst>
            </a:pPr>
            <a:r>
              <a:rPr lang="uk-UA" sz="1800" spc="0" dirty="0">
                <a:effectLst/>
                <a:latin typeface="Times New Roman" panose="02020603050405020304" pitchFamily="18" charset="0"/>
                <a:ea typeface="Times New Roman" panose="02020603050405020304" pitchFamily="18" charset="0"/>
              </a:rPr>
              <a:t>Аналіз</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експлуатаційної</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безпеки</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та</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працездатності</a:t>
            </a:r>
            <a:r>
              <a:rPr lang="uk-UA" sz="1800" spc="-10" dirty="0">
                <a:effectLst/>
                <a:latin typeface="Times New Roman" panose="02020603050405020304" pitchFamily="18" charset="0"/>
                <a:ea typeface="Times New Roman" panose="02020603050405020304" pitchFamily="18" charset="0"/>
              </a:rPr>
              <a:t> (HAZOP).</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6570" algn="l"/>
              </a:tabLst>
            </a:pPr>
            <a:r>
              <a:rPr lang="uk-UA" sz="1800" spc="0" dirty="0">
                <a:effectLst/>
                <a:latin typeface="Times New Roman" panose="02020603050405020304" pitchFamily="18" charset="0"/>
                <a:ea typeface="Times New Roman" panose="02020603050405020304" pitchFamily="18" charset="0"/>
              </a:rPr>
              <a:t>Попередній</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аналіз</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експлуатаційної</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безпеки</a:t>
            </a:r>
            <a:r>
              <a:rPr lang="uk-UA" sz="1800" spc="-2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(PHA).</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6570" algn="l"/>
              </a:tabLst>
            </a:pPr>
            <a:r>
              <a:rPr lang="uk-UA" sz="1800" spc="0" dirty="0">
                <a:effectLst/>
                <a:latin typeface="Times New Roman" panose="02020603050405020304" pitchFamily="18" charset="0"/>
                <a:ea typeface="Times New Roman" panose="02020603050405020304" pitchFamily="18" charset="0"/>
              </a:rPr>
              <a:t>Ранжирування</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та</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фільтрація</a:t>
            </a:r>
            <a:r>
              <a:rPr lang="uk-UA" sz="1800" spc="-2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ризиків.</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34232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62130C-E98D-295A-17AA-CD5C6FC22E62}"/>
              </a:ext>
            </a:extLst>
          </p:cNvPr>
          <p:cNvSpPr txBox="1"/>
          <p:nvPr/>
        </p:nvSpPr>
        <p:spPr>
          <a:xfrm>
            <a:off x="2133601" y="1467230"/>
            <a:ext cx="9419302" cy="2605842"/>
          </a:xfrm>
          <a:prstGeom prst="rect">
            <a:avLst/>
          </a:prstGeom>
          <a:noFill/>
        </p:spPr>
        <p:txBody>
          <a:bodyPr wrap="square">
            <a:spAutoFit/>
          </a:bodyPr>
          <a:lstStyle/>
          <a:p>
            <a:pPr marL="1530350" indent="448945" algn="l">
              <a:lnSpc>
                <a:spcPts val="1370"/>
              </a:lnSpc>
            </a:pPr>
            <a:r>
              <a:rPr lang="uk-UA" sz="2000" b="1" u="sng" dirty="0">
                <a:effectLst/>
                <a:latin typeface="Times New Roman" panose="02020603050405020304" pitchFamily="18" charset="0"/>
                <a:ea typeface="Times New Roman" panose="02020603050405020304" pitchFamily="18" charset="0"/>
              </a:rPr>
              <a:t>Процес</a:t>
            </a:r>
            <a:r>
              <a:rPr lang="uk-UA" sz="2000" b="1" u="sng" spc="-1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управління</a:t>
            </a:r>
            <a:r>
              <a:rPr lang="uk-UA" sz="2000" b="1" u="sng" spc="-2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ризиками</a:t>
            </a:r>
            <a:r>
              <a:rPr lang="uk-UA" sz="2000" b="1" u="sng" spc="-2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для</a:t>
            </a:r>
            <a:r>
              <a:rPr lang="uk-UA" sz="2000" b="1" u="sng" spc="-20" dirty="0">
                <a:effectLst/>
                <a:latin typeface="Times New Roman" panose="02020603050405020304" pitchFamily="18" charset="0"/>
                <a:ea typeface="Times New Roman" panose="02020603050405020304" pitchFamily="18" charset="0"/>
              </a:rPr>
              <a:t> </a:t>
            </a:r>
            <a:r>
              <a:rPr lang="uk-UA" sz="2000" b="1" u="sng" spc="-10" dirty="0">
                <a:effectLst/>
                <a:latin typeface="Times New Roman" panose="02020603050405020304" pitchFamily="18" charset="0"/>
                <a:ea typeface="Times New Roman" panose="02020603050405020304" pitchFamily="18" charset="0"/>
              </a:rPr>
              <a:t>якості</a:t>
            </a:r>
          </a:p>
          <a:p>
            <a:pPr marL="1530350" indent="448945" algn="l">
              <a:lnSpc>
                <a:spcPts val="1370"/>
              </a:lnSpc>
            </a:pPr>
            <a:endParaRPr lang="uk-UA" sz="2000" dirty="0">
              <a:effectLst/>
              <a:latin typeface="Times New Roman" panose="02020603050405020304" pitchFamily="18" charset="0"/>
              <a:ea typeface="Times New Roman" panose="02020603050405020304" pitchFamily="18" charset="0"/>
            </a:endParaRPr>
          </a:p>
          <a:p>
            <a:pPr marL="1080770" marR="454025" indent="448945" algn="just"/>
            <a:r>
              <a:rPr lang="uk-UA" sz="2000" i="1" dirty="0">
                <a:effectLst/>
                <a:latin typeface="Times New Roman" panose="02020603050405020304" pitchFamily="18" charset="0"/>
                <a:ea typeface="Times New Roman" panose="02020603050405020304" pitchFamily="18" charset="0"/>
              </a:rPr>
              <a:t>Ризик </a:t>
            </a:r>
            <a:r>
              <a:rPr lang="uk-UA" sz="2000" dirty="0">
                <a:effectLst/>
                <a:latin typeface="Times New Roman" panose="02020603050405020304" pitchFamily="18" charset="0"/>
                <a:ea typeface="Times New Roman" panose="02020603050405020304" pitchFamily="18" charset="0"/>
              </a:rPr>
              <a:t>можна визначити як комбінацію ймовірності випадку завдання шкоди та тяжкості цієї шкоди.</a:t>
            </a:r>
          </a:p>
          <a:p>
            <a:pPr marL="1080770" marR="449580" indent="448945" algn="just"/>
            <a:r>
              <a:rPr lang="uk-UA" sz="2000" dirty="0">
                <a:effectLst/>
                <a:latin typeface="Times New Roman" panose="02020603050405020304" pitchFamily="18" charset="0"/>
                <a:ea typeface="Times New Roman" panose="02020603050405020304" pitchFamily="18" charset="0"/>
              </a:rPr>
              <a:t>Настанова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СТ-Н</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МОЗУ</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42-4.2:2011</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Лікарські</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засоби.</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Управління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ризиками для якості (ICH Q9) (ICH </a:t>
            </a:r>
            <a:r>
              <a:rPr lang="uk-UA" sz="2000" dirty="0" err="1">
                <a:effectLst/>
                <a:latin typeface="Times New Roman" panose="02020603050405020304" pitchFamily="18" charset="0"/>
                <a:ea typeface="Times New Roman" panose="02020603050405020304" pitchFamily="18" charset="0"/>
              </a:rPr>
              <a:t>guideline</a:t>
            </a:r>
            <a:r>
              <a:rPr lang="uk-UA" sz="2000" dirty="0">
                <a:effectLst/>
                <a:latin typeface="Times New Roman" panose="02020603050405020304" pitchFamily="18" charset="0"/>
                <a:ea typeface="Times New Roman" panose="02020603050405020304" pitchFamily="18" charset="0"/>
              </a:rPr>
              <a:t> Q9 </a:t>
            </a:r>
            <a:r>
              <a:rPr lang="uk-UA" sz="2000" dirty="0" err="1">
                <a:effectLst/>
                <a:latin typeface="Times New Roman" panose="02020603050405020304" pitchFamily="18" charset="0"/>
                <a:ea typeface="Times New Roman" panose="02020603050405020304" pitchFamily="18" charset="0"/>
              </a:rPr>
              <a:t>on</a:t>
            </a:r>
            <a:r>
              <a:rPr lang="uk-UA" sz="2000" dirty="0">
                <a:effectLst/>
                <a:latin typeface="Times New Roman" panose="02020603050405020304" pitchFamily="18" charset="0"/>
                <a:ea typeface="Times New Roman" panose="02020603050405020304" pitchFamily="18" charset="0"/>
              </a:rPr>
              <a:t> </a:t>
            </a:r>
            <a:r>
              <a:rPr lang="uk-UA" sz="2000" dirty="0" err="1">
                <a:effectLst/>
                <a:latin typeface="Times New Roman" panose="02020603050405020304" pitchFamily="18" charset="0"/>
                <a:ea typeface="Times New Roman" panose="02020603050405020304" pitchFamily="18" charset="0"/>
              </a:rPr>
              <a:t>quality</a:t>
            </a:r>
            <a:r>
              <a:rPr lang="uk-UA" sz="2000" dirty="0">
                <a:effectLst/>
                <a:latin typeface="Times New Roman" panose="02020603050405020304" pitchFamily="18" charset="0"/>
                <a:ea typeface="Times New Roman" panose="02020603050405020304" pitchFamily="18" charset="0"/>
              </a:rPr>
              <a:t> </a:t>
            </a:r>
            <a:r>
              <a:rPr lang="uk-UA" sz="2000" dirty="0" err="1">
                <a:effectLst/>
                <a:latin typeface="Times New Roman" panose="02020603050405020304" pitchFamily="18" charset="0"/>
                <a:ea typeface="Times New Roman" panose="02020603050405020304" pitchFamily="18" charset="0"/>
              </a:rPr>
              <a:t>risk</a:t>
            </a:r>
            <a:r>
              <a:rPr lang="uk-UA" sz="2000" dirty="0">
                <a:effectLst/>
                <a:latin typeface="Times New Roman" panose="02020603050405020304" pitchFamily="18" charset="0"/>
                <a:ea typeface="Times New Roman" panose="02020603050405020304" pitchFamily="18" charset="0"/>
              </a:rPr>
              <a:t> </a:t>
            </a:r>
            <a:r>
              <a:rPr lang="uk-UA" sz="2000" dirty="0" err="1">
                <a:effectLst/>
                <a:latin typeface="Times New Roman" panose="02020603050405020304" pitchFamily="18" charset="0"/>
                <a:ea typeface="Times New Roman" panose="02020603050405020304" pitchFamily="18" charset="0"/>
              </a:rPr>
              <a:t>management</a:t>
            </a:r>
            <a:r>
              <a:rPr lang="uk-UA" sz="2000" dirty="0">
                <a:effectLst/>
                <a:latin typeface="Times New Roman" panose="02020603050405020304" pitchFamily="18" charset="0"/>
                <a:ea typeface="Times New Roman" panose="02020603050405020304" pitchFamily="18" charset="0"/>
              </a:rPr>
              <a:t>, </a:t>
            </a:r>
            <a:r>
              <a:rPr lang="uk-UA" sz="2000" dirty="0" err="1">
                <a:effectLst/>
                <a:latin typeface="Times New Roman" panose="02020603050405020304" pitchFamily="18" charset="0"/>
                <a:ea typeface="Times New Roman" panose="02020603050405020304" pitchFamily="18" charset="0"/>
              </a:rPr>
              <a:t>January</a:t>
            </a:r>
            <a:r>
              <a:rPr lang="uk-UA" sz="2000" dirty="0">
                <a:effectLst/>
                <a:latin typeface="Times New Roman" panose="02020603050405020304" pitchFamily="18" charset="0"/>
                <a:ea typeface="Times New Roman" panose="02020603050405020304" pitchFamily="18" charset="0"/>
              </a:rPr>
              <a:t> 2023) надає принципи та приклади інструментів управління ризиками для якості, що можуть бути застосованими до різних аспектів фармацевтичної якості.</a:t>
            </a:r>
          </a:p>
        </p:txBody>
      </p:sp>
    </p:spTree>
    <p:extLst>
      <p:ext uri="{BB962C8B-B14F-4D97-AF65-F5344CB8AC3E}">
        <p14:creationId xmlns:p14="http://schemas.microsoft.com/office/powerpoint/2010/main" val="269378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4C6542-40CC-703F-04C1-F27BB646FADA}"/>
              </a:ext>
            </a:extLst>
          </p:cNvPr>
          <p:cNvSpPr txBox="1"/>
          <p:nvPr/>
        </p:nvSpPr>
        <p:spPr>
          <a:xfrm>
            <a:off x="-1130712" y="172089"/>
            <a:ext cx="10500853" cy="400110"/>
          </a:xfrm>
          <a:prstGeom prst="rect">
            <a:avLst/>
          </a:prstGeom>
          <a:noFill/>
        </p:spPr>
        <p:txBody>
          <a:bodyPr wrap="square">
            <a:spAutoFit/>
          </a:bodyPr>
          <a:lstStyle/>
          <a:p>
            <a:pPr marL="1530350" indent="448945" algn="just">
              <a:spcBef>
                <a:spcPts val="5"/>
              </a:spcBef>
            </a:pPr>
            <a:r>
              <a:rPr lang="uk-UA" sz="2000" dirty="0">
                <a:effectLst/>
                <a:latin typeface="Times New Roman" panose="02020603050405020304" pitchFamily="18" charset="0"/>
                <a:ea typeface="Times New Roman" panose="02020603050405020304" pitchFamily="18" charset="0"/>
              </a:rPr>
              <a:t>На</a:t>
            </a:r>
            <a:r>
              <a:rPr lang="uk-UA" sz="2000" spc="-4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діаграмі</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представлено</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модель</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управління</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ризиками</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для</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якості.</a:t>
            </a:r>
            <a:endParaRPr lang="uk-UA" sz="2000" dirty="0">
              <a:effectLst/>
              <a:latin typeface="Times New Roman" panose="02020603050405020304" pitchFamily="18" charset="0"/>
              <a:ea typeface="Times New Roman" panose="02020603050405020304" pitchFamily="18" charset="0"/>
            </a:endParaRPr>
          </a:p>
        </p:txBody>
      </p:sp>
      <p:pic>
        <p:nvPicPr>
          <p:cNvPr id="4" name="Image 12">
            <a:extLst>
              <a:ext uri="{FF2B5EF4-FFF2-40B4-BE49-F238E27FC236}">
                <a16:creationId xmlns:a16="http://schemas.microsoft.com/office/drawing/2014/main" id="{88687788-F802-5433-7852-FF623412B20D}"/>
              </a:ext>
            </a:extLst>
          </p:cNvPr>
          <p:cNvPicPr>
            <a:picLocks/>
          </p:cNvPicPr>
          <p:nvPr/>
        </p:nvPicPr>
        <p:blipFill>
          <a:blip r:embed="rId2" cstate="print"/>
          <a:stretch>
            <a:fillRect/>
          </a:stretch>
        </p:blipFill>
        <p:spPr>
          <a:xfrm>
            <a:off x="377711" y="716041"/>
            <a:ext cx="4931707" cy="5851883"/>
          </a:xfrm>
          <a:prstGeom prst="rect">
            <a:avLst/>
          </a:prstGeom>
        </p:spPr>
      </p:pic>
      <p:sp>
        <p:nvSpPr>
          <p:cNvPr id="6" name="TextBox 5">
            <a:extLst>
              <a:ext uri="{FF2B5EF4-FFF2-40B4-BE49-F238E27FC236}">
                <a16:creationId xmlns:a16="http://schemas.microsoft.com/office/drawing/2014/main" id="{4F234BA7-0FA8-F0E4-40F6-F4D097788231}"/>
              </a:ext>
            </a:extLst>
          </p:cNvPr>
          <p:cNvSpPr txBox="1"/>
          <p:nvPr/>
        </p:nvSpPr>
        <p:spPr>
          <a:xfrm>
            <a:off x="5791200" y="991260"/>
            <a:ext cx="5944430" cy="5078313"/>
          </a:xfrm>
          <a:prstGeom prst="rect">
            <a:avLst/>
          </a:prstGeom>
          <a:noFill/>
        </p:spPr>
        <p:txBody>
          <a:bodyPr wrap="square">
            <a:spAutoFit/>
          </a:bodyPr>
          <a:lstStyle/>
          <a:p>
            <a:pPr indent="448945" algn="ctr"/>
            <a:r>
              <a:rPr lang="uk-UA" sz="1800" b="1" dirty="0">
                <a:effectLst/>
                <a:latin typeface="Times New Roman" panose="02020603050405020304" pitchFamily="18" charset="0"/>
                <a:ea typeface="Times New Roman" panose="02020603050405020304" pitchFamily="18" charset="0"/>
              </a:rPr>
              <a:t>I</a:t>
            </a:r>
            <a:r>
              <a:rPr lang="uk-UA" sz="1800" b="1" spc="-25" dirty="0">
                <a:effectLst/>
                <a:latin typeface="Times New Roman" panose="02020603050405020304" pitchFamily="18" charset="0"/>
                <a:ea typeface="Times New Roman" panose="02020603050405020304" pitchFamily="18" charset="0"/>
              </a:rPr>
              <a:t> </a:t>
            </a:r>
            <a:r>
              <a:rPr lang="uk-UA" sz="1800" b="1" dirty="0">
                <a:effectLst/>
                <a:latin typeface="Times New Roman" panose="02020603050405020304" pitchFamily="18" charset="0"/>
                <a:ea typeface="Times New Roman" panose="02020603050405020304" pitchFamily="18" charset="0"/>
              </a:rPr>
              <a:t>етап</a:t>
            </a:r>
            <a:r>
              <a:rPr lang="uk-UA" sz="1800" b="1" spc="-10" dirty="0">
                <a:effectLst/>
                <a:latin typeface="Times New Roman" panose="02020603050405020304" pitchFamily="18" charset="0"/>
                <a:ea typeface="Times New Roman" panose="02020603050405020304" pitchFamily="18" charset="0"/>
              </a:rPr>
              <a:t> </a:t>
            </a:r>
            <a:r>
              <a:rPr lang="uk-UA" sz="1800" b="1" u="sng" dirty="0">
                <a:effectLst/>
                <a:latin typeface="Times New Roman" panose="02020603050405020304" pitchFamily="18" charset="0"/>
                <a:ea typeface="Times New Roman" panose="02020603050405020304" pitchFamily="18" charset="0"/>
              </a:rPr>
              <a:t>Старт</a:t>
            </a:r>
            <a:r>
              <a:rPr lang="uk-UA" sz="1800" b="1" u="sng" spc="-20" dirty="0">
                <a:effectLst/>
                <a:latin typeface="Times New Roman" panose="02020603050405020304" pitchFamily="18" charset="0"/>
                <a:ea typeface="Times New Roman" panose="02020603050405020304" pitchFamily="18" charset="0"/>
              </a:rPr>
              <a:t> </a:t>
            </a:r>
            <a:r>
              <a:rPr lang="uk-UA" sz="1800" b="1" u="sng" dirty="0">
                <a:effectLst/>
                <a:latin typeface="Times New Roman" panose="02020603050405020304" pitchFamily="18" charset="0"/>
                <a:ea typeface="Times New Roman" panose="02020603050405020304" pitchFamily="18" charset="0"/>
              </a:rPr>
              <a:t>процесу</a:t>
            </a:r>
            <a:r>
              <a:rPr lang="uk-UA" sz="1800" b="1" u="sng" spc="-20" dirty="0">
                <a:effectLst/>
                <a:latin typeface="Times New Roman" panose="02020603050405020304" pitchFamily="18" charset="0"/>
                <a:ea typeface="Times New Roman" panose="02020603050405020304" pitchFamily="18" charset="0"/>
              </a:rPr>
              <a:t> </a:t>
            </a:r>
            <a:r>
              <a:rPr lang="uk-UA" sz="1800" b="1" u="sng" dirty="0">
                <a:effectLst/>
                <a:latin typeface="Times New Roman" panose="02020603050405020304" pitchFamily="18" charset="0"/>
                <a:ea typeface="Times New Roman" panose="02020603050405020304" pitchFamily="18" charset="0"/>
              </a:rPr>
              <a:t>управління</a:t>
            </a:r>
            <a:r>
              <a:rPr lang="uk-UA" sz="1800" b="1" u="sng" spc="-20" dirty="0">
                <a:effectLst/>
                <a:latin typeface="Times New Roman" panose="02020603050405020304" pitchFamily="18" charset="0"/>
                <a:ea typeface="Times New Roman" panose="02020603050405020304" pitchFamily="18" charset="0"/>
              </a:rPr>
              <a:t> </a:t>
            </a:r>
            <a:r>
              <a:rPr lang="uk-UA" sz="1800" b="1" u="sng" dirty="0">
                <a:effectLst/>
                <a:latin typeface="Times New Roman" panose="02020603050405020304" pitchFamily="18" charset="0"/>
                <a:ea typeface="Times New Roman" panose="02020603050405020304" pitchFamily="18" charset="0"/>
              </a:rPr>
              <a:t>ризиками</a:t>
            </a:r>
            <a:r>
              <a:rPr lang="uk-UA" sz="1800" b="1" u="sng" spc="-15" dirty="0">
                <a:effectLst/>
                <a:latin typeface="Times New Roman" panose="02020603050405020304" pitchFamily="18" charset="0"/>
                <a:ea typeface="Times New Roman" panose="02020603050405020304" pitchFamily="18" charset="0"/>
              </a:rPr>
              <a:t> </a:t>
            </a:r>
            <a:r>
              <a:rPr lang="uk-UA" sz="1800" b="1" u="sng" dirty="0">
                <a:effectLst/>
                <a:latin typeface="Times New Roman" panose="02020603050405020304" pitchFamily="18" charset="0"/>
                <a:ea typeface="Times New Roman" panose="02020603050405020304" pitchFamily="18" charset="0"/>
              </a:rPr>
              <a:t>для</a:t>
            </a:r>
            <a:r>
              <a:rPr lang="uk-UA" sz="1800" b="1" u="sng" spc="-25" dirty="0">
                <a:effectLst/>
                <a:latin typeface="Times New Roman" panose="02020603050405020304" pitchFamily="18" charset="0"/>
                <a:ea typeface="Times New Roman" panose="02020603050405020304" pitchFamily="18" charset="0"/>
              </a:rPr>
              <a:t> </a:t>
            </a:r>
            <a:r>
              <a:rPr lang="uk-UA" sz="1800" b="1" u="sng" spc="-10" dirty="0">
                <a:effectLst/>
                <a:latin typeface="Times New Roman" panose="02020603050405020304" pitchFamily="18" charset="0"/>
                <a:ea typeface="Times New Roman" panose="02020603050405020304" pitchFamily="18" charset="0"/>
              </a:rPr>
              <a:t>якості</a:t>
            </a:r>
          </a:p>
          <a:p>
            <a:pPr indent="448945" algn="just"/>
            <a:endParaRPr lang="uk-UA" sz="1800" dirty="0">
              <a:effectLst/>
              <a:latin typeface="Times New Roman" panose="02020603050405020304" pitchFamily="18" charset="0"/>
              <a:ea typeface="Times New Roman" panose="02020603050405020304" pitchFamily="18" charset="0"/>
            </a:endParaRPr>
          </a:p>
          <a:p>
            <a:pPr marR="452755" indent="448945" algn="just"/>
            <a:r>
              <a:rPr lang="uk-UA" sz="1800" dirty="0">
                <a:effectLst/>
                <a:latin typeface="Times New Roman" panose="02020603050405020304" pitchFamily="18" charset="0"/>
                <a:ea typeface="Times New Roman" panose="02020603050405020304" pitchFamily="18" charset="0"/>
              </a:rPr>
              <a:t>Можливі етапи, використовувані для старту та планування процесу управління ризиками для якості, можуть включати наступне:</a:t>
            </a:r>
          </a:p>
          <a:p>
            <a:pPr marR="452755" lvl="0" indent="-342900" algn="just">
              <a:buSzPts val="1200"/>
              <a:buFont typeface="Times New Roman" panose="02020603050405020304" pitchFamily="18" charset="0"/>
              <a:buAutoNum type="arabicPeriod"/>
              <a:tabLst>
                <a:tab pos="1979930" algn="l"/>
                <a:tab pos="1987550" algn="l"/>
              </a:tabLst>
            </a:pPr>
            <a:r>
              <a:rPr lang="uk-UA" sz="1800" spc="0" dirty="0">
                <a:effectLst/>
                <a:latin typeface="Times New Roman" panose="02020603050405020304" pitchFamily="18" charset="0"/>
                <a:ea typeface="Times New Roman" panose="02020603050405020304" pitchFamily="18" charset="0"/>
              </a:rPr>
              <a:t>визначення проблемного питання та/або питання, що становить собою</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ризик, у тому числі відповідні припущення, що визначають можливість </a:t>
            </a:r>
            <a:r>
              <a:rPr lang="uk-UA" sz="1800" spc="-10" dirty="0">
                <a:effectLst/>
                <a:latin typeface="Times New Roman" panose="02020603050405020304" pitchFamily="18" charset="0"/>
                <a:ea typeface="Times New Roman" panose="02020603050405020304" pitchFamily="18" charset="0"/>
              </a:rPr>
              <a:t>ризику;</a:t>
            </a:r>
            <a:endParaRPr lang="uk-UA" sz="1600" spc="0" dirty="0">
              <a:effectLst/>
              <a:latin typeface="Times New Roman" panose="02020603050405020304" pitchFamily="18" charset="0"/>
              <a:ea typeface="Times New Roman" panose="02020603050405020304" pitchFamily="18" charset="0"/>
            </a:endParaRPr>
          </a:p>
          <a:p>
            <a:pPr marR="451485" lvl="0" indent="-342900" algn="just">
              <a:buSzPts val="1200"/>
              <a:buFont typeface="Times New Roman" panose="02020603050405020304" pitchFamily="18" charset="0"/>
              <a:buAutoNum type="arabicPeriod"/>
              <a:tabLst>
                <a:tab pos="1979295" algn="l"/>
                <a:tab pos="1981200" algn="l"/>
              </a:tabLst>
            </a:pPr>
            <a:r>
              <a:rPr lang="uk-UA" sz="1800" spc="0" dirty="0">
                <a:effectLst/>
                <a:latin typeface="Times New Roman" panose="02020603050405020304" pitchFamily="18" charset="0"/>
                <a:ea typeface="Times New Roman" panose="02020603050405020304" pitchFamily="18" charset="0"/>
              </a:rPr>
              <a:t>збір вихідної інформації та/або даних стосовно потенційної небезпеки, шкоди або впливу</a:t>
            </a:r>
            <a:r>
              <a:rPr lang="uk-UA" sz="1800" spc="-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на здоров’я людини, що мають відношення до загального оцінювання ризику;</a:t>
            </a:r>
            <a:endParaRPr lang="uk-UA" sz="16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eriod"/>
              <a:tabLst>
                <a:tab pos="1979930" algn="l"/>
              </a:tabLst>
            </a:pPr>
            <a:r>
              <a:rPr lang="uk-UA" sz="1800" spc="0" dirty="0">
                <a:effectLst/>
                <a:latin typeface="Times New Roman" panose="02020603050405020304" pitchFamily="18" charset="0"/>
                <a:ea typeface="Times New Roman" panose="02020603050405020304" pitchFamily="18" charset="0"/>
              </a:rPr>
              <a:t>призначення</a:t>
            </a:r>
            <a:r>
              <a:rPr lang="uk-UA" sz="1800" spc="-8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керівника</a:t>
            </a:r>
            <a:r>
              <a:rPr lang="uk-UA" sz="1800" spc="-7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та</a:t>
            </a:r>
            <a:r>
              <a:rPr lang="uk-UA" sz="1800" spc="-6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визначення</a:t>
            </a:r>
            <a:r>
              <a:rPr lang="uk-UA" sz="1800" spc="-5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необхідних</a:t>
            </a:r>
            <a:r>
              <a:rPr lang="uk-UA" sz="1800" spc="-4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ресурсів;</a:t>
            </a:r>
            <a:endParaRPr lang="uk-UA" sz="1600" spc="0" dirty="0">
              <a:effectLst/>
              <a:latin typeface="Times New Roman" panose="02020603050405020304" pitchFamily="18" charset="0"/>
              <a:ea typeface="Times New Roman" panose="02020603050405020304" pitchFamily="18" charset="0"/>
            </a:endParaRPr>
          </a:p>
          <a:p>
            <a:pPr marR="453390" lvl="0" indent="-342900" algn="just">
              <a:buSzPts val="1200"/>
              <a:buFont typeface="Times New Roman" panose="02020603050405020304" pitchFamily="18" charset="0"/>
              <a:buAutoNum type="arabicPeriod"/>
              <a:tabLst>
                <a:tab pos="1979930" algn="l"/>
                <a:tab pos="1987550" algn="l"/>
              </a:tabLst>
            </a:pPr>
            <a:r>
              <a:rPr lang="uk-UA" sz="1800" spc="0" dirty="0">
                <a:effectLst/>
                <a:latin typeface="Times New Roman" panose="02020603050405020304" pitchFamily="18" charset="0"/>
                <a:ea typeface="Times New Roman" panose="02020603050405020304" pitchFamily="18" charset="0"/>
              </a:rPr>
              <a:t>встановлення графіку, очікувані результати та відповідний рівень прийняття рішення щодо процесу управління ризиками.</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64510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1F2D88-6A99-90FE-3630-9B05928C8FF5}"/>
              </a:ext>
            </a:extLst>
          </p:cNvPr>
          <p:cNvSpPr txBox="1"/>
          <p:nvPr/>
        </p:nvSpPr>
        <p:spPr>
          <a:xfrm>
            <a:off x="2723534" y="797851"/>
            <a:ext cx="8947356" cy="5016758"/>
          </a:xfrm>
          <a:prstGeom prst="rect">
            <a:avLst/>
          </a:prstGeom>
          <a:noFill/>
        </p:spPr>
        <p:txBody>
          <a:bodyPr wrap="square">
            <a:spAutoFit/>
          </a:bodyPr>
          <a:lstStyle/>
          <a:p>
            <a:pPr indent="448945" algn="just"/>
            <a:r>
              <a:rPr lang="uk-UA" sz="2000" b="1" dirty="0">
                <a:effectLst/>
                <a:latin typeface="Times New Roman" panose="02020603050405020304" pitchFamily="18" charset="0"/>
                <a:ea typeface="Times New Roman" panose="02020603050405020304" pitchFamily="18" charset="0"/>
              </a:rPr>
              <a:t>II</a:t>
            </a:r>
            <a:r>
              <a:rPr lang="uk-UA" sz="2000" b="1" spc="-25"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етап</a:t>
            </a:r>
            <a:r>
              <a:rPr lang="uk-UA" sz="2000" b="1" spc="-1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Загальне</a:t>
            </a:r>
            <a:r>
              <a:rPr lang="uk-UA" sz="2000" b="1" u="sng" spc="-2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оцінювання</a:t>
            </a:r>
            <a:r>
              <a:rPr lang="uk-UA" sz="2000" b="1" u="sng" spc="-15" dirty="0">
                <a:effectLst/>
                <a:latin typeface="Times New Roman" panose="02020603050405020304" pitchFamily="18" charset="0"/>
                <a:ea typeface="Times New Roman" panose="02020603050405020304" pitchFamily="18" charset="0"/>
              </a:rPr>
              <a:t> </a:t>
            </a:r>
            <a:r>
              <a:rPr lang="uk-UA" sz="2000" b="1" u="sng" spc="-10" dirty="0">
                <a:effectLst/>
                <a:latin typeface="Times New Roman" panose="02020603050405020304" pitchFamily="18" charset="0"/>
                <a:ea typeface="Times New Roman" panose="02020603050405020304" pitchFamily="18" charset="0"/>
              </a:rPr>
              <a:t>ризику</a:t>
            </a:r>
          </a:p>
          <a:p>
            <a:pPr indent="448945" algn="just"/>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Вивчення</a:t>
            </a:r>
            <a:r>
              <a:rPr lang="uk-UA" sz="2000" spc="28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ризику</a:t>
            </a:r>
            <a:r>
              <a:rPr lang="uk-UA" sz="2000" spc="28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починається</a:t>
            </a:r>
            <a:r>
              <a:rPr lang="uk-UA" sz="2000" spc="2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a:t>
            </a:r>
            <a:r>
              <a:rPr lang="uk-UA" sz="2000" spc="3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чіткого</a:t>
            </a:r>
            <a:r>
              <a:rPr lang="uk-UA" sz="2000" spc="2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опису</a:t>
            </a:r>
            <a:r>
              <a:rPr lang="uk-UA" sz="2000" spc="27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проблеми,</a:t>
            </a:r>
            <a:r>
              <a:rPr lang="uk-UA" sz="2000" spc="2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пов’язаної</a:t>
            </a:r>
            <a:r>
              <a:rPr lang="uk-UA" sz="2000" spc="3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a:t>
            </a:r>
            <a:r>
              <a:rPr lang="uk-UA" sz="2000" spc="30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ризиком.</a:t>
            </a:r>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На</a:t>
            </a:r>
            <a:r>
              <a:rPr lang="uk-UA" sz="2000" spc="-5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цьому</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етапі</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ідентифікують,</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аналізують</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оцінюють</a:t>
            </a:r>
            <a:r>
              <a:rPr lang="uk-UA" sz="2000" spc="-2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ризик.</a:t>
            </a:r>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Для</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ясного</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визначення</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ризиків</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корисно</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відповісти</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три</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основні</a:t>
            </a:r>
            <a:r>
              <a:rPr lang="uk-UA" sz="2000" spc="-3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запитання:</a:t>
            </a:r>
            <a:endParaRPr lang="uk-UA" sz="200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eriod"/>
              <a:tabLst>
                <a:tab pos="1979930" algn="l"/>
              </a:tabLst>
            </a:pPr>
            <a:r>
              <a:rPr lang="uk-UA" sz="2000" spc="0" dirty="0">
                <a:effectLst/>
                <a:latin typeface="Times New Roman" panose="02020603050405020304" pitchFamily="18" charset="0"/>
                <a:ea typeface="Times New Roman" panose="02020603050405020304" pitchFamily="18" charset="0"/>
              </a:rPr>
              <a:t>Що</a:t>
            </a:r>
            <a:r>
              <a:rPr lang="uk-UA" sz="2000" spc="-5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може</a:t>
            </a:r>
            <a:r>
              <a:rPr lang="uk-UA" sz="2000" spc="-5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відбуватися</a:t>
            </a:r>
            <a:r>
              <a:rPr lang="uk-UA" sz="2000" spc="-4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неправильно?</a:t>
            </a:r>
            <a:r>
              <a:rPr lang="uk-UA" sz="2000" spc="-4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i="1" spc="0" dirty="0">
                <a:effectLst/>
                <a:latin typeface="Times New Roman" panose="02020603050405020304" pitchFamily="18" charset="0"/>
                <a:ea typeface="Times New Roman" panose="02020603050405020304" pitchFamily="18" charset="0"/>
              </a:rPr>
              <a:t>ідентифікація</a:t>
            </a:r>
            <a:r>
              <a:rPr lang="uk-UA" sz="2000" i="1" spc="-45"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ризику</a:t>
            </a:r>
            <a:r>
              <a:rPr lang="uk-UA"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eriod"/>
              <a:tabLst>
                <a:tab pos="1979930" algn="l"/>
              </a:tabLst>
            </a:pPr>
            <a:r>
              <a:rPr lang="uk-UA" sz="2000" spc="0" dirty="0">
                <a:effectLst/>
                <a:latin typeface="Times New Roman" panose="02020603050405020304" pitchFamily="18" charset="0"/>
                <a:ea typeface="Times New Roman" panose="02020603050405020304" pitchFamily="18" charset="0"/>
              </a:rPr>
              <a:t>Яка</a:t>
            </a:r>
            <a:r>
              <a:rPr lang="uk-UA" sz="2000" spc="-6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ймовірність</a:t>
            </a:r>
            <a:r>
              <a:rPr lang="uk-UA" sz="2000" spc="-5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того,</a:t>
            </a:r>
            <a:r>
              <a:rPr lang="uk-UA" sz="2000" spc="-4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що</a:t>
            </a:r>
            <a:r>
              <a:rPr lang="uk-UA" sz="2000" spc="-4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це</a:t>
            </a:r>
            <a:r>
              <a:rPr lang="uk-UA" sz="2000" spc="-4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буде</a:t>
            </a:r>
            <a:r>
              <a:rPr lang="uk-UA" sz="2000" spc="-4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відбуватися</a:t>
            </a:r>
            <a:r>
              <a:rPr lang="uk-UA" sz="2000" spc="-4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неправильно?</a:t>
            </a:r>
            <a:r>
              <a:rPr lang="uk-UA" sz="2000" spc="-3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i="1" spc="0" dirty="0">
                <a:effectLst/>
                <a:latin typeface="Times New Roman" panose="02020603050405020304" pitchFamily="18" charset="0"/>
                <a:ea typeface="Times New Roman" panose="02020603050405020304" pitchFamily="18" charset="0"/>
              </a:rPr>
              <a:t>аналіз</a:t>
            </a:r>
            <a:r>
              <a:rPr lang="uk-UA" sz="2000" i="1" spc="-45"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ризику</a:t>
            </a:r>
            <a:r>
              <a:rPr lang="uk-UA"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eriod"/>
              <a:tabLst>
                <a:tab pos="1979930" algn="l"/>
              </a:tabLst>
            </a:pPr>
            <a:r>
              <a:rPr lang="uk-UA" sz="2000" spc="0" dirty="0">
                <a:effectLst/>
                <a:latin typeface="Times New Roman" panose="02020603050405020304" pitchFamily="18" charset="0"/>
                <a:ea typeface="Times New Roman" panose="02020603050405020304" pitchFamily="18" charset="0"/>
              </a:rPr>
              <a:t>Які</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наслідки</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(їх</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тяжкість)?</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i="1" spc="0" dirty="0">
                <a:effectLst/>
                <a:latin typeface="Times New Roman" panose="02020603050405020304" pitchFamily="18" charset="0"/>
                <a:ea typeface="Times New Roman" panose="02020603050405020304" pitchFamily="18" charset="0"/>
              </a:rPr>
              <a:t>оцінка</a:t>
            </a:r>
            <a:r>
              <a:rPr lang="uk-UA" sz="2000" i="1" spc="-20"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ризику</a:t>
            </a:r>
            <a:r>
              <a:rPr lang="uk-UA"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marR="449580" indent="448945" algn="just"/>
            <a:r>
              <a:rPr lang="uk-UA" sz="2000" dirty="0">
                <a:effectLst/>
                <a:latin typeface="Times New Roman" panose="02020603050405020304" pitchFamily="18" charset="0"/>
                <a:ea typeface="Times New Roman" panose="02020603050405020304" pitchFamily="18" charset="0"/>
              </a:rPr>
              <a:t>Результатом загального оцінювання ризику є або кількісна оцінка ризику або якісний</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опис</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діапазону</a:t>
            </a:r>
            <a:r>
              <a:rPr lang="uk-UA" sz="2000" spc="-6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ризику.</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Якщо</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виражений</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кількісно,</a:t>
            </a:r>
            <a:r>
              <a:rPr lang="uk-UA" sz="2000" spc="-4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використовують</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числову ймовірність.</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Як</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альтернатива,</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може</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бути</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виражений</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використанням</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якісних</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ознак, таких як «високий», «середній» або «низький», які мають бути визначені настільки детально, наскільки це можливо.</a:t>
            </a:r>
          </a:p>
        </p:txBody>
      </p:sp>
    </p:spTree>
    <p:extLst>
      <p:ext uri="{BB962C8B-B14F-4D97-AF65-F5344CB8AC3E}">
        <p14:creationId xmlns:p14="http://schemas.microsoft.com/office/powerpoint/2010/main" val="1888404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36E258-A95A-7F0D-FB24-9E829A015521}"/>
              </a:ext>
            </a:extLst>
          </p:cNvPr>
          <p:cNvSpPr txBox="1"/>
          <p:nvPr/>
        </p:nvSpPr>
        <p:spPr>
          <a:xfrm>
            <a:off x="2713702" y="466124"/>
            <a:ext cx="8858866" cy="5632311"/>
          </a:xfrm>
          <a:prstGeom prst="rect">
            <a:avLst/>
          </a:prstGeom>
          <a:noFill/>
        </p:spPr>
        <p:txBody>
          <a:bodyPr wrap="square">
            <a:spAutoFit/>
          </a:bodyPr>
          <a:lstStyle/>
          <a:p>
            <a:pPr indent="448945" algn="just"/>
            <a:r>
              <a:rPr lang="uk-UA" sz="2000" b="1" dirty="0">
                <a:effectLst/>
                <a:latin typeface="Times New Roman" panose="02020603050405020304" pitchFamily="18" charset="0"/>
                <a:ea typeface="Times New Roman" panose="02020603050405020304" pitchFamily="18" charset="0"/>
              </a:rPr>
              <a:t>IІI</a:t>
            </a:r>
            <a:r>
              <a:rPr lang="uk-UA" sz="2000" b="1" spc="-40"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етап</a:t>
            </a:r>
            <a:r>
              <a:rPr lang="uk-UA" sz="2000" b="1" spc="-3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Контроль</a:t>
            </a:r>
            <a:r>
              <a:rPr lang="uk-UA" sz="2000" b="1" u="sng" spc="-30" dirty="0">
                <a:effectLst/>
                <a:latin typeface="Times New Roman" panose="02020603050405020304" pitchFamily="18" charset="0"/>
                <a:ea typeface="Times New Roman" panose="02020603050405020304" pitchFamily="18" charset="0"/>
              </a:rPr>
              <a:t> </a:t>
            </a:r>
            <a:r>
              <a:rPr lang="uk-UA" sz="2000" b="1" u="sng" spc="-10" dirty="0">
                <a:effectLst/>
                <a:latin typeface="Times New Roman" panose="02020603050405020304" pitchFamily="18" charset="0"/>
                <a:ea typeface="Times New Roman" panose="02020603050405020304" pitchFamily="18" charset="0"/>
              </a:rPr>
              <a:t>ризику</a:t>
            </a:r>
          </a:p>
          <a:p>
            <a:pPr indent="448945" algn="just"/>
            <a:endParaRPr lang="uk-UA" sz="2000" b="1" dirty="0">
              <a:effectLst/>
              <a:latin typeface="Times New Roman" panose="02020603050405020304" pitchFamily="18" charset="0"/>
              <a:ea typeface="Times New Roman" panose="02020603050405020304" pitchFamily="18" charset="0"/>
            </a:endParaRPr>
          </a:p>
          <a:p>
            <a:pPr marR="451485" indent="448945" algn="just"/>
            <a:r>
              <a:rPr lang="uk-UA" sz="2000" dirty="0">
                <a:effectLst/>
                <a:latin typeface="Times New Roman" panose="02020603050405020304" pitchFamily="18" charset="0"/>
                <a:ea typeface="Times New Roman" panose="02020603050405020304" pitchFamily="18" charset="0"/>
              </a:rPr>
              <a:t>Метою</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контролю</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ризику</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є</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зниження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ризику</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прийнятного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рівня.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Кількість зусиль, прикладених для контролю ризику, має бути пропорційною важливості ризику.</a:t>
            </a:r>
          </a:p>
          <a:p>
            <a:pPr marR="451485" indent="448945" algn="just"/>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Контроль</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ризику</a:t>
            </a:r>
            <a:r>
              <a:rPr lang="uk-UA" sz="2000" spc="-5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має</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зосередитись</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таких</a:t>
            </a:r>
            <a:r>
              <a:rPr lang="uk-UA" sz="2000" spc="-10" dirty="0">
                <a:effectLst/>
                <a:latin typeface="Times New Roman" panose="02020603050405020304" pitchFamily="18" charset="0"/>
                <a:ea typeface="Times New Roman" panose="02020603050405020304" pitchFamily="18" charset="0"/>
              </a:rPr>
              <a:t> питаннях:</a:t>
            </a:r>
            <a:endParaRPr lang="uk-UA" sz="200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eriod"/>
              <a:tabLst>
                <a:tab pos="1979295" algn="l"/>
              </a:tabLst>
            </a:pPr>
            <a:r>
              <a:rPr lang="uk-UA" sz="2000" spc="0" dirty="0">
                <a:effectLst/>
                <a:latin typeface="Times New Roman" panose="02020603050405020304" pitchFamily="18" charset="0"/>
                <a:ea typeface="Times New Roman" panose="02020603050405020304" pitchFamily="18" charset="0"/>
              </a:rPr>
              <a:t>Чи</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є</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ризик</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понад</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прийнятний</a:t>
            </a:r>
            <a:r>
              <a:rPr lang="uk-UA" sz="2000" spc="-10" dirty="0">
                <a:effectLst/>
                <a:latin typeface="Times New Roman" panose="02020603050405020304" pitchFamily="18" charset="0"/>
                <a:ea typeface="Times New Roman" panose="02020603050405020304" pitchFamily="18" charset="0"/>
              </a:rPr>
              <a:t> рівень?</a:t>
            </a:r>
            <a:endParaRPr lang="uk-UA" sz="20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eriod"/>
              <a:tabLst>
                <a:tab pos="1979295" algn="l"/>
              </a:tabLst>
            </a:pPr>
            <a:r>
              <a:rPr lang="uk-UA" sz="2000" spc="0" dirty="0">
                <a:effectLst/>
                <a:latin typeface="Times New Roman" panose="02020603050405020304" pitchFamily="18" charset="0"/>
                <a:ea typeface="Times New Roman" panose="02020603050405020304" pitchFamily="18" charset="0"/>
              </a:rPr>
              <a:t>Що</a:t>
            </a:r>
            <a:r>
              <a:rPr lang="uk-UA" sz="2000" spc="-3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має</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бути</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зроблено</a:t>
            </a:r>
            <a:r>
              <a:rPr lang="uk-UA" sz="2000" spc="-4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для</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зниження</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або</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усунення</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ризику?</a:t>
            </a:r>
            <a:endParaRPr lang="uk-UA" sz="20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eriod"/>
              <a:tabLst>
                <a:tab pos="1979295" algn="l"/>
              </a:tabLst>
            </a:pPr>
            <a:r>
              <a:rPr lang="uk-UA" sz="2000" spc="0" dirty="0">
                <a:effectLst/>
                <a:latin typeface="Times New Roman" panose="02020603050405020304" pitchFamily="18" charset="0"/>
                <a:ea typeface="Times New Roman" panose="02020603050405020304" pitchFamily="18" charset="0"/>
              </a:rPr>
              <a:t>Яким</a:t>
            </a:r>
            <a:r>
              <a:rPr lang="uk-UA" sz="2000" spc="-4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є</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прийнятний</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баланс</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між</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прибутками,</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ризиками</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та</a:t>
            </a:r>
            <a:r>
              <a:rPr lang="uk-UA" sz="2000" spc="-2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ресурсами?</a:t>
            </a:r>
            <a:endParaRPr lang="uk-UA" sz="2000" spc="0" dirty="0">
              <a:effectLst/>
              <a:latin typeface="Times New Roman" panose="02020603050405020304" pitchFamily="18" charset="0"/>
              <a:ea typeface="Times New Roman" panose="02020603050405020304" pitchFamily="18" charset="0"/>
            </a:endParaRPr>
          </a:p>
          <a:p>
            <a:pPr marR="454025" lvl="0" indent="-342900" algn="just">
              <a:buSzPts val="1200"/>
              <a:buFont typeface="Times New Roman" panose="02020603050405020304" pitchFamily="18" charset="0"/>
              <a:buAutoNum type="arabicPeriod"/>
              <a:tabLst>
                <a:tab pos="1979295" algn="l"/>
                <a:tab pos="1981200" algn="l"/>
              </a:tabLst>
            </a:pPr>
            <a:r>
              <a:rPr lang="uk-UA" sz="2000" spc="0" dirty="0">
                <a:effectLst/>
                <a:latin typeface="Times New Roman" panose="02020603050405020304" pitchFamily="18" charset="0"/>
                <a:ea typeface="Times New Roman" panose="02020603050405020304" pitchFamily="18" charset="0"/>
              </a:rPr>
              <a:t>Чи</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виникають</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нові</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ризики</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як</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результат</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контролювання</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встановлених </a:t>
            </a:r>
            <a:r>
              <a:rPr lang="uk-UA" sz="2000" spc="-10" dirty="0">
                <a:effectLst/>
                <a:latin typeface="Times New Roman" panose="02020603050405020304" pitchFamily="18" charset="0"/>
                <a:ea typeface="Times New Roman" panose="02020603050405020304" pitchFamily="18" charset="0"/>
              </a:rPr>
              <a:t>ризиків?</a:t>
            </a:r>
            <a:endParaRPr lang="uk-UA" sz="2000" spc="0" dirty="0">
              <a:effectLst/>
              <a:latin typeface="Times New Roman" panose="02020603050405020304" pitchFamily="18" charset="0"/>
              <a:ea typeface="Times New Roman" panose="02020603050405020304" pitchFamily="18" charset="0"/>
            </a:endParaRPr>
          </a:p>
          <a:p>
            <a:pPr marR="450215" indent="448945" algn="just"/>
            <a:endParaRPr lang="uk-UA" sz="2000" dirty="0">
              <a:effectLst/>
              <a:latin typeface="Times New Roman" panose="02020603050405020304" pitchFamily="18" charset="0"/>
              <a:ea typeface="Times New Roman" panose="02020603050405020304" pitchFamily="18" charset="0"/>
            </a:endParaRPr>
          </a:p>
          <a:p>
            <a:pPr marR="450215" indent="448945" algn="just"/>
            <a:r>
              <a:rPr lang="uk-UA" sz="2000" dirty="0">
                <a:effectLst/>
                <a:latin typeface="Times New Roman" panose="02020603050405020304" pitchFamily="18" charset="0"/>
                <a:ea typeface="Times New Roman" panose="02020603050405020304" pitchFamily="18" charset="0"/>
              </a:rPr>
              <a:t>Стосовно</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деяких</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видів</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шкоди</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навіть</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найкращі</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практики</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управління</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ризиками для якості не в змозі зовсім усунути ризик. За таких умов може бути вирішено, що застосовується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відповідна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стратегія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управління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ризиками</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для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якості,</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що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ризик для якості знижений до встановленого (прийнятного) рівня.</a:t>
            </a:r>
          </a:p>
        </p:txBody>
      </p:sp>
    </p:spTree>
    <p:extLst>
      <p:ext uri="{BB962C8B-B14F-4D97-AF65-F5344CB8AC3E}">
        <p14:creationId xmlns:p14="http://schemas.microsoft.com/office/powerpoint/2010/main" val="3782446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3E825A-D89C-796D-672C-B37005E5FD73}"/>
              </a:ext>
            </a:extLst>
          </p:cNvPr>
          <p:cNvSpPr txBox="1"/>
          <p:nvPr/>
        </p:nvSpPr>
        <p:spPr>
          <a:xfrm>
            <a:off x="1651819" y="874333"/>
            <a:ext cx="9733935" cy="4093428"/>
          </a:xfrm>
          <a:prstGeom prst="rect">
            <a:avLst/>
          </a:prstGeom>
          <a:noFill/>
        </p:spPr>
        <p:txBody>
          <a:bodyPr wrap="square">
            <a:spAutoFit/>
          </a:bodyPr>
          <a:lstStyle/>
          <a:p>
            <a:pPr marL="1530350" indent="448945" algn="just"/>
            <a:r>
              <a:rPr lang="uk-UA" sz="2000" b="1" dirty="0">
                <a:effectLst/>
                <a:latin typeface="Times New Roman" panose="02020603050405020304" pitchFamily="18" charset="0"/>
                <a:ea typeface="Times New Roman" panose="02020603050405020304" pitchFamily="18" charset="0"/>
              </a:rPr>
              <a:t>IV</a:t>
            </a:r>
            <a:r>
              <a:rPr lang="uk-UA" sz="2000" b="1" spc="-50"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етап</a:t>
            </a:r>
            <a:r>
              <a:rPr lang="uk-UA" sz="2000" b="1" spc="-3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Огляд</a:t>
            </a:r>
            <a:r>
              <a:rPr lang="uk-UA" sz="2000" b="1" u="sng" spc="-35" dirty="0">
                <a:effectLst/>
                <a:latin typeface="Times New Roman" panose="02020603050405020304" pitchFamily="18" charset="0"/>
                <a:ea typeface="Times New Roman" panose="02020603050405020304" pitchFamily="18" charset="0"/>
              </a:rPr>
              <a:t> </a:t>
            </a:r>
            <a:r>
              <a:rPr lang="uk-UA" sz="2000" b="1" u="sng" spc="-10" dirty="0">
                <a:effectLst/>
                <a:latin typeface="Times New Roman" panose="02020603050405020304" pitchFamily="18" charset="0"/>
                <a:ea typeface="Times New Roman" panose="02020603050405020304" pitchFamily="18" charset="0"/>
              </a:rPr>
              <a:t>ризиків</a:t>
            </a:r>
          </a:p>
          <a:p>
            <a:pPr marL="1530350" indent="448945" algn="just"/>
            <a:endParaRPr lang="uk-UA" sz="2000" dirty="0">
              <a:effectLst/>
              <a:latin typeface="Times New Roman" panose="02020603050405020304" pitchFamily="18" charset="0"/>
              <a:ea typeface="Times New Roman" panose="02020603050405020304" pitchFamily="18" charset="0"/>
            </a:endParaRPr>
          </a:p>
          <a:p>
            <a:pPr marL="1080770" marR="453390" indent="448945" algn="just"/>
            <a:r>
              <a:rPr lang="uk-UA" sz="2000" dirty="0">
                <a:effectLst/>
                <a:latin typeface="Times New Roman" panose="02020603050405020304" pitchFamily="18" charset="0"/>
                <a:ea typeface="Times New Roman" panose="02020603050405020304" pitchFamily="18" charset="0"/>
              </a:rPr>
              <a:t>Управління ризиками має бути частиною діючого процесу управління якістю. Слід впровадити механізм огляду або моніторингу подій.</a:t>
            </a:r>
          </a:p>
          <a:p>
            <a:pPr marL="1080770" marR="453390" indent="448945" algn="just"/>
            <a:endParaRPr lang="uk-UA" sz="2000" dirty="0">
              <a:effectLst/>
              <a:latin typeface="Times New Roman" panose="02020603050405020304" pitchFamily="18" charset="0"/>
              <a:ea typeface="Times New Roman" panose="02020603050405020304" pitchFamily="18" charset="0"/>
            </a:endParaRPr>
          </a:p>
          <a:p>
            <a:pPr marL="1080770" marR="451485" indent="448945" algn="just"/>
            <a:r>
              <a:rPr lang="uk-UA" sz="2000" dirty="0">
                <a:effectLst/>
                <a:latin typeface="Times New Roman" panose="02020603050405020304" pitchFamily="18" charset="0"/>
                <a:ea typeface="Times New Roman" panose="02020603050405020304" pitchFamily="18" charset="0"/>
              </a:rPr>
              <a:t>Результати процесу управління ризиками слід переглядати з урахуванням нових знань та досвіду. Якщо процес управління ризиками для якості був розпочатий, його слід продовжувати, щоб розглядати події, які можуть вплинути на</a:t>
            </a:r>
            <a:r>
              <a:rPr lang="uk-UA" sz="2000" spc="-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попереднє рішення в</a:t>
            </a:r>
            <a:r>
              <a:rPr lang="uk-UA" sz="2000" spc="-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рамках процесу управління ризиками для якості, незалежно від того, чи є ці події запланованими, чи незапланованими. Частота будь-якого огляду</a:t>
            </a:r>
            <a:r>
              <a:rPr lang="uk-UA" sz="2000" spc="-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має ґрунтуватися на рівні ризику.</a:t>
            </a:r>
          </a:p>
        </p:txBody>
      </p:sp>
    </p:spTree>
    <p:extLst>
      <p:ext uri="{BB962C8B-B14F-4D97-AF65-F5344CB8AC3E}">
        <p14:creationId xmlns:p14="http://schemas.microsoft.com/office/powerpoint/2010/main" val="2645156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B9BF6A-146C-5749-1D3E-6F2195246F9E}"/>
              </a:ext>
            </a:extLst>
          </p:cNvPr>
          <p:cNvSpPr txBox="1"/>
          <p:nvPr/>
        </p:nvSpPr>
        <p:spPr>
          <a:xfrm>
            <a:off x="2281082" y="458956"/>
            <a:ext cx="9694608" cy="5940088"/>
          </a:xfrm>
          <a:prstGeom prst="rect">
            <a:avLst/>
          </a:prstGeom>
          <a:noFill/>
        </p:spPr>
        <p:txBody>
          <a:bodyPr wrap="square">
            <a:spAutoFit/>
          </a:bodyPr>
          <a:lstStyle/>
          <a:p>
            <a:pPr indent="448945" algn="ctr"/>
            <a:r>
              <a:rPr lang="uk-UA" sz="2000" b="1" u="sng" dirty="0">
                <a:effectLst/>
                <a:latin typeface="Times New Roman" panose="02020603050405020304" pitchFamily="18" charset="0"/>
                <a:ea typeface="Times New Roman" panose="02020603050405020304" pitchFamily="18" charset="0"/>
              </a:rPr>
              <a:t>Методологія</a:t>
            </a:r>
            <a:r>
              <a:rPr lang="uk-UA" sz="2000" b="1" u="sng" spc="-7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управління</a:t>
            </a:r>
            <a:r>
              <a:rPr lang="uk-UA" sz="2000" b="1" u="sng" spc="-75" dirty="0">
                <a:effectLst/>
                <a:latin typeface="Times New Roman" panose="02020603050405020304" pitchFamily="18" charset="0"/>
                <a:ea typeface="Times New Roman" panose="02020603050405020304" pitchFamily="18" charset="0"/>
              </a:rPr>
              <a:t> </a:t>
            </a:r>
            <a:r>
              <a:rPr lang="uk-UA" sz="2000" b="1" u="sng" spc="-10" dirty="0">
                <a:effectLst/>
                <a:latin typeface="Times New Roman" panose="02020603050405020304" pitchFamily="18" charset="0"/>
                <a:ea typeface="Times New Roman" panose="02020603050405020304" pitchFamily="18" charset="0"/>
              </a:rPr>
              <a:t>ризиками</a:t>
            </a:r>
          </a:p>
          <a:p>
            <a:pPr indent="448945" algn="just"/>
            <a:endParaRPr lang="uk-UA" sz="2000" dirty="0">
              <a:effectLst/>
              <a:latin typeface="Times New Roman" panose="02020603050405020304" pitchFamily="18" charset="0"/>
              <a:ea typeface="Times New Roman" panose="02020603050405020304" pitchFamily="18" charset="0"/>
            </a:endParaRPr>
          </a:p>
          <a:p>
            <a:pPr marR="454025" indent="448945" algn="just"/>
            <a:r>
              <a:rPr lang="uk-UA" sz="2000" dirty="0">
                <a:effectLst/>
                <a:latin typeface="Times New Roman" panose="02020603050405020304" pitchFamily="18" charset="0"/>
                <a:ea typeface="Times New Roman" panose="02020603050405020304" pitchFamily="18" charset="0"/>
              </a:rPr>
              <a:t>Представники фармацевтичної промисловості та регуляторних органів можуть оцінювати ризик та управляти ним за допомогою визнаних інструментів управління </a:t>
            </a:r>
            <a:r>
              <a:rPr lang="uk-UA" sz="2000" spc="-10" dirty="0">
                <a:effectLst/>
                <a:latin typeface="Times New Roman" panose="02020603050405020304" pitchFamily="18" charset="0"/>
                <a:ea typeface="Times New Roman" panose="02020603050405020304" pitchFamily="18" charset="0"/>
              </a:rPr>
              <a:t>ризиками:</a:t>
            </a:r>
            <a:endParaRPr lang="uk-UA" sz="2000" dirty="0">
              <a:effectLst/>
              <a:latin typeface="Times New Roman" panose="02020603050405020304" pitchFamily="18" charset="0"/>
              <a:ea typeface="Times New Roman" panose="02020603050405020304" pitchFamily="18" charset="0"/>
            </a:endParaRPr>
          </a:p>
          <a:p>
            <a:pPr marR="446405" lvl="0" indent="-342900" algn="just">
              <a:buSzPts val="1200"/>
              <a:buFont typeface="Times New Roman" panose="02020603050405020304" pitchFamily="18" charset="0"/>
              <a:buAutoNum type="arabicPeriod"/>
              <a:tabLst>
                <a:tab pos="1709420" algn="l"/>
              </a:tabLst>
            </a:pPr>
            <a:r>
              <a:rPr lang="uk-UA" sz="2000" spc="0" dirty="0">
                <a:effectLst/>
                <a:latin typeface="Times New Roman" panose="02020603050405020304" pitchFamily="18" charset="0"/>
                <a:ea typeface="Times New Roman" panose="02020603050405020304" pitchFamily="18" charset="0"/>
              </a:rPr>
              <a:t>Основні</a:t>
            </a:r>
            <a:r>
              <a:rPr lang="uk-UA" sz="2000" spc="17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допоміжні</a:t>
            </a:r>
            <a:r>
              <a:rPr lang="uk-UA" sz="2000" spc="16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методи</a:t>
            </a:r>
            <a:r>
              <a:rPr lang="uk-UA" sz="2000" spc="18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управління</a:t>
            </a:r>
            <a:r>
              <a:rPr lang="uk-UA" sz="2000" spc="16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ризиками:</a:t>
            </a:r>
            <a:r>
              <a:rPr lang="uk-UA" sz="2000" spc="17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контрольні</a:t>
            </a:r>
            <a:r>
              <a:rPr lang="uk-UA" sz="2000" spc="17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карти,</a:t>
            </a:r>
            <a:r>
              <a:rPr lang="uk-UA" sz="2000" spc="16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причинно- наслідкова діаграма тощо.</a:t>
            </a:r>
          </a:p>
          <a:p>
            <a:pPr lvl="0" indent="-342900" algn="just">
              <a:buSzPts val="1200"/>
              <a:buFont typeface="Times New Roman" panose="02020603050405020304" pitchFamily="18" charset="0"/>
              <a:buAutoNum type="arabicPeriod"/>
              <a:tabLst>
                <a:tab pos="1682750" algn="l"/>
              </a:tabLst>
            </a:pPr>
            <a:r>
              <a:rPr lang="uk-UA" sz="2000" spc="0" dirty="0">
                <a:effectLst/>
                <a:latin typeface="Times New Roman" panose="02020603050405020304" pitchFamily="18" charset="0"/>
                <a:ea typeface="Times New Roman" panose="02020603050405020304" pitchFamily="18" charset="0"/>
              </a:rPr>
              <a:t>Аналіз</a:t>
            </a:r>
            <a:r>
              <a:rPr lang="uk-UA" sz="2000" spc="-5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характеру,</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наслідків</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відмов</a:t>
            </a:r>
            <a:r>
              <a:rPr lang="uk-UA" sz="2000" spc="-3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0" dirty="0" err="1">
                <a:effectLst/>
                <a:latin typeface="Times New Roman" panose="02020603050405020304" pitchFamily="18" charset="0"/>
                <a:ea typeface="Times New Roman" panose="02020603050405020304" pitchFamily="18" charset="0"/>
              </a:rPr>
              <a:t>Failure</a:t>
            </a:r>
            <a:r>
              <a:rPr lang="uk-UA" sz="2000" spc="-35"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Mode</a:t>
            </a:r>
            <a:r>
              <a:rPr lang="uk-UA" sz="2000" spc="-35"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and</a:t>
            </a:r>
            <a:r>
              <a:rPr lang="uk-UA" sz="2000" spc="-25"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Effects</a:t>
            </a:r>
            <a:r>
              <a:rPr lang="uk-UA" sz="2000" spc="-75"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Analysis</a:t>
            </a:r>
            <a:r>
              <a:rPr lang="uk-UA" sz="2000" spc="0" dirty="0">
                <a:effectLst/>
                <a:latin typeface="Times New Roman" panose="02020603050405020304" pitchFamily="18" charset="0"/>
                <a:ea typeface="Times New Roman" panose="02020603050405020304" pitchFamily="18" charset="0"/>
              </a:rPr>
              <a:t>,</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FMEA)</a:t>
            </a:r>
            <a:endParaRPr lang="uk-UA" sz="2000" spc="0" dirty="0">
              <a:effectLst/>
              <a:latin typeface="Times New Roman" panose="02020603050405020304" pitchFamily="18" charset="0"/>
              <a:ea typeface="Times New Roman" panose="02020603050405020304" pitchFamily="18" charset="0"/>
            </a:endParaRPr>
          </a:p>
          <a:p>
            <a:pPr marR="450215" lvl="0" indent="-342900" algn="just">
              <a:buSzPts val="1200"/>
              <a:buFont typeface="Times New Roman" panose="02020603050405020304" pitchFamily="18" charset="0"/>
              <a:buAutoNum type="arabicPeriod"/>
              <a:tabLst>
                <a:tab pos="1718310" algn="l"/>
              </a:tabLst>
            </a:pPr>
            <a:r>
              <a:rPr lang="uk-UA" sz="2000" spc="0" dirty="0">
                <a:effectLst/>
                <a:latin typeface="Times New Roman" panose="02020603050405020304" pitchFamily="18" charset="0"/>
                <a:ea typeface="Times New Roman" panose="02020603050405020304" pitchFamily="18" charset="0"/>
              </a:rPr>
              <a:t>Аналіз</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характеру,</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наслідків</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та</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критичності</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відмов</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0" dirty="0" err="1">
                <a:effectLst/>
                <a:latin typeface="Times New Roman" panose="02020603050405020304" pitchFamily="18" charset="0"/>
                <a:ea typeface="Times New Roman" panose="02020603050405020304" pitchFamily="18" charset="0"/>
              </a:rPr>
              <a:t>Failure</a:t>
            </a:r>
            <a:r>
              <a:rPr lang="uk-UA" sz="2000" spc="20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Mode</a:t>
            </a:r>
            <a:r>
              <a:rPr lang="uk-UA" sz="2000" spc="0" dirty="0">
                <a:effectLst/>
                <a:latin typeface="Times New Roman" panose="02020603050405020304" pitchFamily="18" charset="0"/>
                <a:ea typeface="Times New Roman" panose="02020603050405020304" pitchFamily="18" charset="0"/>
              </a:rPr>
              <a:t>,</a:t>
            </a:r>
            <a:r>
              <a:rPr lang="uk-UA" sz="2000" spc="20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Effects</a:t>
            </a:r>
            <a:r>
              <a:rPr lang="uk-UA" sz="2000" spc="0" dirty="0">
                <a:effectLst/>
                <a:latin typeface="Times New Roman" panose="02020603050405020304" pitchFamily="18" charset="0"/>
                <a:ea typeface="Times New Roman" panose="02020603050405020304" pitchFamily="18" charset="0"/>
              </a:rPr>
              <a:t>,</a:t>
            </a:r>
            <a:r>
              <a:rPr lang="uk-UA" sz="2000" spc="20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and</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Criticality</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Analysis</a:t>
            </a:r>
            <a:r>
              <a:rPr lang="uk-UA" sz="2000" spc="0" dirty="0">
                <a:effectLst/>
                <a:latin typeface="Times New Roman" panose="02020603050405020304" pitchFamily="18" charset="0"/>
                <a:ea typeface="Times New Roman" panose="02020603050405020304" pitchFamily="18" charset="0"/>
              </a:rPr>
              <a:t>, FMECA)</a:t>
            </a:r>
          </a:p>
          <a:p>
            <a:pPr lvl="0" indent="-342900" algn="just">
              <a:buSzPts val="1200"/>
              <a:buFont typeface="Times New Roman" panose="02020603050405020304" pitchFamily="18" charset="0"/>
              <a:buAutoNum type="arabicPeriod"/>
              <a:tabLst>
                <a:tab pos="1682750" algn="l"/>
              </a:tabLst>
            </a:pPr>
            <a:r>
              <a:rPr lang="uk-UA" sz="2000" spc="0" dirty="0">
                <a:effectLst/>
                <a:latin typeface="Times New Roman" panose="02020603050405020304" pitchFamily="18" charset="0"/>
                <a:ea typeface="Times New Roman" panose="02020603050405020304" pitchFamily="18" charset="0"/>
              </a:rPr>
              <a:t>Аналіз</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дерева</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помилок</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0" dirty="0" err="1">
                <a:effectLst/>
                <a:latin typeface="Times New Roman" panose="02020603050405020304" pitchFamily="18" charset="0"/>
                <a:ea typeface="Times New Roman" panose="02020603050405020304" pitchFamily="18" charset="0"/>
              </a:rPr>
              <a:t>Fault</a:t>
            </a:r>
            <a:r>
              <a:rPr lang="uk-UA" sz="2000" spc="-4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Tree</a:t>
            </a:r>
            <a:r>
              <a:rPr lang="uk-UA" sz="2000" spc="-75"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Analysis</a:t>
            </a:r>
            <a:r>
              <a:rPr lang="uk-UA" sz="2000" spc="0" dirty="0">
                <a:effectLst/>
                <a:latin typeface="Times New Roman" panose="02020603050405020304" pitchFamily="18" charset="0"/>
                <a:ea typeface="Times New Roman" panose="02020603050405020304" pitchFamily="18" charset="0"/>
              </a:rPr>
              <a:t>,</a:t>
            </a:r>
            <a:r>
              <a:rPr lang="uk-UA" sz="2000" spc="-10" dirty="0">
                <a:effectLst/>
                <a:latin typeface="Times New Roman" panose="02020603050405020304" pitchFamily="18" charset="0"/>
                <a:ea typeface="Times New Roman" panose="02020603050405020304" pitchFamily="18" charset="0"/>
              </a:rPr>
              <a:t> </a:t>
            </a:r>
            <a:r>
              <a:rPr lang="uk-UA" sz="2000" spc="-20" dirty="0">
                <a:effectLst/>
                <a:latin typeface="Times New Roman" panose="02020603050405020304" pitchFamily="18" charset="0"/>
                <a:ea typeface="Times New Roman" panose="02020603050405020304" pitchFamily="18" charset="0"/>
              </a:rPr>
              <a:t>FTA)</a:t>
            </a:r>
            <a:endParaRPr lang="uk-UA" sz="2000" spc="0" dirty="0">
              <a:effectLst/>
              <a:latin typeface="Times New Roman" panose="02020603050405020304" pitchFamily="18" charset="0"/>
              <a:ea typeface="Times New Roman" panose="02020603050405020304" pitchFamily="18" charset="0"/>
            </a:endParaRPr>
          </a:p>
          <a:p>
            <a:pPr marR="450850" lvl="0" indent="-342900" algn="just">
              <a:buSzPts val="1200"/>
              <a:buFont typeface="Times New Roman" panose="02020603050405020304" pitchFamily="18" charset="0"/>
              <a:buAutoNum type="arabicPeriod"/>
              <a:tabLst>
                <a:tab pos="1707515" algn="l"/>
              </a:tabLst>
            </a:pPr>
            <a:r>
              <a:rPr lang="uk-UA" sz="2000" spc="0" dirty="0">
                <a:effectLst/>
                <a:latin typeface="Times New Roman" panose="02020603050405020304" pitchFamily="18" charset="0"/>
                <a:ea typeface="Times New Roman" panose="02020603050405020304" pitchFamily="18" charset="0"/>
              </a:rPr>
              <a:t>Аналіз</a:t>
            </a:r>
            <a:r>
              <a:rPr lang="uk-UA" sz="2000" spc="16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експлуатаційної</a:t>
            </a:r>
            <a:r>
              <a:rPr lang="uk-UA" sz="2000" spc="15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безпеки</a:t>
            </a:r>
            <a:r>
              <a:rPr lang="uk-UA" sz="2000" spc="15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та</a:t>
            </a:r>
            <a:r>
              <a:rPr lang="uk-UA" sz="2000" spc="15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критичні</a:t>
            </a:r>
            <a:r>
              <a:rPr lang="uk-UA" sz="2000" spc="15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контрольні</a:t>
            </a:r>
            <a:r>
              <a:rPr lang="uk-UA" sz="2000" spc="15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точки</a:t>
            </a:r>
            <a:r>
              <a:rPr lang="uk-UA" sz="2000" spc="16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0" dirty="0" err="1">
                <a:effectLst/>
                <a:latin typeface="Times New Roman" panose="02020603050405020304" pitchFamily="18" charset="0"/>
                <a:ea typeface="Times New Roman" panose="02020603050405020304" pitchFamily="18" charset="0"/>
              </a:rPr>
              <a:t>Hazard</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Analysis</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and</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Critical</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Control</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Points</a:t>
            </a:r>
            <a:r>
              <a:rPr lang="uk-UA" sz="2000" spc="0" dirty="0">
                <a:effectLst/>
                <a:latin typeface="Times New Roman" panose="02020603050405020304" pitchFamily="18" charset="0"/>
                <a:ea typeface="Times New Roman" panose="02020603050405020304" pitchFamily="18" charset="0"/>
              </a:rPr>
              <a:t>, HACCP)</a:t>
            </a:r>
          </a:p>
          <a:p>
            <a:pPr marR="447675" lvl="0" indent="-342900" algn="just">
              <a:buSzPts val="1200"/>
              <a:buFont typeface="Times New Roman" panose="02020603050405020304" pitchFamily="18" charset="0"/>
              <a:buAutoNum type="arabicPeriod"/>
              <a:tabLst>
                <a:tab pos="1751965" algn="l"/>
              </a:tabLst>
            </a:pPr>
            <a:r>
              <a:rPr lang="uk-UA" sz="2000" spc="0" dirty="0">
                <a:effectLst/>
                <a:latin typeface="Times New Roman" panose="02020603050405020304" pitchFamily="18" charset="0"/>
                <a:ea typeface="Times New Roman" panose="02020603050405020304" pitchFamily="18" charset="0"/>
              </a:rPr>
              <a:t>Аналіз</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експлуатаційної</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безпеки</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та</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працездатності</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0" dirty="0" err="1">
                <a:effectLst/>
                <a:latin typeface="Times New Roman" panose="02020603050405020304" pitchFamily="18" charset="0"/>
                <a:ea typeface="Times New Roman" panose="02020603050405020304" pitchFamily="18" charset="0"/>
              </a:rPr>
              <a:t>Hazard</a:t>
            </a:r>
            <a:r>
              <a:rPr lang="uk-UA" sz="2000" spc="40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and</a:t>
            </a:r>
            <a:r>
              <a:rPr lang="uk-UA" sz="2000" spc="40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Operability</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Analysis</a:t>
            </a:r>
            <a:r>
              <a:rPr lang="uk-UA" sz="2000" spc="0" dirty="0">
                <a:effectLst/>
                <a:latin typeface="Times New Roman" panose="02020603050405020304" pitchFamily="18" charset="0"/>
                <a:ea typeface="Times New Roman" panose="02020603050405020304" pitchFamily="18" charset="0"/>
              </a:rPr>
              <a:t>, HAZOP)</a:t>
            </a:r>
          </a:p>
          <a:p>
            <a:pPr lvl="0" indent="-342900" algn="just">
              <a:buSzPts val="1200"/>
              <a:buFont typeface="Times New Roman" panose="02020603050405020304" pitchFamily="18" charset="0"/>
              <a:buAutoNum type="arabicPeriod"/>
              <a:tabLst>
                <a:tab pos="1682750" algn="l"/>
              </a:tabLst>
            </a:pPr>
            <a:r>
              <a:rPr lang="uk-UA" sz="2000" spc="0" dirty="0">
                <a:effectLst/>
                <a:latin typeface="Times New Roman" panose="02020603050405020304" pitchFamily="18" charset="0"/>
                <a:ea typeface="Times New Roman" panose="02020603050405020304" pitchFamily="18" charset="0"/>
              </a:rPr>
              <a:t>Попередній</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аналіз</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експлуатаційної</a:t>
            </a:r>
            <a:r>
              <a:rPr lang="uk-UA" sz="2000" spc="-3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безпеки</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0" dirty="0" err="1">
                <a:effectLst/>
                <a:latin typeface="Times New Roman" panose="02020603050405020304" pitchFamily="18" charset="0"/>
                <a:ea typeface="Times New Roman" panose="02020603050405020304" pitchFamily="18" charset="0"/>
              </a:rPr>
              <a:t>Preliminary</a:t>
            </a:r>
            <a:r>
              <a:rPr lang="uk-UA" sz="2000" spc="-45"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Hazard</a:t>
            </a:r>
            <a:r>
              <a:rPr lang="uk-UA" sz="2000" spc="-75"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Analysis</a:t>
            </a:r>
            <a:r>
              <a:rPr lang="uk-UA" sz="2000" spc="0" dirty="0">
                <a:effectLst/>
                <a:latin typeface="Times New Roman" panose="02020603050405020304" pitchFamily="18" charset="0"/>
                <a:ea typeface="Times New Roman" panose="02020603050405020304" pitchFamily="18" charset="0"/>
              </a:rPr>
              <a:t>,</a:t>
            </a:r>
            <a:r>
              <a:rPr lang="uk-UA" sz="2000" spc="-25" dirty="0">
                <a:effectLst/>
                <a:latin typeface="Times New Roman" panose="02020603050405020304" pitchFamily="18" charset="0"/>
                <a:ea typeface="Times New Roman" panose="02020603050405020304" pitchFamily="18" charset="0"/>
              </a:rPr>
              <a:t> </a:t>
            </a:r>
            <a:r>
              <a:rPr lang="uk-UA" sz="2000" spc="-20" dirty="0">
                <a:effectLst/>
                <a:latin typeface="Times New Roman" panose="02020603050405020304" pitchFamily="18" charset="0"/>
                <a:ea typeface="Times New Roman" panose="02020603050405020304" pitchFamily="18" charset="0"/>
              </a:rPr>
              <a:t>PHA)</a:t>
            </a:r>
            <a:endParaRPr lang="uk-UA" sz="20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eriod"/>
              <a:tabLst>
                <a:tab pos="1682750" algn="l"/>
              </a:tabLst>
            </a:pPr>
            <a:r>
              <a:rPr lang="uk-UA" sz="2000" spc="0" dirty="0">
                <a:effectLst/>
                <a:latin typeface="Times New Roman" panose="02020603050405020304" pitchFamily="18" charset="0"/>
                <a:ea typeface="Times New Roman" panose="02020603050405020304" pitchFamily="18" charset="0"/>
              </a:rPr>
              <a:t>Ранжирування</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та</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фільтрація</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ризиків</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0" dirty="0" err="1">
                <a:effectLst/>
                <a:latin typeface="Times New Roman" panose="02020603050405020304" pitchFamily="18" charset="0"/>
                <a:ea typeface="Times New Roman" panose="02020603050405020304" pitchFamily="18" charset="0"/>
              </a:rPr>
              <a:t>Risk</a:t>
            </a:r>
            <a:r>
              <a:rPr lang="uk-UA" sz="2000" spc="-2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ranking</a:t>
            </a:r>
            <a:r>
              <a:rPr lang="uk-UA" sz="2000" spc="-3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and</a:t>
            </a:r>
            <a:r>
              <a:rPr lang="uk-UA" sz="2000" spc="-5" dirty="0">
                <a:effectLst/>
                <a:latin typeface="Times New Roman" panose="02020603050405020304" pitchFamily="18" charset="0"/>
                <a:ea typeface="Times New Roman" panose="02020603050405020304" pitchFamily="18" charset="0"/>
              </a:rPr>
              <a:t> </a:t>
            </a:r>
            <a:r>
              <a:rPr lang="uk-UA" sz="2000" spc="-10" dirty="0" err="1">
                <a:effectLst/>
                <a:latin typeface="Times New Roman" panose="02020603050405020304" pitchFamily="18" charset="0"/>
                <a:ea typeface="Times New Roman" panose="02020603050405020304" pitchFamily="18" charset="0"/>
              </a:rPr>
              <a:t>filtering</a:t>
            </a:r>
            <a:r>
              <a:rPr lang="uk-UA"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marR="447675" lvl="0" indent="-342900" algn="just">
              <a:buSzPts val="1200"/>
              <a:buFont typeface="Times New Roman" panose="02020603050405020304" pitchFamily="18" charset="0"/>
              <a:buAutoNum type="arabicPeriod"/>
              <a:tabLst>
                <a:tab pos="1724660" algn="l"/>
              </a:tabLst>
            </a:pPr>
            <a:r>
              <a:rPr lang="uk-UA" sz="2000" spc="0" dirty="0">
                <a:effectLst/>
                <a:latin typeface="Times New Roman" panose="02020603050405020304" pitchFamily="18" charset="0"/>
                <a:ea typeface="Times New Roman" panose="02020603050405020304" pitchFamily="18" charset="0"/>
              </a:rPr>
              <a:t>Відповідні статистичні методи (</a:t>
            </a:r>
            <a:r>
              <a:rPr lang="uk-UA" sz="2000" spc="0" dirty="0" err="1">
                <a:effectLst/>
                <a:latin typeface="Times New Roman" panose="02020603050405020304" pitchFamily="18" charset="0"/>
                <a:ea typeface="Times New Roman" panose="02020603050405020304" pitchFamily="18" charset="0"/>
              </a:rPr>
              <a:t>Supporting</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statistical</a:t>
            </a:r>
            <a:r>
              <a:rPr lang="uk-UA" sz="2000" spc="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tools</a:t>
            </a:r>
            <a:r>
              <a:rPr lang="uk-UA" sz="2000" spc="0" dirty="0">
                <a:effectLst/>
                <a:latin typeface="Times New Roman" panose="02020603050405020304" pitchFamily="18" charset="0"/>
                <a:ea typeface="Times New Roman" panose="02020603050405020304" pitchFamily="18" charset="0"/>
              </a:rPr>
              <a:t>): контрольні карти, гістограми, діаграми Парето тощо.</a:t>
            </a:r>
          </a:p>
        </p:txBody>
      </p:sp>
    </p:spTree>
    <p:extLst>
      <p:ext uri="{BB962C8B-B14F-4D97-AF65-F5344CB8AC3E}">
        <p14:creationId xmlns:p14="http://schemas.microsoft.com/office/powerpoint/2010/main" val="1823056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3A36FC-6DA2-4292-C9C3-C240C5E42902}"/>
              </a:ext>
            </a:extLst>
          </p:cNvPr>
          <p:cNvSpPr txBox="1"/>
          <p:nvPr/>
        </p:nvSpPr>
        <p:spPr>
          <a:xfrm>
            <a:off x="1887795" y="550312"/>
            <a:ext cx="10097728" cy="5909310"/>
          </a:xfrm>
          <a:prstGeom prst="rect">
            <a:avLst/>
          </a:prstGeom>
          <a:noFill/>
        </p:spPr>
        <p:txBody>
          <a:bodyPr wrap="square">
            <a:spAutoFit/>
          </a:bodyPr>
          <a:lstStyle/>
          <a:p>
            <a:pPr indent="448945" algn="just"/>
            <a:r>
              <a:rPr lang="uk-UA" b="1" u="sng" dirty="0">
                <a:effectLst/>
                <a:latin typeface="Times New Roman" panose="02020603050405020304" pitchFamily="18" charset="0"/>
                <a:ea typeface="Times New Roman" panose="02020603050405020304" pitchFamily="18" charset="0"/>
              </a:rPr>
              <a:t>Аналіз</a:t>
            </a:r>
            <a:r>
              <a:rPr lang="uk-UA" b="1" u="sng" spc="-50"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характеру,</a:t>
            </a:r>
            <a:r>
              <a:rPr lang="uk-UA" b="1" u="sng" spc="-30"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наслідків</a:t>
            </a:r>
            <a:r>
              <a:rPr lang="uk-UA" b="1" u="sng" spc="-35"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відмов</a:t>
            </a:r>
            <a:r>
              <a:rPr lang="uk-UA" b="1" u="sng" spc="-30"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a:t>
            </a:r>
            <a:r>
              <a:rPr lang="uk-UA" b="1" u="sng" dirty="0" err="1">
                <a:effectLst/>
                <a:latin typeface="Times New Roman" panose="02020603050405020304" pitchFamily="18" charset="0"/>
                <a:ea typeface="Times New Roman" panose="02020603050405020304" pitchFamily="18" charset="0"/>
              </a:rPr>
              <a:t>Failure</a:t>
            </a:r>
            <a:r>
              <a:rPr lang="uk-UA" b="1" u="sng" spc="-35" dirty="0">
                <a:effectLst/>
                <a:latin typeface="Times New Roman" panose="02020603050405020304" pitchFamily="18" charset="0"/>
                <a:ea typeface="Times New Roman" panose="02020603050405020304" pitchFamily="18" charset="0"/>
              </a:rPr>
              <a:t> </a:t>
            </a:r>
            <a:r>
              <a:rPr lang="uk-UA" b="1" u="sng" dirty="0" err="1">
                <a:effectLst/>
                <a:latin typeface="Times New Roman" panose="02020603050405020304" pitchFamily="18" charset="0"/>
                <a:ea typeface="Times New Roman" panose="02020603050405020304" pitchFamily="18" charset="0"/>
              </a:rPr>
              <a:t>Mode</a:t>
            </a:r>
            <a:r>
              <a:rPr lang="uk-UA" b="1" u="sng" spc="-30" dirty="0">
                <a:effectLst/>
                <a:latin typeface="Times New Roman" panose="02020603050405020304" pitchFamily="18" charset="0"/>
                <a:ea typeface="Times New Roman" panose="02020603050405020304" pitchFamily="18" charset="0"/>
              </a:rPr>
              <a:t> </a:t>
            </a:r>
            <a:r>
              <a:rPr lang="uk-UA" b="1" u="sng" dirty="0" err="1">
                <a:effectLst/>
                <a:latin typeface="Times New Roman" panose="02020603050405020304" pitchFamily="18" charset="0"/>
                <a:ea typeface="Times New Roman" panose="02020603050405020304" pitchFamily="18" charset="0"/>
              </a:rPr>
              <a:t>and</a:t>
            </a:r>
            <a:r>
              <a:rPr lang="uk-UA" b="1" u="sng" spc="-30" dirty="0">
                <a:effectLst/>
                <a:latin typeface="Times New Roman" panose="02020603050405020304" pitchFamily="18" charset="0"/>
                <a:ea typeface="Times New Roman" panose="02020603050405020304" pitchFamily="18" charset="0"/>
              </a:rPr>
              <a:t> </a:t>
            </a:r>
            <a:r>
              <a:rPr lang="uk-UA" b="1" u="sng" dirty="0" err="1">
                <a:effectLst/>
                <a:latin typeface="Times New Roman" panose="02020603050405020304" pitchFamily="18" charset="0"/>
                <a:ea typeface="Times New Roman" panose="02020603050405020304" pitchFamily="18" charset="0"/>
              </a:rPr>
              <a:t>Effects</a:t>
            </a:r>
            <a:r>
              <a:rPr lang="uk-UA" b="1" u="sng" spc="-75" dirty="0">
                <a:effectLst/>
                <a:latin typeface="Times New Roman" panose="02020603050405020304" pitchFamily="18" charset="0"/>
                <a:ea typeface="Times New Roman" panose="02020603050405020304" pitchFamily="18" charset="0"/>
              </a:rPr>
              <a:t> </a:t>
            </a:r>
            <a:r>
              <a:rPr lang="uk-UA" b="1" u="sng" dirty="0" err="1">
                <a:effectLst/>
                <a:latin typeface="Times New Roman" panose="02020603050405020304" pitchFamily="18" charset="0"/>
                <a:ea typeface="Times New Roman" panose="02020603050405020304" pitchFamily="18" charset="0"/>
              </a:rPr>
              <a:t>Analysis</a:t>
            </a:r>
            <a:r>
              <a:rPr lang="uk-UA" b="1" u="sng" dirty="0">
                <a:effectLst/>
                <a:latin typeface="Times New Roman" panose="02020603050405020304" pitchFamily="18" charset="0"/>
                <a:ea typeface="Times New Roman" panose="02020603050405020304" pitchFamily="18" charset="0"/>
              </a:rPr>
              <a:t>,</a:t>
            </a:r>
            <a:r>
              <a:rPr lang="uk-UA" b="1" u="sng" spc="-15" dirty="0">
                <a:effectLst/>
                <a:latin typeface="Times New Roman" panose="02020603050405020304" pitchFamily="18" charset="0"/>
                <a:ea typeface="Times New Roman" panose="02020603050405020304" pitchFamily="18" charset="0"/>
              </a:rPr>
              <a:t> </a:t>
            </a:r>
            <a:r>
              <a:rPr lang="uk-UA" b="1" u="sng" spc="-10" dirty="0">
                <a:effectLst/>
                <a:latin typeface="Times New Roman" panose="02020603050405020304" pitchFamily="18" charset="0"/>
                <a:ea typeface="Times New Roman" panose="02020603050405020304" pitchFamily="18" charset="0"/>
              </a:rPr>
              <a:t>FMEA)</a:t>
            </a:r>
            <a:endParaRPr lang="uk-UA" b="1" dirty="0">
              <a:effectLst/>
              <a:latin typeface="Times New Roman" panose="02020603050405020304" pitchFamily="18" charset="0"/>
              <a:ea typeface="Times New Roman" panose="02020603050405020304" pitchFamily="18" charset="0"/>
            </a:endParaRPr>
          </a:p>
          <a:p>
            <a:pPr marR="455295" indent="448945" algn="just"/>
            <a:r>
              <a:rPr lang="uk-UA" dirty="0">
                <a:effectLst/>
                <a:latin typeface="Times New Roman" panose="02020603050405020304" pitchFamily="18" charset="0"/>
                <a:ea typeface="Times New Roman" panose="02020603050405020304" pitchFamily="18" charset="0"/>
              </a:rPr>
              <a:t>FMEA призначений для оцінювання характеру потенційних відмов для процесу, а також їх можливих наслідків на результат процесу та/або характеристики продукції.</a:t>
            </a:r>
          </a:p>
          <a:p>
            <a:pPr marR="454660" indent="448945" algn="just"/>
            <a:r>
              <a:rPr lang="uk-UA" dirty="0">
                <a:effectLst/>
                <a:latin typeface="Times New Roman" panose="02020603050405020304" pitchFamily="18" charset="0"/>
                <a:ea typeface="Times New Roman" panose="02020603050405020304" pitchFamily="18" charset="0"/>
              </a:rPr>
              <a:t>Якщо встановлені види відмов, слід застосовувати зниження ризику з метою усунення, обмеження, зменшення або контролю потенційних відмов.</a:t>
            </a:r>
          </a:p>
          <a:p>
            <a:pPr algn="just"/>
            <a:endParaRPr lang="uk-UA" i="1"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Перевага</a:t>
            </a:r>
            <a:r>
              <a:rPr lang="uk-UA" i="1" spc="-30" dirty="0">
                <a:effectLst/>
                <a:latin typeface="Times New Roman" panose="02020603050405020304" pitchFamily="18" charset="0"/>
                <a:ea typeface="Times New Roman" panose="02020603050405020304" pitchFamily="18" charset="0"/>
              </a:rPr>
              <a:t> </a:t>
            </a:r>
            <a:r>
              <a:rPr lang="uk-UA" i="1" spc="-10" dirty="0">
                <a:effectLst/>
                <a:latin typeface="Times New Roman" panose="02020603050405020304" pitchFamily="18" charset="0"/>
                <a:ea typeface="Times New Roman" panose="02020603050405020304" pitchFamily="18" charset="0"/>
              </a:rPr>
              <a:t>методу</a:t>
            </a:r>
            <a:endParaRPr lang="uk-UA" dirty="0">
              <a:effectLst/>
              <a:latin typeface="Times New Roman" panose="02020603050405020304" pitchFamily="18" charset="0"/>
              <a:ea typeface="Times New Roman" panose="02020603050405020304" pitchFamily="18" charset="0"/>
            </a:endParaRPr>
          </a:p>
          <a:p>
            <a:pPr marR="453390" indent="448945" algn="just"/>
            <a:r>
              <a:rPr lang="uk-UA" dirty="0">
                <a:effectLst/>
                <a:latin typeface="Times New Roman" panose="02020603050405020304" pitchFamily="18" charset="0"/>
                <a:ea typeface="Times New Roman" panose="02020603050405020304" pitchFamily="18" charset="0"/>
              </a:rPr>
              <a:t>FMEA систематично поділяє аналіз складних процесів на стадії, якими можна управляти.</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Це</a:t>
            </a:r>
            <a:r>
              <a:rPr lang="uk-UA" spc="-2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є</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потужний</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інструмент</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для</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сумарного</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розгляду</a:t>
            </a:r>
            <a:r>
              <a:rPr lang="uk-UA" spc="-5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характеру</a:t>
            </a:r>
            <a:r>
              <a:rPr lang="uk-UA" spc="-4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важливих</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відмов, чинників, що сприяють таким відмовам, та можливих наслідків таких відмов.</a:t>
            </a:r>
          </a:p>
          <a:p>
            <a:pPr algn="just"/>
            <a:endParaRPr lang="uk-UA" i="1"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Недолік</a:t>
            </a:r>
            <a:r>
              <a:rPr lang="uk-UA" i="1" spc="-70" dirty="0">
                <a:effectLst/>
                <a:latin typeface="Times New Roman" panose="02020603050405020304" pitchFamily="18" charset="0"/>
                <a:ea typeface="Times New Roman" panose="02020603050405020304" pitchFamily="18" charset="0"/>
              </a:rPr>
              <a:t> </a:t>
            </a:r>
            <a:r>
              <a:rPr lang="uk-UA" i="1" spc="-10" dirty="0">
                <a:effectLst/>
                <a:latin typeface="Times New Roman" panose="02020603050405020304" pitchFamily="18" charset="0"/>
                <a:ea typeface="Times New Roman" panose="02020603050405020304" pitchFamily="18" charset="0"/>
              </a:rPr>
              <a:t>методу</a:t>
            </a:r>
            <a:endParaRPr lang="uk-UA" dirty="0">
              <a:effectLst/>
              <a:latin typeface="Times New Roman" panose="02020603050405020304" pitchFamily="18" charset="0"/>
              <a:ea typeface="Times New Roman" panose="02020603050405020304" pitchFamily="18" charset="0"/>
            </a:endParaRPr>
          </a:p>
          <a:p>
            <a:pPr marR="450850" indent="448945" algn="just"/>
            <a:r>
              <a:rPr lang="uk-UA" dirty="0">
                <a:effectLst/>
                <a:latin typeface="Times New Roman" panose="02020603050405020304" pitchFamily="18" charset="0"/>
                <a:ea typeface="Times New Roman" panose="02020603050405020304" pitchFamily="18" charset="0"/>
              </a:rPr>
              <a:t>Одним</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з</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основних</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недоліків</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методу</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є</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його</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обмеженість</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застосування</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лише для ідентифікації окремих відмов, а не їхньої комбінації.</a:t>
            </a:r>
          </a:p>
          <a:p>
            <a:pPr algn="just"/>
            <a:endParaRPr lang="uk-UA" i="1"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Можливі</a:t>
            </a:r>
            <a:r>
              <a:rPr lang="uk-UA" i="1" spc="-45"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сфери</a:t>
            </a:r>
            <a:r>
              <a:rPr lang="uk-UA" i="1" spc="-45" dirty="0">
                <a:effectLst/>
                <a:latin typeface="Times New Roman" panose="02020603050405020304" pitchFamily="18" charset="0"/>
                <a:ea typeface="Times New Roman" panose="02020603050405020304" pitchFamily="18" charset="0"/>
              </a:rPr>
              <a:t> </a:t>
            </a:r>
            <a:r>
              <a:rPr lang="uk-UA" i="1" spc="-10" dirty="0">
                <a:effectLst/>
                <a:latin typeface="Times New Roman" panose="02020603050405020304" pitchFamily="18" charset="0"/>
                <a:ea typeface="Times New Roman" panose="02020603050405020304" pitchFamily="18" charset="0"/>
              </a:rPr>
              <a:t>застосування</a:t>
            </a:r>
            <a:endParaRPr lang="uk-UA" dirty="0">
              <a:effectLst/>
              <a:latin typeface="Times New Roman" panose="02020603050405020304" pitchFamily="18" charset="0"/>
              <a:ea typeface="Times New Roman" panose="02020603050405020304" pitchFamily="18" charset="0"/>
            </a:endParaRPr>
          </a:p>
          <a:p>
            <a:pPr marR="452755" indent="448945" algn="just"/>
            <a:r>
              <a:rPr lang="uk-UA" dirty="0">
                <a:effectLst/>
                <a:latin typeface="Times New Roman" panose="02020603050405020304" pitchFamily="18" charset="0"/>
                <a:ea typeface="Times New Roman" panose="02020603050405020304" pitchFamily="18" charset="0"/>
              </a:rPr>
              <a:t>FMEA</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можна</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застосовувати</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до</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обладнання</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та</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виробничих</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дільниць,</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а</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також</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для аналізу</a:t>
            </a:r>
            <a:r>
              <a:rPr lang="uk-UA" spc="-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виробничої операції та її результату стосовно продукції або процесу.</a:t>
            </a:r>
          </a:p>
          <a:p>
            <a:pPr marR="450215" indent="448945" algn="just"/>
            <a:r>
              <a:rPr lang="uk-UA" u="sng" dirty="0">
                <a:effectLst/>
                <a:latin typeface="Times New Roman" panose="02020603050405020304" pitchFamily="18" charset="0"/>
                <a:ea typeface="Times New Roman" panose="02020603050405020304" pitchFamily="18" charset="0"/>
              </a:rPr>
              <a:t>Аналіз характеру, наслідків та критичності відмов (</a:t>
            </a:r>
            <a:r>
              <a:rPr lang="uk-UA" u="sng" dirty="0" err="1">
                <a:effectLst/>
                <a:latin typeface="Times New Roman" panose="02020603050405020304" pitchFamily="18" charset="0"/>
                <a:ea typeface="Times New Roman" panose="02020603050405020304" pitchFamily="18" charset="0"/>
              </a:rPr>
              <a:t>Failure</a:t>
            </a:r>
            <a:r>
              <a:rPr lang="uk-UA" u="sng" dirty="0">
                <a:effectLst/>
                <a:latin typeface="Times New Roman" panose="02020603050405020304" pitchFamily="18" charset="0"/>
                <a:ea typeface="Times New Roman" panose="02020603050405020304" pitchFamily="18" charset="0"/>
              </a:rPr>
              <a:t> </a:t>
            </a:r>
            <a:r>
              <a:rPr lang="uk-UA" u="sng" dirty="0" err="1">
                <a:effectLst/>
                <a:latin typeface="Times New Roman" panose="02020603050405020304" pitchFamily="18" charset="0"/>
                <a:ea typeface="Times New Roman" panose="02020603050405020304" pitchFamily="18" charset="0"/>
              </a:rPr>
              <a:t>Mode</a:t>
            </a:r>
            <a:r>
              <a:rPr lang="uk-UA" u="sng" dirty="0">
                <a:effectLst/>
                <a:latin typeface="Times New Roman" panose="02020603050405020304" pitchFamily="18" charset="0"/>
                <a:ea typeface="Times New Roman" panose="02020603050405020304" pitchFamily="18" charset="0"/>
              </a:rPr>
              <a:t>, </a:t>
            </a:r>
            <a:r>
              <a:rPr lang="uk-UA" u="sng" dirty="0" err="1">
                <a:effectLst/>
                <a:latin typeface="Times New Roman" panose="02020603050405020304" pitchFamily="18" charset="0"/>
                <a:ea typeface="Times New Roman" panose="02020603050405020304" pitchFamily="18" charset="0"/>
              </a:rPr>
              <a:t>Effects</a:t>
            </a:r>
            <a:r>
              <a:rPr lang="uk-UA" u="sng" dirty="0">
                <a:effectLst/>
                <a:latin typeface="Times New Roman" panose="02020603050405020304" pitchFamily="18" charset="0"/>
                <a:ea typeface="Times New Roman" panose="02020603050405020304" pitchFamily="18" charset="0"/>
              </a:rPr>
              <a:t>, </a:t>
            </a:r>
            <a:r>
              <a:rPr lang="uk-UA" u="sng" dirty="0" err="1">
                <a:effectLst/>
                <a:latin typeface="Times New Roman" panose="02020603050405020304" pitchFamily="18" charset="0"/>
                <a:ea typeface="Times New Roman" panose="02020603050405020304" pitchFamily="18" charset="0"/>
              </a:rPr>
              <a:t>and</a:t>
            </a:r>
            <a:r>
              <a:rPr lang="uk-UA" dirty="0">
                <a:effectLst/>
                <a:latin typeface="Times New Roman" panose="02020603050405020304" pitchFamily="18" charset="0"/>
                <a:ea typeface="Times New Roman" panose="02020603050405020304" pitchFamily="18" charset="0"/>
              </a:rPr>
              <a:t> </a:t>
            </a:r>
            <a:r>
              <a:rPr lang="uk-UA" u="sng" dirty="0" err="1">
                <a:effectLst/>
                <a:latin typeface="Times New Roman" panose="02020603050405020304" pitchFamily="18" charset="0"/>
                <a:ea typeface="Times New Roman" panose="02020603050405020304" pitchFamily="18" charset="0"/>
              </a:rPr>
              <a:t>Criticality</a:t>
            </a:r>
            <a:r>
              <a:rPr lang="uk-UA" u="sng" dirty="0">
                <a:effectLst/>
                <a:latin typeface="Times New Roman" panose="02020603050405020304" pitchFamily="18" charset="0"/>
                <a:ea typeface="Times New Roman" panose="02020603050405020304" pitchFamily="18" charset="0"/>
              </a:rPr>
              <a:t> </a:t>
            </a:r>
            <a:r>
              <a:rPr lang="uk-UA" u="sng" dirty="0" err="1">
                <a:effectLst/>
                <a:latin typeface="Times New Roman" panose="02020603050405020304" pitchFamily="18" charset="0"/>
                <a:ea typeface="Times New Roman" panose="02020603050405020304" pitchFamily="18" charset="0"/>
              </a:rPr>
              <a:t>Analysis</a:t>
            </a:r>
            <a:r>
              <a:rPr lang="uk-UA" u="sng" dirty="0">
                <a:effectLst/>
                <a:latin typeface="Times New Roman" panose="02020603050405020304" pitchFamily="18" charset="0"/>
                <a:ea typeface="Times New Roman" panose="02020603050405020304" pitchFamily="18" charset="0"/>
              </a:rPr>
              <a:t>, FMECA)</a:t>
            </a:r>
            <a:endParaRPr lang="uk-UA" dirty="0">
              <a:effectLst/>
              <a:latin typeface="Times New Roman" panose="02020603050405020304" pitchFamily="18" charset="0"/>
              <a:ea typeface="Times New Roman" panose="02020603050405020304" pitchFamily="18" charset="0"/>
            </a:endParaRPr>
          </a:p>
          <a:p>
            <a:pPr marL="1080770" marR="450850" indent="448945" algn="just"/>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50028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439864-6CFD-5886-982A-D20C344C81ED}"/>
              </a:ext>
            </a:extLst>
          </p:cNvPr>
          <p:cNvSpPr txBox="1"/>
          <p:nvPr/>
        </p:nvSpPr>
        <p:spPr>
          <a:xfrm>
            <a:off x="1214283" y="1032497"/>
            <a:ext cx="10476271" cy="3477875"/>
          </a:xfrm>
          <a:prstGeom prst="rect">
            <a:avLst/>
          </a:prstGeom>
          <a:noFill/>
        </p:spPr>
        <p:txBody>
          <a:bodyPr wrap="square">
            <a:spAutoFit/>
          </a:bodyPr>
          <a:lstStyle/>
          <a:p>
            <a:pPr marL="1530350" algn="just"/>
            <a:r>
              <a:rPr lang="uk-UA" sz="2000" i="1" dirty="0">
                <a:effectLst/>
                <a:latin typeface="Times New Roman" panose="02020603050405020304" pitchFamily="18" charset="0"/>
                <a:ea typeface="Times New Roman" panose="02020603050405020304" pitchFamily="18" charset="0"/>
              </a:rPr>
              <a:t>Перевага</a:t>
            </a:r>
            <a:r>
              <a:rPr lang="uk-UA" sz="2000" i="1" spc="-30"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методу</a:t>
            </a:r>
            <a:endParaRPr lang="uk-UA" sz="2000" dirty="0">
              <a:effectLst/>
              <a:latin typeface="Times New Roman" panose="02020603050405020304" pitchFamily="18" charset="0"/>
              <a:ea typeface="Times New Roman" panose="02020603050405020304" pitchFamily="18" charset="0"/>
            </a:endParaRPr>
          </a:p>
          <a:p>
            <a:pPr marL="1080770" marR="452755" indent="448945" algn="just"/>
            <a:r>
              <a:rPr lang="uk-UA" sz="2000" dirty="0">
                <a:effectLst/>
                <a:latin typeface="Times New Roman" panose="02020603050405020304" pitchFamily="18" charset="0"/>
                <a:ea typeface="Times New Roman" panose="02020603050405020304" pitchFamily="18" charset="0"/>
              </a:rPr>
              <a:t>За допомогою FMECA можуть бути встановлені точки, в яких необхідно застосувати додаткові запобіжні заходи, щоб звести ризики до мінімуму.</a:t>
            </a:r>
          </a:p>
          <a:p>
            <a:pPr marL="1080770" marR="452755" indent="448945" algn="just"/>
            <a:endParaRPr lang="uk-UA" sz="2000" dirty="0">
              <a:effectLst/>
              <a:latin typeface="Times New Roman" panose="02020603050405020304" pitchFamily="18" charset="0"/>
              <a:ea typeface="Times New Roman" panose="02020603050405020304" pitchFamily="18" charset="0"/>
            </a:endParaRPr>
          </a:p>
          <a:p>
            <a:pPr marL="1530350" algn="just"/>
            <a:r>
              <a:rPr lang="uk-UA" sz="2000" i="1" dirty="0">
                <a:effectLst/>
                <a:latin typeface="Times New Roman" panose="02020603050405020304" pitchFamily="18" charset="0"/>
                <a:ea typeface="Times New Roman" panose="02020603050405020304" pitchFamily="18" charset="0"/>
              </a:rPr>
              <a:t>Недолік</a:t>
            </a:r>
            <a:r>
              <a:rPr lang="uk-UA" sz="2000" i="1" spc="-70"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методу</a:t>
            </a:r>
            <a:endParaRPr lang="uk-UA" sz="2000" dirty="0">
              <a:effectLst/>
              <a:latin typeface="Times New Roman" panose="02020603050405020304" pitchFamily="18" charset="0"/>
              <a:ea typeface="Times New Roman" panose="02020603050405020304" pitchFamily="18" charset="0"/>
            </a:endParaRPr>
          </a:p>
          <a:p>
            <a:pPr marL="1080770" marR="451485" indent="448945" algn="just"/>
            <a:r>
              <a:rPr lang="uk-UA" sz="2000" dirty="0">
                <a:effectLst/>
                <a:latin typeface="Times New Roman" panose="02020603050405020304" pitchFamily="18" charset="0"/>
                <a:ea typeface="Times New Roman" panose="02020603050405020304" pitchFamily="18" charset="0"/>
              </a:rPr>
              <a:t>Як і у разі FMEA, одним з основних недоліків методу є його обмеженість застосування лише для ідентифікації окремих відмов, а не їхнього поєднання.</a:t>
            </a:r>
          </a:p>
          <a:p>
            <a:pPr marL="1080770" marR="451485" indent="448945" algn="just"/>
            <a:endParaRPr lang="uk-UA" sz="2000" dirty="0">
              <a:effectLst/>
              <a:latin typeface="Times New Roman" panose="02020603050405020304" pitchFamily="18" charset="0"/>
              <a:ea typeface="Times New Roman" panose="02020603050405020304" pitchFamily="18" charset="0"/>
            </a:endParaRPr>
          </a:p>
          <a:p>
            <a:pPr marL="1530350" algn="just"/>
            <a:r>
              <a:rPr lang="uk-UA" sz="2000" i="1" dirty="0">
                <a:effectLst/>
                <a:latin typeface="Times New Roman" panose="02020603050405020304" pitchFamily="18" charset="0"/>
                <a:ea typeface="Times New Roman" panose="02020603050405020304" pitchFamily="18" charset="0"/>
              </a:rPr>
              <a:t>Можливі</a:t>
            </a:r>
            <a:r>
              <a:rPr lang="uk-UA" sz="2000" i="1" spc="-4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сфери</a:t>
            </a:r>
            <a:r>
              <a:rPr lang="uk-UA" sz="2000" i="1" spc="-45"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застосування</a:t>
            </a:r>
            <a:endParaRPr lang="uk-UA" sz="2000" dirty="0">
              <a:effectLst/>
              <a:latin typeface="Times New Roman" panose="02020603050405020304" pitchFamily="18" charset="0"/>
              <a:ea typeface="Times New Roman" panose="02020603050405020304" pitchFamily="18" charset="0"/>
            </a:endParaRPr>
          </a:p>
          <a:p>
            <a:pPr marL="1080770" marR="454025" indent="448945" algn="just"/>
            <a:r>
              <a:rPr lang="uk-UA" sz="2000" dirty="0">
                <a:effectLst/>
                <a:latin typeface="Times New Roman" panose="02020603050405020304" pitchFamily="18" charset="0"/>
                <a:ea typeface="Times New Roman" panose="02020603050405020304" pitchFamily="18" charset="0"/>
              </a:rPr>
              <a:t>Застосовувати FMECA</a:t>
            </a:r>
            <a:r>
              <a:rPr lang="uk-UA" sz="2000" spc="-6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у</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фармацевтичній</a:t>
            </a:r>
            <a:r>
              <a:rPr lang="uk-UA" sz="2000" spc="-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промисловості слід переважно для</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відмов та ризиків, пов’язаних з виробничими процесами.</a:t>
            </a:r>
          </a:p>
        </p:txBody>
      </p:sp>
    </p:spTree>
    <p:extLst>
      <p:ext uri="{BB962C8B-B14F-4D97-AF65-F5344CB8AC3E}">
        <p14:creationId xmlns:p14="http://schemas.microsoft.com/office/powerpoint/2010/main" val="3759843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563E99-BB1B-8814-DEDA-36A357912F86}"/>
              </a:ext>
            </a:extLst>
          </p:cNvPr>
          <p:cNvSpPr txBox="1"/>
          <p:nvPr/>
        </p:nvSpPr>
        <p:spPr>
          <a:xfrm>
            <a:off x="521110" y="516474"/>
            <a:ext cx="11307096" cy="1631216"/>
          </a:xfrm>
          <a:prstGeom prst="rect">
            <a:avLst/>
          </a:prstGeom>
          <a:noFill/>
        </p:spPr>
        <p:txBody>
          <a:bodyPr wrap="square">
            <a:spAutoFit/>
          </a:bodyPr>
          <a:lstStyle/>
          <a:p>
            <a:pPr marL="1530350" indent="448945" algn="just"/>
            <a:r>
              <a:rPr lang="uk-UA" sz="2000" b="1" u="sng" dirty="0">
                <a:effectLst/>
                <a:latin typeface="Times New Roman" panose="02020603050405020304" pitchFamily="18" charset="0"/>
                <a:ea typeface="Times New Roman" panose="02020603050405020304" pitchFamily="18" charset="0"/>
              </a:rPr>
              <a:t>Аналіз</a:t>
            </a:r>
            <a:r>
              <a:rPr lang="uk-UA" sz="2000" b="1" u="sng" spc="-3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дерева</a:t>
            </a:r>
            <a:r>
              <a:rPr lang="uk-UA" sz="2000" b="1" u="sng" spc="-2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помилок</a:t>
            </a:r>
            <a:r>
              <a:rPr lang="uk-UA" sz="2000" b="1" u="sng" spc="-3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a:t>
            </a:r>
            <a:r>
              <a:rPr lang="uk-UA" sz="2000" b="1" u="sng" dirty="0" err="1">
                <a:effectLst/>
                <a:latin typeface="Times New Roman" panose="02020603050405020304" pitchFamily="18" charset="0"/>
                <a:ea typeface="Times New Roman" panose="02020603050405020304" pitchFamily="18" charset="0"/>
              </a:rPr>
              <a:t>Fault</a:t>
            </a:r>
            <a:r>
              <a:rPr lang="uk-UA" sz="2000" b="1" u="sng" spc="-30" dirty="0">
                <a:effectLst/>
                <a:latin typeface="Times New Roman" panose="02020603050405020304" pitchFamily="18" charset="0"/>
                <a:ea typeface="Times New Roman" panose="02020603050405020304" pitchFamily="18" charset="0"/>
              </a:rPr>
              <a:t> </a:t>
            </a:r>
            <a:r>
              <a:rPr lang="uk-UA" sz="2000" b="1" u="sng" dirty="0" err="1">
                <a:effectLst/>
                <a:latin typeface="Times New Roman" panose="02020603050405020304" pitchFamily="18" charset="0"/>
                <a:ea typeface="Times New Roman" panose="02020603050405020304" pitchFamily="18" charset="0"/>
              </a:rPr>
              <a:t>Tree</a:t>
            </a:r>
            <a:r>
              <a:rPr lang="uk-UA" sz="2000" b="1" u="sng" spc="-80" dirty="0">
                <a:effectLst/>
                <a:latin typeface="Times New Roman" panose="02020603050405020304" pitchFamily="18" charset="0"/>
                <a:ea typeface="Times New Roman" panose="02020603050405020304" pitchFamily="18" charset="0"/>
              </a:rPr>
              <a:t> </a:t>
            </a:r>
            <a:r>
              <a:rPr lang="uk-UA" sz="2000" b="1" u="sng" dirty="0" err="1">
                <a:effectLst/>
                <a:latin typeface="Times New Roman" panose="02020603050405020304" pitchFamily="18" charset="0"/>
                <a:ea typeface="Times New Roman" panose="02020603050405020304" pitchFamily="18" charset="0"/>
              </a:rPr>
              <a:t>Analysis</a:t>
            </a:r>
            <a:r>
              <a:rPr lang="uk-UA" sz="2000" b="1" u="sng" dirty="0">
                <a:effectLst/>
                <a:latin typeface="Times New Roman" panose="02020603050405020304" pitchFamily="18" charset="0"/>
                <a:ea typeface="Times New Roman" panose="02020603050405020304" pitchFamily="18" charset="0"/>
              </a:rPr>
              <a:t>,</a:t>
            </a:r>
            <a:r>
              <a:rPr lang="uk-UA" sz="2000" b="1" u="sng" spc="-15" dirty="0">
                <a:effectLst/>
                <a:latin typeface="Times New Roman" panose="02020603050405020304" pitchFamily="18" charset="0"/>
                <a:ea typeface="Times New Roman" panose="02020603050405020304" pitchFamily="18" charset="0"/>
              </a:rPr>
              <a:t> </a:t>
            </a:r>
            <a:r>
              <a:rPr lang="uk-UA" sz="2000" b="1" u="sng" spc="-20" dirty="0">
                <a:effectLst/>
                <a:latin typeface="Times New Roman" panose="02020603050405020304" pitchFamily="18" charset="0"/>
                <a:ea typeface="Times New Roman" panose="02020603050405020304" pitchFamily="18" charset="0"/>
              </a:rPr>
              <a:t>FTA)</a:t>
            </a:r>
          </a:p>
          <a:p>
            <a:pPr marL="1530350" indent="448945" algn="just"/>
            <a:endParaRPr lang="uk-UA" sz="2000" b="1" dirty="0">
              <a:effectLst/>
              <a:latin typeface="Times New Roman" panose="02020603050405020304" pitchFamily="18" charset="0"/>
              <a:ea typeface="Times New Roman" panose="02020603050405020304" pitchFamily="18" charset="0"/>
            </a:endParaRPr>
          </a:p>
          <a:p>
            <a:pPr marL="1080770" marR="454660" indent="448945" algn="just"/>
            <a:r>
              <a:rPr lang="uk-UA" sz="2000" dirty="0">
                <a:effectLst/>
                <a:latin typeface="Times New Roman" panose="02020603050405020304" pitchFamily="18" charset="0"/>
                <a:ea typeface="Times New Roman" panose="02020603050405020304" pitchFamily="18" charset="0"/>
              </a:rPr>
              <a:t>За допомогою цього інструменту оцінюють одноразові помилки системи, але можуть бути поєднані численні чинники відмови шляхом встановлення причинних ланцюжків. Результати представляють у</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вигляді ілюстрації в формі дерева видів відмов.</a:t>
            </a:r>
          </a:p>
        </p:txBody>
      </p:sp>
      <p:pic>
        <p:nvPicPr>
          <p:cNvPr id="4" name="Image 13">
            <a:extLst>
              <a:ext uri="{FF2B5EF4-FFF2-40B4-BE49-F238E27FC236}">
                <a16:creationId xmlns:a16="http://schemas.microsoft.com/office/drawing/2014/main" id="{01325BB8-3B5C-C704-A770-6600A5540C8F}"/>
              </a:ext>
            </a:extLst>
          </p:cNvPr>
          <p:cNvPicPr>
            <a:picLocks/>
          </p:cNvPicPr>
          <p:nvPr/>
        </p:nvPicPr>
        <p:blipFill>
          <a:blip r:embed="rId2" cstate="print"/>
          <a:stretch>
            <a:fillRect/>
          </a:stretch>
        </p:blipFill>
        <p:spPr>
          <a:xfrm>
            <a:off x="444387" y="2686864"/>
            <a:ext cx="6320206" cy="2926212"/>
          </a:xfrm>
          <a:prstGeom prst="rect">
            <a:avLst/>
          </a:prstGeom>
        </p:spPr>
      </p:pic>
      <p:sp>
        <p:nvSpPr>
          <p:cNvPr id="6" name="TextBox 5">
            <a:extLst>
              <a:ext uri="{FF2B5EF4-FFF2-40B4-BE49-F238E27FC236}">
                <a16:creationId xmlns:a16="http://schemas.microsoft.com/office/drawing/2014/main" id="{6470A7E6-B788-87A7-8F0E-F81B9168F371}"/>
              </a:ext>
            </a:extLst>
          </p:cNvPr>
          <p:cNvSpPr txBox="1"/>
          <p:nvPr/>
        </p:nvSpPr>
        <p:spPr>
          <a:xfrm>
            <a:off x="7224776" y="2580310"/>
            <a:ext cx="4522837" cy="3139321"/>
          </a:xfrm>
          <a:prstGeom prst="rect">
            <a:avLst/>
          </a:prstGeom>
          <a:noFill/>
        </p:spPr>
        <p:txBody>
          <a:bodyPr wrap="square">
            <a:spAutoFit/>
          </a:bodyPr>
          <a:lstStyle/>
          <a:p>
            <a:pPr algn="just"/>
            <a:r>
              <a:rPr lang="uk-UA" sz="1800" i="1" dirty="0">
                <a:effectLst/>
                <a:latin typeface="Times New Roman" panose="02020603050405020304" pitchFamily="18" charset="0"/>
                <a:ea typeface="Times New Roman" panose="02020603050405020304" pitchFamily="18" charset="0"/>
              </a:rPr>
              <a:t>Перевага</a:t>
            </a:r>
            <a:r>
              <a:rPr lang="uk-UA" sz="1800" i="1" spc="-30" dirty="0">
                <a:effectLst/>
                <a:latin typeface="Times New Roman" panose="02020603050405020304" pitchFamily="18" charset="0"/>
                <a:ea typeface="Times New Roman" panose="02020603050405020304" pitchFamily="18" charset="0"/>
              </a:rPr>
              <a:t> </a:t>
            </a:r>
            <a:r>
              <a:rPr lang="uk-UA" sz="1800" i="1" spc="-10" dirty="0">
                <a:effectLst/>
                <a:latin typeface="Times New Roman" panose="02020603050405020304" pitchFamily="18" charset="0"/>
                <a:ea typeface="Times New Roman" panose="02020603050405020304" pitchFamily="18" charset="0"/>
              </a:rPr>
              <a:t>методу</a:t>
            </a:r>
            <a:endParaRPr lang="uk-UA" sz="1600" dirty="0">
              <a:effectLst/>
              <a:latin typeface="Times New Roman" panose="02020603050405020304" pitchFamily="18" charset="0"/>
              <a:ea typeface="Times New Roman" panose="02020603050405020304" pitchFamily="18" charset="0"/>
            </a:endParaRPr>
          </a:p>
          <a:p>
            <a:pPr marR="448945" indent="448945" algn="just"/>
            <a:r>
              <a:rPr lang="uk-UA" sz="1800" dirty="0">
                <a:effectLst/>
                <a:latin typeface="Times New Roman" panose="02020603050405020304" pitchFamily="18" charset="0"/>
                <a:ea typeface="Times New Roman" panose="02020603050405020304" pitchFamily="18" charset="0"/>
              </a:rPr>
              <a:t>Аналіз дерева помилок є ефективним інструментом для оцінки того, як численні фактори впливають на досліджувану проблему. Результатом FTA є візуальне вираження видів відмов.</a:t>
            </a:r>
          </a:p>
          <a:p>
            <a:pPr marR="448945" indent="448945" algn="just"/>
            <a:endParaRPr lang="uk-UA" sz="1800" dirty="0">
              <a:effectLst/>
              <a:latin typeface="Times New Roman" panose="02020603050405020304" pitchFamily="18" charset="0"/>
              <a:ea typeface="Times New Roman" panose="02020603050405020304" pitchFamily="18" charset="0"/>
            </a:endParaRPr>
          </a:p>
          <a:p>
            <a:pPr algn="just"/>
            <a:r>
              <a:rPr lang="uk-UA" sz="1800" i="1" dirty="0">
                <a:effectLst/>
                <a:latin typeface="Times New Roman" panose="02020603050405020304" pitchFamily="18" charset="0"/>
                <a:ea typeface="Times New Roman" panose="02020603050405020304" pitchFamily="18" charset="0"/>
              </a:rPr>
              <a:t>Недолік</a:t>
            </a:r>
            <a:r>
              <a:rPr lang="uk-UA" sz="1800" i="1" spc="-70" dirty="0">
                <a:effectLst/>
                <a:latin typeface="Times New Roman" panose="02020603050405020304" pitchFamily="18" charset="0"/>
                <a:ea typeface="Times New Roman" panose="02020603050405020304" pitchFamily="18" charset="0"/>
              </a:rPr>
              <a:t> </a:t>
            </a:r>
            <a:r>
              <a:rPr lang="uk-UA" sz="1800" i="1" spc="-10" dirty="0">
                <a:effectLst/>
                <a:latin typeface="Times New Roman" panose="02020603050405020304" pitchFamily="18" charset="0"/>
                <a:ea typeface="Times New Roman" panose="02020603050405020304" pitchFamily="18" charset="0"/>
              </a:rPr>
              <a:t>методу</a:t>
            </a:r>
            <a:endParaRPr lang="uk-UA" sz="1600" dirty="0">
              <a:effectLst/>
              <a:latin typeface="Times New Roman" panose="02020603050405020304" pitchFamily="18" charset="0"/>
              <a:ea typeface="Times New Roman" panose="02020603050405020304" pitchFamily="18" charset="0"/>
            </a:endParaRPr>
          </a:p>
          <a:p>
            <a:pPr indent="448945" algn="just"/>
            <a:r>
              <a:rPr lang="uk-UA" sz="1800" dirty="0">
                <a:effectLst/>
                <a:latin typeface="Times New Roman" panose="02020603050405020304" pitchFamily="18" charset="0"/>
                <a:ea typeface="Times New Roman" panose="02020603050405020304" pitchFamily="18" charset="0"/>
              </a:rPr>
              <a:t>Статичність</a:t>
            </a:r>
            <a:r>
              <a:rPr lang="uk-UA" sz="1800" spc="-2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моделі,</a:t>
            </a:r>
            <a:r>
              <a:rPr lang="uk-UA" sz="1800" spc="-2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a:t>
            </a:r>
            <a:r>
              <a:rPr lang="uk-UA" sz="1800" spc="-2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якій</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фактор</a:t>
            </a:r>
            <a:r>
              <a:rPr lang="uk-UA" sz="1800" spc="-2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часової</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залежності</a:t>
            </a:r>
            <a:r>
              <a:rPr lang="uk-UA" sz="1800" spc="-2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не</a:t>
            </a:r>
            <a:r>
              <a:rPr lang="uk-UA" sz="1800" spc="-2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враховується.</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1134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7853D4-41DE-FD54-EF90-DB460D90DA52}"/>
              </a:ext>
            </a:extLst>
          </p:cNvPr>
          <p:cNvSpPr txBox="1"/>
          <p:nvPr/>
        </p:nvSpPr>
        <p:spPr>
          <a:xfrm>
            <a:off x="2182761" y="458956"/>
            <a:ext cx="9615947" cy="5940088"/>
          </a:xfrm>
          <a:prstGeom prst="rect">
            <a:avLst/>
          </a:prstGeom>
          <a:noFill/>
        </p:spPr>
        <p:txBody>
          <a:bodyPr wrap="square">
            <a:spAutoFit/>
          </a:bodyPr>
          <a:lstStyle/>
          <a:p>
            <a:pPr algn="just"/>
            <a:r>
              <a:rPr lang="uk-UA" sz="2000" i="1" dirty="0">
                <a:effectLst/>
                <a:latin typeface="Times New Roman" panose="02020603050405020304" pitchFamily="18" charset="0"/>
                <a:ea typeface="Times New Roman" panose="02020603050405020304" pitchFamily="18" charset="0"/>
              </a:rPr>
              <a:t>Можливі</a:t>
            </a:r>
            <a:r>
              <a:rPr lang="uk-UA" sz="2000" i="1" spc="-4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сфери</a:t>
            </a:r>
            <a:r>
              <a:rPr lang="uk-UA" sz="2000" i="1" spc="-45"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застосування</a:t>
            </a:r>
          </a:p>
          <a:p>
            <a:pPr algn="just"/>
            <a:endParaRPr lang="uk-UA" sz="2000" dirty="0">
              <a:effectLst/>
              <a:latin typeface="Times New Roman" panose="02020603050405020304" pitchFamily="18" charset="0"/>
              <a:ea typeface="Times New Roman" panose="02020603050405020304" pitchFamily="18" charset="0"/>
            </a:endParaRPr>
          </a:p>
          <a:p>
            <a:pPr marR="452755" indent="448945" algn="just"/>
            <a:r>
              <a:rPr lang="uk-UA" sz="2000" dirty="0">
                <a:effectLst/>
                <a:latin typeface="Times New Roman" panose="02020603050405020304" pitchFamily="18" charset="0"/>
                <a:ea typeface="Times New Roman" panose="02020603050405020304" pitchFamily="18" charset="0"/>
              </a:rPr>
              <a:t>FTA може бути застосовний для розслідування рекламацій або відхилень, щоб досягти повного розуміння їх основних причин та гарантувати, що заплановані удосконалення дозволять повністю вирішити проблему та не призведуть до виникнення інших проблем (тобто вирішення однієї проблеми вже є причиною іншої проблеми).</a:t>
            </a:r>
          </a:p>
          <a:p>
            <a:pPr marR="452755" indent="448945" algn="just"/>
            <a:endParaRPr lang="uk-UA" sz="2000" dirty="0">
              <a:effectLst/>
              <a:latin typeface="Times New Roman" panose="02020603050405020304" pitchFamily="18" charset="0"/>
              <a:ea typeface="Times New Roman" panose="02020603050405020304" pitchFamily="18" charset="0"/>
            </a:endParaRPr>
          </a:p>
          <a:p>
            <a:pPr marR="450215" indent="448945" algn="just"/>
            <a:r>
              <a:rPr lang="uk-UA" sz="2000" u="sng" dirty="0">
                <a:effectLst/>
                <a:latin typeface="Times New Roman" panose="02020603050405020304" pitchFamily="18" charset="0"/>
                <a:ea typeface="Times New Roman" panose="02020603050405020304" pitchFamily="18" charset="0"/>
              </a:rPr>
              <a:t>Аналіз експлуатаційної безпеки та критичні контрольні точки (</a:t>
            </a:r>
            <a:r>
              <a:rPr lang="uk-UA" sz="2000" u="sng" dirty="0" err="1">
                <a:effectLst/>
                <a:latin typeface="Times New Roman" panose="02020603050405020304" pitchFamily="18" charset="0"/>
                <a:ea typeface="Times New Roman" panose="02020603050405020304" pitchFamily="18" charset="0"/>
              </a:rPr>
              <a:t>Hazard</a:t>
            </a:r>
            <a:r>
              <a:rPr lang="uk-UA" sz="2000" u="sng" dirty="0">
                <a:effectLst/>
                <a:latin typeface="Times New Roman" panose="02020603050405020304" pitchFamily="18" charset="0"/>
                <a:ea typeface="Times New Roman" panose="02020603050405020304" pitchFamily="18" charset="0"/>
              </a:rPr>
              <a:t> </a:t>
            </a:r>
            <a:r>
              <a:rPr lang="uk-UA" sz="2000" u="sng" dirty="0" err="1">
                <a:effectLst/>
                <a:latin typeface="Times New Roman" panose="02020603050405020304" pitchFamily="18" charset="0"/>
                <a:ea typeface="Times New Roman" panose="02020603050405020304" pitchFamily="18" charset="0"/>
              </a:rPr>
              <a:t>Analysis</a:t>
            </a:r>
            <a:r>
              <a:rPr lang="uk-UA" sz="2000" u="sng" dirty="0">
                <a:effectLst/>
                <a:latin typeface="Times New Roman" panose="02020603050405020304" pitchFamily="18" charset="0"/>
                <a:ea typeface="Times New Roman" panose="02020603050405020304" pitchFamily="18" charset="0"/>
              </a:rPr>
              <a:t> </a:t>
            </a:r>
            <a:r>
              <a:rPr lang="uk-UA" sz="2000" u="sng" dirty="0" err="1">
                <a:effectLst/>
                <a:latin typeface="Times New Roman" panose="02020603050405020304" pitchFamily="18" charset="0"/>
                <a:ea typeface="Times New Roman" panose="02020603050405020304" pitchFamily="18" charset="0"/>
              </a:rPr>
              <a:t>and</a:t>
            </a:r>
            <a:r>
              <a:rPr lang="uk-UA" sz="2000" dirty="0">
                <a:effectLst/>
                <a:latin typeface="Times New Roman" panose="02020603050405020304" pitchFamily="18" charset="0"/>
                <a:ea typeface="Times New Roman" panose="02020603050405020304" pitchFamily="18" charset="0"/>
              </a:rPr>
              <a:t> </a:t>
            </a:r>
            <a:r>
              <a:rPr lang="uk-UA" sz="2000" u="sng" dirty="0" err="1">
                <a:effectLst/>
                <a:latin typeface="Times New Roman" panose="02020603050405020304" pitchFamily="18" charset="0"/>
                <a:ea typeface="Times New Roman" panose="02020603050405020304" pitchFamily="18" charset="0"/>
              </a:rPr>
              <a:t>Critical</a:t>
            </a:r>
            <a:r>
              <a:rPr lang="uk-UA" sz="2000" u="sng" dirty="0">
                <a:effectLst/>
                <a:latin typeface="Times New Roman" panose="02020603050405020304" pitchFamily="18" charset="0"/>
                <a:ea typeface="Times New Roman" panose="02020603050405020304" pitchFamily="18" charset="0"/>
              </a:rPr>
              <a:t> </a:t>
            </a:r>
            <a:r>
              <a:rPr lang="uk-UA" sz="2000" u="sng" dirty="0" err="1">
                <a:effectLst/>
                <a:latin typeface="Times New Roman" panose="02020603050405020304" pitchFamily="18" charset="0"/>
                <a:ea typeface="Times New Roman" panose="02020603050405020304" pitchFamily="18" charset="0"/>
              </a:rPr>
              <a:t>Control</a:t>
            </a:r>
            <a:r>
              <a:rPr lang="uk-UA" sz="2000" u="sng" dirty="0">
                <a:effectLst/>
                <a:latin typeface="Times New Roman" panose="02020603050405020304" pitchFamily="18" charset="0"/>
                <a:ea typeface="Times New Roman" panose="02020603050405020304" pitchFamily="18" charset="0"/>
              </a:rPr>
              <a:t> </a:t>
            </a:r>
            <a:r>
              <a:rPr lang="uk-UA" sz="2000" u="sng" dirty="0" err="1">
                <a:effectLst/>
                <a:latin typeface="Times New Roman" panose="02020603050405020304" pitchFamily="18" charset="0"/>
                <a:ea typeface="Times New Roman" panose="02020603050405020304" pitchFamily="18" charset="0"/>
              </a:rPr>
              <a:t>Points</a:t>
            </a:r>
            <a:r>
              <a:rPr lang="uk-UA" sz="2000" u="sng" dirty="0">
                <a:effectLst/>
                <a:latin typeface="Times New Roman" panose="02020603050405020304" pitchFamily="18" charset="0"/>
                <a:ea typeface="Times New Roman" panose="02020603050405020304" pitchFamily="18" charset="0"/>
              </a:rPr>
              <a:t>, HACCP)</a:t>
            </a:r>
            <a:endParaRPr lang="uk-UA" sz="2000" dirty="0">
              <a:effectLst/>
              <a:latin typeface="Times New Roman" panose="02020603050405020304" pitchFamily="18" charset="0"/>
              <a:ea typeface="Times New Roman" panose="02020603050405020304" pitchFamily="18" charset="0"/>
            </a:endParaRPr>
          </a:p>
          <a:p>
            <a:pPr marR="454025" indent="448945" algn="just"/>
            <a:r>
              <a:rPr lang="uk-UA" sz="2000" dirty="0">
                <a:effectLst/>
                <a:latin typeface="Times New Roman" panose="02020603050405020304" pitchFamily="18" charset="0"/>
                <a:ea typeface="Times New Roman" panose="02020603050405020304" pitchFamily="18" charset="0"/>
              </a:rPr>
              <a:t>HACCP є системним, превентивним та запобіжним інструментом для забезпечення якості, надійності та безпеки продукції. HACCP забезпечує ідентифікацію критичних контрольних точок виробничого процесу.</a:t>
            </a:r>
          </a:p>
          <a:p>
            <a:pPr indent="448945" algn="just"/>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HACCP</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складається</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a:t>
            </a:r>
            <a:r>
              <a:rPr lang="uk-UA" sz="2000" spc="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7</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наступних </a:t>
            </a:r>
            <a:r>
              <a:rPr lang="uk-UA" sz="2000" spc="-10" dirty="0">
                <a:effectLst/>
                <a:latin typeface="Times New Roman" panose="02020603050405020304" pitchFamily="18" charset="0"/>
                <a:ea typeface="Times New Roman" panose="02020603050405020304" pitchFamily="18" charset="0"/>
              </a:rPr>
              <a:t>етапів:</a:t>
            </a:r>
            <a:endParaRPr lang="uk-UA" sz="2000" dirty="0">
              <a:effectLst/>
              <a:latin typeface="Times New Roman" panose="02020603050405020304" pitchFamily="18" charset="0"/>
              <a:ea typeface="Times New Roman" panose="02020603050405020304" pitchFamily="18" charset="0"/>
            </a:endParaRPr>
          </a:p>
          <a:p>
            <a:pPr marR="452755" lvl="0" indent="-342900">
              <a:buSzPts val="1200"/>
              <a:buFont typeface="Times New Roman" panose="02020603050405020304" pitchFamily="18" charset="0"/>
              <a:buAutoNum type="arabicParenR"/>
              <a:tabLst>
                <a:tab pos="1703705" algn="l"/>
              </a:tabLst>
            </a:pPr>
            <a:r>
              <a:rPr lang="uk-UA" sz="2000" spc="0" dirty="0">
                <a:effectLst/>
                <a:latin typeface="Times New Roman" panose="02020603050405020304" pitchFamily="18" charset="0"/>
                <a:ea typeface="Times New Roman" panose="02020603050405020304" pitchFamily="18" charset="0"/>
              </a:rPr>
              <a:t>проведення аналізу безпеки та визначення запобіжних заходів для кожної стадії </a:t>
            </a:r>
            <a:r>
              <a:rPr lang="uk-UA" sz="2000" spc="-10" dirty="0">
                <a:effectLst/>
                <a:latin typeface="Times New Roman" panose="02020603050405020304" pitchFamily="18" charset="0"/>
                <a:ea typeface="Times New Roman" panose="02020603050405020304" pitchFamily="18" charset="0"/>
              </a:rPr>
              <a:t>процесу;</a:t>
            </a:r>
            <a:endParaRPr lang="uk-UA" sz="20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arenR"/>
              <a:tabLst>
                <a:tab pos="1694180" algn="l"/>
              </a:tabLst>
            </a:pPr>
            <a:r>
              <a:rPr lang="uk-UA" sz="2000" spc="0" dirty="0">
                <a:effectLst/>
                <a:latin typeface="Times New Roman" panose="02020603050405020304" pitchFamily="18" charset="0"/>
                <a:ea typeface="Times New Roman" panose="02020603050405020304" pitchFamily="18" charset="0"/>
              </a:rPr>
              <a:t>визначення</a:t>
            </a:r>
            <a:r>
              <a:rPr lang="uk-UA" sz="2000" spc="-4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критичних</a:t>
            </a:r>
            <a:r>
              <a:rPr lang="uk-UA" sz="2000" spc="-4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контрольних</a:t>
            </a:r>
            <a:r>
              <a:rPr lang="uk-UA" sz="2000" spc="-2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точок;</a:t>
            </a:r>
            <a:endParaRPr lang="uk-UA" sz="2000" dirty="0">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arenR"/>
              <a:tabLst>
                <a:tab pos="1694180" algn="l"/>
              </a:tabLst>
            </a:pPr>
            <a:r>
              <a:rPr lang="uk-UA" sz="2000" dirty="0">
                <a:effectLst/>
                <a:latin typeface="Times New Roman" panose="02020603050405020304" pitchFamily="18" charset="0"/>
                <a:ea typeface="Times New Roman" panose="02020603050405020304" pitchFamily="18" charset="0"/>
              </a:rPr>
              <a:t>встановлення</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критичних</a:t>
            </a:r>
            <a:r>
              <a:rPr lang="uk-UA" sz="2000" spc="-15" dirty="0">
                <a:effectLst/>
                <a:latin typeface="Times New Roman" panose="02020603050405020304" pitchFamily="18" charset="0"/>
                <a:ea typeface="Times New Roman" panose="02020603050405020304" pitchFamily="18" charset="0"/>
              </a:rPr>
              <a:t> </a:t>
            </a:r>
            <a:r>
              <a:rPr lang="uk-UA" sz="2000" spc="-20" dirty="0">
                <a:effectLst/>
                <a:latin typeface="Times New Roman" panose="02020603050405020304" pitchFamily="18" charset="0"/>
                <a:ea typeface="Times New Roman" panose="02020603050405020304" pitchFamily="18" charset="0"/>
              </a:rPr>
              <a:t>меж;</a:t>
            </a:r>
            <a:endParaRPr lang="uk-UA" sz="2000" dirty="0"/>
          </a:p>
        </p:txBody>
      </p:sp>
    </p:spTree>
    <p:extLst>
      <p:ext uri="{BB962C8B-B14F-4D97-AF65-F5344CB8AC3E}">
        <p14:creationId xmlns:p14="http://schemas.microsoft.com/office/powerpoint/2010/main" val="561683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2CCE00-FFB9-02DB-8AD7-228C565DEA2C}"/>
              </a:ext>
            </a:extLst>
          </p:cNvPr>
          <p:cNvSpPr txBox="1"/>
          <p:nvPr/>
        </p:nvSpPr>
        <p:spPr>
          <a:xfrm>
            <a:off x="2408902" y="588008"/>
            <a:ext cx="9399639" cy="5632311"/>
          </a:xfrm>
          <a:prstGeom prst="rect">
            <a:avLst/>
          </a:prstGeom>
          <a:noFill/>
        </p:spPr>
        <p:txBody>
          <a:bodyPr wrap="square">
            <a:spAutoFit/>
          </a:bodyPr>
          <a:lstStyle/>
          <a:p>
            <a:pPr lvl="0" algn="just">
              <a:buSzPts val="1200"/>
              <a:tabLst>
                <a:tab pos="1694180" algn="l"/>
              </a:tabLst>
            </a:pPr>
            <a:r>
              <a:rPr lang="uk-UA" dirty="0">
                <a:latin typeface="Times New Roman" panose="02020603050405020304" pitchFamily="18" charset="0"/>
                <a:ea typeface="Times New Roman" panose="02020603050405020304" pitchFamily="18" charset="0"/>
              </a:rPr>
              <a:t>4</a:t>
            </a:r>
            <a:r>
              <a:rPr lang="uk-UA" spc="0" dirty="0">
                <a:effectLst/>
                <a:latin typeface="Times New Roman" panose="02020603050405020304" pitchFamily="18" charset="0"/>
                <a:ea typeface="Times New Roman" panose="02020603050405020304" pitchFamily="18" charset="0"/>
              </a:rPr>
              <a:t>. введення</a:t>
            </a:r>
            <a:r>
              <a:rPr lang="uk-UA" spc="-4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системи</a:t>
            </a:r>
            <a:r>
              <a:rPr lang="uk-UA" spc="-3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перевірки</a:t>
            </a:r>
            <a:r>
              <a:rPr lang="uk-UA" spc="-2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критичних</a:t>
            </a:r>
            <a:r>
              <a:rPr lang="uk-UA" spc="-2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контрольних</a:t>
            </a:r>
            <a:r>
              <a:rPr lang="uk-UA" spc="-15"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точок;</a:t>
            </a:r>
            <a:endParaRPr lang="uk-UA" spc="0" dirty="0">
              <a:effectLst/>
              <a:latin typeface="Times New Roman" panose="02020603050405020304" pitchFamily="18" charset="0"/>
              <a:ea typeface="Times New Roman" panose="02020603050405020304" pitchFamily="18" charset="0"/>
            </a:endParaRPr>
          </a:p>
          <a:p>
            <a:pPr marR="448310" lvl="0" algn="just">
              <a:buSzPts val="1200"/>
              <a:tabLst>
                <a:tab pos="1816100" algn="l"/>
                <a:tab pos="2717800" algn="l"/>
                <a:tab pos="3848735" algn="l"/>
                <a:tab pos="4518660" algn="l"/>
                <a:tab pos="4864100" algn="l"/>
                <a:tab pos="5438140" algn="l"/>
                <a:tab pos="5903595" algn="l"/>
                <a:tab pos="6685915" algn="l"/>
              </a:tabLst>
            </a:pPr>
            <a:r>
              <a:rPr lang="uk-UA" spc="-10" dirty="0">
                <a:latin typeface="Times New Roman" panose="02020603050405020304" pitchFamily="18" charset="0"/>
                <a:ea typeface="Times New Roman" panose="02020603050405020304" pitchFamily="18" charset="0"/>
              </a:rPr>
              <a:t>5</a:t>
            </a:r>
            <a:r>
              <a:rPr lang="uk-UA" spc="-10" dirty="0">
                <a:effectLst/>
                <a:latin typeface="Times New Roman" panose="02020603050405020304" pitchFamily="18" charset="0"/>
                <a:ea typeface="Times New Roman" panose="02020603050405020304" pitchFamily="18" charset="0"/>
              </a:rPr>
              <a:t>. визначення</a:t>
            </a:r>
            <a:r>
              <a:rPr lang="uk-UA" spc="0"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коригувальних</a:t>
            </a:r>
            <a:r>
              <a:rPr lang="uk-UA" spc="0"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заходів,</a:t>
            </a:r>
            <a:r>
              <a:rPr lang="uk-UA" spc="0" dirty="0">
                <a:effectLst/>
                <a:latin typeface="Times New Roman" panose="02020603050405020304" pitchFamily="18" charset="0"/>
                <a:ea typeface="Times New Roman" panose="02020603050405020304" pitchFamily="18" charset="0"/>
              </a:rPr>
              <a:t>	</a:t>
            </a:r>
            <a:r>
              <a:rPr lang="uk-UA" spc="-20" dirty="0">
                <a:effectLst/>
                <a:latin typeface="Times New Roman" panose="02020603050405020304" pitchFamily="18" charset="0"/>
                <a:ea typeface="Times New Roman" panose="02020603050405020304" pitchFamily="18" charset="0"/>
              </a:rPr>
              <a:t>які</a:t>
            </a:r>
            <a:r>
              <a:rPr lang="uk-UA" spc="0"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мають</a:t>
            </a:r>
            <a:r>
              <a:rPr lang="uk-UA" spc="0" dirty="0">
                <a:effectLst/>
                <a:latin typeface="Times New Roman" panose="02020603050405020304" pitchFamily="18" charset="0"/>
                <a:ea typeface="Times New Roman" panose="02020603050405020304" pitchFamily="18" charset="0"/>
              </a:rPr>
              <a:t>	</a:t>
            </a:r>
            <a:r>
              <a:rPr lang="uk-UA" spc="-20" dirty="0">
                <a:effectLst/>
                <a:latin typeface="Times New Roman" panose="02020603050405020304" pitchFamily="18" charset="0"/>
                <a:ea typeface="Times New Roman" panose="02020603050405020304" pitchFamily="18" charset="0"/>
              </a:rPr>
              <a:t>бути</a:t>
            </a:r>
            <a:r>
              <a:rPr lang="uk-UA" spc="0"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прийняті,</a:t>
            </a:r>
            <a:r>
              <a:rPr lang="uk-UA" dirty="0">
                <a:latin typeface="Times New Roman" panose="02020603050405020304" pitchFamily="18" charset="0"/>
                <a:ea typeface="Times New Roman" panose="02020603050405020304" pitchFamily="18" charset="0"/>
              </a:rPr>
              <a:t> </a:t>
            </a:r>
            <a:r>
              <a:rPr lang="uk-UA" spc="-20" dirty="0">
                <a:effectLst/>
                <a:latin typeface="Times New Roman" panose="02020603050405020304" pitchFamily="18" charset="0"/>
                <a:ea typeface="Times New Roman" panose="02020603050405020304" pitchFamily="18" charset="0"/>
              </a:rPr>
              <a:t>якщо </a:t>
            </a:r>
            <a:r>
              <a:rPr lang="uk-UA" spc="0" dirty="0">
                <a:effectLst/>
                <a:latin typeface="Times New Roman" panose="02020603050405020304" pitchFamily="18" charset="0"/>
                <a:ea typeface="Times New Roman" panose="02020603050405020304" pitchFamily="18" charset="0"/>
              </a:rPr>
              <a:t>при моніторингу встановлено, що критичні контрольні точки є неконтрольованими;</a:t>
            </a:r>
          </a:p>
          <a:p>
            <a:pPr lvl="0" algn="just">
              <a:buSzPts val="1200"/>
              <a:tabLst>
                <a:tab pos="1694180" algn="l"/>
              </a:tabLst>
            </a:pPr>
            <a:r>
              <a:rPr lang="uk-UA" spc="0" dirty="0">
                <a:effectLst/>
                <a:latin typeface="Times New Roman" panose="02020603050405020304" pitchFamily="18" charset="0"/>
                <a:ea typeface="Times New Roman" panose="02020603050405020304" pitchFamily="18" charset="0"/>
              </a:rPr>
              <a:t>6. введення</a:t>
            </a:r>
            <a:r>
              <a:rPr lang="uk-UA" spc="-2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системи</a:t>
            </a:r>
            <a:r>
              <a:rPr lang="uk-UA" spc="-1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підтвердження,</a:t>
            </a:r>
            <a:r>
              <a:rPr lang="uk-UA" spc="-1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що</a:t>
            </a:r>
            <a:r>
              <a:rPr lang="uk-UA" spc="-1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система</a:t>
            </a:r>
            <a:r>
              <a:rPr lang="uk-UA" spc="-2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HACCP</a:t>
            </a:r>
            <a:r>
              <a:rPr lang="uk-UA" spc="-1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працює</a:t>
            </a:r>
            <a:r>
              <a:rPr lang="uk-UA" spc="-15"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ефективно;</a:t>
            </a:r>
            <a:endParaRPr lang="uk-UA" spc="0" dirty="0">
              <a:effectLst/>
              <a:latin typeface="Times New Roman" panose="02020603050405020304" pitchFamily="18" charset="0"/>
              <a:ea typeface="Times New Roman" panose="02020603050405020304" pitchFamily="18" charset="0"/>
            </a:endParaRPr>
          </a:p>
          <a:p>
            <a:pPr lvl="0" algn="just">
              <a:buSzPts val="1200"/>
              <a:tabLst>
                <a:tab pos="1694180" algn="l"/>
              </a:tabLst>
            </a:pPr>
            <a:r>
              <a:rPr lang="uk-UA" dirty="0">
                <a:latin typeface="Times New Roman" panose="02020603050405020304" pitchFamily="18" charset="0"/>
                <a:ea typeface="Times New Roman" panose="02020603050405020304" pitchFamily="18" charset="0"/>
              </a:rPr>
              <a:t>7</a:t>
            </a:r>
            <a:r>
              <a:rPr lang="uk-UA" spc="0" dirty="0">
                <a:effectLst/>
                <a:latin typeface="Times New Roman" panose="02020603050405020304" pitchFamily="18" charset="0"/>
                <a:ea typeface="Times New Roman" panose="02020603050405020304" pitchFamily="18" charset="0"/>
              </a:rPr>
              <a:t>. введення</a:t>
            </a:r>
            <a:r>
              <a:rPr lang="uk-UA" spc="-2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системи</a:t>
            </a:r>
            <a:r>
              <a:rPr lang="uk-UA" spc="-2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зберігання</a:t>
            </a:r>
            <a:r>
              <a:rPr lang="uk-UA" spc="-20"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протоколів.</a:t>
            </a:r>
          </a:p>
          <a:p>
            <a:pPr lvl="0" algn="just">
              <a:buSzPts val="1200"/>
              <a:tabLst>
                <a:tab pos="1694180" algn="l"/>
              </a:tabLst>
            </a:pPr>
            <a:endParaRPr lang="uk-UA" spc="0"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Перевага</a:t>
            </a:r>
            <a:r>
              <a:rPr lang="uk-UA" i="1" spc="-30" dirty="0">
                <a:effectLst/>
                <a:latin typeface="Times New Roman" panose="02020603050405020304" pitchFamily="18" charset="0"/>
                <a:ea typeface="Times New Roman" panose="02020603050405020304" pitchFamily="18" charset="0"/>
              </a:rPr>
              <a:t> </a:t>
            </a:r>
            <a:r>
              <a:rPr lang="uk-UA" i="1" spc="-10" dirty="0">
                <a:effectLst/>
                <a:latin typeface="Times New Roman" panose="02020603050405020304" pitchFamily="18" charset="0"/>
                <a:ea typeface="Times New Roman" panose="02020603050405020304" pitchFamily="18" charset="0"/>
              </a:rPr>
              <a:t>методу</a:t>
            </a:r>
            <a:endParaRPr lang="uk-UA" dirty="0">
              <a:effectLst/>
              <a:latin typeface="Times New Roman" panose="02020603050405020304" pitchFamily="18" charset="0"/>
              <a:ea typeface="Times New Roman" panose="02020603050405020304" pitchFamily="18" charset="0"/>
            </a:endParaRPr>
          </a:p>
          <a:p>
            <a:pPr marR="450850" indent="448945" algn="just"/>
            <a:r>
              <a:rPr lang="uk-UA" dirty="0">
                <a:effectLst/>
                <a:latin typeface="Times New Roman" panose="02020603050405020304" pitchFamily="18" charset="0"/>
                <a:ea typeface="Times New Roman" panose="02020603050405020304" pitchFamily="18" charset="0"/>
              </a:rPr>
              <a:t>Результатом аналізу за НАССР є перелік критичних операцій для аналізу ризиків. Це дає змогу організувати регулярний контроль у критичних контрольних точках виробничого процесу.</a:t>
            </a:r>
          </a:p>
          <a:p>
            <a:pPr marR="450850" indent="448945" algn="just"/>
            <a:endParaRPr lang="uk-UA"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Недолік</a:t>
            </a:r>
            <a:r>
              <a:rPr lang="uk-UA" i="1" spc="-10" dirty="0">
                <a:effectLst/>
                <a:latin typeface="Times New Roman" panose="02020603050405020304" pitchFamily="18" charset="0"/>
                <a:ea typeface="Times New Roman" panose="02020603050405020304" pitchFamily="18" charset="0"/>
              </a:rPr>
              <a:t> методу</a:t>
            </a:r>
            <a:endParaRPr lang="uk-UA" dirty="0">
              <a:effectLst/>
              <a:latin typeface="Times New Roman" panose="02020603050405020304" pitchFamily="18" charset="0"/>
              <a:ea typeface="Times New Roman" panose="02020603050405020304" pitchFamily="18" charset="0"/>
            </a:endParaRPr>
          </a:p>
          <a:p>
            <a:pPr marR="453390" indent="448945" algn="just"/>
            <a:r>
              <a:rPr lang="uk-UA" dirty="0">
                <a:effectLst/>
                <a:latin typeface="Times New Roman" panose="02020603050405020304" pitchFamily="18" charset="0"/>
                <a:ea typeface="Times New Roman" panose="02020603050405020304" pitchFamily="18" charset="0"/>
              </a:rPr>
              <a:t>Недоліком HACCP є застосування заходів тільки у разі виходу контрольованих параметрів за встановлені межі, що не завжди дає ефективні результати, оскільки не дає змоги врахувати зміни контрольованого параметра в заданих межах.</a:t>
            </a:r>
          </a:p>
          <a:p>
            <a:pPr marR="453390" indent="448945" algn="just"/>
            <a:endParaRPr lang="uk-UA"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Можливі</a:t>
            </a:r>
            <a:r>
              <a:rPr lang="uk-UA" i="1" spc="-15"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сфери</a:t>
            </a:r>
            <a:r>
              <a:rPr lang="uk-UA" i="1" spc="-10" dirty="0">
                <a:effectLst/>
                <a:latin typeface="Times New Roman" panose="02020603050405020304" pitchFamily="18" charset="0"/>
                <a:ea typeface="Times New Roman" panose="02020603050405020304" pitchFamily="18" charset="0"/>
              </a:rPr>
              <a:t> застосування</a:t>
            </a:r>
            <a:endParaRPr lang="uk-UA" dirty="0">
              <a:effectLst/>
              <a:latin typeface="Times New Roman" panose="02020603050405020304" pitchFamily="18" charset="0"/>
              <a:ea typeface="Times New Roman" panose="02020603050405020304" pitchFamily="18" charset="0"/>
            </a:endParaRPr>
          </a:p>
          <a:p>
            <a:pPr marR="450850" indent="448945" algn="just"/>
            <a:r>
              <a:rPr lang="uk-UA" dirty="0">
                <a:effectLst/>
                <a:latin typeface="Times New Roman" panose="02020603050405020304" pitchFamily="18" charset="0"/>
                <a:ea typeface="Times New Roman" panose="02020603050405020304" pitchFamily="18" charset="0"/>
              </a:rPr>
              <a:t>HACCP можна застосовувати, щоб визначити ризики, пов’язані із фізичною, хімічною та біологічною небезпекою (у тому числі мікробною контамінацією), та управляти ними.</a:t>
            </a:r>
          </a:p>
        </p:txBody>
      </p:sp>
    </p:spTree>
    <p:extLst>
      <p:ext uri="{BB962C8B-B14F-4D97-AF65-F5344CB8AC3E}">
        <p14:creationId xmlns:p14="http://schemas.microsoft.com/office/powerpoint/2010/main" val="941379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B1C995-A16A-9DDC-3305-790D2BEA58F7}"/>
              </a:ext>
            </a:extLst>
          </p:cNvPr>
          <p:cNvSpPr txBox="1"/>
          <p:nvPr/>
        </p:nvSpPr>
        <p:spPr>
          <a:xfrm>
            <a:off x="1641987" y="444420"/>
            <a:ext cx="10215716" cy="6186309"/>
          </a:xfrm>
          <a:prstGeom prst="rect">
            <a:avLst/>
          </a:prstGeom>
          <a:solidFill>
            <a:schemeClr val="tx2">
              <a:lumMod val="20000"/>
              <a:lumOff val="80000"/>
            </a:schemeClr>
          </a:solidFill>
          <a:ln>
            <a:solidFill>
              <a:schemeClr val="accent1"/>
            </a:solidFill>
          </a:ln>
        </p:spPr>
        <p:txBody>
          <a:bodyPr wrap="square">
            <a:spAutoFit/>
          </a:bodyPr>
          <a:lstStyle/>
          <a:p>
            <a:pPr marR="447675" indent="448945" algn="ctr"/>
            <a:r>
              <a:rPr lang="uk-UA" b="1" u="sng" dirty="0">
                <a:effectLst/>
                <a:latin typeface="Times New Roman" panose="02020603050405020304" pitchFamily="18" charset="0"/>
                <a:ea typeface="Times New Roman" panose="02020603050405020304" pitchFamily="18" charset="0"/>
              </a:rPr>
              <a:t>Аналіз</a:t>
            </a:r>
            <a:r>
              <a:rPr lang="uk-UA" b="1" u="sng" spc="200"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експлуатаційної</a:t>
            </a:r>
            <a:r>
              <a:rPr lang="uk-UA" b="1" u="sng" spc="200"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безпеки</a:t>
            </a:r>
            <a:r>
              <a:rPr lang="uk-UA" b="1" u="sng" spc="200"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та</a:t>
            </a:r>
            <a:r>
              <a:rPr lang="uk-UA" b="1" u="sng" spc="200"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працездатності</a:t>
            </a:r>
            <a:r>
              <a:rPr lang="uk-UA" b="1" u="sng" spc="200" dirty="0">
                <a:effectLst/>
                <a:latin typeface="Times New Roman" panose="02020603050405020304" pitchFamily="18" charset="0"/>
                <a:ea typeface="Times New Roman" panose="02020603050405020304" pitchFamily="18" charset="0"/>
              </a:rPr>
              <a:t> </a:t>
            </a:r>
            <a:r>
              <a:rPr lang="uk-UA" b="1" u="sng" dirty="0">
                <a:effectLst/>
                <a:latin typeface="Times New Roman" panose="02020603050405020304" pitchFamily="18" charset="0"/>
                <a:ea typeface="Times New Roman" panose="02020603050405020304" pitchFamily="18" charset="0"/>
              </a:rPr>
              <a:t>(</a:t>
            </a:r>
            <a:r>
              <a:rPr lang="uk-UA" b="1" u="sng" dirty="0" err="1">
                <a:effectLst/>
                <a:latin typeface="Times New Roman" panose="02020603050405020304" pitchFamily="18" charset="0"/>
                <a:ea typeface="Times New Roman" panose="02020603050405020304" pitchFamily="18" charset="0"/>
              </a:rPr>
              <a:t>Hazard</a:t>
            </a:r>
            <a:r>
              <a:rPr lang="uk-UA" b="1" u="sng" spc="200" dirty="0">
                <a:effectLst/>
                <a:latin typeface="Times New Roman" panose="02020603050405020304" pitchFamily="18" charset="0"/>
                <a:ea typeface="Times New Roman" panose="02020603050405020304" pitchFamily="18" charset="0"/>
              </a:rPr>
              <a:t> </a:t>
            </a:r>
            <a:r>
              <a:rPr lang="uk-UA" b="1" u="sng" dirty="0" err="1">
                <a:effectLst/>
                <a:latin typeface="Times New Roman" panose="02020603050405020304" pitchFamily="18" charset="0"/>
                <a:ea typeface="Times New Roman" panose="02020603050405020304" pitchFamily="18" charset="0"/>
              </a:rPr>
              <a:t>and</a:t>
            </a:r>
            <a:r>
              <a:rPr lang="uk-UA" b="1" u="sng" spc="200" dirty="0">
                <a:effectLst/>
                <a:latin typeface="Times New Roman" panose="02020603050405020304" pitchFamily="18" charset="0"/>
                <a:ea typeface="Times New Roman" panose="02020603050405020304" pitchFamily="18" charset="0"/>
              </a:rPr>
              <a:t> </a:t>
            </a:r>
            <a:r>
              <a:rPr lang="uk-UA" b="1" u="sng" dirty="0" err="1">
                <a:effectLst/>
                <a:latin typeface="Times New Roman" panose="02020603050405020304" pitchFamily="18" charset="0"/>
                <a:ea typeface="Times New Roman" panose="02020603050405020304" pitchFamily="18" charset="0"/>
              </a:rPr>
              <a:t>Operability</a:t>
            </a:r>
            <a:r>
              <a:rPr lang="uk-UA" b="1" dirty="0">
                <a:effectLst/>
                <a:latin typeface="Times New Roman" panose="02020603050405020304" pitchFamily="18" charset="0"/>
                <a:ea typeface="Times New Roman" panose="02020603050405020304" pitchFamily="18" charset="0"/>
              </a:rPr>
              <a:t> </a:t>
            </a:r>
            <a:r>
              <a:rPr lang="uk-UA" b="1" u="sng" dirty="0" err="1">
                <a:effectLst/>
                <a:latin typeface="Times New Roman" panose="02020603050405020304" pitchFamily="18" charset="0"/>
                <a:ea typeface="Times New Roman" panose="02020603050405020304" pitchFamily="18" charset="0"/>
              </a:rPr>
              <a:t>Analysis</a:t>
            </a:r>
            <a:r>
              <a:rPr lang="uk-UA" b="1" u="sng" dirty="0">
                <a:effectLst/>
                <a:latin typeface="Times New Roman" panose="02020603050405020304" pitchFamily="18" charset="0"/>
                <a:ea typeface="Times New Roman" panose="02020603050405020304" pitchFamily="18" charset="0"/>
              </a:rPr>
              <a:t>, HAZOP)</a:t>
            </a:r>
            <a:endParaRPr lang="uk-UA" b="1" dirty="0">
              <a:effectLst/>
              <a:latin typeface="Times New Roman" panose="02020603050405020304" pitchFamily="18" charset="0"/>
              <a:ea typeface="Times New Roman" panose="02020603050405020304" pitchFamily="18" charset="0"/>
            </a:endParaRPr>
          </a:p>
          <a:p>
            <a:pPr marR="455930" indent="448945" algn="just"/>
            <a:r>
              <a:rPr lang="uk-UA" dirty="0">
                <a:effectLst/>
                <a:latin typeface="Times New Roman" panose="02020603050405020304" pitchFamily="18" charset="0"/>
                <a:ea typeface="Times New Roman" panose="02020603050405020304" pitchFamily="18" charset="0"/>
              </a:rPr>
              <a:t>HAZOP заснований на теорії, яка припускає, що випадки ризику є наслідком відхилення від запланованих або робочих параметрів.</a:t>
            </a:r>
          </a:p>
          <a:p>
            <a:pPr indent="448945" algn="just"/>
            <a:r>
              <a:rPr lang="uk-UA" dirty="0">
                <a:effectLst/>
                <a:latin typeface="Times New Roman" panose="02020603050405020304" pitchFamily="18" charset="0"/>
                <a:ea typeface="Times New Roman" panose="02020603050405020304" pitchFamily="18" charset="0"/>
              </a:rPr>
              <a:t>Це</a:t>
            </a:r>
            <a:r>
              <a:rPr lang="uk-UA" spc="24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є</a:t>
            </a:r>
            <a:r>
              <a:rPr lang="uk-UA" spc="26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системна</a:t>
            </a:r>
            <a:r>
              <a:rPr lang="uk-UA" spc="26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техніка</a:t>
            </a:r>
            <a:r>
              <a:rPr lang="uk-UA" spc="24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для</a:t>
            </a:r>
            <a:r>
              <a:rPr lang="uk-UA" spc="26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ідентифікації</a:t>
            </a:r>
            <a:r>
              <a:rPr lang="uk-UA" spc="25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небезпеки</a:t>
            </a:r>
            <a:r>
              <a:rPr lang="uk-UA" spc="25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з</a:t>
            </a:r>
            <a:r>
              <a:rPr lang="uk-UA" spc="25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використанням</a:t>
            </a:r>
            <a:r>
              <a:rPr lang="uk-UA" spc="25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так</a:t>
            </a:r>
            <a:r>
              <a:rPr lang="uk-UA" spc="265"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званих</a:t>
            </a:r>
            <a:endParaRPr lang="uk-UA" dirty="0">
              <a:effectLst/>
              <a:latin typeface="Times New Roman" panose="02020603050405020304" pitchFamily="18" charset="0"/>
              <a:ea typeface="Times New Roman" panose="02020603050405020304" pitchFamily="18" charset="0"/>
            </a:endParaRPr>
          </a:p>
          <a:p>
            <a:pPr marR="448310" indent="448945" algn="just"/>
            <a:r>
              <a:rPr lang="uk-UA" dirty="0">
                <a:effectLst/>
                <a:latin typeface="Times New Roman" panose="02020603050405020304" pitchFamily="18" charset="0"/>
                <a:ea typeface="Times New Roman" panose="02020603050405020304" pitchFamily="18" charset="0"/>
              </a:rPr>
              <a:t>«спрямовуючих слів». «Спрямовуючі слова» (наприклад, «ні», «більше», «інший ніж» тощо) застосовують до відповідних параметрів (наприклад, контамінація, температура), щоб допомогти встановити можливі відхилення від звичайних або запланованих </a:t>
            </a:r>
            <a:r>
              <a:rPr lang="uk-UA" spc="-10" dirty="0">
                <a:effectLst/>
                <a:latin typeface="Times New Roman" panose="02020603050405020304" pitchFamily="18" charset="0"/>
                <a:ea typeface="Times New Roman" panose="02020603050405020304" pitchFamily="18" charset="0"/>
              </a:rPr>
              <a:t>параметрів.</a:t>
            </a:r>
            <a:endParaRPr lang="uk-UA" dirty="0">
              <a:effectLst/>
              <a:latin typeface="Times New Roman" panose="02020603050405020304" pitchFamily="18" charset="0"/>
              <a:ea typeface="Times New Roman" panose="02020603050405020304" pitchFamily="18" charset="0"/>
            </a:endParaRPr>
          </a:p>
          <a:p>
            <a:pPr algn="just"/>
            <a:endParaRPr lang="uk-UA" i="1"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Перевага</a:t>
            </a:r>
            <a:r>
              <a:rPr lang="uk-UA" i="1" spc="-30" dirty="0">
                <a:effectLst/>
                <a:latin typeface="Times New Roman" panose="02020603050405020304" pitchFamily="18" charset="0"/>
                <a:ea typeface="Times New Roman" panose="02020603050405020304" pitchFamily="18" charset="0"/>
              </a:rPr>
              <a:t> </a:t>
            </a:r>
            <a:r>
              <a:rPr lang="uk-UA" i="1" spc="-10" dirty="0">
                <a:effectLst/>
                <a:latin typeface="Times New Roman" panose="02020603050405020304" pitchFamily="18" charset="0"/>
                <a:ea typeface="Times New Roman" panose="02020603050405020304" pitchFamily="18" charset="0"/>
              </a:rPr>
              <a:t>методу</a:t>
            </a:r>
            <a:endParaRPr lang="uk-UA" dirty="0">
              <a:effectLst/>
              <a:latin typeface="Times New Roman" panose="02020603050405020304" pitchFamily="18" charset="0"/>
              <a:ea typeface="Times New Roman" panose="02020603050405020304" pitchFamily="18" charset="0"/>
            </a:endParaRPr>
          </a:p>
          <a:p>
            <a:pPr marR="450850" indent="448945" algn="just"/>
            <a:r>
              <a:rPr lang="uk-UA" dirty="0">
                <a:effectLst/>
                <a:latin typeface="Times New Roman" panose="02020603050405020304" pitchFamily="18" charset="0"/>
                <a:ea typeface="Times New Roman" panose="02020603050405020304" pitchFamily="18" charset="0"/>
              </a:rPr>
              <a:t>Як і у випадку HACCP, результатом аналізу HAZOP є перелік критичних операцій для управління ризиками. Це полегшує регулярний моніторинг критичних точок у ході виробничого процесу.</a:t>
            </a:r>
          </a:p>
          <a:p>
            <a:pPr algn="just"/>
            <a:endParaRPr lang="uk-UA" i="1"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Недолік</a:t>
            </a:r>
            <a:r>
              <a:rPr lang="uk-UA" i="1" spc="-10" dirty="0">
                <a:effectLst/>
                <a:latin typeface="Times New Roman" panose="02020603050405020304" pitchFamily="18" charset="0"/>
                <a:ea typeface="Times New Roman" panose="02020603050405020304" pitchFamily="18" charset="0"/>
              </a:rPr>
              <a:t> методу</a:t>
            </a:r>
            <a:endParaRPr lang="uk-UA" dirty="0">
              <a:effectLst/>
              <a:latin typeface="Times New Roman" panose="02020603050405020304" pitchFamily="18" charset="0"/>
              <a:ea typeface="Times New Roman" panose="02020603050405020304" pitchFamily="18" charset="0"/>
            </a:endParaRPr>
          </a:p>
          <a:p>
            <a:pPr marR="454660" indent="448945" algn="just"/>
            <a:r>
              <a:rPr lang="uk-UA" dirty="0">
                <a:effectLst/>
                <a:latin typeface="Times New Roman" panose="02020603050405020304" pitchFamily="18" charset="0"/>
                <a:ea typeface="Times New Roman" panose="02020603050405020304" pitchFamily="18" charset="0"/>
              </a:rPr>
              <a:t>Одним з основних недоліків методу є те, що метод заснований на експертних оцінках </a:t>
            </a:r>
            <a:r>
              <a:rPr lang="uk-UA" dirty="0" err="1">
                <a:effectLst/>
                <a:latin typeface="Times New Roman" panose="02020603050405020304" pitchFamily="18" charset="0"/>
                <a:ea typeface="Times New Roman" panose="02020603050405020304" pitchFamily="18" charset="0"/>
              </a:rPr>
              <a:t>проєктувальників</a:t>
            </a:r>
            <a:r>
              <a:rPr lang="uk-UA" dirty="0">
                <a:effectLst/>
                <a:latin typeface="Times New Roman" panose="02020603050405020304" pitchFamily="18" charset="0"/>
                <a:ea typeface="Times New Roman" panose="02020603050405020304" pitchFamily="18" charset="0"/>
              </a:rPr>
              <a:t>, яким може бути складно встановити недоліки своїх </a:t>
            </a:r>
            <a:r>
              <a:rPr lang="uk-UA" dirty="0" err="1">
                <a:effectLst/>
                <a:latin typeface="Times New Roman" panose="02020603050405020304" pitchFamily="18" charset="0"/>
                <a:ea typeface="Times New Roman" panose="02020603050405020304" pitchFamily="18" charset="0"/>
              </a:rPr>
              <a:t>проєктів</a:t>
            </a:r>
            <a:r>
              <a:rPr lang="uk-UA" dirty="0">
                <a:effectLst/>
                <a:latin typeface="Times New Roman" panose="02020603050405020304" pitchFamily="18" charset="0"/>
                <a:ea typeface="Times New Roman" panose="02020603050405020304" pitchFamily="18" charset="0"/>
              </a:rPr>
              <a:t>.</a:t>
            </a:r>
          </a:p>
          <a:p>
            <a:pPr algn="just"/>
            <a:endParaRPr lang="uk-UA" i="1" dirty="0">
              <a:effectLst/>
              <a:latin typeface="Times New Roman" panose="02020603050405020304" pitchFamily="18" charset="0"/>
              <a:ea typeface="Times New Roman" panose="02020603050405020304" pitchFamily="18" charset="0"/>
            </a:endParaRPr>
          </a:p>
          <a:p>
            <a:pPr algn="just"/>
            <a:r>
              <a:rPr lang="uk-UA" i="1" dirty="0">
                <a:effectLst/>
                <a:latin typeface="Times New Roman" panose="02020603050405020304" pitchFamily="18" charset="0"/>
                <a:ea typeface="Times New Roman" panose="02020603050405020304" pitchFamily="18" charset="0"/>
              </a:rPr>
              <a:t>Можливі</a:t>
            </a:r>
            <a:r>
              <a:rPr lang="uk-UA" i="1" spc="-15"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сфери</a:t>
            </a:r>
            <a:r>
              <a:rPr lang="uk-UA" i="1" spc="-10" dirty="0">
                <a:effectLst/>
                <a:latin typeface="Times New Roman" panose="02020603050405020304" pitchFamily="18" charset="0"/>
                <a:ea typeface="Times New Roman" panose="02020603050405020304" pitchFamily="18" charset="0"/>
              </a:rPr>
              <a:t> застосування</a:t>
            </a:r>
            <a:endParaRPr lang="uk-UA" dirty="0">
              <a:effectLst/>
              <a:latin typeface="Times New Roman" panose="02020603050405020304" pitchFamily="18" charset="0"/>
              <a:ea typeface="Times New Roman" panose="02020603050405020304" pitchFamily="18" charset="0"/>
            </a:endParaRPr>
          </a:p>
          <a:p>
            <a:pPr marR="453390" indent="448945" algn="just"/>
            <a:r>
              <a:rPr lang="uk-UA" dirty="0">
                <a:effectLst/>
                <a:latin typeface="Times New Roman" panose="02020603050405020304" pitchFamily="18" charset="0"/>
                <a:ea typeface="Times New Roman" panose="02020603050405020304" pitchFamily="18" charset="0"/>
              </a:rPr>
              <a:t>HAZOP</a:t>
            </a:r>
            <a:r>
              <a:rPr lang="uk-UA" spc="-2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може</a:t>
            </a:r>
            <a:r>
              <a:rPr lang="uk-UA" spc="-2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застосовуватись</a:t>
            </a:r>
            <a:r>
              <a:rPr lang="uk-UA" spc="-2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щодо</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виробничих</a:t>
            </a:r>
            <a:r>
              <a:rPr lang="uk-UA" spc="-2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процесів,</a:t>
            </a:r>
            <a:r>
              <a:rPr lang="uk-UA" spc="-2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обладнання</a:t>
            </a:r>
            <a:r>
              <a:rPr lang="uk-UA" spc="-2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та</a:t>
            </a:r>
            <a:r>
              <a:rPr lang="uk-UA" spc="-2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технічних засобів для виробництва діючих речовин та лікарських засобів. Також HAZOP переважно застосовується у фармацевтичній промисловості для оцінки безпеки процесу.</a:t>
            </a:r>
          </a:p>
        </p:txBody>
      </p:sp>
    </p:spTree>
    <p:extLst>
      <p:ext uri="{BB962C8B-B14F-4D97-AF65-F5344CB8AC3E}">
        <p14:creationId xmlns:p14="http://schemas.microsoft.com/office/powerpoint/2010/main" val="2646877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EF9232-CE30-B30B-64BA-8C561C94DD2B}"/>
              </a:ext>
            </a:extLst>
          </p:cNvPr>
          <p:cNvSpPr txBox="1"/>
          <p:nvPr/>
        </p:nvSpPr>
        <p:spPr>
          <a:xfrm>
            <a:off x="1858296" y="305068"/>
            <a:ext cx="10235381" cy="6247864"/>
          </a:xfrm>
          <a:prstGeom prst="rect">
            <a:avLst/>
          </a:prstGeom>
          <a:noFill/>
        </p:spPr>
        <p:txBody>
          <a:bodyPr wrap="square">
            <a:spAutoFit/>
          </a:bodyPr>
          <a:lstStyle/>
          <a:p>
            <a:pPr indent="448945" algn="ctr"/>
            <a:r>
              <a:rPr lang="uk-UA" sz="2000" b="1" u="sng" dirty="0">
                <a:effectLst/>
                <a:latin typeface="Times New Roman" panose="02020603050405020304" pitchFamily="18" charset="0"/>
                <a:ea typeface="Times New Roman" panose="02020603050405020304" pitchFamily="18" charset="0"/>
              </a:rPr>
              <a:t>Попередній</a:t>
            </a:r>
            <a:r>
              <a:rPr lang="uk-UA" sz="2000" b="1" u="sng" spc="-3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аналіз</a:t>
            </a:r>
            <a:r>
              <a:rPr lang="uk-UA" sz="2000" b="1" u="sng" spc="-2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експлуатаційної</a:t>
            </a:r>
            <a:r>
              <a:rPr lang="uk-UA" sz="2000" b="1" u="sng" spc="-2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безпеки</a:t>
            </a:r>
            <a:r>
              <a:rPr lang="uk-UA" sz="2000" b="1" u="sng" spc="-25" dirty="0">
                <a:effectLst/>
                <a:latin typeface="Times New Roman" panose="02020603050405020304" pitchFamily="18" charset="0"/>
                <a:ea typeface="Times New Roman" panose="02020603050405020304" pitchFamily="18" charset="0"/>
              </a:rPr>
              <a:t> </a:t>
            </a:r>
          </a:p>
          <a:p>
            <a:pPr indent="448945" algn="ctr"/>
            <a:r>
              <a:rPr lang="uk-UA" sz="2000" b="1" u="sng" dirty="0">
                <a:effectLst/>
                <a:latin typeface="Times New Roman" panose="02020603050405020304" pitchFamily="18" charset="0"/>
                <a:ea typeface="Times New Roman" panose="02020603050405020304" pitchFamily="18" charset="0"/>
              </a:rPr>
              <a:t>(</a:t>
            </a:r>
            <a:r>
              <a:rPr lang="uk-UA" sz="2000" b="1" u="sng" dirty="0" err="1">
                <a:effectLst/>
                <a:latin typeface="Times New Roman" panose="02020603050405020304" pitchFamily="18" charset="0"/>
                <a:ea typeface="Times New Roman" panose="02020603050405020304" pitchFamily="18" charset="0"/>
              </a:rPr>
              <a:t>Preliminary</a:t>
            </a:r>
            <a:r>
              <a:rPr lang="uk-UA" sz="2000" b="1" u="sng" spc="-45" dirty="0">
                <a:effectLst/>
                <a:latin typeface="Times New Roman" panose="02020603050405020304" pitchFamily="18" charset="0"/>
                <a:ea typeface="Times New Roman" panose="02020603050405020304" pitchFamily="18" charset="0"/>
              </a:rPr>
              <a:t> </a:t>
            </a:r>
            <a:r>
              <a:rPr lang="uk-UA" sz="2000" b="1" u="sng" dirty="0" err="1">
                <a:effectLst/>
                <a:latin typeface="Times New Roman" panose="02020603050405020304" pitchFamily="18" charset="0"/>
                <a:ea typeface="Times New Roman" panose="02020603050405020304" pitchFamily="18" charset="0"/>
              </a:rPr>
              <a:t>Hazard</a:t>
            </a:r>
            <a:r>
              <a:rPr lang="uk-UA" sz="2000" b="1" u="sng" spc="-75" dirty="0">
                <a:effectLst/>
                <a:latin typeface="Times New Roman" panose="02020603050405020304" pitchFamily="18" charset="0"/>
                <a:ea typeface="Times New Roman" panose="02020603050405020304" pitchFamily="18" charset="0"/>
              </a:rPr>
              <a:t> </a:t>
            </a:r>
            <a:r>
              <a:rPr lang="uk-UA" sz="2000" b="1" u="sng" dirty="0" err="1">
                <a:effectLst/>
                <a:latin typeface="Times New Roman" panose="02020603050405020304" pitchFamily="18" charset="0"/>
                <a:ea typeface="Times New Roman" panose="02020603050405020304" pitchFamily="18" charset="0"/>
              </a:rPr>
              <a:t>Analysis</a:t>
            </a:r>
            <a:r>
              <a:rPr lang="uk-UA" sz="2000" b="1" u="sng" dirty="0">
                <a:effectLst/>
                <a:latin typeface="Times New Roman" panose="02020603050405020304" pitchFamily="18" charset="0"/>
                <a:ea typeface="Times New Roman" panose="02020603050405020304" pitchFamily="18" charset="0"/>
              </a:rPr>
              <a:t>,</a:t>
            </a:r>
            <a:r>
              <a:rPr lang="uk-UA" sz="2000" b="1" u="sng" spc="-25" dirty="0">
                <a:effectLst/>
                <a:latin typeface="Times New Roman" panose="02020603050405020304" pitchFamily="18" charset="0"/>
                <a:ea typeface="Times New Roman" panose="02020603050405020304" pitchFamily="18" charset="0"/>
              </a:rPr>
              <a:t> </a:t>
            </a:r>
            <a:r>
              <a:rPr lang="uk-UA" sz="2000" b="1" u="sng" spc="-20" dirty="0">
                <a:effectLst/>
                <a:latin typeface="Times New Roman" panose="02020603050405020304" pitchFamily="18" charset="0"/>
                <a:ea typeface="Times New Roman" panose="02020603050405020304" pitchFamily="18" charset="0"/>
              </a:rPr>
              <a:t>PHA)</a:t>
            </a:r>
          </a:p>
          <a:p>
            <a:pPr indent="448945" algn="ctr"/>
            <a:endParaRPr lang="uk-UA" sz="2000" b="1" dirty="0">
              <a:effectLst/>
              <a:latin typeface="Times New Roman" panose="02020603050405020304" pitchFamily="18" charset="0"/>
              <a:ea typeface="Times New Roman" panose="02020603050405020304" pitchFamily="18" charset="0"/>
            </a:endParaRPr>
          </a:p>
          <a:p>
            <a:pPr marR="451485" indent="448945" algn="just"/>
            <a:r>
              <a:rPr lang="uk-UA" sz="2000" dirty="0">
                <a:effectLst/>
                <a:latin typeface="Times New Roman" panose="02020603050405020304" pitchFamily="18" charset="0"/>
                <a:ea typeface="Times New Roman" panose="02020603050405020304" pitchFamily="18" charset="0"/>
              </a:rPr>
              <a:t>PHA є інструментом аналізу, заснованого на використанні попереднього досвіду або знань щодо небезпеки або відмови, з метою виявлення небезпечних ситуацій та випадків, що можуть бути причиною шкоди.</a:t>
            </a:r>
          </a:p>
          <a:p>
            <a:pPr algn="just"/>
            <a:endParaRPr lang="uk-UA" sz="2000" i="1" dirty="0">
              <a:effectLst/>
              <a:latin typeface="Times New Roman" panose="02020603050405020304" pitchFamily="18" charset="0"/>
              <a:ea typeface="Times New Roman" panose="02020603050405020304" pitchFamily="18" charset="0"/>
            </a:endParaRPr>
          </a:p>
          <a:p>
            <a:pPr algn="just"/>
            <a:r>
              <a:rPr lang="uk-UA" sz="2000" i="1" dirty="0">
                <a:effectLst/>
                <a:latin typeface="Times New Roman" panose="02020603050405020304" pitchFamily="18" charset="0"/>
                <a:ea typeface="Times New Roman" panose="02020603050405020304" pitchFamily="18" charset="0"/>
              </a:rPr>
              <a:t>Переваги</a:t>
            </a:r>
            <a:r>
              <a:rPr lang="uk-UA" sz="2000" i="1" spc="-20"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методу:</a:t>
            </a:r>
            <a:endParaRPr lang="uk-UA" sz="200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arenR"/>
              <a:tabLst>
                <a:tab pos="1694180" algn="l"/>
              </a:tabLst>
            </a:pPr>
            <a:r>
              <a:rPr lang="uk-UA" sz="2000" spc="0" dirty="0">
                <a:effectLst/>
                <a:latin typeface="Times New Roman" panose="02020603050405020304" pitchFamily="18" charset="0"/>
                <a:ea typeface="Times New Roman" panose="02020603050405020304" pitchFamily="18" charset="0"/>
              </a:rPr>
              <a:t>можна</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використовувати</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ситуації</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обмеженої</a:t>
            </a:r>
            <a:r>
              <a:rPr lang="uk-UA" sz="2000" spc="-1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інформації,</a:t>
            </a:r>
            <a:endParaRPr lang="uk-UA" sz="20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arenR"/>
              <a:tabLst>
                <a:tab pos="1694180" algn="l"/>
              </a:tabLst>
            </a:pPr>
            <a:r>
              <a:rPr lang="uk-UA" sz="2000" spc="0" dirty="0">
                <a:effectLst/>
                <a:latin typeface="Times New Roman" panose="02020603050405020304" pitchFamily="18" charset="0"/>
                <a:ea typeface="Times New Roman" panose="02020603050405020304" pitchFamily="18" charset="0"/>
              </a:rPr>
              <a:t>дає</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змогу</a:t>
            </a:r>
            <a:r>
              <a:rPr lang="uk-UA" sz="2000" spc="-3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досліджувати</a:t>
            </a:r>
            <a:r>
              <a:rPr lang="uk-UA" sz="2000" spc="-1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ризик</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на</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ранніх стадіях життєвого</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циклу</a:t>
            </a:r>
            <a:r>
              <a:rPr lang="uk-UA" sz="2000" spc="-3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системи.</a:t>
            </a:r>
            <a:endParaRPr lang="uk-UA" sz="2000" spc="0" dirty="0">
              <a:effectLst/>
              <a:latin typeface="Times New Roman" panose="02020603050405020304" pitchFamily="18" charset="0"/>
              <a:ea typeface="Times New Roman" panose="02020603050405020304" pitchFamily="18" charset="0"/>
            </a:endParaRPr>
          </a:p>
          <a:p>
            <a:pPr algn="just"/>
            <a:endParaRPr lang="uk-UA" sz="2000" i="1" dirty="0">
              <a:effectLst/>
              <a:latin typeface="Times New Roman" panose="02020603050405020304" pitchFamily="18" charset="0"/>
              <a:ea typeface="Times New Roman" panose="02020603050405020304" pitchFamily="18" charset="0"/>
            </a:endParaRPr>
          </a:p>
          <a:p>
            <a:pPr algn="just"/>
            <a:r>
              <a:rPr lang="uk-UA" sz="2000" i="1" dirty="0">
                <a:effectLst/>
                <a:latin typeface="Times New Roman" panose="02020603050405020304" pitchFamily="18" charset="0"/>
                <a:ea typeface="Times New Roman" panose="02020603050405020304" pitchFamily="18" charset="0"/>
              </a:rPr>
              <a:t>Недоліки</a:t>
            </a:r>
            <a:r>
              <a:rPr lang="uk-UA" sz="2000" i="1" spc="-10" dirty="0">
                <a:effectLst/>
                <a:latin typeface="Times New Roman" panose="02020603050405020304" pitchFamily="18" charset="0"/>
                <a:ea typeface="Times New Roman" panose="02020603050405020304" pitchFamily="18" charset="0"/>
              </a:rPr>
              <a:t> методу:</a:t>
            </a:r>
            <a:endParaRPr lang="uk-UA" sz="200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arenR"/>
              <a:tabLst>
                <a:tab pos="1694180" algn="l"/>
              </a:tabLst>
            </a:pPr>
            <a:r>
              <a:rPr lang="uk-UA" sz="2000" spc="0" dirty="0">
                <a:effectLst/>
                <a:latin typeface="Times New Roman" panose="02020603050405020304" pitchFamily="18" charset="0"/>
                <a:ea typeface="Times New Roman" panose="02020603050405020304" pitchFamily="18" charset="0"/>
              </a:rPr>
              <a:t>надає</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лише</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попередню</a:t>
            </a:r>
            <a:r>
              <a:rPr lang="uk-UA" sz="2000" spc="-10" dirty="0">
                <a:effectLst/>
                <a:latin typeface="Times New Roman" panose="02020603050405020304" pitchFamily="18" charset="0"/>
                <a:ea typeface="Times New Roman" panose="02020603050405020304" pitchFamily="18" charset="0"/>
              </a:rPr>
              <a:t> інформацію,</a:t>
            </a:r>
            <a:endParaRPr lang="uk-UA" sz="2000" spc="0" dirty="0">
              <a:effectLst/>
              <a:latin typeface="Times New Roman" panose="02020603050405020304" pitchFamily="18" charset="0"/>
              <a:ea typeface="Times New Roman" panose="02020603050405020304" pitchFamily="18" charset="0"/>
            </a:endParaRPr>
          </a:p>
          <a:p>
            <a:pPr marR="448945" lvl="0" indent="-342900" algn="just">
              <a:buSzPts val="1200"/>
              <a:buFont typeface="Times New Roman" panose="02020603050405020304" pitchFamily="18" charset="0"/>
              <a:buAutoNum type="arabicParenR"/>
              <a:tabLst>
                <a:tab pos="1779905" algn="l"/>
              </a:tabLst>
            </a:pPr>
            <a:r>
              <a:rPr lang="uk-UA" sz="2000" spc="0" dirty="0">
                <a:effectLst/>
                <a:latin typeface="Times New Roman" panose="02020603050405020304" pitchFamily="18" charset="0"/>
                <a:ea typeface="Times New Roman" panose="02020603050405020304" pitchFamily="18" charset="0"/>
              </a:rPr>
              <a:t>не</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є</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всебічним</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методом</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і</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не</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може</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забезпечити</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детальну</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інформацію про небезпечні події та способи їх запобігання.</a:t>
            </a:r>
          </a:p>
          <a:p>
            <a:pPr algn="just"/>
            <a:endParaRPr lang="uk-UA" sz="2000" i="1" dirty="0">
              <a:effectLst/>
              <a:latin typeface="Times New Roman" panose="02020603050405020304" pitchFamily="18" charset="0"/>
              <a:ea typeface="Times New Roman" panose="02020603050405020304" pitchFamily="18" charset="0"/>
            </a:endParaRPr>
          </a:p>
          <a:p>
            <a:pPr algn="just"/>
            <a:r>
              <a:rPr lang="uk-UA" sz="2000" i="1" dirty="0">
                <a:effectLst/>
                <a:latin typeface="Times New Roman" panose="02020603050405020304" pitchFamily="18" charset="0"/>
                <a:ea typeface="Times New Roman" panose="02020603050405020304" pitchFamily="18" charset="0"/>
              </a:rPr>
              <a:t>Можливі</a:t>
            </a:r>
            <a:r>
              <a:rPr lang="uk-UA" sz="2000" i="1" spc="-1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сфери</a:t>
            </a:r>
            <a:r>
              <a:rPr lang="uk-UA" sz="2000" i="1" spc="-10" dirty="0">
                <a:effectLst/>
                <a:latin typeface="Times New Roman" panose="02020603050405020304" pitchFamily="18" charset="0"/>
                <a:ea typeface="Times New Roman" panose="02020603050405020304" pitchFamily="18" charset="0"/>
              </a:rPr>
              <a:t> застосування</a:t>
            </a:r>
            <a:endParaRPr lang="uk-UA" sz="2000" dirty="0">
              <a:effectLst/>
              <a:latin typeface="Times New Roman" panose="02020603050405020304" pitchFamily="18" charset="0"/>
              <a:ea typeface="Times New Roman" panose="02020603050405020304" pitchFamily="18" charset="0"/>
            </a:endParaRPr>
          </a:p>
          <a:p>
            <a:pPr marR="449580" indent="448945" algn="just"/>
            <a:r>
              <a:rPr lang="uk-UA" sz="2000" dirty="0">
                <a:effectLst/>
                <a:latin typeface="Times New Roman" panose="02020603050405020304" pitchFamily="18" charset="0"/>
                <a:ea typeface="Times New Roman" panose="02020603050405020304" pitchFamily="18" charset="0"/>
              </a:rPr>
              <a:t>PHA найбільш часто застосовується на ранніх етапах розробки </a:t>
            </a:r>
            <a:r>
              <a:rPr lang="uk-UA" sz="2000" dirty="0" err="1">
                <a:effectLst/>
                <a:latin typeface="Times New Roman" panose="02020603050405020304" pitchFamily="18" charset="0"/>
                <a:ea typeface="Times New Roman" panose="02020603050405020304" pitchFamily="18" charset="0"/>
              </a:rPr>
              <a:t>проєкту</a:t>
            </a:r>
            <a:r>
              <a:rPr lang="uk-UA" sz="2000" dirty="0">
                <a:effectLst/>
                <a:latin typeface="Times New Roman" panose="02020603050405020304" pitchFamily="18" charset="0"/>
                <a:ea typeface="Times New Roman" panose="02020603050405020304" pitchFamily="18" charset="0"/>
              </a:rPr>
              <a:t>, коли мало інформації щодо деталей плану або робочих </a:t>
            </a:r>
            <a:r>
              <a:rPr lang="uk-UA" sz="2000" dirty="0" err="1">
                <a:effectLst/>
                <a:latin typeface="Times New Roman" panose="02020603050405020304" pitchFamily="18" charset="0"/>
                <a:ea typeface="Times New Roman" panose="02020603050405020304" pitchFamily="18" charset="0"/>
              </a:rPr>
              <a:t>методик</a:t>
            </a:r>
            <a:r>
              <a:rPr lang="uk-UA" sz="2000" dirty="0">
                <a:effectLst/>
                <a:latin typeface="Times New Roman" panose="02020603050405020304" pitchFamily="18" charset="0"/>
                <a:ea typeface="Times New Roman" panose="02020603050405020304" pitchFamily="18" charset="0"/>
              </a:rPr>
              <a:t>; таким чином, PHA часто є попереднім інструментом для подальших досліджень.</a:t>
            </a:r>
          </a:p>
        </p:txBody>
      </p:sp>
    </p:spTree>
    <p:extLst>
      <p:ext uri="{BB962C8B-B14F-4D97-AF65-F5344CB8AC3E}">
        <p14:creationId xmlns:p14="http://schemas.microsoft.com/office/powerpoint/2010/main" val="2572160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43C9D1-319B-F0F7-9DCC-22939C2C94DE}"/>
              </a:ext>
            </a:extLst>
          </p:cNvPr>
          <p:cNvSpPr txBox="1"/>
          <p:nvPr/>
        </p:nvSpPr>
        <p:spPr>
          <a:xfrm>
            <a:off x="1229032" y="363562"/>
            <a:ext cx="10569678" cy="5978560"/>
          </a:xfrm>
          <a:prstGeom prst="rect">
            <a:avLst/>
          </a:prstGeom>
          <a:noFill/>
        </p:spPr>
        <p:txBody>
          <a:bodyPr wrap="square">
            <a:spAutoFit/>
          </a:bodyPr>
          <a:lstStyle/>
          <a:p>
            <a:pPr marL="1530350" indent="448945" algn="just">
              <a:spcBef>
                <a:spcPts val="330"/>
              </a:spcBef>
            </a:pPr>
            <a:r>
              <a:rPr lang="uk-UA" sz="2000" b="1" u="sng" dirty="0">
                <a:effectLst/>
                <a:latin typeface="Times New Roman" panose="02020603050405020304" pitchFamily="18" charset="0"/>
                <a:ea typeface="Times New Roman" panose="02020603050405020304" pitchFamily="18" charset="0"/>
              </a:rPr>
              <a:t>Ранжирування</a:t>
            </a:r>
            <a:r>
              <a:rPr lang="uk-UA" sz="2000" b="1" u="sng" spc="-3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та</a:t>
            </a:r>
            <a:r>
              <a:rPr lang="uk-UA" sz="2000" b="1" u="sng" spc="-2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фільтрація</a:t>
            </a:r>
            <a:r>
              <a:rPr lang="uk-UA" sz="2000" b="1" u="sng" spc="-2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ризиків</a:t>
            </a:r>
            <a:r>
              <a:rPr lang="uk-UA" sz="2000" b="1" u="sng" spc="-2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a:t>
            </a:r>
            <a:r>
              <a:rPr lang="uk-UA" sz="2000" b="1" u="sng" dirty="0" err="1">
                <a:effectLst/>
                <a:latin typeface="Times New Roman" panose="02020603050405020304" pitchFamily="18" charset="0"/>
                <a:ea typeface="Times New Roman" panose="02020603050405020304" pitchFamily="18" charset="0"/>
              </a:rPr>
              <a:t>Risk</a:t>
            </a:r>
            <a:r>
              <a:rPr lang="uk-UA" sz="2000" b="1" u="sng" spc="-20" dirty="0">
                <a:effectLst/>
                <a:latin typeface="Times New Roman" panose="02020603050405020304" pitchFamily="18" charset="0"/>
                <a:ea typeface="Times New Roman" panose="02020603050405020304" pitchFamily="18" charset="0"/>
              </a:rPr>
              <a:t> </a:t>
            </a:r>
            <a:r>
              <a:rPr lang="uk-UA" sz="2000" b="1" u="sng" dirty="0" err="1">
                <a:effectLst/>
                <a:latin typeface="Times New Roman" panose="02020603050405020304" pitchFamily="18" charset="0"/>
                <a:ea typeface="Times New Roman" panose="02020603050405020304" pitchFamily="18" charset="0"/>
              </a:rPr>
              <a:t>ranking</a:t>
            </a:r>
            <a:r>
              <a:rPr lang="uk-UA" sz="2000" b="1" u="sng" spc="-25" dirty="0">
                <a:effectLst/>
                <a:latin typeface="Times New Roman" panose="02020603050405020304" pitchFamily="18" charset="0"/>
                <a:ea typeface="Times New Roman" panose="02020603050405020304" pitchFamily="18" charset="0"/>
              </a:rPr>
              <a:t> </a:t>
            </a:r>
            <a:r>
              <a:rPr lang="uk-UA" sz="2000" b="1" u="sng" dirty="0" err="1">
                <a:effectLst/>
                <a:latin typeface="Times New Roman" panose="02020603050405020304" pitchFamily="18" charset="0"/>
                <a:ea typeface="Times New Roman" panose="02020603050405020304" pitchFamily="18" charset="0"/>
              </a:rPr>
              <a:t>and</a:t>
            </a:r>
            <a:r>
              <a:rPr lang="uk-UA" sz="2000" b="1" u="sng" spc="-20" dirty="0">
                <a:effectLst/>
                <a:latin typeface="Times New Roman" panose="02020603050405020304" pitchFamily="18" charset="0"/>
                <a:ea typeface="Times New Roman" panose="02020603050405020304" pitchFamily="18" charset="0"/>
              </a:rPr>
              <a:t> </a:t>
            </a:r>
            <a:r>
              <a:rPr lang="uk-UA" sz="2000" b="1" u="sng" spc="-10" dirty="0" err="1">
                <a:effectLst/>
                <a:latin typeface="Times New Roman" panose="02020603050405020304" pitchFamily="18" charset="0"/>
                <a:ea typeface="Times New Roman" panose="02020603050405020304" pitchFamily="18" charset="0"/>
              </a:rPr>
              <a:t>filtering</a:t>
            </a:r>
            <a:r>
              <a:rPr lang="uk-UA" sz="2000" u="sng" spc="-10" dirty="0">
                <a:effectLst/>
                <a:latin typeface="Times New Roman" panose="02020603050405020304" pitchFamily="18" charset="0"/>
                <a:ea typeface="Times New Roman" panose="02020603050405020304" pitchFamily="18" charset="0"/>
              </a:rPr>
              <a:t>)</a:t>
            </a:r>
          </a:p>
          <a:p>
            <a:pPr marL="1530350" indent="448945" algn="just">
              <a:spcBef>
                <a:spcPts val="330"/>
              </a:spcBef>
            </a:pPr>
            <a:endParaRPr lang="uk-UA" sz="2000" dirty="0">
              <a:effectLst/>
              <a:latin typeface="Times New Roman" panose="02020603050405020304" pitchFamily="18" charset="0"/>
              <a:ea typeface="Times New Roman" panose="02020603050405020304" pitchFamily="18" charset="0"/>
            </a:endParaRPr>
          </a:p>
          <a:p>
            <a:pPr marL="1080770" marR="450215" indent="448945" algn="just"/>
            <a:r>
              <a:rPr lang="uk-UA" sz="2000" dirty="0">
                <a:effectLst/>
                <a:latin typeface="Times New Roman" panose="02020603050405020304" pitchFamily="18" charset="0"/>
                <a:ea typeface="Times New Roman" panose="02020603050405020304" pitchFamily="18" charset="0"/>
              </a:rPr>
              <a:t>Метод полягає у поділі основної проблеми, пов’язаної з ризиком, на багато компонентів, що необхідно для фіксування факторів, пов’язаних з ризиком. Ці фактори поєднують в одну відносну шкалу ризиків, яку можна застосовувати для ранжирування </a:t>
            </a:r>
            <a:r>
              <a:rPr lang="uk-UA" sz="2000" spc="-10" dirty="0">
                <a:effectLst/>
                <a:latin typeface="Times New Roman" panose="02020603050405020304" pitchFamily="18" charset="0"/>
                <a:ea typeface="Times New Roman" panose="02020603050405020304" pitchFamily="18" charset="0"/>
              </a:rPr>
              <a:t>ризиків.</a:t>
            </a:r>
            <a:endParaRPr lang="uk-UA" sz="2000" dirty="0">
              <a:effectLst/>
              <a:latin typeface="Times New Roman" panose="02020603050405020304" pitchFamily="18" charset="0"/>
              <a:ea typeface="Times New Roman" panose="02020603050405020304" pitchFamily="18" charset="0"/>
            </a:endParaRPr>
          </a:p>
          <a:p>
            <a:pPr marL="1530350" algn="just">
              <a:spcBef>
                <a:spcPts val="5"/>
              </a:spcBef>
            </a:pPr>
            <a:endParaRPr lang="uk-UA" sz="2000" i="1" dirty="0">
              <a:effectLst/>
              <a:latin typeface="Times New Roman" panose="02020603050405020304" pitchFamily="18" charset="0"/>
              <a:ea typeface="Times New Roman" panose="02020603050405020304" pitchFamily="18" charset="0"/>
            </a:endParaRPr>
          </a:p>
          <a:p>
            <a:pPr marL="1530350" algn="just">
              <a:spcBef>
                <a:spcPts val="5"/>
              </a:spcBef>
            </a:pPr>
            <a:r>
              <a:rPr lang="uk-UA" sz="2000" i="1" dirty="0">
                <a:effectLst/>
                <a:latin typeface="Times New Roman" panose="02020603050405020304" pitchFamily="18" charset="0"/>
                <a:ea typeface="Times New Roman" panose="02020603050405020304" pitchFamily="18" charset="0"/>
              </a:rPr>
              <a:t>Перевага</a:t>
            </a:r>
            <a:r>
              <a:rPr lang="uk-UA" sz="2000" i="1" spc="-30" dirty="0">
                <a:effectLst/>
                <a:latin typeface="Times New Roman" panose="02020603050405020304" pitchFamily="18" charset="0"/>
                <a:ea typeface="Times New Roman" panose="02020603050405020304" pitchFamily="18" charset="0"/>
              </a:rPr>
              <a:t> </a:t>
            </a:r>
            <a:r>
              <a:rPr lang="uk-UA" sz="2000" i="1" spc="-10" dirty="0">
                <a:effectLst/>
                <a:latin typeface="Times New Roman" panose="02020603050405020304" pitchFamily="18" charset="0"/>
                <a:ea typeface="Times New Roman" panose="02020603050405020304" pitchFamily="18" charset="0"/>
              </a:rPr>
              <a:t>методу</a:t>
            </a:r>
            <a:endParaRPr lang="uk-UA" sz="2000" dirty="0">
              <a:effectLst/>
              <a:latin typeface="Times New Roman" panose="02020603050405020304" pitchFamily="18" charset="0"/>
              <a:ea typeface="Times New Roman" panose="02020603050405020304" pitchFamily="18" charset="0"/>
            </a:endParaRPr>
          </a:p>
          <a:p>
            <a:pPr marL="1530350" indent="448945" algn="just"/>
            <a:r>
              <a:rPr lang="uk-UA" sz="2000" dirty="0">
                <a:effectLst/>
                <a:latin typeface="Times New Roman" panose="02020603050405020304" pitchFamily="18" charset="0"/>
                <a:ea typeface="Times New Roman" panose="02020603050405020304" pitchFamily="18" charset="0"/>
              </a:rPr>
              <a:t>Перевагою</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цього</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методу</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є</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оперативність</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отримання</a:t>
            </a:r>
            <a:r>
              <a:rPr lang="uk-UA" sz="2000" spc="-1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інформації.</a:t>
            </a:r>
            <a:endParaRPr lang="uk-UA" sz="2000" dirty="0">
              <a:effectLst/>
              <a:latin typeface="Times New Roman" panose="02020603050405020304" pitchFamily="18" charset="0"/>
              <a:ea typeface="Times New Roman" panose="02020603050405020304" pitchFamily="18" charset="0"/>
            </a:endParaRPr>
          </a:p>
          <a:p>
            <a:pPr marL="1080770" marR="452120" indent="448945" algn="just"/>
            <a:r>
              <a:rPr lang="uk-UA" sz="2000" dirty="0">
                <a:effectLst/>
                <a:latin typeface="Times New Roman" panose="02020603050405020304" pitchFamily="18" charset="0"/>
                <a:ea typeface="Times New Roman" panose="02020603050405020304" pitchFamily="18" charset="0"/>
              </a:rPr>
              <a:t>Методи ранжирування ризиків є корисними, зокрема, в ситуаціях, коли ризики та наслідки,</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якими</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необхідно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управляти,</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є</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різноманітним</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представляють</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труднощі для порівняння при застосуванні тільки одного інструмента.</a:t>
            </a:r>
          </a:p>
          <a:p>
            <a:pPr marL="1530350" algn="just"/>
            <a:r>
              <a:rPr lang="uk-UA" sz="2000" i="1" dirty="0">
                <a:effectLst/>
                <a:latin typeface="Times New Roman" panose="02020603050405020304" pitchFamily="18" charset="0"/>
                <a:ea typeface="Times New Roman" panose="02020603050405020304" pitchFamily="18" charset="0"/>
              </a:rPr>
              <a:t>Недолік</a:t>
            </a:r>
            <a:r>
              <a:rPr lang="uk-UA" sz="2000" i="1" spc="-20"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методу</a:t>
            </a:r>
            <a:r>
              <a:rPr lang="uk-UA" sz="2000" i="1"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полягає у</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відносно</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високому</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рівні</a:t>
            </a:r>
            <a:r>
              <a:rPr lang="uk-UA" sz="2000" spc="-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суб’єктивності.</a:t>
            </a:r>
            <a:endParaRPr lang="uk-UA" sz="2000" dirty="0">
              <a:effectLst/>
              <a:latin typeface="Times New Roman" panose="02020603050405020304" pitchFamily="18" charset="0"/>
              <a:ea typeface="Times New Roman" panose="02020603050405020304" pitchFamily="18" charset="0"/>
            </a:endParaRPr>
          </a:p>
          <a:p>
            <a:pPr marL="1530350" algn="just"/>
            <a:endParaRPr lang="uk-UA" sz="2000" i="1" dirty="0">
              <a:effectLst/>
              <a:latin typeface="Times New Roman" panose="02020603050405020304" pitchFamily="18" charset="0"/>
              <a:ea typeface="Times New Roman" panose="02020603050405020304" pitchFamily="18" charset="0"/>
            </a:endParaRPr>
          </a:p>
          <a:p>
            <a:pPr marL="1530350" algn="just"/>
            <a:r>
              <a:rPr lang="uk-UA" sz="2000" i="1" dirty="0">
                <a:effectLst/>
                <a:latin typeface="Times New Roman" panose="02020603050405020304" pitchFamily="18" charset="0"/>
                <a:ea typeface="Times New Roman" panose="02020603050405020304" pitchFamily="18" charset="0"/>
              </a:rPr>
              <a:t>Можливі</a:t>
            </a:r>
            <a:r>
              <a:rPr lang="uk-UA" sz="2000" i="1" spc="-1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сфери</a:t>
            </a:r>
            <a:r>
              <a:rPr lang="uk-UA" sz="2000" i="1" spc="-10" dirty="0">
                <a:effectLst/>
                <a:latin typeface="Times New Roman" panose="02020603050405020304" pitchFamily="18" charset="0"/>
                <a:ea typeface="Times New Roman" panose="02020603050405020304" pitchFamily="18" charset="0"/>
              </a:rPr>
              <a:t> застосування</a:t>
            </a:r>
            <a:endParaRPr lang="uk-UA" sz="2000" dirty="0">
              <a:effectLst/>
              <a:latin typeface="Times New Roman" panose="02020603050405020304" pitchFamily="18" charset="0"/>
              <a:ea typeface="Times New Roman" panose="02020603050405020304" pitchFamily="18" charset="0"/>
            </a:endParaRPr>
          </a:p>
          <a:p>
            <a:pPr marL="1080770" marR="449580" indent="448945" algn="just"/>
            <a:r>
              <a:rPr lang="uk-UA" sz="2000" dirty="0">
                <a:effectLst/>
                <a:latin typeface="Times New Roman" panose="02020603050405020304" pitchFamily="18" charset="0"/>
                <a:ea typeface="Times New Roman" panose="02020603050405020304" pitchFamily="18" charset="0"/>
              </a:rPr>
              <a:t>Ранжирування та фільтрацію ризиків можна застосовувати для визначення пріоритетів щодо інспектування/аудиту виробничих дільниць зі сторони регуляторних органів або самих промисловців.</a:t>
            </a:r>
          </a:p>
        </p:txBody>
      </p:sp>
    </p:spTree>
    <p:extLst>
      <p:ext uri="{BB962C8B-B14F-4D97-AF65-F5344CB8AC3E}">
        <p14:creationId xmlns:p14="http://schemas.microsoft.com/office/powerpoint/2010/main" val="2202022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CBD8E1-CFC3-8584-9B8A-A1D4B47D5657}"/>
              </a:ext>
            </a:extLst>
          </p:cNvPr>
          <p:cNvSpPr txBox="1"/>
          <p:nvPr/>
        </p:nvSpPr>
        <p:spPr>
          <a:xfrm>
            <a:off x="1739867" y="542075"/>
            <a:ext cx="10088340" cy="5632311"/>
          </a:xfrm>
          <a:prstGeom prst="rect">
            <a:avLst/>
          </a:prstGeom>
          <a:noFill/>
        </p:spPr>
        <p:txBody>
          <a:bodyPr wrap="square">
            <a:spAutoFit/>
          </a:bodyPr>
          <a:lstStyle/>
          <a:p>
            <a:pPr indent="457200" algn="just"/>
            <a:r>
              <a:rPr lang="ru-RU" sz="2000" dirty="0" err="1">
                <a:latin typeface="Times New Roman" panose="02020603050405020304" pitchFamily="18" charset="0"/>
                <a:cs typeface="Times New Roman" panose="02020603050405020304" pitchFamily="18" charset="0"/>
              </a:rPr>
              <a:t>Невід’ємним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елементом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сучасних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належних</a:t>
            </a:r>
            <a:r>
              <a:rPr lang="ru-RU" sz="2000" dirty="0">
                <a:latin typeface="Times New Roman" panose="02020603050405020304" pitchFamily="18" charset="0"/>
                <a:cs typeface="Times New Roman" panose="02020603050405020304" pitchFamily="18" charset="0"/>
              </a:rPr>
              <a:t> практик та одним з </a:t>
            </a:r>
            <a:r>
              <a:rPr lang="ru-RU" sz="2000" dirty="0" err="1">
                <a:latin typeface="Times New Roman" panose="02020603050405020304" pitchFamily="18" charset="0"/>
                <a:cs typeface="Times New Roman" panose="02020603050405020304" pitchFamily="18" charset="0"/>
              </a:rPr>
              <a:t>важливих</a:t>
            </a:r>
            <a:r>
              <a:rPr lang="ru-RU" sz="2000" dirty="0">
                <a:latin typeface="Times New Roman" panose="02020603050405020304" pitchFamily="18" charset="0"/>
                <a:cs typeface="Times New Roman" panose="02020603050405020304" pitchFamily="18" charset="0"/>
              </a:rPr>
              <a:t>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компонентів ефективних систем якості фармацевтичних підприємств (СЯ ФП) є управління ризиками для якості (УРЯ) ЛЗ і супутніх фармацевтичних послуг, орієнтоване на захист пацієнтів (споживачів), а також задоволення інтересів інших зацікавлених сторін (медичних і фармацевтичних працівників, регуляторних органів, суспільства тощо). Ефективний підхід до УРЯ ЛЗ сприяє прийняттю кращих і більш обґрунтованих управлінських рішень керівництвом ФП та забезпечує пацієнтові високу якість ЛЗ шляхом встановлення запобіжних заходів для контролю можливих ризиків для якості, що можуть виникати протягом життєвого циклу ЛЗ. </a:t>
            </a:r>
          </a:p>
          <a:p>
            <a:pPr indent="457200" algn="just"/>
            <a:r>
              <a:rPr lang="uk-UA" sz="2000" b="0" i="0" u="none" strike="noStrike" baseline="0" dirty="0">
                <a:solidFill>
                  <a:srgbClr val="000000"/>
                </a:solidFill>
                <a:latin typeface="Times New Roman" panose="02020603050405020304" pitchFamily="18" charset="0"/>
                <a:cs typeface="Times New Roman" panose="02020603050405020304" pitchFamily="18" charset="0"/>
              </a:rPr>
              <a:t>«Належна виробнича практика» зазначає, що функціонуюча на ФП система забезпечення якості має включати належну виробничу практику, контроль якості та управління ризиком для якості . Метою управління ризиком для якості вважається одержання гарантій, що оцінювання ризику базується на наукових знаннях, досвіді щодо процесу та, врешті-решт, пов’язана із захистом пацієнта. </a:t>
            </a:r>
          </a:p>
          <a:p>
            <a:pPr indent="457200" algn="just"/>
            <a:r>
              <a:rPr lang="uk-UA" sz="2000" b="0" i="0" u="none" strike="noStrike" baseline="0" dirty="0">
                <a:solidFill>
                  <a:srgbClr val="000000"/>
                </a:solidFill>
                <a:latin typeface="Times New Roman" panose="02020603050405020304" pitchFamily="18" charset="0"/>
                <a:cs typeface="Times New Roman" panose="02020603050405020304" pitchFamily="18" charset="0"/>
              </a:rPr>
              <a:t>Важливість проблеми керування ризиками підтверджує і той факт, що ризик-орієнтоване мислення поряд з процесним підходом є концептуальною основою міжнародного стандарту </a:t>
            </a:r>
            <a:r>
              <a:rPr lang="en-ID" sz="2000" b="0" i="0" u="none" strike="noStrike" baseline="0" dirty="0">
                <a:solidFill>
                  <a:srgbClr val="000000"/>
                </a:solidFill>
                <a:latin typeface="Times New Roman" panose="02020603050405020304" pitchFamily="18" charset="0"/>
                <a:cs typeface="Times New Roman" panose="02020603050405020304" pitchFamily="18" charset="0"/>
              </a:rPr>
              <a:t>ISO 9001:2015,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який визначає ризики як підґрунтя для планування та впровадження процесів системи управління якістю в організаціях. </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3265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645EB7-F2E0-5750-E2A3-3166934AFB66}"/>
              </a:ext>
            </a:extLst>
          </p:cNvPr>
          <p:cNvSpPr txBox="1"/>
          <p:nvPr/>
        </p:nvSpPr>
        <p:spPr>
          <a:xfrm>
            <a:off x="2027419" y="610136"/>
            <a:ext cx="9799820" cy="5324535"/>
          </a:xfrm>
          <a:prstGeom prst="rect">
            <a:avLst/>
          </a:prstGeom>
          <a:noFill/>
        </p:spPr>
        <p:txBody>
          <a:bodyPr wrap="square">
            <a:spAutoFit/>
          </a:bodyPr>
          <a:lstStyle/>
          <a:p>
            <a:pPr algn="just"/>
            <a:r>
              <a:rPr lang="ru-RU" sz="2000" b="0" i="0" u="none" strike="noStrike" baseline="0" dirty="0">
                <a:solidFill>
                  <a:srgbClr val="000000"/>
                </a:solidFill>
                <a:latin typeface="Times New Roman" panose="02020603050405020304" pitchFamily="18" charset="0"/>
                <a:cs typeface="Times New Roman" panose="02020603050405020304" pitchFamily="18" charset="0"/>
              </a:rPr>
              <a:t>УРЯ ЛЗ в АЗ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представляє</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собою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систематичний</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процес</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загальної</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оцінки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обробки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та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моніторингу</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ризиків</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для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ЛЗ і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супутніх</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фармацевтичних</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послуг</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Основні</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принципи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та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вимоги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для УРЯ ЛЗ в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умовах</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АЗ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містяться</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у таких документах:\ </a:t>
            </a:r>
          </a:p>
          <a:p>
            <a:pPr algn="just"/>
            <a:r>
              <a:rPr lang="en-ID" sz="2000" b="0" i="0" u="none" strike="noStrike" baseline="0" dirty="0">
                <a:solidFill>
                  <a:srgbClr val="000000"/>
                </a:solidFill>
                <a:latin typeface="Times New Roman" panose="02020603050405020304" pitchFamily="18" charset="0"/>
                <a:cs typeface="Times New Roman" panose="02020603050405020304" pitchFamily="18" charset="0"/>
              </a:rPr>
              <a:t>– -GDP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належна практика дистрибуції) </a:t>
            </a:r>
          </a:p>
          <a:p>
            <a:pPr algn="just"/>
            <a:r>
              <a:rPr lang="en-ID" sz="2000" b="0" i="0" u="none" strike="noStrike" baseline="0" dirty="0">
                <a:solidFill>
                  <a:srgbClr val="000000"/>
                </a:solidFill>
                <a:latin typeface="Times New Roman" panose="02020603050405020304" pitchFamily="18" charset="0"/>
                <a:cs typeface="Times New Roman" panose="02020603050405020304" pitchFamily="18" charset="0"/>
              </a:rPr>
              <a:t>– -GSP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належна практика зберігання) </a:t>
            </a:r>
          </a:p>
          <a:p>
            <a:pPr algn="just"/>
            <a:r>
              <a:rPr lang="ru-RU" sz="200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GPP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належна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аптечна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практика) </a:t>
            </a:r>
          </a:p>
          <a:p>
            <a:pPr algn="just"/>
            <a:r>
              <a:rPr lang="en-ID" sz="2000" b="0" i="0" u="none" strike="noStrike" baseline="0" dirty="0">
                <a:solidFill>
                  <a:srgbClr val="000000"/>
                </a:solidFill>
                <a:latin typeface="Times New Roman" panose="02020603050405020304" pitchFamily="18" charset="0"/>
                <a:cs typeface="Times New Roman" panose="02020603050405020304" pitchFamily="18" charset="0"/>
              </a:rPr>
              <a:t>– -GVP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належна практика </a:t>
            </a:r>
            <a:r>
              <a:rPr lang="uk-UA" sz="2000" b="0" i="0" u="none" strike="noStrike" baseline="0" dirty="0" err="1">
                <a:solidFill>
                  <a:srgbClr val="000000"/>
                </a:solidFill>
                <a:latin typeface="Times New Roman" panose="02020603050405020304" pitchFamily="18" charset="0"/>
                <a:cs typeface="Times New Roman" panose="02020603050405020304" pitchFamily="18" charset="0"/>
              </a:rPr>
              <a:t>фармаконагляду</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 </a:t>
            </a:r>
          </a:p>
          <a:p>
            <a:pPr algn="just"/>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Настанова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ICH Q9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ризиками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для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p>
          <a:p>
            <a:pPr algn="just"/>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Настанова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ICH Q10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фармацевтична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система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p>
          <a:p>
            <a:pPr algn="just"/>
            <a:r>
              <a:rPr lang="uk-UA" sz="2000" b="0" i="0" u="none" strike="noStrike" baseline="0" dirty="0">
                <a:solidFill>
                  <a:srgbClr val="000000"/>
                </a:solidFill>
                <a:latin typeface="Times New Roman" panose="02020603050405020304" pitchFamily="18" charset="0"/>
                <a:cs typeface="Times New Roman" panose="02020603050405020304" pitchFamily="18" charset="0"/>
              </a:rPr>
              <a:t>– -міжнародних стандартах з управління якістю ДСТУ </a:t>
            </a:r>
            <a:r>
              <a:rPr lang="en-ID" sz="2000" b="0" i="0" u="none" strike="noStrike" baseline="0" dirty="0">
                <a:solidFill>
                  <a:srgbClr val="000000"/>
                </a:solidFill>
                <a:latin typeface="Times New Roman" panose="02020603050405020304" pitchFamily="18" charset="0"/>
                <a:cs typeface="Times New Roman" panose="02020603050405020304" pitchFamily="18" charset="0"/>
              </a:rPr>
              <a:t>ISO 9001:2015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та управління ризиками ДСТУ </a:t>
            </a:r>
            <a:r>
              <a:rPr lang="en-ID" sz="2000" b="0" i="0" u="none" strike="noStrike" baseline="0" dirty="0">
                <a:solidFill>
                  <a:srgbClr val="000000"/>
                </a:solidFill>
                <a:latin typeface="Times New Roman" panose="02020603050405020304" pitchFamily="18" charset="0"/>
                <a:cs typeface="Times New Roman" panose="02020603050405020304" pitchFamily="18" charset="0"/>
              </a:rPr>
              <a:t>ISO 31000:2014, ISO/TR 31004:2013,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ДСТУ </a:t>
            </a:r>
            <a:r>
              <a:rPr lang="en-ID" sz="2000" b="0" i="0" u="none" strike="noStrike" baseline="0" dirty="0">
                <a:solidFill>
                  <a:srgbClr val="000000"/>
                </a:solidFill>
                <a:latin typeface="Times New Roman" panose="02020603050405020304" pitchFamily="18" charset="0"/>
                <a:cs typeface="Times New Roman" panose="02020603050405020304" pitchFamily="18" charset="0"/>
              </a:rPr>
              <a:t>IEC/ISO 31010:2013 </a:t>
            </a:r>
          </a:p>
          <a:p>
            <a:pPr algn="just"/>
            <a:endParaRPr lang="uk-UA" sz="2000" b="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cs typeface="Times New Roman" panose="02020603050405020304" pitchFamily="18" charset="0"/>
              </a:rPr>
              <a:t>Для впровадження концепції управління ризиками для якості у діяльність підприємства в першу чергу, необхідно встановити базові основи (включаючи термінологію і загальні принципи) та політику з цього питання. Вкрай важливо, щоб весь персонал, задіяний у виробництві і контролі якості ЛЗ, чітко уявляв собі, що всі виконувані операції в межах всіх процесів СУЯ мають той чи інший вплив на якість кінцевої продукції. </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8663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403690-3A27-59F7-2940-F9BA9E453D64}"/>
              </a:ext>
            </a:extLst>
          </p:cNvPr>
          <p:cNvSpPr txBox="1"/>
          <p:nvPr/>
        </p:nvSpPr>
        <p:spPr>
          <a:xfrm>
            <a:off x="2372193" y="612844"/>
            <a:ext cx="9634928" cy="5324535"/>
          </a:xfrm>
          <a:prstGeom prst="rect">
            <a:avLst/>
          </a:prstGeom>
          <a:noFill/>
        </p:spPr>
        <p:txBody>
          <a:bodyPr wrap="square">
            <a:spAutoFit/>
          </a:bodyPr>
          <a:lstStyle/>
          <a:p>
            <a:pPr algn="just"/>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Процес</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УРЯ ЛЗ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це</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не автономна система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а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складова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частина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ФІСЯ АЗ , тому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основними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сферами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застосування</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УРЯ ЛЗ є: </a:t>
            </a:r>
          </a:p>
          <a:p>
            <a:pPr algn="just"/>
            <a:endParaRPr lang="uk-UA"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документація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фармацевтичної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інтегрованої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системи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якості</a:t>
            </a:r>
            <a:r>
              <a:rPr lang="ru-RU" sz="2000" dirty="0">
                <a:latin typeface="Times New Roman" panose="02020603050405020304" pitchFamily="18" charset="0"/>
                <a:cs typeface="Times New Roman" panose="02020603050405020304" pitchFamily="18" charset="0"/>
              </a:rPr>
              <a:t> (ФІСЯ); </a:t>
            </a:r>
          </a:p>
          <a:p>
            <a:pPr algn="just"/>
            <a:r>
              <a:rPr lang="uk-UA" sz="2000" dirty="0">
                <a:latin typeface="Times New Roman" panose="02020603050405020304" pitchFamily="18" charset="0"/>
                <a:cs typeface="Times New Roman" panose="02020603050405020304" pitchFamily="18" charset="0"/>
              </a:rPr>
              <a:t>– освіта та навчання персоналу; </a:t>
            </a:r>
          </a:p>
          <a:p>
            <a:pPr algn="just"/>
            <a:r>
              <a:rPr lang="ru-RU" sz="2000" dirty="0">
                <a:latin typeface="Times New Roman" panose="02020603050405020304" pitchFamily="18" charset="0"/>
                <a:cs typeface="Times New Roman" panose="02020603050405020304" pitchFamily="18" charset="0"/>
              </a:rPr>
              <a:t>– стан, </a:t>
            </a:r>
            <a:r>
              <a:rPr lang="ru-RU" sz="2000" dirty="0" err="1">
                <a:latin typeface="Times New Roman" panose="02020603050405020304" pitchFamily="18" charset="0"/>
                <a:cs typeface="Times New Roman" panose="02020603050405020304" pitchFamily="18" charset="0"/>
              </a:rPr>
              <a:t>технічні</a:t>
            </a:r>
            <a:r>
              <a:rPr lang="ru-RU" sz="2000" dirty="0">
                <a:latin typeface="Times New Roman" panose="02020603050405020304" pitchFamily="18" charset="0"/>
                <a:cs typeface="Times New Roman" panose="02020603050405020304" pitchFamily="18" charset="0"/>
              </a:rPr>
              <a:t> характеристики і </a:t>
            </a:r>
            <a:r>
              <a:rPr lang="ru-RU" sz="2000" dirty="0" err="1">
                <a:latin typeface="Times New Roman" panose="02020603050405020304" pitchFamily="18" charset="0"/>
                <a:cs typeface="Times New Roman" panose="02020603050405020304" pitchFamily="18" charset="0"/>
              </a:rPr>
              <a:t>кваліфікація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приміщень</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обладнання</a:t>
            </a:r>
            <a:r>
              <a:rPr lang="ru-RU" sz="2000" dirty="0">
                <a:latin typeface="Times New Roman" panose="02020603050405020304" pitchFamily="18" charset="0"/>
                <a:cs typeface="Times New Roman" panose="02020603050405020304" pitchFamily="18" charset="0"/>
              </a:rPr>
              <a:t>; </a:t>
            </a:r>
          </a:p>
          <a:p>
            <a:pPr algn="just"/>
            <a:r>
              <a:rPr lang="uk-UA" sz="2000" dirty="0">
                <a:latin typeface="Times New Roman" panose="02020603050405020304" pitchFamily="18" charset="0"/>
                <a:cs typeface="Times New Roman" panose="02020603050405020304" pitchFamily="18" charset="0"/>
              </a:rPr>
              <a:t>– метрологічне забезпечення вимірювального обладнання; </a:t>
            </a:r>
          </a:p>
          <a:p>
            <a:pPr algn="just"/>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валідація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ключових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процесів</a:t>
            </a:r>
            <a:r>
              <a:rPr lang="ru-RU" sz="2000" dirty="0">
                <a:latin typeface="Times New Roman" panose="02020603050405020304" pitchFamily="18" charset="0"/>
                <a:cs typeface="Times New Roman" panose="02020603050405020304" pitchFamily="18" charset="0"/>
              </a:rPr>
              <a:t> та систем; </a:t>
            </a:r>
          </a:p>
          <a:p>
            <a:pPr algn="just"/>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гігієна</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умови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навколишнього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середовища</a:t>
            </a:r>
            <a:r>
              <a:rPr lang="ru-RU" sz="2000" dirty="0">
                <a:latin typeface="Times New Roman" panose="02020603050405020304" pitchFamily="18" charset="0"/>
                <a:cs typeface="Times New Roman" panose="02020603050405020304" pitchFamily="18" charset="0"/>
              </a:rPr>
              <a:t>; </a:t>
            </a:r>
          </a:p>
          <a:p>
            <a:pPr algn="just"/>
            <a:r>
              <a:rPr lang="uk-UA" sz="2000" dirty="0">
                <a:latin typeface="Times New Roman" panose="02020603050405020304" pitchFamily="18" charset="0"/>
                <a:cs typeface="Times New Roman" panose="02020603050405020304" pitchFamily="18" charset="0"/>
              </a:rPr>
              <a:t>– дефекти якості; </a:t>
            </a:r>
          </a:p>
          <a:p>
            <a:pPr algn="just"/>
            <a:r>
              <a:rPr lang="uk-UA" sz="2000" dirty="0">
                <a:latin typeface="Times New Roman" panose="02020603050405020304" pitchFamily="18" charset="0"/>
                <a:cs typeface="Times New Roman" panose="02020603050405020304" pitchFamily="18" charset="0"/>
              </a:rPr>
              <a:t>– управління змінами в ФІСЯ; </a:t>
            </a:r>
          </a:p>
          <a:p>
            <a:pPr algn="just"/>
            <a:r>
              <a:rPr lang="uk-UA" sz="2000" dirty="0">
                <a:latin typeface="Times New Roman" panose="02020603050405020304" pitchFamily="18" charset="0"/>
                <a:cs typeface="Times New Roman" panose="02020603050405020304" pitchFamily="18" charset="0"/>
              </a:rPr>
              <a:t>– моніторинг, аналіз, оцінка та постійне поліпшення ФІСЯ; </a:t>
            </a:r>
          </a:p>
          <a:p>
            <a:pPr algn="just"/>
            <a:r>
              <a:rPr lang="uk-UA" sz="2000" dirty="0">
                <a:latin typeface="Times New Roman" panose="02020603050405020304" pitchFamily="18" charset="0"/>
                <a:cs typeface="Times New Roman" panose="02020603050405020304" pitchFamily="18" charset="0"/>
              </a:rPr>
              <a:t>– аудити (</a:t>
            </a:r>
            <a:r>
              <a:rPr lang="uk-UA" sz="2000" dirty="0" err="1">
                <a:latin typeface="Times New Roman" panose="02020603050405020304" pitchFamily="18" charset="0"/>
                <a:cs typeface="Times New Roman" panose="02020603050405020304" pitchFamily="18" charset="0"/>
              </a:rPr>
              <a:t>самоінспекції</a:t>
            </a:r>
            <a:r>
              <a:rPr lang="uk-UA" sz="2000" dirty="0">
                <a:latin typeface="Times New Roman" panose="02020603050405020304" pitchFamily="18" charset="0"/>
                <a:cs typeface="Times New Roman" panose="02020603050405020304" pitchFamily="18" charset="0"/>
              </a:rPr>
              <a:t>) ФІСЯ; </a:t>
            </a:r>
          </a:p>
          <a:p>
            <a:pPr algn="just"/>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кваліфікація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постачальників</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одержувачів</a:t>
            </a:r>
            <a:r>
              <a:rPr lang="ru-RU" sz="2000" dirty="0">
                <a:latin typeface="Times New Roman" panose="02020603050405020304" pitchFamily="18" charset="0"/>
                <a:cs typeface="Times New Roman" panose="02020603050405020304" pitchFamily="18" charset="0"/>
              </a:rPr>
              <a:t> ЛЗ; </a:t>
            </a:r>
          </a:p>
          <a:p>
            <a:pPr algn="just"/>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умови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зберігання</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транспортування</a:t>
            </a:r>
            <a:r>
              <a:rPr lang="ru-RU" sz="2000" dirty="0">
                <a:latin typeface="Times New Roman" panose="02020603050405020304" pitchFamily="18" charset="0"/>
                <a:cs typeface="Times New Roman" panose="02020603050405020304" pitchFamily="18" charset="0"/>
              </a:rPr>
              <a:t> ЛЗ; </a:t>
            </a:r>
          </a:p>
          <a:p>
            <a:pPr algn="just"/>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моніторинг</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ефективності</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безпеки</a:t>
            </a:r>
            <a:r>
              <a:rPr lang="ru-RU" sz="2000" dirty="0">
                <a:latin typeface="Times New Roman" panose="02020603050405020304" pitchFamily="18" charset="0"/>
                <a:cs typeface="Times New Roman" panose="02020603050405020304" pitchFamily="18" charset="0"/>
              </a:rPr>
              <a:t> ЛЗ на </a:t>
            </a:r>
            <a:r>
              <a:rPr lang="ru-RU" sz="2000" dirty="0" err="1">
                <a:latin typeface="Times New Roman" panose="02020603050405020304" pitchFamily="18" charset="0"/>
                <a:cs typeface="Times New Roman" panose="02020603050405020304" pitchFamily="18" charset="0"/>
              </a:rPr>
              <a:t>етапі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медичного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застосування</a:t>
            </a:r>
            <a:r>
              <a:rPr lang="ru-RU" sz="2000" dirty="0">
                <a:latin typeface="Times New Roman" panose="02020603050405020304" pitchFamily="18" charset="0"/>
                <a:cs typeface="Times New Roman" panose="02020603050405020304" pitchFamily="18" charset="0"/>
              </a:rPr>
              <a:t> </a:t>
            </a:r>
          </a:p>
          <a:p>
            <a:pPr algn="just"/>
            <a:r>
              <a:rPr lang="ru-RU" sz="2000" dirty="0">
                <a:latin typeface="Times New Roman" panose="02020603050405020304" pitchFamily="18" charset="0"/>
                <a:cs typeface="Times New Roman" panose="02020603050405020304" pitchFamily="18" charset="0"/>
              </a:rPr>
              <a:t>(в </a:t>
            </a:r>
            <a:r>
              <a:rPr lang="ru-RU" sz="2000" dirty="0" err="1">
                <a:latin typeface="Times New Roman" panose="02020603050405020304" pitchFamily="18" charset="0"/>
                <a:cs typeface="Times New Roman" panose="02020603050405020304" pitchFamily="18" charset="0"/>
              </a:rPr>
              <a:t>стаціонарних</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амбулаторних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умовах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тощо</a:t>
            </a:r>
            <a:r>
              <a:rPr lang="ru-RU" sz="2000" dirty="0">
                <a:latin typeface="Times New Roman" panose="02020603050405020304" pitchFamily="18" charset="0"/>
                <a:cs typeface="Times New Roman" panose="02020603050405020304" pitchFamily="18" charset="0"/>
              </a:rPr>
              <a:t>. </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494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8E48CD-0CFC-C66C-E5BC-0083CA083D65}"/>
              </a:ext>
            </a:extLst>
          </p:cNvPr>
          <p:cNvSpPr txBox="1"/>
          <p:nvPr/>
        </p:nvSpPr>
        <p:spPr>
          <a:xfrm>
            <a:off x="1907497" y="427940"/>
            <a:ext cx="10084634" cy="2308324"/>
          </a:xfrm>
          <a:prstGeom prst="rect">
            <a:avLst/>
          </a:prstGeom>
          <a:noFill/>
        </p:spPr>
        <p:txBody>
          <a:bodyPr wrap="square">
            <a:spAutoFit/>
          </a:bodyPr>
          <a:lstStyle/>
          <a:p>
            <a:pPr algn="just"/>
            <a:r>
              <a:rPr lang="uk-UA" sz="1800" b="0" i="0" u="none" strike="noStrike" baseline="0" dirty="0">
                <a:solidFill>
                  <a:srgbClr val="000000"/>
                </a:solidFill>
                <a:latin typeface="Times New Roman" panose="02020603050405020304" pitchFamily="18" charset="0"/>
              </a:rPr>
              <a:t>Модель УРЯ ЛЗ є циклічно повторюваним процесом, що включає вісім основних етапів, а саме: визначення середовища, планування процесу УРЯ ЛЗ, ідентифікацію ризиків, аналіз ризиків, оцінку ризиків, обробку (контроль) та документування ризиків, моніторинг (огляд) ризиків, поліпшення процесу УРЯ ЛЗ. </a:t>
            </a:r>
          </a:p>
          <a:p>
            <a:pPr algn="just"/>
            <a:r>
              <a:rPr lang="uk-UA" sz="1800" b="0" i="0" u="none" strike="noStrike" baseline="0" dirty="0">
                <a:solidFill>
                  <a:srgbClr val="000000"/>
                </a:solidFill>
                <a:latin typeface="Times New Roman" panose="02020603050405020304" pitchFamily="18" charset="0"/>
              </a:rPr>
              <a:t>На всіх етапах повинно здійснюватися інформування та консультування щодо ризиків всіх працівників АЗ , які відповідальні за УРЯ ЛЗ, а також інших зацікавлених осіб (пацієнтів, постачальників, регуляторних органів тощо). При цьому, інформування щодо ризиків має проводитися в рамках плану обміну інформацією , що має бути частиною документації ФІСЯ АЗ . </a:t>
            </a:r>
          </a:p>
        </p:txBody>
      </p:sp>
      <p:sp>
        <p:nvSpPr>
          <p:cNvPr id="5" name="TextBox 4">
            <a:extLst>
              <a:ext uri="{FF2B5EF4-FFF2-40B4-BE49-F238E27FC236}">
                <a16:creationId xmlns:a16="http://schemas.microsoft.com/office/drawing/2014/main" id="{FD5EE727-4E7F-3619-C70E-2C02585E2B30}"/>
              </a:ext>
            </a:extLst>
          </p:cNvPr>
          <p:cNvSpPr txBox="1"/>
          <p:nvPr/>
        </p:nvSpPr>
        <p:spPr>
          <a:xfrm>
            <a:off x="1907497" y="3013740"/>
            <a:ext cx="9844790" cy="3416320"/>
          </a:xfrm>
          <a:prstGeom prst="rect">
            <a:avLst/>
          </a:prstGeom>
          <a:solidFill>
            <a:schemeClr val="accent2">
              <a:lumMod val="20000"/>
              <a:lumOff val="80000"/>
            </a:schemeClr>
          </a:solidFill>
          <a:ln>
            <a:solidFill>
              <a:schemeClr val="accent1"/>
            </a:solidFill>
          </a:ln>
        </p:spPr>
        <p:txBody>
          <a:bodyPr wrap="square">
            <a:spAutoFit/>
          </a:bodyPr>
          <a:lstStyle/>
          <a:p>
            <a:pPr algn="just"/>
            <a:r>
              <a:rPr lang="uk-UA" sz="1800" b="0" i="1" u="none" strike="noStrike" baseline="0" dirty="0">
                <a:solidFill>
                  <a:srgbClr val="000000"/>
                </a:solidFill>
                <a:latin typeface="Times New Roman" panose="02020603050405020304" pitchFamily="18" charset="0"/>
              </a:rPr>
              <a:t>1 етап Визначення середовища </a:t>
            </a:r>
            <a:r>
              <a:rPr lang="uk-UA" sz="1800" b="0" i="0" u="none" strike="noStrike" baseline="0" dirty="0">
                <a:solidFill>
                  <a:srgbClr val="000000"/>
                </a:solidFill>
                <a:latin typeface="Times New Roman" panose="02020603050405020304" pitchFamily="18" charset="0"/>
              </a:rPr>
              <a:t>включає такі елементи: визначення зовнішнього середовища АЗ (правові, соціальні, освітні, економічні, природні та інші чинники і тенденції, які впливають на цілі АЗ у сфері якості, очікування зовнішніх зацікавлених сторін тощо); визначення внутрішнього середовища АЗ ( організаційну структуру, політику, цілі, внутрішні стандарти, ресурси, знання, інформаційні потоки, процеси прийняття рішень тощо); встановлення середовища процесу УРЯ ЛЗ( визначення відповідальності, обсягу діяльності з УРЯ ЛЗ, взаємозв’язку з іншими видами діяльності АЗ , методології загальної оцінки ризиків, рішень та дій, необхідних для впровадження УРЯ ЛЗ в АЗ З) тощо ); встановлення політики у сфері УРЯ ЛЗ (має відповідати загальній політиці АЗ у сфері якості та чітко відображати цілі й зобов’язання АЗ щодо УРЯ ЛЗ); визначення критеріїв ризику щодо якості ЛЗ, на основі яких проводиться оцінка важливості ризиків. Для вивчення вищезазначених чинників зовнішнього і внутрішнього середовища АЗ (ЛПЗ) використовують метод </a:t>
            </a:r>
            <a:r>
              <a:rPr lang="en-ID" sz="1800" b="0" i="0" u="none" strike="noStrike" baseline="0" dirty="0">
                <a:solidFill>
                  <a:srgbClr val="000000"/>
                </a:solidFill>
                <a:latin typeface="Times New Roman" panose="02020603050405020304" pitchFamily="18" charset="0"/>
              </a:rPr>
              <a:t>SWOT-</a:t>
            </a:r>
            <a:r>
              <a:rPr lang="uk-UA" sz="1800" b="0" i="0" u="none" strike="noStrike" baseline="0" dirty="0">
                <a:solidFill>
                  <a:srgbClr val="000000"/>
                </a:solidFill>
                <a:latin typeface="Times New Roman" panose="02020603050405020304" pitchFamily="18" charset="0"/>
              </a:rPr>
              <a:t>аналізу. </a:t>
            </a:r>
            <a:endParaRPr lang="uk-UA" dirty="0"/>
          </a:p>
        </p:txBody>
      </p:sp>
      <p:sp>
        <p:nvSpPr>
          <p:cNvPr id="6" name="Стрілка: вправо 5">
            <a:extLst>
              <a:ext uri="{FF2B5EF4-FFF2-40B4-BE49-F238E27FC236}">
                <a16:creationId xmlns:a16="http://schemas.microsoft.com/office/drawing/2014/main" id="{2B342C3E-6B8A-C8E5-A3C3-2BAB112AF908}"/>
              </a:ext>
            </a:extLst>
          </p:cNvPr>
          <p:cNvSpPr/>
          <p:nvPr/>
        </p:nvSpPr>
        <p:spPr>
          <a:xfrm>
            <a:off x="239237" y="2528492"/>
            <a:ext cx="1838633" cy="693021"/>
          </a:xfrm>
          <a:prstGeom prst="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i="1">
                <a:solidFill>
                  <a:srgbClr val="000000"/>
                </a:solidFill>
                <a:latin typeface="Times New Roman" panose="02020603050405020304" pitchFamily="18" charset="0"/>
              </a:rPr>
              <a:t>1 етап</a:t>
            </a:r>
            <a:endParaRPr lang="uk-UA"/>
          </a:p>
        </p:txBody>
      </p:sp>
    </p:spTree>
    <p:extLst>
      <p:ext uri="{BB962C8B-B14F-4D97-AF65-F5344CB8AC3E}">
        <p14:creationId xmlns:p14="http://schemas.microsoft.com/office/powerpoint/2010/main" val="2699072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BE02EA-65F7-CBF2-E668-D5CA67DA5128}"/>
              </a:ext>
            </a:extLst>
          </p:cNvPr>
          <p:cNvSpPr txBox="1"/>
          <p:nvPr/>
        </p:nvSpPr>
        <p:spPr>
          <a:xfrm>
            <a:off x="2563158" y="1177115"/>
            <a:ext cx="8904317" cy="3785652"/>
          </a:xfrm>
          <a:prstGeom prst="rect">
            <a:avLst/>
          </a:prstGeom>
          <a:solidFill>
            <a:schemeClr val="accent2">
              <a:lumMod val="20000"/>
              <a:lumOff val="80000"/>
            </a:schemeClr>
          </a:solidFill>
          <a:ln>
            <a:solidFill>
              <a:schemeClr val="accent1"/>
            </a:solidFill>
          </a:ln>
        </p:spPr>
        <p:txBody>
          <a:bodyPr wrap="square">
            <a:spAutoFit/>
          </a:bodyPr>
          <a:lstStyle/>
          <a:p>
            <a:pPr algn="just"/>
            <a:r>
              <a:rPr lang="uk-UA" sz="2000" b="0" i="1" u="none" strike="noStrike" baseline="0" dirty="0">
                <a:solidFill>
                  <a:srgbClr val="000000"/>
                </a:solidFill>
                <a:latin typeface="Times New Roman" panose="02020603050405020304" pitchFamily="18" charset="0"/>
              </a:rPr>
              <a:t>2 етап Планування процесу УРЯ ЛЗ в АЗ </a:t>
            </a:r>
            <a:r>
              <a:rPr lang="uk-UA" sz="2000" b="0" i="0" u="none" strike="noStrike" baseline="0" dirty="0">
                <a:solidFill>
                  <a:srgbClr val="000000"/>
                </a:solidFill>
                <a:latin typeface="Times New Roman" panose="02020603050405020304" pitchFamily="18" charset="0"/>
              </a:rPr>
              <a:t>включає такий комплекс завдань і заходів: інтеграція УРЯ ЛЗ в політику, цілі та процеси ФІСЯ; розподіл відповідальності й обов’язків щодо УРЯ ЛЗ в АЗ; визначення методів та інструментів управління ризиками; визначення показників ефективності процесу УРЯ ЛЗ, тих, що відповідають показникам ефективності ФІСЯ АЗ ); визначення ресурсів, необхідних для кожного етапу процесу УРЯ ЛЗ; розробка документованої процедури й іншої документації УРЯ ЛЗ; затвердження програми (плану-графіку) впровадження УРЯ ЛЗ </a:t>
            </a:r>
            <a:r>
              <a:rPr lang="uk-UA" sz="2000" b="0" i="0" u="none" strike="noStrike" baseline="0" dirty="0">
                <a:latin typeface="Times New Roman" panose="02020603050405020304" pitchFamily="18" charset="0"/>
              </a:rPr>
              <a:t>в АЗ); проведення навчання персоналу АЗ з питань УРЯ ЛЗ; включення питань УРЯ ЛЗ до плану, на основі якого здійснюється інформування про ризики всіх зацікавлених осіб. При цьому план має бути узгоджений або інтегрований з планом термінових дій при виявленні неякісних, фальсифікованих та незареєстрованих ЛЗ. </a:t>
            </a:r>
            <a:endParaRPr lang="uk-UA" sz="2000" dirty="0"/>
          </a:p>
        </p:txBody>
      </p:sp>
      <p:sp>
        <p:nvSpPr>
          <p:cNvPr id="4" name="Стрілка: вправо 3">
            <a:extLst>
              <a:ext uri="{FF2B5EF4-FFF2-40B4-BE49-F238E27FC236}">
                <a16:creationId xmlns:a16="http://schemas.microsoft.com/office/drawing/2014/main" id="{D747C6EA-54B5-4621-8648-B25C3884CD78}"/>
              </a:ext>
            </a:extLst>
          </p:cNvPr>
          <p:cNvSpPr/>
          <p:nvPr/>
        </p:nvSpPr>
        <p:spPr>
          <a:xfrm>
            <a:off x="724525" y="1359259"/>
            <a:ext cx="1838633" cy="693021"/>
          </a:xfrm>
          <a:prstGeom prst="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i="1" dirty="0">
                <a:solidFill>
                  <a:srgbClr val="000000"/>
                </a:solidFill>
                <a:latin typeface="Times New Roman" panose="02020603050405020304" pitchFamily="18" charset="0"/>
              </a:rPr>
              <a:t>2 етап</a:t>
            </a:r>
            <a:endParaRPr lang="uk-UA" dirty="0"/>
          </a:p>
        </p:txBody>
      </p:sp>
    </p:spTree>
    <p:extLst>
      <p:ext uri="{BB962C8B-B14F-4D97-AF65-F5344CB8AC3E}">
        <p14:creationId xmlns:p14="http://schemas.microsoft.com/office/powerpoint/2010/main" val="2050018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91B562-CF84-610D-BA5A-D46A111AB197}"/>
              </a:ext>
            </a:extLst>
          </p:cNvPr>
          <p:cNvSpPr txBox="1"/>
          <p:nvPr/>
        </p:nvSpPr>
        <p:spPr>
          <a:xfrm>
            <a:off x="1922488" y="460790"/>
            <a:ext cx="9604948" cy="5355312"/>
          </a:xfrm>
          <a:prstGeom prst="rect">
            <a:avLst/>
          </a:prstGeom>
          <a:noFill/>
        </p:spPr>
        <p:txBody>
          <a:bodyPr wrap="square">
            <a:spAutoFit/>
          </a:bodyPr>
          <a:lstStyle/>
          <a:p>
            <a:pPr algn="just"/>
            <a:r>
              <a:rPr lang="uk-UA" b="0" i="0" u="none" strike="noStrike" baseline="0" dirty="0">
                <a:solidFill>
                  <a:srgbClr val="000000"/>
                </a:solidFill>
                <a:latin typeface="Times New Roman" panose="02020603050405020304" pitchFamily="18" charset="0"/>
              </a:rPr>
              <a:t>УРЯ ЛЗ має бути одним із завдань кожного працівника АЗ в рамках його компетенції, знань і наявної </a:t>
            </a:r>
            <a:r>
              <a:rPr lang="uk-UA" b="0" i="0" u="none" strike="noStrike" baseline="0" dirty="0" err="1">
                <a:solidFill>
                  <a:srgbClr val="000000"/>
                </a:solidFill>
                <a:latin typeface="Times New Roman" panose="02020603050405020304" pitchFamily="18" charset="0"/>
              </a:rPr>
              <a:t>інформаці</a:t>
            </a:r>
            <a:r>
              <a:rPr lang="uk-UA" b="0" i="0" u="none" strike="noStrike" baseline="0" dirty="0">
                <a:solidFill>
                  <a:srgbClr val="000000"/>
                </a:solidFill>
                <a:latin typeface="Times New Roman" panose="02020603050405020304" pitchFamily="18" charset="0"/>
              </a:rPr>
              <a:t> ,але основну відповідальність за УРЯ ЛЗ в АЗ несе керівник процесу УРЯ ЛЗ ‒ особа, відповідальна за організацію та координацію процесу УРЯ ЛЗ в АЗ ( може бути заступник керівника з якості або уповноважена особа АЗ ); власники ризиків ‒ керівники підрозділів чи процесів ФІСЯ АЗ , на стратегічні або операційні цілі яких мають прямий вплив відповідні ризики, за які вони відповідають та для управління якими наділені необхідними повноваженнями. У внутрішніх документах АЗ (у тому числі посадових інструкціях працівників) має бути чітко визначена міра відповідальності кожного суб’єкта в межах його компетенції, виходячи з розподілених обов’язків. </a:t>
            </a:r>
          </a:p>
          <a:p>
            <a:pPr algn="just"/>
            <a:r>
              <a:rPr lang="uk-UA" b="0" i="0" u="none" strike="noStrike" baseline="0" dirty="0">
                <a:solidFill>
                  <a:srgbClr val="000000"/>
                </a:solidFill>
                <a:latin typeface="Times New Roman" panose="02020603050405020304" pitchFamily="18" charset="0"/>
              </a:rPr>
              <a:t>Процес управління </a:t>
            </a:r>
            <a:r>
              <a:rPr lang="uk-UA" b="0" i="0" u="none" strike="noStrike" baseline="0" dirty="0" err="1">
                <a:solidFill>
                  <a:srgbClr val="000000"/>
                </a:solidFill>
                <a:latin typeface="Times New Roman" panose="02020603050405020304" pitchFamily="18" charset="0"/>
              </a:rPr>
              <a:t>міжпроцесними</a:t>
            </a:r>
            <a:r>
              <a:rPr lang="uk-UA" b="0" i="0" u="none" strike="noStrike" baseline="0" dirty="0">
                <a:solidFill>
                  <a:srgbClr val="000000"/>
                </a:solidFill>
                <a:latin typeface="Times New Roman" panose="02020603050405020304" pitchFamily="18" charset="0"/>
              </a:rPr>
              <a:t> ризиками (ризиками, які впливають на цілі кількох функцій або процесів) повинен ґрунтуватися на колегіальних рішеннях, прийнятих спільно на підставі наявної у різних підрозділів (учасників і керівників процесів) інформації. </a:t>
            </a:r>
          </a:p>
          <a:p>
            <a:pPr algn="just"/>
            <a:r>
              <a:rPr lang="uk-UA" b="0" i="0" u="none" strike="noStrike" baseline="0" dirty="0">
                <a:solidFill>
                  <a:srgbClr val="000000"/>
                </a:solidFill>
                <a:latin typeface="Times New Roman" panose="02020603050405020304" pitchFamily="18" charset="0"/>
              </a:rPr>
              <a:t>Тут слід зазначити, що документована процедура УРЯ ЛЗ може бути як окремим документом, так і частиною Настанови щодо ФІСЯ (Настанови з якості, НЯ), що регламентує ФІСЯ АЗ . Зміст і структура розділів НЯ, в які </a:t>
            </a:r>
            <a:r>
              <a:rPr lang="uk-UA" b="0" i="0" u="none" strike="noStrike" baseline="0" dirty="0" err="1">
                <a:solidFill>
                  <a:srgbClr val="000000"/>
                </a:solidFill>
                <a:latin typeface="Times New Roman" panose="02020603050405020304" pitchFamily="18" charset="0"/>
              </a:rPr>
              <a:t>імплементовано</a:t>
            </a:r>
            <a:r>
              <a:rPr lang="uk-UA" b="0" i="0" u="none" strike="noStrike" baseline="0" dirty="0">
                <a:solidFill>
                  <a:srgbClr val="000000"/>
                </a:solidFill>
                <a:latin typeface="Times New Roman" panose="02020603050405020304" pitchFamily="18" charset="0"/>
              </a:rPr>
              <a:t> питання УРЯ ЛЗ, має відповідати положенням </a:t>
            </a:r>
            <a:r>
              <a:rPr lang="en-ID" b="0" i="0" u="none" strike="noStrike" baseline="0" dirty="0">
                <a:solidFill>
                  <a:srgbClr val="000000"/>
                </a:solidFill>
                <a:latin typeface="Times New Roman" panose="02020603050405020304" pitchFamily="18" charset="0"/>
              </a:rPr>
              <a:t>ICH Q9 </a:t>
            </a:r>
            <a:r>
              <a:rPr lang="uk-UA" b="0" i="0" u="none" strike="noStrike" baseline="0" dirty="0">
                <a:solidFill>
                  <a:srgbClr val="000000"/>
                </a:solidFill>
                <a:latin typeface="Times New Roman" panose="02020603050405020304" pitchFamily="18" charset="0"/>
              </a:rPr>
              <a:t>та ДСТУ </a:t>
            </a:r>
            <a:r>
              <a:rPr lang="en-ID" b="0" i="0" u="none" strike="noStrike" baseline="0" dirty="0">
                <a:solidFill>
                  <a:srgbClr val="000000"/>
                </a:solidFill>
                <a:latin typeface="Times New Roman" panose="02020603050405020304" pitchFamily="18" charset="0"/>
              </a:rPr>
              <a:t>ISO 31000:2014. </a:t>
            </a:r>
            <a:r>
              <a:rPr lang="uk-UA" b="0" i="0" u="none" strike="noStrike" baseline="0" dirty="0">
                <a:solidFill>
                  <a:srgbClr val="000000"/>
                </a:solidFill>
                <a:latin typeface="Times New Roman" panose="02020603050405020304" pitchFamily="18" charset="0"/>
              </a:rPr>
              <a:t>Іншими документами, що безпосередньо стосуються УРЯ ЛЗ та форми яких мають бути розроблені і запроваджені в АЗ , мають бути: класифікатор ризиків , паспорти профілів ризиків , реєстр (журнал) ризиків , план управління ризиками та звіт з управління ризиками . </a:t>
            </a:r>
            <a:endParaRPr lang="uk-UA" dirty="0"/>
          </a:p>
        </p:txBody>
      </p:sp>
    </p:spTree>
    <p:extLst>
      <p:ext uri="{BB962C8B-B14F-4D97-AF65-F5344CB8AC3E}">
        <p14:creationId xmlns:p14="http://schemas.microsoft.com/office/powerpoint/2010/main" val="2854612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A39209-D055-A855-DC7C-4F1365B8D7D9}"/>
              </a:ext>
            </a:extLst>
          </p:cNvPr>
          <p:cNvSpPr txBox="1"/>
          <p:nvPr/>
        </p:nvSpPr>
        <p:spPr>
          <a:xfrm>
            <a:off x="2102370" y="467329"/>
            <a:ext cx="9754849" cy="5632311"/>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Важливою складовою планування процесу УРЯ ЛЗ є вибір методів та інструментів для проведення загальної оцінки ризиків для якості ЛЗ. У нормативних джерелах визначено, що основними критеріями вибору методів, що можуть бути застосовані для ідентифікації, аналізу та оцінки ризиків щодо якості ЛЗ в АЗ , мають бути: простота; відтворюваність; доречність до умов діяльності АЗ ; легкість оволодіння працівниками; функціональність при обмежених ресурсах; невеликий обсяг даних для обробки; змога встановлювати взаємозв’язок між негативними наслідками й причинами їх виникнення; придатність для ретроспективної оцінки ризику; отримання результатів у формі, яка уможливлює краще розуміння характеру ризику та способу, у який його може бути оброблено. </a:t>
            </a:r>
          </a:p>
          <a:p>
            <a:pPr algn="just"/>
            <a:endParaRPr lang="uk-UA" sz="2000" b="0" i="0" u="none" strike="noStrike" baseline="0" dirty="0">
              <a:solidFill>
                <a:srgbClr val="000000"/>
              </a:solidFill>
              <a:latin typeface="Times New Roman" panose="02020603050405020304" pitchFamily="18" charset="0"/>
            </a:endParaRPr>
          </a:p>
          <a:p>
            <a:pPr algn="just"/>
            <a:r>
              <a:rPr lang="uk-UA" sz="2000" b="1" i="1" u="none" strike="noStrike" baseline="0" dirty="0">
                <a:solidFill>
                  <a:srgbClr val="000000"/>
                </a:solidFill>
                <a:latin typeface="Times New Roman" panose="02020603050405020304" pitchFamily="18" charset="0"/>
              </a:rPr>
              <a:t>Методи, які частіше </a:t>
            </a:r>
            <a:r>
              <a:rPr lang="uk-UA" sz="2000" b="1" i="1" u="none" strike="noStrike" baseline="0" dirty="0" err="1">
                <a:solidFill>
                  <a:srgbClr val="000000"/>
                </a:solidFill>
                <a:latin typeface="Times New Roman" panose="02020603050405020304" pitchFamily="18" charset="0"/>
              </a:rPr>
              <a:t>всьго</a:t>
            </a:r>
            <a:r>
              <a:rPr lang="uk-UA" sz="2000" b="1" i="1" u="none" strike="noStrike" baseline="0" dirty="0">
                <a:solidFill>
                  <a:srgbClr val="000000"/>
                </a:solidFill>
                <a:latin typeface="Times New Roman" panose="02020603050405020304" pitchFamily="18" charset="0"/>
              </a:rPr>
              <a:t> використовують з метою ідентифікації, аналізу та оцінки ризиків для якості в умовах АЗ : </a:t>
            </a:r>
          </a:p>
          <a:p>
            <a:pPr algn="just"/>
            <a:r>
              <a:rPr lang="ru-RU" sz="2000" b="0" i="0" u="none" strike="noStrike" baseline="0" dirty="0">
                <a:solidFill>
                  <a:srgbClr val="000000"/>
                </a:solidFill>
                <a:latin typeface="Times New Roman" panose="02020603050405020304" pitchFamily="18" charset="0"/>
              </a:rPr>
              <a:t>– -SWOT-</a:t>
            </a:r>
            <a:r>
              <a:rPr lang="ru-RU" sz="2000" b="0" i="0" u="none" strike="noStrike" baseline="0" dirty="0" err="1">
                <a:solidFill>
                  <a:srgbClr val="000000"/>
                </a:solidFill>
                <a:latin typeface="Times New Roman" panose="02020603050405020304" pitchFamily="18" charset="0"/>
              </a:rPr>
              <a:t>аналіз</a:t>
            </a:r>
            <a:r>
              <a:rPr lang="ru-RU" sz="2000" b="0" i="0" u="none" strike="noStrike" baseline="0" dirty="0">
                <a:solidFill>
                  <a:srgbClr val="000000"/>
                </a:solidFill>
                <a:latin typeface="Times New Roman" panose="02020603050405020304" pitchFamily="18" charset="0"/>
              </a:rPr>
              <a:t>- для </a:t>
            </a:r>
            <a:r>
              <a:rPr lang="ru-RU" sz="2000" b="0" i="0" u="none" strike="noStrike" baseline="0" dirty="0" err="1">
                <a:solidFill>
                  <a:srgbClr val="000000"/>
                </a:solidFill>
                <a:latin typeface="Times New Roman" panose="02020603050405020304" pitchFamily="18" charset="0"/>
              </a:rPr>
              <a:t>визначення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сильних</a:t>
            </a:r>
            <a:r>
              <a:rPr lang="ru-RU" sz="2000" b="0" i="0" u="none" strike="noStrike" baseline="0" dirty="0">
                <a:solidFill>
                  <a:srgbClr val="000000"/>
                </a:solidFill>
                <a:latin typeface="Times New Roman" panose="02020603050405020304" pitchFamily="18" charset="0"/>
              </a:rPr>
              <a:t> і </a:t>
            </a:r>
            <a:r>
              <a:rPr lang="ru-RU" sz="2000" b="0" i="0" u="none" strike="noStrike" baseline="0" dirty="0" err="1">
                <a:solidFill>
                  <a:srgbClr val="000000"/>
                </a:solidFill>
                <a:latin typeface="Times New Roman" panose="02020603050405020304" pitchFamily="18" charset="0"/>
              </a:rPr>
              <a:t>слабких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сторін</a:t>
            </a:r>
            <a:r>
              <a:rPr lang="ru-RU" sz="2000" b="0" i="0" u="none" strike="noStrike" baseline="0" dirty="0">
                <a:solidFill>
                  <a:srgbClr val="000000"/>
                </a:solidFill>
                <a:latin typeface="Times New Roman" panose="02020603050405020304" pitchFamily="18" charset="0"/>
              </a:rPr>
              <a:t> АЗ, а також </a:t>
            </a:r>
            <a:r>
              <a:rPr lang="ru-RU" sz="2000" b="0" i="0" u="none" strike="noStrike" baseline="0" dirty="0" err="1">
                <a:solidFill>
                  <a:srgbClr val="000000"/>
                </a:solidFill>
                <a:latin typeface="Times New Roman" panose="02020603050405020304" pitchFamily="18" charset="0"/>
              </a:rPr>
              <a:t>можливостей</a:t>
            </a:r>
            <a:r>
              <a:rPr lang="ru-RU" sz="2000" b="0" i="0" u="none" strike="noStrike" baseline="0" dirty="0">
                <a:solidFill>
                  <a:srgbClr val="000000"/>
                </a:solidFill>
                <a:latin typeface="Times New Roman" panose="02020603050405020304" pitchFamily="18" charset="0"/>
              </a:rPr>
              <a:t> та </a:t>
            </a:r>
            <a:r>
              <a:rPr lang="ru-RU" sz="2000" b="0" i="0" u="none" strike="noStrike" baseline="0" dirty="0" err="1">
                <a:solidFill>
                  <a:srgbClr val="000000"/>
                </a:solidFill>
                <a:latin typeface="Times New Roman" panose="02020603050405020304" pitchFamily="18" charset="0"/>
              </a:rPr>
              <a:t>загроз</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що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виходять</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із</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зовнішнього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середовища</a:t>
            </a:r>
            <a:r>
              <a:rPr lang="ru-RU" sz="2000" b="0" i="0" u="none" strike="noStrike" baseline="0" dirty="0">
                <a:solidFill>
                  <a:srgbClr val="000000"/>
                </a:solidFill>
                <a:latin typeface="Times New Roman" panose="02020603050405020304" pitchFamily="18" charset="0"/>
              </a:rPr>
              <a:t>; </a:t>
            </a:r>
          </a:p>
          <a:p>
            <a:pPr algn="just"/>
            <a:r>
              <a:rPr lang="uk-UA" sz="2000" b="0" i="0" u="none" strike="noStrike" baseline="0" dirty="0">
                <a:solidFill>
                  <a:srgbClr val="000000"/>
                </a:solidFill>
                <a:latin typeface="Times New Roman" panose="02020603050405020304" pitchFamily="18" charset="0"/>
              </a:rPr>
              <a:t>– метод «мозкової атаки»- для визначення потенційних видів відмов та пов’язаних з ними небезпечних чинників, ризиків, критеріїв прийняття рішень та/або варіантів обробки (контролю) ризиків; </a:t>
            </a:r>
          </a:p>
        </p:txBody>
      </p:sp>
    </p:spTree>
    <p:extLst>
      <p:ext uri="{BB962C8B-B14F-4D97-AF65-F5344CB8AC3E}">
        <p14:creationId xmlns:p14="http://schemas.microsoft.com/office/powerpoint/2010/main" val="1471965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081935-D971-788E-E691-28C37060C395}"/>
              </a:ext>
            </a:extLst>
          </p:cNvPr>
          <p:cNvSpPr txBox="1"/>
          <p:nvPr/>
        </p:nvSpPr>
        <p:spPr>
          <a:xfrm>
            <a:off x="1652665" y="489734"/>
            <a:ext cx="10399427" cy="5601533"/>
          </a:xfrm>
          <a:prstGeom prst="rect">
            <a:avLst/>
          </a:prstGeom>
          <a:noFill/>
        </p:spPr>
        <p:txBody>
          <a:bodyPr wrap="square">
            <a:spAutoFit/>
          </a:bodyPr>
          <a:lstStyle/>
          <a:p>
            <a:pPr algn="just"/>
            <a:endParaRPr lang="uk-UA" sz="1600" b="0" i="0" u="none" strike="noStrike" baseline="0" dirty="0">
              <a:solidFill>
                <a:srgbClr val="000000"/>
              </a:solidFill>
              <a:latin typeface="Times New Roman" panose="02020603050405020304" pitchFamily="18" charset="0"/>
            </a:endParaRPr>
          </a:p>
          <a:p>
            <a:pPr algn="just"/>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структуроване</a:t>
            </a:r>
            <a:r>
              <a:rPr lang="ru-RU" sz="1800" b="0" i="0" u="none" strike="noStrike" baseline="0" dirty="0">
                <a:solidFill>
                  <a:srgbClr val="000000"/>
                </a:solidFill>
                <a:latin typeface="Times New Roman" panose="02020603050405020304" pitchFamily="18" charset="0"/>
              </a:rPr>
              <a:t> та </a:t>
            </a:r>
            <a:r>
              <a:rPr lang="ru-RU" sz="1800" b="0" i="0" u="none" strike="noStrike" baseline="0" dirty="0" err="1">
                <a:solidFill>
                  <a:srgbClr val="000000"/>
                </a:solidFill>
                <a:latin typeface="Times New Roman" panose="02020603050405020304" pitchFamily="18" charset="0"/>
              </a:rPr>
              <a:t>напівструктуроване</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опитування</a:t>
            </a:r>
            <a:r>
              <a:rPr lang="ru-RU" sz="1800" b="0" i="0" u="none" strike="noStrike" baseline="0" dirty="0">
                <a:solidFill>
                  <a:srgbClr val="000000"/>
                </a:solidFill>
                <a:latin typeface="Times New Roman" panose="02020603050405020304" pitchFamily="18" charset="0"/>
              </a:rPr>
              <a:t>- для </a:t>
            </a:r>
            <a:r>
              <a:rPr lang="ru-RU" sz="1800" b="0" i="0" u="none" strike="noStrike" baseline="0" dirty="0" err="1">
                <a:solidFill>
                  <a:srgbClr val="000000"/>
                </a:solidFill>
                <a:latin typeface="Times New Roman" panose="02020603050405020304" pitchFamily="18" charset="0"/>
              </a:rPr>
              <a:t>розгляду</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можливих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ризиків</a:t>
            </a:r>
            <a:r>
              <a:rPr lang="ru-RU" sz="1800" b="0" i="0" u="none" strike="noStrike" baseline="0" dirty="0">
                <a:solidFill>
                  <a:srgbClr val="000000"/>
                </a:solidFill>
                <a:latin typeface="Times New Roman" panose="02020603050405020304" pitchFamily="18" charset="0"/>
              </a:rPr>
              <a:t> з </a:t>
            </a:r>
            <a:r>
              <a:rPr lang="ru-RU" sz="1800" b="0" i="0" u="none" strike="noStrike" baseline="0" dirty="0" err="1">
                <a:solidFill>
                  <a:srgbClr val="000000"/>
                </a:solidFill>
                <a:latin typeface="Times New Roman" panose="02020603050405020304" pitchFamily="18" charset="0"/>
              </a:rPr>
              <a:t>різних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кутів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зору</a:t>
            </a:r>
            <a:r>
              <a:rPr lang="ru-RU" sz="1800" b="0" i="0" u="none" strike="noStrike" baseline="0" dirty="0">
                <a:solidFill>
                  <a:srgbClr val="000000"/>
                </a:solidFill>
                <a:latin typeface="Times New Roman" panose="02020603050405020304" pitchFamily="18" charset="0"/>
              </a:rPr>
              <a:t>; </a:t>
            </a:r>
          </a:p>
          <a:p>
            <a:pPr algn="just"/>
            <a:r>
              <a:rPr lang="ru-RU" sz="1800" b="0" i="0" u="none" strike="noStrike" baseline="0" dirty="0">
                <a:solidFill>
                  <a:srgbClr val="000000"/>
                </a:solidFill>
                <a:latin typeface="Times New Roman" panose="02020603050405020304" pitchFamily="18" charset="0"/>
              </a:rPr>
              <a:t>– -метод </a:t>
            </a:r>
            <a:r>
              <a:rPr lang="ru-RU" sz="1800" b="0" i="0" u="none" strike="noStrike" baseline="0" dirty="0" err="1">
                <a:solidFill>
                  <a:srgbClr val="000000"/>
                </a:solidFill>
                <a:latin typeface="Times New Roman" panose="02020603050405020304" pitchFamily="18" charset="0"/>
              </a:rPr>
              <a:t>Дельфі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або</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експертних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оцінок</a:t>
            </a:r>
            <a:r>
              <a:rPr lang="ru-RU" sz="1800" b="0" i="0" u="none" strike="noStrike" baseline="0" dirty="0">
                <a:solidFill>
                  <a:srgbClr val="000000"/>
                </a:solidFill>
                <a:latin typeface="Times New Roman" panose="02020603050405020304" pitchFamily="18" charset="0"/>
              </a:rPr>
              <a:t> -для </a:t>
            </a:r>
            <a:r>
              <a:rPr lang="ru-RU" sz="1800" b="0" i="0" u="none" strike="noStrike" baseline="0" dirty="0" err="1">
                <a:solidFill>
                  <a:srgbClr val="000000"/>
                </a:solidFill>
                <a:latin typeface="Times New Roman" panose="02020603050405020304" pitchFamily="18" charset="0"/>
              </a:rPr>
              <a:t>досягнення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надійного</a:t>
            </a:r>
            <a:r>
              <a:rPr lang="ru-RU" sz="1800" b="0" i="0" u="none" strike="noStrike" baseline="0" dirty="0">
                <a:solidFill>
                  <a:srgbClr val="000000"/>
                </a:solidFill>
                <a:latin typeface="Times New Roman" panose="02020603050405020304" pitchFamily="18" charset="0"/>
              </a:rPr>
              <a:t> консенсусу думок групи </a:t>
            </a:r>
            <a:r>
              <a:rPr lang="ru-RU" sz="1800" b="0" i="0" u="none" strike="noStrike" baseline="0" dirty="0" err="1">
                <a:solidFill>
                  <a:srgbClr val="000000"/>
                </a:solidFill>
                <a:latin typeface="Times New Roman" panose="02020603050405020304" pitchFamily="18" charset="0"/>
              </a:rPr>
              <a:t>експертів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щодо</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ризиків</a:t>
            </a:r>
            <a:r>
              <a:rPr lang="ru-RU" sz="1800" b="0" i="0" u="none" strike="noStrike" baseline="0" dirty="0">
                <a:solidFill>
                  <a:srgbClr val="000000"/>
                </a:solidFill>
                <a:latin typeface="Times New Roman" panose="02020603050405020304" pitchFamily="18" charset="0"/>
              </a:rPr>
              <a:t>; </a:t>
            </a:r>
          </a:p>
          <a:p>
            <a:pPr algn="just"/>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переліки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контрольних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запитань</a:t>
            </a:r>
            <a:r>
              <a:rPr lang="ru-RU" sz="1800" b="0" i="0" u="none" strike="noStrike" baseline="0" dirty="0">
                <a:solidFill>
                  <a:srgbClr val="000000"/>
                </a:solidFill>
                <a:latin typeface="Times New Roman" panose="02020603050405020304" pitchFamily="18" charset="0"/>
              </a:rPr>
              <a:t>- для </a:t>
            </a:r>
            <a:r>
              <a:rPr lang="ru-RU" sz="1800" b="0" i="0" u="none" strike="noStrike" baseline="0" dirty="0" err="1">
                <a:solidFill>
                  <a:srgbClr val="000000"/>
                </a:solidFill>
                <a:latin typeface="Times New Roman" panose="02020603050405020304" pitchFamily="18" charset="0"/>
              </a:rPr>
              <a:t>визначення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небезпечних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чинників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ризиків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або</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відмов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засобів</a:t>
            </a:r>
            <a:r>
              <a:rPr lang="ru-RU" sz="1800" b="0" i="0" u="none" strike="noStrike" baseline="0" dirty="0">
                <a:solidFill>
                  <a:srgbClr val="000000"/>
                </a:solidFill>
                <a:latin typeface="Times New Roman" panose="02020603050405020304" pitchFamily="18" charset="0"/>
              </a:rPr>
              <a:t> контролю; </a:t>
            </a:r>
          </a:p>
          <a:p>
            <a:pPr algn="just"/>
            <a:r>
              <a:rPr lang="uk-UA" sz="1800" b="0" i="0" u="none" strike="noStrike" baseline="0" dirty="0">
                <a:solidFill>
                  <a:srgbClr val="000000"/>
                </a:solidFill>
                <a:latin typeface="Times New Roman" panose="02020603050405020304" pitchFamily="18" charset="0"/>
              </a:rPr>
              <a:t>– аналіз видів і наслідків відмов (</a:t>
            </a:r>
            <a:r>
              <a:rPr lang="en-ID" sz="1800" b="0" i="0" u="none" strike="noStrike" baseline="0" dirty="0">
                <a:solidFill>
                  <a:srgbClr val="000000"/>
                </a:solidFill>
                <a:latin typeface="Times New Roman" panose="02020603050405020304" pitchFamily="18" charset="0"/>
              </a:rPr>
              <a:t>F</a:t>
            </a:r>
            <a:r>
              <a:rPr lang="uk-UA" sz="1800" b="0" i="0" u="none" strike="noStrike" baseline="0" dirty="0">
                <a:solidFill>
                  <a:srgbClr val="000000"/>
                </a:solidFill>
                <a:latin typeface="Times New Roman" panose="02020603050405020304" pitchFamily="18" charset="0"/>
              </a:rPr>
              <a:t>МЕА) та аналіз видів, наслідків і критичності відмов (</a:t>
            </a:r>
            <a:r>
              <a:rPr lang="en-ID" sz="1800" b="0" i="0" u="none" strike="noStrike" baseline="0" dirty="0">
                <a:solidFill>
                  <a:srgbClr val="000000"/>
                </a:solidFill>
                <a:latin typeface="Times New Roman" panose="02020603050405020304" pitchFamily="18" charset="0"/>
              </a:rPr>
              <a:t>F</a:t>
            </a:r>
            <a:r>
              <a:rPr lang="uk-UA" sz="1800" b="0" i="0" u="none" strike="noStrike" baseline="0" dirty="0">
                <a:solidFill>
                  <a:srgbClr val="000000"/>
                </a:solidFill>
                <a:latin typeface="Times New Roman" panose="02020603050405020304" pitchFamily="18" charset="0"/>
              </a:rPr>
              <a:t>МЕСА)- для визначення того, як елементи, системи та процеси можуть ставати непридатними до функціонування за призначенням, а також ранжування кожного ідентифікованого виду відмови відповідно до його важливості чи критичності; </a:t>
            </a:r>
          </a:p>
          <a:p>
            <a:pPr algn="just"/>
            <a:r>
              <a:rPr lang="uk-UA" sz="1800" b="0" i="0" u="none" strike="noStrike" baseline="0" dirty="0">
                <a:solidFill>
                  <a:srgbClr val="000000"/>
                </a:solidFill>
                <a:latin typeface="Times New Roman" panose="02020603050405020304" pitchFamily="18" charset="0"/>
              </a:rPr>
              <a:t>– -аналіз небезпечних чинників і критичних точок контролю (НАССР)- для ідентифікації небезпечних чинників і запровадження засобів контролю на рівні всіх важливих частин процесу; </a:t>
            </a:r>
          </a:p>
          <a:p>
            <a:pPr algn="just"/>
            <a:r>
              <a:rPr lang="uk-UA" sz="1800" b="0" i="0" u="none" strike="noStrike" baseline="0" dirty="0">
                <a:solidFill>
                  <a:srgbClr val="000000"/>
                </a:solidFill>
                <a:latin typeface="Times New Roman" panose="02020603050405020304" pitchFamily="18" charset="0"/>
              </a:rPr>
              <a:t>– аналіз причинно-наслідкових </a:t>
            </a:r>
            <a:r>
              <a:rPr lang="uk-UA" sz="1800" b="0" i="0" u="none" strike="noStrike" baseline="0" dirty="0" err="1">
                <a:solidFill>
                  <a:srgbClr val="000000"/>
                </a:solidFill>
                <a:latin typeface="Times New Roman" panose="02020603050405020304" pitchFamily="18" charset="0"/>
              </a:rPr>
              <a:t>зв’язків</a:t>
            </a:r>
            <a:r>
              <a:rPr lang="uk-UA" sz="1800" b="0" i="0" u="none" strike="noStrike" baseline="0" dirty="0">
                <a:solidFill>
                  <a:srgbClr val="000000"/>
                </a:solidFill>
                <a:latin typeface="Times New Roman" panose="02020603050405020304" pitchFamily="18" charset="0"/>
              </a:rPr>
              <a:t>- для визначення можливих причин виникнення небажаної події або проблеми (у формі діаграми </a:t>
            </a:r>
            <a:r>
              <a:rPr lang="uk-UA" sz="1800" b="0" i="0" u="none" strike="noStrike" baseline="0" dirty="0" err="1">
                <a:solidFill>
                  <a:srgbClr val="000000"/>
                </a:solidFill>
                <a:latin typeface="Times New Roman" panose="02020603050405020304" pitchFamily="18" charset="0"/>
              </a:rPr>
              <a:t>Ісікави</a:t>
            </a:r>
            <a:r>
              <a:rPr lang="uk-UA" sz="1800" b="0" i="0" u="none" strike="noStrike" baseline="0" dirty="0">
                <a:solidFill>
                  <a:srgbClr val="000000"/>
                </a:solidFill>
                <a:latin typeface="Times New Roman" panose="02020603050405020304" pitchFamily="18" charset="0"/>
              </a:rPr>
              <a:t> або деревоподібної діаграми) (</a:t>
            </a:r>
            <a:r>
              <a:rPr lang="uk-UA" sz="1800" b="0" i="1" u="none" strike="noStrike" baseline="0" dirty="0">
                <a:solidFill>
                  <a:srgbClr val="000000"/>
                </a:solidFill>
                <a:latin typeface="Times New Roman" panose="02020603050405020304" pitchFamily="18" charset="0"/>
              </a:rPr>
              <a:t>рис. 6.1, Додаток 1) </a:t>
            </a:r>
            <a:endParaRPr lang="uk-UA" sz="1800" b="0" i="0" u="none" strike="noStrike" baseline="0" dirty="0">
              <a:solidFill>
                <a:srgbClr val="000000"/>
              </a:solidFill>
              <a:latin typeface="Times New Roman" panose="02020603050405020304" pitchFamily="18" charset="0"/>
            </a:endParaRPr>
          </a:p>
          <a:p>
            <a:pPr algn="just"/>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матриця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наслідків</a:t>
            </a:r>
            <a:r>
              <a:rPr lang="ru-RU" sz="1800" b="0" i="0" u="none" strike="noStrike" baseline="0" dirty="0">
                <a:solidFill>
                  <a:srgbClr val="000000"/>
                </a:solidFill>
                <a:latin typeface="Times New Roman" panose="02020603050405020304" pitchFamily="18" charset="0"/>
              </a:rPr>
              <a:t>/</a:t>
            </a:r>
            <a:r>
              <a:rPr lang="ru-RU" sz="1800" b="0" i="0" u="none" strike="noStrike" baseline="0" dirty="0" err="1">
                <a:solidFill>
                  <a:srgbClr val="000000"/>
                </a:solidFill>
                <a:latin typeface="Times New Roman" panose="02020603050405020304" pitchFamily="18" charset="0"/>
              </a:rPr>
              <a:t>правдоподібності</a:t>
            </a:r>
            <a:r>
              <a:rPr lang="ru-RU" sz="1800" b="0" i="0" u="none" strike="noStrike" baseline="0" dirty="0">
                <a:solidFill>
                  <a:srgbClr val="000000"/>
                </a:solidFill>
                <a:latin typeface="Times New Roman" panose="02020603050405020304" pitchFamily="18" charset="0"/>
              </a:rPr>
              <a:t>- для </a:t>
            </a:r>
            <a:r>
              <a:rPr lang="ru-RU" sz="1800" b="0" i="0" u="none" strike="noStrike" baseline="0" dirty="0" err="1">
                <a:solidFill>
                  <a:srgbClr val="000000"/>
                </a:solidFill>
                <a:latin typeface="Times New Roman" panose="02020603050405020304" pitchFamily="18" charset="0"/>
              </a:rPr>
              <a:t>визначення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рівнів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значущості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ризиків</a:t>
            </a:r>
            <a:r>
              <a:rPr lang="ru-RU" sz="1800" b="0" i="0" u="none" strike="noStrike" baseline="0" dirty="0">
                <a:solidFill>
                  <a:srgbClr val="000000"/>
                </a:solidFill>
                <a:latin typeface="Times New Roman" panose="02020603050405020304" pitchFamily="18" charset="0"/>
              </a:rPr>
              <a:t>; </a:t>
            </a:r>
          </a:p>
          <a:p>
            <a:pPr algn="just"/>
            <a:r>
              <a:rPr lang="ru-RU" sz="1800" b="0" i="0" u="none" strike="noStrike" baseline="0" dirty="0">
                <a:solidFill>
                  <a:srgbClr val="000000"/>
                </a:solidFill>
                <a:latin typeface="Times New Roman" panose="02020603050405020304" pitchFamily="18" charset="0"/>
              </a:rPr>
              <a:t>– ABCD -</a:t>
            </a:r>
            <a:r>
              <a:rPr lang="ru-RU" sz="1800" b="0" i="0" u="none" strike="noStrike" baseline="0" dirty="0" err="1">
                <a:solidFill>
                  <a:srgbClr val="000000"/>
                </a:solidFill>
                <a:latin typeface="Times New Roman" panose="02020603050405020304" pitchFamily="18" charset="0"/>
              </a:rPr>
              <a:t>аналіз</a:t>
            </a:r>
            <a:r>
              <a:rPr lang="ru-RU" sz="1800" b="0" i="0" u="none" strike="noStrike" baseline="0" dirty="0">
                <a:solidFill>
                  <a:srgbClr val="000000"/>
                </a:solidFill>
                <a:latin typeface="Times New Roman" panose="02020603050405020304" pitchFamily="18" charset="0"/>
              </a:rPr>
              <a:t> для </a:t>
            </a:r>
            <a:r>
              <a:rPr lang="ru-RU" sz="1800" b="0" i="0" u="none" strike="noStrike" baseline="0" dirty="0" err="1">
                <a:solidFill>
                  <a:srgbClr val="000000"/>
                </a:solidFill>
                <a:latin typeface="Times New Roman" panose="02020603050405020304" pitchFamily="18" charset="0"/>
              </a:rPr>
              <a:t>розподілу</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всіх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ризиків</a:t>
            </a:r>
            <a:r>
              <a:rPr lang="ru-RU" sz="1800" b="0" i="0" u="none" strike="noStrike" baseline="0" dirty="0">
                <a:solidFill>
                  <a:srgbClr val="000000"/>
                </a:solidFill>
                <a:latin typeface="Times New Roman" panose="02020603050405020304" pitchFamily="18" charset="0"/>
              </a:rPr>
              <a:t> на групи за </a:t>
            </a:r>
            <a:r>
              <a:rPr lang="ru-RU" sz="1800" b="0" i="0" u="none" strike="noStrike" baseline="0" dirty="0" err="1">
                <a:solidFill>
                  <a:srgbClr val="000000"/>
                </a:solidFill>
                <a:latin typeface="Times New Roman" panose="02020603050405020304" pitchFamily="18" charset="0"/>
              </a:rPr>
              <a:t>ступенем</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їх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важливості</a:t>
            </a:r>
            <a:r>
              <a:rPr lang="ru-RU" sz="1800" b="1" i="0" u="none" strike="noStrike" baseline="0" dirty="0">
                <a:solidFill>
                  <a:srgbClr val="000000"/>
                </a:solidFill>
                <a:latin typeface="Times New Roman" panose="02020603050405020304" pitchFamily="18" charset="0"/>
              </a:rPr>
              <a:t>. </a:t>
            </a:r>
            <a:endParaRPr lang="ru-RU" sz="1800" b="0" i="0" u="none" strike="noStrike" baseline="0" dirty="0">
              <a:solidFill>
                <a:srgbClr val="000000"/>
              </a:solidFill>
              <a:latin typeface="Times New Roman" panose="02020603050405020304" pitchFamily="18" charset="0"/>
            </a:endParaRPr>
          </a:p>
          <a:p>
            <a:pPr algn="just"/>
            <a:r>
              <a:rPr lang="uk-UA" sz="1800" b="0" i="0" u="none" strike="noStrike" baseline="0" dirty="0">
                <a:solidFill>
                  <a:srgbClr val="000000"/>
                </a:solidFill>
                <a:latin typeface="Times New Roman" panose="02020603050405020304" pitchFamily="18" charset="0"/>
              </a:rPr>
              <a:t>– -робочі семінари, обговорення з керівництвом, співбесіди, інтерв’ю з керівниками підрозділів і працівниками </a:t>
            </a:r>
          </a:p>
          <a:p>
            <a:pPr algn="just"/>
            <a:r>
              <a:rPr lang="uk-UA" sz="1800" b="0" i="0" u="none" strike="noStrike" baseline="0" dirty="0">
                <a:solidFill>
                  <a:srgbClr val="000000"/>
                </a:solidFill>
                <a:latin typeface="Times New Roman" panose="02020603050405020304" pitchFamily="18" charset="0"/>
              </a:rPr>
              <a:t>– вивчення документації, </a:t>
            </a:r>
          </a:p>
          <a:p>
            <a:pPr algn="just"/>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графічне</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зображення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процесів</a:t>
            </a:r>
            <a:r>
              <a:rPr lang="ru-RU" sz="1800" b="0" i="0" u="none" strike="noStrike" baseline="0" dirty="0">
                <a:solidFill>
                  <a:srgbClr val="000000"/>
                </a:solidFill>
                <a:latin typeface="Times New Roman" panose="02020603050405020304" pitchFamily="18" charset="0"/>
              </a:rPr>
              <a:t> та карт </a:t>
            </a:r>
            <a:r>
              <a:rPr lang="ru-RU" sz="1800" b="0" i="0" u="none" strike="noStrike" baseline="0" dirty="0" err="1">
                <a:solidFill>
                  <a:srgbClr val="000000"/>
                </a:solidFill>
                <a:latin typeface="Times New Roman" panose="02020603050405020304" pitchFamily="18" charset="0"/>
              </a:rPr>
              <a:t>ризиків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порівняння</a:t>
            </a:r>
            <a:r>
              <a:rPr lang="ru-RU" sz="1800" b="0" i="0" u="none" strike="noStrike" baseline="0" dirty="0">
                <a:solidFill>
                  <a:srgbClr val="000000"/>
                </a:solidFill>
                <a:latin typeface="Times New Roman" panose="02020603050405020304" pitchFamily="18" charset="0"/>
              </a:rPr>
              <a:t> з </a:t>
            </a:r>
            <a:r>
              <a:rPr lang="ru-RU" sz="1800" b="0" i="0" u="none" strike="noStrike" baseline="0" dirty="0" err="1">
                <a:solidFill>
                  <a:srgbClr val="000000"/>
                </a:solidFill>
                <a:latin typeface="Times New Roman" panose="02020603050405020304" pitchFamily="18" charset="0"/>
              </a:rPr>
              <a:t>іншими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організаціями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тощо</a:t>
            </a:r>
            <a:r>
              <a:rPr lang="ru-RU" sz="1800" b="0" i="0" u="none" strike="noStrike" baseline="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1956862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047C90A-5140-E10C-90E7-199E4EF324B9}"/>
              </a:ext>
            </a:extLst>
          </p:cNvPr>
          <p:cNvPicPr>
            <a:picLocks noChangeAspect="1"/>
          </p:cNvPicPr>
          <p:nvPr/>
        </p:nvPicPr>
        <p:blipFill>
          <a:blip r:embed="rId2"/>
          <a:stretch>
            <a:fillRect/>
          </a:stretch>
        </p:blipFill>
        <p:spPr>
          <a:xfrm>
            <a:off x="2199226" y="912787"/>
            <a:ext cx="8054047" cy="4163073"/>
          </a:xfrm>
          <a:prstGeom prst="rect">
            <a:avLst/>
          </a:prstGeom>
        </p:spPr>
      </p:pic>
      <p:sp>
        <p:nvSpPr>
          <p:cNvPr id="5" name="TextBox 4">
            <a:extLst>
              <a:ext uri="{FF2B5EF4-FFF2-40B4-BE49-F238E27FC236}">
                <a16:creationId xmlns:a16="http://schemas.microsoft.com/office/drawing/2014/main" id="{B9C7CE26-6EED-5A71-545A-0025D65902A1}"/>
              </a:ext>
            </a:extLst>
          </p:cNvPr>
          <p:cNvSpPr txBox="1"/>
          <p:nvPr/>
        </p:nvSpPr>
        <p:spPr>
          <a:xfrm>
            <a:off x="2199226" y="5483548"/>
            <a:ext cx="7701196" cy="461665"/>
          </a:xfrm>
          <a:prstGeom prst="rect">
            <a:avLst/>
          </a:prstGeom>
          <a:noFill/>
        </p:spPr>
        <p:txBody>
          <a:bodyPr wrap="square">
            <a:spAutoFit/>
          </a:bodyPr>
          <a:lstStyle/>
          <a:p>
            <a:r>
              <a:rPr lang="ru-RU" sz="2400" b="0" i="1" u="none" strike="noStrike" baseline="0" dirty="0">
                <a:solidFill>
                  <a:srgbClr val="000000"/>
                </a:solidFill>
                <a:latin typeface="Times New Roman" panose="02020603050405020304" pitchFamily="18" charset="0"/>
              </a:rPr>
              <a:t>Рис. 6.1. </a:t>
            </a:r>
            <a:r>
              <a:rPr lang="ru-RU" sz="2400" b="0" i="1" u="none" strike="noStrike" baseline="0" dirty="0" err="1">
                <a:solidFill>
                  <a:srgbClr val="000000"/>
                </a:solidFill>
                <a:latin typeface="Times New Roman" panose="02020603050405020304" pitchFamily="18" charset="0"/>
              </a:rPr>
              <a:t>Загальна</a:t>
            </a:r>
            <a:r>
              <a:rPr lang="ru-RU" sz="2400" b="0" i="1" u="none" strike="noStrike" baseline="0" dirty="0">
                <a:solidFill>
                  <a:srgbClr val="000000"/>
                </a:solidFill>
                <a:latin typeface="Times New Roman" panose="02020603050405020304" pitchFamily="18" charset="0"/>
              </a:rPr>
              <a:t> структура </a:t>
            </a:r>
            <a:r>
              <a:rPr lang="ru-RU" sz="2400" b="0" i="1" u="none" strike="noStrike" baseline="0" dirty="0" err="1">
                <a:solidFill>
                  <a:srgbClr val="000000"/>
                </a:solidFill>
                <a:latin typeface="Times New Roman" panose="02020603050405020304" pitchFamily="18" charset="0"/>
              </a:rPr>
              <a:t>діаграми</a:t>
            </a:r>
            <a:r>
              <a:rPr lang="ru-RU" sz="2400" b="0" i="1" u="none" strike="noStrike" baseline="0" dirty="0">
                <a:solidFill>
                  <a:srgbClr val="000000"/>
                </a:solidFill>
                <a:latin typeface="Times New Roman" panose="02020603050405020304" pitchFamily="18" charset="0"/>
              </a:rPr>
              <a:t> </a:t>
            </a:r>
            <a:r>
              <a:rPr lang="ru-RU" sz="2400" b="0" i="1" u="none" strike="noStrike" baseline="0" dirty="0" err="1">
                <a:solidFill>
                  <a:srgbClr val="000000"/>
                </a:solidFill>
                <a:latin typeface="Times New Roman" panose="02020603050405020304" pitchFamily="18" charset="0"/>
              </a:rPr>
              <a:t>Ісікави</a:t>
            </a:r>
            <a:r>
              <a:rPr lang="ru-RU" sz="2400" b="0" i="1" u="none" strike="noStrike" baseline="0" dirty="0">
                <a:solidFill>
                  <a:srgbClr val="000000"/>
                </a:solidFill>
                <a:latin typeface="Times New Roman" panose="02020603050405020304" pitchFamily="18" charset="0"/>
              </a:rPr>
              <a:t> </a:t>
            </a:r>
            <a:endParaRPr lang="uk-UA" sz="2400" dirty="0"/>
          </a:p>
        </p:txBody>
      </p:sp>
    </p:spTree>
    <p:extLst>
      <p:ext uri="{BB962C8B-B14F-4D97-AF65-F5344CB8AC3E}">
        <p14:creationId xmlns:p14="http://schemas.microsoft.com/office/powerpoint/2010/main" val="3022836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1C26FE-96EE-40D7-BA8B-5A3692AD989C}"/>
              </a:ext>
            </a:extLst>
          </p:cNvPr>
          <p:cNvSpPr txBox="1"/>
          <p:nvPr/>
        </p:nvSpPr>
        <p:spPr>
          <a:xfrm>
            <a:off x="2237282" y="653589"/>
            <a:ext cx="9649918" cy="5355312"/>
          </a:xfrm>
          <a:prstGeom prst="rect">
            <a:avLst/>
          </a:prstGeom>
          <a:noFill/>
        </p:spPr>
        <p:txBody>
          <a:bodyPr wrap="square">
            <a:spAutoFit/>
          </a:bodyPr>
          <a:lstStyle/>
          <a:p>
            <a:pPr algn="just"/>
            <a:r>
              <a:rPr lang="uk-UA" sz="1800" b="0" i="1" u="none" strike="noStrike" baseline="0" dirty="0">
                <a:solidFill>
                  <a:srgbClr val="000000"/>
                </a:solidFill>
                <a:latin typeface="Times New Roman" panose="02020603050405020304" pitchFamily="18" charset="0"/>
              </a:rPr>
              <a:t>3 етап </a:t>
            </a:r>
            <a:r>
              <a:rPr lang="uk-UA" sz="1800" b="0" i="1" u="none" strike="noStrike" baseline="0" dirty="0" err="1">
                <a:solidFill>
                  <a:srgbClr val="000000"/>
                </a:solidFill>
                <a:latin typeface="Times New Roman" panose="02020603050405020304" pitchFamily="18" charset="0"/>
              </a:rPr>
              <a:t>Етап</a:t>
            </a:r>
            <a:r>
              <a:rPr lang="uk-UA" sz="1800" b="0" i="1" u="none" strike="noStrike" baseline="0" dirty="0">
                <a:solidFill>
                  <a:srgbClr val="000000"/>
                </a:solidFill>
                <a:latin typeface="Times New Roman" panose="02020603050405020304" pitchFamily="18" charset="0"/>
              </a:rPr>
              <a:t> ідентифікації ризиків для якості </a:t>
            </a:r>
            <a:r>
              <a:rPr lang="uk-UA" sz="1800" b="0" i="0" u="none" strike="noStrike" baseline="0" dirty="0">
                <a:solidFill>
                  <a:srgbClr val="000000"/>
                </a:solidFill>
                <a:latin typeface="Times New Roman" panose="02020603050405020304" pitchFamily="18" charset="0"/>
              </a:rPr>
              <a:t>включає: </a:t>
            </a:r>
          </a:p>
          <a:p>
            <a:pPr algn="just"/>
            <a:r>
              <a:rPr lang="uk-UA" sz="1800" b="0" i="0" u="none" strike="noStrike" baseline="0" dirty="0">
                <a:solidFill>
                  <a:srgbClr val="000000"/>
                </a:solidFill>
                <a:latin typeface="Times New Roman" panose="02020603050405020304" pitchFamily="18" charset="0"/>
              </a:rPr>
              <a:t>– -визначення та опис потенційних ризиків для якості ЛЗ та їх можливих негативних наслідків ( результатів подій, які негативно впливають на досягнення цілей АЗ у сфері якості, що можуть виражатися в якісних (простий опис) або кількісних показниках. Вихідні дані для виявлення та опису характеристик ризиків для якості можуть братися з різних джерел (аналіз технологічних процесів, внутрішня документація, посадові інструкції, історичні та поточні дані, відгуки керівництва, професійні судження експертів тощо). </a:t>
            </a:r>
          </a:p>
          <a:p>
            <a:pPr algn="just"/>
            <a:r>
              <a:rPr lang="uk-UA" sz="1800" b="0" i="0" u="none" strike="noStrike" baseline="0" dirty="0">
                <a:solidFill>
                  <a:srgbClr val="000000"/>
                </a:solidFill>
                <a:latin typeface="Times New Roman" panose="02020603050405020304" pitchFamily="18" charset="0"/>
              </a:rPr>
              <a:t>– -структурування ризиків для якості ; </a:t>
            </a:r>
          </a:p>
          <a:p>
            <a:pPr algn="just"/>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визначення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процесів</a:t>
            </a:r>
            <a:r>
              <a:rPr lang="ru-RU" sz="1800" b="0" i="0" u="none" strike="noStrike" baseline="0" dirty="0">
                <a:solidFill>
                  <a:srgbClr val="000000"/>
                </a:solidFill>
                <a:latin typeface="Times New Roman" panose="02020603050405020304" pitchFamily="18" charset="0"/>
              </a:rPr>
              <a:t> ФІСЯ, </a:t>
            </a:r>
            <a:r>
              <a:rPr lang="ru-RU" sz="1800" b="0" i="0" u="none" strike="noStrike" baseline="0" dirty="0" err="1">
                <a:solidFill>
                  <a:srgbClr val="000000"/>
                </a:solidFill>
                <a:latin typeface="Times New Roman" panose="02020603050405020304" pitchFamily="18" charset="0"/>
              </a:rPr>
              <a:t>які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піддаються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ризикам</a:t>
            </a:r>
            <a:r>
              <a:rPr lang="ru-RU" sz="1800" b="0" i="0" u="none" strike="noStrike" baseline="0" dirty="0">
                <a:solidFill>
                  <a:srgbClr val="000000"/>
                </a:solidFill>
                <a:latin typeface="Times New Roman" panose="02020603050405020304" pitchFamily="18" charset="0"/>
              </a:rPr>
              <a:t> і </a:t>
            </a:r>
            <a:r>
              <a:rPr lang="ru-RU" sz="1800" b="0" i="0" u="none" strike="noStrike" baseline="0" dirty="0" err="1">
                <a:solidFill>
                  <a:srgbClr val="000000"/>
                </a:solidFill>
                <a:latin typeface="Times New Roman" panose="02020603050405020304" pitchFamily="18" charset="0"/>
              </a:rPr>
              <a:t>мають</a:t>
            </a:r>
            <a:r>
              <a:rPr lang="ru-RU" sz="1800" b="0" i="0" u="none" strike="noStrike" baseline="0" dirty="0">
                <a:solidFill>
                  <a:srgbClr val="000000"/>
                </a:solidFill>
                <a:latin typeface="Times New Roman" panose="02020603050405020304" pitchFamily="18" charset="0"/>
              </a:rPr>
              <a:t> бути </a:t>
            </a:r>
            <a:r>
              <a:rPr lang="ru-RU" sz="1800" b="0" i="0" u="none" strike="noStrike" baseline="0" dirty="0" err="1">
                <a:solidFill>
                  <a:srgbClr val="000000"/>
                </a:solidFill>
                <a:latin typeface="Times New Roman" panose="02020603050405020304" pitchFamily="18" charset="0"/>
              </a:rPr>
              <a:t>охоплені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процесом</a:t>
            </a:r>
            <a:r>
              <a:rPr lang="ru-RU" sz="1800" b="0" i="0" u="none" strike="noStrike" baseline="0" dirty="0">
                <a:solidFill>
                  <a:srgbClr val="000000"/>
                </a:solidFill>
                <a:latin typeface="Times New Roman" panose="02020603050405020304" pitchFamily="18" charset="0"/>
              </a:rPr>
              <a:t> УРЯ ЛЗ; </a:t>
            </a:r>
          </a:p>
          <a:p>
            <a:pPr algn="just"/>
            <a:r>
              <a:rPr lang="uk-UA" sz="1800" b="0" i="0" u="none" strike="noStrike" baseline="0" dirty="0">
                <a:solidFill>
                  <a:srgbClr val="000000"/>
                </a:solidFill>
                <a:latin typeface="Times New Roman" panose="02020603050405020304" pitchFamily="18" charset="0"/>
              </a:rPr>
              <a:t>– визначення причин (джерел) виникнення ризиків для якості ЛЗ, що самі по собі або в комбінації з іншими елементами мають внутрішній потенціал прямо чи опосередковано спричиняти виникнення ризику Для виявлення можливих причин виникнення ризиків для якості одним з найбільш простих і результативних методів є діаграма </a:t>
            </a:r>
            <a:r>
              <a:rPr lang="uk-UA" sz="1800" b="0" i="0" u="none" strike="noStrike" baseline="0" dirty="0" err="1">
                <a:solidFill>
                  <a:srgbClr val="000000"/>
                </a:solidFill>
                <a:latin typeface="Times New Roman" panose="02020603050405020304" pitchFamily="18" charset="0"/>
              </a:rPr>
              <a:t>Ісікави</a:t>
            </a:r>
            <a:r>
              <a:rPr lang="uk-UA" sz="1800" b="0" i="0" u="none" strike="noStrike" baseline="0" dirty="0">
                <a:solidFill>
                  <a:srgbClr val="000000"/>
                </a:solidFill>
                <a:latin typeface="Times New Roman" panose="02020603050405020304" pitchFamily="18" charset="0"/>
              </a:rPr>
              <a:t>, що дозволяє наочно відобразити основні причини можливих негативних наслідків для якості, згруповані за спорідненими чинниками.</a:t>
            </a:r>
          </a:p>
          <a:p>
            <a:pPr algn="just"/>
            <a:r>
              <a:rPr lang="uk-UA" dirty="0">
                <a:solidFill>
                  <a:srgbClr val="000000"/>
                </a:solidFill>
                <a:latin typeface="Times New Roman" panose="02020603050405020304" pitchFamily="18" charset="0"/>
              </a:rPr>
              <a:t>– визначення тригерів ризиків для якості – симптомів або індикаторів того, що події ризику вже сталися або от-от відбудуться. Для визначення тригерів ризиків для якості необхідно встановити чіткі причинно-наслідкові зв’язки між подіями процесу від початку дії чиннику ризику до моменту реалізації ризику.</a:t>
            </a:r>
          </a:p>
        </p:txBody>
      </p:sp>
      <p:sp>
        <p:nvSpPr>
          <p:cNvPr id="4" name="Стрілка: вправо 3">
            <a:extLst>
              <a:ext uri="{FF2B5EF4-FFF2-40B4-BE49-F238E27FC236}">
                <a16:creationId xmlns:a16="http://schemas.microsoft.com/office/drawing/2014/main" id="{91721E02-21E3-2024-D55D-579DB31797BD}"/>
              </a:ext>
            </a:extLst>
          </p:cNvPr>
          <p:cNvSpPr/>
          <p:nvPr/>
        </p:nvSpPr>
        <p:spPr>
          <a:xfrm>
            <a:off x="199869" y="1028343"/>
            <a:ext cx="1838633" cy="693021"/>
          </a:xfrm>
          <a:prstGeom prst="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i="1" dirty="0">
                <a:solidFill>
                  <a:srgbClr val="000000"/>
                </a:solidFill>
                <a:latin typeface="Times New Roman" panose="02020603050405020304" pitchFamily="18" charset="0"/>
              </a:rPr>
              <a:t>3 етап</a:t>
            </a:r>
            <a:endParaRPr lang="uk-UA" dirty="0"/>
          </a:p>
        </p:txBody>
      </p:sp>
    </p:spTree>
    <p:extLst>
      <p:ext uri="{BB962C8B-B14F-4D97-AF65-F5344CB8AC3E}">
        <p14:creationId xmlns:p14="http://schemas.microsoft.com/office/powerpoint/2010/main" val="2238196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134D642-1351-E957-58FE-DF8396C41DBA}"/>
              </a:ext>
            </a:extLst>
          </p:cNvPr>
          <p:cNvSpPr txBox="1"/>
          <p:nvPr/>
        </p:nvSpPr>
        <p:spPr>
          <a:xfrm>
            <a:off x="2850106" y="1071419"/>
            <a:ext cx="8750508" cy="4401205"/>
          </a:xfrm>
          <a:prstGeom prst="rect">
            <a:avLst/>
          </a:prstGeom>
          <a:noFill/>
        </p:spPr>
        <p:txBody>
          <a:bodyPr wrap="square">
            <a:spAutoFit/>
          </a:bodyPr>
          <a:lstStyle/>
          <a:p>
            <a:pPr indent="457200" algn="just"/>
            <a:r>
              <a:rPr lang="uk-UA" sz="2000" b="0" i="0" u="none" strike="noStrike" baseline="0" dirty="0">
                <a:solidFill>
                  <a:srgbClr val="000000"/>
                </a:solidFill>
                <a:latin typeface="Times New Roman" panose="02020603050405020304" pitchFamily="18" charset="0"/>
              </a:rPr>
              <a:t>За джерелом походження, що передбачає розподіл ризиків для якості ЛЗ на дві групи, вісім категорій та 36 видів .Зовнішніми чинниками ризику для якості ЛЗ та супутніх фармацевтичних послуг є: політико-правові, ринково-економічні, </a:t>
            </a:r>
            <a:r>
              <a:rPr lang="uk-UA" sz="2000" b="0" i="0" u="none" strike="noStrike" baseline="0" dirty="0" err="1">
                <a:solidFill>
                  <a:srgbClr val="000000"/>
                </a:solidFill>
                <a:latin typeface="Times New Roman" panose="02020603050405020304" pitchFamily="18" charset="0"/>
              </a:rPr>
              <a:t>кадрово</a:t>
            </a:r>
            <a:r>
              <a:rPr lang="uk-UA" sz="2000" b="0" i="0" u="none" strike="noStrike" baseline="0" dirty="0">
                <a:solidFill>
                  <a:srgbClr val="000000"/>
                </a:solidFill>
                <a:latin typeface="Times New Roman" panose="02020603050405020304" pitchFamily="18" charset="0"/>
              </a:rPr>
              <a:t>-освітні, природно-техногенні; внутрішніми чинниками ризику для якості ЛЗ є: управлінські, </a:t>
            </a:r>
            <a:r>
              <a:rPr lang="uk-UA" sz="2000" b="0" i="0" u="none" strike="noStrike" baseline="0" dirty="0" err="1">
                <a:solidFill>
                  <a:srgbClr val="000000"/>
                </a:solidFill>
                <a:latin typeface="Times New Roman" panose="02020603050405020304" pitchFamily="18" charset="0"/>
              </a:rPr>
              <a:t>кадрово</a:t>
            </a:r>
            <a:r>
              <a:rPr lang="uk-UA" sz="2000" b="0" i="0" u="none" strike="noStrike" baseline="0" dirty="0">
                <a:solidFill>
                  <a:srgbClr val="000000"/>
                </a:solidFill>
                <a:latin typeface="Times New Roman" panose="02020603050405020304" pitchFamily="18" charset="0"/>
              </a:rPr>
              <a:t>-ресурсні, інформаційні, операційні. </a:t>
            </a:r>
          </a:p>
          <a:p>
            <a:pPr indent="457200" algn="just"/>
            <a:r>
              <a:rPr lang="uk-UA" sz="2000" b="0" i="0" u="none" strike="noStrike" baseline="0" dirty="0">
                <a:solidFill>
                  <a:srgbClr val="000000"/>
                </a:solidFill>
                <a:latin typeface="Times New Roman" panose="02020603050405020304" pitchFamily="18" charset="0"/>
              </a:rPr>
              <a:t>Така класифікація може слугувати основою для створення класифікатора ризиків для якості ЛЗ (КР) в ФП, що є систематизованим переліком всіх ідентифікованих ризиків, кожному з яких надається певний код, який пропонується складати з літерного позначення групи (ЗР або </a:t>
            </a:r>
            <a:r>
              <a:rPr lang="en-ID" sz="2000" b="0" i="0" u="none" strike="noStrike" baseline="0" dirty="0">
                <a:solidFill>
                  <a:srgbClr val="000000"/>
                </a:solidFill>
                <a:latin typeface="Times New Roman" panose="02020603050405020304" pitchFamily="18" charset="0"/>
              </a:rPr>
              <a:t>ER – </a:t>
            </a:r>
            <a:r>
              <a:rPr lang="uk-UA" sz="2000" b="0" i="0" u="none" strike="noStrike" baseline="0" dirty="0">
                <a:solidFill>
                  <a:srgbClr val="000000"/>
                </a:solidFill>
                <a:latin typeface="Times New Roman" panose="02020603050405020304" pitchFamily="18" charset="0"/>
              </a:rPr>
              <a:t>зовнішній ризик (</a:t>
            </a:r>
            <a:r>
              <a:rPr lang="en-ID" sz="2000" b="0" i="0" u="none" strike="noStrike" baseline="0" dirty="0">
                <a:solidFill>
                  <a:srgbClr val="000000"/>
                </a:solidFill>
                <a:latin typeface="Times New Roman" panose="02020603050405020304" pitchFamily="18" charset="0"/>
              </a:rPr>
              <a:t>external risk), </a:t>
            </a:r>
            <a:r>
              <a:rPr lang="uk-UA" sz="2000" b="0" i="0" u="none" strike="noStrike" baseline="0" dirty="0">
                <a:solidFill>
                  <a:srgbClr val="000000"/>
                </a:solidFill>
                <a:latin typeface="Times New Roman" panose="02020603050405020304" pitchFamily="18" charset="0"/>
              </a:rPr>
              <a:t>ВР або </a:t>
            </a:r>
            <a:r>
              <a:rPr lang="en-ID" sz="2000" b="0" i="0" u="none" strike="noStrike" baseline="0" dirty="0">
                <a:solidFill>
                  <a:srgbClr val="000000"/>
                </a:solidFill>
                <a:latin typeface="Times New Roman" panose="02020603050405020304" pitchFamily="18" charset="0"/>
              </a:rPr>
              <a:t>IR – </a:t>
            </a:r>
            <a:r>
              <a:rPr lang="uk-UA" sz="2000" b="0" i="0" u="none" strike="noStrike" baseline="0" dirty="0">
                <a:solidFill>
                  <a:srgbClr val="000000"/>
                </a:solidFill>
                <a:latin typeface="Times New Roman" panose="02020603050405020304" pitchFamily="18" charset="0"/>
              </a:rPr>
              <a:t>внутрішній ризик (</a:t>
            </a:r>
            <a:r>
              <a:rPr lang="en-ID" sz="2000" b="0" i="0" u="none" strike="noStrike" baseline="0" dirty="0">
                <a:solidFill>
                  <a:srgbClr val="000000"/>
                </a:solidFill>
                <a:latin typeface="Times New Roman" panose="02020603050405020304" pitchFamily="18" charset="0"/>
              </a:rPr>
              <a:t>internal risk)) </a:t>
            </a:r>
            <a:r>
              <a:rPr lang="uk-UA" sz="2000" b="0" i="0" u="none" strike="noStrike" baseline="0" dirty="0">
                <a:solidFill>
                  <a:srgbClr val="000000"/>
                </a:solidFill>
                <a:latin typeface="Times New Roman" panose="02020603050405020304" pitchFamily="18" charset="0"/>
              </a:rPr>
              <a:t>та </a:t>
            </a:r>
            <a:r>
              <a:rPr lang="uk-UA" sz="2000" b="0" i="0" u="none" strike="noStrike" baseline="0" dirty="0" err="1">
                <a:solidFill>
                  <a:srgbClr val="000000"/>
                </a:solidFill>
                <a:latin typeface="Times New Roman" panose="02020603050405020304" pitchFamily="18" charset="0"/>
              </a:rPr>
              <a:t>трирівневого</a:t>
            </a:r>
            <a:r>
              <a:rPr lang="uk-UA" sz="2000" b="0" i="0" u="none" strike="noStrike" baseline="0" dirty="0">
                <a:solidFill>
                  <a:srgbClr val="000000"/>
                </a:solidFill>
                <a:latin typeface="Times New Roman" panose="02020603050405020304" pitchFamily="18" charset="0"/>
              </a:rPr>
              <a:t> цифрового позначення, де перша цифра визначає – категорію ризиків, друга – вид ризиків, третя – порядковий номер ризику в межах відповідного виду ризиків </a:t>
            </a:r>
            <a:endParaRPr lang="uk-UA" sz="2000" dirty="0"/>
          </a:p>
        </p:txBody>
      </p:sp>
    </p:spTree>
    <p:extLst>
      <p:ext uri="{BB962C8B-B14F-4D97-AF65-F5344CB8AC3E}">
        <p14:creationId xmlns:p14="http://schemas.microsoft.com/office/powerpoint/2010/main" val="206586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FB12E6-4964-9136-3BB5-AEC2309DEB9C}"/>
              </a:ext>
            </a:extLst>
          </p:cNvPr>
          <p:cNvSpPr txBox="1"/>
          <p:nvPr/>
        </p:nvSpPr>
        <p:spPr>
          <a:xfrm>
            <a:off x="3046750" y="616592"/>
            <a:ext cx="8660567" cy="5016758"/>
          </a:xfrm>
          <a:prstGeom prst="rect">
            <a:avLst/>
          </a:prstGeom>
          <a:noFill/>
        </p:spPr>
        <p:txBody>
          <a:bodyPr wrap="square">
            <a:spAutoFit/>
          </a:bodyPr>
          <a:lstStyle/>
          <a:p>
            <a:pPr indent="457200" algn="just"/>
            <a:r>
              <a:rPr lang="uk-UA" sz="2000" b="0" i="1" u="none" strike="noStrike" baseline="0" dirty="0">
                <a:solidFill>
                  <a:srgbClr val="000000"/>
                </a:solidFill>
                <a:latin typeface="Times New Roman" panose="02020603050405020304" pitchFamily="18" charset="0"/>
              </a:rPr>
              <a:t>4 етап – аналіз ризиків для якості ЛЗ </a:t>
            </a:r>
            <a:r>
              <a:rPr lang="uk-UA" sz="2000" b="0" i="0" u="none" strike="noStrike" baseline="0" dirty="0">
                <a:solidFill>
                  <a:srgbClr val="000000"/>
                </a:solidFill>
                <a:latin typeface="Times New Roman" panose="02020603050405020304" pitchFamily="18" charset="0"/>
              </a:rPr>
              <a:t>, що включає: визначення рівнів правдоподібності (ймовірності, можливості) виникнення ризиків; встановлення ступенів тяжкості наслідків ризиків; розрахунок індексів рівнів ризиків. </a:t>
            </a:r>
          </a:p>
          <a:p>
            <a:pPr indent="457200" algn="just"/>
            <a:r>
              <a:rPr lang="uk-UA" sz="2000" b="0" i="0" u="none" strike="noStrike" baseline="0" dirty="0">
                <a:solidFill>
                  <a:srgbClr val="000000"/>
                </a:solidFill>
                <a:latin typeface="Times New Roman" panose="02020603050405020304" pitchFamily="18" charset="0"/>
              </a:rPr>
              <a:t>Для ідентифікації та якісного аналізу ризиків для якості ЛЗ доцільно застосовувати метод «мозкової атаки», структуроване і </a:t>
            </a:r>
            <a:r>
              <a:rPr lang="uk-UA" sz="2000" b="0" i="0" u="none" strike="noStrike" baseline="0" dirty="0" err="1">
                <a:solidFill>
                  <a:srgbClr val="000000"/>
                </a:solidFill>
                <a:latin typeface="Times New Roman" panose="02020603050405020304" pitchFamily="18" charset="0"/>
              </a:rPr>
              <a:t>напівструктуроване</a:t>
            </a:r>
            <a:r>
              <a:rPr lang="uk-UA" sz="2000" b="0" i="0" u="none" strike="noStrike" baseline="0" dirty="0">
                <a:solidFill>
                  <a:srgbClr val="000000"/>
                </a:solidFill>
                <a:latin typeface="Times New Roman" panose="02020603050405020304" pitchFamily="18" charset="0"/>
              </a:rPr>
              <a:t> опитування, метод </a:t>
            </a:r>
            <a:r>
              <a:rPr lang="uk-UA" sz="2000" b="0" i="0" u="none" strike="noStrike" baseline="0" dirty="0" err="1">
                <a:solidFill>
                  <a:srgbClr val="000000"/>
                </a:solidFill>
                <a:latin typeface="Times New Roman" panose="02020603050405020304" pitchFamily="18" charset="0"/>
              </a:rPr>
              <a:t>Дельфі</a:t>
            </a:r>
            <a:r>
              <a:rPr lang="uk-UA" sz="2000" b="0" i="0" u="none" strike="noStrike" baseline="0" dirty="0">
                <a:solidFill>
                  <a:srgbClr val="000000"/>
                </a:solidFill>
                <a:latin typeface="Times New Roman" panose="02020603050405020304" pitchFamily="18" charset="0"/>
              </a:rPr>
              <a:t> (метод експертних оцінок) та переліки контрольних запитань </a:t>
            </a:r>
          </a:p>
          <a:p>
            <a:pPr indent="457200" algn="just"/>
            <a:r>
              <a:rPr lang="uk-UA" sz="2000" b="0" i="0" u="none" strike="noStrike" baseline="0" dirty="0">
                <a:solidFill>
                  <a:srgbClr val="000000"/>
                </a:solidFill>
                <a:latin typeface="Times New Roman" panose="02020603050405020304" pitchFamily="18" charset="0"/>
              </a:rPr>
              <a:t>Як вже було зазначено вище, для ідентифікації та якісного аналізу ризиків для якості ЛЗ в АЗ (ЛПЗ) доцільно застосовувати метод «мозкової атаки», структуроване і </a:t>
            </a:r>
            <a:r>
              <a:rPr lang="uk-UA" sz="2000" b="0" i="0" u="none" strike="noStrike" baseline="0" dirty="0" err="1">
                <a:solidFill>
                  <a:srgbClr val="000000"/>
                </a:solidFill>
                <a:latin typeface="Times New Roman" panose="02020603050405020304" pitchFamily="18" charset="0"/>
              </a:rPr>
              <a:t>напівструктуроване</a:t>
            </a:r>
            <a:r>
              <a:rPr lang="uk-UA" sz="2000" b="0" i="0" u="none" strike="noStrike" baseline="0" dirty="0">
                <a:solidFill>
                  <a:srgbClr val="000000"/>
                </a:solidFill>
                <a:latin typeface="Times New Roman" panose="02020603050405020304" pitchFamily="18" charset="0"/>
              </a:rPr>
              <a:t> опитування, метод </a:t>
            </a:r>
            <a:r>
              <a:rPr lang="uk-UA" sz="2000" b="0" i="0" u="none" strike="noStrike" baseline="0" dirty="0" err="1">
                <a:solidFill>
                  <a:srgbClr val="000000"/>
                </a:solidFill>
                <a:latin typeface="Times New Roman" panose="02020603050405020304" pitchFamily="18" charset="0"/>
              </a:rPr>
              <a:t>Дельфі</a:t>
            </a:r>
            <a:r>
              <a:rPr lang="uk-UA" sz="2000" b="0" i="0" u="none" strike="noStrike" baseline="0" dirty="0">
                <a:solidFill>
                  <a:srgbClr val="000000"/>
                </a:solidFill>
                <a:latin typeface="Times New Roman" panose="02020603050405020304" pitchFamily="18" charset="0"/>
              </a:rPr>
              <a:t> (метод експертних оцінок) та переліки контрольних запитань робочі семінари, співбесіди, інтерв’ю з </a:t>
            </a:r>
            <a:r>
              <a:rPr lang="uk-UA" sz="2000" b="0" i="0" u="none" strike="noStrike" baseline="0" dirty="0" err="1">
                <a:solidFill>
                  <a:srgbClr val="000000"/>
                </a:solidFill>
                <a:latin typeface="Times New Roman" panose="02020603050405020304" pitchFamily="18" charset="0"/>
              </a:rPr>
              <a:t>керівн</a:t>
            </a:r>
            <a:r>
              <a:rPr lang="uk-UA" sz="2000" b="0" i="0" u="none" strike="noStrike" baseline="0" dirty="0">
                <a:solidFill>
                  <a:srgbClr val="000000"/>
                </a:solidFill>
                <a:latin typeface="Times New Roman" panose="02020603050405020304" pitchFamily="18" charset="0"/>
              </a:rPr>
              <a:t> підрозділів та працівниками, обговорення з керівництвом, вивчення документації, графічне зображення процесів, порівняння з іншими організаціями, консультації з експертами, </a:t>
            </a:r>
            <a:r>
              <a:rPr lang="en-ID" sz="2000" b="0" i="0" u="none" strike="noStrike" baseline="0" dirty="0">
                <a:solidFill>
                  <a:srgbClr val="000000"/>
                </a:solidFill>
                <a:latin typeface="Times New Roman" panose="02020603050405020304" pitchFamily="18" charset="0"/>
              </a:rPr>
              <a:t>SWOT-</a:t>
            </a:r>
            <a:r>
              <a:rPr lang="uk-UA" sz="2000" b="0" i="0" u="none" strike="noStrike" baseline="0" dirty="0">
                <a:solidFill>
                  <a:srgbClr val="000000"/>
                </a:solidFill>
                <a:latin typeface="Times New Roman" panose="02020603050405020304" pitchFamily="18" charset="0"/>
              </a:rPr>
              <a:t>аналіз тощо. </a:t>
            </a:r>
            <a:endParaRPr lang="uk-UA" sz="2000" dirty="0"/>
          </a:p>
        </p:txBody>
      </p:sp>
      <p:sp>
        <p:nvSpPr>
          <p:cNvPr id="4" name="Стрілка: вправо 3">
            <a:extLst>
              <a:ext uri="{FF2B5EF4-FFF2-40B4-BE49-F238E27FC236}">
                <a16:creationId xmlns:a16="http://schemas.microsoft.com/office/drawing/2014/main" id="{91A4DF19-8A42-AEDE-097B-592F12B96488}"/>
              </a:ext>
            </a:extLst>
          </p:cNvPr>
          <p:cNvSpPr/>
          <p:nvPr/>
        </p:nvSpPr>
        <p:spPr>
          <a:xfrm>
            <a:off x="724525" y="1359259"/>
            <a:ext cx="1838633" cy="693021"/>
          </a:xfrm>
          <a:prstGeom prst="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i="1" dirty="0">
                <a:solidFill>
                  <a:srgbClr val="000000"/>
                </a:solidFill>
                <a:latin typeface="Times New Roman" panose="02020603050405020304" pitchFamily="18" charset="0"/>
              </a:rPr>
              <a:t>4 етап</a:t>
            </a:r>
            <a:endParaRPr lang="uk-UA" dirty="0"/>
          </a:p>
        </p:txBody>
      </p:sp>
    </p:spTree>
    <p:extLst>
      <p:ext uri="{BB962C8B-B14F-4D97-AF65-F5344CB8AC3E}">
        <p14:creationId xmlns:p14="http://schemas.microsoft.com/office/powerpoint/2010/main" val="2561989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7B6082-BC35-D93F-8780-8CB100A844F3}"/>
              </a:ext>
            </a:extLst>
          </p:cNvPr>
          <p:cNvSpPr txBox="1"/>
          <p:nvPr/>
        </p:nvSpPr>
        <p:spPr>
          <a:xfrm>
            <a:off x="1898149" y="335845"/>
            <a:ext cx="9340122" cy="4524315"/>
          </a:xfrm>
          <a:prstGeom prst="rect">
            <a:avLst/>
          </a:prstGeom>
          <a:noFill/>
        </p:spPr>
        <p:txBody>
          <a:bodyPr wrap="square">
            <a:spAutoFit/>
          </a:bodyPr>
          <a:lstStyle/>
          <a:p>
            <a:pPr indent="457200" algn="just"/>
            <a:r>
              <a:rPr lang="uk-UA" sz="1800" b="0" i="0" u="none" strike="noStrike" baseline="0" dirty="0">
                <a:solidFill>
                  <a:srgbClr val="000000"/>
                </a:solidFill>
                <a:latin typeface="Times New Roman" panose="02020603050405020304" pitchFamily="18" charset="0"/>
              </a:rPr>
              <a:t>Для кількісного аналізу ризиків найбільш прийнятним є метод </a:t>
            </a:r>
            <a:r>
              <a:rPr lang="en-ID" sz="1800" b="0" i="0" u="none" strike="noStrike" baseline="0" dirty="0">
                <a:solidFill>
                  <a:srgbClr val="000000"/>
                </a:solidFill>
                <a:latin typeface="Times New Roman" panose="02020603050405020304" pitchFamily="18" charset="0"/>
              </a:rPr>
              <a:t>FMEA (</a:t>
            </a:r>
            <a:r>
              <a:rPr lang="uk-UA" sz="1800" b="0" i="0" u="none" strike="noStrike" baseline="0" dirty="0">
                <a:solidFill>
                  <a:srgbClr val="000000"/>
                </a:solidFill>
                <a:latin typeface="Times New Roman" panose="02020603050405020304" pitchFamily="18" charset="0"/>
              </a:rPr>
              <a:t>аналіз виду і наслідків відмов). Для аналізу ризиків при виготовленні і контролі якості ЛЗ у виробничих аптеках рекомендуються методи </a:t>
            </a:r>
            <a:r>
              <a:rPr lang="en-ID" sz="1800" b="0" i="0" u="none" strike="noStrike" baseline="0" dirty="0">
                <a:solidFill>
                  <a:srgbClr val="000000"/>
                </a:solidFill>
                <a:latin typeface="Times New Roman" panose="02020603050405020304" pitchFamily="18" charset="0"/>
              </a:rPr>
              <a:t>FMECA (</a:t>
            </a:r>
            <a:r>
              <a:rPr lang="uk-UA" sz="1800" b="0" i="0" u="none" strike="noStrike" baseline="0" dirty="0">
                <a:solidFill>
                  <a:srgbClr val="000000"/>
                </a:solidFill>
                <a:latin typeface="Times New Roman" panose="02020603050405020304" pitchFamily="18" charset="0"/>
              </a:rPr>
              <a:t>аналіз виду, наслідків і критичності відмов) та </a:t>
            </a:r>
            <a:r>
              <a:rPr lang="en-ID" sz="1800" b="0" i="0" u="none" strike="noStrike" baseline="0" dirty="0">
                <a:solidFill>
                  <a:srgbClr val="000000"/>
                </a:solidFill>
                <a:latin typeface="Times New Roman" panose="02020603050405020304" pitchFamily="18" charset="0"/>
              </a:rPr>
              <a:t>HACCP (</a:t>
            </a:r>
            <a:r>
              <a:rPr lang="uk-UA" sz="1800" b="0" i="0" u="none" strike="noStrike" baseline="0" dirty="0">
                <a:solidFill>
                  <a:srgbClr val="000000"/>
                </a:solidFill>
                <a:latin typeface="Times New Roman" panose="02020603050405020304" pitchFamily="18" charset="0"/>
              </a:rPr>
              <a:t>аналіз небезпечних чинників і критичні точки контролю). </a:t>
            </a:r>
          </a:p>
          <a:p>
            <a:pPr indent="457200" algn="just"/>
            <a:endParaRPr lang="uk-UA" sz="1800" b="0" i="0" u="none" strike="noStrike" baseline="0" dirty="0">
              <a:solidFill>
                <a:srgbClr val="000000"/>
              </a:solidFill>
              <a:latin typeface="Times New Roman" panose="02020603050405020304" pitchFamily="18" charset="0"/>
            </a:endParaRPr>
          </a:p>
          <a:p>
            <a:pPr indent="457200" algn="just"/>
            <a:r>
              <a:rPr lang="uk-UA" sz="1800" b="0" i="0" u="none" strike="noStrike" baseline="0" dirty="0">
                <a:solidFill>
                  <a:srgbClr val="000000"/>
                </a:solidFill>
                <a:latin typeface="Times New Roman" panose="02020603050405020304" pitchFamily="18" charset="0"/>
              </a:rPr>
              <a:t>Визначення рівнів значущості ризиків найчастіше здійснюють за допомогою методу матриці наслідків/правдоподібності ризиків, що є засобом поєднання якісної та </a:t>
            </a:r>
            <a:r>
              <a:rPr lang="uk-UA" sz="1800" b="0" i="0" u="none" strike="noStrike" baseline="0" dirty="0" err="1">
                <a:solidFill>
                  <a:srgbClr val="000000"/>
                </a:solidFill>
                <a:latin typeface="Times New Roman" panose="02020603050405020304" pitchFamily="18" charset="0"/>
              </a:rPr>
              <a:t>напівкількісної</a:t>
            </a:r>
            <a:r>
              <a:rPr lang="uk-UA" sz="1800" b="0" i="0" u="none" strike="noStrike" baseline="0" dirty="0">
                <a:solidFill>
                  <a:srgbClr val="000000"/>
                </a:solidFill>
                <a:latin typeface="Times New Roman" panose="02020603050405020304" pitchFamily="18" charset="0"/>
              </a:rPr>
              <a:t> оцінки правдоподібності і наслідків ризиків. </a:t>
            </a:r>
          </a:p>
          <a:p>
            <a:pPr indent="457200" algn="just"/>
            <a:endParaRPr lang="ru-RU" sz="1800" b="0" i="0" u="none" strike="noStrike" baseline="0" dirty="0">
              <a:solidFill>
                <a:srgbClr val="000000"/>
              </a:solidFill>
              <a:latin typeface="Times New Roman" panose="02020603050405020304" pitchFamily="18" charset="0"/>
            </a:endParaRPr>
          </a:p>
          <a:p>
            <a:pPr indent="457200" algn="just"/>
            <a:r>
              <a:rPr lang="ru-RU" sz="1800" b="0" i="0" u="none" strike="noStrike" baseline="0" dirty="0">
                <a:solidFill>
                  <a:srgbClr val="000000"/>
                </a:solidFill>
                <a:latin typeface="Times New Roman" panose="02020603050405020304" pitchFamily="18" charset="0"/>
              </a:rPr>
              <a:t>Формат </a:t>
            </a:r>
            <a:r>
              <a:rPr lang="ru-RU" sz="1800" b="0" i="0" u="none" strike="noStrike" baseline="0" dirty="0" err="1">
                <a:solidFill>
                  <a:srgbClr val="000000"/>
                </a:solidFill>
                <a:latin typeface="Times New Roman" panose="02020603050405020304" pitchFamily="18" charset="0"/>
              </a:rPr>
              <a:t>матриці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залежить</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від</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особливостей</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середовища</a:t>
            </a:r>
            <a:r>
              <a:rPr lang="ru-RU" sz="1800" b="0" i="0" u="none" strike="noStrike" baseline="0" dirty="0">
                <a:solidFill>
                  <a:srgbClr val="000000"/>
                </a:solidFill>
                <a:latin typeface="Times New Roman" panose="02020603050405020304" pitchFamily="18" charset="0"/>
              </a:rPr>
              <a:t>, в </a:t>
            </a:r>
            <a:r>
              <a:rPr lang="ru-RU" sz="1800" b="0" i="0" u="none" strike="noStrike" baseline="0" dirty="0" err="1">
                <a:solidFill>
                  <a:srgbClr val="000000"/>
                </a:solidFill>
                <a:latin typeface="Times New Roman" panose="02020603050405020304" pitchFamily="18" charset="0"/>
              </a:rPr>
              <a:t>якому</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її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використовують</a:t>
            </a:r>
            <a:r>
              <a:rPr lang="ru-RU" sz="1800" b="0" i="0" u="none" strike="noStrike" baseline="0" dirty="0">
                <a:solidFill>
                  <a:srgbClr val="000000"/>
                </a:solidFill>
                <a:latin typeface="Times New Roman" panose="02020603050405020304" pitchFamily="18" charset="0"/>
              </a:rPr>
              <a:t>. </a:t>
            </a:r>
          </a:p>
          <a:p>
            <a:pPr indent="457200" algn="just"/>
            <a:r>
              <a:rPr lang="uk-UA" sz="1800" b="0" i="0" u="none" strike="noStrike" baseline="0" dirty="0">
                <a:solidFill>
                  <a:srgbClr val="000000"/>
                </a:solidFill>
                <a:latin typeface="Times New Roman" panose="02020603050405020304" pitchFamily="18" charset="0"/>
              </a:rPr>
              <a:t>Числовою мірою (індексом) рівня ризику (</a:t>
            </a:r>
            <a:r>
              <a:rPr lang="en-ID" sz="1800" b="0" i="0" u="none" strike="noStrike" baseline="0" dirty="0">
                <a:solidFill>
                  <a:srgbClr val="000000"/>
                </a:solidFill>
                <a:latin typeface="Times New Roman" panose="02020603050405020304" pitchFamily="18" charset="0"/>
              </a:rPr>
              <a:t>R) </a:t>
            </a:r>
            <a:r>
              <a:rPr lang="uk-UA" sz="1800" b="0" i="0" u="none" strike="noStrike" baseline="0" dirty="0">
                <a:solidFill>
                  <a:srgbClr val="000000"/>
                </a:solidFill>
                <a:latin typeface="Times New Roman" panose="02020603050405020304" pitchFamily="18" charset="0"/>
              </a:rPr>
              <a:t>є результат множення рівня правдоподібності його виникнення (Р) на ступінь тяжкості його наслідків (</a:t>
            </a:r>
            <a:r>
              <a:rPr lang="en-ID" sz="1800" b="0" i="0" u="none" strike="noStrike" baseline="0" dirty="0">
                <a:solidFill>
                  <a:srgbClr val="000000"/>
                </a:solidFill>
                <a:latin typeface="Times New Roman" panose="02020603050405020304" pitchFamily="18" charset="0"/>
              </a:rPr>
              <a:t>S) </a:t>
            </a:r>
          </a:p>
          <a:p>
            <a:pPr indent="457200" algn="ctr"/>
            <a:endParaRPr lang="uk-UA" sz="1800" b="0" i="0" u="none" strike="noStrike" baseline="0" dirty="0">
              <a:solidFill>
                <a:srgbClr val="000000"/>
              </a:solidFill>
              <a:latin typeface="Times New Roman" panose="02020603050405020304" pitchFamily="18" charset="0"/>
            </a:endParaRPr>
          </a:p>
          <a:p>
            <a:pPr indent="457200" algn="ctr"/>
            <a:endParaRPr lang="uk-UA" dirty="0">
              <a:solidFill>
                <a:srgbClr val="000000"/>
              </a:solidFill>
              <a:latin typeface="Times New Roman" panose="02020603050405020304" pitchFamily="18" charset="0"/>
            </a:endParaRPr>
          </a:p>
          <a:p>
            <a:pPr indent="457200" algn="ctr"/>
            <a:r>
              <a:rPr lang="en-ID" sz="1800" b="0" i="0" u="none" strike="noStrike" baseline="0" dirty="0">
                <a:solidFill>
                  <a:srgbClr val="000000"/>
                </a:solidFill>
                <a:latin typeface="Times New Roman" panose="02020603050405020304" pitchFamily="18" charset="0"/>
              </a:rPr>
              <a:t>R = P × S (6.1) </a:t>
            </a:r>
            <a:endParaRPr lang="uk-UA" sz="1800" b="0" i="0" u="none" strike="noStrike" baseline="0" dirty="0">
              <a:solidFill>
                <a:srgbClr val="000000"/>
              </a:solidFill>
              <a:latin typeface="Times New Roman" panose="02020603050405020304" pitchFamily="18" charset="0"/>
            </a:endParaRPr>
          </a:p>
          <a:p>
            <a:pPr indent="457200" algn="ctr"/>
            <a:endParaRPr lang="en-ID" sz="18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959578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C64193-963C-2ACD-C33D-559A1393004E}"/>
              </a:ext>
            </a:extLst>
          </p:cNvPr>
          <p:cNvSpPr txBox="1"/>
          <p:nvPr/>
        </p:nvSpPr>
        <p:spPr>
          <a:xfrm>
            <a:off x="3048000" y="1030801"/>
            <a:ext cx="8613058" cy="3693319"/>
          </a:xfrm>
          <a:prstGeom prst="rect">
            <a:avLst/>
          </a:prstGeom>
          <a:noFill/>
        </p:spPr>
        <p:txBody>
          <a:bodyPr wrap="square">
            <a:spAutoFit/>
          </a:bodyPr>
          <a:lstStyle/>
          <a:p>
            <a:pPr indent="457200" algn="just"/>
            <a:r>
              <a:rPr lang="uk-UA" sz="1800" b="0" i="0" u="none" strike="noStrike" baseline="0" dirty="0">
                <a:solidFill>
                  <a:srgbClr val="000000"/>
                </a:solidFill>
                <a:latin typeface="Times New Roman" panose="02020603050405020304" pitchFamily="18" charset="0"/>
              </a:rPr>
              <a:t>Результати розрахунку значень </a:t>
            </a:r>
            <a:r>
              <a:rPr lang="en-ID" sz="1800" b="0" i="0" u="none" strike="noStrike" baseline="0" dirty="0">
                <a:solidFill>
                  <a:srgbClr val="000000"/>
                </a:solidFill>
                <a:latin typeface="Times New Roman" panose="02020603050405020304" pitchFamily="18" charset="0"/>
              </a:rPr>
              <a:t>R </a:t>
            </a:r>
            <a:r>
              <a:rPr lang="uk-UA" sz="1800" b="0" i="0" u="none" strike="noStrike" baseline="0" dirty="0">
                <a:solidFill>
                  <a:srgbClr val="000000"/>
                </a:solidFill>
                <a:latin typeface="Times New Roman" panose="02020603050405020304" pitchFamily="18" charset="0"/>
              </a:rPr>
              <a:t>відображаються у вигляді матриці ризиків : </a:t>
            </a:r>
            <a:endParaRPr lang="uk-UA" dirty="0">
              <a:solidFill>
                <a:srgbClr val="000000"/>
              </a:solidFill>
              <a:latin typeface="Times New Roman" panose="02020603050405020304" pitchFamily="18" charset="0"/>
            </a:endParaRPr>
          </a:p>
          <a:p>
            <a:pPr indent="457200" algn="just"/>
            <a:endParaRPr lang="uk-UA" i="1" dirty="0">
              <a:solidFill>
                <a:srgbClr val="000000"/>
              </a:solidFill>
              <a:latin typeface="Times New Roman" panose="02020603050405020304" pitchFamily="18" charset="0"/>
            </a:endParaRPr>
          </a:p>
          <a:p>
            <a:pPr indent="457200" algn="just"/>
            <a:r>
              <a:rPr lang="uk-UA" i="1" dirty="0">
                <a:solidFill>
                  <a:srgbClr val="000000"/>
                </a:solidFill>
                <a:latin typeface="Times New Roman" panose="02020603050405020304" pitchFamily="18" charset="0"/>
              </a:rPr>
              <a:t>5</a:t>
            </a:r>
            <a:r>
              <a:rPr lang="uk-UA" sz="1800" b="0" i="1" u="none" strike="noStrike" baseline="0" dirty="0">
                <a:solidFill>
                  <a:srgbClr val="000000"/>
                </a:solidFill>
                <a:latin typeface="Times New Roman" panose="02020603050405020304" pitchFamily="18" charset="0"/>
              </a:rPr>
              <a:t> етап </a:t>
            </a:r>
            <a:r>
              <a:rPr lang="uk-UA" sz="1800" b="0" i="0" u="none" strike="noStrike" baseline="0" dirty="0">
                <a:solidFill>
                  <a:srgbClr val="000000"/>
                </a:solidFill>
                <a:latin typeface="Times New Roman" panose="02020603050405020304" pitchFamily="18" charset="0"/>
              </a:rPr>
              <a:t>Після розрахунку значень </a:t>
            </a:r>
            <a:r>
              <a:rPr lang="en-ID" sz="1800" b="0" i="0" u="none" strike="noStrike" baseline="0" dirty="0">
                <a:solidFill>
                  <a:srgbClr val="000000"/>
                </a:solidFill>
                <a:latin typeface="Times New Roman" panose="02020603050405020304" pitchFamily="18" charset="0"/>
              </a:rPr>
              <a:t>R </a:t>
            </a:r>
            <a:r>
              <a:rPr lang="uk-UA" sz="1800" b="0" i="0" u="none" strike="noStrike" baseline="0" dirty="0">
                <a:solidFill>
                  <a:srgbClr val="000000"/>
                </a:solidFill>
                <a:latin typeface="Times New Roman" panose="02020603050405020304" pitchFamily="18" charset="0"/>
              </a:rPr>
              <a:t>слід переходити до оцінки ризиків для якості ЛЗ в АЗ (ЛПЗ), що включає: встановлення рівнів значущості ризиків; визначення прийнятних та неприйнятних ризиків; складання карти ризиків. </a:t>
            </a:r>
          </a:p>
          <a:p>
            <a:pPr indent="457200" algn="just"/>
            <a:r>
              <a:rPr lang="uk-UA" sz="1800" b="0" i="0" u="none" strike="noStrike" baseline="0" dirty="0">
                <a:solidFill>
                  <a:srgbClr val="000000"/>
                </a:solidFill>
                <a:latin typeface="Times New Roman" panose="02020603050405020304" pitchFamily="18" charset="0"/>
              </a:rPr>
              <a:t>Для цього можна використати такий підхід, як ранжування отриманих значень </a:t>
            </a:r>
            <a:r>
              <a:rPr lang="en-ID" sz="1800" b="0" i="0" u="none" strike="noStrike" baseline="0" dirty="0">
                <a:solidFill>
                  <a:srgbClr val="000000"/>
                </a:solidFill>
                <a:latin typeface="Times New Roman" panose="02020603050405020304" pitchFamily="18" charset="0"/>
              </a:rPr>
              <a:t>R </a:t>
            </a:r>
            <a:r>
              <a:rPr lang="uk-UA" sz="1800" b="0" i="0" u="none" strike="noStrike" baseline="0" dirty="0">
                <a:solidFill>
                  <a:srgbClr val="000000"/>
                </a:solidFill>
                <a:latin typeface="Times New Roman" panose="02020603050405020304" pitchFamily="18" charset="0"/>
              </a:rPr>
              <a:t>за допомогою методу </a:t>
            </a:r>
            <a:r>
              <a:rPr lang="en-ID" sz="1800" b="0" i="0" u="none" strike="noStrike" baseline="0" dirty="0">
                <a:solidFill>
                  <a:srgbClr val="000000"/>
                </a:solidFill>
                <a:latin typeface="Times New Roman" panose="02020603050405020304" pitchFamily="18" charset="0"/>
              </a:rPr>
              <a:t>ABCD-</a:t>
            </a:r>
            <a:r>
              <a:rPr lang="uk-UA" sz="1800" b="0" i="0" u="none" strike="noStrike" baseline="0" dirty="0">
                <a:solidFill>
                  <a:srgbClr val="000000"/>
                </a:solidFill>
                <a:latin typeface="Times New Roman" panose="02020603050405020304" pitchFamily="18" charset="0"/>
              </a:rPr>
              <a:t>аналізу (варіант АВС-аналізу, який ґрунтується на принципі Парето), що передбачає розподіл всіх визначених рівнів ризиків на чотири групи за ступенем їх важливості : </a:t>
            </a:r>
            <a:r>
              <a:rPr lang="uk-UA" sz="1800" b="0" i="1" u="none" strike="noStrike" baseline="0" dirty="0">
                <a:solidFill>
                  <a:srgbClr val="000000"/>
                </a:solidFill>
                <a:latin typeface="Times New Roman" panose="02020603050405020304" pitchFamily="18" charset="0"/>
              </a:rPr>
              <a:t>наступний діапазон відсоткових співвідношень сумарних значень </a:t>
            </a:r>
            <a:r>
              <a:rPr lang="en-ID" sz="1800" b="0" i="1" u="none" strike="noStrike" baseline="0" dirty="0">
                <a:solidFill>
                  <a:srgbClr val="000000"/>
                </a:solidFill>
                <a:latin typeface="Times New Roman" panose="02020603050405020304" pitchFamily="18" charset="0"/>
              </a:rPr>
              <a:t>R </a:t>
            </a:r>
            <a:r>
              <a:rPr lang="uk-UA" sz="1800" b="0" i="1" u="none" strike="noStrike" baseline="0" dirty="0">
                <a:solidFill>
                  <a:srgbClr val="000000"/>
                </a:solidFill>
                <a:latin typeface="Times New Roman" panose="02020603050405020304" pitchFamily="18" charset="0"/>
              </a:rPr>
              <a:t>ризиків між групами: </a:t>
            </a:r>
            <a:r>
              <a:rPr lang="uk-UA" sz="1800" b="0" i="0" u="none" strike="noStrike" baseline="0" dirty="0">
                <a:solidFill>
                  <a:srgbClr val="000000"/>
                </a:solidFill>
                <a:latin typeface="Times New Roman" panose="02020603050405020304" pitchFamily="18" charset="0"/>
              </a:rPr>
              <a:t>група А становить 55−60 % від загальної суми значень </a:t>
            </a:r>
            <a:r>
              <a:rPr lang="en-ID" sz="1800" b="0" i="0" u="none" strike="noStrike" baseline="0" dirty="0">
                <a:solidFill>
                  <a:srgbClr val="000000"/>
                </a:solidFill>
                <a:latin typeface="Times New Roman" panose="02020603050405020304" pitchFamily="18" charset="0"/>
              </a:rPr>
              <a:t>R </a:t>
            </a:r>
            <a:r>
              <a:rPr lang="uk-UA" sz="1800" b="0" i="0" u="none" strike="noStrike" baseline="0" dirty="0">
                <a:solidFill>
                  <a:srgbClr val="000000"/>
                </a:solidFill>
                <a:latin typeface="Times New Roman" panose="02020603050405020304" pitchFamily="18" charset="0"/>
              </a:rPr>
              <a:t>всіх ризиків, група В − 25−30 %, група С – 10−15 %, група </a:t>
            </a:r>
            <a:r>
              <a:rPr lang="en-ID" sz="1800" b="0" i="0" u="none" strike="noStrike" baseline="0" dirty="0">
                <a:solidFill>
                  <a:srgbClr val="000000"/>
                </a:solidFill>
                <a:latin typeface="Times New Roman" panose="02020603050405020304" pitchFamily="18" charset="0"/>
              </a:rPr>
              <a:t>D – 5&gt; %. </a:t>
            </a:r>
            <a:r>
              <a:rPr lang="uk-UA" sz="1800" b="0" i="0" u="none" strike="noStrike" baseline="0" dirty="0">
                <a:solidFill>
                  <a:srgbClr val="000000"/>
                </a:solidFill>
                <a:latin typeface="Times New Roman" panose="02020603050405020304" pitchFamily="18" charset="0"/>
              </a:rPr>
              <a:t>В свою чергу, кожна група рівнів ризику поділяється на три підгрупи .Далі проводять ранжування ризиків автоматично. </a:t>
            </a:r>
            <a:endParaRPr lang="uk-UA" dirty="0"/>
          </a:p>
        </p:txBody>
      </p:sp>
      <p:sp>
        <p:nvSpPr>
          <p:cNvPr id="4" name="Стрілка: вправо 3">
            <a:extLst>
              <a:ext uri="{FF2B5EF4-FFF2-40B4-BE49-F238E27FC236}">
                <a16:creationId xmlns:a16="http://schemas.microsoft.com/office/drawing/2014/main" id="{E44765A6-F354-56AE-4090-2EFC1E49545F}"/>
              </a:ext>
            </a:extLst>
          </p:cNvPr>
          <p:cNvSpPr/>
          <p:nvPr/>
        </p:nvSpPr>
        <p:spPr>
          <a:xfrm>
            <a:off x="724525" y="1359259"/>
            <a:ext cx="1838633" cy="693021"/>
          </a:xfrm>
          <a:prstGeom prst="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i="1" dirty="0">
                <a:solidFill>
                  <a:srgbClr val="000000"/>
                </a:solidFill>
                <a:latin typeface="Times New Roman" panose="02020603050405020304" pitchFamily="18" charset="0"/>
              </a:rPr>
              <a:t>5 етап</a:t>
            </a:r>
            <a:endParaRPr lang="uk-UA" dirty="0"/>
          </a:p>
        </p:txBody>
      </p:sp>
    </p:spTree>
    <p:extLst>
      <p:ext uri="{BB962C8B-B14F-4D97-AF65-F5344CB8AC3E}">
        <p14:creationId xmlns:p14="http://schemas.microsoft.com/office/powerpoint/2010/main" val="2314728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DB1778-AB2D-C732-24BA-8C1AEE0F12FC}"/>
              </a:ext>
            </a:extLst>
          </p:cNvPr>
          <p:cNvSpPr txBox="1"/>
          <p:nvPr/>
        </p:nvSpPr>
        <p:spPr>
          <a:xfrm>
            <a:off x="2861187" y="1537332"/>
            <a:ext cx="8750710" cy="2862322"/>
          </a:xfrm>
          <a:prstGeom prst="rect">
            <a:avLst/>
          </a:prstGeom>
          <a:noFill/>
        </p:spPr>
        <p:txBody>
          <a:bodyPr wrap="square">
            <a:spAutoFit/>
          </a:bodyPr>
          <a:lstStyle/>
          <a:p>
            <a:pPr indent="457200" algn="just"/>
            <a:r>
              <a:rPr lang="uk-UA" sz="2000" b="0" i="1" u="none" strike="noStrike" baseline="0" dirty="0">
                <a:solidFill>
                  <a:srgbClr val="000000"/>
                </a:solidFill>
                <a:latin typeface="Times New Roman" panose="02020603050405020304" pitchFamily="18" charset="0"/>
              </a:rPr>
              <a:t>6 етап </a:t>
            </a:r>
            <a:r>
              <a:rPr lang="uk-UA" sz="2000" b="0" i="1" u="none" strike="noStrike" baseline="0" dirty="0" err="1">
                <a:solidFill>
                  <a:srgbClr val="000000"/>
                </a:solidFill>
                <a:latin typeface="Times New Roman" panose="02020603050405020304" pitchFamily="18" charset="0"/>
              </a:rPr>
              <a:t>Етап</a:t>
            </a:r>
            <a:r>
              <a:rPr lang="uk-UA" sz="2000" b="0" i="1" u="none" strike="noStrike" baseline="0" dirty="0">
                <a:solidFill>
                  <a:srgbClr val="000000"/>
                </a:solidFill>
                <a:latin typeface="Times New Roman" panose="02020603050405020304" pitchFamily="18" charset="0"/>
              </a:rPr>
              <a:t> обробки (контролю) та моніторингу ризиків для якості лікарських засобів </a:t>
            </a:r>
            <a:r>
              <a:rPr lang="uk-UA" sz="2000" b="0" i="0" u="none" strike="noStrike" baseline="0" dirty="0">
                <a:solidFill>
                  <a:srgbClr val="000000"/>
                </a:solidFill>
                <a:latin typeface="Times New Roman" panose="02020603050405020304" pitchFamily="18" charset="0"/>
              </a:rPr>
              <a:t>Здійснивши оцінку кожного з потенційних ризиків для якості необхідно приступати до етапу їх обробки (контролю) та документування, що включає: вибір стратегій і розробку заходів з обробки ризиків; створення паспортів профілів й реєстру ризиків; складання та доведення до персоналу плану управління ризиками (ПУР); здійснення у встановлені терміни заходів з обробки ризиків, передбачених ПУР, й подання інформації про їх виконання; оцінка можливої появи нових ризиків після обробки існуючих ризиків. </a:t>
            </a:r>
            <a:endParaRPr lang="uk-UA" sz="2000" dirty="0"/>
          </a:p>
        </p:txBody>
      </p:sp>
      <p:sp>
        <p:nvSpPr>
          <p:cNvPr id="4" name="Стрілка: вправо 3">
            <a:extLst>
              <a:ext uri="{FF2B5EF4-FFF2-40B4-BE49-F238E27FC236}">
                <a16:creationId xmlns:a16="http://schemas.microsoft.com/office/drawing/2014/main" id="{C6297A0C-D130-9E7A-0D45-8C087288B126}"/>
              </a:ext>
            </a:extLst>
          </p:cNvPr>
          <p:cNvSpPr/>
          <p:nvPr/>
        </p:nvSpPr>
        <p:spPr>
          <a:xfrm>
            <a:off x="724525" y="1359259"/>
            <a:ext cx="1838633" cy="693021"/>
          </a:xfrm>
          <a:prstGeom prst="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i="1" dirty="0">
                <a:solidFill>
                  <a:srgbClr val="000000"/>
                </a:solidFill>
                <a:latin typeface="Times New Roman" panose="02020603050405020304" pitchFamily="18" charset="0"/>
              </a:rPr>
              <a:t>6 етап</a:t>
            </a:r>
            <a:endParaRPr lang="uk-UA" dirty="0"/>
          </a:p>
        </p:txBody>
      </p:sp>
    </p:spTree>
    <p:extLst>
      <p:ext uri="{BB962C8B-B14F-4D97-AF65-F5344CB8AC3E}">
        <p14:creationId xmlns:p14="http://schemas.microsoft.com/office/powerpoint/2010/main" val="4253558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1D9784-9709-4A7D-ECAD-E81126508BD1}"/>
              </a:ext>
            </a:extLst>
          </p:cNvPr>
          <p:cNvSpPr txBox="1"/>
          <p:nvPr/>
        </p:nvSpPr>
        <p:spPr>
          <a:xfrm>
            <a:off x="2566218" y="751344"/>
            <a:ext cx="9075176" cy="4524315"/>
          </a:xfrm>
          <a:prstGeom prst="rect">
            <a:avLst/>
          </a:prstGeom>
          <a:noFill/>
        </p:spPr>
        <p:txBody>
          <a:bodyPr wrap="square">
            <a:spAutoFit/>
          </a:bodyPr>
          <a:lstStyle/>
          <a:p>
            <a:pPr algn="just"/>
            <a:r>
              <a:rPr lang="uk-UA" sz="1800" b="0" i="0" u="none" strike="noStrike" baseline="0" dirty="0">
                <a:solidFill>
                  <a:srgbClr val="000000"/>
                </a:solidFill>
                <a:latin typeface="Times New Roman" panose="02020603050405020304" pitchFamily="18" charset="0"/>
                <a:cs typeface="Times New Roman" panose="02020603050405020304" pitchFamily="18" charset="0"/>
              </a:rPr>
              <a:t>Метою обробки ризику є його усунення або зниження до прийнятного рівня. Аналіз існуючих підходів показує, що умовах ФП можна для якості ЛЗ: уникнення (виключення), прийняття (збереження), усунення (зниження) та розподіл (передача). </a:t>
            </a:r>
          </a:p>
          <a:p>
            <a:pPr algn="just"/>
            <a:r>
              <a:rPr lang="uk-UA" sz="1800" b="0" i="0" u="none" strike="noStrike" baseline="0" dirty="0">
                <a:solidFill>
                  <a:srgbClr val="000000"/>
                </a:solidFill>
                <a:latin typeface="Times New Roman" panose="02020603050405020304" pitchFamily="18" charset="0"/>
                <a:cs typeface="Times New Roman" panose="02020603050405020304" pitchFamily="18" charset="0"/>
              </a:rPr>
              <a:t>Керівництво може прийняти, наприклад, такий варіант рішення: повне прийняття й ігнорування ризиків рівня </a:t>
            </a:r>
            <a:r>
              <a:rPr lang="en-ID" sz="1800" b="0" i="0" u="none" strike="noStrike" baseline="0" dirty="0">
                <a:solidFill>
                  <a:srgbClr val="000000"/>
                </a:solidFill>
                <a:latin typeface="Times New Roman" panose="02020603050405020304" pitchFamily="18" charset="0"/>
                <a:cs typeface="Times New Roman" panose="02020603050405020304" pitchFamily="18" charset="0"/>
              </a:rPr>
              <a:t>D; </a:t>
            </a:r>
            <a:r>
              <a:rPr lang="uk-UA" sz="1800" b="0" i="0" u="none" strike="noStrike" baseline="0" dirty="0">
                <a:solidFill>
                  <a:srgbClr val="000000"/>
                </a:solidFill>
                <a:latin typeface="Times New Roman" panose="02020603050405020304" pitchFamily="18" charset="0"/>
                <a:cs typeface="Times New Roman" panose="02020603050405020304" pitchFamily="18" charset="0"/>
              </a:rPr>
              <a:t>прийняття та періодичний перегляд ризиків рівня С; зниження та/або розподіл ризиків рівня В; усунення та/або уникнення ризиків рівня А. На підставі обраних стратегій в АЗ (ЛПЗ) розробляються та плануються до виконання конкретні заходи з обробки ідентифікованих ризиків для якості ЛЗ та супутніх фармацевтичних послуг. При цьому, кількість зусиль, що прикладаються для обробки ризику, має бути пропорційною рівню ризику. </a:t>
            </a:r>
          </a:p>
          <a:p>
            <a:pPr algn="just"/>
            <a:endParaRPr lang="uk-UA" dirty="0">
              <a:solidFill>
                <a:srgbClr val="000000"/>
              </a:solidFill>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Результати ідентифікації, аналізу, оцінки та планування заходів з обробки ризиків для якості ЛЗ в АЗ (ЛПЗ) документуються, як правило, шляхом створення паспортів профілів ризиків (ППР) та реєстрів (журналів) ризиків (РР), що складаються керівником процесу УРЯ ЛЗ за участі власників ризиків Паспорт складається на кожен конкретний ризик для якості ЛЗ та містить всю наявну інформацію про нього. </a:t>
            </a:r>
          </a:p>
        </p:txBody>
      </p:sp>
    </p:spTree>
    <p:extLst>
      <p:ext uri="{BB962C8B-B14F-4D97-AF65-F5344CB8AC3E}">
        <p14:creationId xmlns:p14="http://schemas.microsoft.com/office/powerpoint/2010/main" val="15091914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77B2FB-A892-84F0-C74A-4153BE65A796}"/>
              </a:ext>
            </a:extLst>
          </p:cNvPr>
          <p:cNvSpPr txBox="1"/>
          <p:nvPr/>
        </p:nvSpPr>
        <p:spPr>
          <a:xfrm>
            <a:off x="2733367" y="766732"/>
            <a:ext cx="8524568" cy="5324535"/>
          </a:xfrm>
          <a:prstGeom prst="rect">
            <a:avLst/>
          </a:prstGeom>
          <a:noFill/>
        </p:spPr>
        <p:txBody>
          <a:bodyPr wrap="square">
            <a:spAutoFit/>
          </a:bodyPr>
          <a:lstStyle/>
          <a:p>
            <a:pPr algn="just"/>
            <a:r>
              <a:rPr lang="ru-RU" sz="2000" b="0" i="0" u="none" strike="noStrike" baseline="0" dirty="0">
                <a:solidFill>
                  <a:srgbClr val="000000"/>
                </a:solidFill>
                <a:latin typeface="Times New Roman" panose="02020603050405020304" pitchFamily="18" charset="0"/>
              </a:rPr>
              <a:t>РР ‒ </a:t>
            </a:r>
            <a:r>
              <a:rPr lang="ru-RU" sz="2000" b="0" i="0" u="none" strike="noStrike" baseline="0" dirty="0" err="1">
                <a:solidFill>
                  <a:srgbClr val="000000"/>
                </a:solidFill>
                <a:latin typeface="Times New Roman" panose="02020603050405020304" pitchFamily="18" charset="0"/>
              </a:rPr>
              <a:t>це</a:t>
            </a:r>
            <a:r>
              <a:rPr lang="ru-RU" sz="2000" b="0" i="0" u="none" strike="noStrike" baseline="0" dirty="0">
                <a:solidFill>
                  <a:srgbClr val="000000"/>
                </a:solidFill>
                <a:latin typeface="Times New Roman" panose="02020603050405020304" pitchFamily="18" charset="0"/>
              </a:rPr>
              <a:t> база </a:t>
            </a:r>
            <a:r>
              <a:rPr lang="ru-RU" sz="2000" b="0" i="0" u="none" strike="noStrike" baseline="0" dirty="0" err="1">
                <a:solidFill>
                  <a:srgbClr val="000000"/>
                </a:solidFill>
                <a:latin typeface="Times New Roman" panose="02020603050405020304" pitchFamily="18" charset="0"/>
              </a:rPr>
              <a:t>даних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що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містить</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ключову</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інформацію</a:t>
            </a:r>
            <a:r>
              <a:rPr lang="ru-RU" sz="2000" b="0" i="0" u="none" strike="noStrike" baseline="0" dirty="0">
                <a:solidFill>
                  <a:srgbClr val="000000"/>
                </a:solidFill>
                <a:latin typeface="Times New Roman" panose="02020603050405020304" pitchFamily="18" charset="0"/>
              </a:rPr>
              <a:t> про </a:t>
            </a:r>
            <a:r>
              <a:rPr lang="ru-RU" sz="2000" b="0" i="0" u="none" strike="noStrike" baseline="0" dirty="0" err="1">
                <a:solidFill>
                  <a:srgbClr val="000000"/>
                </a:solidFill>
                <a:latin typeface="Times New Roman" panose="02020603050405020304" pitchFamily="18" charset="0"/>
              </a:rPr>
              <a:t>всі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ризики</a:t>
            </a:r>
            <a:r>
              <a:rPr lang="ru-RU" sz="2000" b="0" i="0" u="none" strike="noStrike" baseline="0" dirty="0">
                <a:solidFill>
                  <a:srgbClr val="000000"/>
                </a:solidFill>
                <a:latin typeface="Times New Roman" panose="02020603050405020304" pitchFamily="18" charset="0"/>
              </a:rPr>
              <a:t> для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В </a:t>
            </a:r>
            <a:r>
              <a:rPr lang="ru-RU" sz="2000" b="0" i="0" u="none" strike="noStrike" baseline="0" dirty="0" err="1">
                <a:solidFill>
                  <a:srgbClr val="000000"/>
                </a:solidFill>
                <a:latin typeface="Times New Roman" panose="02020603050405020304" pitchFamily="18" charset="0"/>
              </a:rPr>
              <a:t>даному</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випадку</a:t>
            </a:r>
            <a:r>
              <a:rPr lang="ru-RU" sz="2000" b="0" i="0" u="none" strike="noStrike" baseline="0" dirty="0">
                <a:solidFill>
                  <a:srgbClr val="000000"/>
                </a:solidFill>
                <a:latin typeface="Times New Roman" panose="02020603050405020304" pitchFamily="18" charset="0"/>
              </a:rPr>
              <a:t>, ППР </a:t>
            </a:r>
            <a:r>
              <a:rPr lang="ru-RU" sz="2000" b="0" i="0" u="none" strike="noStrike" baseline="0" dirty="0" err="1">
                <a:solidFill>
                  <a:srgbClr val="000000"/>
                </a:solidFill>
                <a:latin typeface="Times New Roman" panose="02020603050405020304" pitchFamily="18" charset="0"/>
              </a:rPr>
              <a:t>мають</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складатися</a:t>
            </a:r>
            <a:r>
              <a:rPr lang="ru-RU" sz="2000" b="0" i="0" u="none" strike="noStrike" baseline="0" dirty="0">
                <a:solidFill>
                  <a:srgbClr val="000000"/>
                </a:solidFill>
                <a:latin typeface="Times New Roman" panose="02020603050405020304" pitchFamily="18" charset="0"/>
              </a:rPr>
              <a:t> на </a:t>
            </a:r>
            <a:r>
              <a:rPr lang="ru-RU" sz="2000" b="0" i="0" u="none" strike="noStrike" baseline="0" dirty="0" err="1">
                <a:solidFill>
                  <a:srgbClr val="000000"/>
                </a:solidFill>
                <a:latin typeface="Times New Roman" panose="02020603050405020304" pitchFamily="18" charset="0"/>
              </a:rPr>
              <a:t>ризики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рівнів</a:t>
            </a:r>
            <a:r>
              <a:rPr lang="ru-RU" sz="2000" b="0" i="0" u="none" strike="noStrike" baseline="0" dirty="0">
                <a:solidFill>
                  <a:srgbClr val="000000"/>
                </a:solidFill>
                <a:latin typeface="Times New Roman" panose="02020603050405020304" pitchFamily="18" charset="0"/>
              </a:rPr>
              <a:t> А, В, С, а РР – на </a:t>
            </a:r>
            <a:r>
              <a:rPr lang="ru-RU" sz="2000" b="0" i="0" u="none" strike="noStrike" baseline="0" dirty="0" err="1">
                <a:solidFill>
                  <a:srgbClr val="000000"/>
                </a:solidFill>
                <a:latin typeface="Times New Roman" panose="02020603050405020304" pitchFamily="18" charset="0"/>
              </a:rPr>
              <a:t>ризики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всіх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рівнів</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включаючи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рівень</a:t>
            </a:r>
            <a:r>
              <a:rPr lang="ru-RU" sz="2000" b="0" i="0" u="none" strike="noStrike" baseline="0" dirty="0">
                <a:solidFill>
                  <a:srgbClr val="000000"/>
                </a:solidFill>
                <a:latin typeface="Times New Roman" panose="02020603050405020304" pitchFamily="18" charset="0"/>
              </a:rPr>
              <a:t> D. При </a:t>
            </a:r>
            <a:r>
              <a:rPr lang="ru-RU" sz="2000" b="0" i="0" u="none" strike="noStrike" baseline="0" dirty="0" err="1">
                <a:solidFill>
                  <a:srgbClr val="000000"/>
                </a:solidFill>
                <a:latin typeface="Times New Roman" panose="02020603050405020304" pitchFamily="18" charset="0"/>
              </a:rPr>
              <a:t>цьому</a:t>
            </a:r>
            <a:r>
              <a:rPr lang="ru-RU" sz="2000" b="0" i="0" u="none" strike="noStrike" baseline="0" dirty="0">
                <a:solidFill>
                  <a:srgbClr val="000000"/>
                </a:solidFill>
                <a:latin typeface="Times New Roman" panose="02020603050405020304" pitchFamily="18" charset="0"/>
              </a:rPr>
              <a:t>, РР </a:t>
            </a:r>
            <a:r>
              <a:rPr lang="ru-RU" sz="2000" b="0" i="0" u="none" strike="noStrike" baseline="0" dirty="0" err="1">
                <a:solidFill>
                  <a:srgbClr val="000000"/>
                </a:solidFill>
                <a:latin typeface="Times New Roman" panose="02020603050405020304" pitchFamily="18" charset="0"/>
              </a:rPr>
              <a:t>слід</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систематизувати</a:t>
            </a:r>
            <a:r>
              <a:rPr lang="ru-RU" sz="2000" b="0" i="0" u="none" strike="noStrike" baseline="0" dirty="0">
                <a:solidFill>
                  <a:srgbClr val="000000"/>
                </a:solidFill>
                <a:latin typeface="Times New Roman" panose="02020603050405020304" pitchFamily="18" charset="0"/>
              </a:rPr>
              <a:t> за </a:t>
            </a:r>
            <a:r>
              <a:rPr lang="ru-RU" sz="2000" b="0" i="0" u="none" strike="noStrike" baseline="0" dirty="0" err="1">
                <a:solidFill>
                  <a:srgbClr val="000000"/>
                </a:solidFill>
                <a:latin typeface="Times New Roman" panose="02020603050405020304" pitchFamily="18" charset="0"/>
              </a:rPr>
              <a:t>процесами</a:t>
            </a:r>
            <a:r>
              <a:rPr lang="ru-RU" sz="2000" b="0" i="0" u="none" strike="noStrike" baseline="0" dirty="0">
                <a:solidFill>
                  <a:srgbClr val="000000"/>
                </a:solidFill>
                <a:latin typeface="Times New Roman" panose="02020603050405020304" pitchFamily="18" charset="0"/>
              </a:rPr>
              <a:t> ФІСЯ АЗ (ЛПЗ), коли </a:t>
            </a:r>
            <a:r>
              <a:rPr lang="ru-RU" sz="2000" b="0" i="0" u="none" strike="noStrike" baseline="0" dirty="0" err="1">
                <a:solidFill>
                  <a:srgbClr val="000000"/>
                </a:solidFill>
                <a:latin typeface="Times New Roman" panose="02020603050405020304" pitchFamily="18" charset="0"/>
              </a:rPr>
              <a:t>ризики</a:t>
            </a:r>
            <a:r>
              <a:rPr lang="ru-RU" sz="2000" b="0" i="0" u="none" strike="noStrike" baseline="0" dirty="0">
                <a:solidFill>
                  <a:srgbClr val="000000"/>
                </a:solidFill>
                <a:latin typeface="Times New Roman" panose="02020603050405020304" pitchFamily="18" charset="0"/>
              </a:rPr>
              <a:t> для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вносяться</a:t>
            </a:r>
            <a:r>
              <a:rPr lang="ru-RU" sz="2000" b="0" i="0" u="none" strike="noStrike" baseline="0" dirty="0">
                <a:solidFill>
                  <a:srgbClr val="000000"/>
                </a:solidFill>
                <a:latin typeface="Times New Roman" panose="02020603050405020304" pitchFamily="18" charset="0"/>
              </a:rPr>
              <a:t> до РР за </a:t>
            </a:r>
            <a:r>
              <a:rPr lang="ru-RU" sz="2000" b="0" i="0" u="none" strike="noStrike" baseline="0" dirty="0" err="1">
                <a:solidFill>
                  <a:srgbClr val="000000"/>
                </a:solidFill>
                <a:latin typeface="Times New Roman" panose="02020603050405020304" pitchFamily="18" charset="0"/>
              </a:rPr>
              <a:t>кожним</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окремим</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процесом</a:t>
            </a:r>
            <a:r>
              <a:rPr lang="ru-RU" sz="2000" b="0" i="0" u="none" strike="noStrike" baseline="0" dirty="0">
                <a:solidFill>
                  <a:srgbClr val="000000"/>
                </a:solidFill>
                <a:latin typeface="Times New Roman" panose="02020603050405020304" pitchFamily="18" charset="0"/>
              </a:rPr>
              <a:t> по </a:t>
            </a:r>
            <a:r>
              <a:rPr lang="ru-RU" sz="2000" b="0" i="0" u="none" strike="noStrike" baseline="0" dirty="0" err="1">
                <a:solidFill>
                  <a:srgbClr val="000000"/>
                </a:solidFill>
                <a:latin typeface="Times New Roman" panose="02020603050405020304" pitchFamily="18" charset="0"/>
              </a:rPr>
              <a:t>черзі</a:t>
            </a:r>
            <a:r>
              <a:rPr lang="ru-RU" sz="2000" b="0" i="0" u="none" strike="noStrike" baseline="0" dirty="0">
                <a:solidFill>
                  <a:srgbClr val="000000"/>
                </a:solidFill>
                <a:latin typeface="Times New Roman" panose="02020603050405020304" pitchFamily="18" charset="0"/>
              </a:rPr>
              <a:t> в порядку </a:t>
            </a:r>
            <a:r>
              <a:rPr lang="ru-RU" sz="2000" b="0" i="0" u="none" strike="noStrike" baseline="0" dirty="0" err="1">
                <a:solidFill>
                  <a:srgbClr val="000000"/>
                </a:solidFill>
                <a:latin typeface="Times New Roman" panose="02020603050405020304" pitchFamily="18" charset="0"/>
              </a:rPr>
              <a:t>зменшення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рівня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ризиків</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від</a:t>
            </a:r>
            <a:r>
              <a:rPr lang="ru-RU" sz="2000" b="0" i="0" u="none" strike="noStrike" baseline="0" dirty="0">
                <a:solidFill>
                  <a:srgbClr val="000000"/>
                </a:solidFill>
                <a:latin typeface="Times New Roman" panose="02020603050405020304" pitchFamily="18" charset="0"/>
              </a:rPr>
              <a:t> А1 до D3). </a:t>
            </a:r>
          </a:p>
          <a:p>
            <a:pPr algn="just"/>
            <a:r>
              <a:rPr lang="ru-RU" sz="2000" b="0" i="0" u="none" strike="noStrike" baseline="0" dirty="0">
                <a:solidFill>
                  <a:srgbClr val="000000"/>
                </a:solidFill>
                <a:latin typeface="Times New Roman" panose="02020603050405020304" pitchFamily="18" charset="0"/>
              </a:rPr>
              <a:t>ППР </a:t>
            </a:r>
            <a:r>
              <a:rPr lang="ru-RU" sz="2000" b="0" i="0" u="none" strike="noStrike" baseline="0" dirty="0" err="1">
                <a:solidFill>
                  <a:srgbClr val="000000"/>
                </a:solidFill>
                <a:latin typeface="Times New Roman" panose="02020603050405020304" pitchFamily="18" charset="0"/>
              </a:rPr>
              <a:t>доцільно</a:t>
            </a:r>
            <a:r>
              <a:rPr lang="ru-RU" sz="2000" b="0" i="0" u="none" strike="noStrike" baseline="0" dirty="0">
                <a:solidFill>
                  <a:srgbClr val="000000"/>
                </a:solidFill>
                <a:latin typeface="Times New Roman" panose="02020603050405020304" pitchFamily="18" charset="0"/>
              </a:rPr>
              <a:t> вести у </a:t>
            </a:r>
            <a:r>
              <a:rPr lang="ru-RU" sz="2000" b="0" i="0" u="none" strike="noStrike" baseline="0" dirty="0" err="1">
                <a:solidFill>
                  <a:srgbClr val="000000"/>
                </a:solidFill>
                <a:latin typeface="Times New Roman" panose="02020603050405020304" pitchFamily="18" charset="0"/>
              </a:rPr>
              <a:t>паперовому</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вигляді</a:t>
            </a:r>
            <a:r>
              <a:rPr lang="ru-RU" sz="2000" b="0" i="0" u="none" strike="noStrike" baseline="0" dirty="0">
                <a:solidFill>
                  <a:srgbClr val="000000"/>
                </a:solidFill>
                <a:latin typeface="Times New Roman" panose="02020603050405020304" pitchFamily="18" charset="0"/>
              </a:rPr>
              <a:t>, а РР – </a:t>
            </a:r>
            <a:r>
              <a:rPr lang="ru-RU" sz="2000" b="0" i="0" u="none" strike="noStrike" baseline="0" dirty="0" err="1">
                <a:solidFill>
                  <a:srgbClr val="000000"/>
                </a:solidFill>
                <a:latin typeface="Times New Roman" panose="02020603050405020304" pitchFamily="18" charset="0"/>
              </a:rPr>
              <a:t>електронному</a:t>
            </a:r>
            <a:r>
              <a:rPr lang="ru-RU" sz="2000" b="0" i="0" u="none" strike="noStrike" baseline="0" dirty="0">
                <a:solidFill>
                  <a:srgbClr val="000000"/>
                </a:solidFill>
                <a:latin typeface="Times New Roman" panose="02020603050405020304" pitchFamily="18" charset="0"/>
              </a:rPr>
              <a:t>. ППР </a:t>
            </a:r>
            <a:r>
              <a:rPr lang="ru-RU" sz="2000" b="0" i="0" u="none" strike="noStrike" baseline="0" dirty="0" err="1">
                <a:solidFill>
                  <a:srgbClr val="000000"/>
                </a:solidFill>
                <a:latin typeface="Times New Roman" panose="02020603050405020304" pitchFamily="18" charset="0"/>
              </a:rPr>
              <a:t>зберігаються</a:t>
            </a:r>
            <a:r>
              <a:rPr lang="ru-RU" sz="2000" b="0" i="0" u="none" strike="noStrike" baseline="0" dirty="0">
                <a:solidFill>
                  <a:srgbClr val="000000"/>
                </a:solidFill>
                <a:latin typeface="Times New Roman" panose="02020603050405020304" pitchFamily="18" charset="0"/>
              </a:rPr>
              <a:t> у </a:t>
            </a:r>
            <a:r>
              <a:rPr lang="ru-RU" sz="2000" b="0" i="0" u="none" strike="noStrike" baseline="0" dirty="0" err="1">
                <a:solidFill>
                  <a:srgbClr val="000000"/>
                </a:solidFill>
                <a:latin typeface="Times New Roman" panose="02020603050405020304" pitchFamily="18" charset="0"/>
              </a:rPr>
              <a:t>власників</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ризиків</a:t>
            </a:r>
            <a:r>
              <a:rPr lang="ru-RU" sz="2000" b="0" i="0" u="none" strike="noStrike" baseline="0" dirty="0">
                <a:solidFill>
                  <a:srgbClr val="000000"/>
                </a:solidFill>
                <a:latin typeface="Times New Roman" panose="02020603050405020304" pitchFamily="18" charset="0"/>
              </a:rPr>
              <a:t>, а </a:t>
            </a:r>
            <a:r>
              <a:rPr lang="ru-RU" sz="2000" b="0" i="0" u="none" strike="noStrike" baseline="0" dirty="0" err="1">
                <a:solidFill>
                  <a:srgbClr val="000000"/>
                </a:solidFill>
                <a:latin typeface="Times New Roman" panose="02020603050405020304" pitchFamily="18" charset="0"/>
              </a:rPr>
              <a:t>їх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копії</a:t>
            </a:r>
            <a:r>
              <a:rPr lang="ru-RU" sz="2000" b="0" i="0" u="none" strike="noStrike" baseline="0" dirty="0">
                <a:solidFill>
                  <a:srgbClr val="000000"/>
                </a:solidFill>
                <a:latin typeface="Times New Roman" panose="02020603050405020304" pitchFamily="18" charset="0"/>
              </a:rPr>
              <a:t> – у </a:t>
            </a:r>
            <a:r>
              <a:rPr lang="ru-RU" sz="2000" b="0" i="0" u="none" strike="noStrike" baseline="0" dirty="0" err="1">
                <a:solidFill>
                  <a:srgbClr val="000000"/>
                </a:solidFill>
                <a:latin typeface="Times New Roman" panose="02020603050405020304" pitchFamily="18" charset="0"/>
              </a:rPr>
              <a:t>керівника</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процесу</a:t>
            </a:r>
            <a:r>
              <a:rPr lang="ru-RU" sz="2000" b="0" i="0" u="none" strike="noStrike" baseline="0" dirty="0">
                <a:solidFill>
                  <a:srgbClr val="000000"/>
                </a:solidFill>
                <a:latin typeface="Times New Roman" panose="02020603050405020304" pitchFamily="18" charset="0"/>
              </a:rPr>
              <a:t> УРЯ ЛЗ. </a:t>
            </a:r>
            <a:r>
              <a:rPr lang="ru-RU" sz="2000" b="0" i="0" u="none" strike="noStrike" baseline="0" dirty="0" err="1">
                <a:solidFill>
                  <a:srgbClr val="000000"/>
                </a:solidFill>
                <a:latin typeface="Times New Roman" panose="02020603050405020304" pitchFamily="18" charset="0"/>
              </a:rPr>
              <a:t>Ці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документи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мають</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періодично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переглядатися</a:t>
            </a:r>
            <a:r>
              <a:rPr lang="ru-RU" sz="2000" b="0" i="0" u="none" strike="noStrike" baseline="0" dirty="0">
                <a:solidFill>
                  <a:srgbClr val="000000"/>
                </a:solidFill>
                <a:latin typeface="Times New Roman" panose="02020603050405020304" pitchFamily="18" charset="0"/>
              </a:rPr>
              <a:t> та, за </a:t>
            </a:r>
            <a:r>
              <a:rPr lang="ru-RU" sz="2000" b="0" i="0" u="none" strike="noStrike" baseline="0" dirty="0" err="1">
                <a:solidFill>
                  <a:srgbClr val="000000"/>
                </a:solidFill>
                <a:latin typeface="Times New Roman" panose="02020603050405020304" pitchFamily="18" charset="0"/>
              </a:rPr>
              <a:t>необхідності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оновлюватися</a:t>
            </a:r>
            <a:r>
              <a:rPr lang="ru-RU" sz="2000" b="0" i="0" u="none" strike="noStrike" baseline="0" dirty="0">
                <a:solidFill>
                  <a:srgbClr val="000000"/>
                </a:solidFill>
                <a:latin typeface="Times New Roman" panose="02020603050405020304" pitchFamily="18" charset="0"/>
              </a:rPr>
              <a:t>. </a:t>
            </a:r>
          </a:p>
          <a:p>
            <a:pPr algn="just"/>
            <a:r>
              <a:rPr lang="uk-UA" sz="2000" b="0" i="0" u="none" strike="noStrike" baseline="0" dirty="0">
                <a:solidFill>
                  <a:srgbClr val="000000"/>
                </a:solidFill>
                <a:latin typeface="Times New Roman" panose="02020603050405020304" pitchFamily="18" charset="0"/>
              </a:rPr>
              <a:t>Після здійснення заходів з обробки ризиків для якості ЛЗ приймається рішення щодо прийняття залишкових ризиків, тобто тих ризиків, які були знижені до встановленого (прийнятного) рівня. Крім того, слід враховувати, що здійснення заходів зі зниження ризиків може призвести до появи нових ризиків або до збільшення рівня інших існуючих ризиків для якості. Тому після проведення процедури зниження ризиків варто здійснити оцінку можливих змін складу та рівня ризиків для якості ЛЗ в ФП. </a:t>
            </a:r>
            <a:endParaRPr lang="uk-UA" sz="2000" dirty="0"/>
          </a:p>
        </p:txBody>
      </p:sp>
    </p:spTree>
    <p:extLst>
      <p:ext uri="{BB962C8B-B14F-4D97-AF65-F5344CB8AC3E}">
        <p14:creationId xmlns:p14="http://schemas.microsoft.com/office/powerpoint/2010/main" val="3887798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32895D-EA2D-1051-1147-9E2F5B5BD978}"/>
              </a:ext>
            </a:extLst>
          </p:cNvPr>
          <p:cNvSpPr txBox="1"/>
          <p:nvPr/>
        </p:nvSpPr>
        <p:spPr>
          <a:xfrm>
            <a:off x="2359740" y="531557"/>
            <a:ext cx="9301318" cy="4801314"/>
          </a:xfrm>
          <a:prstGeom prst="rect">
            <a:avLst/>
          </a:prstGeom>
          <a:noFill/>
        </p:spPr>
        <p:txBody>
          <a:bodyPr wrap="square">
            <a:spAutoFit/>
          </a:bodyPr>
          <a:lstStyle/>
          <a:p>
            <a:pPr indent="457200" algn="just"/>
            <a:r>
              <a:rPr lang="uk-UA" sz="1800" b="0" i="1" u="none" strike="noStrike" baseline="0" dirty="0">
                <a:solidFill>
                  <a:srgbClr val="000000"/>
                </a:solidFill>
                <a:latin typeface="Times New Roman" panose="02020603050405020304" pitchFamily="18" charset="0"/>
              </a:rPr>
              <a:t>7 етап Подальшим важливим етапом процесу УРЯ ЛЗ є здійснення моніторингу (огляду) ризиків</a:t>
            </a:r>
            <a:r>
              <a:rPr lang="uk-UA" sz="1800" b="0" i="0" u="none" strike="noStrike" baseline="0" dirty="0">
                <a:solidFill>
                  <a:srgbClr val="000000"/>
                </a:solidFill>
                <a:latin typeface="Times New Roman" panose="02020603050405020304" pitchFamily="18" charset="0"/>
              </a:rPr>
              <a:t>, що полягає в контролі над рівнем ризиків і включає наступний комплекс заходів: поточний моніторинг виконання заходів з обробки ризиків, передбачених ПУР; періодичний перегляд та актуалізацію інформації про ризики, яка міститься в ППР і РР, на основі нових знань та досвіду; критичний аналіз результативності та ефективності виконання заходів з обробки ризиків, результати якого відображаються у звіті з управління ризиками (ЗУР); перегляд ризиків при їх реалізації або у разі зміни середовища АЗ (ЛПЗ), в тому числі перегляд рішення про прийняття ризику; здійснення ризик-орієнтованих (внутрішніх і зовнішніх) аудитів. Вищенаведені заходи варто проводити в рамках моніторингу та аудитів ФІСЯ </a:t>
            </a:r>
          </a:p>
          <a:p>
            <a:pPr indent="457200" algn="just"/>
            <a:r>
              <a:rPr lang="uk-UA" sz="1800" b="0" i="0" u="none" strike="noStrike" baseline="0" dirty="0">
                <a:solidFill>
                  <a:srgbClr val="000000"/>
                </a:solidFill>
                <a:latin typeface="Times New Roman" panose="02020603050405020304" pitchFamily="18" charset="0"/>
              </a:rPr>
              <a:t>Критичний аналіз результативності та ефективності виконання заходів з обробки ризиків, результати якого відображаються у звіті щорічно. Звіт складається керівником процесу УРЯ ЛЗ, затверджується керівником ФП та обговорюється на службовій нараді відповідальних за УРЯ ЛЗ. </a:t>
            </a:r>
          </a:p>
          <a:p>
            <a:pPr indent="457200" algn="just"/>
            <a:r>
              <a:rPr lang="uk-UA" sz="1800" b="0" i="0" u="none" strike="noStrike" baseline="0" dirty="0">
                <a:solidFill>
                  <a:srgbClr val="000000"/>
                </a:solidFill>
                <a:latin typeface="Times New Roman" panose="02020603050405020304" pitchFamily="18" charset="0"/>
              </a:rPr>
              <a:t>Затверджений Звіт має додаватися до вхідних даних для аналізу ФІСЯ з боку керівництва ФП. Після відпрацювання він , як і інша документація з УРЯ ЛЗ (ППР, РР, ПУР), згідно з вимогами належних практик має зберігатися протягом п’яти років </a:t>
            </a:r>
            <a:endParaRPr lang="uk-UA" dirty="0"/>
          </a:p>
        </p:txBody>
      </p:sp>
      <p:sp>
        <p:nvSpPr>
          <p:cNvPr id="4" name="Стрілка: вправо 3">
            <a:extLst>
              <a:ext uri="{FF2B5EF4-FFF2-40B4-BE49-F238E27FC236}">
                <a16:creationId xmlns:a16="http://schemas.microsoft.com/office/drawing/2014/main" id="{5B453CA0-E5D7-9BBE-AA32-F9DF50D66D18}"/>
              </a:ext>
            </a:extLst>
          </p:cNvPr>
          <p:cNvSpPr/>
          <p:nvPr/>
        </p:nvSpPr>
        <p:spPr>
          <a:xfrm>
            <a:off x="530942" y="1359259"/>
            <a:ext cx="1838633" cy="693021"/>
          </a:xfrm>
          <a:prstGeom prst="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i="1" dirty="0">
                <a:solidFill>
                  <a:srgbClr val="000000"/>
                </a:solidFill>
                <a:latin typeface="Times New Roman" panose="02020603050405020304" pitchFamily="18" charset="0"/>
              </a:rPr>
              <a:t>7 етап</a:t>
            </a:r>
            <a:endParaRPr lang="uk-UA" dirty="0"/>
          </a:p>
        </p:txBody>
      </p:sp>
    </p:spTree>
    <p:extLst>
      <p:ext uri="{BB962C8B-B14F-4D97-AF65-F5344CB8AC3E}">
        <p14:creationId xmlns:p14="http://schemas.microsoft.com/office/powerpoint/2010/main" val="3722629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A39CBF-72C2-593C-44E5-F56D23CB5D6E}"/>
              </a:ext>
            </a:extLst>
          </p:cNvPr>
          <p:cNvSpPr txBox="1"/>
          <p:nvPr/>
        </p:nvSpPr>
        <p:spPr>
          <a:xfrm>
            <a:off x="2359742" y="473412"/>
            <a:ext cx="9281652" cy="5632311"/>
          </a:xfrm>
          <a:prstGeom prst="rect">
            <a:avLst/>
          </a:prstGeom>
          <a:noFill/>
        </p:spPr>
        <p:txBody>
          <a:bodyPr wrap="square">
            <a:spAutoFit/>
          </a:bodyPr>
          <a:lstStyle/>
          <a:p>
            <a:pPr indent="457200" algn="just"/>
            <a:r>
              <a:rPr lang="uk-UA" sz="2000" b="0" i="1" u="none" strike="noStrike" baseline="0" dirty="0">
                <a:solidFill>
                  <a:srgbClr val="000000"/>
                </a:solidFill>
                <a:latin typeface="Times New Roman" panose="02020603050405020304" pitchFamily="18" charset="0"/>
              </a:rPr>
              <a:t>8 етап </a:t>
            </a:r>
            <a:r>
              <a:rPr lang="uk-UA" sz="2000" b="0" i="0" u="none" strike="noStrike" baseline="0" dirty="0">
                <a:solidFill>
                  <a:srgbClr val="000000"/>
                </a:solidFill>
                <a:latin typeface="Times New Roman" panose="02020603050405020304" pitchFamily="18" charset="0"/>
              </a:rPr>
              <a:t>Останнім етапом процесу УРЯ ЛЗ є бути </a:t>
            </a:r>
            <a:r>
              <a:rPr lang="uk-UA" sz="2000" b="0" i="1" u="none" strike="noStrike" baseline="0" dirty="0">
                <a:solidFill>
                  <a:srgbClr val="000000"/>
                </a:solidFill>
                <a:latin typeface="Times New Roman" panose="02020603050405020304" pitchFamily="18" charset="0"/>
              </a:rPr>
              <a:t>пошук та реалізація можливостей щодо поліпшення цього процесу в </a:t>
            </a:r>
            <a:r>
              <a:rPr lang="uk-UA" sz="2000" b="0" i="0" u="none" strike="noStrike" baseline="0" dirty="0">
                <a:solidFill>
                  <a:srgbClr val="000000"/>
                </a:solidFill>
                <a:latin typeface="Times New Roman" panose="02020603050405020304" pitchFamily="18" charset="0"/>
              </a:rPr>
              <a:t>ФП, що включає: розгляд виявлених недоліків процесу УРЯ ЛЗ; формування пропозицій з поліпшення процесу УРЯ ЛЗ; внесення поліпшуючих змін до процесу УРЯ ЛЗ. </a:t>
            </a:r>
          </a:p>
          <a:p>
            <a:pPr indent="457200" algn="just"/>
            <a:r>
              <a:rPr lang="uk-UA" sz="2000" b="0" i="0" u="none" strike="noStrike" baseline="0" dirty="0">
                <a:solidFill>
                  <a:srgbClr val="000000"/>
                </a:solidFill>
                <a:latin typeface="Times New Roman" panose="02020603050405020304" pitchFamily="18" charset="0"/>
              </a:rPr>
              <a:t>З цією метою рекомендовано наприкінці звітного року проводити службову нараду відповідальних за УРЯ ЛЗ, під час якої на основі аналізу ЗУР і звіті з аудиту мають розглядатися виявлені недоліки та конкретні пропозиції щодо поліпшення </a:t>
            </a:r>
            <a:r>
              <a:rPr lang="uk-UA" sz="2000" b="0" i="0" u="none" strike="noStrike" baseline="0" dirty="0">
                <a:latin typeface="Times New Roman" panose="02020603050405020304" pitchFamily="18" charset="0"/>
              </a:rPr>
              <a:t>УРЯ ЛЗ. Всі прийняті рішення щодо внесення поліпшуючих змін до процесу УРЯ ЛЗ повинні реєструватися в протоколі наради. Відповідальні за виконання цих рішень мають ознайомлюватися з ними під особистий підпис. </a:t>
            </a:r>
          </a:p>
          <a:p>
            <a:pPr indent="457200" algn="just"/>
            <a:endParaRPr lang="ru-RU" sz="2000" b="0" i="0" u="none" strike="noStrike" baseline="0" dirty="0">
              <a:latin typeface="Times New Roman" panose="02020603050405020304" pitchFamily="18" charset="0"/>
            </a:endParaRPr>
          </a:p>
          <a:p>
            <a:pPr indent="457200" algn="just"/>
            <a:r>
              <a:rPr lang="ru-RU" sz="2000" b="1" i="1" u="none" strike="noStrike" baseline="0" dirty="0" err="1">
                <a:latin typeface="Times New Roman" panose="02020603050405020304" pitchFamily="18" charset="0"/>
              </a:rPr>
              <a:t>Поліпшення</a:t>
            </a:r>
            <a:r>
              <a:rPr lang="ru-RU" sz="2000" b="1" i="1" u="none" strike="noStrike" baseline="0" dirty="0">
                <a:latin typeface="Times New Roman" panose="02020603050405020304" pitchFamily="18" charset="0"/>
              </a:rPr>
              <a:t> </a:t>
            </a:r>
            <a:r>
              <a:rPr lang="ru-RU" sz="2000" b="1" i="1" u="none" strike="noStrike" baseline="0" dirty="0" err="1">
                <a:latin typeface="Times New Roman" panose="02020603050405020304" pitchFamily="18" charset="0"/>
              </a:rPr>
              <a:t>можуть</a:t>
            </a:r>
            <a:r>
              <a:rPr lang="ru-RU" sz="2000" b="1" i="1" u="none" strike="noStrike" baseline="0" dirty="0">
                <a:latin typeface="Times New Roman" panose="02020603050405020304" pitchFamily="18" charset="0"/>
              </a:rPr>
              <a:t> </a:t>
            </a:r>
            <a:r>
              <a:rPr lang="ru-RU" sz="2000" b="1" i="1" u="none" strike="noStrike" baseline="0" dirty="0" err="1">
                <a:latin typeface="Times New Roman" panose="02020603050405020304" pitchFamily="18" charset="0"/>
              </a:rPr>
              <a:t>охоплювати</a:t>
            </a:r>
            <a:r>
              <a:rPr lang="ru-RU" sz="2000" b="1" i="1" u="none" strike="noStrike" baseline="0" dirty="0">
                <a:latin typeface="Times New Roman" panose="02020603050405020304" pitchFamily="18" charset="0"/>
              </a:rPr>
              <a:t> </a:t>
            </a:r>
            <a:r>
              <a:rPr lang="ru-RU" sz="2000" b="1" i="1" u="none" strike="noStrike" baseline="0" dirty="0" err="1">
                <a:latin typeface="Times New Roman" panose="02020603050405020304" pitchFamily="18" charset="0"/>
              </a:rPr>
              <a:t>наступні</a:t>
            </a:r>
            <a:r>
              <a:rPr lang="ru-RU" sz="2000" b="1" i="1" u="none" strike="noStrike" baseline="0" dirty="0">
                <a:latin typeface="Times New Roman" panose="02020603050405020304" pitchFamily="18" charset="0"/>
              </a:rPr>
              <a:t> </a:t>
            </a:r>
            <a:r>
              <a:rPr lang="ru-RU" sz="2000" b="1" i="1" u="none" strike="noStrike" baseline="0" dirty="0" err="1">
                <a:latin typeface="Times New Roman" panose="02020603050405020304" pitchFamily="18" charset="0"/>
              </a:rPr>
              <a:t>аспекти</a:t>
            </a:r>
            <a:r>
              <a:rPr lang="ru-RU" sz="2000" b="1" i="1" u="none" strike="noStrike" baseline="0" dirty="0">
                <a:latin typeface="Times New Roman" panose="02020603050405020304" pitchFamily="18" charset="0"/>
              </a:rPr>
              <a:t> УРЯ ЛЗ: </a:t>
            </a:r>
          </a:p>
          <a:p>
            <a:pPr indent="457200" algn="just"/>
            <a:r>
              <a:rPr lang="ru-RU" sz="2000" b="0" i="0" u="none" strike="noStrike" baseline="0" dirty="0">
                <a:latin typeface="Times New Roman" panose="02020603050405020304" pitchFamily="18" charset="0"/>
              </a:rPr>
              <a:t>-</a:t>
            </a:r>
            <a:r>
              <a:rPr lang="ru-RU" sz="2000" b="0" i="0" u="none" strike="noStrike" baseline="0" dirty="0" err="1">
                <a:latin typeface="Times New Roman" panose="02020603050405020304" pitchFamily="18" charset="0"/>
              </a:rPr>
              <a:t>вдосконалення</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інтеграції</a:t>
            </a:r>
            <a:r>
              <a:rPr lang="ru-RU" sz="2000" b="0" i="0" u="none" strike="noStrike" baseline="0" dirty="0">
                <a:latin typeface="Times New Roman" panose="02020603050405020304" pitchFamily="18" charset="0"/>
              </a:rPr>
              <a:t> УРЯ ЛЗ в </a:t>
            </a:r>
            <a:r>
              <a:rPr lang="ru-RU" sz="2000" b="0" i="0" u="none" strike="noStrike" baseline="0" dirty="0" err="1">
                <a:latin typeface="Times New Roman" panose="02020603050405020304" pitchFamily="18" charset="0"/>
              </a:rPr>
              <a:t>процеси</a:t>
            </a:r>
            <a:r>
              <a:rPr lang="ru-RU" sz="2000" b="0" i="0" u="none" strike="noStrike" baseline="0" dirty="0">
                <a:latin typeface="Times New Roman" panose="02020603050405020304" pitchFamily="18" charset="0"/>
              </a:rPr>
              <a:t> ФІСЯ АЗ (ЛПЗ); </a:t>
            </a:r>
          </a:p>
          <a:p>
            <a:pPr indent="457200" algn="just"/>
            <a:r>
              <a:rPr lang="uk-UA" sz="2000" b="0" i="0" u="none" strike="noStrike" baseline="0" dirty="0">
                <a:latin typeface="Times New Roman" panose="02020603050405020304" pitchFamily="18" charset="0"/>
              </a:rPr>
              <a:t>- Раціоналізація розподілу обов’язків персоналу АЗ (ЛПЗ) в рамках УРЯ ЛЗ; </a:t>
            </a:r>
          </a:p>
          <a:p>
            <a:pPr indent="457200" algn="just"/>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постійне</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оновлення</a:t>
            </a:r>
            <a:r>
              <a:rPr lang="ru-RU" sz="2000" b="0" i="0" u="none" strike="noStrike" baseline="0" dirty="0">
                <a:latin typeface="Times New Roman" panose="02020603050405020304" pitchFamily="18" charset="0"/>
              </a:rPr>
              <a:t> й </a:t>
            </a:r>
            <a:r>
              <a:rPr lang="ru-RU" sz="2000" b="0" i="0" u="none" strike="noStrike" baseline="0" dirty="0" err="1">
                <a:latin typeface="Times New Roman" panose="02020603050405020304" pitchFamily="18" charset="0"/>
              </a:rPr>
              <a:t>актуалізація</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документації</a:t>
            </a:r>
            <a:r>
              <a:rPr lang="ru-RU" sz="2000" b="0" i="0" u="none" strike="noStrike" baseline="0" dirty="0">
                <a:latin typeface="Times New Roman" panose="02020603050405020304" pitchFamily="18" charset="0"/>
              </a:rPr>
              <a:t> з УРЯ ЛЗ); </a:t>
            </a:r>
          </a:p>
          <a:p>
            <a:pPr indent="457200" algn="just"/>
            <a:r>
              <a:rPr lang="ru-RU" sz="2000" b="0" i="0" u="none" strike="noStrike" baseline="0" dirty="0">
                <a:latin typeface="Times New Roman" panose="02020603050405020304" pitchFamily="18" charset="0"/>
              </a:rPr>
              <a:t>-</a:t>
            </a:r>
            <a:r>
              <a:rPr lang="ru-RU" sz="2000" b="0" i="0" u="none" strike="noStrike" baseline="0" dirty="0" err="1">
                <a:latin typeface="Times New Roman" panose="02020603050405020304" pitchFamily="18" charset="0"/>
              </a:rPr>
              <a:t>вдосконалення</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програми</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навчання</a:t>
            </a:r>
            <a:r>
              <a:rPr lang="ru-RU" sz="2000" b="0" i="0" u="none" strike="noStrike" baseline="0" dirty="0">
                <a:latin typeface="Times New Roman" panose="02020603050405020304" pitchFamily="18" charset="0"/>
              </a:rPr>
              <a:t> персоналу з </a:t>
            </a:r>
            <a:r>
              <a:rPr lang="ru-RU" sz="2000" b="0" i="0" u="none" strike="noStrike" baseline="0" dirty="0" err="1">
                <a:latin typeface="Times New Roman" panose="02020603050405020304" pitchFamily="18" charset="0"/>
              </a:rPr>
              <a:t>питань</a:t>
            </a:r>
            <a:r>
              <a:rPr lang="ru-RU" sz="2000" b="0" i="0" u="none" strike="noStrike" baseline="0" dirty="0">
                <a:latin typeface="Times New Roman" panose="02020603050405020304" pitchFamily="18" charset="0"/>
              </a:rPr>
              <a:t> УРЯ ЛЗ; </a:t>
            </a:r>
          </a:p>
          <a:p>
            <a:pPr indent="457200" algn="just"/>
            <a:r>
              <a:rPr lang="ru-RU" sz="2000" b="0" i="0" u="none" strike="noStrike" baseline="0" dirty="0">
                <a:latin typeface="Times New Roman" panose="02020603050405020304" pitchFamily="18" charset="0"/>
              </a:rPr>
              <a:t>-</a:t>
            </a:r>
            <a:r>
              <a:rPr lang="ru-RU" sz="2000" b="0" i="0" u="none" strike="noStrike" baseline="0" dirty="0" err="1">
                <a:latin typeface="Times New Roman" panose="02020603050405020304" pitchFamily="18" charset="0"/>
              </a:rPr>
              <a:t>впровадження</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нових</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ефективних</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методів</a:t>
            </a:r>
            <a:r>
              <a:rPr lang="ru-RU" sz="2000" b="0" i="0" u="none" strike="noStrike" baseline="0" dirty="0">
                <a:latin typeface="Times New Roman" panose="02020603050405020304" pitchFamily="18" charset="0"/>
              </a:rPr>
              <a:t> УРЯ ЛЗ; </a:t>
            </a:r>
          </a:p>
          <a:p>
            <a:pPr indent="457200" algn="just"/>
            <a:r>
              <a:rPr lang="uk-UA" sz="2000" b="0" i="0" u="none" strike="noStrike" baseline="0" dirty="0">
                <a:latin typeface="Times New Roman" panose="02020603050405020304" pitchFamily="18" charset="0"/>
              </a:rPr>
              <a:t>-розробка плану розвитку ризик-культури. </a:t>
            </a:r>
            <a:endParaRPr lang="uk-UA" sz="2000" dirty="0"/>
          </a:p>
        </p:txBody>
      </p:sp>
      <p:sp>
        <p:nvSpPr>
          <p:cNvPr id="4" name="Стрілка: вправо 3">
            <a:extLst>
              <a:ext uri="{FF2B5EF4-FFF2-40B4-BE49-F238E27FC236}">
                <a16:creationId xmlns:a16="http://schemas.microsoft.com/office/drawing/2014/main" id="{B7E43BCB-E413-C075-FE95-5C543338F7CC}"/>
              </a:ext>
            </a:extLst>
          </p:cNvPr>
          <p:cNvSpPr/>
          <p:nvPr/>
        </p:nvSpPr>
        <p:spPr>
          <a:xfrm>
            <a:off x="282073" y="1359259"/>
            <a:ext cx="1838633" cy="693021"/>
          </a:xfrm>
          <a:prstGeom prst="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i="1" dirty="0">
                <a:solidFill>
                  <a:srgbClr val="000000"/>
                </a:solidFill>
                <a:latin typeface="Times New Roman" panose="02020603050405020304" pitchFamily="18" charset="0"/>
              </a:rPr>
              <a:t>8 етап</a:t>
            </a:r>
            <a:endParaRPr lang="uk-UA" dirty="0"/>
          </a:p>
        </p:txBody>
      </p:sp>
    </p:spTree>
    <p:extLst>
      <p:ext uri="{BB962C8B-B14F-4D97-AF65-F5344CB8AC3E}">
        <p14:creationId xmlns:p14="http://schemas.microsoft.com/office/powerpoint/2010/main" val="3975774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33FC77-E912-0AD8-7810-328913A2FC19}"/>
              </a:ext>
            </a:extLst>
          </p:cNvPr>
          <p:cNvSpPr txBox="1"/>
          <p:nvPr/>
        </p:nvSpPr>
        <p:spPr>
          <a:xfrm>
            <a:off x="1863213" y="2401218"/>
            <a:ext cx="8465574" cy="1200329"/>
          </a:xfrm>
          <a:prstGeom prst="rect">
            <a:avLst/>
          </a:prstGeom>
          <a:noFill/>
        </p:spPr>
        <p:txBody>
          <a:bodyPr wrap="square">
            <a:spAutoFit/>
          </a:bodyPr>
          <a:lstStyle/>
          <a:p>
            <a:pPr marL="1530350" algn="just">
              <a:spcBef>
                <a:spcPts val="5"/>
              </a:spcBef>
            </a:pPr>
            <a:r>
              <a:rPr lang="uk-UA" sz="7200" b="1" i="1" dirty="0">
                <a:effectLst/>
                <a:latin typeface="Times New Roman" panose="02020603050405020304" pitchFamily="18" charset="0"/>
                <a:ea typeface="Times New Roman" panose="02020603050405020304" pitchFamily="18" charset="0"/>
              </a:rPr>
              <a:t>Дякую за увагу!</a:t>
            </a:r>
            <a:endParaRPr lang="uk-UA" sz="7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58717507"/>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20</TotalTime>
  <Words>5190</Words>
  <Application>Microsoft Office PowerPoint</Application>
  <PresentationFormat>Широкий екран</PresentationFormat>
  <Paragraphs>271</Paragraphs>
  <Slides>36</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36</vt:i4>
      </vt:variant>
    </vt:vector>
  </HeadingPairs>
  <TitlesOfParts>
    <vt:vector size="41" baseType="lpstr">
      <vt:lpstr>Arial</vt:lpstr>
      <vt:lpstr>Century Gothic</vt:lpstr>
      <vt:lpstr>Times New Roman</vt:lpstr>
      <vt:lpstr>Wingdings 3</vt:lpstr>
      <vt:lpstr>Віхоть</vt:lpstr>
      <vt:lpstr>Лекція № 6   Тема 6. Оцінювання ризиків для якості лікарських засобів на всіх етапах їх життєвого циклу.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3</cp:revision>
  <dcterms:created xsi:type="dcterms:W3CDTF">2025-01-22T21:43:57Z</dcterms:created>
  <dcterms:modified xsi:type="dcterms:W3CDTF">2026-03-22T14:17:40Z</dcterms:modified>
</cp:coreProperties>
</file>