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3" r:id="rId7"/>
    <p:sldId id="261" r:id="rId8"/>
    <p:sldId id="264" r:id="rId9"/>
    <p:sldId id="262" r:id="rId10"/>
    <p:sldId id="265" r:id="rId11"/>
    <p:sldId id="266" r:id="rId12"/>
    <p:sldId id="267" r:id="rId13"/>
    <p:sldId id="268" r:id="rId14"/>
    <p:sldId id="269" r:id="rId15"/>
    <p:sldId id="270" r:id="rId16"/>
    <p:sldId id="271" r:id="rId17"/>
    <p:sldId id="28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3139889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248730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29804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A917860-F26C-4DB1-8025-304CEA96B10A}"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203061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A917860-F26C-4DB1-8025-304CEA96B10A}" type="datetimeFigureOut">
              <a:rPr lang="uk-UA" smtClean="0"/>
              <a:t>22.03.2026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109115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A917860-F26C-4DB1-8025-304CEA96B10A}" type="datetimeFigureOut">
              <a:rPr lang="uk-UA" smtClean="0"/>
              <a:t>22.03.2026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802828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917860-F26C-4DB1-8025-304CEA96B10A}" type="datetimeFigureOut">
              <a:rPr lang="uk-UA" smtClean="0"/>
              <a:t>22.03.2026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2977538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A917860-F26C-4DB1-8025-304CEA96B10A}"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2806782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A917860-F26C-4DB1-8025-304CEA96B10A}"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3801312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3686590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4A3AF02-7B57-4F7D-A182-9C88FD1DAF74}"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5397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A917860-F26C-4DB1-8025-304CEA96B10A}"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3853529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A917860-F26C-4DB1-8025-304CEA96B10A}"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A3AF02-7B57-4F7D-A182-9C88FD1DAF74}"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4800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A917860-F26C-4DB1-8025-304CEA96B10A}"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1019620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1991916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A917860-F26C-4DB1-8025-304CEA96B10A}"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4A3AF02-7B57-4F7D-A182-9C88FD1DAF74}" type="slidenum">
              <a:rPr lang="uk-UA" smtClean="0"/>
              <a:t>‹№›</a:t>
            </a:fld>
            <a:endParaRPr lang="uk-UA"/>
          </a:p>
        </p:txBody>
      </p:sp>
    </p:spTree>
    <p:extLst>
      <p:ext uri="{BB962C8B-B14F-4D97-AF65-F5344CB8AC3E}">
        <p14:creationId xmlns:p14="http://schemas.microsoft.com/office/powerpoint/2010/main" val="446938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A917860-F26C-4DB1-8025-304CEA96B10A}" type="datetimeFigureOut">
              <a:rPr lang="uk-UA" smtClean="0"/>
              <a:t>22.03.2026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4A3AF02-7B57-4F7D-A182-9C88FD1DAF74}" type="slidenum">
              <a:rPr lang="uk-UA" smtClean="0"/>
              <a:t>‹№›</a:t>
            </a:fld>
            <a:endParaRPr lang="uk-UA"/>
          </a:p>
        </p:txBody>
      </p:sp>
    </p:spTree>
    <p:extLst>
      <p:ext uri="{BB962C8B-B14F-4D97-AF65-F5344CB8AC3E}">
        <p14:creationId xmlns:p14="http://schemas.microsoft.com/office/powerpoint/2010/main" val="18687163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A78732-A8E9-9D26-5D21-44A7D767E695}"/>
              </a:ext>
            </a:extLst>
          </p:cNvPr>
          <p:cNvSpPr>
            <a:spLocks noGrp="1"/>
          </p:cNvSpPr>
          <p:nvPr>
            <p:ph type="ctrTitle"/>
          </p:nvPr>
        </p:nvSpPr>
        <p:spPr>
          <a:xfrm>
            <a:off x="1740309" y="1581083"/>
            <a:ext cx="9842091" cy="3695833"/>
          </a:xfrm>
        </p:spPr>
        <p:txBody>
          <a:bodyPr>
            <a:noAutofit/>
          </a:bodyPr>
          <a:lstStyle/>
          <a:p>
            <a:pPr algn="ctr">
              <a:spcBef>
                <a:spcPts val="0"/>
              </a:spcBef>
            </a:pPr>
            <a:r>
              <a:rPr lang="uk-UA" sz="2000" b="1" kern="0" dirty="0">
                <a:solidFill>
                  <a:schemeClr val="tx1"/>
                </a:solidFill>
                <a:effectLst/>
                <a:latin typeface="Times New Roman" panose="02020603050405020304" pitchFamily="18" charset="0"/>
                <a:ea typeface="Times New Roman" panose="02020603050405020304" pitchFamily="18" charset="0"/>
              </a:rPr>
              <a:t>Лекція</a:t>
            </a:r>
            <a:r>
              <a:rPr lang="uk-UA" sz="2000" b="1" kern="0" spc="-5" dirty="0">
                <a:solidFill>
                  <a:schemeClr val="tx1"/>
                </a:solidFill>
                <a:effectLst/>
                <a:latin typeface="Times New Roman" panose="02020603050405020304" pitchFamily="18" charset="0"/>
                <a:ea typeface="Times New Roman" panose="02020603050405020304" pitchFamily="18" charset="0"/>
              </a:rPr>
              <a:t> </a:t>
            </a:r>
            <a:r>
              <a:rPr lang="uk-UA" sz="2000" b="1" kern="0" dirty="0">
                <a:solidFill>
                  <a:schemeClr val="tx1"/>
                </a:solidFill>
                <a:effectLst/>
                <a:latin typeface="Times New Roman" panose="02020603050405020304" pitchFamily="18" charset="0"/>
                <a:ea typeface="Times New Roman" panose="02020603050405020304" pitchFamily="18" charset="0"/>
              </a:rPr>
              <a:t>7</a:t>
            </a:r>
            <a:br>
              <a:rPr lang="uk-UA" sz="2000" b="1" dirty="0">
                <a:solidFill>
                  <a:schemeClr val="tx1"/>
                </a:solidFill>
                <a:effectLst/>
                <a:latin typeface="Times New Roman" panose="02020603050405020304" pitchFamily="18" charset="0"/>
                <a:ea typeface="Times New Roman" panose="02020603050405020304" pitchFamily="18" charset="0"/>
              </a:rPr>
            </a:br>
            <a:br>
              <a:rPr lang="uk-UA" sz="2000" dirty="0">
                <a:solidFill>
                  <a:schemeClr val="tx1"/>
                </a:solidFill>
                <a:effectLst/>
                <a:latin typeface="Times New Roman" panose="02020603050405020304" pitchFamily="18" charset="0"/>
                <a:ea typeface="Times New Roman" panose="02020603050405020304" pitchFamily="18" charset="0"/>
              </a:rPr>
            </a:br>
            <a:r>
              <a:rPr lang="uk-UA" sz="2000" b="1" dirty="0">
                <a:solidFill>
                  <a:schemeClr val="tx1"/>
                </a:solidFill>
                <a:effectLst/>
                <a:latin typeface="Times New Roman" panose="02020603050405020304" pitchFamily="18" charset="0"/>
                <a:ea typeface="Times New Roman" panose="02020603050405020304" pitchFamily="18" charset="0"/>
              </a:rPr>
              <a:t>Тема 7. Організація</a:t>
            </a:r>
            <a:r>
              <a:rPr lang="uk-UA" sz="2000" b="1" spc="-10" dirty="0">
                <a:solidFill>
                  <a:schemeClr val="tx1"/>
                </a:solidFill>
                <a:effectLst/>
                <a:latin typeface="Times New Roman" panose="02020603050405020304" pitchFamily="18" charset="0"/>
                <a:ea typeface="Times New Roman" panose="02020603050405020304" pitchFamily="18" charset="0"/>
              </a:rPr>
              <a:t> </a:t>
            </a:r>
            <a:r>
              <a:rPr lang="uk-UA" sz="2000" b="1" dirty="0">
                <a:solidFill>
                  <a:schemeClr val="tx1"/>
                </a:solidFill>
                <a:effectLst/>
                <a:latin typeface="Times New Roman" panose="02020603050405020304" pitchFamily="18" charset="0"/>
                <a:ea typeface="Times New Roman" panose="02020603050405020304" pitchFamily="18" charset="0"/>
              </a:rPr>
              <a:t>діяльності з </a:t>
            </a:r>
            <a:r>
              <a:rPr lang="uk-UA" sz="2000" b="1" dirty="0" err="1">
                <a:solidFill>
                  <a:schemeClr val="tx1"/>
                </a:solidFill>
                <a:effectLst/>
                <a:latin typeface="Times New Roman" panose="02020603050405020304" pitchFamily="18" charset="0"/>
                <a:ea typeface="Times New Roman" panose="02020603050405020304" pitchFamily="18" charset="0"/>
              </a:rPr>
              <a:t>валідації</a:t>
            </a:r>
            <a:r>
              <a:rPr lang="uk-UA" sz="2000" b="1" dirty="0">
                <a:solidFill>
                  <a:schemeClr val="tx1"/>
                </a:solidFill>
                <a:effectLst/>
                <a:latin typeface="Times New Roman" panose="02020603050405020304" pitchFamily="18" charset="0"/>
                <a:ea typeface="Times New Roman" panose="02020603050405020304" pitchFamily="18" charset="0"/>
              </a:rPr>
              <a:t> виробничих процесів та кваліфікації обладнання й допоміжних систем в організаціях – суб’єктах фармацевтичного ринку</a:t>
            </a:r>
            <a:br>
              <a:rPr lang="uk-UA" sz="2000" b="1" dirty="0">
                <a:solidFill>
                  <a:schemeClr val="tx1"/>
                </a:solidFill>
                <a:effectLst/>
                <a:latin typeface="Times New Roman" panose="02020603050405020304" pitchFamily="18" charset="0"/>
                <a:ea typeface="Times New Roman" panose="02020603050405020304" pitchFamily="18" charset="0"/>
              </a:rPr>
            </a:br>
            <a:br>
              <a:rPr lang="uk-UA" sz="2800" dirty="0">
                <a:solidFill>
                  <a:schemeClr val="tx1"/>
                </a:solidFill>
                <a:effectLst/>
                <a:latin typeface="Times New Roman" panose="02020603050405020304" pitchFamily="18" charset="0"/>
                <a:ea typeface="Times New Roman" panose="02020603050405020304" pitchFamily="18" charset="0"/>
              </a:rPr>
            </a:br>
            <a:endParaRPr lang="uk-UA" sz="2800" dirty="0">
              <a:solidFill>
                <a:schemeClr val="tx1"/>
              </a:solidFill>
            </a:endParaRPr>
          </a:p>
        </p:txBody>
      </p:sp>
      <p:sp>
        <p:nvSpPr>
          <p:cNvPr id="4" name="Заголовок 1">
            <a:extLst>
              <a:ext uri="{FF2B5EF4-FFF2-40B4-BE49-F238E27FC236}">
                <a16:creationId xmlns:a16="http://schemas.microsoft.com/office/drawing/2014/main" id="{23147512-C385-1574-752B-9DC9A4F61BAB}"/>
              </a:ext>
            </a:extLst>
          </p:cNvPr>
          <p:cNvSpPr txBox="1">
            <a:spLocks/>
          </p:cNvSpPr>
          <p:nvPr/>
        </p:nvSpPr>
        <p:spPr>
          <a:xfrm>
            <a:off x="2511015" y="167148"/>
            <a:ext cx="8074025" cy="576775"/>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uk-UA"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2">
            <a:extLst>
              <a:ext uri="{FF2B5EF4-FFF2-40B4-BE49-F238E27FC236}">
                <a16:creationId xmlns:a16="http://schemas.microsoft.com/office/drawing/2014/main" id="{F94FEF03-66F9-DBEA-8DC9-DE22F082CEAA}"/>
              </a:ext>
            </a:extLst>
          </p:cNvPr>
          <p:cNvSpPr txBox="1">
            <a:spLocks/>
          </p:cNvSpPr>
          <p:nvPr/>
        </p:nvSpPr>
        <p:spPr bwMode="auto">
          <a:xfrm>
            <a:off x="865238" y="743923"/>
            <a:ext cx="10717162" cy="576775"/>
          </a:xfrm>
          <a:prstGeom prst="rect">
            <a:avLst/>
          </a:prstGeom>
          <a:noFill/>
          <a:ln>
            <a:noFill/>
          </a:ln>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anose="020B0604020202020204" pitchFamily="34" charset="0"/>
              <a:buNone/>
              <a:defRPr/>
            </a:pPr>
            <a:r>
              <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загальної і клінічної фармакології та фармакогнозії</a:t>
            </a:r>
          </a:p>
          <a:p>
            <a:pPr marL="0" indent="0" algn="ctr">
              <a:lnSpc>
                <a:spcPct val="90000"/>
              </a:lnSpc>
              <a:buFont typeface="Arial" panose="020B0604020202020204" pitchFamily="34" charset="0"/>
              <a:buNone/>
              <a:defRPr/>
            </a:pPr>
            <a:r>
              <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«Система якості у фармації»</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CA2F219-8815-8992-4B72-C10F4996CA96}"/>
              </a:ext>
            </a:extLst>
          </p:cNvPr>
          <p:cNvSpPr txBox="1"/>
          <p:nvPr/>
        </p:nvSpPr>
        <p:spPr>
          <a:xfrm>
            <a:off x="7895304" y="5435124"/>
            <a:ext cx="4218039" cy="1255728"/>
          </a:xfrm>
          <a:prstGeom prst="rect">
            <a:avLst/>
          </a:prstGeom>
          <a:noFill/>
        </p:spPr>
        <p:txBody>
          <a:bodyPr wrap="square">
            <a:spAutoFit/>
          </a:bodyPr>
          <a:lstStyle/>
          <a:p>
            <a:pPr marL="0" indent="0">
              <a:lnSpc>
                <a:spcPct val="90000"/>
              </a:lnSpc>
              <a:buFont typeface="Arial" panose="020B0604020202020204" pitchFamily="34" charset="0"/>
              <a:buNone/>
              <a:defRPr/>
            </a:pPr>
            <a:r>
              <a:rPr lang="uk-UA"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p>
          <a:p>
            <a:pPr marL="0" indent="0">
              <a:lnSpc>
                <a:spcPct val="90000"/>
              </a:lnSpc>
              <a:buFont typeface="Arial" panose="020B0604020202020204" pitchFamily="34" charset="0"/>
              <a:buNone/>
              <a:defRPr/>
            </a:pP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Еберле Лідія Вікторівна,</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к.біол.н</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доцент кафедри загальної і </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клінічної фармакології та фармакогнозії</a:t>
            </a:r>
          </a:p>
        </p:txBody>
      </p:sp>
    </p:spTree>
    <p:extLst>
      <p:ext uri="{BB962C8B-B14F-4D97-AF65-F5344CB8AC3E}">
        <p14:creationId xmlns:p14="http://schemas.microsoft.com/office/powerpoint/2010/main" val="2828086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DB3ED17-5055-81F1-EBA6-88AC6AADB1B1}"/>
              </a:ext>
            </a:extLst>
          </p:cNvPr>
          <p:cNvSpPr txBox="1"/>
          <p:nvPr/>
        </p:nvSpPr>
        <p:spPr>
          <a:xfrm>
            <a:off x="1523999" y="657260"/>
            <a:ext cx="9861755" cy="2862322"/>
          </a:xfrm>
          <a:prstGeom prst="rect">
            <a:avLst/>
          </a:prstGeom>
          <a:noFill/>
        </p:spPr>
        <p:txBody>
          <a:bodyPr wrap="square">
            <a:spAutoFit/>
          </a:bodyPr>
          <a:lstStyle/>
          <a:p>
            <a:pPr marL="1080770" marR="450850" indent="448945" algn="just"/>
            <a:r>
              <a:rPr lang="uk-UA" sz="2000" b="1" dirty="0">
                <a:effectLst/>
                <a:latin typeface="Times New Roman" panose="02020603050405020304" pitchFamily="18" charset="0"/>
                <a:ea typeface="Times New Roman" panose="02020603050405020304" pitchFamily="18" charset="0"/>
              </a:rPr>
              <a:t>Актуальність теми. </a:t>
            </a:r>
            <a:r>
              <a:rPr lang="uk-UA" sz="2000" dirty="0">
                <a:effectLst/>
                <a:latin typeface="Times New Roman" panose="02020603050405020304" pitchFamily="18" charset="0"/>
                <a:ea typeface="Times New Roman" panose="02020603050405020304" pitchFamily="18" charset="0"/>
              </a:rPr>
              <a:t>Відповідно до вимог належної виробничої практики має бути документально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оформлена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загальна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політика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виробника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щодо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намірів</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і</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підходу</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до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 і щодо осіб, відповідальних за розробку, перевірку, затвердження та документування кожного етапу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a:t>
            </a:r>
          </a:p>
          <a:p>
            <a:pPr marL="1080770" marR="447675" indent="448945" algn="just"/>
            <a:r>
              <a:rPr lang="uk-UA" sz="2000" b="1" dirty="0">
                <a:effectLst/>
                <a:latin typeface="Times New Roman" panose="02020603050405020304" pitchFamily="18" charset="0"/>
                <a:ea typeface="Times New Roman" panose="02020603050405020304" pitchFamily="18" charset="0"/>
              </a:rPr>
              <a:t>Мета: </a:t>
            </a:r>
            <a:r>
              <a:rPr lang="uk-UA" sz="2000" dirty="0">
                <a:effectLst/>
                <a:latin typeface="Times New Roman" panose="02020603050405020304" pitchFamily="18" charset="0"/>
                <a:ea typeface="Times New Roman" panose="02020603050405020304" pitchFamily="18" charset="0"/>
              </a:rPr>
              <a:t>сформувати у здобувачів вищої освіти теоретичні знання щодо організації діяльності з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 виробничих процесів та кваліфікації обладнання й допоміжних систем в організаціях – суб’єктах фармацевтичного ринку.</a:t>
            </a:r>
          </a:p>
        </p:txBody>
      </p:sp>
      <p:sp>
        <p:nvSpPr>
          <p:cNvPr id="7" name="TextBox 6">
            <a:extLst>
              <a:ext uri="{FF2B5EF4-FFF2-40B4-BE49-F238E27FC236}">
                <a16:creationId xmlns:a16="http://schemas.microsoft.com/office/drawing/2014/main" id="{6A3EAA28-13CF-5BB5-575F-BE489A085467}"/>
              </a:ext>
            </a:extLst>
          </p:cNvPr>
          <p:cNvSpPr txBox="1"/>
          <p:nvPr/>
        </p:nvSpPr>
        <p:spPr>
          <a:xfrm>
            <a:off x="2644876" y="3959943"/>
            <a:ext cx="6656439" cy="2477601"/>
          </a:xfrm>
          <a:prstGeom prst="rect">
            <a:avLst/>
          </a:prstGeom>
          <a:noFill/>
        </p:spPr>
        <p:txBody>
          <a:bodyPr wrap="square">
            <a:spAutoFit/>
          </a:bodyPr>
          <a:lstStyle/>
          <a:p>
            <a:pPr marL="1530350" algn="just">
              <a:lnSpc>
                <a:spcPts val="1370"/>
              </a:lnSpc>
              <a:spcBef>
                <a:spcPts val="5"/>
              </a:spcBef>
            </a:pPr>
            <a:r>
              <a:rPr lang="uk-UA" sz="2000" b="1" kern="0" dirty="0">
                <a:effectLst/>
                <a:latin typeface="Times New Roman" panose="02020603050405020304" pitchFamily="18" charset="0"/>
                <a:ea typeface="Times New Roman" panose="02020603050405020304" pitchFamily="18" charset="0"/>
              </a:rPr>
              <a:t>План</a:t>
            </a:r>
            <a:r>
              <a:rPr lang="uk-UA" sz="2000" b="1" kern="0" spc="-25" dirty="0">
                <a:effectLst/>
                <a:latin typeface="Times New Roman" panose="02020603050405020304" pitchFamily="18" charset="0"/>
                <a:ea typeface="Times New Roman" panose="02020603050405020304" pitchFamily="18" charset="0"/>
              </a:rPr>
              <a:t> </a:t>
            </a:r>
            <a:r>
              <a:rPr lang="uk-UA" sz="2000" b="1" kern="0" dirty="0">
                <a:effectLst/>
                <a:latin typeface="Times New Roman" panose="02020603050405020304" pitchFamily="18" charset="0"/>
                <a:ea typeface="Times New Roman" panose="02020603050405020304" pitchFamily="18" charset="0"/>
              </a:rPr>
              <a:t>і</a:t>
            </a:r>
            <a:r>
              <a:rPr lang="uk-UA" sz="2000" b="1" kern="0" spc="-20" dirty="0">
                <a:effectLst/>
                <a:latin typeface="Times New Roman" panose="02020603050405020304" pitchFamily="18" charset="0"/>
                <a:ea typeface="Times New Roman" panose="02020603050405020304" pitchFamily="18" charset="0"/>
              </a:rPr>
              <a:t> </a:t>
            </a:r>
            <a:r>
              <a:rPr lang="uk-UA" sz="2000" b="1" kern="0" dirty="0">
                <a:effectLst/>
                <a:latin typeface="Times New Roman" panose="02020603050405020304" pitchFamily="18" charset="0"/>
                <a:ea typeface="Times New Roman" panose="02020603050405020304" pitchFamily="18" charset="0"/>
              </a:rPr>
              <a:t>організаційна</a:t>
            </a:r>
            <a:r>
              <a:rPr lang="uk-UA" sz="2000" b="1" kern="0" spc="-25" dirty="0">
                <a:effectLst/>
                <a:latin typeface="Times New Roman" panose="02020603050405020304" pitchFamily="18" charset="0"/>
                <a:ea typeface="Times New Roman" panose="02020603050405020304" pitchFamily="18" charset="0"/>
              </a:rPr>
              <a:t> </a:t>
            </a:r>
            <a:r>
              <a:rPr lang="uk-UA" sz="2000" b="1" kern="0" dirty="0">
                <a:effectLst/>
                <a:latin typeface="Times New Roman" panose="02020603050405020304" pitchFamily="18" charset="0"/>
                <a:ea typeface="Times New Roman" panose="02020603050405020304" pitchFamily="18" charset="0"/>
              </a:rPr>
              <a:t>структура</a:t>
            </a:r>
            <a:r>
              <a:rPr lang="uk-UA" sz="2000" b="1" kern="0" spc="-20" dirty="0">
                <a:effectLst/>
                <a:latin typeface="Times New Roman" panose="02020603050405020304" pitchFamily="18" charset="0"/>
                <a:ea typeface="Times New Roman" panose="02020603050405020304" pitchFamily="18" charset="0"/>
              </a:rPr>
              <a:t> </a:t>
            </a:r>
            <a:r>
              <a:rPr lang="uk-UA" sz="2000" b="1" kern="0" spc="-10" dirty="0">
                <a:effectLst/>
                <a:latin typeface="Times New Roman" panose="02020603050405020304" pitchFamily="18" charset="0"/>
                <a:ea typeface="Times New Roman" panose="02020603050405020304" pitchFamily="18" charset="0"/>
              </a:rPr>
              <a:t>лекції:</a:t>
            </a:r>
          </a:p>
          <a:p>
            <a:pPr marL="1530350" algn="just">
              <a:lnSpc>
                <a:spcPts val="1370"/>
              </a:lnSpc>
              <a:spcBef>
                <a:spcPts val="5"/>
              </a:spcBef>
            </a:pPr>
            <a:endParaRPr lang="uk-UA" sz="20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1764665" algn="l"/>
              </a:tabLst>
            </a:pPr>
            <a:r>
              <a:rPr lang="uk-UA" sz="2000" spc="0" dirty="0" err="1">
                <a:effectLst/>
                <a:latin typeface="Times New Roman" panose="02020603050405020304" pitchFamily="18" charset="0"/>
                <a:ea typeface="Times New Roman" panose="02020603050405020304" pitchFamily="18" charset="0"/>
              </a:rPr>
              <a:t>Валідація</a:t>
            </a:r>
            <a:r>
              <a:rPr lang="uk-UA" sz="2000" spc="0" dirty="0">
                <a:effectLst/>
                <a:latin typeface="Times New Roman" panose="02020603050405020304" pitchFamily="18" charset="0"/>
                <a:ea typeface="Times New Roman" panose="02020603050405020304" pitchFamily="18" charset="0"/>
              </a:rPr>
              <a:t>:</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визначення</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поняття,</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об’єкти,</a:t>
            </a:r>
            <a:r>
              <a:rPr lang="uk-UA" sz="2000" spc="-10" dirty="0">
                <a:effectLst/>
                <a:latin typeface="Times New Roman" panose="02020603050405020304" pitchFamily="18" charset="0"/>
                <a:ea typeface="Times New Roman" panose="02020603050405020304" pitchFamily="18" charset="0"/>
              </a:rPr>
              <a:t> </a:t>
            </a:r>
            <a:r>
              <a:rPr lang="uk-UA" sz="2000" spc="-20" dirty="0">
                <a:effectLst/>
                <a:latin typeface="Times New Roman" panose="02020603050405020304" pitchFamily="18" charset="0"/>
                <a:ea typeface="Times New Roman" panose="02020603050405020304" pitchFamily="18" charset="0"/>
              </a:rPr>
              <a:t>види.</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4665" algn="l"/>
              </a:tabLst>
            </a:pPr>
            <a:r>
              <a:rPr lang="uk-UA" sz="2000" spc="0" dirty="0">
                <a:effectLst/>
                <a:latin typeface="Times New Roman" panose="02020603050405020304" pitchFamily="18" charset="0"/>
                <a:ea typeface="Times New Roman" panose="02020603050405020304" pitchFamily="18" charset="0"/>
              </a:rPr>
              <a:t>Кадрове</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забезпечення</a:t>
            </a:r>
            <a:r>
              <a:rPr lang="uk-UA" sz="2000" spc="-15" dirty="0">
                <a:effectLst/>
                <a:latin typeface="Times New Roman" panose="02020603050405020304" pitchFamily="18" charset="0"/>
                <a:ea typeface="Times New Roman" panose="02020603050405020304" pitchFamily="18" charset="0"/>
              </a:rPr>
              <a:t> </a:t>
            </a:r>
            <a:r>
              <a:rPr lang="uk-UA" sz="2000" spc="-10" dirty="0" err="1">
                <a:effectLst/>
                <a:latin typeface="Times New Roman" panose="02020603050405020304" pitchFamily="18" charset="0"/>
                <a:ea typeface="Times New Roman" panose="02020603050405020304" pitchFamily="18" charset="0"/>
              </a:rPr>
              <a:t>валідації</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4665" algn="l"/>
              </a:tabLst>
            </a:pPr>
            <a:r>
              <a:rPr lang="uk-UA" sz="2000" spc="0" dirty="0">
                <a:effectLst/>
                <a:latin typeface="Times New Roman" panose="02020603050405020304" pitchFamily="18" charset="0"/>
                <a:ea typeface="Times New Roman" panose="02020603050405020304" pitchFamily="18" charset="0"/>
              </a:rPr>
              <a:t>Документація</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a:t>
            </a:r>
            <a:r>
              <a:rPr lang="uk-UA" sz="2000" spc="-10" dirty="0">
                <a:effectLst/>
                <a:latin typeface="Times New Roman" panose="02020603050405020304" pitchFamily="18" charset="0"/>
                <a:ea typeface="Times New Roman" panose="02020603050405020304" pitchFamily="18" charset="0"/>
              </a:rPr>
              <a:t> </a:t>
            </a:r>
            <a:r>
              <a:rPr lang="uk-UA" sz="2000" spc="-10" dirty="0" err="1">
                <a:effectLst/>
                <a:latin typeface="Times New Roman" panose="02020603050405020304" pitchFamily="18" charset="0"/>
                <a:ea typeface="Times New Roman" panose="02020603050405020304" pitchFamily="18" charset="0"/>
              </a:rPr>
              <a:t>валідації</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4665" algn="l"/>
              </a:tabLst>
            </a:pPr>
            <a:r>
              <a:rPr lang="uk-UA" sz="2000" spc="0" dirty="0" err="1">
                <a:effectLst/>
                <a:latin typeface="Times New Roman" panose="02020603050405020304" pitchFamily="18" charset="0"/>
                <a:ea typeface="Times New Roman" panose="02020603050405020304" pitchFamily="18" charset="0"/>
              </a:rPr>
              <a:t>Валідація</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аналітичних</a:t>
            </a:r>
            <a:r>
              <a:rPr lang="uk-UA" sz="2000" spc="-20" dirty="0">
                <a:effectLst/>
                <a:latin typeface="Times New Roman" panose="02020603050405020304" pitchFamily="18" charset="0"/>
                <a:ea typeface="Times New Roman" panose="02020603050405020304" pitchFamily="18" charset="0"/>
              </a:rPr>
              <a:t> </a:t>
            </a:r>
            <a:r>
              <a:rPr lang="uk-UA" sz="2000" spc="-10" dirty="0" err="1">
                <a:effectLst/>
                <a:latin typeface="Times New Roman" panose="02020603050405020304" pitchFamily="18" charset="0"/>
                <a:ea typeface="Times New Roman" panose="02020603050405020304" pitchFamily="18" charset="0"/>
              </a:rPr>
              <a:t>методик</a:t>
            </a:r>
            <a:r>
              <a:rPr lang="uk-UA"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4665" algn="l"/>
              </a:tabLst>
            </a:pPr>
            <a:r>
              <a:rPr lang="uk-UA" sz="2000" spc="0" dirty="0" err="1">
                <a:effectLst/>
                <a:latin typeface="Times New Roman" panose="02020603050405020304" pitchFamily="18" charset="0"/>
                <a:ea typeface="Times New Roman" panose="02020603050405020304" pitchFamily="18" charset="0"/>
              </a:rPr>
              <a:t>Валідація</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очищення.</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4665" algn="l"/>
              </a:tabLst>
            </a:pPr>
            <a:r>
              <a:rPr lang="uk-UA" sz="2000" spc="0" dirty="0">
                <a:effectLst/>
                <a:latin typeface="Times New Roman" panose="02020603050405020304" pitchFamily="18" charset="0"/>
                <a:ea typeface="Times New Roman" panose="02020603050405020304" pitchFamily="18" charset="0"/>
              </a:rPr>
              <a:t>Кваліфікація:</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визначення</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поняття,</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об’єкти.</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64665" algn="l"/>
              </a:tabLst>
            </a:pPr>
            <a:r>
              <a:rPr lang="uk-UA" sz="2000" spc="0" dirty="0">
                <a:effectLst/>
                <a:latin typeface="Times New Roman" panose="02020603050405020304" pitchFamily="18" charset="0"/>
                <a:ea typeface="Times New Roman" panose="02020603050405020304" pitchFamily="18" charset="0"/>
              </a:rPr>
              <a:t>Етапи</a:t>
            </a:r>
            <a:r>
              <a:rPr lang="uk-UA" sz="2000" spc="-1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кваліфікації.</a:t>
            </a: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5726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1D4C05-5B3E-3570-4143-B398D5018EFB}"/>
              </a:ext>
            </a:extLst>
          </p:cNvPr>
          <p:cNvSpPr txBox="1"/>
          <p:nvPr/>
        </p:nvSpPr>
        <p:spPr>
          <a:xfrm>
            <a:off x="2517058" y="726837"/>
            <a:ext cx="9153832" cy="4893647"/>
          </a:xfrm>
          <a:prstGeom prst="rect">
            <a:avLst/>
          </a:prstGeom>
          <a:noFill/>
        </p:spPr>
        <p:txBody>
          <a:bodyPr wrap="square">
            <a:spAutoFit/>
          </a:bodyPr>
          <a:lstStyle/>
          <a:p>
            <a:pPr marL="36000" indent="448945" algn="l"/>
            <a:r>
              <a:rPr lang="uk-UA" sz="2400" b="1" u="sng" dirty="0" err="1">
                <a:effectLst/>
                <a:latin typeface="Times New Roman" panose="02020603050405020304" pitchFamily="18" charset="0"/>
                <a:ea typeface="Times New Roman" panose="02020603050405020304" pitchFamily="18" charset="0"/>
              </a:rPr>
              <a:t>Валідація</a:t>
            </a:r>
            <a:r>
              <a:rPr lang="uk-UA" sz="2400" b="1" u="sng" dirty="0">
                <a:effectLst/>
                <a:latin typeface="Times New Roman" panose="02020603050405020304" pitchFamily="18" charset="0"/>
                <a:ea typeface="Times New Roman" panose="02020603050405020304" pitchFamily="18" charset="0"/>
              </a:rPr>
              <a:t>:</a:t>
            </a:r>
            <a:r>
              <a:rPr lang="uk-UA" sz="2400" b="1" u="sng" spc="-2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визначення</a:t>
            </a:r>
            <a:r>
              <a:rPr lang="uk-UA" sz="2400" b="1" u="sng" spc="-3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поняття,</a:t>
            </a:r>
            <a:r>
              <a:rPr lang="uk-UA" sz="2400" b="1" u="sng" spc="-1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об’єкти,</a:t>
            </a:r>
            <a:r>
              <a:rPr lang="uk-UA" sz="2400" b="1" u="sng" spc="-15" dirty="0">
                <a:effectLst/>
                <a:latin typeface="Times New Roman" panose="02020603050405020304" pitchFamily="18" charset="0"/>
                <a:ea typeface="Times New Roman" panose="02020603050405020304" pitchFamily="18" charset="0"/>
              </a:rPr>
              <a:t> </a:t>
            </a:r>
            <a:r>
              <a:rPr lang="uk-UA" sz="2400" b="1" u="sng" spc="-20" dirty="0">
                <a:effectLst/>
                <a:latin typeface="Times New Roman" panose="02020603050405020304" pitchFamily="18" charset="0"/>
                <a:ea typeface="Times New Roman" panose="02020603050405020304" pitchFamily="18" charset="0"/>
              </a:rPr>
              <a:t>види</a:t>
            </a:r>
            <a:endParaRPr lang="uk-UA" sz="2400" b="1" u="sng" spc="-20" dirty="0">
              <a:latin typeface="Times New Roman" panose="02020603050405020304" pitchFamily="18" charset="0"/>
              <a:ea typeface="Times New Roman" panose="02020603050405020304" pitchFamily="18" charset="0"/>
            </a:endParaRPr>
          </a:p>
          <a:p>
            <a:pPr marL="36000" indent="448945" algn="l"/>
            <a:endParaRPr lang="uk-UA" sz="2400" b="1" dirty="0">
              <a:effectLst/>
              <a:latin typeface="Times New Roman" panose="02020603050405020304" pitchFamily="18" charset="0"/>
              <a:ea typeface="Times New Roman" panose="02020603050405020304" pitchFamily="18" charset="0"/>
            </a:endParaRPr>
          </a:p>
          <a:p>
            <a:pPr marL="36000" marR="453390" indent="448945" algn="just"/>
            <a:r>
              <a:rPr lang="uk-UA" sz="2400" i="1" dirty="0" err="1">
                <a:effectLst/>
                <a:latin typeface="Times New Roman" panose="02020603050405020304" pitchFamily="18" charset="0"/>
                <a:ea typeface="Times New Roman" panose="02020603050405020304" pitchFamily="18" charset="0"/>
              </a:rPr>
              <a:t>Валідація</a:t>
            </a:r>
            <a:r>
              <a:rPr lang="uk-UA" sz="2400" i="1" dirty="0">
                <a:effectLst/>
                <a:latin typeface="Times New Roman" panose="02020603050405020304" pitchFamily="18" charset="0"/>
                <a:ea typeface="Times New Roman" panose="02020603050405020304" pitchFamily="18" charset="0"/>
              </a:rPr>
              <a:t> </a:t>
            </a:r>
            <a:r>
              <a:rPr lang="uk-UA" sz="2400" dirty="0">
                <a:effectLst/>
                <a:latin typeface="Times New Roman" panose="02020603050405020304" pitchFamily="18" charset="0"/>
                <a:ea typeface="Times New Roman" panose="02020603050405020304" pitchFamily="18" charset="0"/>
              </a:rPr>
              <a:t>‒ дії, які відповідно до принципів належної виробничої практики доводять, що певна методика, процес, обладнання, сировина, діяльність або система дійсно дають очікувані результати.</a:t>
            </a:r>
          </a:p>
          <a:p>
            <a:pPr marL="36000" indent="448945" algn="l"/>
            <a:r>
              <a:rPr lang="uk-UA" sz="2400" spc="-10" dirty="0">
                <a:effectLst/>
                <a:latin typeface="Times New Roman" panose="02020603050405020304" pitchFamily="18" charset="0"/>
                <a:ea typeface="Times New Roman" panose="02020603050405020304" pitchFamily="18" charset="0"/>
              </a:rPr>
              <a:t>Об’єкти:</a:t>
            </a:r>
            <a:endParaRPr lang="uk-UA" sz="2400" dirty="0">
              <a:effectLst/>
              <a:latin typeface="Times New Roman" panose="02020603050405020304" pitchFamily="18" charset="0"/>
              <a:ea typeface="Times New Roman" panose="02020603050405020304" pitchFamily="18" charset="0"/>
            </a:endParaRPr>
          </a:p>
          <a:p>
            <a:pPr marL="36000" lvl="0" indent="-342900">
              <a:buSzPts val="1200"/>
              <a:buFont typeface="Times New Roman" panose="02020603050405020304" pitchFamily="18" charset="0"/>
              <a:buChar char="–"/>
              <a:tabLst>
                <a:tab pos="1529715" algn="l"/>
              </a:tabLst>
            </a:pPr>
            <a:r>
              <a:rPr lang="uk-UA" sz="2400" spc="0" dirty="0">
                <a:effectLst/>
                <a:latin typeface="Times New Roman" panose="02020603050405020304" pitchFamily="18" charset="0"/>
                <a:ea typeface="Times New Roman" panose="02020603050405020304" pitchFamily="18" charset="0"/>
              </a:rPr>
              <a:t>технологічний</a:t>
            </a:r>
            <a:r>
              <a:rPr lang="uk-UA" sz="2400" spc="-8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процес</a:t>
            </a:r>
            <a:r>
              <a:rPr lang="uk-UA" sz="2400" spc="-7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(для</a:t>
            </a:r>
            <a:r>
              <a:rPr lang="uk-UA" sz="2400" spc="-6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кожного</a:t>
            </a:r>
            <a:r>
              <a:rPr lang="uk-UA" sz="2400" spc="-75"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найменування</a:t>
            </a:r>
            <a:r>
              <a:rPr lang="uk-UA" sz="2400" spc="-6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лікарського</a:t>
            </a:r>
            <a:r>
              <a:rPr lang="uk-UA" sz="2400" spc="-60" dirty="0">
                <a:effectLst/>
                <a:latin typeface="Times New Roman" panose="02020603050405020304" pitchFamily="18" charset="0"/>
                <a:ea typeface="Times New Roman" panose="02020603050405020304" pitchFamily="18" charset="0"/>
              </a:rPr>
              <a:t> </a:t>
            </a:r>
            <a:r>
              <a:rPr lang="uk-UA" sz="2400" spc="-10" dirty="0">
                <a:effectLst/>
                <a:latin typeface="Times New Roman" panose="02020603050405020304" pitchFamily="18" charset="0"/>
                <a:ea typeface="Times New Roman" panose="02020603050405020304" pitchFamily="18" charset="0"/>
              </a:rPr>
              <a:t>засобу);</a:t>
            </a:r>
            <a:endParaRPr lang="uk-UA" sz="2400" spc="0" dirty="0">
              <a:effectLst/>
              <a:latin typeface="Times New Roman" panose="02020603050405020304" pitchFamily="18" charset="0"/>
              <a:ea typeface="Times New Roman" panose="02020603050405020304" pitchFamily="18" charset="0"/>
            </a:endParaRPr>
          </a:p>
          <a:p>
            <a:pPr marL="36000" lvl="0" indent="-342900">
              <a:buSzPts val="1200"/>
              <a:buFont typeface="Times New Roman" panose="02020603050405020304" pitchFamily="18" charset="0"/>
              <a:buChar char="–"/>
              <a:tabLst>
                <a:tab pos="1529715" algn="l"/>
              </a:tabLst>
            </a:pPr>
            <a:r>
              <a:rPr lang="uk-UA" sz="2400" spc="0" dirty="0">
                <a:effectLst/>
                <a:latin typeface="Times New Roman" panose="02020603050405020304" pitchFamily="18" charset="0"/>
                <a:ea typeface="Times New Roman" panose="02020603050405020304" pitchFamily="18" charset="0"/>
              </a:rPr>
              <a:t>методи</a:t>
            </a:r>
            <a:r>
              <a:rPr lang="uk-UA" sz="2400" spc="-5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контролю</a:t>
            </a:r>
            <a:r>
              <a:rPr lang="uk-UA" sz="2400" spc="-55"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якості</a:t>
            </a:r>
            <a:r>
              <a:rPr lang="uk-UA" sz="2400" spc="-5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(аналітичні</a:t>
            </a:r>
            <a:r>
              <a:rPr lang="uk-UA" sz="2400" spc="-50" dirty="0">
                <a:effectLst/>
                <a:latin typeface="Times New Roman" panose="02020603050405020304" pitchFamily="18" charset="0"/>
                <a:ea typeface="Times New Roman" panose="02020603050405020304" pitchFamily="18" charset="0"/>
              </a:rPr>
              <a:t> </a:t>
            </a:r>
            <a:r>
              <a:rPr lang="uk-UA" sz="2400" spc="-10" dirty="0">
                <a:effectLst/>
                <a:latin typeface="Times New Roman" panose="02020603050405020304" pitchFamily="18" charset="0"/>
                <a:ea typeface="Times New Roman" panose="02020603050405020304" pitchFamily="18" charset="0"/>
              </a:rPr>
              <a:t>методи);</a:t>
            </a:r>
            <a:endParaRPr lang="uk-UA" sz="2400" spc="0" dirty="0">
              <a:effectLst/>
              <a:latin typeface="Times New Roman" panose="02020603050405020304" pitchFamily="18" charset="0"/>
              <a:ea typeface="Times New Roman" panose="02020603050405020304" pitchFamily="18" charset="0"/>
            </a:endParaRPr>
          </a:p>
          <a:p>
            <a:pPr marL="36000" lvl="0" indent="-342900">
              <a:buSzPts val="1200"/>
              <a:buFont typeface="Times New Roman" panose="02020603050405020304" pitchFamily="18" charset="0"/>
              <a:buChar char="–"/>
              <a:tabLst>
                <a:tab pos="1529715" algn="l"/>
              </a:tabLst>
            </a:pPr>
            <a:r>
              <a:rPr lang="uk-UA" sz="2400" spc="0" dirty="0">
                <a:effectLst/>
                <a:latin typeface="Times New Roman" panose="02020603050405020304" pitchFamily="18" charset="0"/>
                <a:ea typeface="Times New Roman" panose="02020603050405020304" pitchFamily="18" charset="0"/>
              </a:rPr>
              <a:t>процедури</a:t>
            </a:r>
            <a:r>
              <a:rPr lang="uk-UA" sz="2400" spc="-75" dirty="0">
                <a:effectLst/>
                <a:latin typeface="Times New Roman" panose="02020603050405020304" pitchFamily="18" charset="0"/>
                <a:ea typeface="Times New Roman" panose="02020603050405020304" pitchFamily="18" charset="0"/>
              </a:rPr>
              <a:t> </a:t>
            </a:r>
            <a:r>
              <a:rPr lang="uk-UA" sz="2400" spc="-10" dirty="0">
                <a:effectLst/>
                <a:latin typeface="Times New Roman" panose="02020603050405020304" pitchFamily="18" charset="0"/>
                <a:ea typeface="Times New Roman" panose="02020603050405020304" pitchFamily="18" charset="0"/>
              </a:rPr>
              <a:t>очищення;</a:t>
            </a:r>
            <a:endParaRPr lang="uk-UA" sz="2400" spc="0" dirty="0">
              <a:effectLst/>
              <a:latin typeface="Times New Roman" panose="02020603050405020304" pitchFamily="18" charset="0"/>
              <a:ea typeface="Times New Roman" panose="02020603050405020304" pitchFamily="18" charset="0"/>
            </a:endParaRPr>
          </a:p>
          <a:p>
            <a:pPr marL="36000" lvl="0" indent="-342900">
              <a:buSzPts val="1200"/>
              <a:buFont typeface="Times New Roman" panose="02020603050405020304" pitchFamily="18" charset="0"/>
              <a:buChar char="–"/>
              <a:tabLst>
                <a:tab pos="1529715" algn="l"/>
              </a:tabLst>
            </a:pPr>
            <a:r>
              <a:rPr lang="uk-UA" sz="2400" spc="0" dirty="0">
                <a:effectLst/>
                <a:latin typeface="Times New Roman" panose="02020603050405020304" pitchFamily="18" charset="0"/>
                <a:ea typeface="Times New Roman" panose="02020603050405020304" pitchFamily="18" charset="0"/>
              </a:rPr>
              <a:t>методики</a:t>
            </a:r>
            <a:r>
              <a:rPr lang="uk-UA" sz="2400" spc="-7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контрольних</a:t>
            </a:r>
            <a:r>
              <a:rPr lang="uk-UA" sz="2400" spc="-6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випробувань</a:t>
            </a:r>
            <a:r>
              <a:rPr lang="uk-UA" sz="2400" spc="-50"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в</a:t>
            </a:r>
            <a:r>
              <a:rPr lang="uk-UA" sz="2400" spc="-55" dirty="0">
                <a:effectLst/>
                <a:latin typeface="Times New Roman" panose="02020603050405020304" pitchFamily="18" charset="0"/>
                <a:ea typeface="Times New Roman" panose="02020603050405020304" pitchFamily="18" charset="0"/>
              </a:rPr>
              <a:t> </a:t>
            </a:r>
            <a:r>
              <a:rPr lang="uk-UA" sz="2400" spc="0" dirty="0">
                <a:effectLst/>
                <a:latin typeface="Times New Roman" panose="02020603050405020304" pitchFamily="18" charset="0"/>
                <a:ea typeface="Times New Roman" panose="02020603050405020304" pitchFamily="18" charset="0"/>
              </a:rPr>
              <a:t>процесі</a:t>
            </a:r>
            <a:r>
              <a:rPr lang="uk-UA" sz="2400" spc="-50" dirty="0">
                <a:effectLst/>
                <a:latin typeface="Times New Roman" panose="02020603050405020304" pitchFamily="18" charset="0"/>
                <a:ea typeface="Times New Roman" panose="02020603050405020304" pitchFamily="18" charset="0"/>
              </a:rPr>
              <a:t> </a:t>
            </a:r>
            <a:r>
              <a:rPr lang="uk-UA" sz="2400" spc="-10" dirty="0">
                <a:effectLst/>
                <a:latin typeface="Times New Roman" panose="02020603050405020304" pitchFamily="18" charset="0"/>
                <a:ea typeface="Times New Roman" panose="02020603050405020304" pitchFamily="18" charset="0"/>
              </a:rPr>
              <a:t>виробництва;</a:t>
            </a:r>
            <a:endParaRPr lang="uk-UA" sz="2400" spc="0" dirty="0">
              <a:effectLst/>
              <a:latin typeface="Times New Roman" panose="02020603050405020304" pitchFamily="18" charset="0"/>
              <a:ea typeface="Times New Roman" panose="02020603050405020304" pitchFamily="18" charset="0"/>
            </a:endParaRPr>
          </a:p>
          <a:p>
            <a:pPr marL="36000" lvl="0" indent="-342900">
              <a:buSzPts val="1200"/>
              <a:buFont typeface="Times New Roman" panose="02020603050405020304" pitchFamily="18" charset="0"/>
              <a:buChar char="–"/>
              <a:tabLst>
                <a:tab pos="1529715" algn="l"/>
              </a:tabLst>
            </a:pPr>
            <a:r>
              <a:rPr lang="uk-UA" sz="2400" spc="-10" dirty="0">
                <a:effectLst/>
                <a:latin typeface="Times New Roman" panose="02020603050405020304" pitchFamily="18" charset="0"/>
                <a:ea typeface="Times New Roman" panose="02020603050405020304" pitchFamily="18" charset="0"/>
              </a:rPr>
              <a:t>комп’ютеризовані</a:t>
            </a:r>
            <a:r>
              <a:rPr lang="uk-UA" sz="2400" spc="-5" dirty="0">
                <a:effectLst/>
                <a:latin typeface="Times New Roman" panose="02020603050405020304" pitchFamily="18" charset="0"/>
                <a:ea typeface="Times New Roman" panose="02020603050405020304" pitchFamily="18" charset="0"/>
              </a:rPr>
              <a:t> </a:t>
            </a:r>
            <a:r>
              <a:rPr lang="uk-UA" sz="2400" spc="-10" dirty="0">
                <a:effectLst/>
                <a:latin typeface="Times New Roman" panose="02020603050405020304" pitchFamily="18" charset="0"/>
                <a:ea typeface="Times New Roman" panose="02020603050405020304" pitchFamily="18" charset="0"/>
              </a:rPr>
              <a:t>системи.</a:t>
            </a:r>
            <a:endParaRPr lang="uk-UA" sz="24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03862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AFD5D7-9D30-4330-74E1-45275A5602C6}"/>
              </a:ext>
            </a:extLst>
          </p:cNvPr>
          <p:cNvSpPr txBox="1"/>
          <p:nvPr/>
        </p:nvSpPr>
        <p:spPr>
          <a:xfrm>
            <a:off x="1779639" y="159978"/>
            <a:ext cx="10333703" cy="6247864"/>
          </a:xfrm>
          <a:prstGeom prst="rect">
            <a:avLst/>
          </a:prstGeom>
          <a:noFill/>
        </p:spPr>
        <p:txBody>
          <a:bodyPr wrap="square">
            <a:spAutoFit/>
          </a:bodyPr>
          <a:lstStyle/>
          <a:p>
            <a:pPr marR="448945" indent="448945" algn="just"/>
            <a:r>
              <a:rPr lang="uk-UA" sz="2000" i="1" dirty="0" err="1">
                <a:effectLst/>
                <a:latin typeface="Times New Roman" panose="02020603050405020304" pitchFamily="18" charset="0"/>
                <a:ea typeface="Times New Roman" panose="02020603050405020304" pitchFamily="18" charset="0"/>
              </a:rPr>
              <a:t>Валідація</a:t>
            </a:r>
            <a:r>
              <a:rPr lang="uk-UA" sz="2000" i="1" dirty="0">
                <a:effectLst/>
                <a:latin typeface="Times New Roman" panose="02020603050405020304" pitchFamily="18" charset="0"/>
                <a:ea typeface="Times New Roman" panose="02020603050405020304" pitchFamily="18" charset="0"/>
              </a:rPr>
              <a:t> процесу (</a:t>
            </a:r>
            <a:r>
              <a:rPr lang="uk-UA" sz="2000" i="1" dirty="0" err="1">
                <a:effectLst/>
                <a:latin typeface="Times New Roman" panose="02020603050405020304" pitchFamily="18" charset="0"/>
                <a:ea typeface="Times New Roman" panose="02020603050405020304" pitchFamily="18" charset="0"/>
              </a:rPr>
              <a:t>process</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validation</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 документоване підтвердження того, що процес, який відбувається в межах встановлених параметрів, може здійснюватися ефективно та з відтворюваними результатами і приводить до отримання лікарського засобу, що відповідає заздалегідь встановленим специфікаціям і характеристикам якості.</a:t>
            </a:r>
          </a:p>
          <a:p>
            <a:pPr marR="448945" indent="448945" algn="just"/>
            <a:endParaRPr lang="uk-UA" sz="2000" dirty="0">
              <a:effectLst/>
              <a:latin typeface="Times New Roman" panose="02020603050405020304" pitchFamily="18" charset="0"/>
              <a:ea typeface="Times New Roman" panose="02020603050405020304" pitchFamily="18" charset="0"/>
            </a:endParaRPr>
          </a:p>
          <a:p>
            <a:pPr marL="0" marR="448945" lvl="1" indent="-285750" algn="just">
              <a:buFont typeface="Times New Roman" panose="02020603050405020304" pitchFamily="18" charset="0"/>
              <a:buChar char="•"/>
              <a:tabLst>
                <a:tab pos="1677035" algn="l"/>
              </a:tabLst>
            </a:pPr>
            <a:r>
              <a:rPr lang="uk-UA" sz="2000" i="1" spc="0" dirty="0">
                <a:effectLst/>
                <a:latin typeface="Times New Roman" panose="02020603050405020304" pitchFamily="18" charset="0"/>
                <a:ea typeface="Times New Roman" panose="02020603050405020304" pitchFamily="18" charset="0"/>
              </a:rPr>
              <a:t>Перспективна</a:t>
            </a:r>
            <a:r>
              <a:rPr lang="uk-UA" sz="2000" i="1" spc="200" dirty="0">
                <a:effectLst/>
                <a:latin typeface="Times New Roman" panose="02020603050405020304" pitchFamily="18" charset="0"/>
                <a:ea typeface="Times New Roman" panose="02020603050405020304" pitchFamily="18" charset="0"/>
              </a:rPr>
              <a:t> </a:t>
            </a:r>
            <a:r>
              <a:rPr lang="uk-UA" sz="2000" i="1" spc="0" dirty="0" err="1">
                <a:effectLst/>
                <a:latin typeface="Times New Roman" panose="02020603050405020304" pitchFamily="18" charset="0"/>
                <a:ea typeface="Times New Roman" panose="02020603050405020304" pitchFamily="18" charset="0"/>
              </a:rPr>
              <a:t>валідація</a:t>
            </a:r>
            <a:r>
              <a:rPr lang="uk-UA" sz="2000" i="1" spc="400" dirty="0">
                <a:effectLst/>
                <a:latin typeface="Times New Roman" panose="02020603050405020304" pitchFamily="18" charset="0"/>
                <a:ea typeface="Times New Roman" panose="02020603050405020304" pitchFamily="18" charset="0"/>
              </a:rPr>
              <a:t> </a:t>
            </a:r>
            <a:r>
              <a:rPr lang="uk-UA" sz="2000" i="1" spc="0" dirty="0">
                <a:effectLst/>
                <a:latin typeface="Times New Roman" panose="02020603050405020304" pitchFamily="18" charset="0"/>
                <a:ea typeface="Times New Roman" panose="02020603050405020304" pitchFamily="18" charset="0"/>
              </a:rPr>
              <a:t>(</a:t>
            </a:r>
            <a:r>
              <a:rPr lang="uk-UA" sz="2000" i="1" spc="0" dirty="0" err="1">
                <a:effectLst/>
                <a:latin typeface="Times New Roman" panose="02020603050405020304" pitchFamily="18" charset="0"/>
                <a:ea typeface="Times New Roman" panose="02020603050405020304" pitchFamily="18" charset="0"/>
              </a:rPr>
              <a:t>prospective</a:t>
            </a:r>
            <a:r>
              <a:rPr lang="uk-UA" sz="2000" i="1" spc="400" dirty="0">
                <a:effectLst/>
                <a:latin typeface="Times New Roman" panose="02020603050405020304" pitchFamily="18" charset="0"/>
                <a:ea typeface="Times New Roman" panose="02020603050405020304" pitchFamily="18" charset="0"/>
              </a:rPr>
              <a:t> </a:t>
            </a:r>
            <a:r>
              <a:rPr lang="uk-UA" sz="2000" i="1" spc="0" dirty="0" err="1">
                <a:effectLst/>
                <a:latin typeface="Times New Roman" panose="02020603050405020304" pitchFamily="18" charset="0"/>
                <a:ea typeface="Times New Roman" panose="02020603050405020304" pitchFamily="18" charset="0"/>
              </a:rPr>
              <a:t>validation</a:t>
            </a:r>
            <a:r>
              <a:rPr lang="uk-UA" sz="2000" i="1" spc="0" dirty="0">
                <a:effectLst/>
                <a:latin typeface="Times New Roman" panose="02020603050405020304" pitchFamily="18" charset="0"/>
                <a:ea typeface="Times New Roman" panose="02020603050405020304" pitchFamily="18" charset="0"/>
              </a:rPr>
              <a:t>)</a:t>
            </a:r>
            <a:r>
              <a:rPr lang="uk-UA" sz="2000" i="1"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4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валідація</a:t>
            </a:r>
            <a:r>
              <a:rPr lang="uk-UA" sz="2000" spc="0" dirty="0">
                <a:effectLst/>
                <a:latin typeface="Times New Roman" panose="02020603050405020304" pitchFamily="18" charset="0"/>
                <a:ea typeface="Times New Roman" panose="02020603050405020304" pitchFamily="18" charset="0"/>
              </a:rPr>
              <a:t>,</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що</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проводиться до початку серійного виробництва продукції, призначеної для продажу.</a:t>
            </a:r>
          </a:p>
          <a:p>
            <a:pPr marL="0" marR="448945" lvl="1" indent="-285750" algn="just">
              <a:buFont typeface="Times New Roman" panose="02020603050405020304" pitchFamily="18" charset="0"/>
              <a:buChar char="•"/>
              <a:tabLst>
                <a:tab pos="1677035" algn="l"/>
              </a:tabLst>
            </a:pPr>
            <a:endParaRPr lang="uk-UA" sz="2000" spc="0" dirty="0">
              <a:effectLst/>
              <a:latin typeface="Times New Roman" panose="02020603050405020304" pitchFamily="18" charset="0"/>
              <a:ea typeface="Times New Roman" panose="02020603050405020304" pitchFamily="18" charset="0"/>
            </a:endParaRPr>
          </a:p>
          <a:p>
            <a:pPr marL="0" marR="447675" lvl="1" indent="-285750" algn="just">
              <a:buFont typeface="Times New Roman" panose="02020603050405020304" pitchFamily="18" charset="0"/>
              <a:buChar char="•"/>
              <a:tabLst>
                <a:tab pos="1722755" algn="l"/>
              </a:tabLst>
            </a:pPr>
            <a:r>
              <a:rPr lang="uk-UA" sz="2000" i="1" spc="0" dirty="0">
                <a:effectLst/>
                <a:latin typeface="Times New Roman" panose="02020603050405020304" pitchFamily="18" charset="0"/>
                <a:ea typeface="Times New Roman" panose="02020603050405020304" pitchFamily="18" charset="0"/>
              </a:rPr>
              <a:t>Супутня</a:t>
            </a:r>
            <a:r>
              <a:rPr lang="uk-UA" sz="2000" i="1" spc="200" dirty="0">
                <a:effectLst/>
                <a:latin typeface="Times New Roman" panose="02020603050405020304" pitchFamily="18" charset="0"/>
                <a:ea typeface="Times New Roman" panose="02020603050405020304" pitchFamily="18" charset="0"/>
              </a:rPr>
              <a:t>  </a:t>
            </a:r>
            <a:r>
              <a:rPr lang="uk-UA" sz="2000" i="1" spc="0" dirty="0" err="1">
                <a:effectLst/>
                <a:latin typeface="Times New Roman" panose="02020603050405020304" pitchFamily="18" charset="0"/>
                <a:ea typeface="Times New Roman" panose="02020603050405020304" pitchFamily="18" charset="0"/>
              </a:rPr>
              <a:t>валідація</a:t>
            </a:r>
            <a:r>
              <a:rPr lang="uk-UA" sz="2000" i="1" spc="200" dirty="0">
                <a:effectLst/>
                <a:latin typeface="Times New Roman" panose="02020603050405020304" pitchFamily="18" charset="0"/>
                <a:ea typeface="Times New Roman" panose="02020603050405020304" pitchFamily="18" charset="0"/>
              </a:rPr>
              <a:t>  </a:t>
            </a:r>
            <a:r>
              <a:rPr lang="uk-UA" sz="2000" i="1" spc="0" dirty="0">
                <a:effectLst/>
                <a:latin typeface="Times New Roman" panose="02020603050405020304" pitchFamily="18" charset="0"/>
                <a:ea typeface="Times New Roman" panose="02020603050405020304" pitchFamily="18" charset="0"/>
              </a:rPr>
              <a:t>(</a:t>
            </a:r>
            <a:r>
              <a:rPr lang="uk-UA" sz="2000" i="1" spc="0" dirty="0" err="1">
                <a:effectLst/>
                <a:latin typeface="Times New Roman" panose="02020603050405020304" pitchFamily="18" charset="0"/>
                <a:ea typeface="Times New Roman" panose="02020603050405020304" pitchFamily="18" charset="0"/>
              </a:rPr>
              <a:t>concurrent</a:t>
            </a:r>
            <a:r>
              <a:rPr lang="uk-UA" sz="2000" i="1" spc="200" dirty="0">
                <a:effectLst/>
                <a:latin typeface="Times New Roman" panose="02020603050405020304" pitchFamily="18" charset="0"/>
                <a:ea typeface="Times New Roman" panose="02020603050405020304" pitchFamily="18" charset="0"/>
              </a:rPr>
              <a:t>  </a:t>
            </a:r>
            <a:r>
              <a:rPr lang="uk-UA" sz="2000" i="1" spc="0" dirty="0" err="1">
                <a:effectLst/>
                <a:latin typeface="Times New Roman" panose="02020603050405020304" pitchFamily="18" charset="0"/>
                <a:ea typeface="Times New Roman" panose="02020603050405020304" pitchFamily="18" charset="0"/>
              </a:rPr>
              <a:t>validation</a:t>
            </a:r>
            <a:r>
              <a:rPr lang="uk-UA" sz="2000" i="1" spc="0" dirty="0">
                <a:effectLst/>
                <a:latin typeface="Times New Roman" panose="02020603050405020304" pitchFamily="18" charset="0"/>
                <a:ea typeface="Times New Roman" panose="02020603050405020304" pitchFamily="18" charset="0"/>
              </a:rPr>
              <a:t>)</a:t>
            </a:r>
            <a:r>
              <a:rPr lang="uk-UA" sz="2000" i="1"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a:t>
            </a:r>
            <a:r>
              <a:rPr lang="uk-UA" sz="2000" spc="200" dirty="0">
                <a:effectLst/>
                <a:latin typeface="Times New Roman" panose="02020603050405020304" pitchFamily="18" charset="0"/>
                <a:ea typeface="Times New Roman" panose="02020603050405020304" pitchFamily="18" charset="0"/>
              </a:rPr>
              <a:t>  </a:t>
            </a:r>
            <a:r>
              <a:rPr lang="uk-UA" sz="2000" spc="0" dirty="0" err="1">
                <a:effectLst/>
                <a:latin typeface="Times New Roman" panose="02020603050405020304" pitchFamily="18" charset="0"/>
                <a:ea typeface="Times New Roman" panose="02020603050405020304" pitchFamily="18" charset="0"/>
              </a:rPr>
              <a:t>валідація</a:t>
            </a:r>
            <a:r>
              <a:rPr lang="uk-UA" sz="2000" spc="0" dirty="0">
                <a:effectLst/>
                <a:latin typeface="Times New Roman" panose="02020603050405020304" pitchFamily="18" charset="0"/>
                <a:ea typeface="Times New Roman" panose="02020603050405020304" pitchFamily="18" charset="0"/>
              </a:rPr>
              <a:t>,</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що</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здійснюється</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у виняткових випадках на підставі значних переваг для пацієнта, при якій серії, вироблені під час виконання протоколу </a:t>
            </a:r>
            <a:r>
              <a:rPr lang="uk-UA" sz="2000" spc="0" dirty="0" err="1">
                <a:effectLst/>
                <a:latin typeface="Times New Roman" panose="02020603050405020304" pitchFamily="18" charset="0"/>
                <a:ea typeface="Times New Roman" panose="02020603050405020304" pitchFamily="18" charset="0"/>
              </a:rPr>
              <a:t>валідації</a:t>
            </a:r>
            <a:r>
              <a:rPr lang="uk-UA" sz="2000" spc="0" dirty="0">
                <a:effectLst/>
                <a:latin typeface="Times New Roman" panose="02020603050405020304" pitchFamily="18" charset="0"/>
                <a:ea typeface="Times New Roman" panose="02020603050405020304" pitchFamily="18" charset="0"/>
              </a:rPr>
              <a:t>, дозволяють до реалізації.</a:t>
            </a:r>
          </a:p>
          <a:p>
            <a:pPr marL="0" marR="447675" lvl="1" indent="-285750" algn="just">
              <a:buFont typeface="Times New Roman" panose="02020603050405020304" pitchFamily="18" charset="0"/>
              <a:buChar char="•"/>
              <a:tabLst>
                <a:tab pos="1722755" algn="l"/>
              </a:tabLst>
            </a:pPr>
            <a:endParaRPr lang="uk-UA" sz="2000" spc="0" dirty="0">
              <a:effectLst/>
              <a:latin typeface="Times New Roman" panose="02020603050405020304" pitchFamily="18" charset="0"/>
              <a:ea typeface="Times New Roman" panose="02020603050405020304" pitchFamily="18" charset="0"/>
            </a:endParaRPr>
          </a:p>
          <a:p>
            <a:pPr marL="0" marR="447675" lvl="1" indent="-285750" algn="just">
              <a:buFont typeface="Times New Roman" panose="02020603050405020304" pitchFamily="18" charset="0"/>
              <a:buChar char="•"/>
              <a:tabLst>
                <a:tab pos="1722755" algn="l"/>
              </a:tabLst>
            </a:pPr>
            <a:r>
              <a:rPr lang="uk-UA" sz="2000" i="1" spc="0" dirty="0" err="1">
                <a:effectLst/>
                <a:latin typeface="Times New Roman" panose="02020603050405020304" pitchFamily="18" charset="0"/>
                <a:ea typeface="Times New Roman" panose="02020603050405020304" pitchFamily="18" charset="0"/>
              </a:rPr>
              <a:t>Ревалідація</a:t>
            </a:r>
            <a:r>
              <a:rPr lang="uk-UA" sz="2000" i="1" spc="0" dirty="0">
                <a:effectLst/>
                <a:latin typeface="Times New Roman" panose="02020603050405020304" pitchFamily="18" charset="0"/>
                <a:ea typeface="Times New Roman" panose="02020603050405020304" pitchFamily="18" charset="0"/>
              </a:rPr>
              <a:t>;</a:t>
            </a:r>
            <a:r>
              <a:rPr lang="uk-UA" sz="2000" i="1" spc="-5" dirty="0">
                <a:effectLst/>
                <a:latin typeface="Times New Roman" panose="02020603050405020304" pitchFamily="18" charset="0"/>
                <a:ea typeface="Times New Roman" panose="02020603050405020304" pitchFamily="18" charset="0"/>
              </a:rPr>
              <a:t> </a:t>
            </a:r>
            <a:r>
              <a:rPr lang="uk-UA" sz="2000" i="1" spc="0" dirty="0">
                <a:effectLst/>
                <a:latin typeface="Times New Roman" panose="02020603050405020304" pitchFamily="18" charset="0"/>
                <a:ea typeface="Times New Roman" panose="02020603050405020304" pitchFamily="18" charset="0"/>
              </a:rPr>
              <a:t>повторна </a:t>
            </a:r>
            <a:r>
              <a:rPr lang="uk-UA" sz="2000" i="1" spc="0" dirty="0" err="1">
                <a:effectLst/>
                <a:latin typeface="Times New Roman" panose="02020603050405020304" pitchFamily="18" charset="0"/>
                <a:ea typeface="Times New Roman" panose="02020603050405020304" pitchFamily="18" charset="0"/>
              </a:rPr>
              <a:t>валідація</a:t>
            </a:r>
            <a:r>
              <a:rPr lang="uk-UA" sz="2000" i="1" spc="0" dirty="0">
                <a:effectLst/>
                <a:latin typeface="Times New Roman" panose="02020603050405020304" pitchFamily="18" charset="0"/>
                <a:ea typeface="Times New Roman" panose="02020603050405020304" pitchFamily="18" charset="0"/>
              </a:rPr>
              <a:t> (</a:t>
            </a:r>
            <a:r>
              <a:rPr lang="uk-UA" sz="2000" i="1" spc="0" dirty="0" err="1">
                <a:effectLst/>
                <a:latin typeface="Times New Roman" panose="02020603050405020304" pitchFamily="18" charset="0"/>
                <a:ea typeface="Times New Roman" panose="02020603050405020304" pitchFamily="18" charset="0"/>
              </a:rPr>
              <a:t>re-validation</a:t>
            </a:r>
            <a:r>
              <a:rPr lang="uk-UA" sz="2000" i="1" spc="0" dirty="0">
                <a:effectLst/>
                <a:latin typeface="Times New Roman" panose="02020603050405020304" pitchFamily="18" charset="0"/>
                <a:ea typeface="Times New Roman" panose="02020603050405020304" pitchFamily="18" charset="0"/>
              </a:rPr>
              <a:t>)</a:t>
            </a:r>
            <a:r>
              <a:rPr lang="uk-UA" sz="2000" i="1" spc="-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 повторення </a:t>
            </a:r>
            <a:r>
              <a:rPr lang="uk-UA" sz="2000" spc="0" dirty="0" err="1">
                <a:effectLst/>
                <a:latin typeface="Times New Roman" panose="02020603050405020304" pitchFamily="18" charset="0"/>
                <a:ea typeface="Times New Roman" panose="02020603050405020304" pitchFamily="18" charset="0"/>
              </a:rPr>
              <a:t>валідації</a:t>
            </a:r>
            <a:r>
              <a:rPr lang="uk-UA" sz="2000" spc="0" dirty="0">
                <a:effectLst/>
                <a:latin typeface="Times New Roman" panose="02020603050405020304" pitchFamily="18" charset="0"/>
                <a:ea typeface="Times New Roman" panose="02020603050405020304" pitchFamily="18" charset="0"/>
              </a:rPr>
              <a:t> процесу</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для забезпечення гарантії того, що зміни процесу/обладнання, внесені відповідно до процедур контролю</a:t>
            </a:r>
            <a:r>
              <a:rPr lang="uk-UA" sz="2000" spc="-2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змін,</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не</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вплинули</a:t>
            </a:r>
            <a:r>
              <a:rPr lang="uk-UA" sz="2000" spc="1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несприятливо</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a:t>
            </a:r>
            <a:r>
              <a:rPr lang="uk-UA" sz="2000" spc="-20" dirty="0">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характеристики</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процесу</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та</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якість</a:t>
            </a:r>
            <a:r>
              <a:rPr lang="uk-UA" sz="2000" spc="-10" dirty="0">
                <a:effectLst/>
                <a:latin typeface="Times New Roman" panose="02020603050405020304" pitchFamily="18" charset="0"/>
                <a:ea typeface="Times New Roman" panose="02020603050405020304" pitchFamily="18" charset="0"/>
              </a:rPr>
              <a:t> препарату.</a:t>
            </a:r>
          </a:p>
          <a:p>
            <a:pPr marL="0" marR="447675" lvl="1" indent="-285750" algn="just">
              <a:buFont typeface="Times New Roman" panose="02020603050405020304" pitchFamily="18" charset="0"/>
              <a:buChar char="•"/>
              <a:tabLst>
                <a:tab pos="1722755" algn="l"/>
              </a:tabLst>
            </a:pPr>
            <a:endParaRPr lang="uk-UA" sz="2000" spc="0" dirty="0">
              <a:effectLst/>
              <a:latin typeface="Times New Roman" panose="02020603050405020304" pitchFamily="18" charset="0"/>
              <a:ea typeface="Times New Roman" panose="02020603050405020304" pitchFamily="18" charset="0"/>
            </a:endParaRPr>
          </a:p>
          <a:p>
            <a:r>
              <a:rPr lang="uk-UA" sz="2000" i="1" dirty="0">
                <a:effectLst/>
                <a:latin typeface="Times New Roman" panose="02020603050405020304" pitchFamily="18" charset="0"/>
                <a:ea typeface="Times New Roman" panose="02020603050405020304" pitchFamily="18" charset="0"/>
              </a:rPr>
              <a:t>Кваліфікація (</a:t>
            </a:r>
            <a:r>
              <a:rPr lang="uk-UA" sz="2000" i="1" dirty="0" err="1">
                <a:effectLst/>
                <a:latin typeface="Times New Roman" panose="02020603050405020304" pitchFamily="18" charset="0"/>
                <a:ea typeface="Times New Roman" panose="02020603050405020304" pitchFamily="18" charset="0"/>
              </a:rPr>
              <a:t>qualification</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 дії, які засвідчують, що конкретне обладнання працює правильно і дійсно дає очікувані результати. Поняття «</a:t>
            </a:r>
            <a:r>
              <a:rPr lang="uk-UA" sz="2000" dirty="0" err="1">
                <a:effectLst/>
                <a:latin typeface="Times New Roman" panose="02020603050405020304" pitchFamily="18" charset="0"/>
                <a:ea typeface="Times New Roman" panose="02020603050405020304" pitchFamily="18" charset="0"/>
              </a:rPr>
              <a:t>валідація</a:t>
            </a:r>
            <a:r>
              <a:rPr lang="uk-UA" sz="2000" dirty="0">
                <a:effectLst/>
                <a:latin typeface="Times New Roman" panose="02020603050405020304" pitchFamily="18" charset="0"/>
                <a:ea typeface="Times New Roman" panose="02020603050405020304" pitchFamily="18" charset="0"/>
              </a:rPr>
              <a:t>» ширше й іноді включає</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 себе поняття «кваліфікація».</a:t>
            </a:r>
            <a:endParaRPr lang="uk-UA" sz="2000" dirty="0"/>
          </a:p>
        </p:txBody>
      </p:sp>
    </p:spTree>
    <p:extLst>
      <p:ext uri="{BB962C8B-B14F-4D97-AF65-F5344CB8AC3E}">
        <p14:creationId xmlns:p14="http://schemas.microsoft.com/office/powerpoint/2010/main" val="1920293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4FD4C4-272A-F557-9BE5-B63FB3DBB2C9}"/>
              </a:ext>
            </a:extLst>
          </p:cNvPr>
          <p:cNvSpPr txBox="1"/>
          <p:nvPr/>
        </p:nvSpPr>
        <p:spPr>
          <a:xfrm>
            <a:off x="1917290" y="934064"/>
            <a:ext cx="10048567" cy="4154984"/>
          </a:xfrm>
          <a:prstGeom prst="rect">
            <a:avLst/>
          </a:prstGeom>
          <a:noFill/>
        </p:spPr>
        <p:txBody>
          <a:bodyPr wrap="square">
            <a:spAutoFit/>
          </a:bodyPr>
          <a:lstStyle/>
          <a:p>
            <a:pPr indent="448945" algn="just"/>
            <a:r>
              <a:rPr lang="uk-UA" sz="2200" b="1" u="sng" dirty="0">
                <a:effectLst/>
                <a:latin typeface="Times New Roman" panose="02020603050405020304" pitchFamily="18" charset="0"/>
                <a:ea typeface="Times New Roman" panose="02020603050405020304" pitchFamily="18" charset="0"/>
              </a:rPr>
              <a:t>Кадрове</a:t>
            </a:r>
            <a:r>
              <a:rPr lang="uk-UA" sz="2200" b="1" u="sng" spc="-25" dirty="0">
                <a:effectLst/>
                <a:latin typeface="Times New Roman" panose="02020603050405020304" pitchFamily="18" charset="0"/>
                <a:ea typeface="Times New Roman" panose="02020603050405020304" pitchFamily="18" charset="0"/>
              </a:rPr>
              <a:t> </a:t>
            </a:r>
            <a:r>
              <a:rPr lang="uk-UA" sz="2200" b="1" u="sng" dirty="0">
                <a:effectLst/>
                <a:latin typeface="Times New Roman" panose="02020603050405020304" pitchFamily="18" charset="0"/>
                <a:ea typeface="Times New Roman" panose="02020603050405020304" pitchFamily="18" charset="0"/>
              </a:rPr>
              <a:t>забезпечення</a:t>
            </a:r>
            <a:r>
              <a:rPr lang="uk-UA" sz="2200" b="1" u="sng" spc="-15" dirty="0">
                <a:effectLst/>
                <a:latin typeface="Times New Roman" panose="02020603050405020304" pitchFamily="18" charset="0"/>
                <a:ea typeface="Times New Roman" panose="02020603050405020304" pitchFamily="18" charset="0"/>
              </a:rPr>
              <a:t> </a:t>
            </a:r>
            <a:r>
              <a:rPr lang="uk-UA" sz="2200" b="1" u="sng" spc="-10" dirty="0" err="1">
                <a:effectLst/>
                <a:latin typeface="Times New Roman" panose="02020603050405020304" pitchFamily="18" charset="0"/>
                <a:ea typeface="Times New Roman" panose="02020603050405020304" pitchFamily="18" charset="0"/>
              </a:rPr>
              <a:t>валідації</a:t>
            </a:r>
            <a:endParaRPr lang="uk-UA" sz="2200" b="1" u="sng" spc="-10" dirty="0">
              <a:effectLst/>
              <a:latin typeface="Times New Roman" panose="02020603050405020304" pitchFamily="18" charset="0"/>
              <a:ea typeface="Times New Roman" panose="02020603050405020304" pitchFamily="18" charset="0"/>
            </a:endParaRPr>
          </a:p>
          <a:p>
            <a:pPr indent="448945" algn="just"/>
            <a:endParaRPr lang="uk-UA" sz="2200" b="1" dirty="0">
              <a:effectLst/>
              <a:latin typeface="Times New Roman" panose="02020603050405020304" pitchFamily="18" charset="0"/>
              <a:ea typeface="Times New Roman" panose="02020603050405020304" pitchFamily="18" charset="0"/>
            </a:endParaRPr>
          </a:p>
          <a:p>
            <a:pPr indent="448945" algn="just"/>
            <a:r>
              <a:rPr lang="uk-UA" sz="2200" dirty="0">
                <a:effectLst/>
                <a:latin typeface="Times New Roman" panose="02020603050405020304" pitchFamily="18" charset="0"/>
                <a:ea typeface="Times New Roman" panose="02020603050405020304" pitchFamily="18" charset="0"/>
              </a:rPr>
              <a:t>На</a:t>
            </a:r>
            <a:r>
              <a:rPr lang="uk-UA" sz="2200" spc="18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підприємстві</a:t>
            </a:r>
            <a:r>
              <a:rPr lang="uk-UA" sz="2200" spc="19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має</a:t>
            </a:r>
            <a:r>
              <a:rPr lang="uk-UA" sz="2200" spc="2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бути</a:t>
            </a:r>
            <a:r>
              <a:rPr lang="uk-UA" sz="2200" spc="2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сформована</a:t>
            </a:r>
            <a:r>
              <a:rPr lang="uk-UA" sz="2200" spc="19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комісія</a:t>
            </a:r>
            <a:r>
              <a:rPr lang="uk-UA" sz="2200" spc="19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a:t>
            </a:r>
            <a:r>
              <a:rPr lang="uk-UA" sz="2200" spc="195" dirty="0">
                <a:effectLst/>
                <a:latin typeface="Times New Roman" panose="02020603050405020304" pitchFamily="18" charset="0"/>
                <a:ea typeface="Times New Roman" panose="02020603050405020304" pitchFamily="18" charset="0"/>
              </a:rPr>
              <a:t> </a:t>
            </a:r>
            <a:r>
              <a:rPr lang="uk-UA" sz="2200" dirty="0" err="1">
                <a:effectLst/>
                <a:latin typeface="Times New Roman" panose="02020603050405020304" pitchFamily="18" charset="0"/>
                <a:ea typeface="Times New Roman" panose="02020603050405020304" pitchFamily="18" charset="0"/>
              </a:rPr>
              <a:t>валідації</a:t>
            </a:r>
            <a:r>
              <a:rPr lang="uk-UA" sz="2200" dirty="0">
                <a:effectLst/>
                <a:latin typeface="Times New Roman" panose="02020603050405020304" pitchFamily="18" charset="0"/>
                <a:ea typeface="Times New Roman" panose="02020603050405020304" pitchFamily="18" charset="0"/>
              </a:rPr>
              <a:t>,</a:t>
            </a:r>
            <a:r>
              <a:rPr lang="uk-UA" sz="2200" spc="19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основне</a:t>
            </a:r>
            <a:r>
              <a:rPr lang="uk-UA" sz="2200" spc="19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завдання</a:t>
            </a:r>
            <a:r>
              <a:rPr lang="uk-UA" sz="2200" spc="19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якої управління роботами з </a:t>
            </a:r>
            <a:r>
              <a:rPr lang="uk-UA" sz="2200" dirty="0" err="1">
                <a:effectLst/>
                <a:latin typeface="Times New Roman" panose="02020603050405020304" pitchFamily="18" charset="0"/>
                <a:ea typeface="Times New Roman" panose="02020603050405020304" pitchFamily="18" charset="0"/>
              </a:rPr>
              <a:t>валідації</a:t>
            </a:r>
            <a:r>
              <a:rPr lang="uk-UA" sz="2200" dirty="0">
                <a:effectLst/>
                <a:latin typeface="Times New Roman" panose="02020603050405020304" pitchFamily="18" charset="0"/>
                <a:ea typeface="Times New Roman" panose="02020603050405020304" pitchFamily="18" charset="0"/>
              </a:rPr>
              <a:t>.</a:t>
            </a:r>
          </a:p>
          <a:p>
            <a:pPr indent="448945" algn="just"/>
            <a:endParaRPr lang="uk-UA" sz="2200" dirty="0">
              <a:effectLst/>
              <a:latin typeface="Times New Roman" panose="02020603050405020304" pitchFamily="18" charset="0"/>
              <a:ea typeface="Times New Roman" panose="02020603050405020304" pitchFamily="18" charset="0"/>
            </a:endParaRPr>
          </a:p>
          <a:p>
            <a:pPr marR="1363980" indent="448945" algn="just"/>
            <a:r>
              <a:rPr lang="uk-UA" sz="2200" dirty="0">
                <a:effectLst/>
                <a:latin typeface="Times New Roman" panose="02020603050405020304" pitchFamily="18" charset="0"/>
                <a:ea typeface="Times New Roman" panose="02020603050405020304" pitchFamily="18" charset="0"/>
              </a:rPr>
              <a:t>Для</a:t>
            </a:r>
            <a:r>
              <a:rPr lang="uk-UA" sz="2200" spc="-6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кожного</a:t>
            </a:r>
            <a:r>
              <a:rPr lang="uk-UA" sz="2200" spc="-6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об’єкта</a:t>
            </a:r>
            <a:r>
              <a:rPr lang="uk-UA" sz="2200" spc="-6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повинна</a:t>
            </a:r>
            <a:r>
              <a:rPr lang="uk-UA" sz="2200" spc="-6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бути</a:t>
            </a:r>
            <a:r>
              <a:rPr lang="uk-UA" sz="2200" spc="-6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сформована</a:t>
            </a:r>
            <a:r>
              <a:rPr lang="uk-UA" sz="2200" spc="-55" dirty="0">
                <a:effectLst/>
                <a:latin typeface="Times New Roman" panose="02020603050405020304" pitchFamily="18" charset="0"/>
                <a:ea typeface="Times New Roman" panose="02020603050405020304" pitchFamily="18" charset="0"/>
              </a:rPr>
              <a:t> </a:t>
            </a:r>
            <a:r>
              <a:rPr lang="uk-UA" sz="2200" dirty="0" err="1">
                <a:effectLst/>
                <a:latin typeface="Times New Roman" panose="02020603050405020304" pitchFamily="18" charset="0"/>
                <a:ea typeface="Times New Roman" panose="02020603050405020304" pitchFamily="18" charset="0"/>
              </a:rPr>
              <a:t>валідаційна</a:t>
            </a:r>
            <a:r>
              <a:rPr lang="uk-UA" sz="2200" spc="-60" dirty="0">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група. </a:t>
            </a:r>
          </a:p>
          <a:p>
            <a:pPr marR="1363980" indent="448945" algn="just"/>
            <a:r>
              <a:rPr lang="uk-UA" sz="2200" dirty="0">
                <a:effectLst/>
                <a:latin typeface="Times New Roman" panose="02020603050405020304" pitchFamily="18" charset="0"/>
                <a:ea typeface="Times New Roman" panose="02020603050405020304" pitchFamily="18" charset="0"/>
              </a:rPr>
              <a:t>Основні завдання </a:t>
            </a:r>
            <a:r>
              <a:rPr lang="uk-UA" sz="2200" dirty="0" err="1">
                <a:effectLst/>
                <a:latin typeface="Times New Roman" panose="02020603050405020304" pitchFamily="18" charset="0"/>
                <a:ea typeface="Times New Roman" panose="02020603050405020304" pitchFamily="18" charset="0"/>
              </a:rPr>
              <a:t>валідаційних</a:t>
            </a:r>
            <a:r>
              <a:rPr lang="uk-UA" sz="2200" dirty="0">
                <a:effectLst/>
                <a:latin typeface="Times New Roman" panose="02020603050405020304" pitchFamily="18" charset="0"/>
                <a:ea typeface="Times New Roman" panose="02020603050405020304" pitchFamily="18" charset="0"/>
              </a:rPr>
              <a:t> груп:</a:t>
            </a:r>
          </a:p>
          <a:p>
            <a:pPr lvl="0" indent="-342900" algn="just">
              <a:buSzPts val="1200"/>
              <a:buFont typeface="Times New Roman" panose="02020603050405020304" pitchFamily="18" charset="0"/>
              <a:buAutoNum type="arabicParenR"/>
              <a:tabLst>
                <a:tab pos="1694180" algn="l"/>
              </a:tabLst>
            </a:pPr>
            <a:r>
              <a:rPr lang="uk-UA" sz="2200" spc="0" dirty="0">
                <a:effectLst/>
                <a:latin typeface="Times New Roman" panose="02020603050405020304" pitchFamily="18" charset="0"/>
                <a:ea typeface="Times New Roman" panose="02020603050405020304" pitchFamily="18" charset="0"/>
              </a:rPr>
              <a:t>підготовка</a:t>
            </a:r>
            <a:r>
              <a:rPr lang="uk-UA" sz="2200" spc="-8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до</a:t>
            </a:r>
            <a:r>
              <a:rPr lang="uk-UA" sz="2200" spc="-6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випробування</a:t>
            </a:r>
            <a:r>
              <a:rPr lang="uk-UA" sz="2200" spc="-6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(складання</a:t>
            </a:r>
            <a:r>
              <a:rPr lang="uk-UA" sz="2200" spc="-6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протоколів</a:t>
            </a:r>
            <a:r>
              <a:rPr lang="uk-UA" sz="2200" spc="-6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випробувань</a:t>
            </a:r>
            <a:r>
              <a:rPr lang="uk-UA" sz="2200" spc="-6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та</a:t>
            </a:r>
            <a:r>
              <a:rPr lang="uk-UA" sz="2200" spc="-65"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ін.);</a:t>
            </a:r>
            <a:endParaRPr lang="uk-UA" sz="2200" dirty="0">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AutoNum type="arabicParenR"/>
              <a:tabLst>
                <a:tab pos="1694180" algn="l"/>
              </a:tabLst>
            </a:pPr>
            <a:r>
              <a:rPr lang="uk-UA" sz="2200" spc="-10" dirty="0">
                <a:effectLst/>
                <a:latin typeface="Times New Roman" panose="02020603050405020304" pitchFamily="18" charset="0"/>
                <a:ea typeface="Times New Roman" panose="02020603050405020304" pitchFamily="18" charset="0"/>
              </a:rPr>
              <a:t>проведення</a:t>
            </a:r>
            <a:r>
              <a:rPr lang="uk-UA" sz="2200" spc="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випробувань,</a:t>
            </a:r>
            <a:r>
              <a:rPr lang="uk-UA" sz="2200" spc="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документування,</a:t>
            </a:r>
            <a:r>
              <a:rPr lang="uk-UA" sz="2200" spc="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фіксування</a:t>
            </a:r>
            <a:r>
              <a:rPr lang="uk-UA" sz="2200" dirty="0">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відхилень,</a:t>
            </a:r>
            <a:r>
              <a:rPr lang="uk-UA" sz="2200" dirty="0">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змін, </a:t>
            </a:r>
            <a:r>
              <a:rPr lang="uk-UA" sz="2200" spc="0" dirty="0">
                <a:effectLst/>
                <a:latin typeface="Times New Roman" panose="02020603050405020304" pitchFamily="18" charset="0"/>
                <a:ea typeface="Times New Roman" panose="02020603050405020304" pitchFamily="18" charset="0"/>
              </a:rPr>
              <a:t>невиконань, </a:t>
            </a:r>
            <a:r>
              <a:rPr lang="uk-UA" sz="2200" spc="0" dirty="0" err="1">
                <a:effectLst/>
                <a:latin typeface="Times New Roman" panose="02020603050405020304" pitchFamily="18" charset="0"/>
                <a:ea typeface="Times New Roman" panose="02020603050405020304" pitchFamily="18" charset="0"/>
              </a:rPr>
              <a:t>невідповідностей</a:t>
            </a:r>
            <a:r>
              <a:rPr lang="uk-UA" sz="2200" spc="0" dirty="0">
                <a:effectLst/>
                <a:latin typeface="Times New Roman" panose="02020603050405020304" pitchFamily="18" charset="0"/>
                <a:ea typeface="Times New Roman" panose="02020603050405020304" pitchFamily="18" charset="0"/>
              </a:rPr>
              <a:t>;</a:t>
            </a:r>
          </a:p>
          <a:p>
            <a:pPr marR="454025" lvl="0" indent="-342900" algn="just">
              <a:buSzPts val="1200"/>
              <a:buFont typeface="Times New Roman" panose="02020603050405020304" pitchFamily="18" charset="0"/>
              <a:buAutoNum type="arabicParenR"/>
              <a:tabLst>
                <a:tab pos="1760220" algn="l"/>
              </a:tabLst>
            </a:pPr>
            <a:r>
              <a:rPr lang="uk-UA" sz="2200" spc="0" dirty="0">
                <a:effectLst/>
                <a:latin typeface="Times New Roman" panose="02020603050405020304" pitchFamily="18" charset="0"/>
                <a:ea typeface="Times New Roman" panose="02020603050405020304" pitchFamily="18" charset="0"/>
              </a:rPr>
              <a:t>інтерпретація</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результатів,</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їх</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оформлення</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і</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аналіз,</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підготовка</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висновків</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і рекомендацій, складання звіту.</a:t>
            </a:r>
          </a:p>
        </p:txBody>
      </p:sp>
    </p:spTree>
    <p:extLst>
      <p:ext uri="{BB962C8B-B14F-4D97-AF65-F5344CB8AC3E}">
        <p14:creationId xmlns:p14="http://schemas.microsoft.com/office/powerpoint/2010/main" val="307020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468399-FE11-3C91-05CA-FCACBC61D923}"/>
              </a:ext>
            </a:extLst>
          </p:cNvPr>
          <p:cNvSpPr txBox="1"/>
          <p:nvPr/>
        </p:nvSpPr>
        <p:spPr>
          <a:xfrm>
            <a:off x="2654709" y="624123"/>
            <a:ext cx="9202994" cy="5093702"/>
          </a:xfrm>
          <a:prstGeom prst="rect">
            <a:avLst/>
          </a:prstGeom>
          <a:noFill/>
        </p:spPr>
        <p:txBody>
          <a:bodyPr wrap="square">
            <a:spAutoFit/>
          </a:bodyPr>
          <a:lstStyle/>
          <a:p>
            <a:pPr indent="448945" algn="l"/>
            <a:r>
              <a:rPr lang="uk-UA" sz="2500" b="1" u="sng" dirty="0">
                <a:effectLst/>
                <a:latin typeface="Times New Roman" panose="02020603050405020304" pitchFamily="18" charset="0"/>
                <a:ea typeface="Times New Roman" panose="02020603050405020304" pitchFamily="18" charset="0"/>
              </a:rPr>
              <a:t>Документація</a:t>
            </a:r>
            <a:r>
              <a:rPr lang="uk-UA" sz="2500" b="1" u="sng" spc="-15" dirty="0">
                <a:effectLst/>
                <a:latin typeface="Times New Roman" panose="02020603050405020304" pitchFamily="18" charset="0"/>
                <a:ea typeface="Times New Roman" panose="02020603050405020304" pitchFamily="18" charset="0"/>
              </a:rPr>
              <a:t> </a:t>
            </a:r>
            <a:r>
              <a:rPr lang="uk-UA" sz="2500" b="1" u="sng" dirty="0">
                <a:effectLst/>
                <a:latin typeface="Times New Roman" panose="02020603050405020304" pitchFamily="18" charset="0"/>
                <a:ea typeface="Times New Roman" panose="02020603050405020304" pitchFamily="18" charset="0"/>
              </a:rPr>
              <a:t>з</a:t>
            </a:r>
            <a:r>
              <a:rPr lang="uk-UA" sz="2500" b="1" u="sng" spc="-10" dirty="0">
                <a:effectLst/>
                <a:latin typeface="Times New Roman" panose="02020603050405020304" pitchFamily="18" charset="0"/>
                <a:ea typeface="Times New Roman" panose="02020603050405020304" pitchFamily="18" charset="0"/>
              </a:rPr>
              <a:t> </a:t>
            </a:r>
            <a:r>
              <a:rPr lang="uk-UA" sz="2500" b="1" u="sng" spc="-10" dirty="0" err="1">
                <a:effectLst/>
                <a:latin typeface="Times New Roman" panose="02020603050405020304" pitchFamily="18" charset="0"/>
                <a:ea typeface="Times New Roman" panose="02020603050405020304" pitchFamily="18" charset="0"/>
              </a:rPr>
              <a:t>валідації</a:t>
            </a:r>
            <a:endParaRPr lang="uk-UA" sz="2500" b="1" u="sng" spc="-10" dirty="0">
              <a:effectLst/>
              <a:latin typeface="Times New Roman" panose="02020603050405020304" pitchFamily="18" charset="0"/>
              <a:ea typeface="Times New Roman" panose="02020603050405020304" pitchFamily="18" charset="0"/>
            </a:endParaRPr>
          </a:p>
          <a:p>
            <a:pPr indent="448945" algn="l"/>
            <a:endParaRPr lang="uk-UA" sz="2000" dirty="0">
              <a:effectLst/>
              <a:latin typeface="Times New Roman" panose="02020603050405020304" pitchFamily="18" charset="0"/>
              <a:ea typeface="Times New Roman" panose="02020603050405020304" pitchFamily="18" charset="0"/>
            </a:endParaRPr>
          </a:p>
          <a:p>
            <a:pPr lvl="0" indent="-342900">
              <a:buFont typeface="+mj-lt"/>
              <a:buAutoNum type="arabicPeriod"/>
              <a:tabLst>
                <a:tab pos="1758950" algn="l"/>
              </a:tabLst>
            </a:pPr>
            <a:r>
              <a:rPr lang="uk-UA" sz="2000" i="1" spc="0" dirty="0" err="1">
                <a:effectLst/>
                <a:latin typeface="Times New Roman" panose="02020603050405020304" pitchFamily="18" charset="0"/>
                <a:ea typeface="Times New Roman" panose="02020603050405020304" pitchFamily="18" charset="0"/>
              </a:rPr>
              <a:t>Валідаційний</a:t>
            </a:r>
            <a:r>
              <a:rPr lang="uk-UA" sz="2000" i="1" spc="-25" dirty="0">
                <a:effectLst/>
                <a:latin typeface="Times New Roman" panose="02020603050405020304" pitchFamily="18" charset="0"/>
                <a:ea typeface="Times New Roman" panose="02020603050405020304" pitchFamily="18" charset="0"/>
              </a:rPr>
              <a:t> </a:t>
            </a:r>
            <a:r>
              <a:rPr lang="uk-UA" sz="2000" i="1" spc="0" dirty="0">
                <a:effectLst/>
                <a:latin typeface="Times New Roman" panose="02020603050405020304" pitchFamily="18" charset="0"/>
                <a:ea typeface="Times New Roman" panose="02020603050405020304" pitchFamily="18" charset="0"/>
              </a:rPr>
              <a:t>майстер-</a:t>
            </a:r>
            <a:r>
              <a:rPr lang="uk-UA" sz="2000" i="1" spc="-20" dirty="0">
                <a:effectLst/>
                <a:latin typeface="Times New Roman" panose="02020603050405020304" pitchFamily="18" charset="0"/>
                <a:ea typeface="Times New Roman" panose="02020603050405020304" pitchFamily="18" charset="0"/>
              </a:rPr>
              <a:t>план</a:t>
            </a:r>
            <a:endParaRPr lang="uk-UA" sz="2000" spc="0" dirty="0">
              <a:effectLst/>
              <a:latin typeface="Times New Roman" panose="02020603050405020304" pitchFamily="18" charset="0"/>
              <a:ea typeface="Times New Roman" panose="02020603050405020304" pitchFamily="18" charset="0"/>
            </a:endParaRPr>
          </a:p>
          <a:p>
            <a:pPr marR="447675" indent="448945" algn="just"/>
            <a:r>
              <a:rPr lang="uk-UA" sz="2000" dirty="0" err="1">
                <a:effectLst/>
                <a:latin typeface="Times New Roman" panose="02020603050405020304" pitchFamily="18" charset="0"/>
                <a:ea typeface="Times New Roman" panose="02020603050405020304" pitchFamily="18" charset="0"/>
              </a:rPr>
              <a:t>Валідаційний</a:t>
            </a:r>
            <a:r>
              <a:rPr lang="uk-UA" sz="2000" dirty="0">
                <a:effectLst/>
                <a:latin typeface="Times New Roman" panose="02020603050405020304" pitchFamily="18" charset="0"/>
                <a:ea typeface="Times New Roman" panose="02020603050405020304" pitchFamily="18" charset="0"/>
              </a:rPr>
              <a:t> майстер-план встановлює перелік об’єктів, що підлягають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 визначає</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відповідальність</a:t>
            </a:r>
            <a:r>
              <a:rPr lang="uk-UA" sz="2000" spc="3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персоналу,</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періодичність</a:t>
            </a:r>
            <a:r>
              <a:rPr lang="uk-UA" sz="2000" spc="3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проведення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3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вимоги до документального оформлення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a:t>
            </a:r>
          </a:p>
          <a:p>
            <a:pPr marR="447675" indent="448945" algn="just"/>
            <a:endParaRPr lang="uk-UA" sz="2000" dirty="0">
              <a:effectLst/>
              <a:latin typeface="Times New Roman" panose="02020603050405020304" pitchFamily="18" charset="0"/>
              <a:ea typeface="Times New Roman" panose="02020603050405020304" pitchFamily="18" charset="0"/>
            </a:endParaRPr>
          </a:p>
          <a:p>
            <a:pPr indent="448945" algn="just"/>
            <a:r>
              <a:rPr lang="uk-UA" sz="2000" u="sng" dirty="0" err="1">
                <a:effectLst/>
                <a:latin typeface="Times New Roman" panose="02020603050405020304" pitchFamily="18" charset="0"/>
                <a:ea typeface="Times New Roman" panose="02020603050405020304" pitchFamily="18" charset="0"/>
              </a:rPr>
              <a:t>Валідаційний</a:t>
            </a:r>
            <a:r>
              <a:rPr lang="uk-UA" sz="2000" u="sng" spc="-25"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майстер-план</a:t>
            </a:r>
            <a:r>
              <a:rPr lang="uk-UA" sz="2000" u="sng" spc="-25"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повинен</a:t>
            </a:r>
            <a:r>
              <a:rPr lang="uk-UA" sz="2000" u="sng" spc="-25" dirty="0">
                <a:effectLst/>
                <a:latin typeface="Times New Roman" panose="02020603050405020304" pitchFamily="18" charset="0"/>
                <a:ea typeface="Times New Roman" panose="02020603050405020304" pitchFamily="18" charset="0"/>
              </a:rPr>
              <a:t> </a:t>
            </a:r>
            <a:r>
              <a:rPr lang="uk-UA" sz="2000" u="sng" spc="-10" dirty="0">
                <a:effectLst/>
                <a:latin typeface="Times New Roman" panose="02020603050405020304" pitchFamily="18" charset="0"/>
                <a:ea typeface="Times New Roman" panose="02020603050405020304" pitchFamily="18" charset="0"/>
              </a:rPr>
              <a:t>містити:</a:t>
            </a:r>
            <a:endParaRPr lang="uk-UA" sz="2000" dirty="0">
              <a:effectLst/>
              <a:latin typeface="Times New Roman" panose="02020603050405020304" pitchFamily="18" charset="0"/>
              <a:ea typeface="Times New Roman" panose="02020603050405020304" pitchFamily="18" charset="0"/>
            </a:endParaRPr>
          </a:p>
          <a:p>
            <a:pPr marL="0" lvl="1" indent="-285750" algn="just">
              <a:buSzPts val="1200"/>
              <a:buFont typeface="Symbol" panose="05050102010706020507" pitchFamily="18" charset="2"/>
              <a:buChar char=""/>
              <a:tabLst>
                <a:tab pos="1979295"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мету</a:t>
            </a:r>
            <a:r>
              <a:rPr lang="uk-UA" sz="2000" spc="-3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проведення</a:t>
            </a:r>
            <a:r>
              <a:rPr lang="uk-UA" sz="2000" spc="-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10" dirty="0" err="1">
                <a:effectLst/>
                <a:latin typeface="Times New Roman" panose="02020603050405020304" pitchFamily="18" charset="0"/>
                <a:ea typeface="Symbol" panose="05050102010706020507" pitchFamily="18" charset="2"/>
                <a:cs typeface="Symbol" panose="05050102010706020507" pitchFamily="18" charset="2"/>
              </a:rPr>
              <a:t>валідації</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lgn="just">
              <a:buSzPts val="1200"/>
              <a:buFont typeface="Symbol" panose="05050102010706020507" pitchFamily="18" charset="2"/>
              <a:buChar char=""/>
              <a:tabLst>
                <a:tab pos="1979295"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організаційну</a:t>
            </a:r>
            <a:r>
              <a:rPr lang="uk-UA" sz="2000" spc="-4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схему</a:t>
            </a:r>
            <a:r>
              <a:rPr lang="uk-UA" sz="2000" spc="-2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діяльності</a:t>
            </a:r>
            <a:r>
              <a:rPr lang="uk-UA" sz="2000" spc="-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з</a:t>
            </a:r>
            <a:r>
              <a:rPr lang="uk-UA" sz="2000" spc="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10" dirty="0" err="1">
                <a:effectLst/>
                <a:latin typeface="Times New Roman" panose="02020603050405020304" pitchFamily="18" charset="0"/>
                <a:ea typeface="Symbol" panose="05050102010706020507" pitchFamily="18" charset="2"/>
                <a:cs typeface="Symbol" panose="05050102010706020507" pitchFamily="18" charset="2"/>
              </a:rPr>
              <a:t>валідації</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marR="451485" lvl="1" indent="-285750">
              <a:buSzPts val="1200"/>
              <a:buFont typeface="Symbol" panose="05050102010706020507" pitchFamily="18" charset="2"/>
              <a:buChar char=""/>
              <a:tabLst>
                <a:tab pos="1979295" algn="l"/>
                <a:tab pos="1987550"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перелік</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всіх</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приміщень,</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систем,</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обладнання</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та</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процесів,</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які</a:t>
            </a:r>
            <a:r>
              <a:rPr lang="uk-UA" sz="2000" spc="20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підлягають </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кваліфікації/</a:t>
            </a:r>
            <a:r>
              <a:rPr lang="uk-UA" sz="2000" spc="-10" dirty="0" err="1">
                <a:effectLst/>
                <a:latin typeface="Times New Roman" panose="02020603050405020304" pitchFamily="18" charset="0"/>
                <a:ea typeface="Symbol" panose="05050102010706020507" pitchFamily="18" charset="2"/>
                <a:cs typeface="Symbol" panose="05050102010706020507" pitchFamily="18" charset="2"/>
              </a:rPr>
              <a:t>валідації</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1979295"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форму</a:t>
            </a:r>
            <a:r>
              <a:rPr lang="uk-UA" sz="2000" spc="-4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документації,</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яку</a:t>
            </a:r>
            <a:r>
              <a:rPr lang="uk-UA" sz="2000" spc="-2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слід</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використовувати</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для</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протоколів</a:t>
            </a:r>
            <a:r>
              <a:rPr lang="uk-UA" sz="2000" spc="-1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і</a:t>
            </a:r>
            <a:r>
              <a:rPr lang="uk-UA" sz="2000" spc="-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звітів;</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1979295"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планування</a:t>
            </a:r>
            <a:r>
              <a:rPr lang="uk-UA" sz="2000" spc="-1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і</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графік</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виконання</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 робіт;</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1979295"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контроль</a:t>
            </a:r>
            <a:r>
              <a:rPr lang="uk-UA" sz="2000" spc="-20" dirty="0">
                <a:effectLst/>
                <a:latin typeface="Times New Roman" panose="02020603050405020304" pitchFamily="18" charset="0"/>
                <a:ea typeface="Symbol" panose="05050102010706020507" pitchFamily="18" charset="2"/>
                <a:cs typeface="Symbol" panose="05050102010706020507" pitchFamily="18" charset="2"/>
              </a:rPr>
              <a:t> </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змін;</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1979295" algn="l"/>
              </a:tabLst>
            </a:pPr>
            <a:r>
              <a:rPr lang="uk-UA" sz="2000" spc="0" dirty="0">
                <a:effectLst/>
                <a:latin typeface="Times New Roman" panose="02020603050405020304" pitchFamily="18" charset="0"/>
                <a:ea typeface="Symbol" panose="05050102010706020507" pitchFamily="18" charset="2"/>
                <a:cs typeface="Symbol" panose="05050102010706020507" pitchFamily="18" charset="2"/>
              </a:rPr>
              <a:t>посилання</a:t>
            </a:r>
            <a:r>
              <a:rPr lang="uk-UA" sz="2000" spc="-3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на</a:t>
            </a:r>
            <a:r>
              <a:rPr lang="uk-UA" sz="2000" spc="-2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0" dirty="0">
                <a:effectLst/>
                <a:latin typeface="Times New Roman" panose="02020603050405020304" pitchFamily="18" charset="0"/>
                <a:ea typeface="Symbol" panose="05050102010706020507" pitchFamily="18" charset="2"/>
                <a:cs typeface="Symbol" panose="05050102010706020507" pitchFamily="18" charset="2"/>
              </a:rPr>
              <a:t>існуючі</a:t>
            </a:r>
            <a:r>
              <a:rPr lang="uk-UA" sz="2000" spc="-15" dirty="0">
                <a:effectLst/>
                <a:latin typeface="Times New Roman" panose="02020603050405020304" pitchFamily="18" charset="0"/>
                <a:ea typeface="Symbol" panose="05050102010706020507" pitchFamily="18" charset="2"/>
                <a:cs typeface="Symbol" panose="05050102010706020507" pitchFamily="18" charset="2"/>
              </a:rPr>
              <a:t> </a:t>
            </a:r>
            <a:r>
              <a:rPr lang="uk-UA" sz="2000" spc="-10" dirty="0">
                <a:effectLst/>
                <a:latin typeface="Times New Roman" panose="02020603050405020304" pitchFamily="18" charset="0"/>
                <a:ea typeface="Symbol" panose="05050102010706020507" pitchFamily="18" charset="2"/>
                <a:cs typeface="Symbol" panose="05050102010706020507" pitchFamily="18" charset="2"/>
              </a:rPr>
              <a:t>документи.</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90607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EA322C-5DCD-C29A-9D1D-94D14337A445}"/>
              </a:ext>
            </a:extLst>
          </p:cNvPr>
          <p:cNvSpPr txBox="1"/>
          <p:nvPr/>
        </p:nvSpPr>
        <p:spPr>
          <a:xfrm>
            <a:off x="1887793" y="582067"/>
            <a:ext cx="9792929" cy="5693866"/>
          </a:xfrm>
          <a:prstGeom prst="rect">
            <a:avLst/>
          </a:prstGeom>
          <a:noFill/>
        </p:spPr>
        <p:txBody>
          <a:bodyPr wrap="square">
            <a:spAutoFit/>
          </a:bodyPr>
          <a:lstStyle/>
          <a:p>
            <a:pPr lvl="0" algn="ctr">
              <a:tabLst>
                <a:tab pos="1758950" algn="l"/>
              </a:tabLst>
            </a:pPr>
            <a:r>
              <a:rPr lang="uk-UA" sz="2400" b="1" i="1" spc="0" dirty="0">
                <a:effectLst/>
                <a:latin typeface="Times New Roman" panose="02020603050405020304" pitchFamily="18" charset="0"/>
                <a:ea typeface="Times New Roman" panose="02020603050405020304" pitchFamily="18" charset="0"/>
              </a:rPr>
              <a:t>2. </a:t>
            </a:r>
            <a:r>
              <a:rPr lang="uk-UA" sz="2400" b="1" i="1" spc="0" dirty="0" err="1">
                <a:effectLst/>
                <a:latin typeface="Times New Roman" panose="02020603050405020304" pitchFamily="18" charset="0"/>
                <a:ea typeface="Times New Roman" panose="02020603050405020304" pitchFamily="18" charset="0"/>
              </a:rPr>
              <a:t>Валідаційний</a:t>
            </a:r>
            <a:r>
              <a:rPr lang="uk-UA" sz="2400" b="1" i="1" spc="-5" dirty="0">
                <a:effectLst/>
                <a:latin typeface="Times New Roman" panose="02020603050405020304" pitchFamily="18" charset="0"/>
                <a:ea typeface="Times New Roman" panose="02020603050405020304" pitchFamily="18" charset="0"/>
              </a:rPr>
              <a:t> </a:t>
            </a:r>
            <a:r>
              <a:rPr lang="uk-UA" sz="2400" b="1" i="1" spc="0" dirty="0">
                <a:effectLst/>
                <a:latin typeface="Times New Roman" panose="02020603050405020304" pitchFamily="18" charset="0"/>
                <a:ea typeface="Times New Roman" panose="02020603050405020304" pitchFamily="18" charset="0"/>
              </a:rPr>
              <a:t>протокол</a:t>
            </a:r>
            <a:r>
              <a:rPr lang="uk-UA" sz="2400" b="1" i="1" spc="-10" dirty="0">
                <a:effectLst/>
                <a:latin typeface="Times New Roman" panose="02020603050405020304" pitchFamily="18" charset="0"/>
                <a:ea typeface="Times New Roman" panose="02020603050405020304" pitchFamily="18" charset="0"/>
              </a:rPr>
              <a:t> вимірювань</a:t>
            </a:r>
          </a:p>
          <a:p>
            <a:pPr lvl="0" algn="just">
              <a:tabLst>
                <a:tab pos="1758950" algn="l"/>
              </a:tabLst>
            </a:pPr>
            <a:endParaRPr lang="uk-UA" sz="2000" i="1" spc="-10" dirty="0">
              <a:latin typeface="Times New Roman" panose="02020603050405020304" pitchFamily="18" charset="0"/>
              <a:ea typeface="Times New Roman" panose="02020603050405020304" pitchFamily="18" charset="0"/>
            </a:endParaRPr>
          </a:p>
          <a:p>
            <a:pPr lvl="0" algn="just">
              <a:tabLst>
                <a:tab pos="1758950" algn="l"/>
              </a:tabLst>
            </a:pPr>
            <a:endParaRPr lang="uk-UA" sz="2000" spc="0" dirty="0">
              <a:effectLst/>
              <a:latin typeface="Times New Roman" panose="02020603050405020304" pitchFamily="18" charset="0"/>
              <a:ea typeface="Times New Roman" panose="02020603050405020304" pitchFamily="18" charset="0"/>
            </a:endParaRPr>
          </a:p>
          <a:p>
            <a:pPr marR="450850" indent="448945" algn="just"/>
            <a:r>
              <a:rPr lang="uk-UA" sz="2000" dirty="0">
                <a:effectLst/>
                <a:latin typeface="Times New Roman" panose="02020603050405020304" pitchFamily="18" charset="0"/>
                <a:ea typeface="Times New Roman" panose="02020603050405020304" pitchFamily="18" charset="0"/>
              </a:rPr>
              <a:t>Документ, в якому описується предмет кваліфікації/</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 вид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 що проводиться, перераховуються засоби вимірювальної техніки, які повинні використовуватися, кількість виробничих циклів, які необхідні для </a:t>
            </a:r>
            <a:r>
              <a:rPr lang="uk-UA" sz="2000" dirty="0" err="1">
                <a:effectLst/>
                <a:latin typeface="Times New Roman" panose="02020603050405020304" pitchFamily="18" charset="0"/>
                <a:ea typeface="Times New Roman" panose="02020603050405020304" pitchFamily="18" charset="0"/>
              </a:rPr>
              <a:t>валідації</a:t>
            </a:r>
            <a:r>
              <a:rPr lang="uk-UA" sz="2000" dirty="0">
                <a:effectLst/>
                <a:latin typeface="Times New Roman" panose="02020603050405020304" pitchFamily="18" charset="0"/>
                <a:ea typeface="Times New Roman" panose="02020603050405020304" pitchFamily="18" charset="0"/>
              </a:rPr>
              <a:t>, критичні параметри процесу, критичні показники якості та пов’язані з ними критерії прийнятності, наводиться склад </a:t>
            </a:r>
            <a:r>
              <a:rPr lang="uk-UA" sz="2000" dirty="0" err="1">
                <a:effectLst/>
                <a:latin typeface="Times New Roman" panose="02020603050405020304" pitchFamily="18" charset="0"/>
                <a:ea typeface="Times New Roman" panose="02020603050405020304" pitchFamily="18" charset="0"/>
              </a:rPr>
              <a:t>валідаційної</a:t>
            </a:r>
            <a:r>
              <a:rPr lang="uk-UA" sz="2000" dirty="0">
                <a:effectLst/>
                <a:latin typeface="Times New Roman" panose="02020603050405020304" pitchFamily="18" charset="0"/>
                <a:ea typeface="Times New Roman" panose="02020603050405020304" pitchFamily="18" charset="0"/>
              </a:rPr>
              <a:t> групи.</a:t>
            </a:r>
          </a:p>
          <a:p>
            <a:pPr marR="447675" indent="448945" algn="just"/>
            <a:r>
              <a:rPr lang="uk-UA" sz="2000" i="1" dirty="0">
                <a:effectLst/>
                <a:latin typeface="Times New Roman" panose="02020603050405020304" pitchFamily="18" charset="0"/>
                <a:ea typeface="Times New Roman" panose="02020603050405020304" pitchFamily="18" charset="0"/>
              </a:rPr>
              <a:t>Критичний показник якості </a:t>
            </a:r>
            <a:r>
              <a:rPr lang="uk-UA" sz="2000" dirty="0">
                <a:effectLst/>
                <a:latin typeface="Times New Roman" panose="02020603050405020304" pitchFamily="18" charset="0"/>
                <a:ea typeface="Times New Roman" panose="02020603050405020304" pitchFamily="18" charset="0"/>
              </a:rPr>
              <a:t>(</a:t>
            </a:r>
            <a:r>
              <a:rPr lang="uk-UA" sz="2000" i="1" dirty="0" err="1">
                <a:effectLst/>
                <a:latin typeface="Times New Roman" panose="02020603050405020304" pitchFamily="18" charset="0"/>
                <a:ea typeface="Times New Roman" panose="02020603050405020304" pitchFamily="18" charset="0"/>
              </a:rPr>
              <a:t>Critical</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Quality</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Attributes</a:t>
            </a:r>
            <a:r>
              <a:rPr lang="uk-UA" sz="2000" i="1" dirty="0">
                <a:effectLst/>
                <a:latin typeface="Times New Roman" panose="02020603050405020304" pitchFamily="18" charset="0"/>
                <a:ea typeface="Times New Roman" panose="02020603050405020304" pitchFamily="18" charset="0"/>
              </a:rPr>
              <a:t> – CQA</a:t>
            </a:r>
            <a:r>
              <a:rPr lang="uk-UA" sz="2000" dirty="0">
                <a:effectLst/>
                <a:latin typeface="Times New Roman" panose="02020603050405020304" pitchFamily="18" charset="0"/>
                <a:ea typeface="Times New Roman" panose="02020603050405020304" pitchFamily="18" charset="0"/>
              </a:rPr>
              <a:t>) – фізична, хімічна, біологічна чи мікробіологічна властивість або характеристика, яка для забезпечення необхідної якості продукції має знаходитися у відповідних межах, відповідному діапазоні або мати відповідний розподіл.</a:t>
            </a:r>
          </a:p>
          <a:p>
            <a:pPr marR="450850" indent="448945" algn="just"/>
            <a:r>
              <a:rPr lang="uk-UA" sz="2000" i="1" dirty="0">
                <a:effectLst/>
                <a:latin typeface="Times New Roman" panose="02020603050405020304" pitchFamily="18" charset="0"/>
                <a:ea typeface="Times New Roman" panose="02020603050405020304" pitchFamily="18" charset="0"/>
              </a:rPr>
              <a:t>Критичний параметр процесу </a:t>
            </a:r>
            <a:r>
              <a:rPr lang="uk-UA" sz="2000" dirty="0">
                <a:effectLst/>
                <a:latin typeface="Times New Roman" panose="02020603050405020304" pitchFamily="18" charset="0"/>
                <a:ea typeface="Times New Roman" panose="02020603050405020304" pitchFamily="18" charset="0"/>
              </a:rPr>
              <a:t>(</a:t>
            </a:r>
            <a:r>
              <a:rPr lang="uk-UA" sz="2000" i="1" dirty="0" err="1">
                <a:effectLst/>
                <a:latin typeface="Times New Roman" panose="02020603050405020304" pitchFamily="18" charset="0"/>
                <a:ea typeface="Times New Roman" panose="02020603050405020304" pitchFamily="18" charset="0"/>
              </a:rPr>
              <a:t>Critical</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Process</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Parameter</a:t>
            </a:r>
            <a:r>
              <a:rPr lang="uk-UA" sz="2000" i="1" dirty="0">
                <a:effectLst/>
                <a:latin typeface="Times New Roman" panose="02020603050405020304" pitchFamily="18" charset="0"/>
                <a:ea typeface="Times New Roman" panose="02020603050405020304" pitchFamily="18" charset="0"/>
              </a:rPr>
              <a:t> – CPP</a:t>
            </a:r>
            <a:r>
              <a:rPr lang="uk-UA" sz="2000" dirty="0">
                <a:effectLst/>
                <a:latin typeface="Times New Roman" panose="02020603050405020304" pitchFamily="18" charset="0"/>
                <a:ea typeface="Times New Roman" panose="02020603050405020304" pitchFamily="18" charset="0"/>
              </a:rPr>
              <a:t>) ‒ параметр процесу, варіабельність якого може вплинути на критичний показник якості, та який внаслідок цього має бути об’єктом моніторингу та контролю, щоб забезпечити необхідну якість отриманої в результаті цього процесу продукції.</a:t>
            </a:r>
          </a:p>
          <a:p>
            <a:pPr marR="451485" indent="448945" algn="just"/>
            <a:r>
              <a:rPr lang="uk-UA" sz="2000" i="1" dirty="0">
                <a:effectLst/>
                <a:latin typeface="Times New Roman" panose="02020603050405020304" pitchFamily="18" charset="0"/>
                <a:ea typeface="Times New Roman" panose="02020603050405020304" pitchFamily="18" charset="0"/>
              </a:rPr>
              <a:t>Критерії прийнятності </a:t>
            </a:r>
            <a:r>
              <a:rPr lang="uk-UA" sz="2000" dirty="0">
                <a:effectLst/>
                <a:latin typeface="Times New Roman" panose="02020603050405020304" pitchFamily="18" charset="0"/>
                <a:ea typeface="Times New Roman" panose="02020603050405020304" pitchFamily="18" charset="0"/>
              </a:rPr>
              <a:t>(</a:t>
            </a:r>
            <a:r>
              <a:rPr lang="uk-UA" sz="2000" i="1" dirty="0" err="1">
                <a:effectLst/>
                <a:latin typeface="Times New Roman" panose="02020603050405020304" pitchFamily="18" charset="0"/>
                <a:ea typeface="Times New Roman" panose="02020603050405020304" pitchFamily="18" charset="0"/>
              </a:rPr>
              <a:t>Acceptance</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Criteria</a:t>
            </a:r>
            <a:r>
              <a:rPr lang="uk-UA" sz="2000" dirty="0">
                <a:effectLst/>
                <a:latin typeface="Times New Roman" panose="02020603050405020304" pitchFamily="18" charset="0"/>
                <a:ea typeface="Times New Roman" panose="02020603050405020304" pitchFamily="18" charset="0"/>
              </a:rPr>
              <a:t>) ‒ числові межі, інтервали чи інші відповідні критерії прийнятності результатів випробувань.</a:t>
            </a:r>
          </a:p>
        </p:txBody>
      </p:sp>
    </p:spTree>
    <p:extLst>
      <p:ext uri="{BB962C8B-B14F-4D97-AF65-F5344CB8AC3E}">
        <p14:creationId xmlns:p14="http://schemas.microsoft.com/office/powerpoint/2010/main" val="329150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7AF26C-5BC4-E36B-DBC8-49A9040E2BD8}"/>
              </a:ext>
            </a:extLst>
          </p:cNvPr>
          <p:cNvSpPr txBox="1"/>
          <p:nvPr/>
        </p:nvSpPr>
        <p:spPr>
          <a:xfrm>
            <a:off x="2310580" y="725571"/>
            <a:ext cx="9104672" cy="4154984"/>
          </a:xfrm>
          <a:prstGeom prst="rect">
            <a:avLst/>
          </a:prstGeom>
          <a:noFill/>
        </p:spPr>
        <p:txBody>
          <a:bodyPr wrap="square">
            <a:spAutoFit/>
          </a:bodyPr>
          <a:lstStyle/>
          <a:p>
            <a:pPr lvl="0" algn="ctr">
              <a:tabLst>
                <a:tab pos="1668145" algn="l"/>
              </a:tabLst>
            </a:pPr>
            <a:r>
              <a:rPr lang="uk-UA" sz="2200" b="1" i="1" spc="0" dirty="0">
                <a:effectLst/>
                <a:latin typeface="Times New Roman" panose="02020603050405020304" pitchFamily="18" charset="0"/>
                <a:ea typeface="Times New Roman" panose="02020603050405020304" pitchFamily="18" charset="0"/>
              </a:rPr>
              <a:t>3. Звіт</a:t>
            </a:r>
            <a:r>
              <a:rPr lang="uk-UA" sz="2200" b="1" i="1" spc="-10" dirty="0">
                <a:effectLst/>
                <a:latin typeface="Times New Roman" panose="02020603050405020304" pitchFamily="18" charset="0"/>
                <a:ea typeface="Times New Roman" panose="02020603050405020304" pitchFamily="18" charset="0"/>
              </a:rPr>
              <a:t> </a:t>
            </a:r>
            <a:r>
              <a:rPr lang="uk-UA" sz="2200" b="1" i="1" spc="0" dirty="0">
                <a:effectLst/>
                <a:latin typeface="Times New Roman" panose="02020603050405020304" pitchFamily="18" charset="0"/>
                <a:ea typeface="Times New Roman" panose="02020603050405020304" pitchFamily="18" charset="0"/>
              </a:rPr>
              <a:t>з</a:t>
            </a:r>
            <a:r>
              <a:rPr lang="uk-UA" sz="2200" b="1" i="1" spc="-10" dirty="0">
                <a:effectLst/>
                <a:latin typeface="Times New Roman" panose="02020603050405020304" pitchFamily="18" charset="0"/>
                <a:ea typeface="Times New Roman" panose="02020603050405020304" pitchFamily="18" charset="0"/>
              </a:rPr>
              <a:t> </a:t>
            </a:r>
            <a:r>
              <a:rPr lang="uk-UA" sz="2200" b="1" i="1" spc="-10" dirty="0" err="1">
                <a:effectLst/>
                <a:latin typeface="Times New Roman" panose="02020603050405020304" pitchFamily="18" charset="0"/>
                <a:ea typeface="Times New Roman" panose="02020603050405020304" pitchFamily="18" charset="0"/>
              </a:rPr>
              <a:t>валідації</a:t>
            </a:r>
            <a:endParaRPr lang="uk-UA" sz="2200" b="1" i="1" spc="-10" dirty="0">
              <a:effectLst/>
              <a:latin typeface="Times New Roman" panose="02020603050405020304" pitchFamily="18" charset="0"/>
              <a:ea typeface="Times New Roman" panose="02020603050405020304" pitchFamily="18" charset="0"/>
            </a:endParaRPr>
          </a:p>
          <a:p>
            <a:pPr lvl="0" algn="ctr">
              <a:tabLst>
                <a:tab pos="1668145" algn="l"/>
              </a:tabLst>
            </a:pPr>
            <a:endParaRPr lang="uk-UA" sz="2200" b="1" spc="0" dirty="0">
              <a:effectLst/>
              <a:latin typeface="Times New Roman" panose="02020603050405020304" pitchFamily="18" charset="0"/>
              <a:ea typeface="Times New Roman" panose="02020603050405020304" pitchFamily="18" charset="0"/>
            </a:endParaRPr>
          </a:p>
          <a:p>
            <a:pPr marR="447675" indent="448945" algn="just"/>
            <a:r>
              <a:rPr lang="uk-UA" sz="2200" dirty="0">
                <a:effectLst/>
                <a:latin typeface="Times New Roman" panose="02020603050405020304" pitchFamily="18" charset="0"/>
                <a:ea typeface="Times New Roman" panose="02020603050405020304" pitchFamily="18" charset="0"/>
              </a:rPr>
              <a:t>Документ, що містить перехресні посилання на протокол </a:t>
            </a:r>
            <a:r>
              <a:rPr lang="uk-UA" sz="2200" dirty="0" err="1">
                <a:effectLst/>
                <a:latin typeface="Times New Roman" panose="02020603050405020304" pitchFamily="18" charset="0"/>
                <a:ea typeface="Times New Roman" panose="02020603050405020304" pitchFamily="18" charset="0"/>
              </a:rPr>
              <a:t>валідації</a:t>
            </a:r>
            <a:r>
              <a:rPr lang="uk-UA" sz="2200" dirty="0">
                <a:effectLst/>
                <a:latin typeface="Times New Roman" panose="02020603050405020304" pitchFamily="18" charset="0"/>
                <a:ea typeface="Times New Roman" panose="02020603050405020304" pitchFamily="18" charset="0"/>
              </a:rPr>
              <a:t> та узагальнює отримані результати, пояснює будь-які виявлені відхилення з відповідними висновками, включаючи</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рекомендовані</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зміни</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для</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виправлення</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недоліків.</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Будь-які</a:t>
            </a:r>
            <a:r>
              <a:rPr lang="uk-UA" sz="2200" spc="4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відхилення від протоколу </a:t>
            </a:r>
            <a:r>
              <a:rPr lang="uk-UA" sz="2200" dirty="0" err="1">
                <a:effectLst/>
                <a:latin typeface="Times New Roman" panose="02020603050405020304" pitchFamily="18" charset="0"/>
                <a:ea typeface="Times New Roman" panose="02020603050405020304" pitchFamily="18" charset="0"/>
              </a:rPr>
              <a:t>валідації</a:t>
            </a:r>
            <a:r>
              <a:rPr lang="uk-UA" sz="2200" dirty="0">
                <a:effectLst/>
                <a:latin typeface="Times New Roman" panose="02020603050405020304" pitchFamily="18" charset="0"/>
                <a:ea typeface="Times New Roman" panose="02020603050405020304" pitchFamily="18" charset="0"/>
              </a:rPr>
              <a:t> мають бути задокументовані з відповідним обґрунтуванням.</a:t>
            </a:r>
          </a:p>
          <a:p>
            <a:pPr indent="448945" algn="just"/>
            <a:endParaRPr lang="uk-UA" sz="2200" u="sng" dirty="0">
              <a:effectLst/>
              <a:latin typeface="Times New Roman" panose="02020603050405020304" pitchFamily="18" charset="0"/>
              <a:ea typeface="Times New Roman" panose="02020603050405020304" pitchFamily="18" charset="0"/>
            </a:endParaRPr>
          </a:p>
          <a:p>
            <a:pPr indent="448945" algn="just"/>
            <a:r>
              <a:rPr lang="uk-UA" sz="2200" u="sng" dirty="0" err="1">
                <a:effectLst/>
                <a:latin typeface="Times New Roman" panose="02020603050405020304" pitchFamily="18" charset="0"/>
                <a:ea typeface="Times New Roman" panose="02020603050405020304" pitchFamily="18" charset="0"/>
              </a:rPr>
              <a:t>Валідація</a:t>
            </a:r>
            <a:r>
              <a:rPr lang="uk-UA" sz="2200" u="sng" spc="-25" dirty="0">
                <a:effectLst/>
                <a:latin typeface="Times New Roman" panose="02020603050405020304" pitchFamily="18" charset="0"/>
                <a:ea typeface="Times New Roman" panose="02020603050405020304" pitchFamily="18" charset="0"/>
              </a:rPr>
              <a:t> </a:t>
            </a:r>
            <a:r>
              <a:rPr lang="uk-UA" sz="2200" u="sng" dirty="0">
                <a:effectLst/>
                <a:latin typeface="Times New Roman" panose="02020603050405020304" pitchFamily="18" charset="0"/>
                <a:ea typeface="Times New Roman" panose="02020603050405020304" pitchFamily="18" charset="0"/>
              </a:rPr>
              <a:t>аналітичних</a:t>
            </a:r>
            <a:r>
              <a:rPr lang="uk-UA" sz="2200" u="sng" spc="-20" dirty="0">
                <a:effectLst/>
                <a:latin typeface="Times New Roman" panose="02020603050405020304" pitchFamily="18" charset="0"/>
                <a:ea typeface="Times New Roman" panose="02020603050405020304" pitchFamily="18" charset="0"/>
              </a:rPr>
              <a:t> </a:t>
            </a:r>
            <a:r>
              <a:rPr lang="uk-UA" sz="2200" u="sng" spc="-10" dirty="0" err="1">
                <a:effectLst/>
                <a:latin typeface="Times New Roman" panose="02020603050405020304" pitchFamily="18" charset="0"/>
                <a:ea typeface="Times New Roman" panose="02020603050405020304" pitchFamily="18" charset="0"/>
              </a:rPr>
              <a:t>методик</a:t>
            </a:r>
            <a:endParaRPr lang="uk-UA" sz="2200" dirty="0">
              <a:effectLst/>
              <a:latin typeface="Times New Roman" panose="02020603050405020304" pitchFamily="18" charset="0"/>
              <a:ea typeface="Times New Roman" panose="02020603050405020304" pitchFamily="18" charset="0"/>
            </a:endParaRPr>
          </a:p>
          <a:p>
            <a:pPr marR="452755" indent="448945" algn="just"/>
            <a:r>
              <a:rPr lang="uk-UA" sz="2200" dirty="0">
                <a:effectLst/>
                <a:latin typeface="Times New Roman" panose="02020603050405020304" pitchFamily="18" charset="0"/>
                <a:ea typeface="Times New Roman" panose="02020603050405020304" pitchFamily="18" charset="0"/>
              </a:rPr>
              <a:t>Якщо аналітичні методи, що використовуються, не включені до Державної Фармакопеї України, Європейської Фармакопеї або іншої відповідної фармакопеї, то вони мають пройти </a:t>
            </a:r>
            <a:r>
              <a:rPr lang="uk-UA" sz="2200" dirty="0" err="1">
                <a:effectLst/>
                <a:latin typeface="Times New Roman" panose="02020603050405020304" pitchFamily="18" charset="0"/>
                <a:ea typeface="Times New Roman" panose="02020603050405020304" pitchFamily="18" charset="0"/>
              </a:rPr>
              <a:t>валідацію</a:t>
            </a:r>
            <a:r>
              <a:rPr lang="uk-UA" sz="22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73765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CE4D7D-732C-2C1B-1021-A39F165FF301}"/>
              </a:ext>
            </a:extLst>
          </p:cNvPr>
          <p:cNvSpPr txBox="1"/>
          <p:nvPr/>
        </p:nvSpPr>
        <p:spPr>
          <a:xfrm>
            <a:off x="1455173" y="455109"/>
            <a:ext cx="10304207" cy="5947782"/>
          </a:xfrm>
          <a:prstGeom prst="rect">
            <a:avLst/>
          </a:prstGeom>
          <a:noFill/>
        </p:spPr>
        <p:txBody>
          <a:bodyPr wrap="square">
            <a:spAutoFit/>
          </a:bodyPr>
          <a:lstStyle/>
          <a:p>
            <a:pPr marL="1080770" marR="454025" indent="448945" algn="just"/>
            <a:r>
              <a:rPr lang="uk-UA" sz="1800" b="1" dirty="0">
                <a:effectLst/>
                <a:latin typeface="Times New Roman" panose="02020603050405020304" pitchFamily="18" charset="0"/>
                <a:ea typeface="Times New Roman" panose="02020603050405020304" pitchFamily="18" charset="0"/>
              </a:rPr>
              <a:t>Методологія </a:t>
            </a:r>
            <a:r>
              <a:rPr lang="uk-UA" sz="1800" b="1" dirty="0" err="1">
                <a:effectLst/>
                <a:latin typeface="Times New Roman" panose="02020603050405020304" pitchFamily="18" charset="0"/>
                <a:ea typeface="Times New Roman" panose="02020603050405020304" pitchFamily="18" charset="0"/>
              </a:rPr>
              <a:t>валідації</a:t>
            </a:r>
            <a:r>
              <a:rPr lang="uk-UA" sz="1800" b="1" dirty="0">
                <a:effectLst/>
                <a:latin typeface="Times New Roman" panose="02020603050405020304" pitchFamily="18" charset="0"/>
                <a:ea typeface="Times New Roman" panose="02020603050405020304" pitchFamily="18" charset="0"/>
              </a:rPr>
              <a:t> аналітичних </a:t>
            </a:r>
            <a:r>
              <a:rPr lang="uk-UA" sz="1800" b="1" dirty="0" err="1">
                <a:effectLst/>
                <a:latin typeface="Times New Roman" panose="02020603050405020304" pitchFamily="18" charset="0"/>
                <a:ea typeface="Times New Roman" panose="02020603050405020304" pitchFamily="18" charset="0"/>
              </a:rPr>
              <a:t>методик</a:t>
            </a:r>
            <a:r>
              <a:rPr lang="uk-UA" sz="1800" b="1" dirty="0">
                <a:effectLst/>
                <a:latin typeface="Times New Roman" panose="02020603050405020304" pitchFamily="18" charset="0"/>
                <a:ea typeface="Times New Roman" panose="02020603050405020304" pitchFamily="18" charset="0"/>
              </a:rPr>
              <a:t> передбачає визначення таких типових </a:t>
            </a:r>
            <a:r>
              <a:rPr lang="uk-UA" sz="1800" b="1" dirty="0" err="1">
                <a:effectLst/>
                <a:latin typeface="Times New Roman" panose="02020603050405020304" pitchFamily="18" charset="0"/>
                <a:ea typeface="Times New Roman" panose="02020603050405020304" pitchFamily="18" charset="0"/>
              </a:rPr>
              <a:t>валідаційних</a:t>
            </a:r>
            <a:r>
              <a:rPr lang="uk-UA" sz="1800" b="1" dirty="0">
                <a:effectLst/>
                <a:latin typeface="Times New Roman" panose="02020603050405020304" pitchFamily="18" charset="0"/>
                <a:ea typeface="Times New Roman" panose="02020603050405020304" pitchFamily="18" charset="0"/>
              </a:rPr>
              <a:t> характеристик:</a:t>
            </a:r>
          </a:p>
          <a:p>
            <a:pPr marL="1080770" marR="454025" indent="448945" algn="just"/>
            <a:endParaRPr lang="uk-UA" dirty="0">
              <a:latin typeface="Times New Roman" panose="02020603050405020304" pitchFamily="18" charset="0"/>
              <a:ea typeface="Times New Roman" panose="02020603050405020304" pitchFamily="18" charset="0"/>
            </a:endParaRPr>
          </a:p>
          <a:p>
            <a:pPr marL="1080770" marR="448945" indent="448945" algn="just">
              <a:spcBef>
                <a:spcPts val="330"/>
              </a:spcBef>
            </a:pPr>
            <a:r>
              <a:rPr lang="uk-UA" sz="1800" i="1" dirty="0">
                <a:effectLst/>
                <a:latin typeface="Times New Roman" panose="02020603050405020304" pitchFamily="18" charset="0"/>
                <a:ea typeface="Times New Roman" panose="02020603050405020304" pitchFamily="18" charset="0"/>
              </a:rPr>
              <a:t>Специфічність (</a:t>
            </a:r>
            <a:r>
              <a:rPr lang="uk-UA" sz="1800" i="1" dirty="0" err="1">
                <a:effectLst/>
                <a:latin typeface="Times New Roman" panose="02020603050405020304" pitchFamily="18" charset="0"/>
                <a:ea typeface="Times New Roman" panose="02020603050405020304" pitchFamily="18" charset="0"/>
              </a:rPr>
              <a:t>Specificity</a:t>
            </a:r>
            <a:r>
              <a:rPr lang="uk-UA" sz="1800" i="1"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здатність однозначно оцінювати аналізовану речовину</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 присутності інших компонентів, які можуть бути в зразку. Це можуть бути домішки, продукти розкладання, допоміжні речовини тощо.</a:t>
            </a:r>
          </a:p>
          <a:p>
            <a:pPr marL="1080770" marR="450215" indent="448945" algn="just">
              <a:spcBef>
                <a:spcPts val="5"/>
              </a:spcBef>
            </a:pPr>
            <a:r>
              <a:rPr lang="uk-UA" sz="1800" i="1" dirty="0">
                <a:effectLst/>
                <a:latin typeface="Times New Roman" panose="02020603050405020304" pitchFamily="18" charset="0"/>
                <a:ea typeface="Times New Roman" panose="02020603050405020304" pitchFamily="18" charset="0"/>
              </a:rPr>
              <a:t>Правильність (</a:t>
            </a:r>
            <a:r>
              <a:rPr lang="uk-UA" sz="1800" i="1" dirty="0" err="1">
                <a:effectLst/>
                <a:latin typeface="Times New Roman" panose="02020603050405020304" pitchFamily="18" charset="0"/>
                <a:ea typeface="Times New Roman" panose="02020603050405020304" pitchFamily="18" charset="0"/>
              </a:rPr>
              <a:t>Accuracy</a:t>
            </a:r>
            <a:r>
              <a:rPr lang="uk-UA" sz="1800" i="1"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характеризує ступінь відповідності між відомим справжнім значенням або довідковою величиною і значенням, одержаним за цією </a:t>
            </a:r>
            <a:r>
              <a:rPr lang="uk-UA" sz="1800" spc="-10" dirty="0">
                <a:effectLst/>
                <a:latin typeface="Times New Roman" panose="02020603050405020304" pitchFamily="18" charset="0"/>
                <a:ea typeface="Times New Roman" panose="02020603050405020304" pitchFamily="18" charset="0"/>
              </a:rPr>
              <a:t>методикою.</a:t>
            </a:r>
            <a:endParaRPr lang="uk-UA" sz="1800" dirty="0">
              <a:effectLst/>
              <a:latin typeface="Times New Roman" panose="02020603050405020304" pitchFamily="18" charset="0"/>
              <a:ea typeface="Times New Roman" panose="02020603050405020304" pitchFamily="18" charset="0"/>
            </a:endParaRPr>
          </a:p>
          <a:p>
            <a:pPr marL="1080770" marR="449580" indent="448945" algn="just">
              <a:spcBef>
                <a:spcPts val="5"/>
              </a:spcBef>
            </a:pPr>
            <a:r>
              <a:rPr lang="uk-UA" sz="1800" i="1" dirty="0">
                <a:effectLst/>
                <a:latin typeface="Times New Roman" panose="02020603050405020304" pitchFamily="18" charset="0"/>
                <a:ea typeface="Times New Roman" panose="02020603050405020304" pitchFamily="18" charset="0"/>
              </a:rPr>
              <a:t>Прецизійність (</a:t>
            </a:r>
            <a:r>
              <a:rPr lang="uk-UA" sz="1800" i="1" dirty="0" err="1">
                <a:effectLst/>
                <a:latin typeface="Times New Roman" panose="02020603050405020304" pitchFamily="18" charset="0"/>
                <a:ea typeface="Times New Roman" panose="02020603050405020304" pitchFamily="18" charset="0"/>
              </a:rPr>
              <a:t>Precision</a:t>
            </a:r>
            <a:r>
              <a:rPr lang="uk-UA" sz="1800" i="1"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виражає ступінь близькості результатів для серії вимірювань, виконаних за цією методикою на різних пробах того самого однорідного зразка. Прецизійність аналітичної методики зазвичай характеризують стандартним відхиленням або відносним стандартним відхиленням для серії вимірювань.</a:t>
            </a:r>
          </a:p>
          <a:p>
            <a:pPr marL="1080770" marR="452120" indent="448945" algn="just">
              <a:spcBef>
                <a:spcPts val="10"/>
              </a:spcBef>
            </a:pPr>
            <a:r>
              <a:rPr lang="uk-UA" sz="1800" i="1" dirty="0">
                <a:effectLst/>
                <a:latin typeface="Times New Roman" panose="02020603050405020304" pitchFamily="18" charset="0"/>
                <a:ea typeface="Times New Roman" panose="02020603050405020304" pitchFamily="18" charset="0"/>
              </a:rPr>
              <a:t>Межа виявлення (</a:t>
            </a:r>
            <a:r>
              <a:rPr lang="uk-UA" sz="1800" i="1" dirty="0" err="1">
                <a:effectLst/>
                <a:latin typeface="Times New Roman" panose="02020603050405020304" pitchFamily="18" charset="0"/>
                <a:ea typeface="Times New Roman" panose="02020603050405020304" pitchFamily="18" charset="0"/>
              </a:rPr>
              <a:t>Detection</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limit</a:t>
            </a:r>
            <a:r>
              <a:rPr lang="uk-UA" sz="1800" i="1"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являє собою мінімальну кількість аналізованої речовини в зразку, яка може бути виявлена.</a:t>
            </a:r>
          </a:p>
          <a:p>
            <a:pPr marL="1080770" marR="450215" indent="448945" algn="just"/>
            <a:r>
              <a:rPr lang="uk-UA" sz="1800" i="1" dirty="0">
                <a:effectLst/>
                <a:latin typeface="Times New Roman" panose="02020603050405020304" pitchFamily="18" charset="0"/>
                <a:ea typeface="Times New Roman" panose="02020603050405020304" pitchFamily="18" charset="0"/>
              </a:rPr>
              <a:t>Межа кількісного визначення (</a:t>
            </a:r>
            <a:r>
              <a:rPr lang="uk-UA" sz="1800" i="1" dirty="0" err="1">
                <a:effectLst/>
                <a:latin typeface="Times New Roman" panose="02020603050405020304" pitchFamily="18" charset="0"/>
                <a:ea typeface="Times New Roman" panose="02020603050405020304" pitchFamily="18" charset="0"/>
              </a:rPr>
              <a:t>Quantitation</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limit</a:t>
            </a:r>
            <a:r>
              <a:rPr lang="uk-UA" sz="1800" i="1"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являє собою мінімальну кількість аналізованої речовини в зразку, яка може бути кількісно визначена з потрібною правильністю і прецизійністю. Межа кількісного визначення є </a:t>
            </a:r>
            <a:r>
              <a:rPr lang="uk-UA" sz="1800" dirty="0" err="1">
                <a:effectLst/>
                <a:latin typeface="Times New Roman" panose="02020603050405020304" pitchFamily="18" charset="0"/>
                <a:ea typeface="Times New Roman" panose="02020603050405020304" pitchFamily="18" charset="0"/>
              </a:rPr>
              <a:t>валідаційною</a:t>
            </a:r>
            <a:r>
              <a:rPr lang="uk-UA" sz="1800" dirty="0">
                <a:effectLst/>
                <a:latin typeface="Times New Roman" panose="02020603050405020304" pitchFamily="18" charset="0"/>
                <a:ea typeface="Times New Roman" panose="02020603050405020304" pitchFamily="18" charset="0"/>
              </a:rPr>
              <a:t> характеристикою </a:t>
            </a:r>
            <a:r>
              <a:rPr lang="uk-UA" sz="1800" dirty="0" err="1">
                <a:effectLst/>
                <a:latin typeface="Times New Roman" panose="02020603050405020304" pitchFamily="18" charset="0"/>
                <a:ea typeface="Times New Roman" panose="02020603050405020304" pitchFamily="18" charset="0"/>
              </a:rPr>
              <a:t>методик</a:t>
            </a:r>
            <a:r>
              <a:rPr lang="uk-UA" sz="1800" dirty="0">
                <a:effectLst/>
                <a:latin typeface="Times New Roman" panose="02020603050405020304" pitchFamily="18" charset="0"/>
                <a:ea typeface="Times New Roman" panose="02020603050405020304" pitchFamily="18" charset="0"/>
              </a:rPr>
              <a:t> кількісного визначення малих концентрацій речовин у зразку і розглядається переважно під час визначення домішок і/або продуктів розкладання.</a:t>
            </a:r>
          </a:p>
          <a:p>
            <a:pPr marL="1080770" marR="454025" indent="448945" algn="just"/>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73834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936C42-9DBB-BF59-F7FC-13910D035E14}"/>
              </a:ext>
            </a:extLst>
          </p:cNvPr>
          <p:cNvSpPr txBox="1"/>
          <p:nvPr/>
        </p:nvSpPr>
        <p:spPr>
          <a:xfrm>
            <a:off x="2143432" y="764049"/>
            <a:ext cx="9448800" cy="4493538"/>
          </a:xfrm>
          <a:prstGeom prst="rect">
            <a:avLst/>
          </a:prstGeom>
          <a:noFill/>
        </p:spPr>
        <p:txBody>
          <a:bodyPr wrap="square">
            <a:spAutoFit/>
          </a:bodyPr>
          <a:lstStyle/>
          <a:p>
            <a:pPr marL="1080770" marR="451485" indent="448945" algn="just"/>
            <a:r>
              <a:rPr lang="uk-UA" sz="2200" i="1" dirty="0">
                <a:effectLst/>
                <a:latin typeface="Times New Roman" panose="02020603050405020304" pitchFamily="18" charset="0"/>
                <a:ea typeface="Times New Roman" panose="02020603050405020304" pitchFamily="18" charset="0"/>
              </a:rPr>
              <a:t>Лінійність (</a:t>
            </a:r>
            <a:r>
              <a:rPr lang="uk-UA" sz="2200" i="1" dirty="0" err="1">
                <a:effectLst/>
                <a:latin typeface="Times New Roman" panose="02020603050405020304" pitchFamily="18" charset="0"/>
                <a:ea typeface="Times New Roman" panose="02020603050405020304" pitchFamily="18" charset="0"/>
              </a:rPr>
              <a:t>Linearity</a:t>
            </a:r>
            <a:r>
              <a:rPr lang="uk-UA" sz="2200" i="1"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здатність методики давати величини, прямо пропорційні концентрації аналізованої речовини в зразку.</a:t>
            </a:r>
          </a:p>
          <a:p>
            <a:pPr marL="1080770" marR="451485" indent="448945" algn="just"/>
            <a:endParaRPr lang="uk-UA" sz="2200" dirty="0">
              <a:effectLst/>
              <a:latin typeface="Times New Roman" panose="02020603050405020304" pitchFamily="18" charset="0"/>
              <a:ea typeface="Times New Roman" panose="02020603050405020304" pitchFamily="18" charset="0"/>
            </a:endParaRPr>
          </a:p>
          <a:p>
            <a:pPr marL="1080770" marR="452120" indent="448945" algn="just"/>
            <a:r>
              <a:rPr lang="uk-UA" sz="2200" i="1" dirty="0">
                <a:effectLst/>
                <a:latin typeface="Times New Roman" panose="02020603050405020304" pitchFamily="18" charset="0"/>
                <a:ea typeface="Times New Roman" panose="02020603050405020304" pitchFamily="18" charset="0"/>
              </a:rPr>
              <a:t>Діапазон застосування (</a:t>
            </a:r>
            <a:r>
              <a:rPr lang="uk-UA" sz="2200" i="1" dirty="0" err="1">
                <a:effectLst/>
                <a:latin typeface="Times New Roman" panose="02020603050405020304" pitchFamily="18" charset="0"/>
                <a:ea typeface="Times New Roman" panose="02020603050405020304" pitchFamily="18" charset="0"/>
              </a:rPr>
              <a:t>Range</a:t>
            </a:r>
            <a:r>
              <a:rPr lang="uk-UA" sz="2200" i="1"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інтервал між мінімальною і максимальною концентраціями аналізованої речовини в зразку, для якого показано, що аналітична методика має потрібну прецизійність, правильність і лінійність.</a:t>
            </a:r>
          </a:p>
          <a:p>
            <a:pPr marL="1080770" marR="452120" indent="448945" algn="just"/>
            <a:endParaRPr lang="uk-UA" sz="2200" dirty="0">
              <a:effectLst/>
              <a:latin typeface="Times New Roman" panose="02020603050405020304" pitchFamily="18" charset="0"/>
              <a:ea typeface="Times New Roman" panose="02020603050405020304" pitchFamily="18" charset="0"/>
            </a:endParaRPr>
          </a:p>
          <a:p>
            <a:pPr marL="1080770" marR="449580" indent="448945" algn="just"/>
            <a:r>
              <a:rPr lang="uk-UA" sz="2200" i="1" dirty="0" err="1">
                <a:effectLst/>
                <a:latin typeface="Times New Roman" panose="02020603050405020304" pitchFamily="18" charset="0"/>
                <a:ea typeface="Times New Roman" panose="02020603050405020304" pitchFamily="18" charset="0"/>
              </a:rPr>
              <a:t>Робасність</a:t>
            </a:r>
            <a:r>
              <a:rPr lang="uk-UA" sz="2200" i="1"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Robustness</a:t>
            </a:r>
            <a:r>
              <a:rPr lang="uk-UA" sz="2200" i="1"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міра здатності аналітичної методики не зазнавати впливу малих заданих (контрольованих) аналітиком змін в умовах виконання методики. </a:t>
            </a:r>
            <a:r>
              <a:rPr lang="uk-UA" sz="2200" dirty="0" err="1">
                <a:effectLst/>
                <a:latin typeface="Times New Roman" panose="02020603050405020304" pitchFamily="18" charset="0"/>
                <a:ea typeface="Times New Roman" panose="02020603050405020304" pitchFamily="18" charset="0"/>
              </a:rPr>
              <a:t>Робасність</a:t>
            </a:r>
            <a:r>
              <a:rPr lang="uk-UA" sz="2200" dirty="0">
                <a:effectLst/>
                <a:latin typeface="Times New Roman" panose="02020603050405020304" pitchFamily="18" charset="0"/>
                <a:ea typeface="Times New Roman" panose="02020603050405020304" pitchFamily="18" charset="0"/>
              </a:rPr>
              <a:t> є показником надійності методики</a:t>
            </a:r>
            <a:r>
              <a:rPr lang="uk-UA" sz="2200" spc="-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під час її використання</a:t>
            </a:r>
            <a:r>
              <a:rPr lang="uk-UA" sz="2200" spc="-1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у</a:t>
            </a:r>
            <a:r>
              <a:rPr lang="uk-UA" sz="2200" spc="-1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звичайних умовах.</a:t>
            </a:r>
          </a:p>
        </p:txBody>
      </p:sp>
    </p:spTree>
    <p:extLst>
      <p:ext uri="{BB962C8B-B14F-4D97-AF65-F5344CB8AC3E}">
        <p14:creationId xmlns:p14="http://schemas.microsoft.com/office/powerpoint/2010/main" val="157349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404954-B7DD-9E9C-9750-013120741C26}"/>
              </a:ext>
            </a:extLst>
          </p:cNvPr>
          <p:cNvSpPr txBox="1"/>
          <p:nvPr/>
        </p:nvSpPr>
        <p:spPr>
          <a:xfrm>
            <a:off x="1386347" y="433308"/>
            <a:ext cx="10461524" cy="5991384"/>
          </a:xfrm>
          <a:prstGeom prst="rect">
            <a:avLst/>
          </a:prstGeom>
          <a:noFill/>
        </p:spPr>
        <p:txBody>
          <a:bodyPr wrap="square">
            <a:spAutoFit/>
          </a:bodyPr>
          <a:lstStyle/>
          <a:p>
            <a:pPr marL="1530350" indent="448945" algn="just">
              <a:lnSpc>
                <a:spcPts val="1375"/>
              </a:lnSpc>
            </a:pPr>
            <a:r>
              <a:rPr lang="uk-UA" sz="1800" b="1" u="sng" dirty="0" err="1">
                <a:effectLst/>
                <a:latin typeface="Times New Roman" panose="02020603050405020304" pitchFamily="18" charset="0"/>
                <a:ea typeface="Times New Roman" panose="02020603050405020304" pitchFamily="18" charset="0"/>
              </a:rPr>
              <a:t>Валідація</a:t>
            </a:r>
            <a:r>
              <a:rPr lang="uk-UA" sz="1800" b="1" u="sng" spc="-20" dirty="0">
                <a:effectLst/>
                <a:latin typeface="Times New Roman" panose="02020603050405020304" pitchFamily="18" charset="0"/>
                <a:ea typeface="Times New Roman" panose="02020603050405020304" pitchFamily="18" charset="0"/>
              </a:rPr>
              <a:t> </a:t>
            </a:r>
            <a:r>
              <a:rPr lang="uk-UA" sz="1800" b="1" u="sng" spc="-10" dirty="0">
                <a:effectLst/>
                <a:latin typeface="Times New Roman" panose="02020603050405020304" pitchFamily="18" charset="0"/>
                <a:ea typeface="Times New Roman" panose="02020603050405020304" pitchFamily="18" charset="0"/>
              </a:rPr>
              <a:t>очищення</a:t>
            </a:r>
          </a:p>
          <a:p>
            <a:pPr marL="1530350" indent="448945" algn="just">
              <a:lnSpc>
                <a:spcPts val="1375"/>
              </a:lnSpc>
            </a:pPr>
            <a:endParaRPr lang="uk-UA" sz="1800" dirty="0">
              <a:effectLst/>
              <a:latin typeface="Times New Roman" panose="02020603050405020304" pitchFamily="18" charset="0"/>
              <a:ea typeface="Times New Roman" panose="02020603050405020304" pitchFamily="18" charset="0"/>
            </a:endParaRPr>
          </a:p>
          <a:p>
            <a:pPr marL="1080770" marR="450850" indent="448945" algn="just"/>
            <a:r>
              <a:rPr lang="uk-UA" sz="1800" i="1" dirty="0" err="1">
                <a:effectLst/>
                <a:latin typeface="Times New Roman" panose="02020603050405020304" pitchFamily="18" charset="0"/>
                <a:ea typeface="Times New Roman" panose="02020603050405020304" pitchFamily="18" charset="0"/>
              </a:rPr>
              <a:t>Валідація</a:t>
            </a:r>
            <a:r>
              <a:rPr lang="uk-UA" sz="1800" i="1" dirty="0">
                <a:effectLst/>
                <a:latin typeface="Times New Roman" panose="02020603050405020304" pitchFamily="18" charset="0"/>
                <a:ea typeface="Times New Roman" panose="02020603050405020304" pitchFamily="18" charset="0"/>
              </a:rPr>
              <a:t> очищення (</a:t>
            </a:r>
            <a:r>
              <a:rPr lang="uk-UA" sz="1800" i="1" dirty="0" err="1">
                <a:effectLst/>
                <a:latin typeface="Times New Roman" panose="02020603050405020304" pitchFamily="18" charset="0"/>
                <a:ea typeface="Times New Roman" panose="02020603050405020304" pitchFamily="18" charset="0"/>
              </a:rPr>
              <a:t>Сleaning</a:t>
            </a:r>
            <a:r>
              <a:rPr lang="uk-UA" sz="1800" i="1" dirty="0">
                <a:effectLst/>
                <a:latin typeface="Times New Roman" panose="02020603050405020304" pitchFamily="18" charset="0"/>
                <a:ea typeface="Times New Roman" panose="02020603050405020304" pitchFamily="18" charset="0"/>
              </a:rPr>
              <a:t> </a:t>
            </a:r>
            <a:r>
              <a:rPr lang="uk-UA" sz="1800" i="1" dirty="0" err="1">
                <a:effectLst/>
                <a:latin typeface="Times New Roman" panose="02020603050405020304" pitchFamily="18" charset="0"/>
                <a:ea typeface="Times New Roman" panose="02020603050405020304" pitchFamily="18" charset="0"/>
              </a:rPr>
              <a:t>validation</a:t>
            </a:r>
            <a:r>
              <a:rPr lang="uk-UA" sz="1800" i="1" dirty="0">
                <a:effectLst/>
                <a:latin typeface="Times New Roman" panose="02020603050405020304" pitchFamily="18" charset="0"/>
                <a:ea typeface="Times New Roman" panose="02020603050405020304" pitchFamily="18" charset="0"/>
              </a:rPr>
              <a:t>) – </a:t>
            </a:r>
            <a:r>
              <a:rPr lang="uk-UA" sz="1800" dirty="0">
                <a:effectLst/>
                <a:latin typeface="Times New Roman" panose="02020603050405020304" pitchFamily="18" charset="0"/>
                <a:ea typeface="Times New Roman" panose="02020603050405020304" pitchFamily="18" charset="0"/>
              </a:rPr>
              <a:t>це документований доказ того, що затверджена процедура очищення буде постійно приводити до видалення з обладнання попереднього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препарату</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або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використовуваних</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миючих</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засобів</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рівня,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який</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нижче</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за встановлений максимально допустимий рівень залишків, що переносяться.</a:t>
            </a:r>
          </a:p>
          <a:p>
            <a:pPr marL="1080770" marR="452120" indent="448945" algn="just"/>
            <a:r>
              <a:rPr lang="uk-UA" sz="1800" dirty="0">
                <a:effectLst/>
                <a:latin typeface="Times New Roman" panose="02020603050405020304" pitchFamily="18" charset="0"/>
                <a:ea typeface="Times New Roman" panose="02020603050405020304" pitchFamily="18" charset="0"/>
              </a:rPr>
              <a:t>Звичайно </a:t>
            </a:r>
            <a:r>
              <a:rPr lang="uk-UA" sz="1800" dirty="0" err="1">
                <a:effectLst/>
                <a:latin typeface="Times New Roman" panose="02020603050405020304" pitchFamily="18" charset="0"/>
                <a:ea typeface="Times New Roman" panose="02020603050405020304" pitchFamily="18" charset="0"/>
              </a:rPr>
              <a:t>валідація</a:t>
            </a:r>
            <a:r>
              <a:rPr lang="uk-UA" sz="1800" dirty="0">
                <a:effectLst/>
                <a:latin typeface="Times New Roman" panose="02020603050405020304" pitchFamily="18" charset="0"/>
                <a:ea typeface="Times New Roman" panose="02020603050405020304" pitchFamily="18" charset="0"/>
              </a:rPr>
              <a:t> очищення має бути спрямована на стадії процесу, при яких контамінація або перенесення матеріалів становлять найбільшу</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небезпеку</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для якості АФІ. Наприклад, на початкових стадіях технологічного процесу може бути не потрібним проведення </a:t>
            </a:r>
            <a:r>
              <a:rPr lang="uk-UA" sz="1800" dirty="0" err="1">
                <a:effectLst/>
                <a:latin typeface="Times New Roman" panose="02020603050405020304" pitchFamily="18" charset="0"/>
                <a:ea typeface="Times New Roman" panose="02020603050405020304" pitchFamily="18" charset="0"/>
              </a:rPr>
              <a:t>валідації</a:t>
            </a:r>
            <a:r>
              <a:rPr lang="uk-UA" sz="1800" dirty="0">
                <a:effectLst/>
                <a:latin typeface="Times New Roman" panose="02020603050405020304" pitchFamily="18" charset="0"/>
                <a:ea typeface="Times New Roman" panose="02020603050405020304" pitchFamily="18" charset="0"/>
              </a:rPr>
              <a:t> процедур очищення обладнання, якщо залишкові речовини видаляють на подальших стадіях очищення.</a:t>
            </a:r>
          </a:p>
          <a:p>
            <a:pPr marL="1080770" marR="449580" indent="448945" algn="just"/>
            <a:r>
              <a:rPr lang="uk-UA" sz="1800" dirty="0">
                <a:effectLst/>
                <a:latin typeface="Times New Roman" panose="02020603050405020304" pitchFamily="18" charset="0"/>
                <a:ea typeface="Times New Roman" panose="02020603050405020304" pitchFamily="18" charset="0"/>
              </a:rPr>
              <a:t>Якщо різні АФІ або різну проміжну продукцію виробляють на одному й тому ж обладнанні, для </a:t>
            </a:r>
            <a:r>
              <a:rPr lang="uk-UA" sz="1800" dirty="0" err="1">
                <a:effectLst/>
                <a:latin typeface="Times New Roman" panose="02020603050405020304" pitchFamily="18" charset="0"/>
                <a:ea typeface="Times New Roman" panose="02020603050405020304" pitchFamily="18" charset="0"/>
              </a:rPr>
              <a:t>валідації</a:t>
            </a:r>
            <a:r>
              <a:rPr lang="uk-UA" sz="1800" dirty="0">
                <a:effectLst/>
                <a:latin typeface="Times New Roman" panose="02020603050405020304" pitchFamily="18" charset="0"/>
                <a:ea typeface="Times New Roman" panose="02020603050405020304" pitchFamily="18" charset="0"/>
              </a:rPr>
              <a:t> очищення враховують дані розчинності залишків та складності очищення обладнання, а також граничний вміст залишкових речовин, беручи до уваги їх активність, токсичність і стабільність.</a:t>
            </a:r>
          </a:p>
          <a:p>
            <a:pPr marL="1080770" marR="450215" indent="448945" algn="just">
              <a:spcBef>
                <a:spcPts val="5"/>
              </a:spcBef>
            </a:pPr>
            <a:r>
              <a:rPr lang="uk-UA" sz="1800" dirty="0">
                <a:effectLst/>
                <a:latin typeface="Times New Roman" panose="02020603050405020304" pitchFamily="18" charset="0"/>
                <a:ea typeface="Times New Roman" panose="02020603050405020304" pitchFamily="18" charset="0"/>
              </a:rPr>
              <a:t>У протоколі </a:t>
            </a:r>
            <a:r>
              <a:rPr lang="uk-UA" sz="1800" dirty="0" err="1">
                <a:effectLst/>
                <a:latin typeface="Times New Roman" panose="02020603050405020304" pitchFamily="18" charset="0"/>
                <a:ea typeface="Times New Roman" panose="02020603050405020304" pitchFamily="18" charset="0"/>
              </a:rPr>
              <a:t>валідації</a:t>
            </a:r>
            <a:r>
              <a:rPr lang="uk-UA" sz="1800" dirty="0">
                <a:effectLst/>
                <a:latin typeface="Times New Roman" panose="02020603050405020304" pitchFamily="18" charset="0"/>
                <a:ea typeface="Times New Roman" panose="02020603050405020304" pitchFamily="18" charset="0"/>
              </a:rPr>
              <a:t> очищення має бути описане обладнання, що підлягає очищенню,</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процедури,</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матеріали,</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прийнятні</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рівні</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очищення,</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параметри,</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що</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контролюють і регулюють, й аналітичні методи. У протоколі слід також зазначити види проб, які належить отримати, способи їх відбору та маркування.</a:t>
            </a:r>
          </a:p>
          <a:p>
            <a:pPr marL="1080770" marR="453390" indent="448945" algn="just"/>
            <a:r>
              <a:rPr lang="uk-UA" sz="1800" dirty="0">
                <a:effectLst/>
                <a:latin typeface="Times New Roman" panose="02020603050405020304" pitchFamily="18" charset="0"/>
                <a:ea typeface="Times New Roman" panose="02020603050405020304" pitchFamily="18" charset="0"/>
              </a:rPr>
              <a:t>Процедури очищення слід контролювати через відповідні відрізки часу після </a:t>
            </a:r>
            <a:r>
              <a:rPr lang="uk-UA" sz="1800" dirty="0" err="1">
                <a:effectLst/>
                <a:latin typeface="Times New Roman" panose="02020603050405020304" pitchFamily="18" charset="0"/>
                <a:ea typeface="Times New Roman" panose="02020603050405020304" pitchFamily="18" charset="0"/>
              </a:rPr>
              <a:t>валідації</a:t>
            </a:r>
            <a:r>
              <a:rPr lang="uk-UA" sz="1800" dirty="0">
                <a:effectLst/>
                <a:latin typeface="Times New Roman" panose="02020603050405020304" pitchFamily="18" charset="0"/>
                <a:ea typeface="Times New Roman" panose="02020603050405020304" pitchFamily="18" charset="0"/>
              </a:rPr>
              <a:t>, щоб пересвідчитися, що ці процедури є ефективними при їх використанні під</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час рутинного технологічного процесу.</a:t>
            </a:r>
          </a:p>
        </p:txBody>
      </p:sp>
    </p:spTree>
    <p:extLst>
      <p:ext uri="{BB962C8B-B14F-4D97-AF65-F5344CB8AC3E}">
        <p14:creationId xmlns:p14="http://schemas.microsoft.com/office/powerpoint/2010/main" val="763320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2FE392-04BA-5AC3-ABDD-9BB705342553}"/>
              </a:ext>
            </a:extLst>
          </p:cNvPr>
          <p:cNvSpPr txBox="1"/>
          <p:nvPr/>
        </p:nvSpPr>
        <p:spPr>
          <a:xfrm>
            <a:off x="1956619" y="558433"/>
            <a:ext cx="10009239" cy="5170646"/>
          </a:xfrm>
          <a:prstGeom prst="rect">
            <a:avLst/>
          </a:prstGeom>
          <a:noFill/>
        </p:spPr>
        <p:txBody>
          <a:bodyPr wrap="square">
            <a:spAutoFit/>
          </a:bodyPr>
          <a:lstStyle/>
          <a:p>
            <a:pPr indent="448945" algn="just"/>
            <a:r>
              <a:rPr lang="uk-UA" sz="2200" b="1" u="sng" dirty="0">
                <a:effectLst/>
                <a:latin typeface="Times New Roman" panose="02020603050405020304" pitchFamily="18" charset="0"/>
                <a:ea typeface="Times New Roman" panose="02020603050405020304" pitchFamily="18" charset="0"/>
              </a:rPr>
              <a:t>Кваліфікація:</a:t>
            </a:r>
            <a:r>
              <a:rPr lang="uk-UA" sz="2200" b="1" u="sng" spc="-35" dirty="0">
                <a:effectLst/>
                <a:latin typeface="Times New Roman" panose="02020603050405020304" pitchFamily="18" charset="0"/>
                <a:ea typeface="Times New Roman" panose="02020603050405020304" pitchFamily="18" charset="0"/>
              </a:rPr>
              <a:t> </a:t>
            </a:r>
            <a:r>
              <a:rPr lang="uk-UA" sz="2200" b="1" u="sng" dirty="0">
                <a:effectLst/>
                <a:latin typeface="Times New Roman" panose="02020603050405020304" pitchFamily="18" charset="0"/>
                <a:ea typeface="Times New Roman" panose="02020603050405020304" pitchFamily="18" charset="0"/>
              </a:rPr>
              <a:t>визначення</a:t>
            </a:r>
            <a:r>
              <a:rPr lang="uk-UA" sz="2200" b="1" u="sng" spc="-25" dirty="0">
                <a:effectLst/>
                <a:latin typeface="Times New Roman" panose="02020603050405020304" pitchFamily="18" charset="0"/>
                <a:ea typeface="Times New Roman" panose="02020603050405020304" pitchFamily="18" charset="0"/>
              </a:rPr>
              <a:t> </a:t>
            </a:r>
            <a:r>
              <a:rPr lang="uk-UA" sz="2200" b="1" u="sng" dirty="0">
                <a:effectLst/>
                <a:latin typeface="Times New Roman" panose="02020603050405020304" pitchFamily="18" charset="0"/>
                <a:ea typeface="Times New Roman" panose="02020603050405020304" pitchFamily="18" charset="0"/>
              </a:rPr>
              <a:t>поняття,</a:t>
            </a:r>
            <a:r>
              <a:rPr lang="uk-UA" sz="2200" b="1" u="sng" spc="-20" dirty="0">
                <a:effectLst/>
                <a:latin typeface="Times New Roman" panose="02020603050405020304" pitchFamily="18" charset="0"/>
                <a:ea typeface="Times New Roman" panose="02020603050405020304" pitchFamily="18" charset="0"/>
              </a:rPr>
              <a:t> </a:t>
            </a:r>
            <a:r>
              <a:rPr lang="uk-UA" sz="2200" b="1" u="sng" spc="-10" dirty="0">
                <a:effectLst/>
                <a:latin typeface="Times New Roman" panose="02020603050405020304" pitchFamily="18" charset="0"/>
                <a:ea typeface="Times New Roman" panose="02020603050405020304" pitchFamily="18" charset="0"/>
              </a:rPr>
              <a:t>об’єкти</a:t>
            </a:r>
          </a:p>
          <a:p>
            <a:pPr indent="448945" algn="just"/>
            <a:endParaRPr lang="uk-UA" sz="2200" b="1" dirty="0">
              <a:effectLst/>
              <a:latin typeface="Times New Roman" panose="02020603050405020304" pitchFamily="18" charset="0"/>
              <a:ea typeface="Times New Roman" panose="02020603050405020304" pitchFamily="18" charset="0"/>
            </a:endParaRPr>
          </a:p>
          <a:p>
            <a:pPr marR="453390" indent="448945" algn="just"/>
            <a:r>
              <a:rPr lang="uk-UA" sz="2200" i="1" dirty="0">
                <a:effectLst/>
                <a:latin typeface="Times New Roman" panose="02020603050405020304" pitchFamily="18" charset="0"/>
                <a:ea typeface="Times New Roman" panose="02020603050405020304" pitchFamily="18" charset="0"/>
              </a:rPr>
              <a:t>Кваліфікація </a:t>
            </a:r>
            <a:r>
              <a:rPr lang="uk-UA" sz="2200" dirty="0">
                <a:effectLst/>
                <a:latin typeface="Times New Roman" panose="02020603050405020304" pitchFamily="18" charset="0"/>
                <a:ea typeface="Times New Roman" panose="02020603050405020304" pitchFamily="18" charset="0"/>
              </a:rPr>
              <a:t>‒ дії, які засвідчують, що конкретне обладнання працює правильно і дійсно дає очікувані результати.</a:t>
            </a:r>
          </a:p>
          <a:p>
            <a:pPr indent="448945" algn="l"/>
            <a:endParaRPr lang="uk-UA" sz="2200" spc="-10" dirty="0">
              <a:effectLst/>
              <a:latin typeface="Times New Roman" panose="02020603050405020304" pitchFamily="18" charset="0"/>
              <a:ea typeface="Times New Roman" panose="02020603050405020304" pitchFamily="18" charset="0"/>
            </a:endParaRPr>
          </a:p>
          <a:p>
            <a:pPr indent="448945" algn="l"/>
            <a:r>
              <a:rPr lang="uk-UA" sz="2200" spc="-10" dirty="0">
                <a:effectLst/>
                <a:latin typeface="Times New Roman" panose="02020603050405020304" pitchFamily="18" charset="0"/>
                <a:ea typeface="Times New Roman" panose="02020603050405020304" pitchFamily="18" charset="0"/>
              </a:rPr>
              <a:t>Об’єкти:</a:t>
            </a:r>
            <a:endParaRPr lang="uk-UA" sz="2200" dirty="0">
              <a:effectLst/>
              <a:latin typeface="Times New Roman" panose="02020603050405020304" pitchFamily="18" charset="0"/>
              <a:ea typeface="Times New Roman" panose="02020603050405020304" pitchFamily="18" charset="0"/>
            </a:endParaRPr>
          </a:p>
          <a:p>
            <a:pPr marR="456565" lvl="0" indent="-342900">
              <a:buSzPts val="1200"/>
              <a:buFont typeface="Times New Roman" panose="02020603050405020304" pitchFamily="18" charset="0"/>
              <a:buChar char="–"/>
              <a:tabLst>
                <a:tab pos="1529715" algn="l"/>
              </a:tabLst>
            </a:pPr>
            <a:r>
              <a:rPr lang="uk-UA" sz="2200" spc="0" dirty="0">
                <a:effectLst/>
                <a:latin typeface="Times New Roman" panose="02020603050405020304" pitchFamily="18" charset="0"/>
                <a:ea typeface="Times New Roman" panose="02020603050405020304" pitchFamily="18" charset="0"/>
              </a:rPr>
              <a:t>технічні</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системи,</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зокрема:</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приміщення,</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класифіковані</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і</a:t>
            </a:r>
            <a:r>
              <a:rPr lang="uk-UA" sz="2200" spc="-35" dirty="0">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некласифіковані</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за</a:t>
            </a:r>
            <a:r>
              <a:rPr lang="uk-UA" sz="2200" spc="-4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класами </a:t>
            </a:r>
            <a:r>
              <a:rPr lang="uk-UA" sz="2200" spc="-10" dirty="0">
                <a:effectLst/>
                <a:latin typeface="Times New Roman" panose="02020603050405020304" pitchFamily="18" charset="0"/>
                <a:ea typeface="Times New Roman" panose="02020603050405020304" pitchFamily="18" charset="0"/>
              </a:rPr>
              <a:t>чистоти;</a:t>
            </a:r>
            <a:endParaRPr lang="uk-UA" sz="22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Char char="–"/>
              <a:tabLst>
                <a:tab pos="1529715" algn="l"/>
              </a:tabLst>
            </a:pPr>
            <a:r>
              <a:rPr lang="uk-UA" sz="2200" spc="0" dirty="0">
                <a:effectLst/>
                <a:latin typeface="Times New Roman" panose="02020603050405020304" pitchFamily="18" charset="0"/>
                <a:ea typeface="Times New Roman" panose="02020603050405020304" pitchFamily="18" charset="0"/>
              </a:rPr>
              <a:t>основне</a:t>
            </a:r>
            <a:r>
              <a:rPr lang="uk-UA" sz="2200" spc="-3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технологічне</a:t>
            </a:r>
            <a:r>
              <a:rPr lang="uk-UA" sz="2200" spc="-2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устаткування;</a:t>
            </a:r>
            <a:endParaRPr lang="uk-UA" sz="22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Char char="–"/>
              <a:tabLst>
                <a:tab pos="1529715" algn="l"/>
              </a:tabLst>
            </a:pPr>
            <a:r>
              <a:rPr lang="uk-UA" sz="2200" spc="0" dirty="0">
                <a:effectLst/>
                <a:latin typeface="Times New Roman" panose="02020603050405020304" pitchFamily="18" charset="0"/>
                <a:ea typeface="Times New Roman" panose="02020603050405020304" pitchFamily="18" charset="0"/>
              </a:rPr>
              <a:t>обладнання</a:t>
            </a:r>
            <a:r>
              <a:rPr lang="uk-UA" sz="2200" spc="-6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для</a:t>
            </a:r>
            <a:r>
              <a:rPr lang="uk-UA" sz="2200" spc="-4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контролю</a:t>
            </a:r>
            <a:r>
              <a:rPr lang="uk-UA" sz="2200" spc="-4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якості;</a:t>
            </a:r>
            <a:endParaRPr lang="uk-UA" sz="2200" spc="0" dirty="0">
              <a:effectLst/>
              <a:latin typeface="Times New Roman" panose="02020603050405020304" pitchFamily="18" charset="0"/>
              <a:ea typeface="Times New Roman" panose="02020603050405020304" pitchFamily="18" charset="0"/>
            </a:endParaRPr>
          </a:p>
          <a:p>
            <a:pPr marR="454660" lvl="0" indent="-342900" algn="just">
              <a:buSzPts val="1200"/>
              <a:buFont typeface="Times New Roman" panose="02020603050405020304" pitchFamily="18" charset="0"/>
              <a:buChar char="–"/>
              <a:tabLst>
                <a:tab pos="1529715" algn="l"/>
              </a:tabLst>
            </a:pPr>
            <a:r>
              <a:rPr lang="uk-UA" sz="2200" spc="0" dirty="0">
                <a:effectLst/>
                <a:latin typeface="Times New Roman" panose="02020603050405020304" pitchFamily="18" charset="0"/>
                <a:ea typeface="Times New Roman" panose="02020603050405020304" pitchFamily="18" charset="0"/>
              </a:rPr>
              <a:t>інженерні</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системи</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забезпечення</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функціонування</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виробництва</a:t>
            </a:r>
            <a:r>
              <a:rPr lang="uk-UA" sz="2200" spc="40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(вода для фармацевтичних цілей, чистий пар, технологічні гази).</a:t>
            </a:r>
          </a:p>
          <a:p>
            <a:pPr marR="453390" indent="448945" algn="just"/>
            <a:endParaRPr lang="uk-UA" sz="2200" dirty="0">
              <a:effectLst/>
              <a:latin typeface="Times New Roman" panose="02020603050405020304" pitchFamily="18" charset="0"/>
              <a:ea typeface="Times New Roman" panose="02020603050405020304" pitchFamily="18" charset="0"/>
            </a:endParaRPr>
          </a:p>
          <a:p>
            <a:pPr marR="453390" indent="448945" algn="just"/>
            <a:r>
              <a:rPr lang="uk-UA" sz="2200" dirty="0">
                <a:effectLst/>
                <a:latin typeface="Times New Roman" panose="02020603050405020304" pitchFamily="18" charset="0"/>
                <a:ea typeface="Times New Roman" panose="02020603050405020304" pitchFamily="18" charset="0"/>
              </a:rPr>
              <a:t>До початку робіт з </a:t>
            </a:r>
            <a:r>
              <a:rPr lang="uk-UA" sz="2200" dirty="0" err="1">
                <a:effectLst/>
                <a:latin typeface="Times New Roman" panose="02020603050405020304" pitchFamily="18" charset="0"/>
                <a:ea typeface="Times New Roman" panose="02020603050405020304" pitchFamily="18" charset="0"/>
              </a:rPr>
              <a:t>валідації</a:t>
            </a:r>
            <a:r>
              <a:rPr lang="uk-UA" sz="2200" dirty="0">
                <a:effectLst/>
                <a:latin typeface="Times New Roman" panose="02020603050405020304" pitchFamily="18" charset="0"/>
                <a:ea typeface="Times New Roman" panose="02020603050405020304" pitchFamily="18" charset="0"/>
              </a:rPr>
              <a:t> процесу слід завершити належну кваліфікацію обладнання та допоміжних систем.</a:t>
            </a:r>
          </a:p>
        </p:txBody>
      </p:sp>
    </p:spTree>
    <p:extLst>
      <p:ext uri="{BB962C8B-B14F-4D97-AF65-F5344CB8AC3E}">
        <p14:creationId xmlns:p14="http://schemas.microsoft.com/office/powerpoint/2010/main" val="4179511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C69297-14FF-D675-4D0E-3933EAC2FA93}"/>
              </a:ext>
            </a:extLst>
          </p:cNvPr>
          <p:cNvSpPr txBox="1"/>
          <p:nvPr/>
        </p:nvSpPr>
        <p:spPr>
          <a:xfrm>
            <a:off x="1578077" y="505122"/>
            <a:ext cx="10358284" cy="5847755"/>
          </a:xfrm>
          <a:prstGeom prst="rect">
            <a:avLst/>
          </a:prstGeom>
          <a:noFill/>
        </p:spPr>
        <p:txBody>
          <a:bodyPr wrap="square">
            <a:spAutoFit/>
          </a:bodyPr>
          <a:lstStyle/>
          <a:p>
            <a:pPr marL="1530350" indent="448945" algn="just"/>
            <a:r>
              <a:rPr lang="uk-UA" sz="2200" b="1" u="sng" dirty="0">
                <a:effectLst/>
                <a:latin typeface="Times New Roman" panose="02020603050405020304" pitchFamily="18" charset="0"/>
                <a:ea typeface="Times New Roman" panose="02020603050405020304" pitchFamily="18" charset="0"/>
              </a:rPr>
              <a:t>Етапи</a:t>
            </a:r>
            <a:r>
              <a:rPr lang="uk-UA" sz="2200" b="1" u="sng" spc="-15" dirty="0">
                <a:effectLst/>
                <a:latin typeface="Times New Roman" panose="02020603050405020304" pitchFamily="18" charset="0"/>
                <a:ea typeface="Times New Roman" panose="02020603050405020304" pitchFamily="18" charset="0"/>
              </a:rPr>
              <a:t> </a:t>
            </a:r>
            <a:r>
              <a:rPr lang="uk-UA" sz="2200" b="1" u="sng" spc="-10" dirty="0">
                <a:effectLst/>
                <a:latin typeface="Times New Roman" panose="02020603050405020304" pitchFamily="18" charset="0"/>
                <a:ea typeface="Times New Roman" panose="02020603050405020304" pitchFamily="18" charset="0"/>
              </a:rPr>
              <a:t>кваліфікації</a:t>
            </a:r>
          </a:p>
          <a:p>
            <a:pPr marL="1530350" indent="448945" algn="just"/>
            <a:endParaRPr lang="uk-UA" sz="2200" dirty="0">
              <a:effectLst/>
              <a:latin typeface="Times New Roman" panose="02020603050405020304" pitchFamily="18" charset="0"/>
              <a:ea typeface="Times New Roman" panose="02020603050405020304" pitchFamily="18" charset="0"/>
            </a:endParaRPr>
          </a:p>
          <a:p>
            <a:pPr marL="1530350" algn="just"/>
            <a:r>
              <a:rPr lang="uk-UA" sz="2200" i="1" dirty="0">
                <a:effectLst/>
                <a:latin typeface="Times New Roman" panose="02020603050405020304" pitchFamily="18" charset="0"/>
                <a:ea typeface="Times New Roman" panose="02020603050405020304" pitchFamily="18" charset="0"/>
              </a:rPr>
              <a:t>Специфікація</a:t>
            </a:r>
            <a:r>
              <a:rPr lang="uk-UA" sz="2200" i="1" spc="-20" dirty="0">
                <a:effectLst/>
                <a:latin typeface="Times New Roman" panose="02020603050405020304" pitchFamily="18" charset="0"/>
                <a:ea typeface="Times New Roman" panose="02020603050405020304" pitchFamily="18" charset="0"/>
              </a:rPr>
              <a:t> </a:t>
            </a:r>
            <a:r>
              <a:rPr lang="uk-UA" sz="2200" i="1" dirty="0">
                <a:effectLst/>
                <a:latin typeface="Times New Roman" panose="02020603050405020304" pitchFamily="18" charset="0"/>
                <a:ea typeface="Times New Roman" panose="02020603050405020304" pitchFamily="18" charset="0"/>
              </a:rPr>
              <a:t>вимог</a:t>
            </a:r>
            <a:r>
              <a:rPr lang="uk-UA" sz="2200" i="1" spc="-15" dirty="0">
                <a:effectLst/>
                <a:latin typeface="Times New Roman" panose="02020603050405020304" pitchFamily="18" charset="0"/>
                <a:ea typeface="Times New Roman" panose="02020603050405020304" pitchFamily="18" charset="0"/>
              </a:rPr>
              <a:t> </a:t>
            </a:r>
            <a:r>
              <a:rPr lang="uk-UA" sz="2200" i="1" dirty="0">
                <a:effectLst/>
                <a:latin typeface="Times New Roman" panose="02020603050405020304" pitchFamily="18" charset="0"/>
                <a:ea typeface="Times New Roman" panose="02020603050405020304" pitchFamily="18" charset="0"/>
              </a:rPr>
              <a:t>користувача (</a:t>
            </a:r>
            <a:r>
              <a:rPr lang="uk-UA" sz="2200" i="1" dirty="0" err="1">
                <a:effectLst/>
                <a:latin typeface="Times New Roman" panose="02020603050405020304" pitchFamily="18" charset="0"/>
                <a:ea typeface="Times New Roman" panose="02020603050405020304" pitchFamily="18" charset="0"/>
              </a:rPr>
              <a:t>User</a:t>
            </a:r>
            <a:r>
              <a:rPr lang="uk-UA" sz="2200" i="1" spc="-15"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requirements</a:t>
            </a:r>
            <a:r>
              <a:rPr lang="uk-UA" sz="2200" i="1" spc="-5"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specification</a:t>
            </a:r>
            <a:r>
              <a:rPr lang="uk-UA" sz="2200" i="1" spc="-5" dirty="0">
                <a:effectLst/>
                <a:latin typeface="Times New Roman" panose="02020603050405020304" pitchFamily="18" charset="0"/>
                <a:ea typeface="Times New Roman" panose="02020603050405020304" pitchFamily="18" charset="0"/>
              </a:rPr>
              <a:t> </a:t>
            </a:r>
            <a:r>
              <a:rPr lang="uk-UA" sz="2200" i="1" dirty="0">
                <a:effectLst/>
                <a:latin typeface="Times New Roman" panose="02020603050405020304" pitchFamily="18" charset="0"/>
                <a:ea typeface="Times New Roman" panose="02020603050405020304" pitchFamily="18" charset="0"/>
              </a:rPr>
              <a:t>–</a:t>
            </a:r>
            <a:r>
              <a:rPr lang="uk-UA" sz="2200" i="1" spc="-10" dirty="0">
                <a:effectLst/>
                <a:latin typeface="Times New Roman" panose="02020603050405020304" pitchFamily="18" charset="0"/>
                <a:ea typeface="Times New Roman" panose="02020603050405020304" pitchFamily="18" charset="0"/>
              </a:rPr>
              <a:t> </a:t>
            </a:r>
            <a:r>
              <a:rPr lang="uk-UA" sz="2200" i="1" spc="-20" dirty="0">
                <a:effectLst/>
                <a:latin typeface="Times New Roman" panose="02020603050405020304" pitchFamily="18" charset="0"/>
                <a:ea typeface="Times New Roman" panose="02020603050405020304" pitchFamily="18" charset="0"/>
              </a:rPr>
              <a:t>URS)</a:t>
            </a:r>
            <a:endParaRPr lang="uk-UA" sz="2200" dirty="0">
              <a:effectLst/>
              <a:latin typeface="Times New Roman" panose="02020603050405020304" pitchFamily="18" charset="0"/>
              <a:ea typeface="Times New Roman" panose="02020603050405020304" pitchFamily="18" charset="0"/>
            </a:endParaRPr>
          </a:p>
          <a:p>
            <a:pPr marL="1080770" marR="451485" indent="448945" algn="just"/>
            <a:r>
              <a:rPr lang="uk-UA" sz="2200" dirty="0">
                <a:effectLst/>
                <a:latin typeface="Times New Roman" panose="02020603050405020304" pitchFamily="18" charset="0"/>
                <a:ea typeface="Times New Roman" panose="02020603050405020304" pitchFamily="18" charset="0"/>
              </a:rPr>
              <a:t>В специфікації вимог користувача слід визначити характеристики обладнання, приміщень, систем забезпечення або інших систем. На цьому етапі необхідно закласти основні елементи якості та звести до прийнятного рівня будь-які ризики щодо GMP.</a:t>
            </a:r>
          </a:p>
          <a:p>
            <a:pPr marL="1080770" marR="448945" indent="448945" algn="just"/>
            <a:r>
              <a:rPr lang="uk-UA" sz="2200" dirty="0">
                <a:effectLst/>
                <a:latin typeface="Times New Roman" panose="02020603050405020304" pitchFamily="18" charset="0"/>
                <a:ea typeface="Times New Roman" panose="02020603050405020304" pitchFamily="18" charset="0"/>
              </a:rPr>
              <a:t>Специфікація вимог користувача має бути орієнтиром протягом життєвого циклу </a:t>
            </a:r>
            <a:r>
              <a:rPr lang="uk-UA" sz="2200" spc="-10" dirty="0" err="1">
                <a:effectLst/>
                <a:latin typeface="Times New Roman" panose="02020603050405020304" pitchFamily="18" charset="0"/>
                <a:ea typeface="Times New Roman" panose="02020603050405020304" pitchFamily="18" charset="0"/>
              </a:rPr>
              <a:t>валідації</a:t>
            </a:r>
            <a:r>
              <a:rPr lang="uk-UA" sz="2200" spc="-10" dirty="0">
                <a:effectLst/>
                <a:latin typeface="Times New Roman" panose="02020603050405020304" pitchFamily="18" charset="0"/>
                <a:ea typeface="Times New Roman" panose="02020603050405020304" pitchFamily="18" charset="0"/>
              </a:rPr>
              <a:t>.</a:t>
            </a:r>
            <a:endParaRPr lang="uk-UA" sz="2200" dirty="0">
              <a:effectLst/>
              <a:latin typeface="Times New Roman" panose="02020603050405020304" pitchFamily="18" charset="0"/>
              <a:ea typeface="Times New Roman" panose="02020603050405020304" pitchFamily="18" charset="0"/>
            </a:endParaRPr>
          </a:p>
          <a:p>
            <a:pPr marL="1530350" algn="just"/>
            <a:r>
              <a:rPr lang="uk-UA" sz="2200" i="1" dirty="0">
                <a:effectLst/>
                <a:latin typeface="Times New Roman" panose="02020603050405020304" pitchFamily="18" charset="0"/>
                <a:ea typeface="Times New Roman" panose="02020603050405020304" pitchFamily="18" charset="0"/>
              </a:rPr>
              <a:t>Кваліфікація</a:t>
            </a:r>
            <a:r>
              <a:rPr lang="uk-UA" sz="2200" i="1" spc="-15"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проєкту</a:t>
            </a:r>
            <a:r>
              <a:rPr lang="uk-UA" sz="2200" i="1" spc="-10" dirty="0">
                <a:effectLst/>
                <a:latin typeface="Times New Roman" panose="02020603050405020304" pitchFamily="18" charset="0"/>
                <a:ea typeface="Times New Roman" panose="02020603050405020304" pitchFamily="18" charset="0"/>
              </a:rPr>
              <a:t> </a:t>
            </a:r>
            <a:r>
              <a:rPr lang="uk-UA" sz="2200" i="1" dirty="0">
                <a:effectLst/>
                <a:latin typeface="Times New Roman" panose="02020603050405020304" pitchFamily="18" charset="0"/>
                <a:ea typeface="Times New Roman" panose="02020603050405020304" pitchFamily="18" charset="0"/>
              </a:rPr>
              <a:t>(</a:t>
            </a:r>
            <a:r>
              <a:rPr lang="uk-UA" sz="2200" i="1" dirty="0" err="1">
                <a:effectLst/>
                <a:latin typeface="Times New Roman" panose="02020603050405020304" pitchFamily="18" charset="0"/>
                <a:ea typeface="Times New Roman" panose="02020603050405020304" pitchFamily="18" charset="0"/>
              </a:rPr>
              <a:t>Design</a:t>
            </a:r>
            <a:r>
              <a:rPr lang="uk-UA" sz="2200" i="1" spc="-5"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qualification</a:t>
            </a:r>
            <a:r>
              <a:rPr lang="uk-UA" sz="2200" i="1" dirty="0">
                <a:effectLst/>
                <a:latin typeface="Times New Roman" panose="02020603050405020304" pitchFamily="18" charset="0"/>
                <a:ea typeface="Times New Roman" panose="02020603050405020304" pitchFamily="18" charset="0"/>
              </a:rPr>
              <a:t> –</a:t>
            </a:r>
            <a:r>
              <a:rPr lang="uk-UA" sz="2200" i="1" spc="-5" dirty="0">
                <a:effectLst/>
                <a:latin typeface="Times New Roman" panose="02020603050405020304" pitchFamily="18" charset="0"/>
                <a:ea typeface="Times New Roman" panose="02020603050405020304" pitchFamily="18" charset="0"/>
              </a:rPr>
              <a:t> </a:t>
            </a:r>
            <a:r>
              <a:rPr lang="uk-UA" sz="2200" i="1" spc="-25" dirty="0">
                <a:effectLst/>
                <a:latin typeface="Times New Roman" panose="02020603050405020304" pitchFamily="18" charset="0"/>
                <a:ea typeface="Times New Roman" panose="02020603050405020304" pitchFamily="18" charset="0"/>
              </a:rPr>
              <a:t>DQ)</a:t>
            </a:r>
            <a:endParaRPr lang="uk-UA" sz="2200" dirty="0">
              <a:effectLst/>
              <a:latin typeface="Times New Roman" panose="02020603050405020304" pitchFamily="18" charset="0"/>
              <a:ea typeface="Times New Roman" panose="02020603050405020304" pitchFamily="18" charset="0"/>
            </a:endParaRPr>
          </a:p>
          <a:p>
            <a:pPr marL="1080770" marR="449580" indent="448945" algn="just"/>
            <a:r>
              <a:rPr lang="uk-UA" sz="2200" dirty="0">
                <a:effectLst/>
                <a:latin typeface="Times New Roman" panose="02020603050405020304" pitchFamily="18" charset="0"/>
                <a:ea typeface="Times New Roman" panose="02020603050405020304" pitchFamily="18" charset="0"/>
              </a:rPr>
              <a:t>Наступним елементом кваліфікації обладнання, приміщень, систем забезпечення або інших систем є кваліфікація </a:t>
            </a:r>
            <a:r>
              <a:rPr lang="uk-UA" sz="2200" dirty="0" err="1">
                <a:effectLst/>
                <a:latin typeface="Times New Roman" panose="02020603050405020304" pitchFamily="18" charset="0"/>
                <a:ea typeface="Times New Roman" panose="02020603050405020304" pitchFamily="18" charset="0"/>
              </a:rPr>
              <a:t>проєкту</a:t>
            </a:r>
            <a:r>
              <a:rPr lang="uk-UA" sz="2200" dirty="0">
                <a:effectLst/>
                <a:latin typeface="Times New Roman" panose="02020603050405020304" pitchFamily="18" charset="0"/>
                <a:ea typeface="Times New Roman" panose="02020603050405020304" pitchFamily="18" charset="0"/>
              </a:rPr>
              <a:t> (DQ), коли слід довести та задокументувати відповідність </a:t>
            </a:r>
            <a:r>
              <a:rPr lang="uk-UA" sz="2200" dirty="0" err="1">
                <a:effectLst/>
                <a:latin typeface="Times New Roman" panose="02020603050405020304" pitchFamily="18" charset="0"/>
                <a:ea typeface="Times New Roman" panose="02020603050405020304" pitchFamily="18" charset="0"/>
              </a:rPr>
              <a:t>проєкту</a:t>
            </a:r>
            <a:r>
              <a:rPr lang="uk-UA" sz="2200" dirty="0">
                <a:effectLst/>
                <a:latin typeface="Times New Roman" panose="02020603050405020304" pitchFamily="18" charset="0"/>
                <a:ea typeface="Times New Roman" panose="02020603050405020304" pitchFamily="18" charset="0"/>
              </a:rPr>
              <a:t> вимогам GMP. На етапі кваліфікації </a:t>
            </a:r>
            <a:r>
              <a:rPr lang="uk-UA" sz="2200" dirty="0" err="1">
                <a:effectLst/>
                <a:latin typeface="Times New Roman" panose="02020603050405020304" pitchFamily="18" charset="0"/>
                <a:ea typeface="Times New Roman" panose="02020603050405020304" pitchFamily="18" charset="0"/>
              </a:rPr>
              <a:t>проєкту</a:t>
            </a:r>
            <a:r>
              <a:rPr lang="uk-UA" sz="2200" dirty="0">
                <a:effectLst/>
                <a:latin typeface="Times New Roman" panose="02020603050405020304" pitchFamily="18" charset="0"/>
                <a:ea typeface="Times New Roman" panose="02020603050405020304" pitchFamily="18" charset="0"/>
              </a:rPr>
              <a:t> слід перевірити характеристики, викладені у специфікації вимог користувача та документально підтвердити придатність пропонованого </a:t>
            </a:r>
            <a:r>
              <a:rPr lang="uk-UA" sz="2200" dirty="0" err="1">
                <a:effectLst/>
                <a:latin typeface="Times New Roman" panose="02020603050405020304" pitchFamily="18" charset="0"/>
                <a:ea typeface="Times New Roman" panose="02020603050405020304" pitchFamily="18" charset="0"/>
              </a:rPr>
              <a:t>проєкту</a:t>
            </a:r>
            <a:r>
              <a:rPr lang="uk-UA" sz="2200" dirty="0">
                <a:effectLst/>
                <a:latin typeface="Times New Roman" panose="02020603050405020304" pitchFamily="18" charset="0"/>
                <a:ea typeface="Times New Roman" panose="02020603050405020304" pitchFamily="18" charset="0"/>
              </a:rPr>
              <a:t> приміщень, систем та обладнання для їх передбачуваного використання.</a:t>
            </a:r>
          </a:p>
        </p:txBody>
      </p:sp>
    </p:spTree>
    <p:extLst>
      <p:ext uri="{BB962C8B-B14F-4D97-AF65-F5344CB8AC3E}">
        <p14:creationId xmlns:p14="http://schemas.microsoft.com/office/powerpoint/2010/main" val="2345350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DE6DD6-AC98-1657-8223-8F1DB53DCFE6}"/>
              </a:ext>
            </a:extLst>
          </p:cNvPr>
          <p:cNvSpPr txBox="1"/>
          <p:nvPr/>
        </p:nvSpPr>
        <p:spPr>
          <a:xfrm>
            <a:off x="1563329" y="532405"/>
            <a:ext cx="9802761" cy="5509200"/>
          </a:xfrm>
          <a:prstGeom prst="rect">
            <a:avLst/>
          </a:prstGeom>
          <a:noFill/>
        </p:spPr>
        <p:txBody>
          <a:bodyPr wrap="square">
            <a:spAutoFit/>
          </a:bodyPr>
          <a:lstStyle/>
          <a:p>
            <a:pPr marL="1080770" marR="448945" indent="448945" algn="just">
              <a:spcBef>
                <a:spcPts val="5"/>
              </a:spcBef>
            </a:pPr>
            <a:r>
              <a:rPr lang="uk-UA" sz="2200" i="1" dirty="0">
                <a:effectLst/>
                <a:latin typeface="Times New Roman" panose="02020603050405020304" pitchFamily="18" charset="0"/>
                <a:ea typeface="Times New Roman" panose="02020603050405020304" pitchFamily="18" charset="0"/>
              </a:rPr>
              <a:t>Приймальні випробування на підприємстві-виробнику (</a:t>
            </a:r>
            <a:r>
              <a:rPr lang="uk-UA" sz="2200" i="1" dirty="0" err="1">
                <a:effectLst/>
                <a:latin typeface="Times New Roman" panose="02020603050405020304" pitchFamily="18" charset="0"/>
                <a:ea typeface="Times New Roman" panose="02020603050405020304" pitchFamily="18" charset="0"/>
              </a:rPr>
              <a:t>Factory</a:t>
            </a:r>
            <a:r>
              <a:rPr lang="uk-UA" sz="2200" i="1"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acceptance</a:t>
            </a:r>
            <a:r>
              <a:rPr lang="uk-UA" sz="2200" i="1"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testing</a:t>
            </a:r>
            <a:r>
              <a:rPr lang="uk-UA" sz="2200" i="1" dirty="0">
                <a:effectLst/>
                <a:latin typeface="Times New Roman" panose="02020603050405020304" pitchFamily="18" charset="0"/>
                <a:ea typeface="Times New Roman" panose="02020603050405020304" pitchFamily="18" charset="0"/>
              </a:rPr>
              <a:t> – FAT) / приймальні випробування на виробничій дільниці (</a:t>
            </a:r>
            <a:r>
              <a:rPr lang="uk-UA" sz="2200" i="1" dirty="0" err="1">
                <a:effectLst/>
                <a:latin typeface="Times New Roman" panose="02020603050405020304" pitchFamily="18" charset="0"/>
                <a:ea typeface="Times New Roman" panose="02020603050405020304" pitchFamily="18" charset="0"/>
              </a:rPr>
              <a:t>Site</a:t>
            </a:r>
            <a:r>
              <a:rPr lang="uk-UA" sz="2200" i="1"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acceptance</a:t>
            </a:r>
            <a:r>
              <a:rPr lang="uk-UA" sz="2200" i="1" dirty="0">
                <a:effectLst/>
                <a:latin typeface="Times New Roman" panose="02020603050405020304" pitchFamily="18" charset="0"/>
                <a:ea typeface="Times New Roman" panose="02020603050405020304" pitchFamily="18" charset="0"/>
              </a:rPr>
              <a:t> </a:t>
            </a:r>
            <a:r>
              <a:rPr lang="uk-UA" sz="2200" i="1" dirty="0" err="1">
                <a:effectLst/>
                <a:latin typeface="Times New Roman" panose="02020603050405020304" pitchFamily="18" charset="0"/>
                <a:ea typeface="Times New Roman" panose="02020603050405020304" pitchFamily="18" charset="0"/>
              </a:rPr>
              <a:t>testing</a:t>
            </a:r>
            <a:r>
              <a:rPr lang="uk-UA" sz="2200" i="1" dirty="0">
                <a:effectLst/>
                <a:latin typeface="Times New Roman" panose="02020603050405020304" pitchFamily="18" charset="0"/>
                <a:ea typeface="Times New Roman" panose="02020603050405020304" pitchFamily="18" charset="0"/>
              </a:rPr>
              <a:t> – SAT)</a:t>
            </a:r>
            <a:endParaRPr lang="uk-UA" sz="2200" dirty="0">
              <a:effectLst/>
              <a:latin typeface="Times New Roman" panose="02020603050405020304" pitchFamily="18" charset="0"/>
              <a:ea typeface="Times New Roman" panose="02020603050405020304" pitchFamily="18" charset="0"/>
            </a:endParaRPr>
          </a:p>
          <a:p>
            <a:pPr marL="1080770" marR="448310" indent="448945" algn="just"/>
            <a:r>
              <a:rPr lang="uk-UA" sz="2200" dirty="0">
                <a:effectLst/>
                <a:latin typeface="Times New Roman" panose="02020603050405020304" pitchFamily="18" charset="0"/>
                <a:ea typeface="Times New Roman" panose="02020603050405020304" pitchFamily="18" charset="0"/>
              </a:rPr>
              <a:t>Перед доставкою рекомендується здійснити у постачальника оцінку обладнання, особливо призначеного для нової або складної технології, якщо це можливо. Коли можна довести, що транспортування та установка обладнання не впливають на функціональні характеристики, і якщо це є прийнятним і обґрунтованим, можна здійснити огляд документації та провести деякі тести на етапі приймальних випробувань на підприємстві- виробнику (FAT).</a:t>
            </a:r>
          </a:p>
          <a:p>
            <a:pPr marL="1080770" marR="450850" indent="448945" algn="just"/>
            <a:r>
              <a:rPr lang="uk-UA" sz="2200" dirty="0">
                <a:effectLst/>
                <a:latin typeface="Times New Roman" panose="02020603050405020304" pitchFamily="18" charset="0"/>
                <a:ea typeface="Times New Roman" panose="02020603050405020304" pitchFamily="18" charset="0"/>
              </a:rPr>
              <a:t>Приймальні випробування на підприємстві-виробнику (FAT) можуть бути доповнені здійсненням приймальних випробувань на виробничій дільниці (SAT) після отримання обладнання. Перед встановленням слід підтвердити відповідність обладнання специфікації вимог користувача (URS).</a:t>
            </a:r>
          </a:p>
        </p:txBody>
      </p:sp>
    </p:spTree>
    <p:extLst>
      <p:ext uri="{BB962C8B-B14F-4D97-AF65-F5344CB8AC3E}">
        <p14:creationId xmlns:p14="http://schemas.microsoft.com/office/powerpoint/2010/main" val="2870981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24908D-2551-35EE-1A07-78018EAE28F1}"/>
              </a:ext>
            </a:extLst>
          </p:cNvPr>
          <p:cNvSpPr txBox="1"/>
          <p:nvPr/>
        </p:nvSpPr>
        <p:spPr>
          <a:xfrm>
            <a:off x="1474839" y="806013"/>
            <a:ext cx="9989573" cy="5016758"/>
          </a:xfrm>
          <a:prstGeom prst="rect">
            <a:avLst/>
          </a:prstGeom>
          <a:noFill/>
        </p:spPr>
        <p:txBody>
          <a:bodyPr wrap="square">
            <a:spAutoFit/>
          </a:bodyPr>
          <a:lstStyle/>
          <a:p>
            <a:pPr marL="1080770" marR="448310" indent="448945" algn="just"/>
            <a:r>
              <a:rPr lang="uk-UA" sz="2000" i="1" dirty="0">
                <a:effectLst/>
                <a:latin typeface="Times New Roman" panose="02020603050405020304" pitchFamily="18" charset="0"/>
                <a:ea typeface="Times New Roman" panose="02020603050405020304" pitchFamily="18" charset="0"/>
              </a:rPr>
              <a:t>Кваліфікація монтажу (</a:t>
            </a:r>
            <a:r>
              <a:rPr lang="uk-UA" sz="2000" i="1" dirty="0" err="1">
                <a:effectLst/>
                <a:latin typeface="Times New Roman" panose="02020603050405020304" pitchFamily="18" charset="0"/>
                <a:ea typeface="Times New Roman" panose="02020603050405020304" pitchFamily="18" charset="0"/>
              </a:rPr>
              <a:t>Installation</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qualification</a:t>
            </a:r>
            <a:r>
              <a:rPr lang="uk-UA" sz="2000" i="1" dirty="0">
                <a:effectLst/>
                <a:latin typeface="Times New Roman" panose="02020603050405020304" pitchFamily="18" charset="0"/>
                <a:ea typeface="Times New Roman" panose="02020603050405020304" pitchFamily="18" charset="0"/>
              </a:rPr>
              <a:t> – IQ) </a:t>
            </a:r>
            <a:r>
              <a:rPr lang="uk-UA" sz="2000" dirty="0">
                <a:effectLst/>
                <a:latin typeface="Times New Roman" panose="02020603050405020304" pitchFamily="18" charset="0"/>
                <a:ea typeface="Times New Roman" panose="02020603050405020304" pitchFamily="18" charset="0"/>
              </a:rPr>
              <a:t>– документоване підтвердження того, що змонтовані чи модифіковані технічні засоби, системи й обладнання відповідають затвердженому </a:t>
            </a:r>
            <a:r>
              <a:rPr lang="uk-UA" sz="2000" dirty="0" err="1">
                <a:effectLst/>
                <a:latin typeface="Times New Roman" panose="02020603050405020304" pitchFamily="18" charset="0"/>
                <a:ea typeface="Times New Roman" panose="02020603050405020304" pitchFamily="18" charset="0"/>
              </a:rPr>
              <a:t>проєкту</a:t>
            </a:r>
            <a:r>
              <a:rPr lang="uk-UA" sz="2000" dirty="0">
                <a:effectLst/>
                <a:latin typeface="Times New Roman" panose="02020603050405020304" pitchFamily="18" charset="0"/>
                <a:ea typeface="Times New Roman" panose="02020603050405020304" pitchFamily="18" charset="0"/>
              </a:rPr>
              <a:t> та рекомендаціям виробника.</a:t>
            </a:r>
          </a:p>
          <a:p>
            <a:pPr marL="1080770" marR="450215" indent="448945" algn="just"/>
            <a:r>
              <a:rPr lang="uk-UA" sz="2000" i="1" dirty="0">
                <a:effectLst/>
                <a:latin typeface="Times New Roman" panose="02020603050405020304" pitchFamily="18" charset="0"/>
                <a:ea typeface="Times New Roman" panose="02020603050405020304" pitchFamily="18" charset="0"/>
              </a:rPr>
              <a:t>Кваліфікація функціонування (</a:t>
            </a:r>
            <a:r>
              <a:rPr lang="uk-UA" sz="2000" i="1" dirty="0" err="1">
                <a:effectLst/>
                <a:latin typeface="Times New Roman" panose="02020603050405020304" pitchFamily="18" charset="0"/>
                <a:ea typeface="Times New Roman" panose="02020603050405020304" pitchFamily="18" charset="0"/>
              </a:rPr>
              <a:t>Operational</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qualification</a:t>
            </a:r>
            <a:r>
              <a:rPr lang="uk-UA" sz="2000" i="1" dirty="0">
                <a:effectLst/>
                <a:latin typeface="Times New Roman" panose="02020603050405020304" pitchFamily="18" charset="0"/>
                <a:ea typeface="Times New Roman" panose="02020603050405020304" pitchFamily="18" charset="0"/>
              </a:rPr>
              <a:t> – OQ) </a:t>
            </a:r>
            <a:r>
              <a:rPr lang="uk-UA" sz="2000" dirty="0">
                <a:effectLst/>
                <a:latin typeface="Times New Roman" panose="02020603050405020304" pitchFamily="18" charset="0"/>
                <a:ea typeface="Times New Roman" panose="02020603050405020304" pitchFamily="18" charset="0"/>
              </a:rPr>
              <a:t>‒ документоване підтвердження того, що змонтовані чи модифіковані технічні засоби, системи й обладнання функціонують належним чином в межах заданих робочих діапазонів.</a:t>
            </a:r>
          </a:p>
          <a:p>
            <a:pPr marL="1080770" marR="453390" indent="448945" algn="just"/>
            <a:r>
              <a:rPr lang="uk-UA" sz="2000" dirty="0">
                <a:effectLst/>
                <a:latin typeface="Times New Roman" panose="02020603050405020304" pitchFamily="18" charset="0"/>
                <a:ea typeface="Times New Roman" panose="02020603050405020304" pitchFamily="18" charset="0"/>
              </a:rPr>
              <a:t>Кваліфікація функціонування (OQ) має включати випробування для підтвердження верхньої та нижньої меж робочих параметрів та/або за умов «найгіршого випадку».</a:t>
            </a:r>
          </a:p>
          <a:p>
            <a:pPr marL="1080770" marR="447675" indent="448945" algn="just"/>
            <a:r>
              <a:rPr lang="uk-UA" sz="2000" i="1" dirty="0">
                <a:effectLst/>
                <a:latin typeface="Times New Roman" panose="02020603050405020304" pitchFamily="18" charset="0"/>
                <a:ea typeface="Times New Roman" panose="02020603050405020304" pitchFamily="18" charset="0"/>
              </a:rPr>
              <a:t>Кваліфікація експлуатаційних властивостей (</a:t>
            </a:r>
            <a:r>
              <a:rPr lang="uk-UA" sz="2000" i="1" dirty="0" err="1">
                <a:effectLst/>
                <a:latin typeface="Times New Roman" panose="02020603050405020304" pitchFamily="18" charset="0"/>
                <a:ea typeface="Times New Roman" panose="02020603050405020304" pitchFamily="18" charset="0"/>
              </a:rPr>
              <a:t>Performance</a:t>
            </a:r>
            <a:r>
              <a:rPr lang="uk-UA" sz="2000" i="1" dirty="0">
                <a:effectLst/>
                <a:latin typeface="Times New Roman" panose="02020603050405020304" pitchFamily="18" charset="0"/>
                <a:ea typeface="Times New Roman" panose="02020603050405020304" pitchFamily="18" charset="0"/>
              </a:rPr>
              <a:t> </a:t>
            </a:r>
            <a:r>
              <a:rPr lang="uk-UA" sz="2000" i="1" dirty="0" err="1">
                <a:effectLst/>
                <a:latin typeface="Times New Roman" panose="02020603050405020304" pitchFamily="18" charset="0"/>
                <a:ea typeface="Times New Roman" panose="02020603050405020304" pitchFamily="18" charset="0"/>
              </a:rPr>
              <a:t>qualification</a:t>
            </a:r>
            <a:r>
              <a:rPr lang="uk-UA" sz="2000" i="1" dirty="0">
                <a:effectLst/>
                <a:latin typeface="Times New Roman" panose="02020603050405020304" pitchFamily="18" charset="0"/>
                <a:ea typeface="Times New Roman" panose="02020603050405020304" pitchFamily="18" charset="0"/>
              </a:rPr>
              <a:t> – PQ) </a:t>
            </a:r>
            <a:r>
              <a:rPr lang="uk-UA" sz="2000" dirty="0">
                <a:effectLst/>
                <a:latin typeface="Times New Roman" panose="02020603050405020304" pitchFamily="18" charset="0"/>
                <a:ea typeface="Times New Roman" panose="02020603050405020304" pitchFamily="18" charset="0"/>
              </a:rPr>
              <a:t>‒ документоване</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підтвердження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того,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що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технічні</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засоби,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системи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й</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обладнання при використанні разом можуть функціонувати ефективно та з відтворюваними результатами</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підставі</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затвердженого</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методу</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ведення</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процесу</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і</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специфікації</a:t>
            </a:r>
            <a:r>
              <a:rPr lang="uk-UA" sz="2000" spc="4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 продукцію.</a:t>
            </a:r>
          </a:p>
        </p:txBody>
      </p:sp>
    </p:spTree>
    <p:extLst>
      <p:ext uri="{BB962C8B-B14F-4D97-AF65-F5344CB8AC3E}">
        <p14:creationId xmlns:p14="http://schemas.microsoft.com/office/powerpoint/2010/main" val="1429592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94F218-817D-137B-0630-AE7C0F5F98A8}"/>
              </a:ext>
            </a:extLst>
          </p:cNvPr>
          <p:cNvSpPr txBox="1"/>
          <p:nvPr/>
        </p:nvSpPr>
        <p:spPr>
          <a:xfrm>
            <a:off x="3047999" y="1011565"/>
            <a:ext cx="8259097" cy="4093428"/>
          </a:xfrm>
          <a:prstGeom prst="rect">
            <a:avLst/>
          </a:prstGeom>
          <a:noFill/>
        </p:spPr>
        <p:txBody>
          <a:bodyPr wrap="square">
            <a:spAutoFit/>
          </a:bodyPr>
          <a:lstStyle/>
          <a:p>
            <a:pPr indent="448945" algn="just"/>
            <a:r>
              <a:rPr lang="uk-UA" sz="2000" b="1" dirty="0">
                <a:effectLst/>
                <a:latin typeface="Times New Roman" panose="02020603050405020304" pitchFamily="18" charset="0"/>
                <a:ea typeface="Times New Roman" panose="02020603050405020304" pitchFamily="18" charset="0"/>
              </a:rPr>
              <a:t>Кваліфікація</a:t>
            </a:r>
            <a:r>
              <a:rPr lang="uk-UA" sz="2000" b="1" spc="-30"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експлуатаційних</a:t>
            </a:r>
            <a:r>
              <a:rPr lang="uk-UA" sz="2000" b="1" spc="-1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властивостей</a:t>
            </a:r>
            <a:r>
              <a:rPr lang="uk-UA" sz="2000" b="1" spc="-2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(PQ)</a:t>
            </a:r>
            <a:r>
              <a:rPr lang="uk-UA" sz="2000" b="1" spc="-3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має</a:t>
            </a:r>
            <a:r>
              <a:rPr lang="uk-UA" sz="2000" b="1" spc="-30" dirty="0">
                <a:effectLst/>
                <a:latin typeface="Times New Roman" panose="02020603050405020304" pitchFamily="18" charset="0"/>
                <a:ea typeface="Times New Roman" panose="02020603050405020304" pitchFamily="18" charset="0"/>
              </a:rPr>
              <a:t> </a:t>
            </a:r>
            <a:r>
              <a:rPr lang="uk-UA" sz="2000" b="1" spc="-10" dirty="0">
                <a:effectLst/>
                <a:latin typeface="Times New Roman" panose="02020603050405020304" pitchFamily="18" charset="0"/>
                <a:ea typeface="Times New Roman" panose="02020603050405020304" pitchFamily="18" charset="0"/>
              </a:rPr>
              <a:t>включати:</a:t>
            </a:r>
          </a:p>
          <a:p>
            <a:pPr indent="448945" algn="just"/>
            <a:endParaRPr lang="uk-UA" sz="2000" dirty="0">
              <a:effectLst/>
              <a:latin typeface="Times New Roman" panose="02020603050405020304" pitchFamily="18" charset="0"/>
              <a:ea typeface="Times New Roman" panose="02020603050405020304" pitchFamily="18" charset="0"/>
            </a:endParaRPr>
          </a:p>
          <a:p>
            <a:pPr marR="450850" lvl="0" indent="-342900" algn="just">
              <a:buSzPts val="1200"/>
              <a:buFont typeface="Times New Roman" panose="02020603050405020304" pitchFamily="18" charset="0"/>
              <a:buChar char="-"/>
              <a:tabLst>
                <a:tab pos="1766570" algn="l"/>
              </a:tabLst>
            </a:pPr>
            <a:r>
              <a:rPr lang="uk-UA" sz="2000" spc="0" dirty="0">
                <a:effectLst/>
                <a:latin typeface="Times New Roman" panose="02020603050405020304" pitchFamily="18" charset="0"/>
                <a:ea typeface="Times New Roman" panose="02020603050405020304" pitchFamily="18" charset="0"/>
              </a:rPr>
              <a:t>випробування з використанням застосовуваних у виробництві матеріалів, замінників</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або</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моделюючого</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препарату</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аналогічними</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властивостями</a:t>
            </a:r>
            <a:r>
              <a:rPr lang="uk-UA" sz="2000" spc="4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за</a:t>
            </a:r>
            <a:r>
              <a:rPr lang="uk-UA" sz="2000" spc="19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нормальних</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робочих</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умов</a:t>
            </a:r>
            <a:r>
              <a:rPr lang="uk-UA" sz="2000" spc="19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виготовленням</a:t>
            </a:r>
            <a:r>
              <a:rPr lang="uk-UA" sz="2000" spc="19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серій</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розмірами,</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що</a:t>
            </a:r>
            <a:r>
              <a:rPr lang="uk-UA" sz="2000" spc="18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належать до умов «найгіршого випадку».</a:t>
            </a:r>
          </a:p>
          <a:p>
            <a:pPr marR="448945" lvl="0" indent="-342900" algn="just">
              <a:buSzPts val="1200"/>
              <a:buFont typeface="Times New Roman" panose="02020603050405020304" pitchFamily="18" charset="0"/>
              <a:buChar char="-"/>
              <a:tabLst>
                <a:tab pos="1766570" algn="l"/>
              </a:tabLst>
            </a:pPr>
            <a:r>
              <a:rPr lang="uk-UA" sz="2000" spc="0" dirty="0">
                <a:effectLst/>
                <a:latin typeface="Times New Roman" panose="02020603050405020304" pitchFamily="18" charset="0"/>
                <a:ea typeface="Times New Roman" panose="02020603050405020304" pitchFamily="18" charset="0"/>
              </a:rPr>
              <a:t>випробування, що включають весь діапазон робочих параметрів запланованого </a:t>
            </a:r>
            <a:r>
              <a:rPr lang="uk-UA" sz="2000" spc="-10" dirty="0">
                <a:effectLst/>
                <a:latin typeface="Times New Roman" panose="02020603050405020304" pitchFamily="18" charset="0"/>
                <a:ea typeface="Times New Roman" panose="02020603050405020304" pitchFamily="18" charset="0"/>
              </a:rPr>
              <a:t>процесу.</a:t>
            </a:r>
            <a:endParaRPr lang="uk-UA" sz="2000" spc="0" dirty="0">
              <a:effectLst/>
              <a:latin typeface="Times New Roman" panose="02020603050405020304" pitchFamily="18" charset="0"/>
              <a:ea typeface="Times New Roman" panose="02020603050405020304" pitchFamily="18" charset="0"/>
            </a:endParaRPr>
          </a:p>
          <a:p>
            <a:pPr marR="451485" indent="448945" algn="just"/>
            <a:br>
              <a:rPr lang="uk-UA" sz="2000" dirty="0">
                <a:effectLst/>
                <a:latin typeface="Times New Roman" panose="02020603050405020304" pitchFamily="18" charset="0"/>
                <a:ea typeface="Times New Roman" panose="02020603050405020304" pitchFamily="18" charset="0"/>
              </a:rPr>
            </a:br>
            <a:r>
              <a:rPr lang="uk-UA" sz="2000" i="1" dirty="0">
                <a:effectLst/>
                <a:latin typeface="Times New Roman" panose="02020603050405020304" pitchFamily="18" charset="0"/>
                <a:ea typeface="Times New Roman" panose="02020603050405020304" pitchFamily="18" charset="0"/>
              </a:rPr>
              <a:t>Повторна кваліфікація (</a:t>
            </a:r>
            <a:r>
              <a:rPr lang="uk-UA" sz="2000" i="1" dirty="0" err="1">
                <a:effectLst/>
                <a:latin typeface="Times New Roman" panose="02020603050405020304" pitchFamily="18" charset="0"/>
                <a:ea typeface="Times New Roman" panose="02020603050405020304" pitchFamily="18" charset="0"/>
              </a:rPr>
              <a:t>рекваліфікація</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 кваліфікація з відповідною частотою обладнання, приміщення, системи забезпечення та інших систем, щоб підтвердити, що вони залишаються в контрольованому стані.</a:t>
            </a:r>
          </a:p>
        </p:txBody>
      </p:sp>
    </p:spTree>
    <p:extLst>
      <p:ext uri="{BB962C8B-B14F-4D97-AF65-F5344CB8AC3E}">
        <p14:creationId xmlns:p14="http://schemas.microsoft.com/office/powerpoint/2010/main" val="3015321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7A0AFA-3404-CDE5-6DAB-DCD7453B66C7}"/>
              </a:ext>
            </a:extLst>
          </p:cNvPr>
          <p:cNvSpPr txBox="1"/>
          <p:nvPr/>
        </p:nvSpPr>
        <p:spPr>
          <a:xfrm>
            <a:off x="3746090" y="1791618"/>
            <a:ext cx="7737987" cy="1200329"/>
          </a:xfrm>
          <a:prstGeom prst="rect">
            <a:avLst/>
          </a:prstGeom>
          <a:noFill/>
        </p:spPr>
        <p:txBody>
          <a:bodyPr wrap="square">
            <a:spAutoFit/>
          </a:bodyPr>
          <a:lstStyle/>
          <a:p>
            <a:pPr algn="ctr"/>
            <a:r>
              <a:rPr lang="uk-UA" sz="7200" spc="0" dirty="0">
                <a:effectLst/>
                <a:latin typeface="Times New Roman" panose="02020603050405020304" pitchFamily="18" charset="0"/>
                <a:ea typeface="Times New Roman" panose="02020603050405020304" pitchFamily="18" charset="0"/>
              </a:rPr>
              <a:t>Дякую за увагу!</a:t>
            </a:r>
            <a:endParaRPr lang="uk-UA" sz="7200" dirty="0"/>
          </a:p>
        </p:txBody>
      </p:sp>
    </p:spTree>
    <p:extLst>
      <p:ext uri="{BB962C8B-B14F-4D97-AF65-F5344CB8AC3E}">
        <p14:creationId xmlns:p14="http://schemas.microsoft.com/office/powerpoint/2010/main" val="3330813755"/>
      </p:ext>
    </p:extLst>
  </p:cSld>
  <p:clrMapOvr>
    <a:masterClrMapping/>
  </p:clrMapOvr>
</p:sld>
</file>

<file path=ppt/theme/theme1.xml><?xml version="1.0" encoding="utf-8"?>
<a:theme xmlns:a="http://schemas.openxmlformats.org/drawingml/2006/main" name="Віхоть">
  <a:themeElements>
    <a:clrScheme name="Зелений">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48</TotalTime>
  <Words>1840</Words>
  <Application>Microsoft Office PowerPoint</Application>
  <PresentationFormat>Широкий екран</PresentationFormat>
  <Paragraphs>123</Paragraphs>
  <Slides>17</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17</vt:i4>
      </vt:variant>
    </vt:vector>
  </HeadingPairs>
  <TitlesOfParts>
    <vt:vector size="23" baseType="lpstr">
      <vt:lpstr>Arial</vt:lpstr>
      <vt:lpstr>Century Gothic</vt:lpstr>
      <vt:lpstr>Symbol</vt:lpstr>
      <vt:lpstr>Times New Roman</vt:lpstr>
      <vt:lpstr>Wingdings 3</vt:lpstr>
      <vt:lpstr>Віхоть</vt:lpstr>
      <vt:lpstr>Лекція 7  Тема 7. Організація діяльності з валідації виробничих процесів та кваліфікації обладнання й допоміжних систем в організаціях – суб’єктах фармацевтичного ринку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6</cp:revision>
  <dcterms:created xsi:type="dcterms:W3CDTF">2025-01-23T18:43:03Z</dcterms:created>
  <dcterms:modified xsi:type="dcterms:W3CDTF">2026-03-22T14:19:36Z</dcterms:modified>
</cp:coreProperties>
</file>