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81" r:id="rId2"/>
    <p:sldId id="257" r:id="rId3"/>
    <p:sldId id="277" r:id="rId4"/>
    <p:sldId id="260" r:id="rId5"/>
    <p:sldId id="278" r:id="rId6"/>
    <p:sldId id="261" r:id="rId7"/>
    <p:sldId id="279" r:id="rId8"/>
    <p:sldId id="262" r:id="rId9"/>
    <p:sldId id="263" r:id="rId10"/>
    <p:sldId id="264" r:id="rId11"/>
    <p:sldId id="270" r:id="rId12"/>
    <p:sldId id="265" r:id="rId13"/>
    <p:sldId id="280" r:id="rId14"/>
    <p:sldId id="268" r:id="rId15"/>
    <p:sldId id="282" r:id="rId16"/>
    <p:sldId id="266" r:id="rId17"/>
    <p:sldId id="267" r:id="rId18"/>
    <p:sldId id="271" r:id="rId19"/>
    <p:sldId id="272" r:id="rId20"/>
    <p:sldId id="273" r:id="rId21"/>
    <p:sldId id="274"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1" d="100"/>
          <a:sy n="51" d="100"/>
        </p:scale>
        <p:origin x="67" y="6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9833C87B-FA48-4635-88CA-E39286B0E0EB}" type="datetimeFigureOut">
              <a:rPr lang="uk-UA" smtClean="0"/>
              <a:t>22.03.2026</a:t>
            </a:fld>
            <a:endParaRPr lang="uk-UA"/>
          </a:p>
        </p:txBody>
      </p:sp>
      <p:sp>
        <p:nvSpPr>
          <p:cNvPr id="5" name="Footer Placeholder 4"/>
          <p:cNvSpPr>
            <a:spLocks noGrp="1"/>
          </p:cNvSpPr>
          <p:nvPr>
            <p:ph type="ftr" sz="quarter" idx="11"/>
          </p:nvPr>
        </p:nvSpPr>
        <p:spPr/>
        <p:txBody>
          <a:bodyPr/>
          <a:lstStyle/>
          <a:p>
            <a:endParaRPr lang="uk-UA"/>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7B88E97A-091A-448B-A5F1-1610C8BF1A47}" type="slidenum">
              <a:rPr lang="uk-UA" smtClean="0"/>
              <a:t>‹№›</a:t>
            </a:fld>
            <a:endParaRPr lang="uk-UA"/>
          </a:p>
        </p:txBody>
      </p:sp>
    </p:spTree>
    <p:extLst>
      <p:ext uri="{BB962C8B-B14F-4D97-AF65-F5344CB8AC3E}">
        <p14:creationId xmlns:p14="http://schemas.microsoft.com/office/powerpoint/2010/main" val="3461825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9833C87B-FA48-4635-88CA-E39286B0E0EB}" type="datetimeFigureOut">
              <a:rPr lang="uk-UA" smtClean="0"/>
              <a:t>22.03.2026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B88E97A-091A-448B-A5F1-1610C8BF1A47}" type="slidenum">
              <a:rPr lang="uk-UA" smtClean="0"/>
              <a:t>‹№›</a:t>
            </a:fld>
            <a:endParaRPr lang="uk-UA"/>
          </a:p>
        </p:txBody>
      </p:sp>
    </p:spTree>
    <p:extLst>
      <p:ext uri="{BB962C8B-B14F-4D97-AF65-F5344CB8AC3E}">
        <p14:creationId xmlns:p14="http://schemas.microsoft.com/office/powerpoint/2010/main" val="27454897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9833C87B-FA48-4635-88CA-E39286B0E0EB}" type="datetimeFigureOut">
              <a:rPr lang="uk-UA" smtClean="0"/>
              <a:t>22.03.2026</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B88E97A-091A-448B-A5F1-1610C8BF1A47}" type="slidenum">
              <a:rPr lang="uk-UA" smtClean="0"/>
              <a:t>‹№›</a:t>
            </a:fld>
            <a:endParaRPr lang="uk-UA"/>
          </a:p>
        </p:txBody>
      </p:sp>
    </p:spTree>
    <p:extLst>
      <p:ext uri="{BB962C8B-B14F-4D97-AF65-F5344CB8AC3E}">
        <p14:creationId xmlns:p14="http://schemas.microsoft.com/office/powerpoint/2010/main" val="733172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9833C87B-FA48-4635-88CA-E39286B0E0EB}" type="datetimeFigureOut">
              <a:rPr lang="uk-UA" smtClean="0"/>
              <a:t>22.03.2026</a:t>
            </a:fld>
            <a:endParaRPr lang="uk-UA"/>
          </a:p>
        </p:txBody>
      </p:sp>
      <p:sp>
        <p:nvSpPr>
          <p:cNvPr id="6" name="Footer Placeholder 5"/>
          <p:cNvSpPr>
            <a:spLocks noGrp="1"/>
          </p:cNvSpPr>
          <p:nvPr>
            <p:ph type="ftr" sz="quarter" idx="11"/>
          </p:nvPr>
        </p:nvSpPr>
        <p:spPr/>
        <p:txBody>
          <a:bodyPr/>
          <a:lstStyle/>
          <a:p>
            <a:endParaRPr lang="uk-UA"/>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7B88E97A-091A-448B-A5F1-1610C8BF1A47}" type="slidenum">
              <a:rPr lang="uk-UA" smtClean="0"/>
              <a:t>‹№›</a:t>
            </a:fld>
            <a:endParaRPr lang="uk-UA"/>
          </a:p>
        </p:txBody>
      </p:sp>
    </p:spTree>
    <p:extLst>
      <p:ext uri="{BB962C8B-B14F-4D97-AF65-F5344CB8AC3E}">
        <p14:creationId xmlns:p14="http://schemas.microsoft.com/office/powerpoint/2010/main" val="25647111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9833C87B-FA48-4635-88CA-E39286B0E0EB}" type="datetimeFigureOut">
              <a:rPr lang="uk-UA" smtClean="0"/>
              <a:t>22.03.2026</a:t>
            </a:fld>
            <a:endParaRPr lang="uk-UA"/>
          </a:p>
        </p:txBody>
      </p:sp>
      <p:sp>
        <p:nvSpPr>
          <p:cNvPr id="8" name="Footer Placeholder 7"/>
          <p:cNvSpPr>
            <a:spLocks noGrp="1"/>
          </p:cNvSpPr>
          <p:nvPr>
            <p:ph type="ftr" sz="quarter" idx="11"/>
          </p:nvPr>
        </p:nvSpPr>
        <p:spPr/>
        <p:txBody>
          <a:bodyPr/>
          <a:lstStyle/>
          <a:p>
            <a:endParaRPr lang="uk-UA"/>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7B88E97A-091A-448B-A5F1-1610C8BF1A47}" type="slidenum">
              <a:rPr lang="uk-UA" smtClean="0"/>
              <a:t>‹№›</a:t>
            </a:fld>
            <a:endParaRPr lang="uk-UA"/>
          </a:p>
        </p:txBody>
      </p:sp>
    </p:spTree>
    <p:extLst>
      <p:ext uri="{BB962C8B-B14F-4D97-AF65-F5344CB8AC3E}">
        <p14:creationId xmlns:p14="http://schemas.microsoft.com/office/powerpoint/2010/main" val="40406937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9833C87B-FA48-4635-88CA-E39286B0E0EB}" type="datetimeFigureOut">
              <a:rPr lang="uk-UA" smtClean="0"/>
              <a:t>22.03.2026</a:t>
            </a:fld>
            <a:endParaRPr lang="uk-UA"/>
          </a:p>
        </p:txBody>
      </p:sp>
      <p:sp>
        <p:nvSpPr>
          <p:cNvPr id="4" name="Footer Placeholder 3"/>
          <p:cNvSpPr>
            <a:spLocks noGrp="1"/>
          </p:cNvSpPr>
          <p:nvPr>
            <p:ph type="ftr" sz="quarter" idx="11"/>
          </p:nvPr>
        </p:nvSpPr>
        <p:spPr/>
        <p:txBody>
          <a:bodyPr/>
          <a:lstStyle/>
          <a:p>
            <a:endParaRPr lang="uk-UA"/>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7B88E97A-091A-448B-A5F1-1610C8BF1A47}" type="slidenum">
              <a:rPr lang="uk-UA" smtClean="0"/>
              <a:t>‹№›</a:t>
            </a:fld>
            <a:endParaRPr lang="uk-UA"/>
          </a:p>
        </p:txBody>
      </p:sp>
    </p:spTree>
    <p:extLst>
      <p:ext uri="{BB962C8B-B14F-4D97-AF65-F5344CB8AC3E}">
        <p14:creationId xmlns:p14="http://schemas.microsoft.com/office/powerpoint/2010/main" val="4102330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33C87B-FA48-4635-88CA-E39286B0E0EB}" type="datetimeFigureOut">
              <a:rPr lang="uk-UA" smtClean="0"/>
              <a:t>22.03.2026</a:t>
            </a:fld>
            <a:endParaRPr lang="uk-UA"/>
          </a:p>
        </p:txBody>
      </p:sp>
      <p:sp>
        <p:nvSpPr>
          <p:cNvPr id="3" name="Footer Placeholder 2"/>
          <p:cNvSpPr>
            <a:spLocks noGrp="1"/>
          </p:cNvSpPr>
          <p:nvPr>
            <p:ph type="ftr" sz="quarter" idx="11"/>
          </p:nvPr>
        </p:nvSpPr>
        <p:spPr/>
        <p:txBody>
          <a:bodyPr/>
          <a:lstStyle/>
          <a:p>
            <a:endParaRPr lang="uk-UA"/>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7B88E97A-091A-448B-A5F1-1610C8BF1A47}" type="slidenum">
              <a:rPr lang="uk-UA" smtClean="0"/>
              <a:t>‹№›</a:t>
            </a:fld>
            <a:endParaRPr lang="uk-UA"/>
          </a:p>
        </p:txBody>
      </p:sp>
    </p:spTree>
    <p:extLst>
      <p:ext uri="{BB962C8B-B14F-4D97-AF65-F5344CB8AC3E}">
        <p14:creationId xmlns:p14="http://schemas.microsoft.com/office/powerpoint/2010/main" val="4157500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9833C87B-FA48-4635-88CA-E39286B0E0EB}" type="datetimeFigureOut">
              <a:rPr lang="uk-UA" smtClean="0"/>
              <a:t>22.03.2026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7B88E97A-091A-448B-A5F1-1610C8BF1A47}" type="slidenum">
              <a:rPr lang="uk-UA" smtClean="0"/>
              <a:t>‹№›</a:t>
            </a:fld>
            <a:endParaRPr lang="uk-UA"/>
          </a:p>
        </p:txBody>
      </p:sp>
    </p:spTree>
    <p:extLst>
      <p:ext uri="{BB962C8B-B14F-4D97-AF65-F5344CB8AC3E}">
        <p14:creationId xmlns:p14="http://schemas.microsoft.com/office/powerpoint/2010/main" val="764624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9833C87B-FA48-4635-88CA-E39286B0E0EB}" type="datetimeFigureOut">
              <a:rPr lang="uk-UA" smtClean="0"/>
              <a:t>22.03.2026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B88E97A-091A-448B-A5F1-1610C8BF1A47}" type="slidenum">
              <a:rPr lang="uk-UA" smtClean="0"/>
              <a:t>‹№›</a:t>
            </a:fld>
            <a:endParaRPr lang="uk-UA"/>
          </a:p>
        </p:txBody>
      </p:sp>
    </p:spTree>
    <p:extLst>
      <p:ext uri="{BB962C8B-B14F-4D97-AF65-F5344CB8AC3E}">
        <p14:creationId xmlns:p14="http://schemas.microsoft.com/office/powerpoint/2010/main" val="5157366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9833C87B-FA48-4635-88CA-E39286B0E0EB}" type="datetimeFigureOut">
              <a:rPr lang="uk-UA" smtClean="0"/>
              <a:t>22.03.2026</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B88E97A-091A-448B-A5F1-1610C8BF1A47}" type="slidenum">
              <a:rPr lang="uk-UA" smtClean="0"/>
              <a:t>‹№›</a:t>
            </a:fld>
            <a:endParaRPr lang="uk-UA"/>
          </a:p>
        </p:txBody>
      </p:sp>
    </p:spTree>
    <p:extLst>
      <p:ext uri="{BB962C8B-B14F-4D97-AF65-F5344CB8AC3E}">
        <p14:creationId xmlns:p14="http://schemas.microsoft.com/office/powerpoint/2010/main" val="22138317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9833C87B-FA48-4635-88CA-E39286B0E0EB}" type="datetimeFigureOut">
              <a:rPr lang="uk-UA" smtClean="0"/>
              <a:t>22.03.2026</a:t>
            </a:fld>
            <a:endParaRPr lang="uk-UA"/>
          </a:p>
        </p:txBody>
      </p:sp>
      <p:sp>
        <p:nvSpPr>
          <p:cNvPr id="5" name="Footer Placeholder 4"/>
          <p:cNvSpPr>
            <a:spLocks noGrp="1"/>
          </p:cNvSpPr>
          <p:nvPr>
            <p:ph type="ftr" sz="quarter" idx="11"/>
          </p:nvPr>
        </p:nvSpPr>
        <p:spPr/>
        <p:txBody>
          <a:bodyPr/>
          <a:lstStyle/>
          <a:p>
            <a:endParaRPr lang="uk-UA"/>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B88E97A-091A-448B-A5F1-1610C8BF1A47}" type="slidenum">
              <a:rPr lang="uk-UA" smtClean="0"/>
              <a:t>‹№›</a:t>
            </a:fld>
            <a:endParaRPr lang="uk-UA"/>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092982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uk-UA"/>
              <a:t>Клацніть, щоб редагувати стиль зразка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9833C87B-FA48-4635-88CA-E39286B0E0EB}" type="datetimeFigureOut">
              <a:rPr lang="uk-UA" smtClean="0"/>
              <a:t>22.03.2026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B88E97A-091A-448B-A5F1-1610C8BF1A47}" type="slidenum">
              <a:rPr lang="uk-UA" smtClean="0"/>
              <a:t>‹№›</a:t>
            </a:fld>
            <a:endParaRPr lang="uk-UA"/>
          </a:p>
        </p:txBody>
      </p:sp>
    </p:spTree>
    <p:extLst>
      <p:ext uri="{BB962C8B-B14F-4D97-AF65-F5344CB8AC3E}">
        <p14:creationId xmlns:p14="http://schemas.microsoft.com/office/powerpoint/2010/main" val="1227450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цитат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9833C87B-FA48-4635-88CA-E39286B0E0EB}" type="datetimeFigureOut">
              <a:rPr lang="uk-UA" smtClean="0"/>
              <a:t>22.03.2026</a:t>
            </a:fld>
            <a:endParaRPr lang="uk-UA"/>
          </a:p>
        </p:txBody>
      </p:sp>
      <p:sp>
        <p:nvSpPr>
          <p:cNvPr id="6" name="Footer Placeholder 5"/>
          <p:cNvSpPr>
            <a:spLocks noGrp="1"/>
          </p:cNvSpPr>
          <p:nvPr>
            <p:ph type="ftr" sz="quarter" idx="11"/>
          </p:nvPr>
        </p:nvSpPr>
        <p:spPr/>
        <p:txBody>
          <a:bodyPr/>
          <a:lstStyle/>
          <a:p>
            <a:endParaRPr lang="uk-UA"/>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B88E97A-091A-448B-A5F1-1610C8BF1A47}" type="slidenum">
              <a:rPr lang="uk-UA" smtClean="0"/>
              <a:t>‹№›</a:t>
            </a:fld>
            <a:endParaRPr lang="uk-UA"/>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6638362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Істина/хибніст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9833C87B-FA48-4635-88CA-E39286B0E0EB}" type="datetimeFigureOut">
              <a:rPr lang="uk-UA" smtClean="0"/>
              <a:t>22.03.2026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B88E97A-091A-448B-A5F1-1610C8BF1A47}" type="slidenum">
              <a:rPr lang="uk-UA" smtClean="0"/>
              <a:t>‹№›</a:t>
            </a:fld>
            <a:endParaRPr lang="uk-UA"/>
          </a:p>
        </p:txBody>
      </p:sp>
    </p:spTree>
    <p:extLst>
      <p:ext uri="{BB962C8B-B14F-4D97-AF65-F5344CB8AC3E}">
        <p14:creationId xmlns:p14="http://schemas.microsoft.com/office/powerpoint/2010/main" val="30530713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9833C87B-FA48-4635-88CA-E39286B0E0EB}" type="datetimeFigureOut">
              <a:rPr lang="uk-UA" smtClean="0"/>
              <a:t>22.03.2026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B88E97A-091A-448B-A5F1-1610C8BF1A47}" type="slidenum">
              <a:rPr lang="uk-UA" smtClean="0"/>
              <a:t>‹№›</a:t>
            </a:fld>
            <a:endParaRPr lang="uk-UA"/>
          </a:p>
        </p:txBody>
      </p:sp>
    </p:spTree>
    <p:extLst>
      <p:ext uri="{BB962C8B-B14F-4D97-AF65-F5344CB8AC3E}">
        <p14:creationId xmlns:p14="http://schemas.microsoft.com/office/powerpoint/2010/main" val="6708707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9833C87B-FA48-4635-88CA-E39286B0E0EB}" type="datetimeFigureOut">
              <a:rPr lang="uk-UA" smtClean="0"/>
              <a:t>22.03.2026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B88E97A-091A-448B-A5F1-1610C8BF1A47}" type="slidenum">
              <a:rPr lang="uk-UA" smtClean="0"/>
              <a:t>‹№›</a:t>
            </a:fld>
            <a:endParaRPr lang="uk-UA"/>
          </a:p>
        </p:txBody>
      </p:sp>
    </p:spTree>
    <p:extLst>
      <p:ext uri="{BB962C8B-B14F-4D97-AF65-F5344CB8AC3E}">
        <p14:creationId xmlns:p14="http://schemas.microsoft.com/office/powerpoint/2010/main" val="1002096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9833C87B-FA48-4635-88CA-E39286B0E0EB}" type="datetimeFigureOut">
              <a:rPr lang="uk-UA" smtClean="0"/>
              <a:t>22.03.2026</a:t>
            </a:fld>
            <a:endParaRPr lang="uk-UA"/>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7B88E97A-091A-448B-A5F1-1610C8BF1A47}" type="slidenum">
              <a:rPr lang="uk-UA" smtClean="0"/>
              <a:t>‹№›</a:t>
            </a:fld>
            <a:endParaRPr lang="uk-UA"/>
          </a:p>
        </p:txBody>
      </p:sp>
    </p:spTree>
    <p:extLst>
      <p:ext uri="{BB962C8B-B14F-4D97-AF65-F5344CB8AC3E}">
        <p14:creationId xmlns:p14="http://schemas.microsoft.com/office/powerpoint/2010/main" val="173568142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CB59C64-B586-0896-6641-7FD74068D80F}"/>
              </a:ext>
            </a:extLst>
          </p:cNvPr>
          <p:cNvSpPr>
            <a:spLocks noGrp="1"/>
          </p:cNvSpPr>
          <p:nvPr>
            <p:ph type="ctrTitle"/>
          </p:nvPr>
        </p:nvSpPr>
        <p:spPr>
          <a:xfrm>
            <a:off x="2054945" y="2741601"/>
            <a:ext cx="9301315" cy="1374798"/>
          </a:xfrm>
        </p:spPr>
        <p:txBody>
          <a:bodyPr>
            <a:noAutofit/>
          </a:bodyPr>
          <a:lstStyle/>
          <a:p>
            <a:pPr algn="ctr"/>
            <a:r>
              <a:rPr lang="uk-UA" sz="2000" b="1" dirty="0">
                <a:solidFill>
                  <a:schemeClr val="tx1"/>
                </a:solidFill>
                <a:latin typeface="Times New Roman" panose="02020603050405020304" pitchFamily="18" charset="0"/>
                <a:cs typeface="Times New Roman" panose="02020603050405020304" pitchFamily="18" charset="0"/>
              </a:rPr>
              <a:t>ВНУТРІШНІ АУДИТИ (САМОІНСПЕКЦІЇ) ФАРМАЦЕВТИЧНИХ СИСТЕМ ЯКОСТІ: ОРГАНІЗАЦІЯ, ДОКУМЕНТАЛЬНИЙ СУПРОВІД, МЕТОДИ АУДИТУ, ПСИХОЛОГІЧНІ Й ЕТИЧНІ АСПЕКТИ АУДИТУ. КОРИГУВАЛЬНІ Й ЗАПОБІЖНІ ДІЇ (САРА) </a:t>
            </a:r>
            <a:endParaRPr lang="uk-UA" sz="2000" dirty="0">
              <a:solidFill>
                <a:schemeClr val="tx1"/>
              </a:solidFill>
            </a:endParaRPr>
          </a:p>
        </p:txBody>
      </p:sp>
      <p:sp>
        <p:nvSpPr>
          <p:cNvPr id="5" name="Заголовок 1">
            <a:extLst>
              <a:ext uri="{FF2B5EF4-FFF2-40B4-BE49-F238E27FC236}">
                <a16:creationId xmlns:a16="http://schemas.microsoft.com/office/drawing/2014/main" id="{6D6B8FA9-1638-E7A0-77FE-C02FC96500C1}"/>
              </a:ext>
            </a:extLst>
          </p:cNvPr>
          <p:cNvSpPr txBox="1">
            <a:spLocks/>
          </p:cNvSpPr>
          <p:nvPr/>
        </p:nvSpPr>
        <p:spPr>
          <a:xfrm>
            <a:off x="2511015" y="167148"/>
            <a:ext cx="8074025" cy="576775"/>
          </a:xfrm>
          <a:prstGeom prst="rect">
            <a:avLst/>
          </a:prstGeom>
        </p:spPr>
        <p:txBody>
          <a:bodyPr vert="horz" lIns="91440" tIns="45720" rIns="91440" bIns="45720" rtlCol="0" anchor="b">
            <a:normAutofit/>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defRPr/>
            </a:pPr>
            <a:r>
              <a:rPr lang="uk-UA" sz="2800" b="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Одеський національний медичний університет </a:t>
            </a:r>
            <a:endParaRPr lang="ru-RU" sz="2800" b="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 name="Объект 2">
            <a:extLst>
              <a:ext uri="{FF2B5EF4-FFF2-40B4-BE49-F238E27FC236}">
                <a16:creationId xmlns:a16="http://schemas.microsoft.com/office/drawing/2014/main" id="{830B2C7D-21E4-E448-8969-4C486B234984}"/>
              </a:ext>
            </a:extLst>
          </p:cNvPr>
          <p:cNvSpPr txBox="1">
            <a:spLocks/>
          </p:cNvSpPr>
          <p:nvPr/>
        </p:nvSpPr>
        <p:spPr bwMode="auto">
          <a:xfrm>
            <a:off x="865238" y="743923"/>
            <a:ext cx="10717162" cy="576775"/>
          </a:xfrm>
          <a:prstGeom prst="rect">
            <a:avLst/>
          </a:prstGeom>
          <a:noFill/>
          <a:ln>
            <a:noFill/>
          </a:ln>
        </p:spPr>
        <p:txBody>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anose="020B0604020202020204" pitchFamily="34" charset="0"/>
              <a:buNone/>
              <a:defRPr/>
            </a:pPr>
            <a:r>
              <a:rPr lang="uk-UA" sz="2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Кафедра загальної і клінічної фармакології та фармакогнозії</a:t>
            </a:r>
            <a:endParaRPr lang="uk-UA"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gn="ctr">
              <a:lnSpc>
                <a:spcPct val="90000"/>
              </a:lnSpc>
              <a:buFont typeface="Arial" panose="020B0604020202020204" pitchFamily="34" charset="0"/>
              <a:buNone/>
              <a:defRPr/>
            </a:pPr>
            <a:endParaRPr lang="uk-UA"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gn="ctr">
              <a:lnSpc>
                <a:spcPct val="90000"/>
              </a:lnSpc>
              <a:buFont typeface="Arial" panose="020B0604020202020204" pitchFamily="34" charset="0"/>
              <a:buNone/>
              <a:defRPr/>
            </a:pPr>
            <a:r>
              <a:rPr lang="uk-UA"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Навчальна дисципліна «Система якості у фармації»</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A46526E2-20BA-0E40-0EC1-E24B3BE1DEF0}"/>
              </a:ext>
            </a:extLst>
          </p:cNvPr>
          <p:cNvSpPr txBox="1"/>
          <p:nvPr/>
        </p:nvSpPr>
        <p:spPr>
          <a:xfrm>
            <a:off x="7865807" y="5219352"/>
            <a:ext cx="4218039" cy="1255728"/>
          </a:xfrm>
          <a:prstGeom prst="rect">
            <a:avLst/>
          </a:prstGeom>
          <a:noFill/>
        </p:spPr>
        <p:txBody>
          <a:bodyPr wrap="square">
            <a:spAutoFit/>
          </a:bodyPr>
          <a:lstStyle/>
          <a:p>
            <a:pPr marL="0" indent="0">
              <a:lnSpc>
                <a:spcPct val="90000"/>
              </a:lnSpc>
              <a:buFont typeface="Arial" panose="020B0604020202020204" pitchFamily="34" charset="0"/>
              <a:buNone/>
              <a:defRPr/>
            </a:pPr>
            <a:r>
              <a:rPr lang="uk-UA"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Лектор:</a:t>
            </a:r>
          </a:p>
          <a:p>
            <a:pPr marL="0" indent="0">
              <a:lnSpc>
                <a:spcPct val="90000"/>
              </a:lnSpc>
              <a:buFont typeface="Arial" panose="020B0604020202020204" pitchFamily="34" charset="0"/>
              <a:buNone/>
              <a:defRPr/>
            </a:pPr>
            <a:endParaRPr lang="ru-RU"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nSpc>
                <a:spcPct val="80000"/>
              </a:lnSpc>
              <a:buFont typeface="Arial" panose="020B0604020202020204" pitchFamily="34" charset="0"/>
              <a:buNone/>
              <a:defRPr/>
            </a:pPr>
            <a:r>
              <a:rPr lang="uk-UA"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Еберле Лідія Вікторівна,</a:t>
            </a:r>
          </a:p>
          <a:p>
            <a:pPr marL="0" indent="0">
              <a:lnSpc>
                <a:spcPct val="80000"/>
              </a:lnSpc>
              <a:buFont typeface="Arial" panose="020B0604020202020204" pitchFamily="34" charset="0"/>
              <a:buNone/>
              <a:defRPr/>
            </a:pPr>
            <a:r>
              <a:rPr lang="uk-UA"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uk-UA"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к.біол.н</a:t>
            </a:r>
            <a:r>
              <a:rPr lang="uk-UA"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доцент кафедри загальної і </a:t>
            </a:r>
          </a:p>
          <a:p>
            <a:pPr marL="0" indent="0">
              <a:lnSpc>
                <a:spcPct val="80000"/>
              </a:lnSpc>
              <a:buFont typeface="Arial" panose="020B0604020202020204" pitchFamily="34" charset="0"/>
              <a:buNone/>
              <a:defRPr/>
            </a:pPr>
            <a:r>
              <a:rPr lang="uk-UA"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клінічної фармакології та фармакогнозії</a:t>
            </a:r>
          </a:p>
        </p:txBody>
      </p:sp>
      <p:sp>
        <p:nvSpPr>
          <p:cNvPr id="10" name="TextBox 9">
            <a:extLst>
              <a:ext uri="{FF2B5EF4-FFF2-40B4-BE49-F238E27FC236}">
                <a16:creationId xmlns:a16="http://schemas.microsoft.com/office/drawing/2014/main" id="{78D61F4A-7403-6D9B-1835-DDFD60FF4FCA}"/>
              </a:ext>
            </a:extLst>
          </p:cNvPr>
          <p:cNvSpPr txBox="1"/>
          <p:nvPr/>
        </p:nvSpPr>
        <p:spPr>
          <a:xfrm>
            <a:off x="4522838" y="6244248"/>
            <a:ext cx="2494934" cy="461665"/>
          </a:xfrm>
          <a:prstGeom prst="rect">
            <a:avLst/>
          </a:prstGeom>
          <a:noFill/>
        </p:spPr>
        <p:txBody>
          <a:bodyPr wrap="square">
            <a:spAutoFit/>
          </a:bodyPr>
          <a:lstStyle/>
          <a:p>
            <a:pPr algn="ctr">
              <a:defRPr/>
            </a:pPr>
            <a:r>
              <a:rPr lang="uk-UA" sz="2400" b="1">
                <a:effectLst>
                  <a:outerShdw blurRad="38100" dist="38100" dir="2700000" algn="tl">
                    <a:srgbClr val="000000">
                      <a:alpha val="43137"/>
                    </a:srgbClr>
                  </a:outerShdw>
                </a:effectLst>
                <a:latin typeface="Times New Roman" pitchFamily="18" charset="0"/>
                <a:cs typeface="Times New Roman" pitchFamily="18" charset="0"/>
              </a:rPr>
              <a:t>2024</a:t>
            </a:r>
            <a:endParaRPr lang="ru-RU" sz="2400" b="1" dirty="0">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6057816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2967114-0811-CC74-D3D6-A494A517C233}"/>
              </a:ext>
            </a:extLst>
          </p:cNvPr>
          <p:cNvSpPr txBox="1"/>
          <p:nvPr/>
        </p:nvSpPr>
        <p:spPr>
          <a:xfrm>
            <a:off x="1757596" y="780206"/>
            <a:ext cx="9859781" cy="5632311"/>
          </a:xfrm>
          <a:prstGeom prst="rect">
            <a:avLst/>
          </a:prstGeom>
          <a:noFill/>
        </p:spPr>
        <p:txBody>
          <a:bodyPr wrap="square">
            <a:spAutoFit/>
          </a:bodyPr>
          <a:lstStyle/>
          <a:p>
            <a:pPr algn="just"/>
            <a:r>
              <a:rPr lang="uk-UA" sz="2000" b="1" i="0" u="none" strike="noStrike" baseline="0" dirty="0">
                <a:solidFill>
                  <a:srgbClr val="000000"/>
                </a:solidFill>
                <a:latin typeface="Times New Roman" panose="02020603050405020304" pitchFamily="18" charset="0"/>
                <a:cs typeface="Times New Roman" panose="02020603050405020304" pitchFamily="18" charset="0"/>
              </a:rPr>
              <a:t>Аудит якості </a:t>
            </a:r>
            <a:r>
              <a:rPr lang="uk-UA" sz="2000" b="0" i="0" u="none" strike="noStrike" baseline="0" dirty="0">
                <a:solidFill>
                  <a:srgbClr val="000000"/>
                </a:solidFill>
                <a:latin typeface="Times New Roman" panose="02020603050405020304" pitchFamily="18" charset="0"/>
                <a:cs typeface="Times New Roman" panose="02020603050405020304" pitchFamily="18" charset="0"/>
              </a:rPr>
              <a:t>(</a:t>
            </a:r>
            <a:r>
              <a:rPr lang="en-ID" sz="2000" b="0" i="0" u="none" strike="noStrike" baseline="0" dirty="0">
                <a:solidFill>
                  <a:srgbClr val="000000"/>
                </a:solidFill>
                <a:latin typeface="Times New Roman" panose="02020603050405020304" pitchFamily="18" charset="0"/>
                <a:cs typeface="Times New Roman" panose="02020603050405020304" pitchFamily="18" charset="0"/>
              </a:rPr>
              <a:t>Quality Audit, QA) — </a:t>
            </a:r>
            <a:r>
              <a:rPr lang="uk-UA" sz="2000" b="0" i="0" u="none" strike="noStrike" baseline="0" dirty="0">
                <a:solidFill>
                  <a:srgbClr val="000000"/>
                </a:solidFill>
                <a:latin typeface="Times New Roman" panose="02020603050405020304" pitchFamily="18" charset="0"/>
                <a:cs typeface="Times New Roman" panose="02020603050405020304" pitchFamily="18" charset="0"/>
              </a:rPr>
              <a:t>за визначенням міжнародного стандарту </a:t>
            </a:r>
            <a:r>
              <a:rPr lang="en-ID" sz="2000" b="0" i="0" u="none" strike="noStrike" baseline="0" dirty="0">
                <a:solidFill>
                  <a:srgbClr val="000000"/>
                </a:solidFill>
                <a:latin typeface="Times New Roman" panose="02020603050405020304" pitchFamily="18" charset="0"/>
                <a:cs typeface="Times New Roman" panose="02020603050405020304" pitchFamily="18" charset="0"/>
              </a:rPr>
              <a:t>ISO 19011:2002 — </a:t>
            </a:r>
            <a:r>
              <a:rPr lang="uk-UA" sz="2000" b="0" i="0" u="none" strike="noStrike" baseline="0" dirty="0">
                <a:solidFill>
                  <a:srgbClr val="000000"/>
                </a:solidFill>
                <a:latin typeface="Times New Roman" panose="02020603050405020304" pitchFamily="18" charset="0"/>
                <a:cs typeface="Times New Roman" panose="02020603050405020304" pitchFamily="18" charset="0"/>
              </a:rPr>
              <a:t>це систематичний, незалежний і документований процес отримання доказів аудиту та об’єктивного їх оцінювання для визначення ступеня виконання критеріїв аудиту. Таким чином, аудит можна охарактеризувати як перевірку об’єкта (підприємства в цілому, окремих процесів чи функцій) на предмет відповідності певним вимогам, яка здійснюється за встановленими правилами. </a:t>
            </a:r>
          </a:p>
          <a:p>
            <a:pPr algn="just"/>
            <a:endParaRPr lang="ru-RU" sz="2000" b="0" i="0" u="none" strike="noStrike" baseline="0" dirty="0">
              <a:solidFill>
                <a:srgbClr val="000000"/>
              </a:solidFill>
              <a:latin typeface="Times New Roman" panose="02020603050405020304" pitchFamily="18" charset="0"/>
              <a:cs typeface="Times New Roman" panose="02020603050405020304" pitchFamily="18" charset="0"/>
            </a:endParaRPr>
          </a:p>
          <a:p>
            <a:pPr algn="just"/>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Доказами</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аудиту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можуть</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бути будь-</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які</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записи,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виклади</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фактів</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зафіксовані</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спостереження</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чи</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інша</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істотна</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інформація</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що</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може</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бути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перевірена</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cs typeface="Times New Roman" panose="02020603050405020304" pitchFamily="18" charset="0"/>
              </a:rPr>
              <a:t>Докази</a:t>
            </a:r>
            <a:r>
              <a:rPr lang="ru-RU" sz="2000" b="0" i="0" u="none" strike="noStrike" baseline="0" dirty="0">
                <a:solidFill>
                  <a:srgbClr val="000000"/>
                </a:solidFill>
                <a:latin typeface="Times New Roman" panose="02020603050405020304" pitchFamily="18" charset="0"/>
                <a:cs typeface="Times New Roman" panose="02020603050405020304" pitchFamily="18" charset="0"/>
              </a:rPr>
              <a:t> аудиту </a:t>
            </a:r>
            <a:r>
              <a:rPr lang="uk-UA" sz="2000" dirty="0">
                <a:latin typeface="Times New Roman" panose="02020603050405020304" pitchFamily="18" charset="0"/>
                <a:cs typeface="Times New Roman" panose="02020603050405020304" pitchFamily="18" charset="0"/>
              </a:rPr>
              <a:t>можуть бути якісними (факт наявності чи відсутності необхідних документів, факт виконання чи невиконання обов’язкової процедури тощо) або кількісними (</a:t>
            </a:r>
            <a:r>
              <a:rPr lang="uk-UA" sz="2000" dirty="0" err="1">
                <a:latin typeface="Times New Roman" panose="02020603050405020304" pitchFamily="18" charset="0"/>
                <a:cs typeface="Times New Roman" panose="02020603050405020304" pitchFamily="18" charset="0"/>
              </a:rPr>
              <a:t>чисельно</a:t>
            </a:r>
            <a:r>
              <a:rPr lang="uk-UA" sz="2000" dirty="0">
                <a:latin typeface="Times New Roman" panose="02020603050405020304" pitchFamily="18" charset="0"/>
                <a:cs typeface="Times New Roman" panose="02020603050405020304" pitchFamily="18" charset="0"/>
              </a:rPr>
              <a:t> виражені дані щодо тенденцій функціонування процесів підприємства, показників якості продукції та ін.). </a:t>
            </a:r>
          </a:p>
          <a:p>
            <a:pPr algn="just"/>
            <a:endParaRPr lang="uk-UA" sz="2000" dirty="0">
              <a:latin typeface="Times New Roman" panose="02020603050405020304" pitchFamily="18" charset="0"/>
              <a:cs typeface="Times New Roman" panose="02020603050405020304" pitchFamily="18" charset="0"/>
            </a:endParaRPr>
          </a:p>
          <a:p>
            <a:pPr algn="just"/>
            <a:r>
              <a:rPr lang="uk-UA" sz="2000" dirty="0">
                <a:latin typeface="Times New Roman" panose="02020603050405020304" pitchFamily="18" charset="0"/>
                <a:cs typeface="Times New Roman" panose="02020603050405020304" pitchFamily="18" charset="0"/>
              </a:rPr>
              <a:t>Критеріями аудиту найчастіше виступають сформульовані наміри керівництва (це може бути, напр. «Політика» та «Цілі» у сфері якості), документовані процедури, інструкції чи застосовні нормативні вимоги в будь-якому іншому форматі, які аудитори використовують як еталон. </a:t>
            </a:r>
          </a:p>
        </p:txBody>
      </p:sp>
    </p:spTree>
    <p:extLst>
      <p:ext uri="{BB962C8B-B14F-4D97-AF65-F5344CB8AC3E}">
        <p14:creationId xmlns:p14="http://schemas.microsoft.com/office/powerpoint/2010/main" val="3010473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Зображення, що містить текст, особа, Обличчя людини, чоловік&#10;&#10;Вміст на основі ШІ може бути неправильним.">
            <a:extLst>
              <a:ext uri="{FF2B5EF4-FFF2-40B4-BE49-F238E27FC236}">
                <a16:creationId xmlns:a16="http://schemas.microsoft.com/office/drawing/2014/main" id="{CCFFB727-41E2-C1B9-906D-01C6CD1A0E6E}"/>
              </a:ext>
            </a:extLst>
          </p:cNvPr>
          <p:cNvPicPr>
            <a:picLocks noChangeAspect="1"/>
          </p:cNvPicPr>
          <p:nvPr/>
        </p:nvPicPr>
        <p:blipFill>
          <a:blip r:embed="rId2"/>
          <a:stretch>
            <a:fillRect/>
          </a:stretch>
        </p:blipFill>
        <p:spPr>
          <a:xfrm>
            <a:off x="549639" y="0"/>
            <a:ext cx="11092721" cy="6858000"/>
          </a:xfrm>
          <a:prstGeom prst="rect">
            <a:avLst/>
          </a:prstGeom>
        </p:spPr>
      </p:pic>
    </p:spTree>
    <p:extLst>
      <p:ext uri="{BB962C8B-B14F-4D97-AF65-F5344CB8AC3E}">
        <p14:creationId xmlns:p14="http://schemas.microsoft.com/office/powerpoint/2010/main" val="39723031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62B6EB5-55CF-C9A3-B9D0-B1DD913CB652}"/>
              </a:ext>
            </a:extLst>
          </p:cNvPr>
          <p:cNvSpPr txBox="1"/>
          <p:nvPr/>
        </p:nvSpPr>
        <p:spPr>
          <a:xfrm>
            <a:off x="1543665" y="458956"/>
            <a:ext cx="10347564" cy="5940088"/>
          </a:xfrm>
          <a:prstGeom prst="rect">
            <a:avLst/>
          </a:prstGeom>
          <a:noFill/>
        </p:spPr>
        <p:txBody>
          <a:bodyPr wrap="square">
            <a:spAutoFit/>
          </a:bodyPr>
          <a:lstStyle/>
          <a:p>
            <a:pPr algn="just"/>
            <a:r>
              <a:rPr lang="uk-UA" sz="2000" b="0" i="0" u="none" strike="noStrike" baseline="0" dirty="0">
                <a:solidFill>
                  <a:srgbClr val="000000"/>
                </a:solidFill>
                <a:latin typeface="Times New Roman" panose="02020603050405020304" pitchFamily="18" charset="0"/>
              </a:rPr>
              <a:t>Залежно від вибраних критеріїв аудиту якості може мати різні цілі. Так, напр., існує поняття бухгалтерського аудиту, аудиту з охорони праці тощо. На відміну від інших видів перевірок, аудит якості поширюється лише на систему управління якістю підприємства або на окремі її процеси. У деяких випадках аудиту може підлягати також продукція (у </a:t>
            </a:r>
            <a:r>
              <a:rPr lang="uk-UA" sz="2000" b="0" i="0" u="none" strike="noStrike" baseline="0" dirty="0" err="1">
                <a:solidFill>
                  <a:srgbClr val="000000"/>
                </a:solidFill>
                <a:latin typeface="Times New Roman" panose="02020603050405020304" pitchFamily="18" charset="0"/>
              </a:rPr>
              <a:t>т.ч</a:t>
            </a:r>
            <a:r>
              <a:rPr lang="uk-UA" sz="2000" b="0" i="0" u="none" strike="noStrike" baseline="0" dirty="0">
                <a:solidFill>
                  <a:srgbClr val="000000"/>
                </a:solidFill>
                <a:latin typeface="Times New Roman" panose="02020603050405020304" pitchFamily="18" charset="0"/>
              </a:rPr>
              <a:t>. послуги). При такому аудиті визначається результативність заходів з управління якістю для конкретного виробу (продукції). </a:t>
            </a:r>
          </a:p>
          <a:p>
            <a:pPr algn="just"/>
            <a:endParaRPr lang="uk-UA" sz="2000" dirty="0">
              <a:solidFill>
                <a:srgbClr val="000000"/>
              </a:solidFill>
              <a:latin typeface="Times New Roman" panose="02020603050405020304" pitchFamily="18" charset="0"/>
            </a:endParaRPr>
          </a:p>
          <a:p>
            <a:pPr algn="just"/>
            <a:r>
              <a:rPr lang="uk-UA" sz="2000" b="0" i="0" u="none" strike="noStrike" baseline="0" dirty="0">
                <a:solidFill>
                  <a:srgbClr val="000000"/>
                </a:solidFill>
                <a:latin typeface="Times New Roman" panose="02020603050405020304" pitchFamily="18" charset="0"/>
              </a:rPr>
              <a:t>Проводиться комплексна оцінка відповідності якості продукції вимогам споживачів, технічним умовам, іншій нормативній документації. У таких випадках розглядаються конкретні процеси виготовлення й випробування продукції, доцільність і взаємозв’язок застосовуваних нормативних документів, узгодженість робіт підрозділів на різних етапах технологічного ланцюга. Отже, аудит якості продукції виходить далеко за межі контролю якості продукції, який здійснюється практично на всіх підприємствах. </a:t>
            </a:r>
          </a:p>
          <a:p>
            <a:pPr algn="just"/>
            <a:endParaRPr lang="uk-UA" sz="2000" b="0" i="0" u="none" strike="noStrike" baseline="0" dirty="0">
              <a:solidFill>
                <a:srgbClr val="000000"/>
              </a:solidFill>
              <a:latin typeface="Times New Roman" panose="02020603050405020304" pitchFamily="18" charset="0"/>
            </a:endParaRPr>
          </a:p>
          <a:p>
            <a:pPr algn="just"/>
            <a:r>
              <a:rPr lang="uk-UA" sz="2000" b="0" i="0" u="none" strike="noStrike" baseline="0" dirty="0">
                <a:solidFill>
                  <a:srgbClr val="000000"/>
                </a:solidFill>
                <a:latin typeface="Times New Roman" panose="02020603050405020304" pitchFamily="18" charset="0"/>
              </a:rPr>
              <a:t>Основна мета будь-якого аудиту якості полягає в оцінюванні результативності запроваджених заходів і визначенні необхідності запобіжних та/чи коригувальних дій, а також заходів з поліпшення. Виходячи з цього, аудит якості не слід плутати з інспектуванням, контролем чи ревізією, завданням яких є, насамперед, пошук </a:t>
            </a:r>
            <a:r>
              <a:rPr lang="uk-UA" sz="2000" b="0" i="0" u="none" strike="noStrike" baseline="0" dirty="0" err="1">
                <a:solidFill>
                  <a:srgbClr val="000000"/>
                </a:solidFill>
                <a:latin typeface="Times New Roman" panose="02020603050405020304" pitchFamily="18" charset="0"/>
              </a:rPr>
              <a:t>невідповідностей</a:t>
            </a:r>
            <a:r>
              <a:rPr lang="uk-UA" sz="2000" b="0" i="0" u="none" strike="noStrike" baseline="0" dirty="0">
                <a:solidFill>
                  <a:srgbClr val="000000"/>
                </a:solidFill>
                <a:latin typeface="Times New Roman" panose="02020603050405020304" pitchFamily="18" charset="0"/>
              </a:rPr>
              <a:t> об’єкта, що перевіряється. </a:t>
            </a:r>
            <a:endParaRPr lang="uk-UA" sz="2000" dirty="0"/>
          </a:p>
        </p:txBody>
      </p:sp>
    </p:spTree>
    <p:extLst>
      <p:ext uri="{BB962C8B-B14F-4D97-AF65-F5344CB8AC3E}">
        <p14:creationId xmlns:p14="http://schemas.microsoft.com/office/powerpoint/2010/main" val="3039909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Зображення, що містить текст, особа, чоловік, одежа&#10;&#10;Вміст на основі ШІ може бути неправильним.">
            <a:extLst>
              <a:ext uri="{FF2B5EF4-FFF2-40B4-BE49-F238E27FC236}">
                <a16:creationId xmlns:a16="http://schemas.microsoft.com/office/drawing/2014/main" id="{7B94794C-AA68-771F-F206-689C92ABD4E0}"/>
              </a:ext>
            </a:extLst>
          </p:cNvPr>
          <p:cNvPicPr>
            <a:picLocks noChangeAspect="1"/>
          </p:cNvPicPr>
          <p:nvPr/>
        </p:nvPicPr>
        <p:blipFill>
          <a:blip r:embed="rId2"/>
          <a:stretch>
            <a:fillRect/>
          </a:stretch>
        </p:blipFill>
        <p:spPr>
          <a:xfrm>
            <a:off x="1337186" y="165510"/>
            <a:ext cx="10402529" cy="6763925"/>
          </a:xfrm>
          <a:prstGeom prst="rect">
            <a:avLst/>
          </a:prstGeom>
        </p:spPr>
      </p:pic>
    </p:spTree>
    <p:extLst>
      <p:ext uri="{BB962C8B-B14F-4D97-AF65-F5344CB8AC3E}">
        <p14:creationId xmlns:p14="http://schemas.microsoft.com/office/powerpoint/2010/main" val="3723539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ED34C1-9494-58F9-5A45-551FDA17B343}"/>
              </a:ext>
            </a:extLst>
          </p:cNvPr>
          <p:cNvSpPr txBox="1"/>
          <p:nvPr/>
        </p:nvSpPr>
        <p:spPr>
          <a:xfrm>
            <a:off x="1712626" y="305068"/>
            <a:ext cx="10174574" cy="6247864"/>
          </a:xfrm>
          <a:prstGeom prst="rect">
            <a:avLst/>
          </a:prstGeom>
          <a:noFill/>
        </p:spPr>
        <p:txBody>
          <a:bodyPr wrap="square">
            <a:spAutoFit/>
          </a:bodyPr>
          <a:lstStyle/>
          <a:p>
            <a:pPr algn="just"/>
            <a:r>
              <a:rPr lang="uk-UA" sz="2000" b="0" i="0" u="none" strike="noStrike" baseline="0" dirty="0">
                <a:solidFill>
                  <a:srgbClr val="000000"/>
                </a:solidFill>
                <a:latin typeface="Times New Roman" panose="02020603050405020304" pitchFamily="18" charset="0"/>
              </a:rPr>
              <a:t>На сьогодні склалася загальноприйнята класифікація аудитів відповідно до їх цілей та об’єктів. Так, внутрішні аудити, які іноді називають «аудити першою стороною», проводяться або самою організацією, або іншою організацією (особою) за її дорученням для внутрішніх цілей. Такі аудити дають керівництву повну й об’єктивну інформацію про функціонування процесів підприємства і стан справ щодо якості продукції. </a:t>
            </a:r>
          </a:p>
          <a:p>
            <a:pPr algn="just"/>
            <a:endParaRPr lang="uk-UA" sz="2000" b="0" i="0" u="none" strike="noStrike" baseline="0" dirty="0">
              <a:solidFill>
                <a:srgbClr val="000000"/>
              </a:solidFill>
              <a:latin typeface="Times New Roman" panose="02020603050405020304" pitchFamily="18" charset="0"/>
            </a:endParaRPr>
          </a:p>
          <a:p>
            <a:pPr algn="just"/>
            <a:r>
              <a:rPr lang="uk-UA" sz="2000" b="0" i="0" u="none" strike="noStrike" baseline="0" dirty="0">
                <a:solidFill>
                  <a:srgbClr val="000000"/>
                </a:solidFill>
                <a:latin typeface="Times New Roman" panose="02020603050405020304" pitchFamily="18" charset="0"/>
              </a:rPr>
              <a:t>Внутрішні аудити є основою для прийняття управлінських рішень щодо коригувальних і/або запобіжних дій у межах постійного поліпшення діяльності на всіх рівнях. Іноді такі аудити є необхідною умовою декларування відповідності певним вимогам з боку споживачів продукції. До зовнішніх аудитів відносять ті, що їх називають «аудити другою стороною» та «аудити третьою стороною». Аудити другою стороною проводяться сторонами, які мають певний інтерес до діяльності організації (напр. замовниками або іншими особами за їхнім дорученням). До таких аудитів належать, перш за все, аудити постачальника, коли підприємство-замовник здійснює перевірку діяльності свого підприємства-постачальника. </a:t>
            </a:r>
          </a:p>
          <a:p>
            <a:pPr algn="just"/>
            <a:r>
              <a:rPr lang="uk-UA" sz="2000" b="0" i="0" u="none" strike="noStrike" baseline="0" dirty="0">
                <a:solidFill>
                  <a:srgbClr val="000000"/>
                </a:solidFill>
                <a:latin typeface="Times New Roman" panose="02020603050405020304" pitchFamily="18" charset="0"/>
              </a:rPr>
              <a:t>Аудити третьою стороною здійснюються зовнішніми незалежними організаціями (як правило, органами сертифікації). Ці організації здійснюють сертифікацію на відповідність тим чи іншим вимогам, напр. вимогам стандарту </a:t>
            </a:r>
            <a:r>
              <a:rPr lang="en-ID" sz="2000" b="0" i="0" u="none" strike="noStrike" baseline="0" dirty="0">
                <a:solidFill>
                  <a:srgbClr val="000000"/>
                </a:solidFill>
                <a:latin typeface="Times New Roman" panose="02020603050405020304" pitchFamily="18" charset="0"/>
              </a:rPr>
              <a:t>ISO 9001, SA 8000 </a:t>
            </a:r>
            <a:r>
              <a:rPr lang="uk-UA" sz="2000" b="0" i="0" u="none" strike="noStrike" baseline="0" dirty="0">
                <a:solidFill>
                  <a:srgbClr val="000000"/>
                </a:solidFill>
                <a:latin typeface="Times New Roman" panose="02020603050405020304" pitchFamily="18" charset="0"/>
              </a:rPr>
              <a:t>або </a:t>
            </a:r>
            <a:r>
              <a:rPr lang="en-ID" sz="2000" b="0" i="0" u="none" strike="noStrike" baseline="0" dirty="0">
                <a:solidFill>
                  <a:srgbClr val="000000"/>
                </a:solidFill>
                <a:latin typeface="Times New Roman" panose="02020603050405020304" pitchFamily="18" charset="0"/>
              </a:rPr>
              <a:t>ISO 14001. </a:t>
            </a:r>
            <a:r>
              <a:rPr lang="uk-UA" sz="2000" b="0" i="0" u="none" strike="noStrike" baseline="0" dirty="0">
                <a:solidFill>
                  <a:srgbClr val="000000"/>
                </a:solidFill>
                <a:latin typeface="Times New Roman" panose="02020603050405020304" pitchFamily="18" charset="0"/>
              </a:rPr>
              <a:t>Якщо </a:t>
            </a:r>
            <a:r>
              <a:rPr lang="ru-RU" sz="2000" b="0" i="0" u="none" strike="noStrike" baseline="0" dirty="0" err="1">
                <a:latin typeface="Times New Roman" panose="02020603050405020304" pitchFamily="18" charset="0"/>
              </a:rPr>
              <a:t>дві</a:t>
            </a:r>
            <a:r>
              <a:rPr lang="ru-RU" sz="2000" b="0" i="0" u="none" strike="noStrike" baseline="0" dirty="0">
                <a:latin typeface="Times New Roman" panose="02020603050405020304" pitchFamily="18" charset="0"/>
              </a:rPr>
              <a:t> </a:t>
            </a:r>
            <a:r>
              <a:rPr lang="ru-RU" sz="2000" b="0" i="0" u="none" strike="noStrike" baseline="0" dirty="0" err="1">
                <a:latin typeface="Times New Roman" panose="02020603050405020304" pitchFamily="18" charset="0"/>
              </a:rPr>
              <a:t>чи</a:t>
            </a:r>
            <a:r>
              <a:rPr lang="ru-RU" sz="2000" b="0" i="0" u="none" strike="noStrike" baseline="0" dirty="0">
                <a:latin typeface="Times New Roman" panose="02020603050405020304" pitchFamily="18" charset="0"/>
              </a:rPr>
              <a:t> </a:t>
            </a:r>
            <a:r>
              <a:rPr lang="ru-RU" sz="2000" b="0" i="0" u="none" strike="noStrike" baseline="0" dirty="0" err="1">
                <a:latin typeface="Times New Roman" panose="02020603050405020304" pitchFamily="18" charset="0"/>
              </a:rPr>
              <a:t>кілька</a:t>
            </a:r>
            <a:r>
              <a:rPr lang="ru-RU" sz="2000" b="0" i="0" u="none" strike="noStrike" baseline="0" dirty="0">
                <a:latin typeface="Times New Roman" panose="02020603050405020304" pitchFamily="18" charset="0"/>
              </a:rPr>
              <a:t> </a:t>
            </a:r>
            <a:r>
              <a:rPr lang="ru-RU" sz="2000" b="0" i="0" u="none" strike="noStrike" baseline="0" dirty="0" err="1">
                <a:latin typeface="Times New Roman" panose="02020603050405020304" pitchFamily="18" charset="0"/>
              </a:rPr>
              <a:t>організацій</a:t>
            </a:r>
            <a:r>
              <a:rPr lang="ru-RU" sz="2000" b="0" i="0" u="none" strike="noStrike" baseline="0" dirty="0">
                <a:latin typeface="Times New Roman" panose="02020603050405020304" pitchFamily="18" charset="0"/>
              </a:rPr>
              <a:t> </a:t>
            </a:r>
            <a:r>
              <a:rPr lang="ru-RU" sz="2000" b="0" i="0" u="none" strike="noStrike" baseline="0" dirty="0" err="1">
                <a:latin typeface="Times New Roman" panose="02020603050405020304" pitchFamily="18" charset="0"/>
              </a:rPr>
              <a:t>здійснюють</a:t>
            </a:r>
            <a:r>
              <a:rPr lang="ru-RU" sz="2000" b="0" i="0" u="none" strike="noStrike" baseline="0" dirty="0">
                <a:latin typeface="Times New Roman" panose="02020603050405020304" pitchFamily="18" charset="0"/>
              </a:rPr>
              <a:t> разом аудит одного </a:t>
            </a:r>
            <a:r>
              <a:rPr lang="ru-RU" sz="2000" b="0" i="0" u="none" strike="noStrike" baseline="0" dirty="0" err="1">
                <a:latin typeface="Times New Roman" panose="02020603050405020304" pitchFamily="18" charset="0"/>
              </a:rPr>
              <a:t>об’єкта</a:t>
            </a:r>
            <a:r>
              <a:rPr lang="ru-RU" sz="2000" b="0" i="0" u="none" strike="noStrike" baseline="0" dirty="0">
                <a:latin typeface="Times New Roman" panose="02020603050405020304" pitchFamily="18" charset="0"/>
              </a:rPr>
              <a:t>, </a:t>
            </a:r>
            <a:r>
              <a:rPr lang="ru-RU" sz="2000" b="0" i="0" u="none" strike="noStrike" baseline="0" dirty="0" err="1">
                <a:latin typeface="Times New Roman" panose="02020603050405020304" pitchFamily="18" charset="0"/>
              </a:rPr>
              <a:t>цей</a:t>
            </a:r>
            <a:r>
              <a:rPr lang="ru-RU" sz="2000" b="0" i="0" u="none" strike="noStrike" baseline="0" dirty="0">
                <a:latin typeface="Times New Roman" panose="02020603050405020304" pitchFamily="18" charset="0"/>
              </a:rPr>
              <a:t> аудит </a:t>
            </a:r>
            <a:r>
              <a:rPr lang="ru-RU" sz="2000" b="0" i="0" u="none" strike="noStrike" baseline="0" dirty="0" err="1">
                <a:latin typeface="Times New Roman" panose="02020603050405020304" pitchFamily="18" charset="0"/>
              </a:rPr>
              <a:t>називається</a:t>
            </a:r>
            <a:r>
              <a:rPr lang="ru-RU" sz="2000" b="0" i="0" u="none" strike="noStrike" baseline="0" dirty="0">
                <a:latin typeface="Times New Roman" panose="02020603050405020304" pitchFamily="18" charset="0"/>
              </a:rPr>
              <a:t> «</a:t>
            </a:r>
            <a:r>
              <a:rPr lang="ru-RU" sz="2000" b="0" i="0" u="none" strike="noStrike" baseline="0" dirty="0" err="1">
                <a:latin typeface="Times New Roman" panose="02020603050405020304" pitchFamily="18" charset="0"/>
              </a:rPr>
              <a:t>спільним</a:t>
            </a:r>
            <a:r>
              <a:rPr lang="ru-RU" sz="2000" b="0" i="0" u="none" strike="noStrike" baseline="0" dirty="0">
                <a:latin typeface="Times New Roman" panose="02020603050405020304" pitchFamily="18" charset="0"/>
              </a:rPr>
              <a:t> аудитом». </a:t>
            </a:r>
            <a:endParaRPr lang="uk-UA" sz="2000" dirty="0"/>
          </a:p>
        </p:txBody>
      </p:sp>
    </p:spTree>
    <p:extLst>
      <p:ext uri="{BB962C8B-B14F-4D97-AF65-F5344CB8AC3E}">
        <p14:creationId xmlns:p14="http://schemas.microsoft.com/office/powerpoint/2010/main" val="35647364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Зображення, що містить текст, знімок екрана, Реклама в Інтернеті, особа&#10;&#10;Вміст на основі ШІ може бути неправильним.">
            <a:extLst>
              <a:ext uri="{FF2B5EF4-FFF2-40B4-BE49-F238E27FC236}">
                <a16:creationId xmlns:a16="http://schemas.microsoft.com/office/drawing/2014/main" id="{615A850D-CFB0-381C-00CE-CB7252B45CD4}"/>
              </a:ext>
            </a:extLst>
          </p:cNvPr>
          <p:cNvPicPr>
            <a:picLocks noChangeAspect="1"/>
          </p:cNvPicPr>
          <p:nvPr/>
        </p:nvPicPr>
        <p:blipFill>
          <a:blip r:embed="rId2"/>
          <a:srcRect t="1604"/>
          <a:stretch>
            <a:fillRect/>
          </a:stretch>
        </p:blipFill>
        <p:spPr>
          <a:xfrm>
            <a:off x="1693305" y="304800"/>
            <a:ext cx="9849766" cy="6394052"/>
          </a:xfrm>
          <a:prstGeom prst="rect">
            <a:avLst/>
          </a:prstGeom>
        </p:spPr>
      </p:pic>
    </p:spTree>
    <p:extLst>
      <p:ext uri="{BB962C8B-B14F-4D97-AF65-F5344CB8AC3E}">
        <p14:creationId xmlns:p14="http://schemas.microsoft.com/office/powerpoint/2010/main" val="22376504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6299575-7F68-3112-06FD-6D181777621D}"/>
              </a:ext>
            </a:extLst>
          </p:cNvPr>
          <p:cNvSpPr txBox="1"/>
          <p:nvPr/>
        </p:nvSpPr>
        <p:spPr>
          <a:xfrm>
            <a:off x="2233052" y="898308"/>
            <a:ext cx="9368852" cy="4708981"/>
          </a:xfrm>
          <a:prstGeom prst="rect">
            <a:avLst/>
          </a:prstGeom>
          <a:noFill/>
        </p:spPr>
        <p:txBody>
          <a:bodyPr wrap="square">
            <a:spAutoFit/>
          </a:bodyPr>
          <a:lstStyle/>
          <a:p>
            <a:pPr algn="just"/>
            <a:r>
              <a:rPr lang="uk-UA" sz="2000" b="0" i="0" u="none" strike="noStrike" baseline="0" dirty="0">
                <a:solidFill>
                  <a:srgbClr val="000000"/>
                </a:solidFill>
                <a:latin typeface="Times New Roman" panose="02020603050405020304" pitchFamily="18" charset="0"/>
              </a:rPr>
              <a:t>Широке впровадження систем управління якістю на підприємствах різних галузей стало причиною необхідності стандартизації підходів до їх аналізу й оцінювання, а згодом — і процедур сертифікації таких систем. </a:t>
            </a:r>
          </a:p>
          <a:p>
            <a:pPr algn="just"/>
            <a:endParaRPr lang="uk-UA" sz="2000" b="0" i="0" u="none" strike="noStrike" baseline="0" dirty="0">
              <a:solidFill>
                <a:srgbClr val="000000"/>
              </a:solidFill>
              <a:latin typeface="Times New Roman" panose="02020603050405020304" pitchFamily="18" charset="0"/>
            </a:endParaRPr>
          </a:p>
          <a:p>
            <a:pPr algn="just"/>
            <a:r>
              <a:rPr lang="uk-UA" sz="2000" b="0" i="0" u="none" strike="noStrike" baseline="0" dirty="0">
                <a:solidFill>
                  <a:srgbClr val="000000"/>
                </a:solidFill>
                <a:latin typeface="Times New Roman" panose="02020603050405020304" pitchFamily="18" charset="0"/>
              </a:rPr>
              <a:t>Для забезпечення єдності підходів до проведення аудитів Міжнародною організацією зі стандартизації (</a:t>
            </a:r>
            <a:r>
              <a:rPr lang="en-ID" sz="2000" b="0" i="0" u="none" strike="noStrike" baseline="0" dirty="0">
                <a:solidFill>
                  <a:srgbClr val="000000"/>
                </a:solidFill>
                <a:latin typeface="Times New Roman" panose="02020603050405020304" pitchFamily="18" charset="0"/>
              </a:rPr>
              <a:t>ISO) </a:t>
            </a:r>
            <a:r>
              <a:rPr lang="uk-UA" sz="2000" b="0" i="0" u="none" strike="noStrike" baseline="0" dirty="0">
                <a:solidFill>
                  <a:srgbClr val="000000"/>
                </a:solidFill>
                <a:latin typeface="Times New Roman" panose="02020603050405020304" pitchFamily="18" charset="0"/>
              </a:rPr>
              <a:t>були розроблені керівні настанови з проведення аудитів систем управління якістю та систем екологічного менеджменту. </a:t>
            </a:r>
          </a:p>
          <a:p>
            <a:pPr algn="just"/>
            <a:endParaRPr lang="uk-UA" sz="2000" b="0" i="0" u="none" strike="noStrike" baseline="0" dirty="0">
              <a:solidFill>
                <a:srgbClr val="000000"/>
              </a:solidFill>
              <a:latin typeface="Times New Roman" panose="02020603050405020304" pitchFamily="18" charset="0"/>
            </a:endParaRPr>
          </a:p>
          <a:p>
            <a:pPr algn="just"/>
            <a:r>
              <a:rPr lang="uk-UA" sz="2000" b="0" i="0" u="none" strike="noStrike" baseline="0" dirty="0">
                <a:solidFill>
                  <a:srgbClr val="000000"/>
                </a:solidFill>
                <a:latin typeface="Times New Roman" panose="02020603050405020304" pitchFamily="18" charset="0"/>
              </a:rPr>
              <a:t>Ці настанови лягли в основу стандарту </a:t>
            </a:r>
            <a:r>
              <a:rPr lang="en-ID" sz="2000" b="0" i="0" u="none" strike="noStrike" baseline="0" dirty="0">
                <a:solidFill>
                  <a:srgbClr val="000000"/>
                </a:solidFill>
                <a:latin typeface="Times New Roman" panose="02020603050405020304" pitchFamily="18" charset="0"/>
              </a:rPr>
              <a:t>ISO 19011:2002, </a:t>
            </a:r>
            <a:r>
              <a:rPr lang="uk-UA" sz="2000" b="0" i="0" u="none" strike="noStrike" baseline="0" dirty="0">
                <a:solidFill>
                  <a:srgbClr val="000000"/>
                </a:solidFill>
                <a:latin typeface="Times New Roman" panose="02020603050405020304" pitchFamily="18" charset="0"/>
              </a:rPr>
              <a:t>який прийнято в Україні як національний стандарт ДСТУ </a:t>
            </a:r>
            <a:r>
              <a:rPr lang="en-ID" sz="2000" b="0" i="0" u="none" strike="noStrike" baseline="0" dirty="0">
                <a:solidFill>
                  <a:srgbClr val="000000"/>
                </a:solidFill>
                <a:latin typeface="Times New Roman" panose="02020603050405020304" pitchFamily="18" charset="0"/>
              </a:rPr>
              <a:t>ISO 19011:2003 «</a:t>
            </a:r>
            <a:r>
              <a:rPr lang="uk-UA" sz="2000" b="0" i="0" u="none" strike="noStrike" baseline="0" dirty="0">
                <a:solidFill>
                  <a:srgbClr val="000000"/>
                </a:solidFill>
                <a:latin typeface="Times New Roman" panose="02020603050405020304" pitchFamily="18" charset="0"/>
              </a:rPr>
              <a:t>Настанови щодо здійснення аудитів систем управління якістю і/або систем екологічного управління». Положення цього документу встановлюють стандартизовані підходи, методи й заходи з проведення аудиту якості. На цей стандарт слід посилатися і при впровадженні положень стандарту </a:t>
            </a:r>
            <a:r>
              <a:rPr lang="en-ID" sz="2000" b="0" i="0" u="none" strike="noStrike" baseline="0" dirty="0">
                <a:solidFill>
                  <a:srgbClr val="000000"/>
                </a:solidFill>
                <a:latin typeface="Times New Roman" panose="02020603050405020304" pitchFamily="18" charset="0"/>
              </a:rPr>
              <a:t>ISO 9001:2008, </a:t>
            </a:r>
            <a:r>
              <a:rPr lang="uk-UA" sz="2000" b="0" i="0" u="none" strike="noStrike" baseline="0" dirty="0">
                <a:solidFill>
                  <a:srgbClr val="000000"/>
                </a:solidFill>
                <a:latin typeface="Times New Roman" panose="02020603050405020304" pitchFamily="18" charset="0"/>
              </a:rPr>
              <a:t>який містить вимоги щодо проведення внутрішніх аудитів систем управління якістю. </a:t>
            </a:r>
            <a:endParaRPr lang="uk-UA" sz="2000" dirty="0"/>
          </a:p>
        </p:txBody>
      </p:sp>
    </p:spTree>
    <p:extLst>
      <p:ext uri="{BB962C8B-B14F-4D97-AF65-F5344CB8AC3E}">
        <p14:creationId xmlns:p14="http://schemas.microsoft.com/office/powerpoint/2010/main" val="2519126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B4C8EF4-99E1-D40B-1B36-5ABCDD10468A}"/>
              </a:ext>
            </a:extLst>
          </p:cNvPr>
          <p:cNvSpPr txBox="1"/>
          <p:nvPr/>
        </p:nvSpPr>
        <p:spPr>
          <a:xfrm>
            <a:off x="2252272" y="889843"/>
            <a:ext cx="9455046" cy="5016758"/>
          </a:xfrm>
          <a:prstGeom prst="rect">
            <a:avLst/>
          </a:prstGeom>
          <a:noFill/>
        </p:spPr>
        <p:txBody>
          <a:bodyPr wrap="square">
            <a:spAutoFit/>
          </a:bodyPr>
          <a:lstStyle/>
          <a:p>
            <a:pPr algn="just"/>
            <a:r>
              <a:rPr lang="uk-UA" sz="2000" b="0" i="0" u="none" strike="noStrike" baseline="0" dirty="0">
                <a:solidFill>
                  <a:srgbClr val="000000"/>
                </a:solidFill>
                <a:latin typeface="Times New Roman" panose="02020603050405020304" pitchFamily="18" charset="0"/>
              </a:rPr>
              <a:t>Стандартом </a:t>
            </a:r>
            <a:r>
              <a:rPr lang="en-ID" sz="2000" b="0" i="0" u="none" strike="noStrike" baseline="0" dirty="0">
                <a:solidFill>
                  <a:srgbClr val="000000"/>
                </a:solidFill>
                <a:latin typeface="Times New Roman" panose="02020603050405020304" pitchFamily="18" charset="0"/>
              </a:rPr>
              <a:t>ISO 19011, </a:t>
            </a:r>
            <a:r>
              <a:rPr lang="uk-UA" sz="2000" b="0" i="0" u="none" strike="noStrike" baseline="0" dirty="0">
                <a:solidFill>
                  <a:srgbClr val="000000"/>
                </a:solidFill>
                <a:latin typeface="Times New Roman" panose="02020603050405020304" pitchFamily="18" charset="0"/>
              </a:rPr>
              <a:t>поряд з іншими, передбачається розроблення програми аудиту, що містить опис усіх дій з організації та проведення аудиту на підприємстві. Такі програми розробляють з урахуванням статусу та важливості процесів (підрозділів), що підлягатимуть аудиту, а також результатів попередніх аудитів. </a:t>
            </a:r>
          </a:p>
          <a:p>
            <a:pPr algn="just"/>
            <a:r>
              <a:rPr lang="uk-UA" sz="2000" b="0" i="0" u="none" strike="noStrike" baseline="0" dirty="0">
                <a:solidFill>
                  <a:srgbClr val="000000"/>
                </a:solidFill>
                <a:latin typeface="Times New Roman" panose="02020603050405020304" pitchFamily="18" charset="0"/>
              </a:rPr>
              <a:t>Перед проведенням аудиту визначають критерії, сферу охоплення, періодичність та методи проведення аудиту. При цьому вибір аудиторів і проведення аудитів повинні забезпечувати об’єктивність та неупередженість процесу аудиту (напр. аудитори не повинні здійснювати аудит своєї роботи). Відповідальність і вимоги до планування та проведення аудитів, звітування про результати і ведення всіх необхідних записів повинні бути визначені в задокументованій процедурі. Такими вимогами стандарт підкреслює важливість ретельної підготовки та документування процесу аудиту (вважається, що планування аудиту становить понад 50 % часу всієї процедури аудиту). Крім того, передбачається, що після проведення аудиту відповідальна особа (головний аудитор, керівник аудиторської групи) повинна здійснити оцінювання завершеного аудиту та проаналізувати результати з метою запровадження коригувальних і запобіжних дій для поліпшення самого процесу аудиту. </a:t>
            </a:r>
            <a:endParaRPr lang="uk-UA" sz="2000" dirty="0"/>
          </a:p>
        </p:txBody>
      </p:sp>
    </p:spTree>
    <p:extLst>
      <p:ext uri="{BB962C8B-B14F-4D97-AF65-F5344CB8AC3E}">
        <p14:creationId xmlns:p14="http://schemas.microsoft.com/office/powerpoint/2010/main" val="6854648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0399F42-EFD1-CA5C-1B92-283674E810ED}"/>
              </a:ext>
            </a:extLst>
          </p:cNvPr>
          <p:cNvSpPr txBox="1"/>
          <p:nvPr/>
        </p:nvSpPr>
        <p:spPr>
          <a:xfrm>
            <a:off x="2267261" y="920621"/>
            <a:ext cx="9290155" cy="5016758"/>
          </a:xfrm>
          <a:prstGeom prst="rect">
            <a:avLst/>
          </a:prstGeom>
          <a:noFill/>
        </p:spPr>
        <p:txBody>
          <a:bodyPr wrap="square">
            <a:spAutoFit/>
          </a:bodyPr>
          <a:lstStyle/>
          <a:p>
            <a:pPr algn="just"/>
            <a:r>
              <a:rPr lang="uk-UA" sz="2000" b="0" i="0" u="none" strike="noStrike" baseline="0" dirty="0">
                <a:solidFill>
                  <a:srgbClr val="000000"/>
                </a:solidFill>
                <a:latin typeface="Times New Roman" panose="02020603050405020304" pitchFamily="18" charset="0"/>
              </a:rPr>
              <a:t>Зазвичай аудити якості проводяться у декілька етапів. Спочатку в ході систематичного і незалежного дослідження проводиться попередня оцінка документації системи управління якістю на відповідність вимогам </a:t>
            </a:r>
            <a:r>
              <a:rPr lang="en-ID" sz="2000" b="0" i="0" u="none" strike="noStrike" baseline="0" dirty="0">
                <a:solidFill>
                  <a:srgbClr val="000000"/>
                </a:solidFill>
                <a:latin typeface="Times New Roman" panose="02020603050405020304" pitchFamily="18" charset="0"/>
              </a:rPr>
              <a:t>ISO 9001. </a:t>
            </a:r>
            <a:r>
              <a:rPr lang="uk-UA" sz="2000" b="0" i="0" u="none" strike="noStrike" baseline="0" dirty="0">
                <a:solidFill>
                  <a:srgbClr val="000000"/>
                </a:solidFill>
                <a:latin typeface="Times New Roman" panose="02020603050405020304" pitchFamily="18" charset="0"/>
              </a:rPr>
              <a:t>Потім, при проведенні «аудиту на місці» (коли аудитори безпосередньо спостерігають за виконанням робіт і співпрацюють з персоналом), оцінюється відповідна діяльність організації шляхом паралельного порівняння з критеріями аудиту. Перевіряється відповідність реальних робіт тим вимогам, що містять нормативні документи, а також ступінь досягнення запланованих заходів, їх результативність і можливість поліпшення. </a:t>
            </a:r>
          </a:p>
          <a:p>
            <a:pPr algn="just"/>
            <a:r>
              <a:rPr lang="uk-UA" sz="2000" b="0" i="0" u="none" strike="noStrike" baseline="0" dirty="0">
                <a:solidFill>
                  <a:srgbClr val="000000"/>
                </a:solidFill>
                <a:latin typeface="Times New Roman" panose="02020603050405020304" pitchFamily="18" charset="0"/>
              </a:rPr>
              <a:t>По відношенню до об’єкта аудиту має бути розроблений план коригувальних дій для того процесу (підрозділу), у межах якого були виявлені невідповідності. Невідкладне усунення причин зафіксованих аудиторами </a:t>
            </a:r>
            <a:r>
              <a:rPr lang="uk-UA" sz="2000" b="0" i="0" u="none" strike="noStrike" baseline="0" dirty="0" err="1">
                <a:solidFill>
                  <a:srgbClr val="000000"/>
                </a:solidFill>
                <a:latin typeface="Times New Roman" panose="02020603050405020304" pitchFamily="18" charset="0"/>
              </a:rPr>
              <a:t>невідповідностей</a:t>
            </a:r>
            <a:r>
              <a:rPr lang="uk-UA" sz="2000" b="0" i="0" u="none" strike="noStrike" baseline="0" dirty="0">
                <a:solidFill>
                  <a:srgbClr val="000000"/>
                </a:solidFill>
                <a:latin typeface="Times New Roman" panose="02020603050405020304" pitchFamily="18" charset="0"/>
              </a:rPr>
              <a:t> є одним із </a:t>
            </a:r>
            <a:r>
              <a:rPr lang="uk-UA" sz="2000" b="0" i="0" u="none" strike="noStrike" baseline="0" dirty="0">
                <a:latin typeface="Times New Roman" panose="02020603050405020304" pitchFamily="18" charset="0"/>
              </a:rPr>
              <a:t>заходів постійного поліпшення, на що й націлює один із ключових принципів управління якістю. Крім того, внутрішні аудити можуть взагалі мати на меті не акцентування уваги на </a:t>
            </a:r>
            <a:r>
              <a:rPr lang="uk-UA" sz="2000" b="0" i="0" u="none" strike="noStrike" baseline="0" dirty="0" err="1">
                <a:latin typeface="Times New Roman" panose="02020603050405020304" pitchFamily="18" charset="0"/>
              </a:rPr>
              <a:t>невідповідностях</a:t>
            </a:r>
            <a:r>
              <a:rPr lang="uk-UA" sz="2000" b="0" i="0" u="none" strike="noStrike" baseline="0" dirty="0">
                <a:latin typeface="Times New Roman" panose="02020603050405020304" pitchFamily="18" charset="0"/>
              </a:rPr>
              <a:t>, а надання силами компетентних аудиторів можливості поліпшення діяльності, що підлягала перевірці. </a:t>
            </a:r>
            <a:endParaRPr lang="uk-UA" sz="2000" dirty="0"/>
          </a:p>
        </p:txBody>
      </p:sp>
    </p:spTree>
    <p:extLst>
      <p:ext uri="{BB962C8B-B14F-4D97-AF65-F5344CB8AC3E}">
        <p14:creationId xmlns:p14="http://schemas.microsoft.com/office/powerpoint/2010/main" val="8288941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6B474E-6B21-7A48-BBBD-5C816FE977A0}"/>
              </a:ext>
            </a:extLst>
          </p:cNvPr>
          <p:cNvSpPr txBox="1"/>
          <p:nvPr/>
        </p:nvSpPr>
        <p:spPr>
          <a:xfrm>
            <a:off x="2038662" y="612844"/>
            <a:ext cx="9638675" cy="5632311"/>
          </a:xfrm>
          <a:prstGeom prst="rect">
            <a:avLst/>
          </a:prstGeom>
          <a:noFill/>
        </p:spPr>
        <p:txBody>
          <a:bodyPr wrap="square">
            <a:spAutoFit/>
          </a:bodyPr>
          <a:lstStyle/>
          <a:p>
            <a:pPr algn="just"/>
            <a:r>
              <a:rPr lang="uk-UA" sz="2000" b="0" i="0" u="none" strike="noStrike" baseline="0" dirty="0">
                <a:solidFill>
                  <a:srgbClr val="000000"/>
                </a:solidFill>
                <a:latin typeface="Times New Roman" panose="02020603050405020304" pitchFamily="18" charset="0"/>
              </a:rPr>
              <a:t>Таким чином, аудит якості в сучасному розумінні цього поняття висвітлюють роботу аудиторів не як ревізорів чи інспекторів, а як консультантів, що дають практичні рекомендації з удосконалення і допомагають у постійному розвитку підприємства. Такий погляд є характерним не тільки для внутрішніх аудитів, а й для аудитів сертифікаційних, наглядових і, особливо, діагностичних. </a:t>
            </a:r>
          </a:p>
          <a:p>
            <a:pPr algn="just"/>
            <a:r>
              <a:rPr lang="uk-UA" sz="2000" b="0" i="0" u="none" strike="noStrike" baseline="0" dirty="0">
                <a:solidFill>
                  <a:srgbClr val="000000"/>
                </a:solidFill>
                <a:latin typeface="Times New Roman" panose="02020603050405020304" pitchFamily="18" charset="0"/>
              </a:rPr>
              <a:t>Досить складні завдання, що покладаються на аудит якості, визначають і доволі жорсткі вимоги до аудиторів. Стандарт </a:t>
            </a:r>
            <a:r>
              <a:rPr lang="en-ID" sz="2000" b="0" i="0" u="none" strike="noStrike" baseline="0" dirty="0">
                <a:solidFill>
                  <a:srgbClr val="000000"/>
                </a:solidFill>
                <a:latin typeface="Times New Roman" panose="02020603050405020304" pitchFamily="18" charset="0"/>
              </a:rPr>
              <a:t>ISO 19011:2002 </a:t>
            </a:r>
            <a:r>
              <a:rPr lang="uk-UA" sz="2000" b="0" i="0" u="none" strike="noStrike" baseline="0" dirty="0">
                <a:solidFill>
                  <a:srgbClr val="000000"/>
                </a:solidFill>
                <a:latin typeface="Times New Roman" panose="02020603050405020304" pitchFamily="18" charset="0"/>
              </a:rPr>
              <a:t>містить перелік вимог до кваліфікації та особистісних якостей осіб, які претендують на статус аудиторів. </a:t>
            </a:r>
          </a:p>
          <a:p>
            <a:pPr algn="just"/>
            <a:endParaRPr lang="uk-UA" sz="2000" b="0" i="0" u="none" strike="noStrike" baseline="0" dirty="0">
              <a:solidFill>
                <a:srgbClr val="000000"/>
              </a:solidFill>
              <a:latin typeface="Times New Roman" panose="02020603050405020304" pitchFamily="18" charset="0"/>
            </a:endParaRPr>
          </a:p>
          <a:p>
            <a:pPr algn="just"/>
            <a:r>
              <a:rPr lang="uk-UA" sz="2000" b="0" i="0" u="none" strike="noStrike" baseline="0" dirty="0">
                <a:solidFill>
                  <a:srgbClr val="000000"/>
                </a:solidFill>
                <a:latin typeface="Times New Roman" panose="02020603050405020304" pitchFamily="18" charset="0"/>
              </a:rPr>
              <a:t>Слід підкреслити, що зазначені вимоги стосуються не лише кваліфікації (здобутої освіти, досвіду і навичок), а й компетентності (продемонстрованої спроможності адекватно застосовувати свої власні якості, свій досвід, знання й навички при здійсненні певної діяльності). </a:t>
            </a:r>
          </a:p>
          <a:p>
            <a:pPr algn="just"/>
            <a:endParaRPr lang="uk-UA" sz="2000" b="0" i="0" u="none" strike="noStrike" baseline="0" dirty="0">
              <a:solidFill>
                <a:srgbClr val="000000"/>
              </a:solidFill>
              <a:latin typeface="Times New Roman" panose="02020603050405020304" pitchFamily="18" charset="0"/>
            </a:endParaRPr>
          </a:p>
          <a:p>
            <a:pPr algn="just"/>
            <a:r>
              <a:rPr lang="uk-UA" sz="2000" b="0" i="0" u="none" strike="noStrike" baseline="0" dirty="0">
                <a:solidFill>
                  <a:srgbClr val="000000"/>
                </a:solidFill>
                <a:latin typeface="Times New Roman" panose="02020603050405020304" pitchFamily="18" charset="0"/>
              </a:rPr>
              <a:t>При визначенні компетентності аудиторів роблять акцент на таких особистісних якостях, як аналітичне мислення, здатність до концентрації уваги, зосередженість, комунікабельність, відкритість і чесність, уміння виділяти головне з потоку інформації, уміння чітко формулювати думки. </a:t>
            </a:r>
            <a:endParaRPr lang="uk-UA" sz="2000" dirty="0"/>
          </a:p>
        </p:txBody>
      </p:sp>
    </p:spTree>
    <p:extLst>
      <p:ext uri="{BB962C8B-B14F-4D97-AF65-F5344CB8AC3E}">
        <p14:creationId xmlns:p14="http://schemas.microsoft.com/office/powerpoint/2010/main" val="3497033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0DE255E-3BB8-9233-9B4D-5F4CB324310F}"/>
              </a:ext>
            </a:extLst>
          </p:cNvPr>
          <p:cNvSpPr txBox="1"/>
          <p:nvPr/>
        </p:nvSpPr>
        <p:spPr>
          <a:xfrm>
            <a:off x="483674" y="1665449"/>
            <a:ext cx="5330051" cy="4708981"/>
          </a:xfrm>
          <a:prstGeom prst="rect">
            <a:avLst/>
          </a:prstGeom>
          <a:solidFill>
            <a:schemeClr val="bg2"/>
          </a:solidFill>
        </p:spPr>
        <p:txBody>
          <a:bodyPr wrap="square">
            <a:spAutoFit/>
          </a:bodyPr>
          <a:lstStyle/>
          <a:p>
            <a:pPr algn="just"/>
            <a:r>
              <a:rPr lang="ru-RU" sz="2000" b="0" i="0" u="none" strike="noStrike" baseline="0" dirty="0" err="1">
                <a:solidFill>
                  <a:srgbClr val="000000"/>
                </a:solidFill>
                <a:latin typeface="Times New Roman" panose="02020603050405020304" pitchFamily="18" charset="0"/>
              </a:rPr>
              <a:t>Підготовка</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компетентних</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аудиторів</a:t>
            </a:r>
            <a:r>
              <a:rPr lang="ru-RU" sz="2000" b="0" i="0" u="none" strike="noStrike" baseline="0" dirty="0">
                <a:solidFill>
                  <a:srgbClr val="000000"/>
                </a:solidFill>
                <a:latin typeface="Times New Roman" panose="02020603050405020304" pitchFamily="18" charset="0"/>
              </a:rPr>
              <a:t> є </a:t>
            </a:r>
            <a:r>
              <a:rPr lang="ru-RU" sz="2000" b="0" i="0" u="none" strike="noStrike" baseline="0" dirty="0" err="1">
                <a:solidFill>
                  <a:srgbClr val="000000"/>
                </a:solidFill>
                <a:latin typeface="Times New Roman" panose="02020603050405020304" pitchFamily="18" charset="0"/>
              </a:rPr>
              <a:t>однією</a:t>
            </a:r>
            <a:r>
              <a:rPr lang="ru-RU" sz="2000" b="0" i="0" u="none" strike="noStrike" baseline="0" dirty="0">
                <a:solidFill>
                  <a:srgbClr val="000000"/>
                </a:solidFill>
                <a:latin typeface="Times New Roman" panose="02020603050405020304" pitchFamily="18" charset="0"/>
              </a:rPr>
              <a:t> з </a:t>
            </a:r>
            <a:r>
              <a:rPr lang="ru-RU" sz="2000" b="0" i="0" u="none" strike="noStrike" baseline="0" dirty="0" err="1">
                <a:solidFill>
                  <a:srgbClr val="000000"/>
                </a:solidFill>
                <a:latin typeface="Times New Roman" panose="02020603050405020304" pitchFamily="18" charset="0"/>
              </a:rPr>
              <a:t>ключових</a:t>
            </a:r>
            <a:r>
              <a:rPr lang="ru-RU" sz="2000" b="0" i="0" u="none" strike="noStrike" baseline="0" dirty="0">
                <a:solidFill>
                  <a:srgbClr val="000000"/>
                </a:solidFill>
                <a:latin typeface="Times New Roman" panose="02020603050405020304" pitchFamily="18" charset="0"/>
              </a:rPr>
              <a:t> проблем при </a:t>
            </a:r>
            <a:r>
              <a:rPr lang="ru-RU" sz="2000" b="0" i="0" u="none" strike="noStrike" baseline="0" dirty="0" err="1">
                <a:solidFill>
                  <a:srgbClr val="000000"/>
                </a:solidFill>
                <a:latin typeface="Times New Roman" panose="02020603050405020304" pitchFamily="18" charset="0"/>
              </a:rPr>
              <a:t>впровадженні</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принципів</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управління</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якістю</a:t>
            </a:r>
            <a:r>
              <a:rPr lang="ru-RU" sz="2000" b="0" i="0" u="none" strike="noStrike" baseline="0" dirty="0">
                <a:solidFill>
                  <a:srgbClr val="000000"/>
                </a:solidFill>
                <a:latin typeface="Times New Roman" panose="02020603050405020304" pitchFamily="18" charset="0"/>
              </a:rPr>
              <a:t> на </a:t>
            </a:r>
            <a:r>
              <a:rPr lang="ru-RU" sz="2000" b="0" i="0" u="none" strike="noStrike" baseline="0" dirty="0" err="1">
                <a:solidFill>
                  <a:srgbClr val="000000"/>
                </a:solidFill>
                <a:latin typeface="Times New Roman" panose="02020603050405020304" pitchFamily="18" charset="0"/>
              </a:rPr>
              <a:t>вітчизняних</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підприємствах</a:t>
            </a:r>
            <a:r>
              <a:rPr lang="ru-RU" sz="2000" b="0" i="0" u="none" strike="noStrike" baseline="0" dirty="0">
                <a:solidFill>
                  <a:srgbClr val="000000"/>
                </a:solidFill>
                <a:latin typeface="Times New Roman" panose="02020603050405020304" pitchFamily="18" charset="0"/>
              </a:rPr>
              <a:t>. </a:t>
            </a:r>
          </a:p>
          <a:p>
            <a:pPr algn="just"/>
            <a:r>
              <a:rPr lang="uk-UA" sz="2000" b="0" i="0" u="none" strike="noStrike" baseline="0" dirty="0">
                <a:solidFill>
                  <a:srgbClr val="000000"/>
                </a:solidFill>
                <a:latin typeface="Times New Roman" panose="02020603050405020304" pitchFamily="18" charset="0"/>
              </a:rPr>
              <a:t>Для ФП, що впровадили системи управління якістю згідно із вимогами </a:t>
            </a:r>
            <a:r>
              <a:rPr lang="en-ID" sz="2000" b="0" i="0" u="none" strike="noStrike" baseline="0" dirty="0">
                <a:solidFill>
                  <a:srgbClr val="000000"/>
                </a:solidFill>
                <a:latin typeface="Times New Roman" panose="02020603050405020304" pitchFamily="18" charset="0"/>
              </a:rPr>
              <a:t>ISO 9001, </a:t>
            </a:r>
            <a:r>
              <a:rPr lang="uk-UA" sz="2000" b="0" i="0" u="none" strike="noStrike" baseline="0" dirty="0">
                <a:solidFill>
                  <a:srgbClr val="000000"/>
                </a:solidFill>
                <a:latin typeface="Times New Roman" panose="02020603050405020304" pitchFamily="18" charset="0"/>
              </a:rPr>
              <a:t>питання організації та проведення результативних внутрішніх аудитів стоїть так само гостро, як і для будь-яких інших. Правила </a:t>
            </a:r>
            <a:r>
              <a:rPr lang="en-ID" sz="2000" b="0" i="0" u="none" strike="noStrike" baseline="0" dirty="0">
                <a:solidFill>
                  <a:srgbClr val="000000"/>
                </a:solidFill>
                <a:latin typeface="Times New Roman" panose="02020603050405020304" pitchFamily="18" charset="0"/>
              </a:rPr>
              <a:t>GMP, </a:t>
            </a:r>
            <a:r>
              <a:rPr lang="uk-UA" sz="2000" b="0" i="0" u="none" strike="noStrike" baseline="0" dirty="0">
                <a:solidFill>
                  <a:srgbClr val="000000"/>
                </a:solidFill>
                <a:latin typeface="Times New Roman" panose="02020603050405020304" pitchFamily="18" charset="0"/>
              </a:rPr>
              <a:t>які містять вимоги до системи забезпечення якості фармацевтичного виробництва, не передбачають проведення внутрішніх аудитів, хоча й висувають вимоги до здійснення </a:t>
            </a:r>
            <a:r>
              <a:rPr lang="uk-UA" sz="2000" b="0" i="0" u="none" strike="noStrike" baseline="0" dirty="0" err="1">
                <a:solidFill>
                  <a:srgbClr val="000000"/>
                </a:solidFill>
                <a:latin typeface="Times New Roman" panose="02020603050405020304" pitchFamily="18" charset="0"/>
              </a:rPr>
              <a:t>самоінспекцій</a:t>
            </a:r>
            <a:r>
              <a:rPr lang="uk-UA" sz="2000" b="0" i="0" u="none" strike="noStrike" baseline="0" dirty="0">
                <a:solidFill>
                  <a:srgbClr val="000000"/>
                </a:solidFill>
                <a:latin typeface="Times New Roman" panose="02020603050405020304" pitchFamily="18" charset="0"/>
              </a:rPr>
              <a:t>. </a:t>
            </a:r>
          </a:p>
          <a:p>
            <a:pPr algn="just"/>
            <a:endParaRPr lang="uk-UA" sz="2000" b="0" i="0" u="none" strike="noStrike" baseline="0" dirty="0">
              <a:solidFill>
                <a:srgbClr val="000000"/>
              </a:solidFill>
              <a:latin typeface="Times New Roman" panose="02020603050405020304" pitchFamily="18" charset="0"/>
            </a:endParaRPr>
          </a:p>
        </p:txBody>
      </p:sp>
      <p:pic>
        <p:nvPicPr>
          <p:cNvPr id="5" name="Рисунок 4" descr="Зображення, що містить одежа, у приміщенні, особа, Робота&#10;&#10;Вміст на основі ШІ може бути неправильним.">
            <a:extLst>
              <a:ext uri="{FF2B5EF4-FFF2-40B4-BE49-F238E27FC236}">
                <a16:creationId xmlns:a16="http://schemas.microsoft.com/office/drawing/2014/main" id="{2F3EBA1A-7D18-31E7-A6EB-72CFF6EBAF35}"/>
              </a:ext>
            </a:extLst>
          </p:cNvPr>
          <p:cNvPicPr>
            <a:picLocks noChangeAspect="1"/>
          </p:cNvPicPr>
          <p:nvPr/>
        </p:nvPicPr>
        <p:blipFill>
          <a:blip r:embed="rId2"/>
          <a:stretch>
            <a:fillRect/>
          </a:stretch>
        </p:blipFill>
        <p:spPr>
          <a:xfrm>
            <a:off x="5948517" y="621896"/>
            <a:ext cx="5759809" cy="3844401"/>
          </a:xfrm>
          <a:prstGeom prst="rect">
            <a:avLst/>
          </a:prstGeom>
        </p:spPr>
      </p:pic>
    </p:spTree>
    <p:extLst>
      <p:ext uri="{BB962C8B-B14F-4D97-AF65-F5344CB8AC3E}">
        <p14:creationId xmlns:p14="http://schemas.microsoft.com/office/powerpoint/2010/main" val="41561520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42B286C-4E64-A3F9-A792-57F8090DAC4D}"/>
              </a:ext>
            </a:extLst>
          </p:cNvPr>
          <p:cNvSpPr txBox="1"/>
          <p:nvPr/>
        </p:nvSpPr>
        <p:spPr>
          <a:xfrm>
            <a:off x="1307691" y="1256942"/>
            <a:ext cx="10609006" cy="4893647"/>
          </a:xfrm>
          <a:prstGeom prst="rect">
            <a:avLst/>
          </a:prstGeom>
          <a:noFill/>
        </p:spPr>
        <p:txBody>
          <a:bodyPr wrap="square">
            <a:spAutoFit/>
          </a:bodyPr>
          <a:lstStyle/>
          <a:p>
            <a:pPr algn="just"/>
            <a:r>
              <a:rPr lang="uk-UA" sz="2400" b="0" i="0" u="none" strike="noStrike" baseline="0" dirty="0">
                <a:solidFill>
                  <a:srgbClr val="000000"/>
                </a:solidFill>
                <a:latin typeface="Times New Roman" panose="02020603050405020304" pitchFamily="18" charset="0"/>
              </a:rPr>
              <a:t>Ці поняття практично рівнозначні за суттю, адже </a:t>
            </a:r>
            <a:r>
              <a:rPr lang="uk-UA" sz="2400" b="0" i="0" u="none" strike="noStrike" baseline="0" dirty="0" err="1">
                <a:solidFill>
                  <a:srgbClr val="000000"/>
                </a:solidFill>
                <a:latin typeface="Times New Roman" panose="02020603050405020304" pitchFamily="18" charset="0"/>
              </a:rPr>
              <a:t>самоінспекції</a:t>
            </a:r>
            <a:r>
              <a:rPr lang="uk-UA" sz="2400" b="0" i="0" u="none" strike="noStrike" baseline="0" dirty="0">
                <a:solidFill>
                  <a:srgbClr val="000000"/>
                </a:solidFill>
                <a:latin typeface="Times New Roman" panose="02020603050405020304" pitchFamily="18" charset="0"/>
              </a:rPr>
              <a:t>, як і аудит якості, необхідно проводити незалежно й докладно силами спеціально призначених компетентних осіб із числа співробітників компанії; цей процес має бути запротокольованим, а звіти повинні містити всі спостереження, зроблені під час інспектування, а при необхідності — пропозиції щодо запобіжних і коригувальних дій. </a:t>
            </a:r>
          </a:p>
          <a:p>
            <a:pPr algn="just"/>
            <a:endParaRPr lang="uk-UA" sz="2400" b="0" i="0" u="none" strike="noStrike" baseline="0" dirty="0">
              <a:solidFill>
                <a:srgbClr val="000000"/>
              </a:solidFill>
              <a:latin typeface="Times New Roman" panose="02020603050405020304" pitchFamily="18" charset="0"/>
            </a:endParaRPr>
          </a:p>
          <a:p>
            <a:pPr algn="just"/>
            <a:r>
              <a:rPr lang="uk-UA" sz="2400" b="0" i="0" u="none" strike="noStrike" baseline="0" dirty="0">
                <a:solidFill>
                  <a:srgbClr val="000000"/>
                </a:solidFill>
                <a:latin typeface="Times New Roman" panose="02020603050405020304" pitchFamily="18" charset="0"/>
              </a:rPr>
              <a:t>Також мають бути складені звіти про дії, проведені внаслідок </a:t>
            </a:r>
            <a:r>
              <a:rPr lang="uk-UA" sz="2400" b="0" i="0" u="none" strike="noStrike" baseline="0" dirty="0" err="1">
                <a:solidFill>
                  <a:srgbClr val="000000"/>
                </a:solidFill>
                <a:latin typeface="Times New Roman" panose="02020603050405020304" pitchFamily="18" charset="0"/>
              </a:rPr>
              <a:t>самоінспекцій</a:t>
            </a:r>
            <a:r>
              <a:rPr lang="uk-UA" sz="2400" b="0" i="0" u="none" strike="noStrike" baseline="0" dirty="0">
                <a:solidFill>
                  <a:srgbClr val="000000"/>
                </a:solidFill>
                <a:latin typeface="Times New Roman" panose="02020603050405020304" pitchFamily="18" charset="0"/>
              </a:rPr>
              <a:t>. </a:t>
            </a:r>
          </a:p>
          <a:p>
            <a:pPr algn="just"/>
            <a:r>
              <a:rPr lang="uk-UA" sz="2400" b="0" i="0" u="none" strike="noStrike" baseline="0" dirty="0">
                <a:solidFill>
                  <a:srgbClr val="000000"/>
                </a:solidFill>
                <a:latin typeface="Times New Roman" panose="02020603050405020304" pitchFamily="18" charset="0"/>
              </a:rPr>
              <a:t>Для ФП правилами </a:t>
            </a:r>
            <a:r>
              <a:rPr lang="en-ID" sz="2400" b="0" i="0" u="none" strike="noStrike" baseline="0" dirty="0">
                <a:solidFill>
                  <a:srgbClr val="000000"/>
                </a:solidFill>
                <a:latin typeface="Times New Roman" panose="02020603050405020304" pitchFamily="18" charset="0"/>
              </a:rPr>
              <a:t>GMP </a:t>
            </a:r>
            <a:r>
              <a:rPr lang="uk-UA" sz="2400" b="0" i="0" u="none" strike="noStrike" baseline="0" dirty="0">
                <a:solidFill>
                  <a:srgbClr val="000000"/>
                </a:solidFill>
                <a:latin typeface="Times New Roman" panose="02020603050405020304" pitchFamily="18" charset="0"/>
              </a:rPr>
              <a:t>допускається проведення незалежних аудитів експертами сторонніх організацій. Отже, для ФП, що формують свою систему управління якістю відповідно до вимог </a:t>
            </a:r>
            <a:r>
              <a:rPr lang="en-ID" sz="2400" b="0" i="0" u="none" strike="noStrike" baseline="0" dirty="0">
                <a:solidFill>
                  <a:srgbClr val="000000"/>
                </a:solidFill>
                <a:latin typeface="Times New Roman" panose="02020603050405020304" pitchFamily="18" charset="0"/>
              </a:rPr>
              <a:t>GMP </a:t>
            </a:r>
            <a:r>
              <a:rPr lang="uk-UA" sz="2400" b="0" i="0" u="none" strike="noStrike" baseline="0" dirty="0">
                <a:solidFill>
                  <a:srgbClr val="000000"/>
                </a:solidFill>
                <a:latin typeface="Times New Roman" panose="02020603050405020304" pitchFamily="18" charset="0"/>
              </a:rPr>
              <a:t>й </a:t>
            </a:r>
            <a:r>
              <a:rPr lang="en-ID" sz="2400" b="0" i="0" u="none" strike="noStrike" baseline="0" dirty="0">
                <a:solidFill>
                  <a:srgbClr val="000000"/>
                </a:solidFill>
                <a:latin typeface="Times New Roman" panose="02020603050405020304" pitchFamily="18" charset="0"/>
              </a:rPr>
              <a:t>ISO 9001, </a:t>
            </a:r>
            <a:r>
              <a:rPr lang="uk-UA" sz="2400" b="0" i="0" u="none" strike="noStrike" baseline="0" dirty="0">
                <a:solidFill>
                  <a:srgbClr val="000000"/>
                </a:solidFill>
                <a:latin typeface="Times New Roman" panose="02020603050405020304" pitchFamily="18" charset="0"/>
              </a:rPr>
              <a:t>раціональною є розроблення загальної процедури здійснення внутрішніх аудитів/</a:t>
            </a:r>
            <a:r>
              <a:rPr lang="uk-UA" sz="2400" b="0" i="0" u="none" strike="noStrike" baseline="0" dirty="0" err="1">
                <a:solidFill>
                  <a:srgbClr val="000000"/>
                </a:solidFill>
                <a:latin typeface="Times New Roman" panose="02020603050405020304" pitchFamily="18" charset="0"/>
              </a:rPr>
              <a:t>самоінспекцій</a:t>
            </a:r>
            <a:r>
              <a:rPr lang="uk-UA" sz="2400" b="0" i="0" u="none" strike="noStrike" baseline="0" dirty="0">
                <a:solidFill>
                  <a:srgbClr val="000000"/>
                </a:solidFill>
                <a:latin typeface="Times New Roman" panose="02020603050405020304" pitchFamily="18" charset="0"/>
              </a:rPr>
              <a:t> з урахуванням рекомендацій стандарту </a:t>
            </a:r>
            <a:r>
              <a:rPr lang="en-ID" sz="2400" b="0" i="0" u="none" strike="noStrike" baseline="0" dirty="0">
                <a:solidFill>
                  <a:srgbClr val="000000"/>
                </a:solidFill>
                <a:latin typeface="Times New Roman" panose="02020603050405020304" pitchFamily="18" charset="0"/>
              </a:rPr>
              <a:t>ISO 19011. </a:t>
            </a:r>
            <a:endParaRPr lang="uk-UA" sz="2400" dirty="0"/>
          </a:p>
        </p:txBody>
      </p:sp>
    </p:spTree>
    <p:extLst>
      <p:ext uri="{BB962C8B-B14F-4D97-AF65-F5344CB8AC3E}">
        <p14:creationId xmlns:p14="http://schemas.microsoft.com/office/powerpoint/2010/main" val="36712274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A07AF5-C97E-3E81-27A1-417EA76062D9}"/>
              </a:ext>
            </a:extLst>
          </p:cNvPr>
          <p:cNvSpPr txBox="1"/>
          <p:nvPr/>
        </p:nvSpPr>
        <p:spPr>
          <a:xfrm>
            <a:off x="2012429" y="897817"/>
            <a:ext cx="9664909" cy="5016758"/>
          </a:xfrm>
          <a:prstGeom prst="rect">
            <a:avLst/>
          </a:prstGeom>
          <a:noFill/>
        </p:spPr>
        <p:txBody>
          <a:bodyPr wrap="square">
            <a:spAutoFit/>
          </a:bodyPr>
          <a:lstStyle/>
          <a:p>
            <a:pPr algn="just"/>
            <a:r>
              <a:rPr lang="uk-UA" sz="2000" b="0" i="0" u="none" strike="noStrike" baseline="0" dirty="0">
                <a:solidFill>
                  <a:srgbClr val="000000"/>
                </a:solidFill>
                <a:latin typeface="Times New Roman" panose="02020603050405020304" pitchFamily="18" charset="0"/>
              </a:rPr>
              <a:t>Основою постійного поліпшення діяльності будь-якої організації в сфері якості має бути систематичний моніторинг і аналізування результативності всіх процесів СУЯ та вжиття на основі одержуваної інформації заходів для усунення причин наявних та можливих </a:t>
            </a:r>
            <a:r>
              <a:rPr lang="uk-UA" sz="2000" b="0" i="0" u="none" strike="noStrike" baseline="0" dirty="0" err="1">
                <a:solidFill>
                  <a:srgbClr val="000000"/>
                </a:solidFill>
                <a:latin typeface="Times New Roman" panose="02020603050405020304" pitchFamily="18" charset="0"/>
              </a:rPr>
              <a:t>невідповідностей</a:t>
            </a:r>
            <a:r>
              <a:rPr lang="uk-UA" sz="2000" b="0" i="0" u="none" strike="noStrike" baseline="0" dirty="0">
                <a:solidFill>
                  <a:srgbClr val="000000"/>
                </a:solidFill>
                <a:latin typeface="Times New Roman" panose="02020603050405020304" pitchFamily="18" charset="0"/>
              </a:rPr>
              <a:t>. </a:t>
            </a:r>
          </a:p>
          <a:p>
            <a:pPr algn="just"/>
            <a:endParaRPr lang="uk-UA" sz="2000" b="0" i="0" u="none" strike="noStrike" baseline="0" dirty="0">
              <a:solidFill>
                <a:srgbClr val="000000"/>
              </a:solidFill>
              <a:latin typeface="Times New Roman" panose="02020603050405020304" pitchFamily="18" charset="0"/>
            </a:endParaRPr>
          </a:p>
          <a:p>
            <a:pPr algn="just"/>
            <a:r>
              <a:rPr lang="uk-UA" sz="2000" b="0" i="0" u="none" strike="noStrike" baseline="0" dirty="0">
                <a:solidFill>
                  <a:srgbClr val="000000"/>
                </a:solidFill>
                <a:latin typeface="Times New Roman" panose="02020603050405020304" pitchFamily="18" charset="0"/>
              </a:rPr>
              <a:t>Відомо, що запобіжні дії (ЗД) попереджають появу проблем і націлені на постійне удосконалення діяльності підприємства. Коригувальні дії (КД) дозволяють </a:t>
            </a:r>
            <a:r>
              <a:rPr lang="uk-UA" sz="2000" b="0" i="0" u="none" strike="noStrike" baseline="0" dirty="0">
                <a:latin typeface="Times New Roman" panose="02020603050405020304" pitchFamily="18" charset="0"/>
              </a:rPr>
              <a:t>забезпечувати стабільність та надійність функціонування СУЯ в цілому та кожного процесу підприємства зокрема. Стандарт ДСТУ </a:t>
            </a:r>
            <a:r>
              <a:rPr lang="en-ID" sz="2000" b="0" i="0" u="none" strike="noStrike" baseline="0" dirty="0">
                <a:latin typeface="Times New Roman" panose="02020603050405020304" pitchFamily="18" charset="0"/>
              </a:rPr>
              <a:t>ISO 9000:2007 (</a:t>
            </a:r>
            <a:r>
              <a:rPr lang="uk-UA" sz="2000" b="0" i="0" u="none" strike="noStrike" baseline="0" dirty="0">
                <a:latin typeface="Times New Roman" panose="02020603050405020304" pitchFamily="18" charset="0"/>
              </a:rPr>
              <a:t>п. 3.6.4) трактує ці поняття так: «Запобіжна дія (</a:t>
            </a:r>
            <a:r>
              <a:rPr lang="en-ID" sz="2000" b="0" i="0" u="none" strike="noStrike" baseline="0" dirty="0">
                <a:latin typeface="Times New Roman" panose="02020603050405020304" pitchFamily="18" charset="0"/>
              </a:rPr>
              <a:t>preventive action) – </a:t>
            </a:r>
            <a:r>
              <a:rPr lang="uk-UA" sz="2000" b="0" i="0" u="none" strike="noStrike" baseline="0" dirty="0">
                <a:latin typeface="Times New Roman" panose="02020603050405020304" pitchFamily="18" charset="0"/>
              </a:rPr>
              <a:t>це дія, яку виконують для усунення причини потенційної невідповідності або іншої потенційно небажаної ситуації. </a:t>
            </a:r>
          </a:p>
          <a:p>
            <a:pPr algn="just"/>
            <a:endParaRPr lang="uk-UA" sz="2000" dirty="0">
              <a:latin typeface="Times New Roman" panose="02020603050405020304" pitchFamily="18" charset="0"/>
            </a:endParaRPr>
          </a:p>
          <a:p>
            <a:pPr algn="just"/>
            <a:r>
              <a:rPr lang="uk-UA" sz="2000" b="0" i="0" u="none" strike="noStrike" baseline="0" dirty="0">
                <a:latin typeface="Times New Roman" panose="02020603050405020304" pitchFamily="18" charset="0"/>
              </a:rPr>
              <a:t>Коригувальна дія (</a:t>
            </a:r>
            <a:r>
              <a:rPr lang="en-ID" sz="2000" b="0" i="0" u="none" strike="noStrike" baseline="0" dirty="0">
                <a:latin typeface="Times New Roman" panose="02020603050405020304" pitchFamily="18" charset="0"/>
              </a:rPr>
              <a:t>corrective action) </a:t>
            </a:r>
            <a:r>
              <a:rPr lang="uk-UA" sz="2000" b="0" i="0" u="none" strike="noStrike" baseline="0" dirty="0">
                <a:latin typeface="Times New Roman" panose="02020603050405020304" pitchFamily="18" charset="0"/>
              </a:rPr>
              <a:t>це «дія, яку виконують для усунення причини виявленої невідповідності або іншої небажаної ситуації» (п. 3.6.5). Також зазначається, що запобіжну дію виконують для попередження події, тоді як коригувальну дію – для попередження повторної події. </a:t>
            </a:r>
            <a:endParaRPr lang="uk-UA" sz="2000" dirty="0"/>
          </a:p>
        </p:txBody>
      </p:sp>
    </p:spTree>
    <p:extLst>
      <p:ext uri="{BB962C8B-B14F-4D97-AF65-F5344CB8AC3E}">
        <p14:creationId xmlns:p14="http://schemas.microsoft.com/office/powerpoint/2010/main" val="6811608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65AADE5-90FF-E333-96A7-09A627E7510E}"/>
              </a:ext>
            </a:extLst>
          </p:cNvPr>
          <p:cNvSpPr txBox="1"/>
          <p:nvPr/>
        </p:nvSpPr>
        <p:spPr>
          <a:xfrm>
            <a:off x="7521678" y="2573593"/>
            <a:ext cx="4277032" cy="2585323"/>
          </a:xfrm>
          <a:prstGeom prst="rect">
            <a:avLst/>
          </a:prstGeom>
          <a:noFill/>
        </p:spPr>
        <p:txBody>
          <a:bodyPr wrap="square">
            <a:spAutoFit/>
          </a:bodyPr>
          <a:lstStyle/>
          <a:p>
            <a:r>
              <a:rPr lang="ru-RU" sz="1800" b="1" i="1" u="none" strike="noStrike" baseline="0" dirty="0">
                <a:solidFill>
                  <a:srgbClr val="000000"/>
                </a:solidFill>
                <a:latin typeface="Times New Roman" panose="02020603050405020304" pitchFamily="18" charset="0"/>
              </a:rPr>
              <a:t>ICH Q10 </a:t>
            </a:r>
            <a:r>
              <a:rPr lang="ru-RU" sz="1800" b="1" i="1" u="none" strike="noStrike" baseline="0" dirty="0" err="1">
                <a:solidFill>
                  <a:srgbClr val="000000"/>
                </a:solidFill>
                <a:latin typeface="Times New Roman" panose="02020603050405020304" pitchFamily="18" charset="0"/>
              </a:rPr>
              <a:t>визначає</a:t>
            </a:r>
            <a:r>
              <a:rPr lang="ru-RU" sz="1800" b="1" i="1" u="none" strike="noStrike" baseline="0" dirty="0">
                <a:solidFill>
                  <a:srgbClr val="000000"/>
                </a:solidFill>
                <a:latin typeface="Times New Roman" panose="02020603050405020304" pitchFamily="18" charset="0"/>
              </a:rPr>
              <a:t> ЗД і КД як концептуально </a:t>
            </a:r>
            <a:r>
              <a:rPr lang="ru-RU" sz="1800" b="1" i="1" u="none" strike="noStrike" baseline="0" dirty="0" err="1">
                <a:solidFill>
                  <a:srgbClr val="000000"/>
                </a:solidFill>
                <a:latin typeface="Times New Roman" panose="02020603050405020304" pitchFamily="18" charset="0"/>
              </a:rPr>
              <a:t>важливі</a:t>
            </a:r>
            <a:r>
              <a:rPr lang="ru-RU" sz="1800" b="1" i="1" u="none" strike="noStrike" baseline="0" dirty="0">
                <a:solidFill>
                  <a:srgbClr val="000000"/>
                </a:solidFill>
                <a:latin typeface="Times New Roman" panose="02020603050405020304" pitchFamily="18" charset="0"/>
              </a:rPr>
              <a:t> </a:t>
            </a:r>
            <a:r>
              <a:rPr lang="ru-RU" sz="1800" b="1" i="1" u="none" strike="noStrike" baseline="0" dirty="0" err="1">
                <a:solidFill>
                  <a:srgbClr val="000000"/>
                </a:solidFill>
                <a:latin typeface="Times New Roman" panose="02020603050405020304" pitchFamily="18" charset="0"/>
              </a:rPr>
              <a:t>елементи</a:t>
            </a:r>
            <a:r>
              <a:rPr lang="ru-RU" sz="1800" b="1" i="1" u="none" strike="noStrike" baseline="0" dirty="0">
                <a:solidFill>
                  <a:srgbClr val="000000"/>
                </a:solidFill>
                <a:latin typeface="Times New Roman" panose="02020603050405020304" pitchFamily="18" charset="0"/>
              </a:rPr>
              <a:t> ФСЯ, </a:t>
            </a:r>
            <a:r>
              <a:rPr lang="ru-RU" sz="1800" b="1" i="1" u="none" strike="noStrike" baseline="0" dirty="0" err="1">
                <a:solidFill>
                  <a:srgbClr val="000000"/>
                </a:solidFill>
                <a:latin typeface="Times New Roman" panose="02020603050405020304" pitchFamily="18" charset="0"/>
              </a:rPr>
              <a:t>які</a:t>
            </a:r>
            <a:r>
              <a:rPr lang="ru-RU" sz="1800" b="1" i="1" u="none" strike="noStrike" baseline="0" dirty="0">
                <a:solidFill>
                  <a:srgbClr val="000000"/>
                </a:solidFill>
                <a:latin typeface="Times New Roman" panose="02020603050405020304" pitchFamily="18" charset="0"/>
              </a:rPr>
              <a:t> </a:t>
            </a:r>
            <a:r>
              <a:rPr lang="ru-RU" sz="1800" b="1" i="1" u="none" strike="noStrike" baseline="0" dirty="0" err="1">
                <a:solidFill>
                  <a:srgbClr val="000000"/>
                </a:solidFill>
                <a:latin typeface="Times New Roman" panose="02020603050405020304" pitchFamily="18" charset="0"/>
              </a:rPr>
              <a:t>повинні</a:t>
            </a:r>
            <a:r>
              <a:rPr lang="ru-RU" sz="1800" b="1" i="1" u="none" strike="noStrike" baseline="0" dirty="0">
                <a:solidFill>
                  <a:srgbClr val="000000"/>
                </a:solidFill>
                <a:latin typeface="Times New Roman" panose="02020603050405020304" pitchFamily="18" charset="0"/>
              </a:rPr>
              <a:t> </a:t>
            </a:r>
            <a:r>
              <a:rPr lang="ru-RU" sz="1800" b="1" i="1" u="none" strike="noStrike" baseline="0" dirty="0" err="1">
                <a:solidFill>
                  <a:srgbClr val="000000"/>
                </a:solidFill>
                <a:latin typeface="Times New Roman" panose="02020603050405020304" pitchFamily="18" charset="0"/>
              </a:rPr>
              <a:t>входити</a:t>
            </a:r>
            <a:r>
              <a:rPr lang="ru-RU" sz="1800" b="1" i="1" u="none" strike="noStrike" baseline="0" dirty="0">
                <a:solidFill>
                  <a:srgbClr val="000000"/>
                </a:solidFill>
                <a:latin typeface="Times New Roman" panose="02020603050405020304" pitchFamily="18" charset="0"/>
              </a:rPr>
              <a:t> до складу ФСЯ </a:t>
            </a:r>
            <a:r>
              <a:rPr lang="ru-RU" sz="1800" b="1" i="1" u="none" strike="noStrike" baseline="0" dirty="0" err="1">
                <a:solidFill>
                  <a:srgbClr val="000000"/>
                </a:solidFill>
                <a:latin typeface="Times New Roman" panose="02020603050405020304" pitchFamily="18" charset="0"/>
              </a:rPr>
              <a:t>поряд</a:t>
            </a:r>
            <a:r>
              <a:rPr lang="ru-RU" sz="1800" b="1" i="1" u="none" strike="noStrike" baseline="0" dirty="0">
                <a:solidFill>
                  <a:srgbClr val="000000"/>
                </a:solidFill>
                <a:latin typeface="Times New Roman" panose="02020603050405020304" pitchFamily="18" charset="0"/>
              </a:rPr>
              <a:t> з </a:t>
            </a:r>
            <a:r>
              <a:rPr lang="ru-RU" sz="1800" b="1" i="1" u="none" strike="noStrike" baseline="0" dirty="0" err="1">
                <a:solidFill>
                  <a:srgbClr val="000000"/>
                </a:solidFill>
                <a:latin typeface="Times New Roman" panose="02020603050405020304" pitchFamily="18" charset="0"/>
              </a:rPr>
              <a:t>іншими</a:t>
            </a:r>
            <a:r>
              <a:rPr lang="ru-RU" sz="1800" b="1" i="1" u="none" strike="noStrike" baseline="0" dirty="0">
                <a:solidFill>
                  <a:srgbClr val="000000"/>
                </a:solidFill>
                <a:latin typeface="Times New Roman" panose="02020603050405020304" pitchFamily="18" charset="0"/>
              </a:rPr>
              <a:t> </a:t>
            </a:r>
            <a:r>
              <a:rPr lang="ru-RU" sz="1800" b="1" i="1" u="none" strike="noStrike" baseline="0" dirty="0" err="1">
                <a:solidFill>
                  <a:srgbClr val="000000"/>
                </a:solidFill>
                <a:latin typeface="Times New Roman" panose="02020603050405020304" pitchFamily="18" charset="0"/>
              </a:rPr>
              <a:t>елементами</a:t>
            </a:r>
            <a:r>
              <a:rPr lang="ru-RU" sz="1800" b="1" i="1" u="none" strike="noStrike" baseline="0" dirty="0">
                <a:solidFill>
                  <a:srgbClr val="000000"/>
                </a:solidFill>
                <a:latin typeface="Times New Roman" panose="02020603050405020304" pitchFamily="18" charset="0"/>
              </a:rPr>
              <a:t>: </a:t>
            </a:r>
          </a:p>
          <a:p>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моніторинг</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функціональних</a:t>
            </a:r>
            <a:r>
              <a:rPr lang="ru-RU" sz="1800" b="0" i="0" u="none" strike="noStrike" baseline="0" dirty="0">
                <a:solidFill>
                  <a:srgbClr val="000000"/>
                </a:solidFill>
                <a:latin typeface="Times New Roman" panose="02020603050405020304" pitchFamily="18" charset="0"/>
              </a:rPr>
              <a:t> характеристик </a:t>
            </a:r>
            <a:r>
              <a:rPr lang="ru-RU" sz="1800" b="0" i="0" u="none" strike="noStrike" baseline="0" dirty="0" err="1">
                <a:solidFill>
                  <a:srgbClr val="000000"/>
                </a:solidFill>
                <a:latin typeface="Times New Roman" panose="02020603050405020304" pitchFamily="18" charset="0"/>
              </a:rPr>
              <a:t>процесу</a:t>
            </a:r>
            <a:r>
              <a:rPr lang="ru-RU" sz="1800" b="0" i="0" u="none" strike="noStrike" baseline="0" dirty="0">
                <a:solidFill>
                  <a:srgbClr val="000000"/>
                </a:solidFill>
                <a:latin typeface="Times New Roman" panose="02020603050405020304" pitchFamily="18" charset="0"/>
              </a:rPr>
              <a:t> і </a:t>
            </a:r>
            <a:r>
              <a:rPr lang="ru-RU" sz="1800" b="0" i="0" u="none" strike="noStrike" baseline="0" dirty="0" err="1">
                <a:solidFill>
                  <a:srgbClr val="000000"/>
                </a:solidFill>
                <a:latin typeface="Times New Roman" panose="02020603050405020304" pitchFamily="18" charset="0"/>
              </a:rPr>
              <a:t>якості</a:t>
            </a:r>
            <a:r>
              <a:rPr lang="ru-RU" sz="1800" b="0" i="0" u="none" strike="noStrike" baseline="0" dirty="0">
                <a:solidFill>
                  <a:srgbClr val="000000"/>
                </a:solidFill>
                <a:latin typeface="Times New Roman" panose="02020603050405020304" pitchFamily="18" charset="0"/>
              </a:rPr>
              <a:t> </a:t>
            </a:r>
            <a:r>
              <a:rPr lang="ru-RU" sz="1800" b="0" i="0" u="none" strike="noStrike" baseline="0" dirty="0" err="1">
                <a:solidFill>
                  <a:srgbClr val="000000"/>
                </a:solidFill>
                <a:latin typeface="Times New Roman" panose="02020603050405020304" pitchFamily="18" charset="0"/>
              </a:rPr>
              <a:t>продукції</a:t>
            </a:r>
            <a:r>
              <a:rPr lang="ru-RU" sz="1800" b="0" i="0" u="none" strike="noStrike" baseline="0" dirty="0">
                <a:solidFill>
                  <a:srgbClr val="000000"/>
                </a:solidFill>
                <a:latin typeface="Times New Roman" panose="02020603050405020304" pitchFamily="18" charset="0"/>
              </a:rPr>
              <a:t>; </a:t>
            </a:r>
          </a:p>
          <a:p>
            <a:r>
              <a:rPr lang="uk-UA" sz="1800" b="0" i="0" u="none" strike="noStrike" baseline="0" dirty="0">
                <a:solidFill>
                  <a:srgbClr val="000000"/>
                </a:solidFill>
                <a:latin typeface="Times New Roman" panose="02020603050405020304" pitchFamily="18" charset="0"/>
              </a:rPr>
              <a:t>– коригувальні та запобіжні дії; </a:t>
            </a:r>
          </a:p>
          <a:p>
            <a:r>
              <a:rPr lang="uk-UA" sz="1800" b="0" i="0" u="none" strike="noStrike" baseline="0" dirty="0">
                <a:solidFill>
                  <a:srgbClr val="000000"/>
                </a:solidFill>
                <a:latin typeface="Times New Roman" panose="02020603050405020304" pitchFamily="18" charset="0"/>
              </a:rPr>
              <a:t>– управління змінами; </a:t>
            </a:r>
          </a:p>
          <a:p>
            <a:r>
              <a:rPr lang="uk-UA" sz="1800" b="0" i="0" u="none" strike="noStrike" baseline="0" dirty="0">
                <a:solidFill>
                  <a:srgbClr val="000000"/>
                </a:solidFill>
                <a:latin typeface="Times New Roman" panose="02020603050405020304" pitchFamily="18" charset="0"/>
              </a:rPr>
              <a:t>– аналізування з боку керівництва. </a:t>
            </a:r>
            <a:endParaRPr lang="uk-UA" dirty="0"/>
          </a:p>
        </p:txBody>
      </p:sp>
      <p:sp>
        <p:nvSpPr>
          <p:cNvPr id="5" name="TextBox 4">
            <a:extLst>
              <a:ext uri="{FF2B5EF4-FFF2-40B4-BE49-F238E27FC236}">
                <a16:creationId xmlns:a16="http://schemas.microsoft.com/office/drawing/2014/main" id="{5312A1FD-E440-0DEA-067A-7E15AEBE2105}"/>
              </a:ext>
            </a:extLst>
          </p:cNvPr>
          <p:cNvSpPr txBox="1"/>
          <p:nvPr/>
        </p:nvSpPr>
        <p:spPr>
          <a:xfrm>
            <a:off x="1868130" y="351022"/>
            <a:ext cx="9724103" cy="1477328"/>
          </a:xfrm>
          <a:prstGeom prst="rect">
            <a:avLst/>
          </a:prstGeom>
          <a:noFill/>
        </p:spPr>
        <p:txBody>
          <a:bodyPr wrap="square">
            <a:spAutoFit/>
          </a:bodyPr>
          <a:lstStyle/>
          <a:p>
            <a:pPr algn="just"/>
            <a:r>
              <a:rPr lang="uk-UA" sz="1800" b="0" i="0" u="none" strike="noStrike" baseline="0" dirty="0">
                <a:solidFill>
                  <a:srgbClr val="000000"/>
                </a:solidFill>
                <a:latin typeface="Times New Roman" panose="02020603050405020304" pitchFamily="18" charset="0"/>
              </a:rPr>
              <a:t>У галузевій Настанові СТ-Н МОЗУ 42-4.3:2011 «Лікарські засоби. Фармацевтична система якості» (</a:t>
            </a:r>
            <a:r>
              <a:rPr lang="en-ID" sz="1800" b="0" i="0" u="none" strike="noStrike" baseline="0" dirty="0">
                <a:solidFill>
                  <a:srgbClr val="000000"/>
                </a:solidFill>
                <a:latin typeface="Times New Roman" panose="02020603050405020304" pitchFamily="18" charset="0"/>
              </a:rPr>
              <a:t>ICH Q10) </a:t>
            </a:r>
            <a:r>
              <a:rPr lang="uk-UA" sz="1800" b="0" i="0" u="none" strike="noStrike" baseline="0" dirty="0">
                <a:solidFill>
                  <a:srgbClr val="000000"/>
                </a:solidFill>
                <a:latin typeface="Times New Roman" panose="02020603050405020304" pitchFamily="18" charset="0"/>
              </a:rPr>
              <a:t>наведені такі ж трактування цих термінів і це посилання на стандарт ДСТУ </a:t>
            </a:r>
            <a:r>
              <a:rPr lang="en-ID" sz="1800" b="0" i="0" u="none" strike="noStrike" baseline="0" dirty="0">
                <a:solidFill>
                  <a:srgbClr val="000000"/>
                </a:solidFill>
                <a:latin typeface="Times New Roman" panose="02020603050405020304" pitchFamily="18" charset="0"/>
              </a:rPr>
              <a:t>ISO 9000:2007. </a:t>
            </a:r>
            <a:r>
              <a:rPr lang="uk-UA" sz="1800" b="0" i="0" u="none" strike="noStrike" baseline="0" dirty="0">
                <a:solidFill>
                  <a:srgbClr val="000000"/>
                </a:solidFill>
                <a:latin typeface="Times New Roman" panose="02020603050405020304" pitchFamily="18" charset="0"/>
              </a:rPr>
              <a:t>Також у настанові </a:t>
            </a:r>
            <a:r>
              <a:rPr lang="en-ID" sz="1800" b="0" i="0" u="none" strike="noStrike" baseline="0" dirty="0">
                <a:solidFill>
                  <a:srgbClr val="000000"/>
                </a:solidFill>
                <a:latin typeface="Times New Roman" panose="02020603050405020304" pitchFamily="18" charset="0"/>
              </a:rPr>
              <a:t>ICH Q10 </a:t>
            </a:r>
            <a:r>
              <a:rPr lang="uk-UA" sz="1800" b="0" i="0" u="none" strike="noStrike" baseline="0" dirty="0">
                <a:solidFill>
                  <a:srgbClr val="000000"/>
                </a:solidFill>
                <a:latin typeface="Times New Roman" panose="02020603050405020304" pitchFamily="18" charset="0"/>
              </a:rPr>
              <a:t>згадується поняття «</a:t>
            </a:r>
            <a:r>
              <a:rPr lang="en-ID" sz="1800" b="0" i="0" u="none" strike="noStrike" baseline="0" dirty="0">
                <a:solidFill>
                  <a:srgbClr val="000000"/>
                </a:solidFill>
                <a:latin typeface="Times New Roman" panose="02020603050405020304" pitchFamily="18" charset="0"/>
              </a:rPr>
              <a:t>CAPA methodology» («</a:t>
            </a:r>
            <a:r>
              <a:rPr lang="uk-UA" sz="1800" b="0" i="0" u="none" strike="noStrike" baseline="0" dirty="0">
                <a:solidFill>
                  <a:srgbClr val="000000"/>
                </a:solidFill>
                <a:latin typeface="Times New Roman" panose="02020603050405020304" pitchFamily="18" charset="0"/>
              </a:rPr>
              <a:t>методологія системи коригувальних та запобіжних дій» – «</a:t>
            </a:r>
            <a:r>
              <a:rPr lang="en-ID" sz="1800" b="0" i="0" u="none" strike="noStrike" baseline="0" dirty="0">
                <a:solidFill>
                  <a:srgbClr val="000000"/>
                </a:solidFill>
                <a:latin typeface="Times New Roman" panose="02020603050405020304" pitchFamily="18" charset="0"/>
              </a:rPr>
              <a:t>corrective action and preventive action methodology». </a:t>
            </a:r>
          </a:p>
        </p:txBody>
      </p:sp>
      <p:pic>
        <p:nvPicPr>
          <p:cNvPr id="7" name="Рисунок 6" descr="Зображення, що містить текст, логотип, Шрифт, знімок екрана&#10;&#10;Вміст на основі ШІ може бути неправильним.">
            <a:extLst>
              <a:ext uri="{FF2B5EF4-FFF2-40B4-BE49-F238E27FC236}">
                <a16:creationId xmlns:a16="http://schemas.microsoft.com/office/drawing/2014/main" id="{BF0607A8-B0FE-DEB5-07D3-D8E02BE596DF}"/>
              </a:ext>
            </a:extLst>
          </p:cNvPr>
          <p:cNvPicPr>
            <a:picLocks noChangeAspect="1"/>
          </p:cNvPicPr>
          <p:nvPr/>
        </p:nvPicPr>
        <p:blipFill>
          <a:blip r:embed="rId2"/>
          <a:stretch>
            <a:fillRect/>
          </a:stretch>
        </p:blipFill>
        <p:spPr>
          <a:xfrm>
            <a:off x="678426" y="2074607"/>
            <a:ext cx="6363960" cy="4233326"/>
          </a:xfrm>
          <a:prstGeom prst="rect">
            <a:avLst/>
          </a:prstGeom>
          <a:ln>
            <a:solidFill>
              <a:schemeClr val="accent1"/>
            </a:solidFill>
          </a:ln>
        </p:spPr>
      </p:pic>
    </p:spTree>
    <p:extLst>
      <p:ext uri="{BB962C8B-B14F-4D97-AF65-F5344CB8AC3E}">
        <p14:creationId xmlns:p14="http://schemas.microsoft.com/office/powerpoint/2010/main" val="18606505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69D118-59AC-C168-A1EE-E0287121C4F1}"/>
              </a:ext>
            </a:extLst>
          </p:cNvPr>
          <p:cNvSpPr txBox="1"/>
          <p:nvPr/>
        </p:nvSpPr>
        <p:spPr>
          <a:xfrm>
            <a:off x="1918741" y="766732"/>
            <a:ext cx="9848537" cy="5324535"/>
          </a:xfrm>
          <a:prstGeom prst="rect">
            <a:avLst/>
          </a:prstGeom>
          <a:noFill/>
        </p:spPr>
        <p:txBody>
          <a:bodyPr wrap="square">
            <a:spAutoFit/>
          </a:bodyPr>
          <a:lstStyle/>
          <a:p>
            <a:pPr algn="just"/>
            <a:r>
              <a:rPr lang="uk-UA" sz="2000" b="0" i="0" u="none" strike="noStrike" baseline="0" dirty="0">
                <a:solidFill>
                  <a:srgbClr val="000000"/>
                </a:solidFill>
                <a:latin typeface="Times New Roman" panose="02020603050405020304" pitchFamily="18" charset="0"/>
              </a:rPr>
              <a:t>Настановою </a:t>
            </a:r>
            <a:r>
              <a:rPr lang="en-ID" sz="2000" b="0" i="0" u="none" strike="noStrike" baseline="0" dirty="0">
                <a:solidFill>
                  <a:srgbClr val="000000"/>
                </a:solidFill>
                <a:latin typeface="Times New Roman" panose="02020603050405020304" pitchFamily="18" charset="0"/>
              </a:rPr>
              <a:t>ICH Q10 </a:t>
            </a:r>
            <a:r>
              <a:rPr lang="uk-UA" sz="2000" b="0" i="0" u="none" strike="noStrike" baseline="0" dirty="0">
                <a:solidFill>
                  <a:srgbClr val="000000"/>
                </a:solidFill>
                <a:latin typeface="Times New Roman" panose="02020603050405020304" pitchFamily="18" charset="0"/>
              </a:rPr>
              <a:t>зазначається, що фармацевтичній компанії необхідно мати систему здійснення коригувальних та запобіжних дій, що є результатом розслідування рекламацій, бракування продукції, </a:t>
            </a:r>
            <a:r>
              <a:rPr lang="uk-UA" sz="2000" b="0" i="0" u="none" strike="noStrike" baseline="0" dirty="0" err="1">
                <a:solidFill>
                  <a:srgbClr val="000000"/>
                </a:solidFill>
                <a:latin typeface="Times New Roman" panose="02020603050405020304" pitchFamily="18" charset="0"/>
              </a:rPr>
              <a:t>невідповідностей</a:t>
            </a:r>
            <a:r>
              <a:rPr lang="uk-UA" sz="2000" b="0" i="0" u="none" strike="noStrike" baseline="0" dirty="0">
                <a:solidFill>
                  <a:srgbClr val="000000"/>
                </a:solidFill>
                <a:latin typeface="Times New Roman" panose="02020603050405020304" pitchFamily="18" charset="0"/>
              </a:rPr>
              <a:t>, відхилень, </a:t>
            </a:r>
            <a:r>
              <a:rPr lang="uk-UA" sz="2000" b="0" i="0" u="none" strike="noStrike" baseline="0" dirty="0" err="1">
                <a:solidFill>
                  <a:srgbClr val="000000"/>
                </a:solidFill>
                <a:latin typeface="Times New Roman" panose="02020603050405020304" pitchFamily="18" charset="0"/>
              </a:rPr>
              <a:t>відкликань</a:t>
            </a:r>
            <a:r>
              <a:rPr lang="uk-UA" sz="2000" b="0" i="0" u="none" strike="noStrike" baseline="0" dirty="0">
                <a:solidFill>
                  <a:srgbClr val="000000"/>
                </a:solidFill>
                <a:latin typeface="Times New Roman" panose="02020603050405020304" pitchFamily="18" charset="0"/>
              </a:rPr>
              <a:t>, аудитів, інспектувань з боку регуляторних органів та їх висновків, а також тенденцій, що виявлені при моніторингу функціональних характеристик процесу та якості продукції. Щоб виявити основну причину, до процесу розслідування слід застосовувати структурований підхід. Відповідно до чинної настанови «Лікарські засоби. Управління ризиками для якості», гармонізованої з документом </a:t>
            </a:r>
            <a:r>
              <a:rPr lang="en-ID" sz="2000" b="0" i="0" u="none" strike="noStrike" baseline="0" dirty="0">
                <a:solidFill>
                  <a:srgbClr val="000000"/>
                </a:solidFill>
                <a:latin typeface="Times New Roman" panose="02020603050405020304" pitchFamily="18" charset="0"/>
              </a:rPr>
              <a:t>ICH Q9, </a:t>
            </a:r>
            <a:r>
              <a:rPr lang="uk-UA" sz="2000" b="0" i="0" u="none" strike="noStrike" baseline="0" dirty="0">
                <a:solidFill>
                  <a:srgbClr val="000000"/>
                </a:solidFill>
                <a:latin typeface="Times New Roman" panose="02020603050405020304" pitchFamily="18" charset="0"/>
              </a:rPr>
              <a:t>ступінь зусиль, офіціальності та документування розслідування має відповідати ступеню ризику. </a:t>
            </a:r>
          </a:p>
          <a:p>
            <a:pPr algn="just"/>
            <a:endParaRPr lang="uk-UA" sz="2000" dirty="0">
              <a:solidFill>
                <a:srgbClr val="000000"/>
              </a:solidFill>
              <a:latin typeface="Times New Roman" panose="02020603050405020304" pitchFamily="18" charset="0"/>
            </a:endParaRPr>
          </a:p>
          <a:p>
            <a:pPr algn="just"/>
            <a:r>
              <a:rPr lang="uk-UA" sz="2000" b="0" i="0" u="none" strike="noStrike" baseline="0" dirty="0">
                <a:solidFill>
                  <a:srgbClr val="000000"/>
                </a:solidFill>
                <a:latin typeface="Times New Roman" panose="02020603050405020304" pitchFamily="18" charset="0"/>
              </a:rPr>
              <a:t>Методологія коригувальних та запобіжних дій (</a:t>
            </a:r>
            <a:r>
              <a:rPr lang="en-ID" sz="2000" b="0" i="0" u="none" strike="noStrike" baseline="0" dirty="0">
                <a:solidFill>
                  <a:srgbClr val="000000"/>
                </a:solidFill>
                <a:latin typeface="Times New Roman" panose="02020603050405020304" pitchFamily="18" charset="0"/>
              </a:rPr>
              <a:t>CAPA) </a:t>
            </a:r>
            <a:r>
              <a:rPr lang="uk-UA" sz="2000" b="0" i="0" u="none" strike="noStrike" baseline="0" dirty="0">
                <a:solidFill>
                  <a:srgbClr val="000000"/>
                </a:solidFill>
                <a:latin typeface="Times New Roman" panose="02020603050405020304" pitchFamily="18" charset="0"/>
              </a:rPr>
              <a:t>має призводити до поліпшення продукції та процесів, а також покращувати їх розуміння. </a:t>
            </a:r>
          </a:p>
          <a:p>
            <a:pPr algn="just"/>
            <a:r>
              <a:rPr lang="uk-UA" sz="2000" b="0" i="0" u="none" strike="noStrike" baseline="0" dirty="0">
                <a:solidFill>
                  <a:srgbClr val="000000"/>
                </a:solidFill>
                <a:latin typeface="Times New Roman" panose="02020603050405020304" pitchFamily="18" charset="0"/>
              </a:rPr>
              <a:t>У </a:t>
            </a:r>
            <a:r>
              <a:rPr lang="en-ID" sz="2000" b="0" i="0" u="none" strike="noStrike" baseline="0" dirty="0">
                <a:solidFill>
                  <a:srgbClr val="000000"/>
                </a:solidFill>
                <a:latin typeface="Times New Roman" panose="02020603050405020304" pitchFamily="18" charset="0"/>
              </a:rPr>
              <a:t>ICH Q10 </a:t>
            </a:r>
            <a:r>
              <a:rPr lang="uk-UA" sz="2000" b="0" i="0" u="none" strike="noStrike" baseline="0" dirty="0">
                <a:solidFill>
                  <a:srgbClr val="000000"/>
                </a:solidFill>
                <a:latin typeface="Times New Roman" panose="02020603050405020304" pitchFamily="18" charset="0"/>
              </a:rPr>
              <a:t>також проілюстровано застосування САРА протягом життєвого циклу продукції, включаючи етапи фармацевтичної розробки, переносу (трансферу) технології, промислового виробництва та припинення виробництва. Зазначається, що результати КД і ЗД мають аналізуватися з боку вищого керівництва під час систематичного аналізування ФСЯ. </a:t>
            </a:r>
            <a:endParaRPr lang="uk-UA" sz="2000" dirty="0"/>
          </a:p>
        </p:txBody>
      </p:sp>
    </p:spTree>
    <p:extLst>
      <p:ext uri="{BB962C8B-B14F-4D97-AF65-F5344CB8AC3E}">
        <p14:creationId xmlns:p14="http://schemas.microsoft.com/office/powerpoint/2010/main" val="29429373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2EA22B7-AA36-1865-40FE-19133BA8EF05}"/>
              </a:ext>
            </a:extLst>
          </p:cNvPr>
          <p:cNvSpPr txBox="1"/>
          <p:nvPr/>
        </p:nvSpPr>
        <p:spPr>
          <a:xfrm>
            <a:off x="1952468" y="458956"/>
            <a:ext cx="9769839" cy="5940088"/>
          </a:xfrm>
          <a:prstGeom prst="rect">
            <a:avLst/>
          </a:prstGeom>
          <a:noFill/>
        </p:spPr>
        <p:txBody>
          <a:bodyPr wrap="square">
            <a:spAutoFit/>
          </a:bodyPr>
          <a:lstStyle/>
          <a:p>
            <a:pPr algn="just"/>
            <a:r>
              <a:rPr lang="uk-UA" sz="2000" b="0" i="0" u="none" strike="noStrike" baseline="0" dirty="0">
                <a:solidFill>
                  <a:srgbClr val="000000"/>
                </a:solidFill>
                <a:latin typeface="Times New Roman" panose="02020603050405020304" pitchFamily="18" charset="0"/>
              </a:rPr>
              <a:t>Стандарт </a:t>
            </a:r>
            <a:r>
              <a:rPr lang="en-ID" sz="2000" b="0" i="0" u="none" strike="noStrike" baseline="0" dirty="0">
                <a:solidFill>
                  <a:srgbClr val="000000"/>
                </a:solidFill>
                <a:latin typeface="Times New Roman" panose="02020603050405020304" pitchFamily="18" charset="0"/>
              </a:rPr>
              <a:t>ISO 9001 </a:t>
            </a:r>
            <a:r>
              <a:rPr lang="uk-UA" sz="2000" b="0" i="0" u="none" strike="noStrike" baseline="0" dirty="0">
                <a:solidFill>
                  <a:srgbClr val="000000"/>
                </a:solidFill>
                <a:latin typeface="Times New Roman" panose="02020603050405020304" pitchFamily="18" charset="0"/>
              </a:rPr>
              <a:t>у розділі 8.5 «Поліпшування» вимагає, щоб організація постійно поліпшувала результативність СУЯ, застосовуючи політику у сфері якості та визначаючи цілі у сфері якості, використовуючи результати аудитів, аналізування даних, виконуючи коригувальні та запобіжні дії, а також критичне аналізування з боку керівництва. </a:t>
            </a:r>
            <a:r>
              <a:rPr lang="en-ID" sz="2000" b="0" i="0" u="none" strike="noStrike" baseline="0" dirty="0">
                <a:solidFill>
                  <a:srgbClr val="000000"/>
                </a:solidFill>
                <a:latin typeface="Times New Roman" panose="02020603050405020304" pitchFamily="18" charset="0"/>
              </a:rPr>
              <a:t>ISO 9001 </a:t>
            </a:r>
            <a:r>
              <a:rPr lang="uk-UA" sz="2000" b="0" i="0" u="none" strike="noStrike" baseline="0" dirty="0">
                <a:solidFill>
                  <a:srgbClr val="000000"/>
                </a:solidFill>
                <a:latin typeface="Times New Roman" panose="02020603050405020304" pitchFamily="18" charset="0"/>
              </a:rPr>
              <a:t>вимагає виконання КД для усунення причин </a:t>
            </a:r>
            <a:r>
              <a:rPr lang="uk-UA" sz="2000" b="0" i="0" u="none" strike="noStrike" baseline="0" dirty="0" err="1">
                <a:solidFill>
                  <a:srgbClr val="000000"/>
                </a:solidFill>
                <a:latin typeface="Times New Roman" panose="02020603050405020304" pitchFamily="18" charset="0"/>
              </a:rPr>
              <a:t>невідповідностей</a:t>
            </a:r>
            <a:r>
              <a:rPr lang="uk-UA" sz="2000" b="0" i="0" u="none" strike="noStrike" baseline="0" dirty="0">
                <a:solidFill>
                  <a:srgbClr val="000000"/>
                </a:solidFill>
                <a:latin typeface="Times New Roman" panose="02020603050405020304" pitchFamily="18" charset="0"/>
              </a:rPr>
              <a:t>, щоб запобігти їх повторенню. КД потрібно визначати відповідно до наслідків виявлених </a:t>
            </a:r>
            <a:r>
              <a:rPr lang="uk-UA" sz="2000" b="0" i="0" u="none" strike="noStrike" baseline="0" dirty="0" err="1">
                <a:solidFill>
                  <a:srgbClr val="000000"/>
                </a:solidFill>
                <a:latin typeface="Times New Roman" panose="02020603050405020304" pitchFamily="18" charset="0"/>
              </a:rPr>
              <a:t>невідповідностей</a:t>
            </a:r>
            <a:r>
              <a:rPr lang="uk-UA" sz="2000" b="0" i="0" u="none" strike="noStrike" baseline="0" dirty="0">
                <a:solidFill>
                  <a:srgbClr val="000000"/>
                </a:solidFill>
                <a:latin typeface="Times New Roman" panose="02020603050405020304" pitchFamily="18" charset="0"/>
              </a:rPr>
              <a:t>. Вимоги до критичного аналізування </a:t>
            </a:r>
            <a:r>
              <a:rPr lang="uk-UA" sz="2000" b="0" i="0" u="none" strike="noStrike" baseline="0" dirty="0" err="1">
                <a:solidFill>
                  <a:srgbClr val="000000"/>
                </a:solidFill>
                <a:latin typeface="Times New Roman" panose="02020603050405020304" pitchFamily="18" charset="0"/>
              </a:rPr>
              <a:t>невідповідностей</a:t>
            </a:r>
            <a:r>
              <a:rPr lang="uk-UA" sz="2000" b="0" i="0" u="none" strike="noStrike" baseline="0" dirty="0">
                <a:solidFill>
                  <a:srgbClr val="000000"/>
                </a:solidFill>
                <a:latin typeface="Times New Roman" panose="02020603050405020304" pitchFamily="18" charset="0"/>
              </a:rPr>
              <a:t> (зокрема скарг замовників), визначання причин </a:t>
            </a:r>
            <a:r>
              <a:rPr lang="uk-UA" sz="2000" b="0" i="0" u="none" strike="noStrike" baseline="0" dirty="0" err="1">
                <a:solidFill>
                  <a:srgbClr val="000000"/>
                </a:solidFill>
                <a:latin typeface="Times New Roman" panose="02020603050405020304" pitchFamily="18" charset="0"/>
              </a:rPr>
              <a:t>невідповідностей</a:t>
            </a:r>
            <a:r>
              <a:rPr lang="uk-UA" sz="2000" b="0" i="0" u="none" strike="noStrike" baseline="0" dirty="0">
                <a:solidFill>
                  <a:srgbClr val="000000"/>
                </a:solidFill>
                <a:latin typeface="Times New Roman" panose="02020603050405020304" pitchFamily="18" charset="0"/>
              </a:rPr>
              <a:t>, </a:t>
            </a:r>
            <a:r>
              <a:rPr lang="uk-UA" sz="2000" b="0" i="0" u="none" strike="noStrike" baseline="0" dirty="0">
                <a:latin typeface="Times New Roman" panose="02020603050405020304" pitchFamily="18" charset="0"/>
              </a:rPr>
              <a:t>оцінювання потреби в діях для забезпечення впевненості з тому, що невідповідності не виникатимуть повторно, визначання та виконання необхідних дій, реєстрування результатів виконаних дій, критичного аналізування результативності виконаних КД має бути регламентоване у відповідній процедурі. </a:t>
            </a:r>
          </a:p>
          <a:p>
            <a:pPr algn="just"/>
            <a:r>
              <a:rPr lang="uk-UA" sz="2000" b="0" i="0" u="none" strike="noStrike" baseline="0" dirty="0">
                <a:latin typeface="Times New Roman" panose="02020603050405020304" pitchFamily="18" charset="0"/>
              </a:rPr>
              <a:t>Для усунення причин потенційних </a:t>
            </a:r>
            <a:r>
              <a:rPr lang="uk-UA" sz="2000" b="0" i="0" u="none" strike="noStrike" baseline="0" dirty="0" err="1">
                <a:latin typeface="Times New Roman" panose="02020603050405020304" pitchFamily="18" charset="0"/>
              </a:rPr>
              <a:t>невідповідностей</a:t>
            </a:r>
            <a:r>
              <a:rPr lang="uk-UA" sz="2000" b="0" i="0" u="none" strike="noStrike" baseline="0" dirty="0">
                <a:latin typeface="Times New Roman" panose="02020603050405020304" pitchFamily="18" charset="0"/>
              </a:rPr>
              <a:t>, щоб запобігти їх виникненню, організація має виконувати ЗД. Запобіжні дії потрібно визначати відповідно до наслідків потенційних проблем. Стандарт </a:t>
            </a:r>
            <a:r>
              <a:rPr lang="en-ID" sz="2000" b="0" i="0" u="none" strike="noStrike" baseline="0" dirty="0">
                <a:latin typeface="Times New Roman" panose="02020603050405020304" pitchFamily="18" charset="0"/>
              </a:rPr>
              <a:t>ISO 9001 </a:t>
            </a:r>
            <a:r>
              <a:rPr lang="uk-UA" sz="2000" b="0" i="0" u="none" strike="noStrike" baseline="0" dirty="0">
                <a:latin typeface="Times New Roman" panose="02020603050405020304" pitchFamily="18" charset="0"/>
              </a:rPr>
              <a:t>вимагає розробити задокументовану методику для встановлення вимог до визначання потенційних </a:t>
            </a:r>
            <a:r>
              <a:rPr lang="uk-UA" sz="2000" b="0" i="0" u="none" strike="noStrike" baseline="0" dirty="0" err="1">
                <a:latin typeface="Times New Roman" panose="02020603050405020304" pitchFamily="18" charset="0"/>
              </a:rPr>
              <a:t>невідповідностей</a:t>
            </a:r>
            <a:r>
              <a:rPr lang="uk-UA" sz="2000" b="0" i="0" u="none" strike="noStrike" baseline="0" dirty="0">
                <a:latin typeface="Times New Roman" panose="02020603050405020304" pitchFamily="18" charset="0"/>
              </a:rPr>
              <a:t> і їхніх причин, оцінювання потреби в діях для запобігання виникненню </a:t>
            </a:r>
            <a:r>
              <a:rPr lang="uk-UA" sz="2000" b="0" i="0" u="none" strike="noStrike" baseline="0" dirty="0" err="1">
                <a:latin typeface="Times New Roman" panose="02020603050405020304" pitchFamily="18" charset="0"/>
              </a:rPr>
              <a:t>невідповідностей</a:t>
            </a:r>
            <a:r>
              <a:rPr lang="uk-UA" sz="2000" b="0" i="0" u="none" strike="noStrike" baseline="0" dirty="0">
                <a:latin typeface="Times New Roman" panose="02020603050405020304" pitchFamily="18" charset="0"/>
              </a:rPr>
              <a:t>, визнавання та виконання необхідних дій, реєстрування результатів виконаних дій, критичного аналізування результативності виконаних ЗД. </a:t>
            </a:r>
            <a:endParaRPr lang="uk-UA" sz="2000" dirty="0"/>
          </a:p>
        </p:txBody>
      </p:sp>
    </p:spTree>
    <p:extLst>
      <p:ext uri="{BB962C8B-B14F-4D97-AF65-F5344CB8AC3E}">
        <p14:creationId xmlns:p14="http://schemas.microsoft.com/office/powerpoint/2010/main" val="32409928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11AC7C8-49D4-B45C-FAAA-7C9E8F57A766}"/>
              </a:ext>
            </a:extLst>
          </p:cNvPr>
          <p:cNvSpPr txBox="1"/>
          <p:nvPr/>
        </p:nvSpPr>
        <p:spPr>
          <a:xfrm>
            <a:off x="3556416" y="801096"/>
            <a:ext cx="6093500" cy="707886"/>
          </a:xfrm>
          <a:prstGeom prst="rect">
            <a:avLst/>
          </a:prstGeom>
          <a:noFill/>
        </p:spPr>
        <p:txBody>
          <a:bodyPr wrap="square">
            <a:spAutoFit/>
          </a:bodyPr>
          <a:lstStyle/>
          <a:p>
            <a:pPr algn="ctr"/>
            <a:r>
              <a:rPr lang="uk-UA" sz="2000" b="1" i="0" u="none" strike="noStrike" baseline="0">
                <a:solidFill>
                  <a:srgbClr val="000000"/>
                </a:solidFill>
                <a:latin typeface="Times New Roman" panose="02020603050405020304" pitchFamily="18" charset="0"/>
              </a:rPr>
              <a:t>Принципи проведення аудиту </a:t>
            </a:r>
            <a:endParaRPr lang="uk-UA" sz="2000" b="0" i="0" u="none" strike="noStrike" baseline="0">
              <a:solidFill>
                <a:srgbClr val="000000"/>
              </a:solidFill>
              <a:latin typeface="Times New Roman" panose="02020603050405020304" pitchFamily="18" charset="0"/>
            </a:endParaRPr>
          </a:p>
          <a:p>
            <a:pPr algn="ctr"/>
            <a:r>
              <a:rPr lang="ru-RU" sz="2000" b="0" i="0" u="none" strike="noStrike" baseline="0">
                <a:solidFill>
                  <a:srgbClr val="000000"/>
                </a:solidFill>
                <a:latin typeface="Times New Roman" panose="02020603050405020304" pitchFamily="18" charset="0"/>
              </a:rPr>
              <a:t>(Витяг з ДСТУ ISO 1901:2002) </a:t>
            </a:r>
            <a:endParaRPr lang="uk-UA" sz="2000" dirty="0"/>
          </a:p>
        </p:txBody>
      </p:sp>
      <p:sp>
        <p:nvSpPr>
          <p:cNvPr id="5" name="TextBox 4">
            <a:extLst>
              <a:ext uri="{FF2B5EF4-FFF2-40B4-BE49-F238E27FC236}">
                <a16:creationId xmlns:a16="http://schemas.microsoft.com/office/drawing/2014/main" id="{1BC74405-FC07-E92C-2668-83E1541D6092}"/>
              </a:ext>
            </a:extLst>
          </p:cNvPr>
          <p:cNvSpPr txBox="1"/>
          <p:nvPr/>
        </p:nvSpPr>
        <p:spPr>
          <a:xfrm>
            <a:off x="1424066" y="2011418"/>
            <a:ext cx="10658005" cy="4216539"/>
          </a:xfrm>
          <a:prstGeom prst="rect">
            <a:avLst/>
          </a:prstGeom>
          <a:noFill/>
        </p:spPr>
        <p:txBody>
          <a:bodyPr wrap="square">
            <a:spAutoFit/>
          </a:bodyPr>
          <a:lstStyle/>
          <a:p>
            <a:pPr algn="just"/>
            <a:r>
              <a:rPr lang="uk-UA" sz="2000" b="0" i="0" u="none" strike="noStrike" baseline="0" dirty="0">
                <a:solidFill>
                  <a:srgbClr val="000000"/>
                </a:solidFill>
                <a:latin typeface="Times New Roman" panose="02020603050405020304" pitchFamily="18" charset="0"/>
              </a:rPr>
              <a:t>Аудит спирається на ряд принципів. Вони роблять аудит ефективним і надійним інструментом, що сприяючи політиці і управлінню з боку керівництва, забезпечує інформацією, на базі якої організація може вживати заходи для поліпшення своєї діяльності. Наслідування цих принципів є передумовою отримання надійних і достатніх висновків за результатами аудиту і дозволяє аудиторам, працюючим незалежно один від одного, робити аналогічні висновки при аналогічних обставинах. </a:t>
            </a:r>
          </a:p>
          <a:p>
            <a:pPr algn="just"/>
            <a:endParaRPr lang="uk-UA" sz="2000" b="0" i="0" u="none" strike="noStrike" baseline="0" dirty="0">
              <a:solidFill>
                <a:srgbClr val="000000"/>
              </a:solidFill>
              <a:latin typeface="Times New Roman" panose="02020603050405020304" pitchFamily="18" charset="0"/>
            </a:endParaRPr>
          </a:p>
          <a:p>
            <a:pPr algn="just"/>
            <a:r>
              <a:rPr lang="ru-RU" sz="2000" b="1" i="1" u="none" strike="noStrike" baseline="0" dirty="0" err="1">
                <a:solidFill>
                  <a:srgbClr val="000000"/>
                </a:solidFill>
                <a:latin typeface="Times New Roman" panose="02020603050405020304" pitchFamily="18" charset="0"/>
              </a:rPr>
              <a:t>Аудитори</a:t>
            </a:r>
            <a:r>
              <a:rPr lang="ru-RU" sz="2000" b="1" i="1" u="none" strike="noStrike" baseline="0" dirty="0">
                <a:solidFill>
                  <a:srgbClr val="000000"/>
                </a:solidFill>
                <a:latin typeface="Times New Roman" panose="02020603050405020304" pitchFamily="18" charset="0"/>
              </a:rPr>
              <a:t> </a:t>
            </a:r>
            <a:r>
              <a:rPr lang="ru-RU" sz="2000" b="1" i="1" u="none" strike="noStrike" baseline="0" dirty="0" err="1">
                <a:solidFill>
                  <a:srgbClr val="000000"/>
                </a:solidFill>
                <a:latin typeface="Times New Roman" panose="02020603050405020304" pitchFamily="18" charset="0"/>
              </a:rPr>
              <a:t>повинні</a:t>
            </a:r>
            <a:r>
              <a:rPr lang="ru-RU" sz="2000" b="1" i="1" u="none" strike="noStrike" baseline="0" dirty="0">
                <a:solidFill>
                  <a:srgbClr val="000000"/>
                </a:solidFill>
                <a:latin typeface="Times New Roman" panose="02020603050405020304" pitchFamily="18" charset="0"/>
              </a:rPr>
              <a:t> </a:t>
            </a:r>
            <a:r>
              <a:rPr lang="ru-RU" sz="2000" b="1" i="1" u="none" strike="noStrike" baseline="0" dirty="0" err="1">
                <a:solidFill>
                  <a:srgbClr val="000000"/>
                </a:solidFill>
                <a:latin typeface="Times New Roman" panose="02020603050405020304" pitchFamily="18" charset="0"/>
              </a:rPr>
              <a:t>керуватися</a:t>
            </a:r>
            <a:r>
              <a:rPr lang="ru-RU" sz="2000" b="1" i="1" u="none" strike="noStrike" baseline="0" dirty="0">
                <a:solidFill>
                  <a:srgbClr val="000000"/>
                </a:solidFill>
                <a:latin typeface="Times New Roman" panose="02020603050405020304" pitchFamily="18" charset="0"/>
              </a:rPr>
              <a:t> </a:t>
            </a:r>
            <a:r>
              <a:rPr lang="ru-RU" sz="2000" b="1" i="1" u="none" strike="noStrike" baseline="0" dirty="0" err="1">
                <a:solidFill>
                  <a:srgbClr val="000000"/>
                </a:solidFill>
                <a:latin typeface="Times New Roman" panose="02020603050405020304" pitchFamily="18" charset="0"/>
              </a:rPr>
              <a:t>наступними</a:t>
            </a:r>
            <a:r>
              <a:rPr lang="ru-RU" sz="2000" b="1" i="1" u="none" strike="noStrike" baseline="0" dirty="0">
                <a:solidFill>
                  <a:srgbClr val="000000"/>
                </a:solidFill>
                <a:latin typeface="Times New Roman" panose="02020603050405020304" pitchFamily="18" charset="0"/>
              </a:rPr>
              <a:t> принципами: </a:t>
            </a:r>
          </a:p>
          <a:p>
            <a:r>
              <a:rPr lang="ru-RU" dirty="0">
                <a:latin typeface="Times New Roman" panose="02020603050405020304" pitchFamily="18" charset="0"/>
                <a:cs typeface="Times New Roman" panose="02020603050405020304" pitchFamily="18" charset="0"/>
              </a:rPr>
              <a:t>a) </a:t>
            </a:r>
            <a:r>
              <a:rPr lang="ru-RU" b="1" dirty="0" err="1">
                <a:latin typeface="Times New Roman" panose="02020603050405020304" pitchFamily="18" charset="0"/>
                <a:cs typeface="Times New Roman" panose="02020603050405020304" pitchFamily="18" charset="0"/>
              </a:rPr>
              <a:t>етична</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поведінка</a:t>
            </a:r>
            <a:r>
              <a:rPr lang="ru-RU" b="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основа </a:t>
            </a:r>
            <a:r>
              <a:rPr lang="ru-RU" dirty="0" err="1">
                <a:latin typeface="Times New Roman" panose="02020603050405020304" pitchFamily="18" charset="0"/>
                <a:cs typeface="Times New Roman" panose="02020603050405020304" pitchFamily="18" charset="0"/>
              </a:rPr>
              <a:t>професіоналізму</a:t>
            </a:r>
            <a:r>
              <a:rPr lang="ru-RU" dirty="0">
                <a:latin typeface="Times New Roman" panose="02020603050405020304" pitchFamily="18" charset="0"/>
                <a:cs typeface="Times New Roman" panose="02020603050405020304" pitchFamily="18" charset="0"/>
              </a:rPr>
              <a:t>. </a:t>
            </a:r>
          </a:p>
          <a:p>
            <a:r>
              <a:rPr lang="uk-UA" dirty="0">
                <a:latin typeface="Times New Roman" panose="02020603050405020304" pitchFamily="18" charset="0"/>
                <a:cs typeface="Times New Roman" panose="02020603050405020304" pitchFamily="18" charset="0"/>
              </a:rPr>
              <a:t>Довіра, чесність, конфіденційність і ввічливість є важливою умовою проведення аудиту. </a:t>
            </a:r>
          </a:p>
          <a:p>
            <a:r>
              <a:rPr lang="ru-RU" dirty="0">
                <a:latin typeface="Times New Roman" panose="02020603050405020304" pitchFamily="18" charset="0"/>
                <a:cs typeface="Times New Roman" panose="02020603050405020304" pitchFamily="18" charset="0"/>
              </a:rPr>
              <a:t>b) </a:t>
            </a:r>
            <a:r>
              <a:rPr lang="ru-RU" b="1" dirty="0" err="1">
                <a:latin typeface="Times New Roman" panose="02020603050405020304" pitchFamily="18" charset="0"/>
                <a:cs typeface="Times New Roman" panose="02020603050405020304" pitchFamily="18" charset="0"/>
              </a:rPr>
              <a:t>безсторонність</a:t>
            </a:r>
            <a:r>
              <a:rPr lang="ru-RU" b="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зобов'язання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звітувати</a:t>
            </a:r>
            <a:r>
              <a:rPr lang="ru-RU" dirty="0">
                <a:latin typeface="Times New Roman" panose="02020603050405020304" pitchFamily="18" charset="0"/>
                <a:cs typeface="Times New Roman" panose="02020603050405020304" pitchFamily="18" charset="0"/>
              </a:rPr>
              <a:t> правдиво і точно. </a:t>
            </a:r>
          </a:p>
          <a:p>
            <a:r>
              <a:rPr lang="uk-UA" dirty="0">
                <a:latin typeface="Times New Roman" panose="02020603050405020304" pitchFamily="18" charset="0"/>
                <a:cs typeface="Times New Roman" panose="02020603050405020304" pitchFamily="18" charset="0"/>
              </a:rPr>
              <a:t>Спостереження аудиту, висновки за результатами аудиту і запису відбивають правдиво і точно діяльність по аудиту. Істотні перешкоди, виявлені під час аудиту, а також не дозволені проблеми або розбіжності між групою аудиторів і організацією, що перевіряється, відбиваються в звітах. </a:t>
            </a:r>
            <a:endParaRPr lang="uk-UA"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182462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A9EF925-7A4A-3AE0-F542-C4646F39FDAC}"/>
              </a:ext>
            </a:extLst>
          </p:cNvPr>
          <p:cNvSpPr txBox="1"/>
          <p:nvPr/>
        </p:nvSpPr>
        <p:spPr>
          <a:xfrm>
            <a:off x="2248525" y="1228397"/>
            <a:ext cx="9308892" cy="4401205"/>
          </a:xfrm>
          <a:prstGeom prst="rect">
            <a:avLst/>
          </a:prstGeom>
          <a:noFill/>
        </p:spPr>
        <p:txBody>
          <a:bodyPr wrap="square">
            <a:spAutoFit/>
          </a:bodyPr>
          <a:lstStyle/>
          <a:p>
            <a:pPr algn="just"/>
            <a:r>
              <a:rPr lang="ru-RU" sz="2000" b="0" i="0" u="none" strike="noStrike" baseline="0" dirty="0">
                <a:solidFill>
                  <a:srgbClr val="000000"/>
                </a:solidFill>
                <a:latin typeface="Times New Roman" panose="02020603050405020304" pitchFamily="18" charset="0"/>
              </a:rPr>
              <a:t>c) </a:t>
            </a:r>
            <a:r>
              <a:rPr lang="ru-RU" sz="2000" b="1" i="0" u="none" strike="noStrike" baseline="0" dirty="0" err="1">
                <a:solidFill>
                  <a:srgbClr val="000000"/>
                </a:solidFill>
                <a:latin typeface="Times New Roman" panose="02020603050405020304" pitchFamily="18" charset="0"/>
              </a:rPr>
              <a:t>професійна</a:t>
            </a:r>
            <a:r>
              <a:rPr lang="ru-RU" sz="2000" b="1" i="0" u="none" strike="noStrike" baseline="0" dirty="0">
                <a:solidFill>
                  <a:srgbClr val="000000"/>
                </a:solidFill>
                <a:latin typeface="Times New Roman" panose="02020603050405020304" pitchFamily="18" charset="0"/>
              </a:rPr>
              <a:t> </a:t>
            </a:r>
            <a:r>
              <a:rPr lang="ru-RU" sz="2000" b="1" i="0" u="none" strike="noStrike" baseline="0" dirty="0" err="1">
                <a:solidFill>
                  <a:srgbClr val="000000"/>
                </a:solidFill>
                <a:latin typeface="Times New Roman" panose="02020603050405020304" pitchFamily="18" charset="0"/>
              </a:rPr>
              <a:t>старанність</a:t>
            </a:r>
            <a:r>
              <a:rPr lang="ru-RU" sz="2000" b="0" i="0" u="none" strike="noStrike" baseline="0" dirty="0" err="1">
                <a:solidFill>
                  <a:srgbClr val="000000"/>
                </a:solidFill>
                <a:latin typeface="Times New Roman" panose="02020603050405020304" pitchFamily="18" charset="0"/>
              </a:rPr>
              <a:t>-прояв</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акуратності</a:t>
            </a:r>
            <a:r>
              <a:rPr lang="ru-RU" sz="2000" b="0" i="0" u="none" strike="noStrike" baseline="0" dirty="0">
                <a:solidFill>
                  <a:srgbClr val="000000"/>
                </a:solidFill>
                <a:latin typeface="Times New Roman" panose="02020603050405020304" pitchFamily="18" charset="0"/>
              </a:rPr>
              <a:t> і здорового глузду при </a:t>
            </a:r>
            <a:r>
              <a:rPr lang="ru-RU" sz="2000" b="0" i="0" u="none" strike="noStrike" baseline="0" dirty="0" err="1">
                <a:solidFill>
                  <a:srgbClr val="000000"/>
                </a:solidFill>
                <a:latin typeface="Times New Roman" panose="02020603050405020304" pitchFamily="18" charset="0"/>
              </a:rPr>
              <a:t>проведенні</a:t>
            </a:r>
            <a:r>
              <a:rPr lang="ru-RU" sz="2000" b="0" i="0" u="none" strike="noStrike" baseline="0" dirty="0">
                <a:solidFill>
                  <a:srgbClr val="000000"/>
                </a:solidFill>
                <a:latin typeface="Times New Roman" panose="02020603050405020304" pitchFamily="18" charset="0"/>
              </a:rPr>
              <a:t> аудиту. </a:t>
            </a:r>
          </a:p>
          <a:p>
            <a:pPr algn="just"/>
            <a:r>
              <a:rPr lang="ru-RU" sz="2000" b="0" i="0" u="none" strike="noStrike" baseline="0" dirty="0" err="1">
                <a:solidFill>
                  <a:srgbClr val="000000"/>
                </a:solidFill>
                <a:latin typeface="Times New Roman" panose="02020603050405020304" pitchFamily="18" charset="0"/>
              </a:rPr>
              <a:t>Аудитори</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проявляють</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професійну</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старанність</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відповідно</a:t>
            </a:r>
            <a:r>
              <a:rPr lang="ru-RU" sz="2000" b="0" i="0" u="none" strike="noStrike" baseline="0" dirty="0">
                <a:solidFill>
                  <a:srgbClr val="000000"/>
                </a:solidFill>
                <a:latin typeface="Times New Roman" panose="02020603050405020304" pitchFamily="18" charset="0"/>
              </a:rPr>
              <a:t> до </a:t>
            </a:r>
            <a:r>
              <a:rPr lang="ru-RU" sz="2000" b="0" i="0" u="none" strike="noStrike" baseline="0" dirty="0" err="1">
                <a:solidFill>
                  <a:srgbClr val="000000"/>
                </a:solidFill>
                <a:latin typeface="Times New Roman" panose="02020603050405020304" pitchFamily="18" charset="0"/>
              </a:rPr>
              <a:t>важливості</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виконуваного</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завдання</a:t>
            </a:r>
            <a:r>
              <a:rPr lang="ru-RU" sz="2000" b="0" i="0" u="none" strike="noStrike" baseline="0" dirty="0">
                <a:solidFill>
                  <a:srgbClr val="000000"/>
                </a:solidFill>
                <a:latin typeface="Times New Roman" panose="02020603050405020304" pitchFamily="18" charset="0"/>
              </a:rPr>
              <a:t> і </a:t>
            </a:r>
            <a:r>
              <a:rPr lang="ru-RU" sz="2000" b="0" i="0" u="none" strike="noStrike" baseline="0" dirty="0" err="1">
                <a:solidFill>
                  <a:srgbClr val="000000"/>
                </a:solidFill>
                <a:latin typeface="Times New Roman" panose="02020603050405020304" pitchFamily="18" charset="0"/>
              </a:rPr>
              <a:t>довіри</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покладеної</a:t>
            </a:r>
            <a:r>
              <a:rPr lang="ru-RU" sz="2000" b="0" i="0" u="none" strike="noStrike" baseline="0" dirty="0">
                <a:solidFill>
                  <a:srgbClr val="000000"/>
                </a:solidFill>
                <a:latin typeface="Times New Roman" panose="02020603050405020304" pitchFamily="18" charset="0"/>
              </a:rPr>
              <a:t> на них </a:t>
            </a:r>
            <a:r>
              <a:rPr lang="ru-RU" sz="2000" b="0" i="0" u="none" strike="noStrike" baseline="0" dirty="0" err="1">
                <a:solidFill>
                  <a:srgbClr val="000000"/>
                </a:solidFill>
                <a:latin typeface="Times New Roman" panose="02020603050405020304" pitchFamily="18" charset="0"/>
              </a:rPr>
              <a:t>замовником</a:t>
            </a:r>
            <a:r>
              <a:rPr lang="ru-RU" sz="2000" b="0" i="0" u="none" strike="noStrike" baseline="0" dirty="0">
                <a:solidFill>
                  <a:srgbClr val="000000"/>
                </a:solidFill>
                <a:latin typeface="Times New Roman" panose="02020603050405020304" pitchFamily="18" charset="0"/>
              </a:rPr>
              <a:t> аудиту і </a:t>
            </a:r>
            <a:r>
              <a:rPr lang="ru-RU" sz="2000" b="0" i="0" u="none" strike="noStrike" baseline="0" dirty="0" err="1">
                <a:solidFill>
                  <a:srgbClr val="000000"/>
                </a:solidFill>
                <a:latin typeface="Times New Roman" panose="02020603050405020304" pitchFamily="18" charset="0"/>
              </a:rPr>
              <a:t>іншими</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зацікавленими</a:t>
            </a:r>
            <a:r>
              <a:rPr lang="ru-RU" sz="2000" b="0" i="0" u="none" strike="noStrike" baseline="0" dirty="0">
                <a:solidFill>
                  <a:srgbClr val="000000"/>
                </a:solidFill>
                <a:latin typeface="Times New Roman" panose="02020603050405020304" pitchFamily="18" charset="0"/>
              </a:rPr>
              <a:t> сторонами. </a:t>
            </a:r>
            <a:r>
              <a:rPr lang="ru-RU" sz="2000" b="0" i="0" u="none" strike="noStrike" baseline="0" dirty="0" err="1">
                <a:solidFill>
                  <a:srgbClr val="000000"/>
                </a:solidFill>
                <a:latin typeface="Times New Roman" panose="02020603050405020304" pitchFamily="18" charset="0"/>
              </a:rPr>
              <a:t>Наявність</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необхідної</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компетентності</a:t>
            </a:r>
            <a:r>
              <a:rPr lang="ru-RU" sz="2000" b="0" i="0" u="none" strike="noStrike" baseline="0" dirty="0">
                <a:solidFill>
                  <a:srgbClr val="000000"/>
                </a:solidFill>
                <a:latin typeface="Times New Roman" panose="02020603050405020304" pitchFamily="18" charset="0"/>
              </a:rPr>
              <a:t> є </a:t>
            </a:r>
            <a:r>
              <a:rPr lang="ru-RU" sz="2000" b="0" i="0" u="none" strike="noStrike" baseline="0" dirty="0" err="1">
                <a:solidFill>
                  <a:srgbClr val="000000"/>
                </a:solidFill>
                <a:latin typeface="Times New Roman" panose="02020603050405020304" pitchFamily="18" charset="0"/>
              </a:rPr>
              <a:t>важливим</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чинником</a:t>
            </a:r>
            <a:r>
              <a:rPr lang="ru-RU" sz="2000" b="0" i="0" u="none" strike="noStrike" baseline="0" dirty="0">
                <a:solidFill>
                  <a:srgbClr val="000000"/>
                </a:solidFill>
                <a:latin typeface="Times New Roman" panose="02020603050405020304" pitchFamily="18" charset="0"/>
              </a:rPr>
              <a:t>. </a:t>
            </a:r>
          </a:p>
          <a:p>
            <a:pPr algn="just"/>
            <a:r>
              <a:rPr lang="ru-RU" sz="2000" b="0" i="0" u="none" strike="noStrike" baseline="0" dirty="0" err="1">
                <a:solidFill>
                  <a:srgbClr val="000000"/>
                </a:solidFill>
                <a:latin typeface="Times New Roman" panose="02020603050405020304" pitchFamily="18" charset="0"/>
              </a:rPr>
              <a:t>Наступні</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принципи</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відносяться</a:t>
            </a:r>
            <a:r>
              <a:rPr lang="ru-RU" sz="2000" b="0" i="0" u="none" strike="noStrike" baseline="0" dirty="0">
                <a:solidFill>
                  <a:srgbClr val="000000"/>
                </a:solidFill>
                <a:latin typeface="Times New Roman" panose="02020603050405020304" pitchFamily="18" charset="0"/>
              </a:rPr>
              <a:t> до аудиту, </a:t>
            </a:r>
            <a:r>
              <a:rPr lang="ru-RU" sz="2000" b="0" i="0" u="none" strike="noStrike" baseline="0" dirty="0" err="1">
                <a:solidFill>
                  <a:srgbClr val="000000"/>
                </a:solidFill>
                <a:latin typeface="Times New Roman" panose="02020603050405020304" pitchFamily="18" charset="0"/>
              </a:rPr>
              <a:t>який</a:t>
            </a:r>
            <a:r>
              <a:rPr lang="ru-RU" sz="2000" b="0" i="0" u="none" strike="noStrike" baseline="0" dirty="0">
                <a:solidFill>
                  <a:srgbClr val="000000"/>
                </a:solidFill>
                <a:latin typeface="Times New Roman" panose="02020603050405020304" pitchFamily="18" charset="0"/>
              </a:rPr>
              <a:t> за </a:t>
            </a:r>
            <a:r>
              <a:rPr lang="ru-RU" sz="2000" b="0" i="0" u="none" strike="noStrike" baseline="0" dirty="0" err="1">
                <a:solidFill>
                  <a:srgbClr val="000000"/>
                </a:solidFill>
                <a:latin typeface="Times New Roman" panose="02020603050405020304" pitchFamily="18" charset="0"/>
              </a:rPr>
              <a:t>визначенням</a:t>
            </a:r>
            <a:r>
              <a:rPr lang="ru-RU" sz="2000" b="0" i="0" u="none" strike="noStrike" baseline="0" dirty="0">
                <a:solidFill>
                  <a:srgbClr val="000000"/>
                </a:solidFill>
                <a:latin typeface="Times New Roman" panose="02020603050405020304" pitchFamily="18" charset="0"/>
              </a:rPr>
              <a:t> є </a:t>
            </a:r>
            <a:r>
              <a:rPr lang="ru-RU" sz="2000" b="0" i="0" u="none" strike="noStrike" baseline="0" dirty="0" err="1">
                <a:solidFill>
                  <a:srgbClr val="000000"/>
                </a:solidFill>
                <a:latin typeface="Times New Roman" panose="02020603050405020304" pitchFamily="18" charset="0"/>
              </a:rPr>
              <a:t>незалежним</a:t>
            </a:r>
            <a:r>
              <a:rPr lang="ru-RU" sz="2000" b="0" i="0" u="none" strike="noStrike" baseline="0" dirty="0">
                <a:solidFill>
                  <a:srgbClr val="000000"/>
                </a:solidFill>
                <a:latin typeface="Times New Roman" panose="02020603050405020304" pitchFamily="18" charset="0"/>
              </a:rPr>
              <a:t> і </a:t>
            </a:r>
            <a:r>
              <a:rPr lang="ru-RU" sz="2000" b="0" i="0" u="none" strike="noStrike" baseline="0" dirty="0" err="1">
                <a:solidFill>
                  <a:srgbClr val="000000"/>
                </a:solidFill>
                <a:latin typeface="Times New Roman" panose="02020603050405020304" pitchFamily="18" charset="0"/>
              </a:rPr>
              <a:t>систематичним</a:t>
            </a:r>
            <a:r>
              <a:rPr lang="ru-RU" sz="2000" b="0" i="0" u="none" strike="noStrike" baseline="0" dirty="0">
                <a:solidFill>
                  <a:srgbClr val="000000"/>
                </a:solidFill>
                <a:latin typeface="Times New Roman" panose="02020603050405020304" pitchFamily="18" charset="0"/>
              </a:rPr>
              <a:t>. </a:t>
            </a:r>
          </a:p>
          <a:p>
            <a:pPr algn="just"/>
            <a:endParaRPr lang="ru-RU" sz="2000" b="0" i="0" u="none" strike="noStrike" baseline="0" dirty="0">
              <a:solidFill>
                <a:srgbClr val="000000"/>
              </a:solidFill>
              <a:latin typeface="Times New Roman" panose="02020603050405020304" pitchFamily="18" charset="0"/>
            </a:endParaRPr>
          </a:p>
          <a:p>
            <a:pPr algn="just"/>
            <a:r>
              <a:rPr lang="en-ID" sz="2000" b="0" i="0" u="none" strike="noStrike" baseline="0" dirty="0">
                <a:solidFill>
                  <a:srgbClr val="000000"/>
                </a:solidFill>
                <a:latin typeface="Times New Roman" panose="02020603050405020304" pitchFamily="18" charset="0"/>
              </a:rPr>
              <a:t>d) </a:t>
            </a:r>
            <a:r>
              <a:rPr lang="uk-UA" sz="2000" b="1" i="0" u="none" strike="noStrike" baseline="0" dirty="0">
                <a:solidFill>
                  <a:srgbClr val="000000"/>
                </a:solidFill>
                <a:latin typeface="Times New Roman" panose="02020603050405020304" pitchFamily="18" charset="0"/>
              </a:rPr>
              <a:t>незалежність </a:t>
            </a:r>
            <a:r>
              <a:rPr lang="uk-UA" sz="2000" b="0" i="0" u="none" strike="noStrike" baseline="0" dirty="0">
                <a:solidFill>
                  <a:srgbClr val="000000"/>
                </a:solidFill>
                <a:latin typeface="Times New Roman" panose="02020603050405020304" pitchFamily="18" charset="0"/>
              </a:rPr>
              <a:t>– основа безсторонності і об'єктивності висновків за результатами аудиту. Аудитори незалежні від діяльності, що перевіряється, і вільні від упереджень і конфлікту інтересів. Аудитори спираються на об'єктивні судження під час усього процесу аудиту з метою забезпечення того, що в основі спостережень і висновків за результатами аудиту знаходяться тільки свідчення аудиту. </a:t>
            </a:r>
            <a:endParaRPr lang="uk-UA" sz="2000" dirty="0"/>
          </a:p>
        </p:txBody>
      </p:sp>
    </p:spTree>
    <p:extLst>
      <p:ext uri="{BB962C8B-B14F-4D97-AF65-F5344CB8AC3E}">
        <p14:creationId xmlns:p14="http://schemas.microsoft.com/office/powerpoint/2010/main" val="38151150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E19898E-FD2D-357F-44F6-F1E72A996930}"/>
              </a:ext>
            </a:extLst>
          </p:cNvPr>
          <p:cNvSpPr txBox="1"/>
          <p:nvPr/>
        </p:nvSpPr>
        <p:spPr>
          <a:xfrm>
            <a:off x="1903751" y="1244902"/>
            <a:ext cx="9503764" cy="2554545"/>
          </a:xfrm>
          <a:prstGeom prst="rect">
            <a:avLst/>
          </a:prstGeom>
          <a:noFill/>
        </p:spPr>
        <p:txBody>
          <a:bodyPr wrap="square">
            <a:spAutoFit/>
          </a:bodyPr>
          <a:lstStyle/>
          <a:p>
            <a:pPr algn="just"/>
            <a:r>
              <a:rPr lang="ru-RU" sz="2000" b="0" i="0" u="none" strike="noStrike" baseline="0" dirty="0">
                <a:solidFill>
                  <a:srgbClr val="000000"/>
                </a:solidFill>
                <a:latin typeface="Times New Roman" panose="02020603050405020304" pitchFamily="18" charset="0"/>
              </a:rPr>
              <a:t>e) </a:t>
            </a:r>
            <a:r>
              <a:rPr lang="ru-RU" sz="2000" b="1" i="0" u="none" strike="noStrike" baseline="0" dirty="0" err="1">
                <a:solidFill>
                  <a:srgbClr val="000000"/>
                </a:solidFill>
                <a:latin typeface="Times New Roman" panose="02020603050405020304" pitchFamily="18" charset="0"/>
              </a:rPr>
              <a:t>підхід</a:t>
            </a:r>
            <a:r>
              <a:rPr lang="ru-RU" sz="2000" b="1" i="0" u="none" strike="noStrike" baseline="0" dirty="0">
                <a:solidFill>
                  <a:srgbClr val="000000"/>
                </a:solidFill>
                <a:latin typeface="Times New Roman" panose="02020603050405020304" pitchFamily="18" charset="0"/>
              </a:rPr>
              <a:t> на </a:t>
            </a:r>
            <a:r>
              <a:rPr lang="ru-RU" sz="2000" b="1" i="0" u="none" strike="noStrike" baseline="0" dirty="0" err="1">
                <a:solidFill>
                  <a:srgbClr val="000000"/>
                </a:solidFill>
                <a:latin typeface="Times New Roman" panose="02020603050405020304" pitchFamily="18" charset="0"/>
              </a:rPr>
              <a:t>основі</a:t>
            </a:r>
            <a:r>
              <a:rPr lang="ru-RU" sz="2000" b="1" i="0" u="none" strike="noStrike" baseline="0" dirty="0">
                <a:solidFill>
                  <a:srgbClr val="000000"/>
                </a:solidFill>
                <a:latin typeface="Times New Roman" panose="02020603050405020304" pitchFamily="18" charset="0"/>
              </a:rPr>
              <a:t> </a:t>
            </a:r>
            <a:r>
              <a:rPr lang="ru-RU" sz="2000" b="1" i="0" u="none" strike="noStrike" baseline="0" dirty="0" err="1">
                <a:solidFill>
                  <a:srgbClr val="000000"/>
                </a:solidFill>
                <a:latin typeface="Times New Roman" panose="02020603050405020304" pitchFamily="18" charset="0"/>
              </a:rPr>
              <a:t>фактів</a:t>
            </a:r>
            <a:r>
              <a:rPr lang="ru-RU" sz="2000" b="1" i="0" u="none" strike="noStrike" baseline="0" dirty="0">
                <a:solidFill>
                  <a:srgbClr val="000000"/>
                </a:solidFill>
                <a:latin typeface="Times New Roman" panose="02020603050405020304" pitchFamily="18" charset="0"/>
              </a:rPr>
              <a:t> </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раціональний</a:t>
            </a:r>
            <a:r>
              <a:rPr lang="ru-RU" sz="2000" b="0" i="0" u="none" strike="noStrike" baseline="0" dirty="0">
                <a:solidFill>
                  <a:srgbClr val="000000"/>
                </a:solidFill>
                <a:latin typeface="Times New Roman" panose="02020603050405020304" pitchFamily="18" charset="0"/>
              </a:rPr>
              <a:t> метод для </a:t>
            </a:r>
            <a:r>
              <a:rPr lang="ru-RU" sz="2000" b="0" i="0" u="none" strike="noStrike" baseline="0" dirty="0" err="1">
                <a:solidFill>
                  <a:srgbClr val="000000"/>
                </a:solidFill>
                <a:latin typeface="Times New Roman" panose="02020603050405020304" pitchFamily="18" charset="0"/>
              </a:rPr>
              <a:t>досягнення</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надійних</a:t>
            </a:r>
            <a:r>
              <a:rPr lang="ru-RU" sz="2000" b="0" i="0" u="none" strike="noStrike" baseline="0" dirty="0">
                <a:solidFill>
                  <a:srgbClr val="000000"/>
                </a:solidFill>
                <a:latin typeface="Times New Roman" panose="02020603050405020304" pitchFamily="18" charset="0"/>
              </a:rPr>
              <a:t> і </a:t>
            </a:r>
            <a:r>
              <a:rPr lang="ru-RU" sz="2000" b="0" i="0" u="none" strike="noStrike" baseline="0" dirty="0" err="1">
                <a:solidFill>
                  <a:srgbClr val="000000"/>
                </a:solidFill>
                <a:latin typeface="Times New Roman" panose="02020603050405020304" pitchFamily="18" charset="0"/>
              </a:rPr>
              <a:t>відтворних</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висновків</a:t>
            </a:r>
            <a:r>
              <a:rPr lang="ru-RU" sz="2000" b="0" i="0" u="none" strike="noStrike" baseline="0" dirty="0">
                <a:solidFill>
                  <a:srgbClr val="000000"/>
                </a:solidFill>
                <a:latin typeface="Times New Roman" panose="02020603050405020304" pitchFamily="18" charset="0"/>
              </a:rPr>
              <a:t> аудиту при систематичному </a:t>
            </a:r>
            <a:r>
              <a:rPr lang="ru-RU" sz="2000" b="0" i="0" u="none" strike="noStrike" baseline="0" dirty="0" err="1">
                <a:solidFill>
                  <a:srgbClr val="000000"/>
                </a:solidFill>
                <a:latin typeface="Times New Roman" panose="02020603050405020304" pitchFamily="18" charset="0"/>
              </a:rPr>
              <a:t>процесі</a:t>
            </a:r>
            <a:r>
              <a:rPr lang="ru-RU" sz="2000" b="0" i="0" u="none" strike="noStrike" baseline="0" dirty="0">
                <a:solidFill>
                  <a:srgbClr val="000000"/>
                </a:solidFill>
                <a:latin typeface="Times New Roman" panose="02020603050405020304" pitchFamily="18" charset="0"/>
              </a:rPr>
              <a:t> аудиту. </a:t>
            </a:r>
          </a:p>
          <a:p>
            <a:pPr algn="just"/>
            <a:r>
              <a:rPr lang="uk-UA" sz="2000" b="0" i="0" u="none" strike="noStrike" baseline="0" dirty="0">
                <a:solidFill>
                  <a:srgbClr val="000000"/>
                </a:solidFill>
                <a:latin typeface="Times New Roman" panose="02020603050405020304" pitchFamily="18" charset="0"/>
              </a:rPr>
              <a:t>Свідоцтво аудиту перевіряється. Воно </a:t>
            </a:r>
            <a:r>
              <a:rPr lang="uk-UA" sz="2000" b="0" i="0" u="none" strike="noStrike" baseline="0" dirty="0" err="1">
                <a:solidFill>
                  <a:srgbClr val="000000"/>
                </a:solidFill>
                <a:latin typeface="Times New Roman" panose="02020603050405020304" pitchFamily="18" charset="0"/>
              </a:rPr>
              <a:t>грунтується</a:t>
            </a:r>
            <a:r>
              <a:rPr lang="uk-UA" sz="2000" b="0" i="0" u="none" strike="noStrike" baseline="0" dirty="0">
                <a:solidFill>
                  <a:srgbClr val="000000"/>
                </a:solidFill>
                <a:latin typeface="Times New Roman" panose="02020603050405020304" pitchFamily="18" charset="0"/>
              </a:rPr>
              <a:t> на вибірках доступної інформації, оскільки аудит здійснюється в обмежений період часу і обмеженими ресурсами. Використання відповідних вибірок тісно пов'язане з достовірністю, яка має бути присутньою у висновках за результатами аудиту. </a:t>
            </a:r>
          </a:p>
          <a:p>
            <a:pPr algn="just"/>
            <a:r>
              <a:rPr lang="ru-RU" sz="2000" b="0" i="0" u="none" strike="noStrike" baseline="0" dirty="0" err="1">
                <a:solidFill>
                  <a:srgbClr val="000000"/>
                </a:solidFill>
                <a:latin typeface="Times New Roman" panose="02020603050405020304" pitchFamily="18" charset="0"/>
              </a:rPr>
              <a:t>Рекомендації</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наступних</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розділів</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справжнього</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Міжнародного</a:t>
            </a:r>
            <a:r>
              <a:rPr lang="ru-RU" sz="2000" b="0" i="0" u="none" strike="noStrike" baseline="0" dirty="0">
                <a:solidFill>
                  <a:srgbClr val="000000"/>
                </a:solidFill>
                <a:latin typeface="Times New Roman" panose="02020603050405020304" pitchFamily="18" charset="0"/>
              </a:rPr>
              <a:t> Стандарту </a:t>
            </a:r>
            <a:r>
              <a:rPr lang="ru-RU" sz="2000" b="0" i="0" u="none" strike="noStrike" baseline="0" dirty="0" err="1">
                <a:solidFill>
                  <a:srgbClr val="000000"/>
                </a:solidFill>
                <a:latin typeface="Times New Roman" panose="02020603050405020304" pitchFamily="18" charset="0"/>
              </a:rPr>
              <a:t>грунтуються</a:t>
            </a:r>
            <a:r>
              <a:rPr lang="ru-RU" sz="2000" b="0" i="0" u="none" strike="noStrike" baseline="0" dirty="0">
                <a:solidFill>
                  <a:srgbClr val="000000"/>
                </a:solidFill>
                <a:latin typeface="Times New Roman" panose="02020603050405020304" pitchFamily="18" charset="0"/>
              </a:rPr>
              <a:t> на </a:t>
            </a:r>
            <a:r>
              <a:rPr lang="ru-RU" sz="2000" b="0" i="0" u="none" strike="noStrike" baseline="0" dirty="0" err="1">
                <a:solidFill>
                  <a:srgbClr val="000000"/>
                </a:solidFill>
                <a:latin typeface="Times New Roman" panose="02020603050405020304" pitchFamily="18" charset="0"/>
              </a:rPr>
              <a:t>вище</a:t>
            </a:r>
            <a:r>
              <a:rPr lang="ru-RU" sz="2000" b="0" i="0" u="none" strike="noStrike" baseline="0" dirty="0">
                <a:solidFill>
                  <a:srgbClr val="000000"/>
                </a:solidFill>
                <a:latin typeface="Times New Roman" panose="02020603050405020304" pitchFamily="18" charset="0"/>
              </a:rPr>
              <a:t> </a:t>
            </a:r>
            <a:r>
              <a:rPr lang="ru-RU" sz="2000" b="0" i="0" u="none" strike="noStrike" baseline="0" dirty="0" err="1">
                <a:solidFill>
                  <a:srgbClr val="000000"/>
                </a:solidFill>
                <a:latin typeface="Times New Roman" panose="02020603050405020304" pitchFamily="18" charset="0"/>
              </a:rPr>
              <a:t>згаданих</a:t>
            </a:r>
            <a:r>
              <a:rPr lang="ru-RU" sz="2000" b="0" i="0" u="none" strike="noStrike" baseline="0" dirty="0">
                <a:solidFill>
                  <a:srgbClr val="000000"/>
                </a:solidFill>
                <a:latin typeface="Times New Roman" panose="02020603050405020304" pitchFamily="18" charset="0"/>
              </a:rPr>
              <a:t> принципах</a:t>
            </a:r>
            <a:r>
              <a:rPr lang="ru-RU" sz="1800" b="0" i="0" u="none" strike="noStrike" baseline="0" dirty="0">
                <a:solidFill>
                  <a:srgbClr val="000000"/>
                </a:solidFill>
                <a:latin typeface="Times New Roman" panose="02020603050405020304" pitchFamily="18" charset="0"/>
              </a:rPr>
              <a:t>. </a:t>
            </a:r>
            <a:endParaRPr lang="uk-UA" dirty="0"/>
          </a:p>
        </p:txBody>
      </p:sp>
    </p:spTree>
    <p:extLst>
      <p:ext uri="{BB962C8B-B14F-4D97-AF65-F5344CB8AC3E}">
        <p14:creationId xmlns:p14="http://schemas.microsoft.com/office/powerpoint/2010/main" val="29660574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7E0452A-1EAD-CA9F-590C-3AC328F4CED9}"/>
              </a:ext>
            </a:extLst>
          </p:cNvPr>
          <p:cNvSpPr txBox="1"/>
          <p:nvPr/>
        </p:nvSpPr>
        <p:spPr>
          <a:xfrm>
            <a:off x="2292367" y="2228671"/>
            <a:ext cx="8785364" cy="1200329"/>
          </a:xfrm>
          <a:prstGeom prst="rect">
            <a:avLst/>
          </a:prstGeom>
          <a:noFill/>
        </p:spPr>
        <p:txBody>
          <a:bodyPr wrap="square">
            <a:spAutoFit/>
          </a:bodyPr>
          <a:lstStyle/>
          <a:p>
            <a:pPr algn="ctr"/>
            <a:r>
              <a:rPr lang="ru-RU" sz="7200" b="1" i="0" u="none" strike="noStrike" baseline="0" dirty="0" err="1">
                <a:solidFill>
                  <a:srgbClr val="000000"/>
                </a:solidFill>
                <a:latin typeface="Times New Roman" panose="02020603050405020304" pitchFamily="18" charset="0"/>
              </a:rPr>
              <a:t>Дякую</a:t>
            </a:r>
            <a:r>
              <a:rPr lang="ru-RU" sz="7200" b="1" i="0" u="none" strike="noStrike" baseline="0" dirty="0">
                <a:solidFill>
                  <a:srgbClr val="000000"/>
                </a:solidFill>
                <a:latin typeface="Times New Roman" panose="02020603050405020304" pitchFamily="18" charset="0"/>
              </a:rPr>
              <a:t> за </a:t>
            </a:r>
            <a:r>
              <a:rPr lang="ru-RU" sz="7200" b="1" i="0" u="none" strike="noStrike" baseline="0" dirty="0" err="1">
                <a:solidFill>
                  <a:srgbClr val="000000"/>
                </a:solidFill>
                <a:latin typeface="Times New Roman" panose="02020603050405020304" pitchFamily="18" charset="0"/>
              </a:rPr>
              <a:t>увагу</a:t>
            </a:r>
            <a:r>
              <a:rPr lang="ru-RU" sz="7200" b="1" i="0" u="none" strike="noStrike" baseline="0" dirty="0">
                <a:solidFill>
                  <a:srgbClr val="000000"/>
                </a:solidFill>
                <a:latin typeface="Times New Roman" panose="02020603050405020304" pitchFamily="18" charset="0"/>
              </a:rPr>
              <a:t>!</a:t>
            </a:r>
            <a:endParaRPr lang="uk-UA" sz="7200" b="1" dirty="0"/>
          </a:p>
        </p:txBody>
      </p:sp>
    </p:spTree>
    <p:extLst>
      <p:ext uri="{BB962C8B-B14F-4D97-AF65-F5344CB8AC3E}">
        <p14:creationId xmlns:p14="http://schemas.microsoft.com/office/powerpoint/2010/main" val="2467315375"/>
      </p:ext>
    </p:extLst>
  </p:cSld>
  <p:clrMapOvr>
    <a:masterClrMapping/>
  </p:clrMapOvr>
</p:sld>
</file>

<file path=ppt/theme/theme1.xml><?xml version="1.0" encoding="utf-8"?>
<a:theme xmlns:a="http://schemas.openxmlformats.org/drawingml/2006/main" name="Віхоть">
  <a:themeElements>
    <a:clrScheme name="Віхоть">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Віхоть">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іхоть">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154</TotalTime>
  <Words>2496</Words>
  <Application>Microsoft Office PowerPoint</Application>
  <PresentationFormat>Широкий екран</PresentationFormat>
  <Paragraphs>81</Paragraphs>
  <Slides>21</Slides>
  <Notes>0</Notes>
  <HiddenSlides>0</HiddenSlides>
  <MMClips>0</MMClips>
  <ScaleCrop>false</ScaleCrop>
  <HeadingPairs>
    <vt:vector size="6" baseType="variant">
      <vt:variant>
        <vt:lpstr>Використані шрифти</vt:lpstr>
      </vt:variant>
      <vt:variant>
        <vt:i4>4</vt:i4>
      </vt:variant>
      <vt:variant>
        <vt:lpstr>Тема</vt:lpstr>
      </vt:variant>
      <vt:variant>
        <vt:i4>1</vt:i4>
      </vt:variant>
      <vt:variant>
        <vt:lpstr>Заголовки слайдів</vt:lpstr>
      </vt:variant>
      <vt:variant>
        <vt:i4>21</vt:i4>
      </vt:variant>
    </vt:vector>
  </HeadingPairs>
  <TitlesOfParts>
    <vt:vector size="26" baseType="lpstr">
      <vt:lpstr>Arial</vt:lpstr>
      <vt:lpstr>Century Gothic</vt:lpstr>
      <vt:lpstr>Times New Roman</vt:lpstr>
      <vt:lpstr>Wingdings 3</vt:lpstr>
      <vt:lpstr>Віхоть</vt:lpstr>
      <vt:lpstr>ВНУТРІШНІ АУДИТИ (САМОІНСПЕКЦІЇ) ФАРМАЦЕВТИЧНИХ СИСТЕМ ЯКОСТІ: ОРГАНІЗАЦІЯ, ДОКУМЕНТАЛЬНИЙ СУПРОВІД, МЕТОДИ АУДИТУ, ПСИХОЛОГІЧНІ Й ЕТИЧНІ АСПЕКТИ АУДИТУ. КОРИГУВАЛЬНІ Й ЗАПОБІЖНІ ДІЇ (САРА) </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Еберле Лідія Вікторівна</dc:creator>
  <cp:lastModifiedBy>Еберле Лідія Вікторівна</cp:lastModifiedBy>
  <cp:revision>5</cp:revision>
  <dcterms:created xsi:type="dcterms:W3CDTF">2026-02-05T08:31:05Z</dcterms:created>
  <dcterms:modified xsi:type="dcterms:W3CDTF">2026-03-22T14:14:22Z</dcterms:modified>
</cp:coreProperties>
</file>