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2" r:id="rId7"/>
    <p:sldId id="261" r:id="rId8"/>
    <p:sldId id="263" r:id="rId9"/>
    <p:sldId id="264" r:id="rId10"/>
    <p:sldId id="273" r:id="rId11"/>
    <p:sldId id="265" r:id="rId12"/>
    <p:sldId id="266" r:id="rId13"/>
    <p:sldId id="267" r:id="rId14"/>
    <p:sldId id="268" r:id="rId15"/>
    <p:sldId id="269" r:id="rId16"/>
    <p:sldId id="270" r:id="rId17"/>
    <p:sldId id="271" r:id="rId18"/>
    <p:sldId id="272" r:id="rId19"/>
    <p:sldId id="274" r:id="rId20"/>
    <p:sldId id="275" r:id="rId21"/>
    <p:sldId id="276" r:id="rId22"/>
    <p:sldId id="279" r:id="rId23"/>
    <p:sldId id="280" r:id="rId24"/>
    <p:sldId id="277" r:id="rId25"/>
    <p:sldId id="278"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Без стилю та сітки таблиці">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Помір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DBA65FE9-E20A-4581-96B9-7312384D3079}" type="datetimeFigureOut">
              <a:rPr lang="uk-UA" smtClean="0"/>
              <a:t>21.01.2026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2040449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DBA65FE9-E20A-4581-96B9-7312384D3079}" type="datetimeFigureOut">
              <a:rPr lang="uk-UA" smtClean="0"/>
              <a:t>21.01.2026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398548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DBA65FE9-E20A-4581-96B9-7312384D3079}" type="datetimeFigureOut">
              <a:rPr lang="uk-UA" smtClean="0"/>
              <a:t>21.01.2026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1560966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DBA65FE9-E20A-4581-96B9-7312384D3079}" type="datetimeFigureOut">
              <a:rPr lang="uk-UA" smtClean="0"/>
              <a:t>21.01.2026</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1534327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DBA65FE9-E20A-4581-96B9-7312384D3079}" type="datetimeFigureOut">
              <a:rPr lang="uk-UA" smtClean="0"/>
              <a:t>21.01.2026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1997179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DBA65FE9-E20A-4581-96B9-7312384D3079}" type="datetimeFigureOut">
              <a:rPr lang="uk-UA" smtClean="0"/>
              <a:t>21.01.2026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90791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A65FE9-E20A-4581-96B9-7312384D3079}" type="datetimeFigureOut">
              <a:rPr lang="uk-UA" smtClean="0"/>
              <a:t>21.01.2026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3618506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BA65FE9-E20A-4581-96B9-7312384D3079}" type="datetimeFigureOut">
              <a:rPr lang="uk-UA" smtClean="0"/>
              <a:t>21.01.2026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212425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BA65FE9-E20A-4581-96B9-7312384D3079}" type="datetimeFigureOut">
              <a:rPr lang="uk-UA" smtClean="0"/>
              <a:t>21.01.2026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1324925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DBA65FE9-E20A-4581-96B9-7312384D3079}" type="datetimeFigureOut">
              <a:rPr lang="uk-UA" smtClean="0"/>
              <a:t>21.01.2026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1226564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DBA65FE9-E20A-4581-96B9-7312384D3079}" type="datetimeFigureOut">
              <a:rPr lang="uk-UA" smtClean="0"/>
              <a:t>21.01.2026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08AB2BE-FE00-4742-89BF-496F405201CF}"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84115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BA65FE9-E20A-4581-96B9-7312384D3079}" type="datetimeFigureOut">
              <a:rPr lang="uk-UA" smtClean="0"/>
              <a:t>21.01.2026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2292546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BA65FE9-E20A-4581-96B9-7312384D3079}" type="datetimeFigureOut">
              <a:rPr lang="uk-UA" smtClean="0"/>
              <a:t>21.01.2026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08AB2BE-FE00-4742-89BF-496F405201CF}"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67238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DBA65FE9-E20A-4581-96B9-7312384D3079}" type="datetimeFigureOut">
              <a:rPr lang="uk-UA" smtClean="0"/>
              <a:t>21.01.2026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2240155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DBA65FE9-E20A-4581-96B9-7312384D3079}" type="datetimeFigureOut">
              <a:rPr lang="uk-UA" smtClean="0"/>
              <a:t>21.01.2026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590058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DBA65FE9-E20A-4581-96B9-7312384D3079}" type="datetimeFigureOut">
              <a:rPr lang="uk-UA" smtClean="0"/>
              <a:t>21.01.2026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08AB2BE-FE00-4742-89BF-496F405201CF}" type="slidenum">
              <a:rPr lang="uk-UA" smtClean="0"/>
              <a:t>‹№›</a:t>
            </a:fld>
            <a:endParaRPr lang="uk-UA"/>
          </a:p>
        </p:txBody>
      </p:sp>
    </p:spTree>
    <p:extLst>
      <p:ext uri="{BB962C8B-B14F-4D97-AF65-F5344CB8AC3E}">
        <p14:creationId xmlns:p14="http://schemas.microsoft.com/office/powerpoint/2010/main" val="3580613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BA65FE9-E20A-4581-96B9-7312384D3079}" type="datetimeFigureOut">
              <a:rPr lang="uk-UA" smtClean="0"/>
              <a:t>21.01.2026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08AB2BE-FE00-4742-89BF-496F405201CF}" type="slidenum">
              <a:rPr lang="uk-UA" smtClean="0"/>
              <a:t>‹№›</a:t>
            </a:fld>
            <a:endParaRPr lang="uk-UA"/>
          </a:p>
        </p:txBody>
      </p:sp>
    </p:spTree>
    <p:extLst>
      <p:ext uri="{BB962C8B-B14F-4D97-AF65-F5344CB8AC3E}">
        <p14:creationId xmlns:p14="http://schemas.microsoft.com/office/powerpoint/2010/main" val="2769920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feigenbaumfoundation.org/about/dr-armand-v-feigenbaum/"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93D9B4-55F2-95D3-1477-4A5E0AB77D13}"/>
              </a:ext>
            </a:extLst>
          </p:cNvPr>
          <p:cNvSpPr>
            <a:spLocks noGrp="1"/>
          </p:cNvSpPr>
          <p:nvPr>
            <p:ph type="ctrTitle"/>
          </p:nvPr>
        </p:nvSpPr>
        <p:spPr>
          <a:xfrm>
            <a:off x="2648207" y="2799736"/>
            <a:ext cx="8915399" cy="2262781"/>
          </a:xfrm>
        </p:spPr>
        <p:txBody>
          <a:bodyPr>
            <a:normAutofit/>
          </a:bodyPr>
          <a:lstStyle/>
          <a:p>
            <a:pPr algn="ct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Topic</a:t>
            </a:r>
            <a:r>
              <a:rPr lang="en-US" sz="3200" b="1" spc="-1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1.</a:t>
            </a:r>
            <a:r>
              <a:rPr lang="en-US" sz="3200" b="1" spc="-1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The</a:t>
            </a:r>
            <a:r>
              <a:rPr lang="en-US" sz="3200" b="1" spc="-1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evolution</a:t>
            </a:r>
            <a:r>
              <a:rPr lang="en-US" sz="3200" b="1" spc="-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of</a:t>
            </a:r>
            <a:r>
              <a:rPr lang="en-US" sz="3200" b="1" spc="-10"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the</a:t>
            </a:r>
            <a:r>
              <a:rPr lang="en-US" sz="3200" b="1" spc="-1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global</a:t>
            </a:r>
            <a:r>
              <a:rPr lang="en-US" sz="3200" b="1" spc="-1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development</a:t>
            </a:r>
            <a:r>
              <a:rPr lang="en-US" sz="3200" b="1" spc="-1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of</a:t>
            </a:r>
            <a:r>
              <a:rPr lang="en-US" sz="3200" b="1" spc="-1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quality</a:t>
            </a:r>
            <a:r>
              <a:rPr lang="en-US" sz="3200" b="1" spc="-1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management</a:t>
            </a:r>
            <a:r>
              <a:rPr lang="en-US" sz="3200" b="1" spc="-1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science</a:t>
            </a:r>
            <a:r>
              <a:rPr lang="en-US" sz="3200" b="1" spc="-15" dirty="0">
                <a:solidFill>
                  <a:schemeClr val="accent1">
                    <a:lumMod val="50000"/>
                  </a:schemeClr>
                </a:solidFill>
                <a:effectLst/>
                <a:latin typeface="Times New Roman" panose="02020603050405020304" pitchFamily="18" charset="0"/>
                <a:ea typeface="Times New Roman" panose="02020603050405020304" pitchFamily="18" charset="0"/>
              </a:rPr>
              <a:t> </a:t>
            </a:r>
            <a:r>
              <a:rPr lang="en-US" sz="3200" b="1" dirty="0">
                <a:solidFill>
                  <a:schemeClr val="accent1">
                    <a:lumMod val="50000"/>
                  </a:schemeClr>
                </a:solidFill>
                <a:effectLst/>
                <a:latin typeface="Times New Roman" panose="02020603050405020304" pitchFamily="18" charset="0"/>
                <a:ea typeface="Times New Roman" panose="02020603050405020304" pitchFamily="18" charset="0"/>
              </a:rPr>
              <a:t>and its role in pharmacy.</a:t>
            </a:r>
            <a:br>
              <a:rPr lang="uk-UA" sz="3200" b="1" dirty="0">
                <a:solidFill>
                  <a:schemeClr val="accent1">
                    <a:lumMod val="50000"/>
                  </a:schemeClr>
                </a:solidFill>
                <a:effectLst/>
                <a:latin typeface="Times New Roman" panose="02020603050405020304" pitchFamily="18" charset="0"/>
                <a:ea typeface="Times New Roman" panose="02020603050405020304" pitchFamily="18" charset="0"/>
              </a:rPr>
            </a:br>
            <a:endParaRPr lang="uk-UA" sz="3200" b="1" dirty="0">
              <a:solidFill>
                <a:schemeClr val="accent1">
                  <a:lumMod val="50000"/>
                </a:schemeClr>
              </a:solidFill>
            </a:endParaRPr>
          </a:p>
        </p:txBody>
      </p:sp>
      <p:sp>
        <p:nvSpPr>
          <p:cNvPr id="4" name="TextBox 3">
            <a:extLst>
              <a:ext uri="{FF2B5EF4-FFF2-40B4-BE49-F238E27FC236}">
                <a16:creationId xmlns:a16="http://schemas.microsoft.com/office/drawing/2014/main" id="{073F9740-4044-960D-2DAF-BDDAB52B948A}"/>
              </a:ext>
            </a:extLst>
          </p:cNvPr>
          <p:cNvSpPr txBox="1"/>
          <p:nvPr/>
        </p:nvSpPr>
        <p:spPr>
          <a:xfrm>
            <a:off x="1271239" y="450953"/>
            <a:ext cx="10223541" cy="1569660"/>
          </a:xfrm>
          <a:prstGeom prst="rect">
            <a:avLst/>
          </a:prstGeom>
          <a:noFill/>
        </p:spPr>
        <p:txBody>
          <a:bodyPr wrap="square">
            <a:spAutoFit/>
          </a:bodyPr>
          <a:lstStyle/>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p>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General and Clinical Pharmacology and Pharmacognosy</a:t>
            </a:r>
            <a:endPar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2400" dirty="0">
              <a:latin typeface="Times New Roman" panose="02020603050405020304" pitchFamily="18" charset="0"/>
              <a:cs typeface="Times New Roman" panose="02020603050405020304" pitchFamily="18" charset="0"/>
            </a:endParaRPr>
          </a:p>
          <a:p>
            <a:pPr algn="ctr"/>
            <a:r>
              <a:rPr lang="en-ID" sz="2400" b="1" dirty="0">
                <a:latin typeface="Times New Roman" panose="02020603050405020304" pitchFamily="18" charset="0"/>
                <a:cs typeface="Times New Roman" panose="02020603050405020304" pitchFamily="18" charset="0"/>
              </a:rPr>
              <a:t>Discipline</a:t>
            </a:r>
            <a:r>
              <a:rPr lang="uk-UA"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Qualiti</a:t>
            </a:r>
            <a:r>
              <a:rPr lang="en-US" sz="2400" b="1" dirty="0">
                <a:latin typeface="Times New Roman" panose="02020603050405020304" pitchFamily="18" charset="0"/>
                <a:cs typeface="Times New Roman" panose="02020603050405020304" pitchFamily="18" charset="0"/>
              </a:rPr>
              <a:t> systems in pharmacy</a:t>
            </a:r>
            <a:r>
              <a:rPr lang="uk-UA" sz="2400" b="1" dirty="0">
                <a:latin typeface="Times New Roman" panose="02020603050405020304" pitchFamily="18" charset="0"/>
                <a:cs typeface="Times New Roman" panose="02020603050405020304" pitchFamily="18" charset="0"/>
              </a:rPr>
              <a:t>»</a:t>
            </a:r>
          </a:p>
        </p:txBody>
      </p:sp>
      <p:sp>
        <p:nvSpPr>
          <p:cNvPr id="3" name="Підзаголовок 2">
            <a:extLst>
              <a:ext uri="{FF2B5EF4-FFF2-40B4-BE49-F238E27FC236}">
                <a16:creationId xmlns:a16="http://schemas.microsoft.com/office/drawing/2014/main" id="{46D30AC5-3E02-10F8-689A-6C24671E0FF7}"/>
              </a:ext>
            </a:extLst>
          </p:cNvPr>
          <p:cNvSpPr>
            <a:spLocks noGrp="1"/>
          </p:cNvSpPr>
          <p:nvPr>
            <p:ph type="subTitle" idx="1"/>
          </p:nvPr>
        </p:nvSpPr>
        <p:spPr>
          <a:xfrm>
            <a:off x="6656438" y="5401727"/>
            <a:ext cx="5397909" cy="1456273"/>
          </a:xfrm>
        </p:spPr>
        <p:txBody>
          <a:bodyPr>
            <a:noAutofit/>
          </a:bodyPr>
          <a:lstStyle/>
          <a:p>
            <a:r>
              <a:rPr lang="en-US" b="1" dirty="0">
                <a:solidFill>
                  <a:schemeClr val="tx1"/>
                </a:solidFill>
                <a:latin typeface="Times New Roman" panose="02020603050405020304" pitchFamily="18" charset="0"/>
                <a:cs typeface="Times New Roman" panose="02020603050405020304" pitchFamily="18" charset="0"/>
              </a:rPr>
              <a:t>Lecturer:</a:t>
            </a:r>
            <a:r>
              <a:rPr lang="uk-UA" b="1"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Eberle L.V.</a:t>
            </a:r>
          </a:p>
          <a:p>
            <a:r>
              <a:rPr lang="en-US" dirty="0">
                <a:solidFill>
                  <a:schemeClr val="tx1"/>
                </a:solidFill>
                <a:latin typeface="Times New Roman" panose="02020603050405020304" pitchFamily="18" charset="0"/>
                <a:cs typeface="Times New Roman" panose="02020603050405020304" pitchFamily="18" charset="0"/>
              </a:rPr>
              <a:t>Candidate of Biological Sciences, Associate Professor of the Department of General and Clinical Pharmacology and Pharmacognosy</a:t>
            </a:r>
            <a:endParaRPr lang="uk-UA"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9937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E98026-9AD7-31F9-9EEE-E7FC32366A7F}"/>
              </a:ext>
            </a:extLst>
          </p:cNvPr>
          <p:cNvSpPr txBox="1"/>
          <p:nvPr/>
        </p:nvSpPr>
        <p:spPr>
          <a:xfrm>
            <a:off x="2152184" y="792389"/>
            <a:ext cx="9679260" cy="5062924"/>
          </a:xfrm>
          <a:prstGeom prst="rect">
            <a:avLst/>
          </a:prstGeom>
          <a:noFill/>
        </p:spPr>
        <p:txBody>
          <a:bodyPr wrap="square">
            <a:spAutoFit/>
          </a:bodyPr>
          <a:lstStyle/>
          <a:p>
            <a:pPr marL="1270" marR="87630" indent="448945" algn="just"/>
            <a:r>
              <a:rPr lang="en-US" sz="2400" b="1" dirty="0">
                <a:effectLst/>
                <a:latin typeface="Times New Roman" panose="02020603050405020304" pitchFamily="18" charset="0"/>
                <a:ea typeface="Times New Roman" panose="02020603050405020304" pitchFamily="18" charset="0"/>
              </a:rPr>
              <a:t>Relevance of the topic. </a:t>
            </a:r>
            <a:r>
              <a:rPr lang="en-US" sz="2400" dirty="0">
                <a:effectLst/>
                <a:latin typeface="Times New Roman" panose="02020603050405020304" pitchFamily="18" charset="0"/>
                <a:ea typeface="Times New Roman" panose="02020603050405020304" pitchFamily="18" charset="0"/>
              </a:rPr>
              <a:t>The pharmaceutical industry in developed countries is among</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 most dynamic and profitable sectors. However, it also functions as a unique market segment regulated by governmental authorities and controlled by insurance medicine. Enterprises that successfully</a:t>
            </a:r>
            <a:r>
              <a:rPr lang="en-US" sz="2400" spc="19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restructure</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and</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withstand</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intense</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competition</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will</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be</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able</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to</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compete in international markets.</a:t>
            </a:r>
            <a:endParaRPr lang="uk-UA" sz="2400" dirty="0">
              <a:effectLst/>
              <a:latin typeface="Times New Roman" panose="02020603050405020304" pitchFamily="18" charset="0"/>
              <a:ea typeface="Times New Roman" panose="02020603050405020304" pitchFamily="18" charset="0"/>
            </a:endParaRPr>
          </a:p>
          <a:p>
            <a:pPr marL="1270" marR="93345" indent="448945" algn="just"/>
            <a:r>
              <a:rPr lang="en-US" sz="2400" b="1" dirty="0">
                <a:effectLst/>
                <a:latin typeface="Times New Roman" panose="02020603050405020304" pitchFamily="18" charset="0"/>
                <a:ea typeface="Times New Roman" panose="02020603050405020304" pitchFamily="18" charset="0"/>
              </a:rPr>
              <a:t>Objective:</a:t>
            </a:r>
            <a:r>
              <a:rPr lang="en-US" sz="2400" b="1" spc="1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to</a:t>
            </a:r>
            <a:r>
              <a:rPr lang="en-US" sz="2400" spc="19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form</a:t>
            </a:r>
            <a:r>
              <a:rPr lang="en-US" sz="2400" spc="19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theoretical</a:t>
            </a:r>
            <a:r>
              <a:rPr lang="en-US" sz="2400" spc="19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knowledge</a:t>
            </a:r>
            <a:r>
              <a:rPr lang="en-US" sz="2400" spc="1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1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2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evolution</a:t>
            </a:r>
            <a:r>
              <a:rPr lang="en-US" sz="2400" spc="19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1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1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global</a:t>
            </a:r>
            <a:r>
              <a:rPr lang="en-US" sz="2400" spc="19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development of quality management science and its role in pharmacy among higher education students.</a:t>
            </a:r>
            <a:endParaRPr lang="uk-UA" sz="2400" dirty="0">
              <a:effectLst/>
              <a:latin typeface="Times New Roman" panose="02020603050405020304" pitchFamily="18" charset="0"/>
              <a:ea typeface="Times New Roman" panose="02020603050405020304" pitchFamily="18" charset="0"/>
            </a:endParaRPr>
          </a:p>
          <a:p>
            <a:pPr marL="1270" marR="93345" indent="448945" algn="just"/>
            <a:endParaRPr lang="uk-UA" sz="2400" dirty="0">
              <a:effectLst/>
              <a:latin typeface="Times New Roman" panose="02020603050405020304" pitchFamily="18" charset="0"/>
              <a:ea typeface="Times New Roman" panose="02020603050405020304" pitchFamily="18" charset="0"/>
            </a:endParaRPr>
          </a:p>
          <a:p>
            <a:pPr marL="450850" algn="just">
              <a:lnSpc>
                <a:spcPts val="1370"/>
              </a:lnSpc>
              <a:spcBef>
                <a:spcPts val="5"/>
              </a:spcBef>
            </a:pPr>
            <a:r>
              <a:rPr lang="en-US" sz="2400" b="1" kern="0" dirty="0">
                <a:effectLst/>
                <a:latin typeface="Times New Roman" panose="02020603050405020304" pitchFamily="18" charset="0"/>
                <a:ea typeface="Times New Roman" panose="02020603050405020304" pitchFamily="18" charset="0"/>
              </a:rPr>
              <a:t>Lecture</a:t>
            </a:r>
            <a:r>
              <a:rPr lang="en-US" sz="2400" b="1" kern="0" spc="-20" dirty="0">
                <a:effectLst/>
                <a:latin typeface="Times New Roman" panose="02020603050405020304" pitchFamily="18" charset="0"/>
                <a:ea typeface="Times New Roman" panose="02020603050405020304" pitchFamily="18" charset="0"/>
              </a:rPr>
              <a:t> </a:t>
            </a:r>
            <a:r>
              <a:rPr lang="en-US" sz="2400" b="1" kern="0" dirty="0">
                <a:effectLst/>
                <a:latin typeface="Times New Roman" panose="02020603050405020304" pitchFamily="18" charset="0"/>
                <a:ea typeface="Times New Roman" panose="02020603050405020304" pitchFamily="18" charset="0"/>
              </a:rPr>
              <a:t>plan and</a:t>
            </a:r>
            <a:r>
              <a:rPr lang="en-US" sz="2400" b="1" kern="0" spc="-5" dirty="0">
                <a:effectLst/>
                <a:latin typeface="Times New Roman" panose="02020603050405020304" pitchFamily="18" charset="0"/>
                <a:ea typeface="Times New Roman" panose="02020603050405020304" pitchFamily="18" charset="0"/>
              </a:rPr>
              <a:t> </a:t>
            </a:r>
            <a:r>
              <a:rPr lang="en-US" sz="2400" b="1" kern="0" dirty="0">
                <a:effectLst/>
                <a:latin typeface="Times New Roman" panose="02020603050405020304" pitchFamily="18" charset="0"/>
                <a:ea typeface="Times New Roman" panose="02020603050405020304" pitchFamily="18" charset="0"/>
              </a:rPr>
              <a:t>organizational</a:t>
            </a:r>
            <a:r>
              <a:rPr lang="en-US" sz="2400" b="1" kern="0" spc="-5" dirty="0">
                <a:effectLst/>
                <a:latin typeface="Times New Roman" panose="02020603050405020304" pitchFamily="18" charset="0"/>
                <a:ea typeface="Times New Roman" panose="02020603050405020304" pitchFamily="18" charset="0"/>
              </a:rPr>
              <a:t> </a:t>
            </a:r>
            <a:r>
              <a:rPr lang="en-US" sz="2400" b="1" kern="0" spc="-10" dirty="0">
                <a:effectLst/>
                <a:latin typeface="Times New Roman" panose="02020603050405020304" pitchFamily="18" charset="0"/>
                <a:ea typeface="Times New Roman" panose="02020603050405020304" pitchFamily="18" charset="0"/>
              </a:rPr>
              <a:t>structure:</a:t>
            </a:r>
            <a:endParaRPr lang="uk-UA" sz="2400" b="1" kern="0" spc="-10" dirty="0">
              <a:effectLst/>
              <a:latin typeface="Times New Roman" panose="02020603050405020304" pitchFamily="18" charset="0"/>
              <a:ea typeface="Times New Roman" panose="02020603050405020304" pitchFamily="18" charset="0"/>
            </a:endParaRPr>
          </a:p>
          <a:p>
            <a:pPr marL="450850" algn="just">
              <a:lnSpc>
                <a:spcPts val="1370"/>
              </a:lnSpc>
              <a:spcBef>
                <a:spcPts val="5"/>
              </a:spcBef>
            </a:pPr>
            <a:endParaRPr lang="uk-UA" sz="2400" b="1" kern="0" dirty="0">
              <a:effectLst/>
              <a:latin typeface="Times New Roman" panose="02020603050405020304" pitchFamily="18" charset="0"/>
              <a:ea typeface="Times New Roman" panose="02020603050405020304" pitchFamily="18" charset="0"/>
            </a:endParaRPr>
          </a:p>
          <a:p>
            <a:pPr marL="342900" lvl="0" indent="-342900">
              <a:lnSpc>
                <a:spcPts val="1370"/>
              </a:lnSpc>
              <a:buSzPts val="1200"/>
              <a:buFont typeface="Times New Roman" panose="02020603050405020304" pitchFamily="18" charset="0"/>
              <a:buAutoNum type="arabicPeriod"/>
              <a:tabLst>
                <a:tab pos="603250" algn="l"/>
              </a:tabLst>
            </a:pPr>
            <a:r>
              <a:rPr lang="en-US" sz="2400" spc="0" dirty="0">
                <a:effectLst/>
                <a:latin typeface="Times New Roman" panose="02020603050405020304" pitchFamily="18" charset="0"/>
                <a:ea typeface="Times New Roman" panose="02020603050405020304" pitchFamily="18" charset="0"/>
              </a:rPr>
              <a:t>Key</a:t>
            </a:r>
            <a:r>
              <a:rPr lang="en-US" sz="2400" spc="-2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terms</a:t>
            </a:r>
            <a:r>
              <a:rPr lang="en-US" sz="2400" spc="1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in</a:t>
            </a:r>
            <a:r>
              <a:rPr lang="en-US" sz="2400" spc="1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quality</a:t>
            </a:r>
            <a:r>
              <a:rPr lang="en-US" sz="2400" spc="-20" dirty="0">
                <a:effectLst/>
                <a:latin typeface="Times New Roman" panose="02020603050405020304" pitchFamily="18" charset="0"/>
                <a:ea typeface="Times New Roman" panose="02020603050405020304" pitchFamily="18" charset="0"/>
              </a:rPr>
              <a:t> </a:t>
            </a:r>
            <a:r>
              <a:rPr lang="en-US" sz="2400" spc="-10" dirty="0">
                <a:effectLst/>
                <a:latin typeface="Times New Roman" panose="02020603050405020304" pitchFamily="18" charset="0"/>
                <a:ea typeface="Times New Roman" panose="02020603050405020304" pitchFamily="18" charset="0"/>
              </a:rPr>
              <a:t>management.</a:t>
            </a:r>
            <a:endParaRPr lang="uk-UA" sz="24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03250" algn="l"/>
              </a:tabLst>
            </a:pPr>
            <a:r>
              <a:rPr lang="en-US" sz="2400" spc="0" dirty="0">
                <a:effectLst/>
                <a:latin typeface="Times New Roman" panose="02020603050405020304" pitchFamily="18" charset="0"/>
                <a:ea typeface="Times New Roman" panose="02020603050405020304" pitchFamily="18" charset="0"/>
              </a:rPr>
              <a:t>Stages</a:t>
            </a:r>
            <a:r>
              <a:rPr lang="en-US" sz="2400" spc="-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of</a:t>
            </a:r>
            <a:r>
              <a:rPr lang="en-US" sz="2400" spc="-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development</a:t>
            </a:r>
            <a:r>
              <a:rPr lang="en-US" sz="2400" spc="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in quality</a:t>
            </a:r>
            <a:r>
              <a:rPr lang="en-US" sz="2400" spc="-3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management </a:t>
            </a:r>
            <a:r>
              <a:rPr lang="en-US" sz="2400" spc="-10" dirty="0">
                <a:effectLst/>
                <a:latin typeface="Times New Roman" panose="02020603050405020304" pitchFamily="18" charset="0"/>
                <a:ea typeface="Times New Roman" panose="02020603050405020304" pitchFamily="18" charset="0"/>
              </a:rPr>
              <a:t>worldwide.</a:t>
            </a:r>
            <a:endParaRPr lang="uk-UA" sz="24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03250" algn="l"/>
              </a:tabLst>
            </a:pPr>
            <a:r>
              <a:rPr lang="en-US" sz="2400" spc="0" dirty="0">
                <a:effectLst/>
                <a:latin typeface="Times New Roman" panose="02020603050405020304" pitchFamily="18" charset="0"/>
                <a:ea typeface="Times New Roman" panose="02020603050405020304" pitchFamily="18" charset="0"/>
              </a:rPr>
              <a:t>Fundamental concepts</a:t>
            </a:r>
            <a:r>
              <a:rPr lang="en-US" sz="2400" spc="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of</a:t>
            </a:r>
            <a:r>
              <a:rPr lang="en-US" sz="2400" spc="-1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quality</a:t>
            </a:r>
            <a:r>
              <a:rPr lang="en-US" sz="2400" spc="-30" dirty="0">
                <a:effectLst/>
                <a:latin typeface="Times New Roman" panose="02020603050405020304" pitchFamily="18" charset="0"/>
                <a:ea typeface="Times New Roman" panose="02020603050405020304" pitchFamily="18" charset="0"/>
              </a:rPr>
              <a:t> </a:t>
            </a:r>
            <a:r>
              <a:rPr lang="en-US" sz="2400" spc="-10" dirty="0">
                <a:effectLst/>
                <a:latin typeface="Times New Roman" panose="02020603050405020304" pitchFamily="18" charset="0"/>
                <a:ea typeface="Times New Roman" panose="02020603050405020304" pitchFamily="18" charset="0"/>
              </a:rPr>
              <a:t>management.</a:t>
            </a:r>
            <a:endParaRPr lang="uk-UA" sz="24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11566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886899-AF19-39F3-5667-F40659EC6834}"/>
              </a:ext>
            </a:extLst>
          </p:cNvPr>
          <p:cNvSpPr txBox="1"/>
          <p:nvPr/>
        </p:nvSpPr>
        <p:spPr>
          <a:xfrm>
            <a:off x="2096430" y="528652"/>
            <a:ext cx="9757316" cy="2298065"/>
          </a:xfrm>
          <a:prstGeom prst="rect">
            <a:avLst/>
          </a:prstGeom>
          <a:noFill/>
        </p:spPr>
        <p:txBody>
          <a:bodyPr wrap="square">
            <a:spAutoFit/>
          </a:bodyPr>
          <a:lstStyle/>
          <a:p>
            <a:pPr marL="450850" indent="448945" algn="l">
              <a:lnSpc>
                <a:spcPts val="1370"/>
              </a:lnSpc>
            </a:pPr>
            <a:r>
              <a:rPr lang="en-US" sz="2000" u="sng" dirty="0">
                <a:effectLst/>
                <a:latin typeface="Times New Roman" panose="02020603050405020304" pitchFamily="18" charset="0"/>
                <a:ea typeface="Times New Roman" panose="02020603050405020304" pitchFamily="18" charset="0"/>
              </a:rPr>
              <a:t>Key</a:t>
            </a:r>
            <a:r>
              <a:rPr lang="en-US" sz="2000" u="sng" spc="-2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terms</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in quality</a:t>
            </a:r>
            <a:r>
              <a:rPr lang="en-US" sz="2000" u="sng" spc="-20" dirty="0">
                <a:effectLst/>
                <a:latin typeface="Times New Roman" panose="02020603050405020304" pitchFamily="18" charset="0"/>
                <a:ea typeface="Times New Roman" panose="02020603050405020304" pitchFamily="18" charset="0"/>
              </a:rPr>
              <a:t> </a:t>
            </a:r>
            <a:r>
              <a:rPr lang="en-US" sz="2000" u="sng" spc="-10" dirty="0">
                <a:effectLst/>
                <a:latin typeface="Times New Roman" panose="02020603050405020304" pitchFamily="18" charset="0"/>
                <a:ea typeface="Times New Roman" panose="02020603050405020304" pitchFamily="18" charset="0"/>
              </a:rPr>
              <a:t>management</a:t>
            </a:r>
            <a:endParaRPr lang="uk-UA" sz="2000" u="sng" spc="-10" dirty="0">
              <a:effectLst/>
              <a:latin typeface="Times New Roman" panose="02020603050405020304" pitchFamily="18" charset="0"/>
              <a:ea typeface="Times New Roman" panose="02020603050405020304" pitchFamily="18" charset="0"/>
            </a:endParaRPr>
          </a:p>
          <a:p>
            <a:pPr marL="450850" indent="448945" algn="l">
              <a:lnSpc>
                <a:spcPts val="1370"/>
              </a:lnSpc>
            </a:pPr>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dirty="0">
                <a:effectLst/>
                <a:latin typeface="Times New Roman" panose="02020603050405020304" pitchFamily="18" charset="0"/>
                <a:ea typeface="Times New Roman" panose="02020603050405020304" pitchFamily="18" charset="0"/>
              </a:rPr>
              <a:t>The category of "quality" has a multifaceted nature in terms of its origin and existence, applicable in various spheres of societal activity. Therefore, it can be considered a philosophical, social, and economic category, among others.</a:t>
            </a:r>
            <a:endParaRPr lang="uk-UA" sz="2000" dirty="0">
              <a:effectLst/>
              <a:latin typeface="Times New Roman" panose="02020603050405020304" pitchFamily="18" charset="0"/>
              <a:ea typeface="Times New Roman" panose="02020603050405020304" pitchFamily="18" charset="0"/>
            </a:endParaRPr>
          </a:p>
          <a:p>
            <a:pPr marL="1270" marR="86995" indent="448945" algn="just"/>
            <a:r>
              <a:rPr lang="en-US" sz="2000" dirty="0">
                <a:effectLst/>
                <a:latin typeface="Times New Roman" panose="02020603050405020304" pitchFamily="18" charset="0"/>
                <a:ea typeface="Times New Roman" panose="02020603050405020304" pitchFamily="18" charset="0"/>
              </a:rPr>
              <a:t>According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international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9000:2000,</a:t>
            </a:r>
            <a:r>
              <a:rPr lang="en-US" sz="2000"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quality</a:t>
            </a:r>
            <a:r>
              <a:rPr lang="en-US" sz="2000" i="1"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understood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 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degree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 which a set 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inherent characteristics 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 object (product or</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service) meets the requirements established in regulatory documents.</a:t>
            </a:r>
            <a:endParaRPr lang="uk-UA" sz="2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2007CC27-4DE0-59C5-5B9A-BD3214DF483C}"/>
              </a:ext>
            </a:extLst>
          </p:cNvPr>
          <p:cNvSpPr txBox="1"/>
          <p:nvPr/>
        </p:nvSpPr>
        <p:spPr>
          <a:xfrm>
            <a:off x="2369575" y="3159249"/>
            <a:ext cx="9122176" cy="3170099"/>
          </a:xfrm>
          <a:prstGeom prst="rect">
            <a:avLst/>
          </a:prstGeom>
          <a:solidFill>
            <a:schemeClr val="bg1"/>
          </a:solidFill>
          <a:ln w="38100">
            <a:solidFill>
              <a:srgbClr val="FF0000"/>
            </a:solidFill>
          </a:ln>
        </p:spPr>
        <p:txBody>
          <a:bodyPr wrap="square">
            <a:spAutoFit/>
          </a:bodyPr>
          <a:lstStyle/>
          <a:p>
            <a:pPr marL="1270" marR="88900" indent="448945" algn="just"/>
            <a:r>
              <a:rPr lang="en-US" sz="2000" i="1" dirty="0">
                <a:effectLst/>
                <a:latin typeface="Times New Roman" panose="02020603050405020304" pitchFamily="18" charset="0"/>
                <a:ea typeface="Times New Roman" panose="02020603050405020304" pitchFamily="18" charset="0"/>
              </a:rPr>
              <a:t>Quality</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management </a:t>
            </a:r>
            <a:r>
              <a:rPr lang="en-US" sz="2000" dirty="0">
                <a:effectLst/>
                <a:latin typeface="Times New Roman" panose="02020603050405020304" pitchFamily="18" charset="0"/>
                <a:ea typeface="Times New Roman" panose="02020603050405020304" pitchFamily="18" charset="0"/>
              </a:rPr>
              <a:t>refers to the actions carried out during</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 development, production, and realization of an object to form, ensure, and maintain the specified level of quality.</a:t>
            </a:r>
            <a:endParaRPr lang="uk-UA" sz="2000" dirty="0">
              <a:effectLst/>
              <a:latin typeface="Times New Roman" panose="02020603050405020304" pitchFamily="18" charset="0"/>
              <a:ea typeface="Times New Roman" panose="02020603050405020304" pitchFamily="18" charset="0"/>
            </a:endParaRPr>
          </a:p>
          <a:p>
            <a:pPr marL="1270" marR="88900" indent="448945" algn="just"/>
            <a:endParaRPr lang="uk-UA" sz="2000" dirty="0">
              <a:effectLst/>
              <a:latin typeface="Times New Roman" panose="02020603050405020304" pitchFamily="18" charset="0"/>
              <a:ea typeface="Times New Roman" panose="02020603050405020304" pitchFamily="18" charset="0"/>
            </a:endParaRPr>
          </a:p>
          <a:p>
            <a:pPr marL="1270" marR="91440" indent="448945" algn="just"/>
            <a:r>
              <a:rPr lang="en-US" sz="2000" dirty="0">
                <a:effectLst/>
                <a:latin typeface="Times New Roman" panose="02020603050405020304" pitchFamily="18" charset="0"/>
                <a:ea typeface="Times New Roman" panose="02020603050405020304" pitchFamily="18" charset="0"/>
              </a:rPr>
              <a:t>Quality management is implemented within the framework of a quality management system. </a:t>
            </a:r>
            <a:r>
              <a:rPr lang="en-US" sz="2000" i="1" dirty="0">
                <a:effectLst/>
                <a:latin typeface="Times New Roman" panose="02020603050405020304" pitchFamily="18" charset="0"/>
                <a:ea typeface="Times New Roman" panose="02020603050405020304" pitchFamily="18" charset="0"/>
              </a:rPr>
              <a:t>A quality management system </a:t>
            </a:r>
            <a:r>
              <a:rPr lang="en-US" sz="2000" dirty="0">
                <a:effectLst/>
                <a:latin typeface="Times New Roman" panose="02020603050405020304" pitchFamily="18" charset="0"/>
                <a:ea typeface="Times New Roman" panose="02020603050405020304" pitchFamily="18" charset="0"/>
              </a:rPr>
              <a:t>(</a:t>
            </a:r>
            <a:r>
              <a:rPr lang="en-US" sz="2000" i="1" dirty="0">
                <a:effectLst/>
                <a:latin typeface="Times New Roman" panose="02020603050405020304" pitchFamily="18" charset="0"/>
                <a:ea typeface="Times New Roman" panose="02020603050405020304" pitchFamily="18" charset="0"/>
              </a:rPr>
              <a:t>quality system</a:t>
            </a:r>
            <a:r>
              <a:rPr lang="en-US" sz="2000" dirty="0">
                <a:effectLst/>
                <a:latin typeface="Times New Roman" panose="02020603050405020304" pitchFamily="18" charset="0"/>
                <a:ea typeface="Times New Roman" panose="02020603050405020304" pitchFamily="18" charset="0"/>
              </a:rPr>
              <a:t>) is a management system for directing</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 controlling an organization concerning quality.</a:t>
            </a:r>
            <a:endParaRPr lang="uk-UA" sz="2000" dirty="0">
              <a:effectLst/>
              <a:latin typeface="Times New Roman" panose="02020603050405020304" pitchFamily="18" charset="0"/>
              <a:ea typeface="Times New Roman" panose="02020603050405020304" pitchFamily="18" charset="0"/>
            </a:endParaRPr>
          </a:p>
          <a:p>
            <a:pPr marL="1270" marR="91440" indent="448945" algn="just"/>
            <a:endParaRPr lang="uk-UA" sz="2000" dirty="0">
              <a:effectLst/>
              <a:latin typeface="Times New Roman" panose="02020603050405020304" pitchFamily="18" charset="0"/>
              <a:ea typeface="Times New Roman" panose="02020603050405020304" pitchFamily="18" charset="0"/>
            </a:endParaRPr>
          </a:p>
          <a:p>
            <a:pPr marL="1270" marR="91440" indent="448945" algn="just">
              <a:spcBef>
                <a:spcPts val="5"/>
              </a:spcBef>
            </a:pPr>
            <a:r>
              <a:rPr lang="en-US" sz="2000" i="1" dirty="0">
                <a:effectLst/>
                <a:latin typeface="Times New Roman" panose="02020603050405020304" pitchFamily="18" charset="0"/>
                <a:ea typeface="Times New Roman" panose="02020603050405020304" pitchFamily="18" charset="0"/>
              </a:rPr>
              <a:t>The quality loop/cycle </a:t>
            </a:r>
            <a:r>
              <a:rPr lang="en-US" sz="2000" dirty="0">
                <a:effectLst/>
                <a:latin typeface="Times New Roman" panose="02020603050405020304" pitchFamily="18" charset="0"/>
                <a:ea typeface="Times New Roman" panose="02020603050405020304" pitchFamily="18" charset="0"/>
              </a:rPr>
              <a:t>is a conceptual model of interdependent activities that affect quality at various stages of the product or service lifecycle.</a:t>
            </a:r>
            <a:endParaRPr lang="uk-UA" sz="2000" dirty="0">
              <a:effectLst/>
              <a:latin typeface="Times New Roman" panose="02020603050405020304" pitchFamily="18" charset="0"/>
              <a:ea typeface="Times New Roman" panose="02020603050405020304" pitchFamily="18" charset="0"/>
            </a:endParaRPr>
          </a:p>
        </p:txBody>
      </p:sp>
      <p:pic>
        <p:nvPicPr>
          <p:cNvPr id="1026" name="Picture 2" descr="Знак внимание для презентации - фото и картинки abrakadabra.fun">
            <a:extLst>
              <a:ext uri="{FF2B5EF4-FFF2-40B4-BE49-F238E27FC236}">
                <a16:creationId xmlns:a16="http://schemas.microsoft.com/office/drawing/2014/main" id="{109C729C-0EAA-B5EE-8EED-AB0C31ED19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31" y="2034516"/>
            <a:ext cx="2504306" cy="4145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291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6C6216-84D1-50C1-85D4-648961D90AF5}"/>
              </a:ext>
            </a:extLst>
          </p:cNvPr>
          <p:cNvSpPr txBox="1"/>
          <p:nvPr/>
        </p:nvSpPr>
        <p:spPr>
          <a:xfrm>
            <a:off x="1661533" y="1268754"/>
            <a:ext cx="10247970" cy="4985980"/>
          </a:xfrm>
          <a:prstGeom prst="rect">
            <a:avLst/>
          </a:prstGeom>
          <a:solidFill>
            <a:schemeClr val="bg2"/>
          </a:solidFill>
        </p:spPr>
        <p:txBody>
          <a:bodyPr wrap="square">
            <a:spAutoFit/>
          </a:bodyPr>
          <a:lstStyle/>
          <a:p>
            <a:pPr marL="450850" indent="448945" algn="just"/>
            <a:endParaRPr lang="uk-UA" sz="1800" dirty="0">
              <a:effectLst/>
              <a:latin typeface="Times New Roman" panose="02020603050405020304" pitchFamily="18" charset="0"/>
              <a:ea typeface="Times New Roman" panose="02020603050405020304" pitchFamily="18" charset="0"/>
            </a:endParaRPr>
          </a:p>
          <a:p>
            <a:pPr marL="1270" marR="88900" indent="448945" algn="just"/>
            <a:r>
              <a:rPr lang="en-US" sz="2000" dirty="0">
                <a:effectLst/>
                <a:latin typeface="Times New Roman" panose="02020603050405020304" pitchFamily="18" charset="0"/>
                <a:ea typeface="Times New Roman" panose="02020603050405020304" pitchFamily="18" charset="0"/>
              </a:rPr>
              <a:t>The stages of quality management development in the world began with </a:t>
            </a:r>
            <a:r>
              <a:rPr lang="en-US" sz="2000" i="1" dirty="0">
                <a:effectLst/>
                <a:latin typeface="Times New Roman" panose="02020603050405020304" pitchFamily="18" charset="0"/>
                <a:ea typeface="Times New Roman" panose="02020603050405020304" pitchFamily="18" charset="0"/>
              </a:rPr>
              <a:t>individual</a:t>
            </a:r>
            <a:r>
              <a:rPr lang="en-US" sz="2000" i="1" spc="2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quality</a:t>
            </a:r>
            <a:r>
              <a:rPr lang="en-US" sz="2000" i="1" spc="2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control</a:t>
            </a:r>
            <a:r>
              <a:rPr lang="en-US" sz="2000" dirty="0">
                <a:effectLst/>
                <a:latin typeface="Times New Roman" panose="02020603050405020304" pitchFamily="18" charset="0"/>
                <a:ea typeface="Times New Roman" panose="02020603050405020304" pitchFamily="18" charset="0"/>
              </a:rPr>
              <a: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which</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was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prevalent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until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late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19th</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century.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form of management, one worker or a small group of workers were responsible for manufacturing products. Each worker had the opportunity to fully control the quality of their work, thereby ensuring the quality of the product.</a:t>
            </a:r>
            <a:endParaRPr lang="uk-UA" sz="2000" dirty="0">
              <a:effectLst/>
              <a:latin typeface="Times New Roman" panose="02020603050405020304" pitchFamily="18" charset="0"/>
              <a:ea typeface="Times New Roman" panose="02020603050405020304" pitchFamily="18" charset="0"/>
            </a:endParaRPr>
          </a:p>
          <a:p>
            <a:pPr marL="1270" marR="88265" indent="448945" algn="just"/>
            <a:r>
              <a:rPr lang="en-US" sz="2000" dirty="0">
                <a:effectLst/>
                <a:latin typeface="Times New Roman" panose="02020603050405020304" pitchFamily="18" charset="0"/>
                <a:ea typeface="Times New Roman" panose="02020603050405020304" pitchFamily="18" charset="0"/>
              </a:rPr>
              <a:t>The development of industrial production and the deepening</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internal work division led 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emergence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workshop</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quality</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control</a:t>
            </a:r>
            <a:r>
              <a:rPr lang="en-US" sz="2000" i="1"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early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20th</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century.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form of management, functions, and responsibilities for quality were distributed among individual workers and workshop supervisors. Workshop control was based on the principles of scientific quality management developed by the renowned American expert Frederick Taylor. Taylor’s methodology aimed to set tolerances for quality indicators, measure their values, and classify production as acceptable or defective based on whether the indicator fell within the tolerance. However,</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concepts</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3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"tolerance"</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"defect"</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were</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only</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applied to</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individual</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(components</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parts)</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did</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not</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extend</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batches</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(flows) of production and technological processes.</a:t>
            </a:r>
            <a:endParaRPr lang="uk-UA" sz="2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B20B3883-DBFA-9C37-AE09-80A9E25378E0}"/>
              </a:ext>
            </a:extLst>
          </p:cNvPr>
          <p:cNvSpPr txBox="1"/>
          <p:nvPr/>
        </p:nvSpPr>
        <p:spPr>
          <a:xfrm>
            <a:off x="1320162" y="582529"/>
            <a:ext cx="10589341" cy="523220"/>
          </a:xfrm>
          <a:prstGeom prst="rect">
            <a:avLst/>
          </a:prstGeom>
          <a:noFill/>
        </p:spPr>
        <p:txBody>
          <a:bodyPr wrap="square">
            <a:spAutoFit/>
          </a:bodyPr>
          <a:lstStyle/>
          <a:p>
            <a:pPr marL="450850" indent="448945" algn="just"/>
            <a:r>
              <a:rPr lang="en-US" sz="2800" b="1" u="sng" dirty="0">
                <a:effectLst/>
                <a:latin typeface="Times New Roman" panose="02020603050405020304" pitchFamily="18" charset="0"/>
                <a:ea typeface="Times New Roman" panose="02020603050405020304" pitchFamily="18" charset="0"/>
              </a:rPr>
              <a:t>Stages</a:t>
            </a:r>
            <a:r>
              <a:rPr lang="en-US" sz="2800" b="1" u="sng" spc="-5" dirty="0">
                <a:effectLst/>
                <a:latin typeface="Times New Roman" panose="02020603050405020304" pitchFamily="18" charset="0"/>
                <a:ea typeface="Times New Roman" panose="02020603050405020304" pitchFamily="18" charset="0"/>
              </a:rPr>
              <a:t> </a:t>
            </a:r>
            <a:r>
              <a:rPr lang="en-US" sz="2800" b="1" u="sng" dirty="0">
                <a:effectLst/>
                <a:latin typeface="Times New Roman" panose="02020603050405020304" pitchFamily="18" charset="0"/>
                <a:ea typeface="Times New Roman" panose="02020603050405020304" pitchFamily="18" charset="0"/>
              </a:rPr>
              <a:t>of</a:t>
            </a:r>
            <a:r>
              <a:rPr lang="en-US" sz="2800" b="1" u="sng" spc="-10" dirty="0">
                <a:effectLst/>
                <a:latin typeface="Times New Roman" panose="02020603050405020304" pitchFamily="18" charset="0"/>
                <a:ea typeface="Times New Roman" panose="02020603050405020304" pitchFamily="18" charset="0"/>
              </a:rPr>
              <a:t> </a:t>
            </a:r>
            <a:r>
              <a:rPr lang="en-US" sz="2800" b="1" u="sng" dirty="0">
                <a:effectLst/>
                <a:latin typeface="Times New Roman" panose="02020603050405020304" pitchFamily="18" charset="0"/>
                <a:ea typeface="Times New Roman" panose="02020603050405020304" pitchFamily="18" charset="0"/>
              </a:rPr>
              <a:t>development</a:t>
            </a:r>
            <a:r>
              <a:rPr lang="en-US" sz="2800" b="1" u="sng" spc="-5" dirty="0">
                <a:effectLst/>
                <a:latin typeface="Times New Roman" panose="02020603050405020304" pitchFamily="18" charset="0"/>
                <a:ea typeface="Times New Roman" panose="02020603050405020304" pitchFamily="18" charset="0"/>
              </a:rPr>
              <a:t> </a:t>
            </a:r>
            <a:r>
              <a:rPr lang="en-US" sz="2800" b="1" u="sng" dirty="0">
                <a:effectLst/>
                <a:latin typeface="Times New Roman" panose="02020603050405020304" pitchFamily="18" charset="0"/>
                <a:ea typeface="Times New Roman" panose="02020603050405020304" pitchFamily="18" charset="0"/>
              </a:rPr>
              <a:t>in</a:t>
            </a:r>
            <a:r>
              <a:rPr lang="en-US" sz="2800" b="1" u="sng" spc="5" dirty="0">
                <a:effectLst/>
                <a:latin typeface="Times New Roman" panose="02020603050405020304" pitchFamily="18" charset="0"/>
                <a:ea typeface="Times New Roman" panose="02020603050405020304" pitchFamily="18" charset="0"/>
              </a:rPr>
              <a:t> </a:t>
            </a:r>
            <a:r>
              <a:rPr lang="en-US" sz="2800" b="1" u="sng" dirty="0">
                <a:effectLst/>
                <a:latin typeface="Times New Roman" panose="02020603050405020304" pitchFamily="18" charset="0"/>
                <a:ea typeface="Times New Roman" panose="02020603050405020304" pitchFamily="18" charset="0"/>
              </a:rPr>
              <a:t>quality</a:t>
            </a:r>
            <a:r>
              <a:rPr lang="en-US" sz="2800" b="1" u="sng" spc="-25" dirty="0">
                <a:effectLst/>
                <a:latin typeface="Times New Roman" panose="02020603050405020304" pitchFamily="18" charset="0"/>
                <a:ea typeface="Times New Roman" panose="02020603050405020304" pitchFamily="18" charset="0"/>
              </a:rPr>
              <a:t> </a:t>
            </a:r>
            <a:r>
              <a:rPr lang="en-US" sz="2800" b="1" u="sng" dirty="0">
                <a:effectLst/>
                <a:latin typeface="Times New Roman" panose="02020603050405020304" pitchFamily="18" charset="0"/>
                <a:ea typeface="Times New Roman" panose="02020603050405020304" pitchFamily="18" charset="0"/>
              </a:rPr>
              <a:t>management</a:t>
            </a:r>
            <a:r>
              <a:rPr lang="en-US" sz="2800" b="1" u="sng" spc="-5" dirty="0">
                <a:effectLst/>
                <a:latin typeface="Times New Roman" panose="02020603050405020304" pitchFamily="18" charset="0"/>
                <a:ea typeface="Times New Roman" panose="02020603050405020304" pitchFamily="18" charset="0"/>
              </a:rPr>
              <a:t> </a:t>
            </a:r>
            <a:r>
              <a:rPr lang="en-US" sz="2800" b="1" u="sng" spc="-10" dirty="0">
                <a:effectLst/>
                <a:latin typeface="Times New Roman" panose="02020603050405020304" pitchFamily="18" charset="0"/>
                <a:ea typeface="Times New Roman" panose="02020603050405020304" pitchFamily="18" charset="0"/>
              </a:rPr>
              <a:t>worldwide</a:t>
            </a:r>
            <a:endParaRPr lang="uk-UA" sz="2800" b="1" u="sng" spc="-1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8426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51CC17-1030-B07C-E8B5-46F9E211E4C0}"/>
              </a:ext>
            </a:extLst>
          </p:cNvPr>
          <p:cNvSpPr txBox="1"/>
          <p:nvPr/>
        </p:nvSpPr>
        <p:spPr>
          <a:xfrm>
            <a:off x="1691144" y="642994"/>
            <a:ext cx="8888363" cy="1631216"/>
          </a:xfrm>
          <a:prstGeom prst="rect">
            <a:avLst/>
          </a:prstGeom>
          <a:solidFill>
            <a:schemeClr val="bg2"/>
          </a:solidFill>
        </p:spPr>
        <p:txBody>
          <a:bodyPr wrap="square">
            <a:spAutoFit/>
          </a:bodyPr>
          <a:lstStyle/>
          <a:p>
            <a:pPr marL="1270" marR="88900" indent="448945" algn="just">
              <a:spcBef>
                <a:spcPts val="330"/>
              </a:spcBef>
            </a:pPr>
            <a:r>
              <a:rPr lang="en-US" sz="2000" i="1" dirty="0">
                <a:effectLst/>
                <a:latin typeface="Times New Roman" panose="02020603050405020304" pitchFamily="18" charset="0"/>
                <a:ea typeface="Times New Roman" panose="02020603050405020304" pitchFamily="18" charset="0"/>
              </a:rPr>
              <a:t>Acceptance quality control. </a:t>
            </a:r>
            <a:r>
              <a:rPr lang="en-US" sz="2000" dirty="0">
                <a:effectLst/>
                <a:latin typeface="Times New Roman" panose="02020603050405020304" pitchFamily="18" charset="0"/>
                <a:ea typeface="Times New Roman" panose="02020603050405020304" pitchFamily="18" charset="0"/>
              </a:rPr>
              <a:t>During the Second World War, the development of mass production in industrial enterprises and the increase in production volumes led to the separation of</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technical control</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from production</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operations. Independent</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technical</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control</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services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staff controllers</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headed</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1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chief</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were</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established</a:t>
            </a:r>
            <a:r>
              <a:rPr lang="en-US" sz="2000" spc="1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industrial</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enterprises,</a:t>
            </a:r>
            <a:r>
              <a:rPr lang="en-US" sz="2000" spc="1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who</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were</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subordinate to the enterprise’s management.</a:t>
            </a:r>
            <a:endParaRPr lang="uk-UA" sz="2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DE46B662-90DC-3E6E-C42B-BC903A45D84A}"/>
              </a:ext>
            </a:extLst>
          </p:cNvPr>
          <p:cNvSpPr txBox="1"/>
          <p:nvPr/>
        </p:nvSpPr>
        <p:spPr>
          <a:xfrm>
            <a:off x="2595715" y="2798686"/>
            <a:ext cx="9222659" cy="3170099"/>
          </a:xfrm>
          <a:prstGeom prst="rect">
            <a:avLst/>
          </a:prstGeom>
          <a:solidFill>
            <a:schemeClr val="bg2">
              <a:lumMod val="90000"/>
            </a:schemeClr>
          </a:solidFill>
        </p:spPr>
        <p:txBody>
          <a:bodyPr wrap="square">
            <a:spAutoFit/>
          </a:bodyPr>
          <a:lstStyle/>
          <a:p>
            <a:pPr marL="1270" marR="85725" indent="448945" algn="just">
              <a:spcBef>
                <a:spcPts val="5"/>
              </a:spcBef>
            </a:pPr>
            <a:r>
              <a:rPr lang="en-US" sz="1800" i="1" dirty="0">
                <a:effectLst/>
                <a:latin typeface="Times New Roman" panose="02020603050405020304" pitchFamily="18" charset="0"/>
                <a:ea typeface="Times New Roman" panose="02020603050405020304" pitchFamily="18" charset="0"/>
              </a:rPr>
              <a:t>Statistical quality control. </a:t>
            </a:r>
            <a:r>
              <a:rPr lang="en-US" sz="1800" dirty="0">
                <a:effectLst/>
                <a:latin typeface="Times New Roman" panose="02020603050405020304" pitchFamily="18" charset="0"/>
                <a:ea typeface="Times New Roman" panose="02020603050405020304" pitchFamily="18" charset="0"/>
              </a:rPr>
              <a:t>The most significant characteristic of the spread of statistical quality control was the transition from 100 % inspection to sampling inspection, where control data are systematically</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sampled during</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 production process according to a predetermined plan and processed using mathematical statistical methods. The industrial application of statistical quality control methods is associated with the work of Walter Shewhart, an expert </a:t>
            </a:r>
            <a:r>
              <a:rPr lang="en-US" sz="2000" dirty="0">
                <a:effectLst/>
                <a:latin typeface="Times New Roman" panose="02020603050405020304" pitchFamily="18" charset="0"/>
                <a:ea typeface="Times New Roman" panose="02020603050405020304" pitchFamily="18" charset="0"/>
              </a:rPr>
              <a:t>from</a:t>
            </a:r>
            <a:r>
              <a:rPr lang="en-US" sz="1800" dirty="0">
                <a:effectLst/>
                <a:latin typeface="Times New Roman" panose="02020603050405020304" pitchFamily="18" charset="0"/>
                <a:ea typeface="Times New Roman" panose="02020603050405020304" pitchFamily="18" charset="0"/>
              </a:rPr>
              <a:t> an American company. In 1924, he developed </a:t>
            </a:r>
            <a:r>
              <a:rPr lang="en-US" sz="1800" i="1" dirty="0">
                <a:effectLst/>
                <a:latin typeface="Times New Roman" panose="02020603050405020304" pitchFamily="18" charset="0"/>
                <a:ea typeface="Times New Roman" panose="02020603050405020304" pitchFamily="18" charset="0"/>
              </a:rPr>
              <a:t>Statistical Quality Control </a:t>
            </a:r>
            <a:r>
              <a:rPr lang="en-US" sz="1800" dirty="0">
                <a:effectLst/>
                <a:latin typeface="Times New Roman" panose="02020603050405020304" pitchFamily="18" charset="0"/>
                <a:ea typeface="Times New Roman" panose="02020603050405020304" pitchFamily="18" charset="0"/>
              </a:rPr>
              <a:t>(</a:t>
            </a:r>
            <a:r>
              <a:rPr lang="en-US" sz="1800" i="1" dirty="0">
                <a:effectLst/>
                <a:latin typeface="Times New Roman" panose="02020603050405020304" pitchFamily="18" charset="0"/>
                <a:ea typeface="Times New Roman" panose="02020603050405020304" pitchFamily="18" charset="0"/>
              </a:rPr>
              <a:t>SQC</a:t>
            </a:r>
            <a:r>
              <a:rPr lang="en-US" sz="1800" dirty="0">
                <a:effectLst/>
                <a:latin typeface="Times New Roman" panose="02020603050405020304" pitchFamily="18" charset="0"/>
                <a:ea typeface="Times New Roman" panose="02020603050405020304" pitchFamily="18" charset="0"/>
              </a:rPr>
              <a:t>). Shewhart demonstrated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that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all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types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products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services,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well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processes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where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are</a:t>
            </a:r>
            <a:r>
              <a:rPr lang="en-US" sz="1800" spc="3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formed,</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are</a:t>
            </a:r>
            <a:r>
              <a:rPr lang="en-US" sz="1800" spc="3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subject</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deviations</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from</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specified</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values,</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which</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he</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termed</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variations. For</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continuous monitoring</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situation, 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proposed using</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control charts with control limits – Shewhart</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charts.</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Thus,</a:t>
            </a:r>
            <a:r>
              <a:rPr lang="en-US" sz="1800" spc="3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main</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idea</a:t>
            </a:r>
            <a:r>
              <a:rPr lang="en-US" sz="1800" spc="3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Shewhart’s</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3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management</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model</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was to improve quality by reducing process variability.</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8431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485425-C4D4-AC8F-43CA-DC39CAE8ED4C}"/>
              </a:ext>
            </a:extLst>
          </p:cNvPr>
          <p:cNvSpPr txBox="1"/>
          <p:nvPr/>
        </p:nvSpPr>
        <p:spPr>
          <a:xfrm>
            <a:off x="2177606" y="342234"/>
            <a:ext cx="9281652" cy="3693319"/>
          </a:xfrm>
          <a:prstGeom prst="rect">
            <a:avLst/>
          </a:prstGeom>
          <a:noFill/>
        </p:spPr>
        <p:txBody>
          <a:bodyPr wrap="square">
            <a:spAutoFit/>
          </a:bodyPr>
          <a:lstStyle/>
          <a:p>
            <a:pPr algn="just"/>
            <a:r>
              <a:rPr lang="en-US" sz="2000" i="1" dirty="0">
                <a:effectLst/>
                <a:latin typeface="Times New Roman" panose="02020603050405020304" pitchFamily="18" charset="0"/>
                <a:ea typeface="Times New Roman" panose="02020603050405020304" pitchFamily="18" charset="0"/>
              </a:rPr>
              <a:t>Total</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quality</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control.</a:t>
            </a:r>
            <a:r>
              <a:rPr lang="en-US" sz="2000" i="1"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concept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was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introduced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Armand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Feigenbaum</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back in 1957. He proposed making total quality control the responsibility of a special administrative department solely dedicated to quality control. Feigenbaum’s main idea was to implement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early</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stages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creation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rather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merely</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inspecting</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 of the finished product. Based on the general methodology of total quality control, Feigenbaum put forward the concept of </a:t>
            </a:r>
            <a:r>
              <a:rPr lang="en-US" sz="2000" i="1" dirty="0">
                <a:effectLst/>
                <a:latin typeface="Times New Roman" panose="02020603050405020304" pitchFamily="18" charset="0"/>
                <a:ea typeface="Times New Roman" panose="02020603050405020304" pitchFamily="18" charset="0"/>
              </a:rPr>
              <a:t>Total Quality Control </a:t>
            </a:r>
            <a:r>
              <a:rPr lang="en-US" sz="2000" dirty="0">
                <a:effectLst/>
                <a:latin typeface="Times New Roman" panose="02020603050405020304" pitchFamily="18" charset="0"/>
                <a:ea typeface="Times New Roman" panose="02020603050405020304" pitchFamily="18" charset="0"/>
              </a:rPr>
              <a:t>(</a:t>
            </a:r>
            <a:r>
              <a:rPr lang="en-US" sz="2000" i="1" dirty="0">
                <a:effectLst/>
                <a:latin typeface="Times New Roman" panose="02020603050405020304" pitchFamily="18" charset="0"/>
                <a:ea typeface="Times New Roman" panose="02020603050405020304" pitchFamily="18" charset="0"/>
              </a:rPr>
              <a:t>TQC</a:t>
            </a:r>
            <a:r>
              <a:rPr lang="en-US" sz="2000" dirty="0">
                <a:effectLst/>
                <a:latin typeface="Times New Roman" panose="02020603050405020304" pitchFamily="18" charset="0"/>
                <a:ea typeface="Times New Roman" panose="02020603050405020304" pitchFamily="18" charset="0"/>
              </a:rPr>
              <a:t>). Within this concept, quality was regarded as the singular and most significant force in organizational success and company growth.</a:t>
            </a:r>
            <a:r>
              <a:rPr lang="uk-UA" sz="2000" dirty="0">
                <a:effectLst/>
                <a:latin typeface="Times New Roman" panose="02020603050405020304" pitchFamily="18" charset="0"/>
                <a:ea typeface="Times New Roman" panose="02020603050405020304" pitchFamily="18" charset="0"/>
              </a:rPr>
              <a:t> </a:t>
            </a:r>
          </a:p>
          <a:p>
            <a:pPr marL="1270" indent="448945" algn="just"/>
            <a:r>
              <a:rPr lang="en-US" sz="1800" dirty="0">
                <a:effectLst/>
                <a:latin typeface="Times New Roman" panose="02020603050405020304" pitchFamily="18" charset="0"/>
                <a:ea typeface="Times New Roman" panose="02020603050405020304" pitchFamily="18" charset="0"/>
              </a:rPr>
              <a:t>The</a:t>
            </a:r>
            <a:r>
              <a:rPr lang="en-US" sz="1800" spc="37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implementation</a:t>
            </a:r>
            <a:r>
              <a:rPr lang="en-US" sz="1800" spc="3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development</a:t>
            </a:r>
            <a:r>
              <a:rPr lang="en-US" sz="1800" spc="3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3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TQC</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concept</a:t>
            </a:r>
            <a:r>
              <a:rPr lang="en-US" sz="1800" spc="3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varied</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unevenly</a:t>
            </a:r>
            <a:r>
              <a:rPr lang="en-US" sz="1800" spc="37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across</a:t>
            </a:r>
            <a:r>
              <a:rPr lang="uk-UA" spc="-10" dirty="0">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different countries. Despite originating from the USA and Europe, this system gained the most widespread adoption in Japan.</a:t>
            </a:r>
            <a:endParaRPr lang="uk-UA" sz="1800" dirty="0">
              <a:effectLst/>
              <a:latin typeface="Times New Roman" panose="02020603050405020304" pitchFamily="18" charset="0"/>
              <a:ea typeface="Times New Roman" panose="02020603050405020304" pitchFamily="18" charset="0"/>
            </a:endParaRPr>
          </a:p>
          <a:p>
            <a:pPr algn="just"/>
            <a:endParaRPr lang="uk-UA" sz="2000" dirty="0"/>
          </a:p>
        </p:txBody>
      </p:sp>
      <p:sp>
        <p:nvSpPr>
          <p:cNvPr id="5" name="TextBox 4">
            <a:extLst>
              <a:ext uri="{FF2B5EF4-FFF2-40B4-BE49-F238E27FC236}">
                <a16:creationId xmlns:a16="http://schemas.microsoft.com/office/drawing/2014/main" id="{B66E3E4A-D1AA-DD4D-5356-F175044084C7}"/>
              </a:ext>
            </a:extLst>
          </p:cNvPr>
          <p:cNvSpPr txBox="1"/>
          <p:nvPr/>
        </p:nvSpPr>
        <p:spPr>
          <a:xfrm>
            <a:off x="4021393" y="4010383"/>
            <a:ext cx="7325033" cy="2246769"/>
          </a:xfrm>
          <a:prstGeom prst="rect">
            <a:avLst/>
          </a:prstGeom>
          <a:noFill/>
          <a:ln w="38100">
            <a:solidFill>
              <a:srgbClr val="FF0000"/>
            </a:solidFill>
          </a:ln>
        </p:spPr>
        <p:txBody>
          <a:bodyPr wrap="square">
            <a:spAutoFit/>
          </a:bodyPr>
          <a:lstStyle/>
          <a:p>
            <a:pPr marL="1270" marR="88900" indent="448945"/>
            <a:r>
              <a:rPr lang="en-US" sz="2000" b="1" i="1" dirty="0">
                <a:effectLst/>
                <a:latin typeface="Times New Roman" panose="02020603050405020304" pitchFamily="18" charset="0"/>
                <a:ea typeface="Times New Roman" panose="02020603050405020304" pitchFamily="18" charset="0"/>
              </a:rPr>
              <a:t>Feigenbaum’s main objectives for TQC included:</a:t>
            </a:r>
            <a:endParaRPr lang="uk-UA" sz="2000" b="1" i="1" dirty="0">
              <a:effectLst/>
              <a:latin typeface="Times New Roman" panose="02020603050405020304" pitchFamily="18" charset="0"/>
              <a:ea typeface="Times New Roman" panose="02020603050405020304" pitchFamily="18" charset="0"/>
            </a:endParaRPr>
          </a:p>
          <a:p>
            <a:pPr marL="1270" marR="88900" indent="448945"/>
            <a:endParaRPr lang="uk-UA" sz="2000" b="1" i="1" dirty="0">
              <a:effectLst/>
              <a:latin typeface="Times New Roman" panose="02020603050405020304" pitchFamily="18" charset="0"/>
              <a:ea typeface="Times New Roman" panose="02020603050405020304" pitchFamily="18" charset="0"/>
            </a:endParaRPr>
          </a:p>
          <a:p>
            <a:pPr marL="342900" lvl="0" indent="-342900">
              <a:spcBef>
                <a:spcPts val="5"/>
              </a:spcBef>
              <a:buSzPts val="1200"/>
              <a:buFont typeface="Times New Roman" panose="02020603050405020304" pitchFamily="18" charset="0"/>
              <a:buAutoNum type="arabicParenR"/>
              <a:tabLst>
                <a:tab pos="614680" algn="l"/>
              </a:tabLst>
            </a:pPr>
            <a:r>
              <a:rPr lang="en-US" sz="2000" spc="0" dirty="0">
                <a:effectLst/>
                <a:latin typeface="Times New Roman" panose="02020603050405020304" pitchFamily="18" charset="0"/>
                <a:ea typeface="Times New Roman" panose="02020603050405020304" pitchFamily="18" charset="0"/>
              </a:rPr>
              <a:t>predictive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elimination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potential discrepancies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production process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 </a:t>
            </a:r>
            <a:r>
              <a:rPr lang="en-US" sz="2000" spc="-10" dirty="0">
                <a:effectLst/>
                <a:latin typeface="Times New Roman" panose="02020603050405020304" pitchFamily="18" charset="0"/>
                <a:ea typeface="Times New Roman" panose="02020603050405020304" pitchFamily="18" charset="0"/>
              </a:rPr>
              <a:t>design</a:t>
            </a:r>
            <a:r>
              <a:rPr lang="uk-UA" sz="2000" dirty="0">
                <a:latin typeface="Times New Roman" panose="02020603050405020304" pitchFamily="18" charset="0"/>
                <a:ea typeface="Times New Roman" panose="02020603050405020304" pitchFamily="18" charset="0"/>
              </a:rPr>
              <a:t> </a:t>
            </a:r>
            <a:r>
              <a:rPr lang="en-US" sz="2000" spc="-20" dirty="0">
                <a:effectLst/>
                <a:latin typeface="Times New Roman" panose="02020603050405020304" pitchFamily="18" charset="0"/>
                <a:ea typeface="Times New Roman" panose="02020603050405020304" pitchFamily="18" charset="0"/>
              </a:rPr>
              <a:t>stage,</a:t>
            </a:r>
            <a:endParaRPr lang="uk-UA" sz="2000" spc="-20" dirty="0">
              <a:latin typeface="Times New Roman" panose="02020603050405020304" pitchFamily="18" charset="0"/>
              <a:ea typeface="Times New Roman" panose="02020603050405020304" pitchFamily="18" charset="0"/>
            </a:endParaRPr>
          </a:p>
          <a:p>
            <a:pPr marL="342900" lvl="0" indent="-342900">
              <a:spcBef>
                <a:spcPts val="5"/>
              </a:spcBef>
              <a:buSzPts val="1200"/>
              <a:buFont typeface="Times New Roman" panose="02020603050405020304" pitchFamily="18" charset="0"/>
              <a:buAutoNum type="arabicParenR"/>
              <a:tabLst>
                <a:tab pos="614680" algn="l"/>
              </a:tabLst>
            </a:pPr>
            <a:r>
              <a:rPr lang="en-US" sz="2000" spc="0" dirty="0">
                <a:effectLst/>
                <a:latin typeface="Times New Roman" panose="02020603050405020304" pitchFamily="18" charset="0"/>
                <a:ea typeface="Times New Roman" panose="02020603050405020304" pitchFamily="18" charset="0"/>
              </a:rPr>
              <a:t>quality</a:t>
            </a:r>
            <a:r>
              <a:rPr lang="en-US" sz="2000" spc="-3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control</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incoming</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products (incoming</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quality</a:t>
            </a:r>
            <a:r>
              <a:rPr lang="en-US" sz="2000" spc="-20"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control),</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165100" algn="l"/>
              </a:tabLst>
            </a:pPr>
            <a:r>
              <a:rPr lang="en-US" sz="2000" spc="0" dirty="0">
                <a:effectLst/>
                <a:latin typeface="Times New Roman" panose="02020603050405020304" pitchFamily="18" charset="0"/>
                <a:ea typeface="Times New Roman" panose="02020603050405020304" pitchFamily="18" charset="0"/>
              </a:rPr>
              <a:t>production</a:t>
            </a:r>
            <a:r>
              <a:rPr lang="en-US" sz="2000" spc="-10" dirty="0">
                <a:effectLst/>
                <a:latin typeface="Times New Roman" panose="02020603050405020304" pitchFamily="18" charset="0"/>
                <a:ea typeface="Times New Roman" panose="02020603050405020304" pitchFamily="18" charset="0"/>
              </a:rPr>
              <a:t> management,</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arenR"/>
              <a:tabLst>
                <a:tab pos="165100" algn="l"/>
              </a:tabLst>
            </a:pPr>
            <a:r>
              <a:rPr lang="en-US" sz="2000" spc="0" dirty="0">
                <a:effectLst/>
                <a:latin typeface="Times New Roman" panose="02020603050405020304" pitchFamily="18" charset="0"/>
                <a:ea typeface="Times New Roman" panose="02020603050405020304" pitchFamily="18" charset="0"/>
              </a:rPr>
              <a:t>supervision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 compliance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with specified</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quality</a:t>
            </a:r>
            <a:r>
              <a:rPr lang="en-US" sz="2000" spc="-2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requirements.</a:t>
            </a:r>
            <a:endParaRPr lang="uk-UA" sz="2000" spc="0" dirty="0">
              <a:effectLst/>
              <a:latin typeface="Times New Roman" panose="02020603050405020304" pitchFamily="18" charset="0"/>
              <a:ea typeface="Times New Roman" panose="02020603050405020304" pitchFamily="18" charset="0"/>
            </a:endParaRPr>
          </a:p>
        </p:txBody>
      </p:sp>
      <p:pic>
        <p:nvPicPr>
          <p:cNvPr id="2050" name="Picture 2" descr="Знак внимание для презентации - фото и картинки abrakadabra.fun">
            <a:extLst>
              <a:ext uri="{FF2B5EF4-FFF2-40B4-BE49-F238E27FC236}">
                <a16:creationId xmlns:a16="http://schemas.microsoft.com/office/drawing/2014/main" id="{BED370D4-7CF4-A5F7-5052-C6C2F9F41F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6813" y="3834018"/>
            <a:ext cx="2681748" cy="2681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0772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199747-D6EE-EDE0-C4EB-289FA99BA7C2}"/>
              </a:ext>
            </a:extLst>
          </p:cNvPr>
          <p:cNvSpPr txBox="1"/>
          <p:nvPr/>
        </p:nvSpPr>
        <p:spPr>
          <a:xfrm>
            <a:off x="2025444" y="521341"/>
            <a:ext cx="9497961" cy="5509200"/>
          </a:xfrm>
          <a:prstGeom prst="rect">
            <a:avLst/>
          </a:prstGeom>
          <a:noFill/>
        </p:spPr>
        <p:txBody>
          <a:bodyPr wrap="square">
            <a:spAutoFit/>
          </a:bodyPr>
          <a:lstStyle/>
          <a:p>
            <a:pPr marL="1270" marR="86360" indent="448945" algn="just"/>
            <a:r>
              <a:rPr lang="en-US" sz="2200" dirty="0">
                <a:effectLst/>
                <a:latin typeface="Times New Roman" panose="02020603050405020304" pitchFamily="18" charset="0"/>
                <a:ea typeface="Times New Roman" panose="02020603050405020304" pitchFamily="18" charset="0"/>
              </a:rPr>
              <a:t>It was in Japan that the ideas of TQC were met with enthusiasm, and they received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further development thanks to Professor Kaoru Ishikawa. Ishikawa advocated for involving all employees of the company in the quality improvement process. Therefore, the Japanese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approach became known as </a:t>
            </a:r>
            <a:r>
              <a:rPr lang="en-US" sz="2200" i="1" dirty="0">
                <a:effectLst/>
                <a:latin typeface="Times New Roman" panose="02020603050405020304" pitchFamily="18" charset="0"/>
                <a:ea typeface="Times New Roman" panose="02020603050405020304" pitchFamily="18" charset="0"/>
              </a:rPr>
              <a:t>Company Wide Quality Control </a:t>
            </a:r>
            <a:r>
              <a:rPr lang="en-US" sz="2200" dirty="0">
                <a:effectLst/>
                <a:latin typeface="Times New Roman" panose="02020603050405020304" pitchFamily="18" charset="0"/>
                <a:ea typeface="Times New Roman" panose="02020603050405020304" pitchFamily="18" charset="0"/>
              </a:rPr>
              <a:t>(</a:t>
            </a:r>
            <a:r>
              <a:rPr lang="en-US" sz="2200" i="1" dirty="0">
                <a:effectLst/>
                <a:latin typeface="Times New Roman" panose="02020603050405020304" pitchFamily="18" charset="0"/>
                <a:ea typeface="Times New Roman" panose="02020603050405020304" pitchFamily="18" charset="0"/>
              </a:rPr>
              <a:t>CWQC</a:t>
            </a:r>
            <a:r>
              <a:rPr lang="en-US" sz="2200" dirty="0">
                <a:effectLst/>
                <a:latin typeface="Times New Roman" panose="02020603050405020304" pitchFamily="18" charset="0"/>
                <a:ea typeface="Times New Roman" panose="02020603050405020304" pitchFamily="18" charset="0"/>
              </a:rPr>
              <a:t>). According to this new approach to quality management, companies focused on the following goals:</a:t>
            </a:r>
            <a:endParaRPr lang="uk-UA" sz="2200" dirty="0">
              <a:effectLst/>
              <a:latin typeface="Times New Roman" panose="02020603050405020304" pitchFamily="18" charset="0"/>
              <a:ea typeface="Times New Roman" panose="02020603050405020304" pitchFamily="18" charset="0"/>
            </a:endParaRPr>
          </a:p>
          <a:p>
            <a:pPr marL="1270" marR="86360" indent="448945" algn="just"/>
            <a:endParaRPr lang="uk-UA" sz="2200" dirty="0">
              <a:effectLst/>
              <a:latin typeface="Times New Roman" panose="02020603050405020304" pitchFamily="18" charset="0"/>
              <a:ea typeface="Times New Roman" panose="02020603050405020304" pitchFamily="18" charset="0"/>
            </a:endParaRPr>
          </a:p>
          <a:p>
            <a:pPr marL="800100" lvl="1" indent="-342900">
              <a:buSzPct val="77000"/>
              <a:buFont typeface="Wingdings" panose="05000000000000000000" pitchFamily="2" charset="2"/>
              <a:buChar char="Ø"/>
              <a:tabLst>
                <a:tab pos="614680" algn="l"/>
              </a:tabLst>
            </a:pPr>
            <a:r>
              <a:rPr lang="en-US" sz="2200" spc="0" dirty="0">
                <a:effectLst/>
                <a:latin typeface="Times New Roman" panose="02020603050405020304" pitchFamily="18" charset="0"/>
                <a:ea typeface="Times New Roman" panose="02020603050405020304" pitchFamily="18" charset="0"/>
              </a:rPr>
              <a:t>Quality</a:t>
            </a:r>
            <a:r>
              <a:rPr lang="en-US" sz="2200" spc="-1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above short-term</a:t>
            </a:r>
            <a:r>
              <a:rPr lang="en-US" sz="2200" spc="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profits.</a:t>
            </a:r>
            <a:endParaRPr lang="uk-UA" sz="2200" spc="0" dirty="0">
              <a:effectLst/>
              <a:latin typeface="Times New Roman" panose="02020603050405020304" pitchFamily="18" charset="0"/>
              <a:ea typeface="Times New Roman" panose="02020603050405020304" pitchFamily="18" charset="0"/>
            </a:endParaRPr>
          </a:p>
          <a:p>
            <a:pPr marL="800100" marR="88265" lvl="1" indent="-342900">
              <a:buSzPct val="77000"/>
              <a:buFont typeface="Wingdings" panose="05000000000000000000" pitchFamily="2" charset="2"/>
              <a:buChar char="Ø"/>
              <a:tabLst>
                <a:tab pos="679450" algn="l"/>
              </a:tabLst>
            </a:pPr>
            <a:r>
              <a:rPr lang="en-US" sz="2200" spc="0" dirty="0">
                <a:effectLst/>
                <a:latin typeface="Times New Roman" panose="02020603050405020304" pitchFamily="18" charset="0"/>
                <a:ea typeface="Times New Roman" panose="02020603050405020304" pitchFamily="18" charset="0"/>
              </a:rPr>
              <a:t>People</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in</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management</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system</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involving</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all</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employees</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in</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quality</a:t>
            </a:r>
            <a:r>
              <a:rPr lang="en-US" sz="2200" spc="20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management process.</a:t>
            </a:r>
            <a:endParaRPr lang="uk-UA" sz="2200" spc="0" dirty="0">
              <a:effectLst/>
              <a:latin typeface="Times New Roman" panose="02020603050405020304" pitchFamily="18" charset="0"/>
              <a:ea typeface="Times New Roman" panose="02020603050405020304" pitchFamily="18" charset="0"/>
            </a:endParaRPr>
          </a:p>
          <a:p>
            <a:pPr marL="800100" lvl="1" indent="-342900">
              <a:buSzPct val="77000"/>
              <a:buFont typeface="Wingdings" panose="05000000000000000000" pitchFamily="2" charset="2"/>
              <a:buChar char="Ø"/>
              <a:tabLst>
                <a:tab pos="614680" algn="l"/>
              </a:tabLst>
            </a:pPr>
            <a:r>
              <a:rPr lang="en-US" sz="2200" spc="0" dirty="0">
                <a:effectLst/>
                <a:latin typeface="Times New Roman" panose="02020603050405020304" pitchFamily="18" charset="0"/>
                <a:ea typeface="Times New Roman" panose="02020603050405020304" pitchFamily="18" charset="0"/>
              </a:rPr>
              <a:t>Consumer-centricity</a:t>
            </a:r>
            <a:r>
              <a:rPr lang="en-US" sz="2200" spc="-3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shifting</a:t>
            </a:r>
            <a:r>
              <a:rPr lang="en-US" sz="2200" spc="-1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mindset towards the</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perspective</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of the</a:t>
            </a:r>
            <a:r>
              <a:rPr lang="en-US" sz="2200" spc="-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consumer.</a:t>
            </a:r>
            <a:endParaRPr lang="uk-UA" sz="2200" spc="0" dirty="0">
              <a:effectLst/>
              <a:latin typeface="Times New Roman" panose="02020603050405020304" pitchFamily="18" charset="0"/>
              <a:ea typeface="Times New Roman" panose="02020603050405020304" pitchFamily="18" charset="0"/>
            </a:endParaRPr>
          </a:p>
          <a:p>
            <a:pPr marL="800100" lvl="1" indent="-342900">
              <a:buSzPct val="77000"/>
              <a:buFont typeface="Wingdings" panose="05000000000000000000" pitchFamily="2" charset="2"/>
              <a:buChar char="Ø"/>
              <a:tabLst>
                <a:tab pos="614680" algn="l"/>
              </a:tabLst>
            </a:pPr>
            <a:r>
              <a:rPr lang="en-US" sz="2200" spc="0" dirty="0">
                <a:effectLst/>
                <a:latin typeface="Times New Roman" panose="02020603050405020304" pitchFamily="18" charset="0"/>
                <a:ea typeface="Times New Roman" panose="02020603050405020304" pitchFamily="18" charset="0"/>
              </a:rPr>
              <a:t>Wide</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implementation</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of</a:t>
            </a:r>
            <a:r>
              <a:rPr lang="en-US" sz="2200" spc="-1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statistical</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control </a:t>
            </a:r>
            <a:r>
              <a:rPr lang="en-US" sz="2200" spc="-10" dirty="0">
                <a:effectLst/>
                <a:latin typeface="Times New Roman" panose="02020603050405020304" pitchFamily="18" charset="0"/>
                <a:ea typeface="Times New Roman" panose="02020603050405020304" pitchFamily="18" charset="0"/>
              </a:rPr>
              <a:t>methods.</a:t>
            </a:r>
            <a:endParaRPr lang="uk-UA" sz="2200" spc="0" dirty="0">
              <a:effectLst/>
              <a:latin typeface="Times New Roman" panose="02020603050405020304" pitchFamily="18" charset="0"/>
              <a:ea typeface="Times New Roman" panose="02020603050405020304" pitchFamily="18" charset="0"/>
            </a:endParaRPr>
          </a:p>
          <a:p>
            <a:pPr marL="1270" marR="90170" indent="448945" algn="just"/>
            <a:endParaRPr lang="uk-UA" sz="2200" dirty="0">
              <a:effectLst/>
              <a:latin typeface="Times New Roman" panose="02020603050405020304" pitchFamily="18" charset="0"/>
              <a:ea typeface="Times New Roman" panose="02020603050405020304" pitchFamily="18" charset="0"/>
            </a:endParaRPr>
          </a:p>
          <a:p>
            <a:pPr marL="1270" marR="90170" indent="448945" algn="just"/>
            <a:r>
              <a:rPr lang="en-US" sz="2200" dirty="0">
                <a:effectLst/>
                <a:latin typeface="Times New Roman" panose="02020603050405020304" pitchFamily="18" charset="0"/>
                <a:ea typeface="Times New Roman" panose="02020603050405020304" pitchFamily="18" charset="0"/>
              </a:rPr>
              <a:t>The pioneers of quality management concepts contributed to the transition to the era of total quality management.</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28779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40EFEC-8988-208D-AD73-14F5F4BF35C1}"/>
              </a:ext>
            </a:extLst>
          </p:cNvPr>
          <p:cNvSpPr txBox="1"/>
          <p:nvPr/>
        </p:nvSpPr>
        <p:spPr>
          <a:xfrm>
            <a:off x="1986116" y="1351508"/>
            <a:ext cx="9144000" cy="4154984"/>
          </a:xfrm>
          <a:prstGeom prst="rect">
            <a:avLst/>
          </a:prstGeom>
          <a:noFill/>
        </p:spPr>
        <p:txBody>
          <a:bodyPr wrap="square">
            <a:spAutoFit/>
          </a:bodyPr>
          <a:lstStyle/>
          <a:p>
            <a:pPr marL="450850" algn="ctr">
              <a:spcBef>
                <a:spcPts val="5"/>
              </a:spcBef>
            </a:pPr>
            <a:r>
              <a:rPr lang="en-US" sz="2200" b="1" i="1" dirty="0">
                <a:effectLst/>
                <a:latin typeface="Times New Roman" panose="02020603050405020304" pitchFamily="18" charset="0"/>
                <a:ea typeface="Times New Roman" panose="02020603050405020304" pitchFamily="18" charset="0"/>
              </a:rPr>
              <a:t>The</a:t>
            </a:r>
            <a:r>
              <a:rPr lang="en-US" sz="2200" b="1" i="1" spc="-15" dirty="0">
                <a:effectLst/>
                <a:latin typeface="Times New Roman" panose="02020603050405020304" pitchFamily="18" charset="0"/>
                <a:ea typeface="Times New Roman" panose="02020603050405020304" pitchFamily="18" charset="0"/>
              </a:rPr>
              <a:t> </a:t>
            </a:r>
            <a:r>
              <a:rPr lang="en-US" sz="2200" b="1" i="1" dirty="0">
                <a:effectLst/>
                <a:latin typeface="Times New Roman" panose="02020603050405020304" pitchFamily="18" charset="0"/>
                <a:ea typeface="Times New Roman" panose="02020603050405020304" pitchFamily="18" charset="0"/>
              </a:rPr>
              <a:t>concept of product quality assurance</a:t>
            </a:r>
            <a:r>
              <a:rPr lang="en-US" sz="2200" b="1" i="1" spc="-5" dirty="0">
                <a:effectLst/>
                <a:latin typeface="Times New Roman" panose="02020603050405020304" pitchFamily="18" charset="0"/>
                <a:ea typeface="Times New Roman" panose="02020603050405020304" pitchFamily="18" charset="0"/>
              </a:rPr>
              <a:t> </a:t>
            </a:r>
            <a:r>
              <a:rPr lang="en-US" sz="2200" b="1" i="1" dirty="0">
                <a:effectLst/>
                <a:latin typeface="Times New Roman" panose="02020603050405020304" pitchFamily="18" charset="0"/>
                <a:ea typeface="Times New Roman" panose="02020603050405020304" pitchFamily="18" charset="0"/>
              </a:rPr>
              <a:t>based on international standards</a:t>
            </a:r>
            <a:r>
              <a:rPr lang="en-US" sz="2200" b="1" i="1" spc="-10" dirty="0">
                <a:effectLst/>
                <a:latin typeface="Times New Roman" panose="02020603050405020304" pitchFamily="18" charset="0"/>
                <a:ea typeface="Times New Roman" panose="02020603050405020304" pitchFamily="18" charset="0"/>
              </a:rPr>
              <a:t> </a:t>
            </a:r>
            <a:r>
              <a:rPr lang="en-US" sz="2200" b="1" i="1" dirty="0">
                <a:effectLst/>
                <a:latin typeface="Times New Roman" panose="02020603050405020304" pitchFamily="18" charset="0"/>
                <a:ea typeface="Times New Roman" panose="02020603050405020304" pitchFamily="18" charset="0"/>
              </a:rPr>
              <a:t>ISO </a:t>
            </a:r>
            <a:r>
              <a:rPr lang="en-US" sz="2200" b="1" i="1" spc="-20" dirty="0">
                <a:effectLst/>
                <a:latin typeface="Times New Roman" panose="02020603050405020304" pitchFamily="18" charset="0"/>
                <a:ea typeface="Times New Roman" panose="02020603050405020304" pitchFamily="18" charset="0"/>
              </a:rPr>
              <a:t>9000</a:t>
            </a:r>
            <a:endParaRPr lang="uk-UA" sz="2200" b="1" i="1" spc="-20" dirty="0">
              <a:effectLst/>
              <a:latin typeface="Times New Roman" panose="02020603050405020304" pitchFamily="18" charset="0"/>
              <a:ea typeface="Times New Roman" panose="02020603050405020304" pitchFamily="18" charset="0"/>
            </a:endParaRPr>
          </a:p>
          <a:p>
            <a:pPr marL="450850" algn="just">
              <a:spcBef>
                <a:spcPts val="5"/>
              </a:spcBef>
            </a:pPr>
            <a:endParaRPr lang="uk-UA" sz="2200" dirty="0">
              <a:effectLst/>
              <a:latin typeface="Times New Roman" panose="02020603050405020304" pitchFamily="18" charset="0"/>
              <a:ea typeface="Times New Roman" panose="02020603050405020304" pitchFamily="18" charset="0"/>
            </a:endParaRPr>
          </a:p>
          <a:p>
            <a:pPr marL="1270" marR="88265" indent="448945" algn="just"/>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international</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standards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field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ISO</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9000</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series, are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based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principles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modern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concept</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200"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Total</a:t>
            </a:r>
            <a:r>
              <a:rPr lang="en-US" sz="2200" i="1" spc="200"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Quality</a:t>
            </a:r>
            <a:r>
              <a:rPr lang="en-US" sz="2200" i="1" spc="200"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Management</a:t>
            </a:r>
            <a:r>
              <a:rPr lang="en-US" sz="2200" i="1"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t>
            </a:r>
            <a:r>
              <a:rPr lang="en-US" sz="2200" i="1" dirty="0">
                <a:effectLst/>
                <a:latin typeface="Times New Roman" panose="02020603050405020304" pitchFamily="18" charset="0"/>
                <a:ea typeface="Times New Roman" panose="02020603050405020304" pitchFamily="18" charset="0"/>
              </a:rPr>
              <a:t>TQM</a:t>
            </a:r>
            <a:r>
              <a:rPr lang="en-US" sz="2200" dirty="0">
                <a:effectLst/>
                <a:latin typeface="Times New Roman" panose="02020603050405020304" pitchFamily="18" charset="0"/>
                <a:ea typeface="Times New Roman" panose="02020603050405020304" pitchFamily="18" charset="0"/>
              </a:rPr>
              <a:t>). The ISO standards concept answers the question of what needs to be done to ensure quality, while the TQM concept addresses how to do it.</a:t>
            </a:r>
            <a:endParaRPr lang="uk-UA" sz="2200" dirty="0">
              <a:effectLst/>
              <a:latin typeface="Times New Roman" panose="02020603050405020304" pitchFamily="18" charset="0"/>
              <a:ea typeface="Times New Roman" panose="02020603050405020304" pitchFamily="18" charset="0"/>
            </a:endParaRPr>
          </a:p>
          <a:p>
            <a:pPr marL="1270" marR="86360" indent="448945" algn="just"/>
            <a:r>
              <a:rPr lang="en-US" sz="2200" dirty="0">
                <a:effectLst/>
                <a:latin typeface="Times New Roman" panose="02020603050405020304" pitchFamily="18" charset="0"/>
                <a:ea typeface="Times New Roman" panose="02020603050405020304" pitchFamily="18" charset="0"/>
              </a:rPr>
              <a:t>The primary philosophy of TQM is based on the principle of "continuous improvement." Regarding quality, the guiding principle is "striving for zero defects", for costs – "zero non- productive costs" and for supplies – "just in time".</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98372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E9CC65-2B7F-350C-5DBE-ECBC299A8930}"/>
              </a:ext>
            </a:extLst>
          </p:cNvPr>
          <p:cNvSpPr txBox="1"/>
          <p:nvPr/>
        </p:nvSpPr>
        <p:spPr>
          <a:xfrm>
            <a:off x="2989005" y="717523"/>
            <a:ext cx="8691717" cy="5670783"/>
          </a:xfrm>
          <a:prstGeom prst="rect">
            <a:avLst/>
          </a:prstGeom>
          <a:noFill/>
          <a:ln w="38100">
            <a:solidFill>
              <a:srgbClr val="FF0000"/>
            </a:solidFill>
          </a:ln>
        </p:spPr>
        <p:txBody>
          <a:bodyPr wrap="square">
            <a:spAutoFit/>
          </a:bodyPr>
          <a:lstStyle/>
          <a:p>
            <a:pPr marL="450850" indent="448945" algn="l">
              <a:spcBef>
                <a:spcPts val="330"/>
              </a:spcBef>
            </a:pPr>
            <a:r>
              <a:rPr lang="en-US" sz="1800" b="1" dirty="0">
                <a:effectLst/>
                <a:latin typeface="Times New Roman" panose="02020603050405020304" pitchFamily="18" charset="0"/>
                <a:ea typeface="Times New Roman" panose="02020603050405020304" pitchFamily="18" charset="0"/>
              </a:rPr>
              <a:t>12</a:t>
            </a:r>
            <a:r>
              <a:rPr lang="en-US" sz="1800" b="1" spc="-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principles</a:t>
            </a:r>
            <a:r>
              <a:rPr lang="en-US" sz="1800" b="1" spc="-5"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underlying</a:t>
            </a:r>
            <a:r>
              <a:rPr lang="en-US" sz="1800" b="1" spc="-5" dirty="0">
                <a:effectLst/>
                <a:latin typeface="Times New Roman" panose="02020603050405020304" pitchFamily="18" charset="0"/>
                <a:ea typeface="Times New Roman" panose="02020603050405020304" pitchFamily="18" charset="0"/>
              </a:rPr>
              <a:t> </a:t>
            </a:r>
            <a:r>
              <a:rPr lang="en-US" sz="1800" b="1" spc="-20" dirty="0">
                <a:effectLst/>
                <a:latin typeface="Times New Roman" panose="02020603050405020304" pitchFamily="18" charset="0"/>
                <a:ea typeface="Times New Roman" panose="02020603050405020304" pitchFamily="18" charset="0"/>
              </a:rPr>
              <a:t>TQM:</a:t>
            </a:r>
            <a:endParaRPr lang="uk-UA" sz="1800" b="1" spc="-20" dirty="0">
              <a:effectLst/>
              <a:latin typeface="Times New Roman" panose="02020603050405020304" pitchFamily="18" charset="0"/>
              <a:ea typeface="Times New Roman" panose="02020603050405020304" pitchFamily="18" charset="0"/>
            </a:endParaRPr>
          </a:p>
          <a:p>
            <a:pPr marL="450850" indent="448945" algn="l">
              <a:spcBef>
                <a:spcPts val="330"/>
              </a:spcBef>
            </a:pPr>
            <a:endParaRPr lang="uk-UA" sz="1800" b="1" dirty="0">
              <a:effectLst/>
              <a:latin typeface="Times New Roman" panose="02020603050405020304" pitchFamily="18" charset="0"/>
              <a:ea typeface="Times New Roman" panose="02020603050405020304" pitchFamily="18" charset="0"/>
            </a:endParaRPr>
          </a:p>
          <a:p>
            <a:pPr marL="342900" marR="94615" lvl="0" indent="-342900" algn="just">
              <a:buClr>
                <a:srgbClr val="FF0000"/>
              </a:buClr>
              <a:buSzPct val="110000"/>
              <a:buFont typeface="Wingdings" panose="05000000000000000000" pitchFamily="2" charset="2"/>
              <a:buChar char="Ø"/>
              <a:tabLst>
                <a:tab pos="617220" algn="l"/>
              </a:tabLst>
            </a:pPr>
            <a:r>
              <a:rPr lang="en-US" sz="1800" spc="0" dirty="0">
                <a:effectLst/>
                <a:latin typeface="Times New Roman" panose="02020603050405020304" pitchFamily="18" charset="0"/>
                <a:ea typeface="Times New Roman" panose="02020603050405020304" pitchFamily="18" charset="0"/>
              </a:rPr>
              <a:t>All organization activities are oriented towards satisfying the needs and expectations</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 customers, upon which its success in the market economy depends.</a:t>
            </a:r>
            <a:endParaRPr lang="uk-UA" sz="1600" spc="0" dirty="0">
              <a:effectLst/>
              <a:latin typeface="Times New Roman" panose="02020603050405020304" pitchFamily="18" charset="0"/>
              <a:ea typeface="Times New Roman" panose="02020603050405020304" pitchFamily="18" charset="0"/>
            </a:endParaRPr>
          </a:p>
          <a:p>
            <a:pPr marL="342900" marR="88265" lvl="0" indent="-342900" algn="just">
              <a:spcBef>
                <a:spcPts val="5"/>
              </a:spcBef>
              <a:buClr>
                <a:srgbClr val="FF0000"/>
              </a:buClr>
              <a:buSzPct val="110000"/>
              <a:buFont typeface="Wingdings" panose="05000000000000000000" pitchFamily="2" charset="2"/>
              <a:buChar char="Ø"/>
              <a:tabLst>
                <a:tab pos="724535" algn="l"/>
                <a:tab pos="1407160" algn="l"/>
                <a:tab pos="2228215" algn="l"/>
                <a:tab pos="3167380" algn="l"/>
                <a:tab pos="3740785" algn="l"/>
                <a:tab pos="4552315" algn="l"/>
                <a:tab pos="4838700" algn="l"/>
              </a:tabLst>
            </a:pPr>
            <a:r>
              <a:rPr lang="en-US" sz="1800" spc="-10" dirty="0">
                <a:effectLst/>
                <a:latin typeface="Times New Roman" panose="02020603050405020304" pitchFamily="18" charset="0"/>
                <a:ea typeface="Times New Roman" panose="02020603050405020304" pitchFamily="18" charset="0"/>
              </a:rPr>
              <a:t>Viewing</a:t>
            </a:r>
            <a:r>
              <a:rPr lang="en-US" sz="1800" spc="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production</a:t>
            </a:r>
            <a:r>
              <a:rPr lang="en-US" sz="1800" spc="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relationships</a:t>
            </a:r>
            <a:r>
              <a:rPr lang="en-US" sz="1800" spc="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among</a:t>
            </a:r>
            <a:r>
              <a:rPr lang="en-US" sz="1800" spc="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employees</a:t>
            </a:r>
            <a:r>
              <a:rPr lang="en-US" sz="1800" spc="0" dirty="0">
                <a:effectLst/>
                <a:latin typeface="Times New Roman" panose="02020603050405020304" pitchFamily="18" charset="0"/>
                <a:ea typeface="Times New Roman" panose="02020603050405020304" pitchFamily="18" charset="0"/>
              </a:rPr>
              <a:t>	</a:t>
            </a:r>
            <a:r>
              <a:rPr lang="en-US" sz="1800" spc="-30" dirty="0">
                <a:effectLst/>
                <a:latin typeface="Times New Roman" panose="02020603050405020304" pitchFamily="18" charset="0"/>
                <a:ea typeface="Times New Roman" panose="02020603050405020304" pitchFamily="18" charset="0"/>
              </a:rPr>
              <a:t>as</a:t>
            </a:r>
            <a:r>
              <a:rPr lang="en-US" sz="1800" spc="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customer-supplier relationships.</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Clr>
                <a:srgbClr val="FF0000"/>
              </a:buClr>
              <a:buSzPct val="110000"/>
              <a:buFont typeface="Wingdings" panose="05000000000000000000" pitchFamily="2" charset="2"/>
              <a:buChar char="Ø"/>
              <a:tabLst>
                <a:tab pos="603250" algn="l"/>
              </a:tabLst>
            </a:pPr>
            <a:r>
              <a:rPr lang="en-US" sz="1800" spc="0" dirty="0">
                <a:effectLst/>
                <a:latin typeface="Times New Roman" panose="02020603050405020304" pitchFamily="18" charset="0"/>
                <a:ea typeface="Times New Roman" panose="02020603050405020304" pitchFamily="18" charset="0"/>
              </a:rPr>
              <a:t>Continuous</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improvement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production</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activities.</a:t>
            </a:r>
            <a:endParaRPr lang="uk-UA" sz="1600" spc="0" dirty="0">
              <a:effectLst/>
              <a:latin typeface="Times New Roman" panose="02020603050405020304" pitchFamily="18" charset="0"/>
              <a:ea typeface="Times New Roman" panose="02020603050405020304" pitchFamily="18" charset="0"/>
            </a:endParaRPr>
          </a:p>
          <a:p>
            <a:pPr marL="342900" marR="93980" lvl="0" indent="-342900" algn="just">
              <a:buClr>
                <a:srgbClr val="FF0000"/>
              </a:buClr>
              <a:buSzPct val="110000"/>
              <a:buFont typeface="Wingdings" panose="05000000000000000000" pitchFamily="2" charset="2"/>
              <a:buChar char="Ø"/>
              <a:tabLst>
                <a:tab pos="610235" algn="l"/>
              </a:tabLst>
            </a:pPr>
            <a:r>
              <a:rPr lang="en-US" sz="1800" spc="0" dirty="0">
                <a:effectLst/>
                <a:latin typeface="Times New Roman" panose="02020603050405020304" pitchFamily="18" charset="0"/>
                <a:ea typeface="Times New Roman" panose="02020603050405020304" pitchFamily="18" charset="0"/>
              </a:rPr>
              <a:t>Comprehensive and systematic solutions for quality assurance tasks at all stages of an object's life cycle.</a:t>
            </a:r>
            <a:endParaRPr lang="uk-UA" sz="1600" spc="0" dirty="0">
              <a:effectLst/>
              <a:latin typeface="Times New Roman" panose="02020603050405020304" pitchFamily="18" charset="0"/>
              <a:ea typeface="Times New Roman" panose="02020603050405020304" pitchFamily="18" charset="0"/>
            </a:endParaRPr>
          </a:p>
          <a:p>
            <a:pPr marL="342900" marR="91440" lvl="0" indent="-342900" algn="just">
              <a:buClr>
                <a:srgbClr val="FF0000"/>
              </a:buClr>
              <a:buSzPct val="110000"/>
              <a:buFont typeface="Wingdings" panose="05000000000000000000" pitchFamily="2" charset="2"/>
              <a:buChar char="Ø"/>
              <a:tabLst>
                <a:tab pos="615950" algn="l"/>
              </a:tabLst>
            </a:pPr>
            <a:r>
              <a:rPr lang="en-US" sz="1800" spc="0" dirty="0">
                <a:effectLst/>
                <a:latin typeface="Times New Roman" panose="02020603050405020304" pitchFamily="18" charset="0"/>
                <a:ea typeface="Times New Roman" panose="02020603050405020304" pitchFamily="18" charset="0"/>
              </a:rPr>
              <a:t>Shifting the main efforts in quality towards human resources (emphasis on employee attitudes towards work, on leadership style).</a:t>
            </a:r>
            <a:endParaRPr lang="uk-UA" sz="1600" spc="0" dirty="0">
              <a:effectLst/>
              <a:latin typeface="Times New Roman" panose="02020603050405020304" pitchFamily="18" charset="0"/>
              <a:ea typeface="Times New Roman" panose="02020603050405020304" pitchFamily="18" charset="0"/>
            </a:endParaRPr>
          </a:p>
          <a:p>
            <a:pPr marL="342900" marR="92710" lvl="0" indent="-342900" algn="just">
              <a:buClr>
                <a:srgbClr val="FF0000"/>
              </a:buClr>
              <a:buSzPct val="110000"/>
              <a:buFont typeface="Wingdings" panose="05000000000000000000" pitchFamily="2" charset="2"/>
              <a:buChar char="Ø"/>
              <a:tabLst>
                <a:tab pos="631190" algn="l"/>
              </a:tabLst>
            </a:pPr>
            <a:r>
              <a:rPr lang="en-US" sz="1800" spc="0" dirty="0">
                <a:effectLst/>
                <a:latin typeface="Times New Roman" panose="02020603050405020304" pitchFamily="18" charset="0"/>
                <a:ea typeface="Times New Roman" panose="02020603050405020304" pitchFamily="18" charset="0"/>
              </a:rPr>
              <a:t>Involvement</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all</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personnel</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in</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addressing</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17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problems</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19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is</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everyone’s </a:t>
            </a:r>
            <a:r>
              <a:rPr lang="en-US" sz="1800" spc="-10" dirty="0">
                <a:effectLst/>
                <a:latin typeface="Times New Roman" panose="02020603050405020304" pitchFamily="18" charset="0"/>
                <a:ea typeface="Times New Roman" panose="02020603050405020304" pitchFamily="18" charset="0"/>
              </a:rPr>
              <a:t>business).</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Clr>
                <a:srgbClr val="FF0000"/>
              </a:buClr>
              <a:buSzPct val="110000"/>
              <a:buFont typeface="Wingdings" panose="05000000000000000000" pitchFamily="2" charset="2"/>
              <a:buChar char="Ø"/>
              <a:tabLst>
                <a:tab pos="603250" algn="l"/>
              </a:tabLst>
            </a:pPr>
            <a:r>
              <a:rPr lang="en-US" sz="1800" spc="0" dirty="0">
                <a:effectLst/>
                <a:latin typeface="Times New Roman" panose="02020603050405020304" pitchFamily="18" charset="0"/>
                <a:ea typeface="Times New Roman" panose="02020603050405020304" pitchFamily="18" charset="0"/>
              </a:rPr>
              <a:t>Continuous</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improvement</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organization</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employees’</a:t>
            </a:r>
            <a:r>
              <a:rPr lang="en-US" sz="1800" spc="-10" dirty="0">
                <a:effectLst/>
                <a:latin typeface="Times New Roman" panose="02020603050405020304" pitchFamily="18" charset="0"/>
                <a:ea typeface="Times New Roman" panose="02020603050405020304" pitchFamily="18" charset="0"/>
              </a:rPr>
              <a:t> competence.</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Clr>
                <a:srgbClr val="FF0000"/>
              </a:buClr>
              <a:buSzPct val="110000"/>
              <a:buFont typeface="Wingdings" panose="05000000000000000000" pitchFamily="2" charset="2"/>
              <a:buChar char="Ø"/>
              <a:tabLst>
                <a:tab pos="603250" algn="l"/>
              </a:tabLst>
            </a:pPr>
            <a:r>
              <a:rPr lang="en-US" sz="1800" spc="0" dirty="0">
                <a:effectLst/>
                <a:latin typeface="Times New Roman" panose="02020603050405020304" pitchFamily="18" charset="0"/>
                <a:ea typeface="Times New Roman" panose="02020603050405020304" pitchFamily="18" charset="0"/>
              </a:rPr>
              <a:t>Focus</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not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on detecting,</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but on</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preventing</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non-</a:t>
            </a:r>
            <a:r>
              <a:rPr lang="en-US" sz="1800" spc="-10" dirty="0">
                <a:effectLst/>
                <a:latin typeface="Times New Roman" panose="02020603050405020304" pitchFamily="18" charset="0"/>
                <a:ea typeface="Times New Roman" panose="02020603050405020304" pitchFamily="18" charset="0"/>
              </a:rPr>
              <a:t>conformities.</a:t>
            </a:r>
            <a:endParaRPr lang="uk-UA" sz="1600" spc="0" dirty="0">
              <a:effectLst/>
              <a:latin typeface="Times New Roman" panose="02020603050405020304" pitchFamily="18" charset="0"/>
              <a:ea typeface="Times New Roman" panose="02020603050405020304" pitchFamily="18" charset="0"/>
            </a:endParaRPr>
          </a:p>
          <a:p>
            <a:pPr marL="342900" marR="93980" lvl="0" indent="-342900" algn="just">
              <a:buClr>
                <a:srgbClr val="FF0000"/>
              </a:buClr>
              <a:buSzPct val="110000"/>
              <a:buFont typeface="Wingdings" panose="05000000000000000000" pitchFamily="2" charset="2"/>
              <a:buChar char="Ø"/>
              <a:tabLst>
                <a:tab pos="608330" algn="l"/>
              </a:tabLst>
            </a:pPr>
            <a:r>
              <a:rPr lang="en-US" sz="1800" spc="0" dirty="0">
                <a:effectLst/>
                <a:latin typeface="Times New Roman" panose="02020603050405020304" pitchFamily="18" charset="0"/>
                <a:ea typeface="Times New Roman" panose="02020603050405020304" pitchFamily="18" charset="0"/>
              </a:rPr>
              <a:t>Approach to quality assurance as a continuous process, where the quality of the object at the final stage is a result of achieving quality at all previous stages.</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Clr>
                <a:srgbClr val="FF0000"/>
              </a:buClr>
              <a:buSzPct val="110000"/>
              <a:buFont typeface="Wingdings" panose="05000000000000000000" pitchFamily="2" charset="2"/>
              <a:buChar char="Ø"/>
              <a:tabLst>
                <a:tab pos="679450" algn="l"/>
              </a:tabLst>
            </a:pPr>
            <a:r>
              <a:rPr lang="en-US" sz="1800" spc="0" dirty="0">
                <a:effectLst/>
                <a:latin typeface="Times New Roman" panose="02020603050405020304" pitchFamily="18" charset="0"/>
                <a:ea typeface="Times New Roman" panose="02020603050405020304" pitchFamily="18" charset="0"/>
              </a:rPr>
              <a:t>Optimization</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relationship in</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 triad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costs – </a:t>
            </a:r>
            <a:r>
              <a:rPr lang="en-US" sz="1800" spc="-10" dirty="0">
                <a:effectLst/>
                <a:latin typeface="Times New Roman" panose="02020603050405020304" pitchFamily="18" charset="0"/>
                <a:ea typeface="Times New Roman" panose="02020603050405020304" pitchFamily="18" charset="0"/>
              </a:rPr>
              <a:t>time".</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Clr>
                <a:srgbClr val="FF0000"/>
              </a:buClr>
              <a:buSzPct val="110000"/>
              <a:buFont typeface="Wingdings" panose="05000000000000000000" pitchFamily="2" charset="2"/>
              <a:buChar char="Ø"/>
              <a:tabLst>
                <a:tab pos="679450" algn="l"/>
              </a:tabLst>
            </a:pPr>
            <a:r>
              <a:rPr lang="en-US" sz="1800" spc="0" dirty="0">
                <a:effectLst/>
                <a:latin typeface="Times New Roman" panose="02020603050405020304" pitchFamily="18" charset="0"/>
                <a:ea typeface="Times New Roman" panose="02020603050405020304" pitchFamily="18" charset="0"/>
              </a:rPr>
              <a:t>Ensuring</a:t>
            </a:r>
            <a:r>
              <a:rPr lang="en-US" sz="1800" spc="-2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accuracy</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2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data</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through</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 use</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 statistical </a:t>
            </a:r>
            <a:r>
              <a:rPr lang="en-US" sz="1800" spc="-10" dirty="0">
                <a:effectLst/>
                <a:latin typeface="Times New Roman" panose="02020603050405020304" pitchFamily="18" charset="0"/>
                <a:ea typeface="Times New Roman" panose="02020603050405020304" pitchFamily="18" charset="0"/>
              </a:rPr>
              <a:t>methods.</a:t>
            </a:r>
            <a:endParaRPr lang="uk-UA" sz="1600" spc="0" dirty="0">
              <a:effectLst/>
              <a:latin typeface="Times New Roman" panose="02020603050405020304" pitchFamily="18" charset="0"/>
              <a:ea typeface="Times New Roman" panose="02020603050405020304" pitchFamily="18" charset="0"/>
            </a:endParaRPr>
          </a:p>
          <a:p>
            <a:pPr marL="285750" indent="-285750" algn="just">
              <a:buClr>
                <a:srgbClr val="FF0000"/>
              </a:buClr>
              <a:buSzPct val="110000"/>
              <a:buFont typeface="Wingdings" panose="05000000000000000000" pitchFamily="2" charset="2"/>
              <a:buChar char="Ø"/>
            </a:pPr>
            <a:r>
              <a:rPr lang="en-US" sz="1800" dirty="0">
                <a:effectLst/>
                <a:latin typeface="Times New Roman" panose="02020603050405020304" pitchFamily="18" charset="0"/>
                <a:ea typeface="Times New Roman" panose="02020603050405020304" pitchFamily="18" charset="0"/>
              </a:rPr>
              <a:t>Continuous quality improvement. </a:t>
            </a:r>
            <a:endParaRPr lang="uk-UA" dirty="0"/>
          </a:p>
        </p:txBody>
      </p:sp>
      <p:pic>
        <p:nvPicPr>
          <p:cNvPr id="5" name="Picture 2" descr="Знак внимание для презентации - фото и картинки abrakadabra.fun">
            <a:extLst>
              <a:ext uri="{FF2B5EF4-FFF2-40B4-BE49-F238E27FC236}">
                <a16:creationId xmlns:a16="http://schemas.microsoft.com/office/drawing/2014/main" id="{D4095F4B-C0DE-A663-AFA3-F3DB983D81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24" y="1660890"/>
            <a:ext cx="2504306" cy="4145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645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E514740-8B54-97F1-2516-86BADE2F8A22}"/>
              </a:ext>
            </a:extLst>
          </p:cNvPr>
          <p:cNvSpPr txBox="1"/>
          <p:nvPr/>
        </p:nvSpPr>
        <p:spPr>
          <a:xfrm>
            <a:off x="2482165" y="384166"/>
            <a:ext cx="8357419" cy="584775"/>
          </a:xfrm>
          <a:prstGeom prst="rect">
            <a:avLst/>
          </a:prstGeom>
          <a:noFill/>
        </p:spPr>
        <p:txBody>
          <a:bodyPr wrap="square">
            <a:spAutoFit/>
          </a:bodyPr>
          <a:lstStyle/>
          <a:p>
            <a:r>
              <a:rPr lang="en-US" sz="3200" b="1" u="sng" spc="0" dirty="0">
                <a:effectLst/>
                <a:latin typeface="Times New Roman" panose="02020603050405020304" pitchFamily="18" charset="0"/>
                <a:ea typeface="Times New Roman" panose="02020603050405020304" pitchFamily="18" charset="0"/>
              </a:rPr>
              <a:t>Fundamental</a:t>
            </a:r>
            <a:r>
              <a:rPr lang="en-US" sz="3200" b="1" u="sng" spc="-40" dirty="0">
                <a:effectLst/>
                <a:latin typeface="Times New Roman" panose="02020603050405020304" pitchFamily="18" charset="0"/>
                <a:ea typeface="Times New Roman" panose="02020603050405020304" pitchFamily="18" charset="0"/>
              </a:rPr>
              <a:t> </a:t>
            </a:r>
            <a:r>
              <a:rPr lang="en-US" sz="3200" b="1" u="sng" spc="0" dirty="0">
                <a:effectLst/>
                <a:latin typeface="Times New Roman" panose="02020603050405020304" pitchFamily="18" charset="0"/>
                <a:ea typeface="Times New Roman" panose="02020603050405020304" pitchFamily="18" charset="0"/>
              </a:rPr>
              <a:t>concepts</a:t>
            </a:r>
            <a:r>
              <a:rPr lang="en-US" sz="3200" b="1" u="sng" spc="-50" dirty="0">
                <a:effectLst/>
                <a:latin typeface="Times New Roman" panose="02020603050405020304" pitchFamily="18" charset="0"/>
                <a:ea typeface="Times New Roman" panose="02020603050405020304" pitchFamily="18" charset="0"/>
              </a:rPr>
              <a:t> </a:t>
            </a:r>
            <a:r>
              <a:rPr lang="en-US" sz="3200" b="1" u="sng" spc="0" dirty="0">
                <a:effectLst/>
                <a:latin typeface="Times New Roman" panose="02020603050405020304" pitchFamily="18" charset="0"/>
                <a:ea typeface="Times New Roman" panose="02020603050405020304" pitchFamily="18" charset="0"/>
              </a:rPr>
              <a:t>of</a:t>
            </a:r>
            <a:r>
              <a:rPr lang="en-US" sz="3200" b="1" u="sng" spc="-40" dirty="0">
                <a:effectLst/>
                <a:latin typeface="Times New Roman" panose="02020603050405020304" pitchFamily="18" charset="0"/>
                <a:ea typeface="Times New Roman" panose="02020603050405020304" pitchFamily="18" charset="0"/>
              </a:rPr>
              <a:t> </a:t>
            </a:r>
            <a:r>
              <a:rPr lang="en-US" sz="3200" b="1" u="sng" spc="0" dirty="0">
                <a:effectLst/>
                <a:latin typeface="Times New Roman" panose="02020603050405020304" pitchFamily="18" charset="0"/>
                <a:ea typeface="Times New Roman" panose="02020603050405020304" pitchFamily="18" charset="0"/>
              </a:rPr>
              <a:t>quality</a:t>
            </a:r>
            <a:r>
              <a:rPr lang="en-US" sz="3200" b="1" u="sng" spc="-70" dirty="0">
                <a:effectLst/>
                <a:latin typeface="Times New Roman" panose="02020603050405020304" pitchFamily="18" charset="0"/>
                <a:ea typeface="Times New Roman" panose="02020603050405020304" pitchFamily="18" charset="0"/>
              </a:rPr>
              <a:t> </a:t>
            </a:r>
            <a:r>
              <a:rPr lang="en-US" sz="3200" b="1" u="sng" spc="0" dirty="0">
                <a:effectLst/>
                <a:latin typeface="Times New Roman" panose="02020603050405020304" pitchFamily="18" charset="0"/>
                <a:ea typeface="Times New Roman" panose="02020603050405020304" pitchFamily="18" charset="0"/>
              </a:rPr>
              <a:t>management</a:t>
            </a:r>
            <a:r>
              <a:rPr lang="en-US" sz="3200" b="1" spc="0" dirty="0">
                <a:effectLst/>
                <a:latin typeface="Times New Roman" panose="02020603050405020304" pitchFamily="18" charset="0"/>
                <a:ea typeface="Times New Roman" panose="02020603050405020304" pitchFamily="18" charset="0"/>
              </a:rPr>
              <a:t> </a:t>
            </a:r>
            <a:endParaRPr lang="uk-UA" sz="3200" b="1" dirty="0"/>
          </a:p>
        </p:txBody>
      </p:sp>
      <p:sp>
        <p:nvSpPr>
          <p:cNvPr id="3" name="TextBox 2">
            <a:extLst>
              <a:ext uri="{FF2B5EF4-FFF2-40B4-BE49-F238E27FC236}">
                <a16:creationId xmlns:a16="http://schemas.microsoft.com/office/drawing/2014/main" id="{CC472716-FE70-9752-D1CA-7558D92A1F11}"/>
              </a:ext>
            </a:extLst>
          </p:cNvPr>
          <p:cNvSpPr txBox="1"/>
          <p:nvPr/>
        </p:nvSpPr>
        <p:spPr>
          <a:xfrm>
            <a:off x="8113350" y="3280966"/>
            <a:ext cx="3596868" cy="2862322"/>
          </a:xfrm>
          <a:prstGeom prst="rect">
            <a:avLst/>
          </a:prstGeom>
          <a:noFill/>
          <a:ln w="38100">
            <a:solidFill>
              <a:srgbClr val="FF0000"/>
            </a:solidFill>
          </a:ln>
        </p:spPr>
        <p:txBody>
          <a:bodyPr wrap="square">
            <a:spAutoFit/>
          </a:bodyPr>
          <a:lstStyle/>
          <a:p>
            <a:r>
              <a:rPr lang="en-ID" b="1" i="1" dirty="0">
                <a:effectLst/>
                <a:latin typeface="Times New Roman" panose="02020603050405020304" pitchFamily="18" charset="0"/>
                <a:ea typeface="Times New Roman" panose="02020603050405020304" pitchFamily="18" charset="0"/>
              </a:rPr>
              <a:t>The most famous concepts</a:t>
            </a:r>
            <a:endParaRPr lang="uk-UA" b="1" i="1" dirty="0">
              <a:effectLst/>
              <a:latin typeface="Times New Roman" panose="02020603050405020304" pitchFamily="18" charset="0"/>
              <a:ea typeface="Times New Roman" panose="02020603050405020304" pitchFamily="18" charset="0"/>
            </a:endParaRPr>
          </a:p>
          <a:p>
            <a:endParaRPr lang="uk-UA" b="1" i="1" dirty="0">
              <a:effectLst/>
              <a:latin typeface="Times New Roman" panose="02020603050405020304" pitchFamily="18" charset="0"/>
              <a:ea typeface="Times New Roman" panose="02020603050405020304" pitchFamily="18" charset="0"/>
            </a:endParaRPr>
          </a:p>
          <a:p>
            <a:pPr marL="342900" indent="-342900">
              <a:buAutoNum type="arabicPeriod"/>
            </a:pPr>
            <a:r>
              <a:rPr lang="en-US" dirty="0">
                <a:effectLst/>
                <a:latin typeface="Times New Roman" panose="02020603050405020304" pitchFamily="18" charset="0"/>
                <a:ea typeface="Times New Roman" panose="02020603050405020304" pitchFamily="18" charset="0"/>
              </a:rPr>
              <a:t>The concept of Walter </a:t>
            </a:r>
            <a:r>
              <a:rPr lang="en-US" dirty="0" err="1">
                <a:effectLst/>
                <a:latin typeface="Times New Roman" panose="02020603050405020304" pitchFamily="18" charset="0"/>
                <a:ea typeface="Times New Roman" panose="02020603050405020304" pitchFamily="18" charset="0"/>
              </a:rPr>
              <a:t>Shewart</a:t>
            </a:r>
            <a:r>
              <a:rPr lang="uk-UA" dirty="0">
                <a:effectLst/>
                <a:latin typeface="Times New Roman" panose="02020603050405020304" pitchFamily="18" charset="0"/>
                <a:ea typeface="Times New Roman" panose="02020603050405020304" pitchFamily="18" charset="0"/>
              </a:rPr>
              <a:t> </a:t>
            </a:r>
          </a:p>
          <a:p>
            <a:pPr marL="342900" indent="-342900">
              <a:buFontTx/>
              <a:buAutoNum type="arabicPeriod"/>
            </a:pPr>
            <a:r>
              <a:rPr lang="en-US" dirty="0">
                <a:effectLst/>
                <a:latin typeface="Times New Roman" panose="02020603050405020304" pitchFamily="18" charset="0"/>
                <a:ea typeface="Times New Roman" panose="02020603050405020304" pitchFamily="18" charset="0"/>
              </a:rPr>
              <a:t>The</a:t>
            </a:r>
            <a:r>
              <a:rPr lang="en-US" spc="-1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concept</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Edward </a:t>
            </a:r>
            <a:r>
              <a:rPr lang="en-US" spc="-10" dirty="0">
                <a:effectLst/>
                <a:latin typeface="Times New Roman" panose="02020603050405020304" pitchFamily="18" charset="0"/>
                <a:ea typeface="Times New Roman" panose="02020603050405020304" pitchFamily="18" charset="0"/>
              </a:rPr>
              <a:t>Deming</a:t>
            </a:r>
            <a:endParaRPr lang="uk-UA" dirty="0">
              <a:effectLst/>
              <a:latin typeface="Times New Roman" panose="02020603050405020304" pitchFamily="18" charset="0"/>
              <a:ea typeface="Times New Roman" panose="02020603050405020304" pitchFamily="18" charset="0"/>
            </a:endParaRPr>
          </a:p>
          <a:p>
            <a:pPr marL="342900" indent="-342900">
              <a:buFontTx/>
              <a:buAutoNum type="arabicPeriod"/>
            </a:pPr>
            <a:r>
              <a:rPr lang="en-US" dirty="0">
                <a:effectLst/>
                <a:latin typeface="Times New Roman" panose="02020603050405020304" pitchFamily="18" charset="0"/>
                <a:ea typeface="Times New Roman" panose="02020603050405020304" pitchFamily="18" charset="0"/>
              </a:rPr>
              <a:t>Joseph</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Juran’s</a:t>
            </a:r>
            <a:r>
              <a:rPr lang="en-US" spc="-20"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Concept</a:t>
            </a:r>
            <a:endParaRPr lang="uk-UA" dirty="0">
              <a:effectLst/>
              <a:latin typeface="Times New Roman" panose="02020603050405020304" pitchFamily="18" charset="0"/>
              <a:ea typeface="Times New Roman" panose="02020603050405020304" pitchFamily="18" charset="0"/>
            </a:endParaRPr>
          </a:p>
          <a:p>
            <a:pPr marL="342900" indent="-342900">
              <a:buFontTx/>
              <a:buAutoNum type="arabicPeriod"/>
            </a:pPr>
            <a:r>
              <a:rPr lang="en-US" dirty="0">
                <a:effectLst/>
                <a:latin typeface="Times New Roman" panose="02020603050405020304" pitchFamily="18" charset="0"/>
                <a:ea typeface="Times New Roman" panose="02020603050405020304" pitchFamily="18" charset="0"/>
              </a:rPr>
              <a:t>Armand</a:t>
            </a:r>
            <a:r>
              <a:rPr lang="en-US" spc="-3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Feigenbaum’s</a:t>
            </a:r>
            <a:r>
              <a:rPr lang="en-US" spc="-30"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Concept</a:t>
            </a:r>
            <a:endParaRPr lang="uk-UA" dirty="0">
              <a:effectLst/>
              <a:latin typeface="Times New Roman" panose="02020603050405020304" pitchFamily="18" charset="0"/>
              <a:ea typeface="Times New Roman" panose="02020603050405020304" pitchFamily="18" charset="0"/>
            </a:endParaRPr>
          </a:p>
          <a:p>
            <a:pPr marL="342900" indent="-342900">
              <a:buAutoNum type="arabicPeriod"/>
            </a:pPr>
            <a:r>
              <a:rPr lang="en-US" dirty="0">
                <a:effectLst/>
                <a:latin typeface="Times New Roman" panose="02020603050405020304" pitchFamily="18" charset="0"/>
                <a:ea typeface="Times New Roman" panose="02020603050405020304" pitchFamily="18" charset="0"/>
              </a:rPr>
              <a:t>The Ettinger – Sittig Concept</a:t>
            </a:r>
            <a:endParaRPr lang="uk-UA" dirty="0">
              <a:latin typeface="Times New Roman" panose="02020603050405020304" pitchFamily="18" charset="0"/>
              <a:ea typeface="Times New Roman" panose="02020603050405020304" pitchFamily="18" charset="0"/>
            </a:endParaRPr>
          </a:p>
          <a:p>
            <a:pPr marL="342900" indent="-342900">
              <a:buFontTx/>
              <a:buAutoNum type="arabicPeriod"/>
            </a:pPr>
            <a:r>
              <a:rPr lang="en-US" dirty="0">
                <a:effectLst/>
                <a:latin typeface="Times New Roman" panose="02020603050405020304" pitchFamily="18" charset="0"/>
                <a:ea typeface="Times New Roman" panose="02020603050405020304" pitchFamily="18" charset="0"/>
              </a:rPr>
              <a:t>Kaoru</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Ishikawa’s </a:t>
            </a:r>
            <a:r>
              <a:rPr lang="en-US" spc="-10" dirty="0">
                <a:effectLst/>
                <a:latin typeface="Times New Roman" panose="02020603050405020304" pitchFamily="18" charset="0"/>
                <a:ea typeface="Times New Roman" panose="02020603050405020304" pitchFamily="18" charset="0"/>
              </a:rPr>
              <a:t>Concept</a:t>
            </a:r>
            <a:endParaRPr lang="uk-UA" dirty="0">
              <a:effectLst/>
              <a:latin typeface="Times New Roman" panose="02020603050405020304" pitchFamily="18" charset="0"/>
              <a:ea typeface="Times New Roman" panose="02020603050405020304" pitchFamily="18" charset="0"/>
            </a:endParaRPr>
          </a:p>
          <a:p>
            <a:pPr marL="342900" indent="-342900">
              <a:buFontTx/>
              <a:buAutoNum type="arabicPeriod"/>
            </a:pPr>
            <a:r>
              <a:rPr lang="en-US" dirty="0">
                <a:effectLst/>
                <a:latin typeface="Times New Roman" panose="02020603050405020304" pitchFamily="18" charset="0"/>
                <a:ea typeface="Times New Roman" panose="02020603050405020304" pitchFamily="18" charset="0"/>
              </a:rPr>
              <a:t>Genichi</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Taguchi’s</a:t>
            </a:r>
            <a:r>
              <a:rPr lang="en-US" spc="-1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Concept</a:t>
            </a:r>
            <a:endParaRPr lang="uk-UA" dirty="0">
              <a:effectLst/>
              <a:latin typeface="Times New Roman" panose="02020603050405020304" pitchFamily="18" charset="0"/>
              <a:ea typeface="Times New Roman" panose="02020603050405020304" pitchFamily="18" charset="0"/>
            </a:endParaRPr>
          </a:p>
          <a:p>
            <a:pPr marL="342900" indent="-342900">
              <a:buFontTx/>
              <a:buAutoNum type="arabicPeriod"/>
            </a:pPr>
            <a:r>
              <a:rPr lang="en-US" dirty="0">
                <a:effectLst/>
                <a:latin typeface="Times New Roman" panose="02020603050405020304" pitchFamily="18" charset="0"/>
                <a:ea typeface="Times New Roman" panose="02020603050405020304" pitchFamily="18" charset="0"/>
              </a:rPr>
              <a:t>Philip</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Crosby’s</a:t>
            </a:r>
            <a:r>
              <a:rPr lang="en-US" spc="-10" dirty="0">
                <a:effectLst/>
                <a:latin typeface="Times New Roman" panose="02020603050405020304" pitchFamily="18" charset="0"/>
                <a:ea typeface="Times New Roman" panose="02020603050405020304" pitchFamily="18" charset="0"/>
              </a:rPr>
              <a:t> Concept</a:t>
            </a:r>
            <a:endParaRPr lang="uk-UA"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738181F5-9174-CCB9-754F-5A3303DCE735}"/>
              </a:ext>
            </a:extLst>
          </p:cNvPr>
          <p:cNvSpPr txBox="1"/>
          <p:nvPr/>
        </p:nvSpPr>
        <p:spPr>
          <a:xfrm>
            <a:off x="1006967" y="3280966"/>
            <a:ext cx="6819510" cy="2862322"/>
          </a:xfrm>
          <a:prstGeom prst="rect">
            <a:avLst/>
          </a:prstGeom>
          <a:solidFill>
            <a:schemeClr val="bg2">
              <a:lumMod val="90000"/>
            </a:schemeClr>
          </a:solidFill>
          <a:ln>
            <a:solidFill>
              <a:schemeClr val="tx1"/>
            </a:solidFill>
          </a:ln>
        </p:spPr>
        <p:txBody>
          <a:bodyPr wrap="square">
            <a:spAutoFit/>
          </a:bodyPr>
          <a:lstStyle/>
          <a:p>
            <a:pPr algn="just"/>
            <a:r>
              <a:rPr lang="en-US" noProof="0" dirty="0">
                <a:latin typeface="Times New Roman" panose="02020603050405020304" pitchFamily="18" charset="0"/>
                <a:cs typeface="Times New Roman" panose="02020603050405020304" pitchFamily="18" charset="0"/>
              </a:rPr>
              <a:t>Product quality is one of the main criteria for the functioning of an enterprise in a relative market and predominantly non-price competition. Increasing the technical level and quality of products, achieving the pace of scientific and technological progress and increasing production efficiency in general, has a significant impact on the intensification of the economy, the competitiveness of domestic goods and the living standards of the country's population. </a:t>
            </a:r>
          </a:p>
          <a:p>
            <a:pPr algn="just"/>
            <a:r>
              <a:rPr lang="en-US" noProof="0" dirty="0">
                <a:latin typeface="Times New Roman" panose="02020603050405020304" pitchFamily="18" charset="0"/>
                <a:cs typeface="Times New Roman" panose="02020603050405020304" pitchFamily="18" charset="0"/>
              </a:rPr>
              <a:t>Therefore, the problem of ensuring and improving the quality of products is relevant for all countries' enterprises. The success and efficiency of the national economy largely depend on its solution.</a:t>
            </a:r>
          </a:p>
        </p:txBody>
      </p:sp>
      <p:sp>
        <p:nvSpPr>
          <p:cNvPr id="8" name="TextBox 7">
            <a:extLst>
              <a:ext uri="{FF2B5EF4-FFF2-40B4-BE49-F238E27FC236}">
                <a16:creationId xmlns:a16="http://schemas.microsoft.com/office/drawing/2014/main" id="{A27503BF-E7A2-C64C-8C42-B0D130E032C8}"/>
              </a:ext>
            </a:extLst>
          </p:cNvPr>
          <p:cNvSpPr txBox="1"/>
          <p:nvPr/>
        </p:nvSpPr>
        <p:spPr>
          <a:xfrm>
            <a:off x="1006967" y="1247791"/>
            <a:ext cx="10781909" cy="1754326"/>
          </a:xfrm>
          <a:prstGeom prst="rect">
            <a:avLst/>
          </a:prstGeom>
          <a:solidFill>
            <a:schemeClr val="bg2"/>
          </a:solidFill>
          <a:ln>
            <a:solidFill>
              <a:schemeClr val="tx1"/>
            </a:solidFill>
          </a:ln>
        </p:spPr>
        <p:txBody>
          <a:bodyPr wrap="square">
            <a:spAutoFit/>
          </a:bodyPr>
          <a:lstStyle/>
          <a:p>
            <a:pPr algn="just"/>
            <a:r>
              <a:rPr lang="en-US" noProof="0" dirty="0">
                <a:latin typeface="Times New Roman" panose="02020603050405020304" pitchFamily="18" charset="0"/>
                <a:cs typeface="Times New Roman" panose="02020603050405020304" pitchFamily="18" charset="0"/>
              </a:rPr>
              <a:t>The modern market economy puts forward fundamentally new requirements for the quality of products produced. This is due to the fact that now the survival of any company, its stable position in the market of goods and services of a high level of competitiveness. In turn, competitiveness is associated with the action of several dozen factors, among which two main ones can be distinguished - the price level and product quality. Moreover, the second factor of increase comes to the fore. Quality management is one of the key functions of both corporate and project management, the main means of achieving and maintaining the competitiveness of any enterprise. </a:t>
            </a:r>
          </a:p>
        </p:txBody>
      </p:sp>
      <p:pic>
        <p:nvPicPr>
          <p:cNvPr id="9" name="Picture 2" descr="Знак внимание для презентации - фото и картинки abrakadabra.fun">
            <a:extLst>
              <a:ext uri="{FF2B5EF4-FFF2-40B4-BE49-F238E27FC236}">
                <a16:creationId xmlns:a16="http://schemas.microsoft.com/office/drawing/2014/main" id="{40C09757-7D28-AEE8-E7BA-FBB071975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7309" y="3054317"/>
            <a:ext cx="801567" cy="801567"/>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127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2C1401-2B82-7BB3-7FD0-5B875883DF5E}"/>
              </a:ext>
            </a:extLst>
          </p:cNvPr>
          <p:cNvSpPr txBox="1"/>
          <p:nvPr/>
        </p:nvSpPr>
        <p:spPr>
          <a:xfrm>
            <a:off x="1170038" y="511277"/>
            <a:ext cx="10402530" cy="4247317"/>
          </a:xfrm>
          <a:prstGeom prst="rect">
            <a:avLst/>
          </a:prstGeom>
          <a:solidFill>
            <a:schemeClr val="bg2"/>
          </a:solidFill>
          <a:ln>
            <a:solidFill>
              <a:schemeClr val="tx1"/>
            </a:solidFill>
          </a:ln>
        </p:spPr>
        <p:txBody>
          <a:bodyPr wrap="square">
            <a:spAutoFit/>
          </a:bodyPr>
          <a:lstStyle/>
          <a:p>
            <a:pPr marR="2771775" lvl="0" algn="ctr">
              <a:buSzPts val="1200"/>
              <a:tabLst>
                <a:tab pos="679450" algn="l"/>
              </a:tabLst>
            </a:pPr>
            <a:r>
              <a:rPr lang="en-US" sz="2000" b="1" i="1" spc="0" dirty="0">
                <a:effectLst/>
                <a:latin typeface="Times New Roman" panose="02020603050405020304" pitchFamily="18" charset="0"/>
                <a:ea typeface="Times New Roman" panose="02020603050405020304" pitchFamily="18" charset="0"/>
              </a:rPr>
              <a:t>The concept of Walter </a:t>
            </a:r>
            <a:r>
              <a:rPr lang="en-US" sz="2000" b="1" i="1" spc="0" dirty="0" err="1">
                <a:effectLst/>
                <a:latin typeface="Times New Roman" panose="02020603050405020304" pitchFamily="18" charset="0"/>
                <a:ea typeface="Times New Roman" panose="02020603050405020304" pitchFamily="18" charset="0"/>
              </a:rPr>
              <a:t>Shewart</a:t>
            </a:r>
            <a:endParaRPr lang="uk-UA" sz="2000" b="1" i="1" spc="0" dirty="0">
              <a:effectLst/>
              <a:latin typeface="Times New Roman" panose="02020603050405020304" pitchFamily="18" charset="0"/>
              <a:ea typeface="Times New Roman" panose="02020603050405020304" pitchFamily="18" charset="0"/>
            </a:endParaRPr>
          </a:p>
          <a:p>
            <a:pPr marL="342900" marR="2771775" lvl="0" indent="-342900">
              <a:buSzPts val="1200"/>
              <a:buFont typeface="Times New Roman" panose="02020603050405020304" pitchFamily="18" charset="0"/>
              <a:buAutoNum type="arabicPeriod"/>
              <a:tabLst>
                <a:tab pos="679450" algn="l"/>
              </a:tabLst>
            </a:pPr>
            <a:endParaRPr lang="uk-UA" i="1" dirty="0">
              <a:latin typeface="Times New Roman" panose="02020603050405020304" pitchFamily="18" charset="0"/>
              <a:ea typeface="Times New Roman" panose="02020603050405020304" pitchFamily="18" charset="0"/>
            </a:endParaRPr>
          </a:p>
          <a:p>
            <a:pPr marL="360000" marR="2771775" lvl="0" indent="457200" algn="just">
              <a:buSzPts val="1200"/>
              <a:tabLst>
                <a:tab pos="679450" algn="l"/>
              </a:tabLst>
            </a:pPr>
            <a:r>
              <a:rPr lang="en-US" spc="0" dirty="0">
                <a:effectLst/>
                <a:latin typeface="Times New Roman" panose="02020603050405020304" pitchFamily="18" charset="0"/>
                <a:ea typeface="Times New Roman" panose="02020603050405020304" pitchFamily="18" charset="0"/>
              </a:rPr>
              <a:t>American scientist Dr. Walter Shewhart,</a:t>
            </a:r>
            <a:r>
              <a:rPr lang="uk-UA" spc="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who worked as an engineer at Western Electric, proposed replacing the tolerance approach to product quality control and management (Taylor's approach) with a method aimed at ensuring the stability of technological processes and reducing their variations. This, in fact, revolutionary idea, substantiated by W. Shewhart in 1924, only half a century later received general recognition and widespread use in industrial production.</a:t>
            </a:r>
          </a:p>
          <a:p>
            <a:pPr marL="360000" marR="2771775" lvl="0" indent="457200">
              <a:buSzPts val="1200"/>
              <a:buFont typeface="Times New Roman" panose="02020603050405020304" pitchFamily="18" charset="0"/>
              <a:buAutoNum type="arabicPeriod"/>
              <a:tabLst>
                <a:tab pos="679450" algn="l"/>
              </a:tabLst>
            </a:pPr>
            <a:endParaRPr lang="en-US" spc="0" dirty="0">
              <a:effectLst/>
              <a:latin typeface="Times New Roman" panose="02020603050405020304" pitchFamily="18" charset="0"/>
              <a:ea typeface="Times New Roman" panose="02020603050405020304" pitchFamily="18" charset="0"/>
            </a:endParaRPr>
          </a:p>
          <a:p>
            <a:pPr marL="360000" marR="2771775" lvl="0" indent="457200">
              <a:buSzPts val="1200"/>
              <a:tabLst>
                <a:tab pos="679450" algn="l"/>
              </a:tabLst>
            </a:pPr>
            <a:r>
              <a:rPr lang="en-US" spc="0" dirty="0">
                <a:effectLst/>
                <a:latin typeface="Times New Roman" panose="02020603050405020304" pitchFamily="18" charset="0"/>
                <a:ea typeface="Times New Roman" panose="02020603050405020304" pitchFamily="18" charset="0"/>
              </a:rPr>
              <a:t>W. Shewhart proposed a tool for process quality control - control charts, which later became known as Shewhart control charts. The basic concept underlying Shewhart charts is the distinction between two types of variability (variability)</a:t>
            </a:r>
            <a:endParaRPr lang="uk-UA" spc="0" dirty="0">
              <a:effectLst/>
              <a:latin typeface="Times New Roman" panose="02020603050405020304" pitchFamily="18" charset="0"/>
              <a:ea typeface="Times New Roman" panose="02020603050405020304" pitchFamily="18" charset="0"/>
            </a:endParaRPr>
          </a:p>
          <a:p>
            <a:pPr marL="1270" marR="88900" indent="448945" algn="just">
              <a:spcBef>
                <a:spcPts val="5"/>
              </a:spcBef>
            </a:pPr>
            <a:endParaRPr lang="uk-UA" sz="1800" dirty="0">
              <a:effectLst/>
              <a:latin typeface="Times New Roman" panose="02020603050405020304" pitchFamily="18" charset="0"/>
              <a:ea typeface="Times New Roman" panose="02020603050405020304" pitchFamily="18" charset="0"/>
            </a:endParaRPr>
          </a:p>
        </p:txBody>
      </p:sp>
      <p:pic>
        <p:nvPicPr>
          <p:cNvPr id="6" name="Picture 2" descr="Шухарт, Уолтер — Википедия">
            <a:extLst>
              <a:ext uri="{FF2B5EF4-FFF2-40B4-BE49-F238E27FC236}">
                <a16:creationId xmlns:a16="http://schemas.microsoft.com/office/drawing/2014/main" id="{BFE6AAEE-8421-37EB-4534-2007F66744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840" y="511277"/>
            <a:ext cx="2766613" cy="352200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1441F18-3A8E-D63C-2A78-0F290B5AFDC6}"/>
              </a:ext>
            </a:extLst>
          </p:cNvPr>
          <p:cNvSpPr txBox="1"/>
          <p:nvPr/>
        </p:nvSpPr>
        <p:spPr>
          <a:xfrm>
            <a:off x="9458633" y="4165104"/>
            <a:ext cx="2379406" cy="461665"/>
          </a:xfrm>
          <a:prstGeom prst="rect">
            <a:avLst/>
          </a:prstGeom>
          <a:solidFill>
            <a:schemeClr val="accent2">
              <a:lumMod val="20000"/>
              <a:lumOff val="80000"/>
            </a:schemeClr>
          </a:solidFill>
          <a:ln>
            <a:solidFill>
              <a:schemeClr val="tx1"/>
            </a:solidFill>
          </a:ln>
        </p:spPr>
        <p:txBody>
          <a:bodyPr wrap="square">
            <a:spAutoFit/>
          </a:bodyPr>
          <a:lstStyle/>
          <a:p>
            <a:r>
              <a:rPr lang="en-US" sz="2400" b="1" i="1" spc="0" dirty="0">
                <a:effectLst/>
                <a:latin typeface="Times New Roman" panose="02020603050405020304" pitchFamily="18" charset="0"/>
                <a:ea typeface="Times New Roman" panose="02020603050405020304" pitchFamily="18" charset="0"/>
              </a:rPr>
              <a:t>Walter </a:t>
            </a:r>
            <a:r>
              <a:rPr lang="en-US" sz="2400" b="1" i="1" spc="0" dirty="0" err="1">
                <a:effectLst/>
                <a:latin typeface="Times New Roman" panose="02020603050405020304" pitchFamily="18" charset="0"/>
                <a:ea typeface="Times New Roman" panose="02020603050405020304" pitchFamily="18" charset="0"/>
              </a:rPr>
              <a:t>Shewart</a:t>
            </a:r>
            <a:endParaRPr lang="uk-UA" sz="2400" b="1" dirty="0"/>
          </a:p>
        </p:txBody>
      </p:sp>
      <p:sp>
        <p:nvSpPr>
          <p:cNvPr id="4" name="TextBox 3">
            <a:extLst>
              <a:ext uri="{FF2B5EF4-FFF2-40B4-BE49-F238E27FC236}">
                <a16:creationId xmlns:a16="http://schemas.microsoft.com/office/drawing/2014/main" id="{E21B73FD-B9C7-9234-F1B9-25EFF0284446}"/>
              </a:ext>
            </a:extLst>
          </p:cNvPr>
          <p:cNvSpPr txBox="1"/>
          <p:nvPr/>
        </p:nvSpPr>
        <p:spPr>
          <a:xfrm>
            <a:off x="993058" y="5159844"/>
            <a:ext cx="10844981" cy="923330"/>
          </a:xfrm>
          <a:prstGeom prst="rect">
            <a:avLst/>
          </a:prstGeom>
          <a:noFill/>
        </p:spPr>
        <p:txBody>
          <a:bodyPr wrap="square">
            <a:spAutoFit/>
          </a:bodyPr>
          <a:lstStyle/>
          <a:p>
            <a:pPr marL="360000" marR="88900" indent="448945" algn="just"/>
            <a:r>
              <a:rPr lang="en-US" dirty="0">
                <a:effectLst/>
                <a:latin typeface="Times New Roman" panose="02020603050405020304" pitchFamily="18" charset="0"/>
                <a:ea typeface="Times New Roman" panose="02020603050405020304" pitchFamily="18" charset="0"/>
              </a:rPr>
              <a:t>W.</a:t>
            </a:r>
            <a:r>
              <a:rPr lang="en-US" spc="400" dirty="0">
                <a:effectLst/>
                <a:latin typeface="Times New Roman" panose="02020603050405020304" pitchFamily="18" charset="0"/>
                <a:ea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rPr>
              <a:t>Shewart</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first</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proposed</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cyclical</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model</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that</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divides</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quality</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management into</a:t>
            </a:r>
            <a:r>
              <a:rPr lang="en-US" spc="1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4</a:t>
            </a:r>
            <a:r>
              <a:rPr lang="en-US" spc="1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stages.</a:t>
            </a:r>
            <a:r>
              <a:rPr lang="en-US" spc="1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idea</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this</a:t>
            </a:r>
            <a:r>
              <a:rPr lang="en-US" spc="1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cycle</a:t>
            </a:r>
            <a:r>
              <a:rPr lang="en-US" spc="1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was</a:t>
            </a:r>
            <a:r>
              <a:rPr lang="en-US" spc="1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later</a:t>
            </a:r>
            <a:r>
              <a:rPr lang="en-US" spc="19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developed,</a:t>
            </a:r>
            <a:r>
              <a:rPr lang="en-US" spc="1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refined,</a:t>
            </a:r>
            <a:r>
              <a:rPr lang="en-US" spc="1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and</a:t>
            </a:r>
            <a:r>
              <a:rPr lang="en-US" spc="1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recommended</a:t>
            </a:r>
            <a:r>
              <a:rPr lang="en-US" spc="1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for</a:t>
            </a:r>
            <a:r>
              <a:rPr lang="en-US" spc="1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use by his student Edward Deming. In memory of the joint work of these outstanding scholars, the cycle is also called the Deming – </a:t>
            </a:r>
            <a:r>
              <a:rPr lang="en-US" dirty="0" err="1">
                <a:effectLst/>
                <a:latin typeface="Times New Roman" panose="02020603050405020304" pitchFamily="18" charset="0"/>
                <a:ea typeface="Times New Roman" panose="02020603050405020304" pitchFamily="18" charset="0"/>
              </a:rPr>
              <a:t>Shewart</a:t>
            </a:r>
            <a:r>
              <a:rPr lang="en-US" dirty="0">
                <a:effectLst/>
                <a:latin typeface="Times New Roman" panose="02020603050405020304" pitchFamily="18" charset="0"/>
                <a:ea typeface="Times New Roman" panose="02020603050405020304" pitchFamily="18" charset="0"/>
              </a:rPr>
              <a:t> cycle.</a:t>
            </a:r>
            <a:endParaRPr lang="uk-UA"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80861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72F4E8-3975-D632-5FCB-FDDB2B70CEAD}"/>
              </a:ext>
            </a:extLst>
          </p:cNvPr>
          <p:cNvSpPr txBox="1"/>
          <p:nvPr/>
        </p:nvSpPr>
        <p:spPr>
          <a:xfrm>
            <a:off x="1553496" y="588039"/>
            <a:ext cx="7423355" cy="5509200"/>
          </a:xfrm>
          <a:prstGeom prst="rect">
            <a:avLst/>
          </a:prstGeom>
          <a:noFill/>
        </p:spPr>
        <p:txBody>
          <a:bodyPr wrap="square">
            <a:spAutoFit/>
          </a:bodyPr>
          <a:lstStyle/>
          <a:p>
            <a:pPr marL="450850" algn="just"/>
            <a:r>
              <a:rPr lang="en-US" sz="2200" i="1" dirty="0">
                <a:effectLst/>
                <a:latin typeface="Times New Roman" panose="02020603050405020304" pitchFamily="18" charset="0"/>
                <a:ea typeface="Times New Roman" panose="02020603050405020304" pitchFamily="18" charset="0"/>
              </a:rPr>
              <a:t>The</a:t>
            </a:r>
            <a:r>
              <a:rPr lang="en-US" sz="2200" i="1" spc="-10"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concept</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Edward </a:t>
            </a:r>
            <a:r>
              <a:rPr lang="en-US" sz="2200" i="1" spc="-10" dirty="0">
                <a:effectLst/>
                <a:latin typeface="Times New Roman" panose="02020603050405020304" pitchFamily="18" charset="0"/>
                <a:ea typeface="Times New Roman" panose="02020603050405020304" pitchFamily="18" charset="0"/>
              </a:rPr>
              <a:t>Deming</a:t>
            </a:r>
            <a:endParaRPr lang="uk-UA" sz="2200" i="1" spc="-10" dirty="0">
              <a:effectLst/>
              <a:latin typeface="Times New Roman" panose="02020603050405020304" pitchFamily="18" charset="0"/>
              <a:ea typeface="Times New Roman" panose="02020603050405020304" pitchFamily="18" charset="0"/>
            </a:endParaRPr>
          </a:p>
          <a:p>
            <a:pPr marL="450850" algn="just"/>
            <a:endParaRPr lang="uk-UA" sz="2200" dirty="0">
              <a:effectLst/>
              <a:latin typeface="Times New Roman" panose="02020603050405020304" pitchFamily="18" charset="0"/>
              <a:ea typeface="Times New Roman" panose="02020603050405020304" pitchFamily="18" charset="0"/>
            </a:endParaRPr>
          </a:p>
          <a:p>
            <a:pPr marL="1270" marR="86360" indent="448945" algn="just"/>
            <a:r>
              <a:rPr lang="en-US" sz="2200" dirty="0">
                <a:effectLst/>
                <a:latin typeface="Times New Roman" panose="02020603050405020304" pitchFamily="18" charset="0"/>
                <a:ea typeface="Times New Roman" panose="02020603050405020304" pitchFamily="18" charset="0"/>
              </a:rPr>
              <a:t>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Deming</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first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justified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formulated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necessity</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abandon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control of production as a management principle, focusing on managing production processes instead, and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demonstrated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advantage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investing</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preventive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actions.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Deming’s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principle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 continuous improvement suggests that the process of quality management, assurance, and further improvement occurs continuously. According to Deming, the quality management model (Deming cycle) is implemented based on the following actions:</a:t>
            </a:r>
            <a:endParaRPr lang="uk-UA" sz="2200" dirty="0">
              <a:effectLst/>
              <a:latin typeface="Times New Roman" panose="02020603050405020304" pitchFamily="18" charset="0"/>
              <a:ea typeface="Times New Roman" panose="02020603050405020304" pitchFamily="18" charset="0"/>
            </a:endParaRPr>
          </a:p>
          <a:p>
            <a:pPr marL="1270" marR="86360" indent="448945" algn="just"/>
            <a:endParaRPr lang="uk-UA" sz="2200" dirty="0">
              <a:effectLst/>
              <a:latin typeface="Times New Roman" panose="02020603050405020304" pitchFamily="18" charset="0"/>
              <a:ea typeface="Times New Roman" panose="02020603050405020304" pitchFamily="18" charset="0"/>
            </a:endParaRPr>
          </a:p>
          <a:p>
            <a:pPr marL="742950" lvl="1" indent="-285750" algn="just">
              <a:buSzPts val="1200"/>
              <a:buFont typeface="Wingdings" panose="05000000000000000000" pitchFamily="2" charset="2"/>
              <a:buChar char=""/>
            </a:pPr>
            <a:r>
              <a:rPr lang="en-US" sz="2200" spc="0" dirty="0">
                <a:effectLst/>
                <a:latin typeface="Times New Roman" panose="02020603050405020304" pitchFamily="18" charset="0"/>
                <a:ea typeface="Wingdings" panose="05000000000000000000" pitchFamily="2" charset="2"/>
                <a:cs typeface="Wingdings" panose="05000000000000000000" pitchFamily="2" charset="2"/>
              </a:rPr>
              <a:t>Planning</a:t>
            </a:r>
            <a:r>
              <a:rPr lang="en-US" sz="22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200" spc="-10" dirty="0">
                <a:effectLst/>
                <a:latin typeface="Times New Roman" panose="02020603050405020304" pitchFamily="18" charset="0"/>
                <a:ea typeface="Wingdings" panose="05000000000000000000" pitchFamily="2" charset="2"/>
                <a:cs typeface="Wingdings" panose="05000000000000000000" pitchFamily="2" charset="2"/>
              </a:rPr>
              <a:t>(Plan)</a:t>
            </a:r>
            <a:endParaRPr lang="uk-UA" sz="22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lgn="just">
              <a:buSzPts val="1200"/>
              <a:buFont typeface="Wingdings" panose="05000000000000000000" pitchFamily="2" charset="2"/>
              <a:buChar char=""/>
            </a:pPr>
            <a:r>
              <a:rPr lang="en-US" sz="2200" spc="0" dirty="0">
                <a:effectLst/>
                <a:latin typeface="Times New Roman" panose="02020603050405020304" pitchFamily="18" charset="0"/>
                <a:ea typeface="Wingdings" panose="05000000000000000000" pitchFamily="2" charset="2"/>
                <a:cs typeface="Wingdings" panose="05000000000000000000" pitchFamily="2" charset="2"/>
              </a:rPr>
              <a:t>Execution</a:t>
            </a:r>
            <a:r>
              <a:rPr lang="en-US" sz="22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200" spc="-20" dirty="0">
                <a:effectLst/>
                <a:latin typeface="Times New Roman" panose="02020603050405020304" pitchFamily="18" charset="0"/>
                <a:ea typeface="Wingdings" panose="05000000000000000000" pitchFamily="2" charset="2"/>
                <a:cs typeface="Wingdings" panose="05000000000000000000" pitchFamily="2" charset="2"/>
              </a:rPr>
              <a:t>(Do)</a:t>
            </a:r>
            <a:endParaRPr lang="uk-UA" sz="22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lgn="just">
              <a:buSzPts val="1200"/>
              <a:buFont typeface="Wingdings" panose="05000000000000000000" pitchFamily="2" charset="2"/>
              <a:buChar char=""/>
            </a:pPr>
            <a:r>
              <a:rPr lang="en-US" sz="2200" spc="0" dirty="0">
                <a:effectLst/>
                <a:latin typeface="Times New Roman" panose="02020603050405020304" pitchFamily="18" charset="0"/>
                <a:ea typeface="Wingdings" panose="05000000000000000000" pitchFamily="2" charset="2"/>
                <a:cs typeface="Wingdings" panose="05000000000000000000" pitchFamily="2" charset="2"/>
              </a:rPr>
              <a:t>Check</a:t>
            </a:r>
            <a:r>
              <a:rPr lang="en-US" sz="2200" spc="-10" dirty="0">
                <a:effectLst/>
                <a:latin typeface="Times New Roman" panose="02020603050405020304" pitchFamily="18" charset="0"/>
                <a:ea typeface="Wingdings" panose="05000000000000000000" pitchFamily="2" charset="2"/>
                <a:cs typeface="Wingdings" panose="05000000000000000000" pitchFamily="2" charset="2"/>
              </a:rPr>
              <a:t> (Check)</a:t>
            </a:r>
            <a:endParaRPr lang="uk-UA" sz="22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lgn="just">
              <a:buSzPts val="1200"/>
              <a:buFont typeface="Wingdings" panose="05000000000000000000" pitchFamily="2" charset="2"/>
              <a:buChar char=""/>
            </a:pPr>
            <a:r>
              <a:rPr lang="en-US" sz="2200" spc="0" dirty="0">
                <a:effectLst/>
                <a:latin typeface="Times New Roman" panose="02020603050405020304" pitchFamily="18" charset="0"/>
                <a:ea typeface="Wingdings" panose="05000000000000000000" pitchFamily="2" charset="2"/>
                <a:cs typeface="Wingdings" panose="05000000000000000000" pitchFamily="2" charset="2"/>
              </a:rPr>
              <a:t>Action</a:t>
            </a:r>
            <a:r>
              <a:rPr lang="en-US" sz="2200" spc="-10" dirty="0">
                <a:effectLst/>
                <a:latin typeface="Times New Roman" panose="02020603050405020304" pitchFamily="18" charset="0"/>
                <a:ea typeface="Wingdings" panose="05000000000000000000" pitchFamily="2" charset="2"/>
                <a:cs typeface="Wingdings" panose="05000000000000000000" pitchFamily="2" charset="2"/>
              </a:rPr>
              <a:t> (Action)</a:t>
            </a:r>
            <a:endParaRPr lang="uk-UA" sz="2200" spc="0" dirty="0">
              <a:effectLst/>
              <a:latin typeface="Times New Roman" panose="02020603050405020304" pitchFamily="18" charset="0"/>
              <a:ea typeface="Wingdings" panose="05000000000000000000" pitchFamily="2" charset="2"/>
              <a:cs typeface="Wingdings" panose="05000000000000000000" pitchFamily="2" charset="2"/>
            </a:endParaRPr>
          </a:p>
        </p:txBody>
      </p:sp>
      <p:pic>
        <p:nvPicPr>
          <p:cNvPr id="4" name="Picture 4" descr="Идеи Деминга">
            <a:extLst>
              <a:ext uri="{FF2B5EF4-FFF2-40B4-BE49-F238E27FC236}">
                <a16:creationId xmlns:a16="http://schemas.microsoft.com/office/drawing/2014/main" id="{F417AC7B-055A-2414-9025-E086595756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3058" y="1185931"/>
            <a:ext cx="2396826" cy="30747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516AF01-D99E-D889-D21D-80AA3F84EB0A}"/>
              </a:ext>
            </a:extLst>
          </p:cNvPr>
          <p:cNvSpPr txBox="1"/>
          <p:nvPr/>
        </p:nvSpPr>
        <p:spPr>
          <a:xfrm>
            <a:off x="9333058" y="4524985"/>
            <a:ext cx="2396826" cy="461665"/>
          </a:xfrm>
          <a:prstGeom prst="rect">
            <a:avLst/>
          </a:prstGeom>
          <a:noFill/>
        </p:spPr>
        <p:txBody>
          <a:bodyPr wrap="square">
            <a:spAutoFit/>
          </a:bodyPr>
          <a:lstStyle/>
          <a:p>
            <a:r>
              <a:rPr lang="en-US" sz="2400" b="1" i="1" dirty="0">
                <a:effectLst/>
                <a:latin typeface="Times New Roman" panose="02020603050405020304" pitchFamily="18" charset="0"/>
                <a:ea typeface="Times New Roman" panose="02020603050405020304" pitchFamily="18" charset="0"/>
              </a:rPr>
              <a:t>Edward </a:t>
            </a:r>
            <a:r>
              <a:rPr lang="en-US" sz="2400" b="1" i="1" spc="-10" dirty="0">
                <a:effectLst/>
                <a:latin typeface="Times New Roman" panose="02020603050405020304" pitchFamily="18" charset="0"/>
                <a:ea typeface="Times New Roman" panose="02020603050405020304" pitchFamily="18" charset="0"/>
              </a:rPr>
              <a:t>Deming</a:t>
            </a:r>
            <a:endParaRPr lang="uk-UA" sz="2400" b="1" dirty="0"/>
          </a:p>
        </p:txBody>
      </p:sp>
    </p:spTree>
    <p:extLst>
      <p:ext uri="{BB962C8B-B14F-4D97-AF65-F5344CB8AC3E}">
        <p14:creationId xmlns:p14="http://schemas.microsoft.com/office/powerpoint/2010/main" val="2264092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F6DFD1-175B-EC7B-AB5B-A2F614305844}"/>
              </a:ext>
            </a:extLst>
          </p:cNvPr>
          <p:cNvSpPr txBox="1"/>
          <p:nvPr/>
        </p:nvSpPr>
        <p:spPr>
          <a:xfrm>
            <a:off x="2104103" y="843677"/>
            <a:ext cx="9370143" cy="5170646"/>
          </a:xfrm>
          <a:prstGeom prst="rect">
            <a:avLst/>
          </a:prstGeom>
          <a:solidFill>
            <a:schemeClr val="bg2"/>
          </a:solidFill>
          <a:ln>
            <a:solidFill>
              <a:schemeClr val="tx1"/>
            </a:solidFill>
          </a:ln>
        </p:spPr>
        <p:txBody>
          <a:bodyPr wrap="square">
            <a:spAutoFit/>
          </a:bodyPr>
          <a:lstStyle/>
          <a:p>
            <a:pPr marL="450850" indent="448945" algn="just"/>
            <a:r>
              <a:rPr lang="en-US" sz="2200" dirty="0">
                <a:effectLst/>
                <a:latin typeface="Times New Roman" panose="02020603050405020304" pitchFamily="18" charset="0"/>
                <a:ea typeface="Times New Roman" panose="02020603050405020304" pitchFamily="18" charset="0"/>
              </a:rPr>
              <a:t>This</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cycle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became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basis</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 the</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Total Quality</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 (TQM)</a:t>
            </a:r>
            <a:r>
              <a:rPr lang="en-US" sz="2200" spc="-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concept.</a:t>
            </a:r>
            <a:endParaRPr lang="uk-UA" sz="2200" dirty="0">
              <a:effectLst/>
              <a:latin typeface="Times New Roman" panose="02020603050405020304" pitchFamily="18" charset="0"/>
              <a:ea typeface="Times New Roman" panose="02020603050405020304" pitchFamily="18" charset="0"/>
            </a:endParaRPr>
          </a:p>
          <a:p>
            <a:pPr marL="1270" marR="87630" indent="448945" algn="just"/>
            <a:r>
              <a:rPr lang="en-US" sz="2200" dirty="0">
                <a:effectLst/>
                <a:latin typeface="Times New Roman" panose="02020603050405020304" pitchFamily="18" charset="0"/>
                <a:ea typeface="Times New Roman" panose="02020603050405020304" pitchFamily="18" charset="0"/>
              </a:rPr>
              <a:t>In his book "Out of the Crisis," published in 1986, E. Deming formulates 14 key principles of quality management and considers them as the basis for transforming American industry. Deming’s postulates orient companies toward long-term and sustainable work, urging managers to create conditions for continuous improvement of enterprise activities, prioritizing</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 interests and aspirations of people.</a:t>
            </a:r>
            <a:endParaRPr lang="uk-UA" sz="2200" dirty="0">
              <a:effectLst/>
              <a:latin typeface="Times New Roman" panose="02020603050405020304" pitchFamily="18" charset="0"/>
              <a:ea typeface="Times New Roman" panose="02020603050405020304" pitchFamily="18" charset="0"/>
            </a:endParaRPr>
          </a:p>
          <a:p>
            <a:pPr marL="1270" marR="88900" indent="448945" algn="just"/>
            <a:r>
              <a:rPr lang="en-US" sz="2200" dirty="0">
                <a:effectLst/>
                <a:latin typeface="Times New Roman" panose="02020603050405020304" pitchFamily="18" charset="0"/>
                <a:ea typeface="Times New Roman" panose="02020603050405020304" pitchFamily="18" charset="0"/>
              </a:rPr>
              <a:t>An illustrative example of Deming’s philosophy, expressed in his 14 postulates, can be the "Joiner Triangle" proposed by Brian Joiner, the leader of the American company "Joiner Associates Inc.". All vertices of the triangle have a direct connection with Deming’s postulates:</a:t>
            </a:r>
            <a:endParaRPr lang="uk-UA" sz="2200" dirty="0">
              <a:effectLst/>
              <a:latin typeface="Times New Roman" panose="02020603050405020304" pitchFamily="18" charset="0"/>
              <a:ea typeface="Times New Roman" panose="02020603050405020304" pitchFamily="18" charset="0"/>
            </a:endParaRPr>
          </a:p>
          <a:p>
            <a:pPr marL="342900" lvl="0" indent="-342900" algn="just">
              <a:spcBef>
                <a:spcPts val="5"/>
              </a:spcBef>
              <a:buSzPts val="1200"/>
              <a:buFont typeface="Times New Roman" panose="02020603050405020304" pitchFamily="18" charset="0"/>
              <a:buChar char="–"/>
            </a:pPr>
            <a:r>
              <a:rPr lang="en-US" sz="2200" spc="0" dirty="0">
                <a:effectLst/>
                <a:latin typeface="Times New Roman" panose="02020603050405020304" pitchFamily="18" charset="0"/>
                <a:ea typeface="Times New Roman" panose="02020603050405020304" pitchFamily="18" charset="0"/>
              </a:rPr>
              <a:t>passion</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for</a:t>
            </a:r>
            <a:r>
              <a:rPr lang="en-US" sz="2200" spc="-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quality,</a:t>
            </a:r>
            <a:endParaRPr lang="uk-UA" sz="22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pPr>
            <a:r>
              <a:rPr lang="en-US" sz="2200" spc="0" dirty="0">
                <a:effectLst/>
                <a:latin typeface="Times New Roman" panose="02020603050405020304" pitchFamily="18" charset="0"/>
                <a:ea typeface="Times New Roman" panose="02020603050405020304" pitchFamily="18" charset="0"/>
              </a:rPr>
              <a:t>all</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as</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one</a:t>
            </a:r>
            <a:r>
              <a:rPr lang="en-US" sz="2200" spc="-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team,</a:t>
            </a:r>
            <a:endParaRPr lang="uk-UA" sz="2200" dirty="0">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pPr>
            <a:r>
              <a:rPr lang="en-US" sz="2200" dirty="0">
                <a:effectLst/>
                <a:latin typeface="Times New Roman" panose="02020603050405020304" pitchFamily="18" charset="0"/>
                <a:ea typeface="Times New Roman" panose="02020603050405020304" pitchFamily="18" charset="0"/>
              </a:rPr>
              <a:t>scientific</a:t>
            </a:r>
            <a:r>
              <a:rPr lang="en-US" sz="2200" spc="-10" dirty="0">
                <a:effectLst/>
                <a:latin typeface="Times New Roman" panose="02020603050405020304" pitchFamily="18" charset="0"/>
                <a:ea typeface="Times New Roman" panose="02020603050405020304" pitchFamily="18" charset="0"/>
              </a:rPr>
              <a:t> approach</a:t>
            </a:r>
            <a:r>
              <a:rPr lang="uk-UA" sz="2200" spc="-10" dirty="0">
                <a:effectLst/>
                <a:latin typeface="Times New Roman" panose="02020603050405020304" pitchFamily="18" charset="0"/>
                <a:ea typeface="Times New Roman" panose="02020603050405020304" pitchFamily="18" charset="0"/>
              </a:rPr>
              <a:t>.</a:t>
            </a:r>
            <a:endParaRPr lang="uk-UA" sz="2200" dirty="0"/>
          </a:p>
        </p:txBody>
      </p:sp>
    </p:spTree>
    <p:extLst>
      <p:ext uri="{BB962C8B-B14F-4D97-AF65-F5344CB8AC3E}">
        <p14:creationId xmlns:p14="http://schemas.microsoft.com/office/powerpoint/2010/main" val="3600833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98C24A-7487-D3C6-0A4D-BE7CE1398FBE}"/>
              </a:ext>
            </a:extLst>
          </p:cNvPr>
          <p:cNvSpPr txBox="1"/>
          <p:nvPr/>
        </p:nvSpPr>
        <p:spPr>
          <a:xfrm>
            <a:off x="2271250" y="578011"/>
            <a:ext cx="9173497" cy="1631216"/>
          </a:xfrm>
          <a:prstGeom prst="rect">
            <a:avLst/>
          </a:prstGeom>
          <a:noFill/>
        </p:spPr>
        <p:txBody>
          <a:bodyPr wrap="square">
            <a:spAutoFit/>
          </a:bodyPr>
          <a:lstStyle/>
          <a:p>
            <a:pPr marL="450850" algn="just">
              <a:spcBef>
                <a:spcPts val="330"/>
              </a:spcBef>
            </a:pPr>
            <a:r>
              <a:rPr lang="en-US" sz="2000" b="1" i="1" dirty="0">
                <a:effectLst/>
                <a:latin typeface="Times New Roman" panose="02020603050405020304" pitchFamily="18" charset="0"/>
                <a:ea typeface="Times New Roman" panose="02020603050405020304" pitchFamily="18" charset="0"/>
              </a:rPr>
              <a:t>Joseph</a:t>
            </a:r>
            <a:r>
              <a:rPr lang="en-US" sz="2000" b="1" i="1" spc="-25" dirty="0">
                <a:effectLst/>
                <a:latin typeface="Times New Roman" panose="02020603050405020304" pitchFamily="18" charset="0"/>
                <a:ea typeface="Times New Roman" panose="02020603050405020304" pitchFamily="18" charset="0"/>
              </a:rPr>
              <a:t> </a:t>
            </a:r>
            <a:r>
              <a:rPr lang="en-US" sz="2000" b="1" i="1" dirty="0">
                <a:effectLst/>
                <a:latin typeface="Times New Roman" panose="02020603050405020304" pitchFamily="18" charset="0"/>
                <a:ea typeface="Times New Roman" panose="02020603050405020304" pitchFamily="18" charset="0"/>
              </a:rPr>
              <a:t>Juran’s</a:t>
            </a:r>
            <a:r>
              <a:rPr lang="en-US" sz="2000" b="1" i="1" spc="-20" dirty="0">
                <a:effectLst/>
                <a:latin typeface="Times New Roman" panose="02020603050405020304" pitchFamily="18" charset="0"/>
                <a:ea typeface="Times New Roman" panose="02020603050405020304" pitchFamily="18" charset="0"/>
              </a:rPr>
              <a:t> </a:t>
            </a:r>
            <a:r>
              <a:rPr lang="en-US" sz="2000" b="1" i="1" spc="-10" dirty="0">
                <a:effectLst/>
                <a:latin typeface="Times New Roman" panose="02020603050405020304" pitchFamily="18" charset="0"/>
                <a:ea typeface="Times New Roman" panose="02020603050405020304" pitchFamily="18" charset="0"/>
              </a:rPr>
              <a:t>Concept</a:t>
            </a:r>
            <a:endParaRPr lang="uk-UA" sz="2000" b="1" dirty="0">
              <a:effectLst/>
              <a:latin typeface="Times New Roman" panose="02020603050405020304" pitchFamily="18" charset="0"/>
              <a:ea typeface="Times New Roman" panose="02020603050405020304" pitchFamily="18" charset="0"/>
            </a:endParaRPr>
          </a:p>
          <a:p>
            <a:pPr marL="1270" marR="89535" indent="448945" algn="just"/>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J. Juran was the first to justify the transition from quality control to quality management. He developed the famous "Juran’s Quality Spiral" (or "Juran’s Spiral"). This timeless spatial model defines the main stages of quality management work.</a:t>
            </a:r>
            <a:endParaRPr lang="uk-UA" sz="2000" dirty="0">
              <a:effectLst/>
              <a:latin typeface="Times New Roman" panose="02020603050405020304" pitchFamily="18" charset="0"/>
              <a:ea typeface="Times New Roman" panose="02020603050405020304" pitchFamily="18" charset="0"/>
            </a:endParaRPr>
          </a:p>
        </p:txBody>
      </p:sp>
      <p:pic>
        <p:nvPicPr>
          <p:cNvPr id="4" name="Image 4" descr="PDSA Cycle | PDCA Plan-Do-Check-Act | Quality America">
            <a:extLst>
              <a:ext uri="{FF2B5EF4-FFF2-40B4-BE49-F238E27FC236}">
                <a16:creationId xmlns:a16="http://schemas.microsoft.com/office/drawing/2014/main" id="{F7AAE399-39B4-A695-7EB3-DA3C9C42EE8B}"/>
              </a:ext>
            </a:extLst>
          </p:cNvPr>
          <p:cNvPicPr>
            <a:picLocks/>
          </p:cNvPicPr>
          <p:nvPr/>
        </p:nvPicPr>
        <p:blipFill>
          <a:blip r:embed="rId2" cstate="print"/>
          <a:stretch>
            <a:fillRect/>
          </a:stretch>
        </p:blipFill>
        <p:spPr>
          <a:xfrm>
            <a:off x="1843856" y="2511043"/>
            <a:ext cx="5530338" cy="4029241"/>
          </a:xfrm>
          <a:prstGeom prst="rect">
            <a:avLst/>
          </a:prstGeom>
        </p:spPr>
      </p:pic>
      <p:pic>
        <p:nvPicPr>
          <p:cNvPr id="5" name="Picture 2" descr="Джозеф Джуран и принцип «триады качества» — НА ЗАВОДЕ">
            <a:extLst>
              <a:ext uri="{FF2B5EF4-FFF2-40B4-BE49-F238E27FC236}">
                <a16:creationId xmlns:a16="http://schemas.microsoft.com/office/drawing/2014/main" id="{999716AD-BAF3-BC8A-9464-F3582F88B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6479" y="2531970"/>
            <a:ext cx="2900517" cy="290051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1072C5E-56D1-9C71-B087-0AC5CFC46868}"/>
              </a:ext>
            </a:extLst>
          </p:cNvPr>
          <p:cNvSpPr txBox="1"/>
          <p:nvPr/>
        </p:nvSpPr>
        <p:spPr>
          <a:xfrm>
            <a:off x="9093279" y="5539786"/>
            <a:ext cx="1966452" cy="430887"/>
          </a:xfrm>
          <a:prstGeom prst="rect">
            <a:avLst/>
          </a:prstGeom>
          <a:noFill/>
        </p:spPr>
        <p:txBody>
          <a:bodyPr wrap="square">
            <a:spAutoFit/>
          </a:bodyPr>
          <a:lstStyle/>
          <a:p>
            <a:r>
              <a:rPr lang="en-US" sz="2200" b="1" i="1" dirty="0">
                <a:effectLst/>
                <a:latin typeface="Times New Roman" panose="02020603050405020304" pitchFamily="18" charset="0"/>
                <a:ea typeface="Times New Roman" panose="02020603050405020304" pitchFamily="18" charset="0"/>
              </a:rPr>
              <a:t>Joseph</a:t>
            </a:r>
            <a:r>
              <a:rPr lang="en-US" sz="2200" b="1" i="1" spc="-25" dirty="0">
                <a:effectLst/>
                <a:latin typeface="Times New Roman" panose="02020603050405020304" pitchFamily="18" charset="0"/>
                <a:ea typeface="Times New Roman" panose="02020603050405020304" pitchFamily="18" charset="0"/>
              </a:rPr>
              <a:t> </a:t>
            </a:r>
            <a:r>
              <a:rPr lang="en-US" sz="2200" b="1" i="1" dirty="0">
                <a:effectLst/>
                <a:latin typeface="Times New Roman" panose="02020603050405020304" pitchFamily="18" charset="0"/>
                <a:ea typeface="Times New Roman" panose="02020603050405020304" pitchFamily="18" charset="0"/>
              </a:rPr>
              <a:t>Juran</a:t>
            </a:r>
            <a:endParaRPr lang="uk-UA" sz="2200" dirty="0"/>
          </a:p>
        </p:txBody>
      </p:sp>
    </p:spTree>
    <p:extLst>
      <p:ext uri="{BB962C8B-B14F-4D97-AF65-F5344CB8AC3E}">
        <p14:creationId xmlns:p14="http://schemas.microsoft.com/office/powerpoint/2010/main" val="3557610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509A2B-AC3A-0812-879B-F19C6A3FE133}"/>
              </a:ext>
            </a:extLst>
          </p:cNvPr>
          <p:cNvSpPr txBox="1"/>
          <p:nvPr/>
        </p:nvSpPr>
        <p:spPr>
          <a:xfrm>
            <a:off x="3618271" y="1181083"/>
            <a:ext cx="8052620" cy="4231928"/>
          </a:xfrm>
          <a:prstGeom prst="rect">
            <a:avLst/>
          </a:prstGeom>
          <a:noFill/>
          <a:ln w="38100">
            <a:solidFill>
              <a:srgbClr val="FF0000"/>
            </a:solidFill>
          </a:ln>
        </p:spPr>
        <p:txBody>
          <a:bodyPr wrap="square">
            <a:spAutoFit/>
          </a:bodyPr>
          <a:lstStyle/>
          <a:p>
            <a:pPr marL="450850" marR="502920" algn="just">
              <a:spcBef>
                <a:spcPts val="565"/>
              </a:spcBef>
            </a:pPr>
            <a:r>
              <a:rPr lang="en-US" sz="2400" dirty="0">
                <a:effectLst/>
                <a:latin typeface="Times New Roman" panose="02020603050405020304" pitchFamily="18" charset="0"/>
                <a:ea typeface="Times New Roman" panose="02020603050405020304" pitchFamily="18" charset="0"/>
              </a:rPr>
              <a:t>Joseph</a:t>
            </a:r>
            <a:r>
              <a:rPr lang="en-US" sz="2400" spc="-3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Juran</a:t>
            </a:r>
            <a:r>
              <a:rPr lang="en-US" sz="2400" spc="-1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is</a:t>
            </a:r>
            <a:r>
              <a:rPr lang="en-US" sz="2400" spc="-1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2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author</a:t>
            </a:r>
            <a:r>
              <a:rPr lang="en-US" sz="2400" spc="-1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15" dirty="0">
                <a:effectLst/>
                <a:latin typeface="Times New Roman" panose="02020603050405020304" pitchFamily="18" charset="0"/>
                <a:ea typeface="Times New Roman" panose="02020603050405020304" pitchFamily="18" charset="0"/>
              </a:rPr>
              <a:t> </a:t>
            </a:r>
            <a:r>
              <a:rPr lang="en-US" sz="2400" i="1" dirty="0">
                <a:effectLst/>
                <a:latin typeface="Times New Roman" panose="02020603050405020304" pitchFamily="18" charset="0"/>
                <a:ea typeface="Times New Roman" panose="02020603050405020304" pitchFamily="18" charset="0"/>
              </a:rPr>
              <a:t>the</a:t>
            </a:r>
            <a:r>
              <a:rPr lang="en-US" sz="2400" i="1" spc="-15" dirty="0">
                <a:effectLst/>
                <a:latin typeface="Times New Roman" panose="02020603050405020304" pitchFamily="18" charset="0"/>
                <a:ea typeface="Times New Roman" panose="02020603050405020304" pitchFamily="18" charset="0"/>
              </a:rPr>
              <a:t> </a:t>
            </a:r>
            <a:r>
              <a:rPr lang="en-US" sz="2400" i="1" dirty="0">
                <a:effectLst/>
                <a:latin typeface="Times New Roman" panose="02020603050405020304" pitchFamily="18" charset="0"/>
                <a:ea typeface="Times New Roman" panose="02020603050405020304" pitchFamily="18" charset="0"/>
              </a:rPr>
              <a:t>concept</a:t>
            </a:r>
            <a:r>
              <a:rPr lang="en-US" sz="2400" i="1" spc="-15" dirty="0">
                <a:effectLst/>
                <a:latin typeface="Times New Roman" panose="02020603050405020304" pitchFamily="18" charset="0"/>
                <a:ea typeface="Times New Roman" panose="02020603050405020304" pitchFamily="18" charset="0"/>
              </a:rPr>
              <a:t> </a:t>
            </a:r>
            <a:r>
              <a:rPr lang="en-US" sz="2400" i="1" dirty="0">
                <a:effectLst/>
                <a:latin typeface="Times New Roman" panose="02020603050405020304" pitchFamily="18" charset="0"/>
                <a:ea typeface="Times New Roman" panose="02020603050405020304" pitchFamily="18" charset="0"/>
              </a:rPr>
              <a:t>of</a:t>
            </a:r>
            <a:r>
              <a:rPr lang="en-US" sz="2400" i="1" spc="-10" dirty="0">
                <a:effectLst/>
                <a:latin typeface="Times New Roman" panose="02020603050405020304" pitchFamily="18" charset="0"/>
                <a:ea typeface="Times New Roman" panose="02020603050405020304" pitchFamily="18" charset="0"/>
              </a:rPr>
              <a:t> </a:t>
            </a:r>
            <a:r>
              <a:rPr lang="en-US" sz="2400" i="1" dirty="0">
                <a:effectLst/>
                <a:latin typeface="Times New Roman" panose="02020603050405020304" pitchFamily="18" charset="0"/>
                <a:ea typeface="Times New Roman" panose="02020603050405020304" pitchFamily="18" charset="0"/>
              </a:rPr>
              <a:t>Annual</a:t>
            </a:r>
            <a:r>
              <a:rPr lang="en-US" sz="2400" i="1" spc="-15" dirty="0">
                <a:effectLst/>
                <a:latin typeface="Times New Roman" panose="02020603050405020304" pitchFamily="18" charset="0"/>
                <a:ea typeface="Times New Roman" panose="02020603050405020304" pitchFamily="18" charset="0"/>
              </a:rPr>
              <a:t> </a:t>
            </a:r>
            <a:r>
              <a:rPr lang="en-US" sz="2400" i="1" dirty="0">
                <a:effectLst/>
                <a:latin typeface="Times New Roman" panose="02020603050405020304" pitchFamily="18" charset="0"/>
                <a:ea typeface="Times New Roman" panose="02020603050405020304" pitchFamily="18" charset="0"/>
              </a:rPr>
              <a:t>Quality</a:t>
            </a:r>
            <a:r>
              <a:rPr lang="en-US" sz="2400" i="1" spc="-15" dirty="0">
                <a:effectLst/>
                <a:latin typeface="Times New Roman" panose="02020603050405020304" pitchFamily="18" charset="0"/>
                <a:ea typeface="Times New Roman" panose="02020603050405020304" pitchFamily="18" charset="0"/>
              </a:rPr>
              <a:t> </a:t>
            </a:r>
            <a:r>
              <a:rPr lang="en-US" sz="2400" i="1" dirty="0">
                <a:effectLst/>
                <a:latin typeface="Times New Roman" panose="02020603050405020304" pitchFamily="18" charset="0"/>
                <a:ea typeface="Times New Roman" panose="02020603050405020304" pitchFamily="18" charset="0"/>
              </a:rPr>
              <a:t>Improvement</a:t>
            </a:r>
            <a:r>
              <a:rPr lang="en-US" sz="2400" i="1"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t>
            </a:r>
            <a:r>
              <a:rPr lang="en-US" sz="2400" i="1" dirty="0">
                <a:effectLst/>
                <a:latin typeface="Times New Roman" panose="02020603050405020304" pitchFamily="18" charset="0"/>
                <a:ea typeface="Times New Roman" panose="02020603050405020304" pitchFamily="18" charset="0"/>
              </a:rPr>
              <a:t>AQI</a:t>
            </a:r>
            <a:r>
              <a:rPr lang="en-US" sz="2400" dirty="0">
                <a:effectLst/>
                <a:latin typeface="Times New Roman" panose="02020603050405020304" pitchFamily="18" charset="0"/>
                <a:ea typeface="Times New Roman" panose="02020603050405020304" pitchFamily="18" charset="0"/>
              </a:rPr>
              <a:t>). The most important principles of AQI are:</a:t>
            </a:r>
            <a:endParaRPr lang="uk-UA" sz="2400" dirty="0">
              <a:effectLst/>
              <a:latin typeface="Times New Roman" panose="02020603050405020304" pitchFamily="18" charset="0"/>
              <a:ea typeface="Times New Roman" panose="02020603050405020304" pitchFamily="18" charset="0"/>
            </a:endParaRPr>
          </a:p>
          <a:p>
            <a:pPr marL="450850" marR="502920" algn="just">
              <a:spcBef>
                <a:spcPts val="565"/>
              </a:spcBef>
            </a:pPr>
            <a:endParaRPr lang="uk-UA" sz="2400" dirty="0">
              <a:effectLst/>
              <a:latin typeface="Times New Roman" panose="02020603050405020304" pitchFamily="18" charset="0"/>
              <a:ea typeface="Times New Roman" panose="02020603050405020304" pitchFamily="18" charset="0"/>
            </a:endParaRPr>
          </a:p>
          <a:p>
            <a:pPr marL="342900" marR="92710" lvl="0" indent="-342900" algn="just">
              <a:buSzPct val="71000"/>
              <a:buFont typeface="Times New Roman" panose="02020603050405020304" pitchFamily="18" charset="0"/>
              <a:buAutoNum type="arabicParenR"/>
              <a:tabLst>
                <a:tab pos="615315" algn="l"/>
              </a:tabLst>
            </a:pPr>
            <a:r>
              <a:rPr lang="en-US" sz="2400" spc="0" dirty="0">
                <a:effectLst/>
                <a:latin typeface="Times New Roman" panose="02020603050405020304" pitchFamily="18" charset="0"/>
                <a:ea typeface="Times New Roman" panose="02020603050405020304" pitchFamily="18" charset="0"/>
              </a:rPr>
              <a:t>planning</a:t>
            </a:r>
            <a:r>
              <a:rPr lang="en-US" sz="2400" spc="-1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by</a:t>
            </a:r>
            <a:r>
              <a:rPr lang="en-US" sz="2400" spc="-4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management of</a:t>
            </a:r>
            <a:r>
              <a:rPr lang="en-US" sz="2400" spc="-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quality</a:t>
            </a:r>
            <a:r>
              <a:rPr lang="en-US" sz="2400" spc="-4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improvement measures at all levels and in all areas of enterprise activity;</a:t>
            </a:r>
            <a:endParaRPr lang="uk-UA" sz="2400" spc="0" dirty="0">
              <a:effectLst/>
              <a:latin typeface="Times New Roman" panose="02020603050405020304" pitchFamily="18" charset="0"/>
              <a:ea typeface="Times New Roman" panose="02020603050405020304" pitchFamily="18" charset="0"/>
            </a:endParaRPr>
          </a:p>
          <a:p>
            <a:pPr marL="342900" lvl="0" indent="-342900" algn="just">
              <a:buSzPct val="71000"/>
              <a:buFont typeface="Times New Roman" panose="02020603050405020304" pitchFamily="18" charset="0"/>
              <a:buAutoNum type="arabicParenR"/>
              <a:tabLst>
                <a:tab pos="614680" algn="l"/>
              </a:tabLst>
            </a:pPr>
            <a:r>
              <a:rPr lang="en-US" sz="2400" spc="0" dirty="0">
                <a:effectLst/>
                <a:latin typeface="Times New Roman" panose="02020603050405020304" pitchFamily="18" charset="0"/>
                <a:ea typeface="Times New Roman" panose="02020603050405020304" pitchFamily="18" charset="0"/>
              </a:rPr>
              <a:t>development</a:t>
            </a:r>
            <a:r>
              <a:rPr lang="en-US" sz="2400" spc="-1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of</a:t>
            </a:r>
            <a:r>
              <a:rPr lang="en-US" sz="2400" spc="-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measures aimed</a:t>
            </a:r>
            <a:r>
              <a:rPr lang="en-US" sz="2400" spc="-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at preventing</a:t>
            </a:r>
            <a:r>
              <a:rPr lang="en-US" sz="2400" spc="-2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errors in</a:t>
            </a:r>
            <a:r>
              <a:rPr lang="en-US" sz="2400" spc="-5"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quality</a:t>
            </a:r>
            <a:r>
              <a:rPr lang="en-US" sz="2400" spc="-25" dirty="0">
                <a:effectLst/>
                <a:latin typeface="Times New Roman" panose="02020603050405020304" pitchFamily="18" charset="0"/>
                <a:ea typeface="Times New Roman" panose="02020603050405020304" pitchFamily="18" charset="0"/>
              </a:rPr>
              <a:t> </a:t>
            </a:r>
            <a:r>
              <a:rPr lang="en-US" sz="2400" spc="-10" dirty="0">
                <a:effectLst/>
                <a:latin typeface="Times New Roman" panose="02020603050405020304" pitchFamily="18" charset="0"/>
                <a:ea typeface="Times New Roman" panose="02020603050405020304" pitchFamily="18" charset="0"/>
              </a:rPr>
              <a:t>management;</a:t>
            </a:r>
            <a:endParaRPr lang="uk-UA" sz="2400" spc="0" dirty="0">
              <a:effectLst/>
              <a:latin typeface="Times New Roman" panose="02020603050405020304" pitchFamily="18" charset="0"/>
              <a:ea typeface="Times New Roman" panose="02020603050405020304" pitchFamily="18" charset="0"/>
            </a:endParaRPr>
          </a:p>
          <a:p>
            <a:pPr marL="342900" marR="90170" lvl="0" indent="-342900" algn="just">
              <a:buSzPct val="71000"/>
              <a:buFont typeface="Times New Roman" panose="02020603050405020304" pitchFamily="18" charset="0"/>
              <a:buAutoNum type="arabicParenR"/>
              <a:tabLst>
                <a:tab pos="648970" algn="l"/>
              </a:tabLst>
            </a:pPr>
            <a:r>
              <a:rPr lang="en-US" sz="2400" spc="0" dirty="0">
                <a:effectLst/>
                <a:latin typeface="Times New Roman" panose="02020603050405020304" pitchFamily="18" charset="0"/>
                <a:ea typeface="Times New Roman" panose="02020603050405020304" pitchFamily="18" charset="0"/>
              </a:rPr>
              <a:t>transition</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from</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administration</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(top-down</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orders)</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to</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systematic</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management</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of</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all activities in the quality sphere.</a:t>
            </a:r>
            <a:endParaRPr lang="uk-UA" sz="2400" spc="0" dirty="0">
              <a:effectLst/>
              <a:latin typeface="Times New Roman" panose="02020603050405020304" pitchFamily="18" charset="0"/>
              <a:ea typeface="Times New Roman" panose="02020603050405020304" pitchFamily="18" charset="0"/>
            </a:endParaRPr>
          </a:p>
        </p:txBody>
      </p:sp>
      <p:pic>
        <p:nvPicPr>
          <p:cNvPr id="4098" name="Picture 2" descr="красный восклицательный знак поддерживающий наклонившегося мужчину в PNG ,  знак, человек, внимание PNG рисунок для бесплатной загрузки">
            <a:extLst>
              <a:ext uri="{FF2B5EF4-FFF2-40B4-BE49-F238E27FC236}">
                <a16:creationId xmlns:a16="http://schemas.microsoft.com/office/drawing/2014/main" id="{66A404CC-7921-1C0F-B77F-70F4D6FF9F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50" r="15986"/>
          <a:stretch/>
        </p:blipFill>
        <p:spPr bwMode="auto">
          <a:xfrm>
            <a:off x="521109" y="1447488"/>
            <a:ext cx="2772697" cy="3963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36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AD5D2E-4E0E-75AE-17B0-027348C0E258}"/>
              </a:ext>
            </a:extLst>
          </p:cNvPr>
          <p:cNvSpPr txBox="1"/>
          <p:nvPr/>
        </p:nvSpPr>
        <p:spPr>
          <a:xfrm>
            <a:off x="1671484" y="2842156"/>
            <a:ext cx="6744930" cy="3200876"/>
          </a:xfrm>
          <a:prstGeom prst="rect">
            <a:avLst/>
          </a:prstGeom>
          <a:noFill/>
        </p:spPr>
        <p:txBody>
          <a:bodyPr wrap="square">
            <a:spAutoFit/>
          </a:bodyPr>
          <a:lstStyle/>
          <a:p>
            <a:pPr marL="450850"/>
            <a:r>
              <a:rPr lang="en-US" b="1" i="1" dirty="0">
                <a:effectLst/>
                <a:latin typeface="Times New Roman" panose="02020603050405020304" pitchFamily="18" charset="0"/>
                <a:ea typeface="Times New Roman" panose="02020603050405020304" pitchFamily="18" charset="0"/>
              </a:rPr>
              <a:t>Armand</a:t>
            </a:r>
            <a:r>
              <a:rPr lang="en-US" b="1" i="1" spc="-30" dirty="0">
                <a:effectLst/>
                <a:latin typeface="Times New Roman" panose="02020603050405020304" pitchFamily="18" charset="0"/>
                <a:ea typeface="Times New Roman" panose="02020603050405020304" pitchFamily="18" charset="0"/>
              </a:rPr>
              <a:t> </a:t>
            </a:r>
            <a:r>
              <a:rPr lang="en-US" b="1" i="1" dirty="0">
                <a:effectLst/>
                <a:latin typeface="Times New Roman" panose="02020603050405020304" pitchFamily="18" charset="0"/>
                <a:ea typeface="Times New Roman" panose="02020603050405020304" pitchFamily="18" charset="0"/>
              </a:rPr>
              <a:t>Feigenbaum’s</a:t>
            </a:r>
            <a:r>
              <a:rPr lang="en-US" b="1" i="1" spc="-30" dirty="0">
                <a:effectLst/>
                <a:latin typeface="Times New Roman" panose="02020603050405020304" pitchFamily="18" charset="0"/>
                <a:ea typeface="Times New Roman" panose="02020603050405020304" pitchFamily="18" charset="0"/>
              </a:rPr>
              <a:t> </a:t>
            </a:r>
            <a:r>
              <a:rPr lang="en-US" b="1" i="1" spc="-10" dirty="0">
                <a:effectLst/>
                <a:latin typeface="Times New Roman" panose="02020603050405020304" pitchFamily="18" charset="0"/>
                <a:ea typeface="Times New Roman" panose="02020603050405020304" pitchFamily="18" charset="0"/>
              </a:rPr>
              <a:t>Concept</a:t>
            </a:r>
            <a:endParaRPr lang="uk-UA" b="1" i="1" spc="-10" dirty="0">
              <a:effectLst/>
              <a:latin typeface="Times New Roman" panose="02020603050405020304" pitchFamily="18" charset="0"/>
              <a:ea typeface="Times New Roman" panose="02020603050405020304" pitchFamily="18" charset="0"/>
            </a:endParaRPr>
          </a:p>
          <a:p>
            <a:pPr marL="450850"/>
            <a:endParaRPr lang="uk-UA" dirty="0">
              <a:effectLst/>
              <a:latin typeface="Times New Roman" panose="02020603050405020304" pitchFamily="18" charset="0"/>
              <a:ea typeface="Times New Roman" panose="02020603050405020304" pitchFamily="18" charset="0"/>
            </a:endParaRPr>
          </a:p>
          <a:p>
            <a:pPr indent="448945" algn="just"/>
            <a:r>
              <a:rPr lang="en-US" dirty="0">
                <a:effectLst/>
                <a:latin typeface="Times New Roman" panose="02020603050405020304" pitchFamily="18" charset="0"/>
                <a:ea typeface="Times New Roman" panose="02020603050405020304" pitchFamily="18" charset="0"/>
              </a:rPr>
              <a:t>A.</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Feigenbaum developed</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five-level</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model of</a:t>
            </a:r>
            <a:r>
              <a:rPr lang="uk-UA" spc="-5" dirty="0">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quality</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management </a:t>
            </a:r>
            <a:r>
              <a:rPr lang="en-US" spc="-10" dirty="0">
                <a:effectLst/>
                <a:latin typeface="Times New Roman" panose="02020603050405020304" pitchFamily="18" charset="0"/>
                <a:ea typeface="Times New Roman" panose="02020603050405020304" pitchFamily="18" charset="0"/>
              </a:rPr>
              <a:t>system.</a:t>
            </a:r>
            <a:endParaRPr lang="uk-UA" dirty="0">
              <a:effectLst/>
              <a:latin typeface="Times New Roman" panose="02020603050405020304" pitchFamily="18" charset="0"/>
              <a:ea typeface="Times New Roman" panose="02020603050405020304" pitchFamily="18" charset="0"/>
            </a:endParaRPr>
          </a:p>
          <a:p>
            <a:pPr marR="149225" indent="448945" algn="just"/>
            <a:r>
              <a:rPr lang="en-US" dirty="0">
                <a:effectLst/>
                <a:latin typeface="Times New Roman" panose="02020603050405020304" pitchFamily="18" charset="0"/>
                <a:ea typeface="Times New Roman" panose="02020603050405020304" pitchFamily="18" charset="0"/>
              </a:rPr>
              <a:t>The</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basic</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first</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level</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involves</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preparing</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for</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design</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quality</a:t>
            </a:r>
            <a:r>
              <a:rPr lang="en-US" spc="-3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assurance</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system. The second level entails designing the quality assurance system.</a:t>
            </a:r>
            <a:endParaRPr lang="uk-UA" dirty="0">
              <a:effectLst/>
              <a:latin typeface="Times New Roman" panose="02020603050405020304" pitchFamily="18" charset="0"/>
              <a:ea typeface="Times New Roman" panose="02020603050405020304" pitchFamily="18" charset="0"/>
            </a:endParaRPr>
          </a:p>
          <a:p>
            <a:pPr algn="just"/>
            <a:r>
              <a:rPr lang="en-US" dirty="0">
                <a:effectLst/>
                <a:latin typeface="Times New Roman" panose="02020603050405020304" pitchFamily="18" charset="0"/>
                <a:ea typeface="Times New Roman" panose="02020603050405020304" pitchFamily="18" charset="0"/>
              </a:rPr>
              <a:t>The third level is the activation stage of the system. The fourth level involves implementing the system. The</a:t>
            </a:r>
            <a:r>
              <a:rPr lang="en-US" spc="-3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final</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fifth</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level</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comprehensive</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quality</a:t>
            </a:r>
            <a:r>
              <a:rPr lang="en-US" spc="-4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control. </a:t>
            </a:r>
            <a:endParaRPr lang="uk-UA" dirty="0">
              <a:effectLst/>
              <a:latin typeface="Times New Roman" panose="02020603050405020304" pitchFamily="18" charset="0"/>
              <a:ea typeface="Times New Roman" panose="02020603050405020304" pitchFamily="18" charset="0"/>
            </a:endParaRPr>
          </a:p>
          <a:p>
            <a:pPr algn="just"/>
            <a:endParaRPr lang="uk-UA" sz="2200" dirty="0"/>
          </a:p>
        </p:txBody>
      </p:sp>
      <p:pic>
        <p:nvPicPr>
          <p:cNvPr id="4" name="Picture 2" descr="АРМАНД ФЕЙГЕНБАУМ — СОЗДАТЕЛЬ TQM («всеобщее управление качеством») — НА  ЗАВОДЕ">
            <a:extLst>
              <a:ext uri="{FF2B5EF4-FFF2-40B4-BE49-F238E27FC236}">
                <a16:creationId xmlns:a16="http://schemas.microsoft.com/office/drawing/2014/main" id="{333365C5-F729-BF5A-0BE8-0ACD1C6243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2155" y="3130244"/>
            <a:ext cx="2450059" cy="282881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DB5725C-2631-80B2-9804-3B2F1D961C78}"/>
              </a:ext>
            </a:extLst>
          </p:cNvPr>
          <p:cNvSpPr txBox="1"/>
          <p:nvPr/>
        </p:nvSpPr>
        <p:spPr>
          <a:xfrm>
            <a:off x="9330814" y="6129779"/>
            <a:ext cx="2450059" cy="369332"/>
          </a:xfrm>
          <a:prstGeom prst="rect">
            <a:avLst/>
          </a:prstGeom>
          <a:noFill/>
        </p:spPr>
        <p:txBody>
          <a:bodyPr wrap="square">
            <a:spAutoFit/>
          </a:bodyPr>
          <a:lstStyle/>
          <a:p>
            <a:r>
              <a:rPr lang="en-US" sz="1800" b="1" i="1" dirty="0">
                <a:effectLst/>
                <a:latin typeface="Times New Roman" panose="02020603050405020304" pitchFamily="18" charset="0"/>
                <a:ea typeface="Times New Roman" panose="02020603050405020304" pitchFamily="18" charset="0"/>
              </a:rPr>
              <a:t>Armand</a:t>
            </a:r>
            <a:r>
              <a:rPr lang="en-US" sz="1800" b="1" i="1" spc="-30" dirty="0">
                <a:effectLst/>
                <a:latin typeface="Times New Roman" panose="02020603050405020304" pitchFamily="18" charset="0"/>
                <a:ea typeface="Times New Roman" panose="02020603050405020304" pitchFamily="18" charset="0"/>
              </a:rPr>
              <a:t> </a:t>
            </a:r>
            <a:r>
              <a:rPr lang="en-US" sz="1800" b="1" i="1" dirty="0">
                <a:effectLst/>
                <a:latin typeface="Times New Roman" panose="02020603050405020304" pitchFamily="18" charset="0"/>
                <a:ea typeface="Times New Roman" panose="02020603050405020304" pitchFamily="18" charset="0"/>
              </a:rPr>
              <a:t>Feigenbaum</a:t>
            </a:r>
            <a:r>
              <a:rPr lang="en-US" sz="1800" b="1" i="1" spc="-30" dirty="0">
                <a:effectLst/>
                <a:latin typeface="Times New Roman" panose="02020603050405020304" pitchFamily="18" charset="0"/>
                <a:ea typeface="Times New Roman" panose="02020603050405020304" pitchFamily="18" charset="0"/>
              </a:rPr>
              <a:t> </a:t>
            </a:r>
            <a:endParaRPr lang="uk-UA" b="1" dirty="0"/>
          </a:p>
        </p:txBody>
      </p:sp>
      <p:sp>
        <p:nvSpPr>
          <p:cNvPr id="8" name="TextBox 7">
            <a:extLst>
              <a:ext uri="{FF2B5EF4-FFF2-40B4-BE49-F238E27FC236}">
                <a16:creationId xmlns:a16="http://schemas.microsoft.com/office/drawing/2014/main" id="{95B25624-D6F0-61B2-AFBA-1DEB3DFBEC83}"/>
              </a:ext>
            </a:extLst>
          </p:cNvPr>
          <p:cNvSpPr txBox="1"/>
          <p:nvPr/>
        </p:nvSpPr>
        <p:spPr>
          <a:xfrm>
            <a:off x="1750142" y="459177"/>
            <a:ext cx="6666272" cy="2031325"/>
          </a:xfrm>
          <a:prstGeom prst="rect">
            <a:avLst/>
          </a:prstGeom>
          <a:noFill/>
        </p:spPr>
        <p:txBody>
          <a:bodyPr wrap="square">
            <a:spAutoFit/>
          </a:bodyPr>
          <a:lstStyle/>
          <a:p>
            <a:pPr marL="450850" marR="2218055" indent="448945" algn="l"/>
            <a:r>
              <a:rPr lang="en-US" sz="1800" b="1" i="1" dirty="0">
                <a:effectLst/>
                <a:latin typeface="Times New Roman" panose="02020603050405020304" pitchFamily="18" charset="0"/>
                <a:ea typeface="Times New Roman" panose="02020603050405020304" pitchFamily="18" charset="0"/>
              </a:rPr>
              <a:t>The Ettinger – Sittig Concept</a:t>
            </a:r>
            <a:endParaRPr lang="uk-UA" sz="1800" b="1" dirty="0">
              <a:effectLst/>
              <a:latin typeface="Times New Roman" panose="02020603050405020304" pitchFamily="18" charset="0"/>
              <a:ea typeface="Times New Roman" panose="02020603050405020304" pitchFamily="18" charset="0"/>
            </a:endParaRPr>
          </a:p>
          <a:p>
            <a:pPr marL="1270" marR="87630" indent="448945" algn="just"/>
            <a:r>
              <a:rPr lang="en-US" sz="1800" dirty="0">
                <a:effectLst/>
                <a:latin typeface="Times New Roman" panose="02020603050405020304" pitchFamily="18" charset="0"/>
                <a:ea typeface="Times New Roman" panose="02020603050405020304" pitchFamily="18" charset="0"/>
              </a:rPr>
              <a:t>Among the quality management models developed in the 1950s, the Ettinger – Sittig model stands out. Unlike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Feigenbaum’s model, this model takes into account 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need to manage functional</a:t>
            </a:r>
            <a:r>
              <a:rPr lang="en-US" sz="1800" spc="1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1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1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influence</a:t>
            </a:r>
            <a:r>
              <a:rPr lang="en-US" sz="1800" spc="1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demand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1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product</a:t>
            </a:r>
            <a:r>
              <a:rPr lang="en-US" sz="1800" spc="1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1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According</a:t>
            </a:r>
            <a:r>
              <a:rPr lang="en-US" sz="1800" spc="1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1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this</a:t>
            </a:r>
            <a:r>
              <a:rPr lang="en-US" sz="1800" spc="1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model, the first stage of each quality management cycle is studying demand.</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21941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A75134-F639-F823-F066-5DD633944B83}"/>
              </a:ext>
            </a:extLst>
          </p:cNvPr>
          <p:cNvSpPr txBox="1"/>
          <p:nvPr/>
        </p:nvSpPr>
        <p:spPr>
          <a:xfrm>
            <a:off x="3086400" y="1043751"/>
            <a:ext cx="8515665" cy="5109091"/>
          </a:xfrm>
          <a:prstGeom prst="rect">
            <a:avLst/>
          </a:prstGeom>
          <a:noFill/>
          <a:ln w="57150">
            <a:solidFill>
              <a:srgbClr val="FF0000"/>
            </a:solidFill>
          </a:ln>
        </p:spPr>
        <p:txBody>
          <a:bodyPr wrap="square">
            <a:spAutoFit/>
          </a:bodyPr>
          <a:lstStyle/>
          <a:p>
            <a:pPr algn="just" fontAlgn="base"/>
            <a:r>
              <a:rPr lang="en-US" sz="2200" b="0" i="0" dirty="0">
                <a:effectLst/>
                <a:latin typeface="Times New Roman" panose="02020603050405020304" pitchFamily="18" charset="0"/>
                <a:cs typeface="Times New Roman" panose="02020603050405020304" pitchFamily="18" charset="0"/>
              </a:rPr>
              <a:t>Here are Dr Feigenbaum’s </a:t>
            </a:r>
            <a:r>
              <a:rPr lang="en-US" sz="2200" b="0" i="1"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elements of total quality</a:t>
            </a:r>
            <a:r>
              <a:rPr lang="en-US" sz="2200" b="0" i="1" dirty="0">
                <a:effectLst/>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to lead to a total customer focus:</a:t>
            </a:r>
          </a:p>
          <a:p>
            <a:pPr algn="just" fontAlgn="base"/>
            <a:r>
              <a:rPr lang="en-US" sz="2200" b="0" i="0" dirty="0">
                <a:effectLst/>
                <a:latin typeface="Times New Roman" panose="02020603050405020304" pitchFamily="18" charset="0"/>
                <a:cs typeface="Times New Roman" panose="02020603050405020304" pitchFamily="18" charset="0"/>
              </a:rPr>
              <a:t> </a:t>
            </a:r>
          </a:p>
          <a:p>
            <a:pPr marL="342900" indent="342900" algn="just" fontAlgn="base">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Quality is the customers perception of what quality is, not what a company thinks it is.</a:t>
            </a:r>
          </a:p>
          <a:p>
            <a:pPr marL="342900" indent="342900" algn="just" fontAlgn="base">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Quality and cost are the same - not different.</a:t>
            </a:r>
          </a:p>
          <a:p>
            <a:pPr marL="342900" indent="342900" algn="just" fontAlgn="base">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Quality is an individual and team commitment.</a:t>
            </a:r>
          </a:p>
          <a:p>
            <a:pPr marL="342900" indent="342900" algn="just" fontAlgn="base">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Quality and innovation are interrelated and mutually beneficial.</a:t>
            </a:r>
          </a:p>
          <a:p>
            <a:pPr marL="342900" indent="342900" algn="just" fontAlgn="base">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Managing Quality is managing the business.</a:t>
            </a:r>
          </a:p>
          <a:p>
            <a:pPr marL="342900" indent="342900" algn="just" fontAlgn="base">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Quality is a principal.</a:t>
            </a:r>
          </a:p>
          <a:p>
            <a:pPr marL="342900" indent="342900" algn="just" fontAlgn="base">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Quality is not a temporary or quick fix but a continuous process of improvement.</a:t>
            </a:r>
          </a:p>
          <a:p>
            <a:pPr marL="342900" indent="342900" algn="just" fontAlgn="base">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Productivity gained by cost effective demonstrably beneficial Quality investment.</a:t>
            </a:r>
          </a:p>
          <a:p>
            <a:pPr marL="342900" indent="342900" algn="just" fontAlgn="base">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Implement Quality by encompassing suppliers and customers in the system.</a:t>
            </a:r>
          </a:p>
        </p:txBody>
      </p:sp>
      <p:pic>
        <p:nvPicPr>
          <p:cNvPr id="4" name="Picture 2" descr="Знак внимание для презентации - фото и картинки abrakadabra.fun">
            <a:extLst>
              <a:ext uri="{FF2B5EF4-FFF2-40B4-BE49-F238E27FC236}">
                <a16:creationId xmlns:a16="http://schemas.microsoft.com/office/drawing/2014/main" id="{58F1A33B-8C02-75C0-1652-AED2F07050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11" y="1525767"/>
            <a:ext cx="2504306" cy="4145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526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ТОП-10 інноваційних трендів у фармі — ThePharma.Media">
            <a:extLst>
              <a:ext uri="{FF2B5EF4-FFF2-40B4-BE49-F238E27FC236}">
                <a16:creationId xmlns:a16="http://schemas.microsoft.com/office/drawing/2014/main" id="{53AE1AA4-2C51-B30B-0190-B106C2097C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4076" y="4757282"/>
            <a:ext cx="3661124" cy="1961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Диаграмма Исикавы">
            <a:extLst>
              <a:ext uri="{FF2B5EF4-FFF2-40B4-BE49-F238E27FC236}">
                <a16:creationId xmlns:a16="http://schemas.microsoft.com/office/drawing/2014/main" id="{F071F296-6180-328A-0754-3F3F7C89E9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9539" y="1453756"/>
            <a:ext cx="2370146" cy="297906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4D0325C-03A0-741D-74BD-482D7696CCC8}"/>
              </a:ext>
            </a:extLst>
          </p:cNvPr>
          <p:cNvSpPr txBox="1"/>
          <p:nvPr/>
        </p:nvSpPr>
        <p:spPr>
          <a:xfrm>
            <a:off x="2104104" y="801054"/>
            <a:ext cx="6489290" cy="3816429"/>
          </a:xfrm>
          <a:prstGeom prst="rect">
            <a:avLst/>
          </a:prstGeom>
          <a:noFill/>
        </p:spPr>
        <p:txBody>
          <a:bodyPr wrap="square">
            <a:spAutoFit/>
          </a:bodyPr>
          <a:lstStyle/>
          <a:p>
            <a:pPr marL="450850" algn="just">
              <a:spcBef>
                <a:spcPts val="5"/>
              </a:spcBef>
            </a:pPr>
            <a:r>
              <a:rPr lang="en-US" sz="2200" b="1" i="1" dirty="0">
                <a:effectLst/>
                <a:latin typeface="Times New Roman" panose="02020603050405020304" pitchFamily="18" charset="0"/>
                <a:ea typeface="Times New Roman" panose="02020603050405020304" pitchFamily="18" charset="0"/>
              </a:rPr>
              <a:t>Kaoru</a:t>
            </a:r>
            <a:r>
              <a:rPr lang="en-US" sz="2200" b="1" i="1" spc="-5" dirty="0">
                <a:effectLst/>
                <a:latin typeface="Times New Roman" panose="02020603050405020304" pitchFamily="18" charset="0"/>
                <a:ea typeface="Times New Roman" panose="02020603050405020304" pitchFamily="18" charset="0"/>
              </a:rPr>
              <a:t> </a:t>
            </a:r>
            <a:r>
              <a:rPr lang="en-US" sz="2200" b="1" i="1" dirty="0">
                <a:effectLst/>
                <a:latin typeface="Times New Roman" panose="02020603050405020304" pitchFamily="18" charset="0"/>
                <a:ea typeface="Times New Roman" panose="02020603050405020304" pitchFamily="18" charset="0"/>
              </a:rPr>
              <a:t>Ishikawa’s </a:t>
            </a:r>
            <a:r>
              <a:rPr lang="en-US" sz="2200" b="1" i="1" spc="-10" dirty="0">
                <a:effectLst/>
                <a:latin typeface="Times New Roman" panose="02020603050405020304" pitchFamily="18" charset="0"/>
                <a:ea typeface="Times New Roman" panose="02020603050405020304" pitchFamily="18" charset="0"/>
              </a:rPr>
              <a:t>Concept</a:t>
            </a:r>
            <a:endParaRPr lang="uk-UA" sz="2200" b="1" i="1" spc="-10" dirty="0">
              <a:effectLst/>
              <a:latin typeface="Times New Roman" panose="02020603050405020304" pitchFamily="18" charset="0"/>
              <a:ea typeface="Times New Roman" panose="02020603050405020304" pitchFamily="18" charset="0"/>
            </a:endParaRPr>
          </a:p>
          <a:p>
            <a:pPr marL="450850" algn="just">
              <a:spcBef>
                <a:spcPts val="5"/>
              </a:spcBef>
            </a:pPr>
            <a:endParaRPr lang="uk-UA" sz="2200" dirty="0">
              <a:effectLst/>
              <a:latin typeface="Times New Roman" panose="02020603050405020304" pitchFamily="18" charset="0"/>
              <a:ea typeface="Times New Roman" panose="02020603050405020304" pitchFamily="18" charset="0"/>
            </a:endParaRPr>
          </a:p>
          <a:p>
            <a:pPr algn="just"/>
            <a:r>
              <a:rPr lang="en-US" sz="2200" dirty="0">
                <a:effectLst/>
                <a:latin typeface="Times New Roman" panose="02020603050405020304" pitchFamily="18" charset="0"/>
                <a:ea typeface="Times New Roman" panose="02020603050405020304" pitchFamily="18" charset="0"/>
              </a:rPr>
              <a:t>K.</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Ishikawa</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formulated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basic</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principles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role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a:t>
            </a:r>
            <a:r>
              <a:rPr lang="en-US" sz="2200" spc="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Japanese</a:t>
            </a:r>
            <a:r>
              <a:rPr lang="en-US" sz="2200" spc="1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economy.</a:t>
            </a:r>
            <a:r>
              <a:rPr lang="en-US" sz="2200" spc="1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a:t>
            </a:r>
            <a:r>
              <a:rPr lang="en-US" sz="2200" spc="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10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early 1950s,</a:t>
            </a:r>
            <a:r>
              <a:rPr lang="en-US" sz="2200" spc="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he</a:t>
            </a:r>
            <a:r>
              <a:rPr lang="en-US" sz="2200" spc="1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began</a:t>
            </a:r>
            <a:r>
              <a:rPr lang="en-US" sz="2200" spc="10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a:t>
            </a:r>
            <a:r>
              <a:rPr lang="en-US" sz="2200" spc="1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campaign</a:t>
            </a:r>
            <a:r>
              <a:rPr lang="en-US" sz="2200" spc="10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train</a:t>
            </a:r>
            <a:r>
              <a:rPr lang="en-US" sz="2200" spc="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top-level</a:t>
            </a:r>
            <a:r>
              <a:rPr lang="en-US" sz="2200" spc="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managers of</a:t>
            </a:r>
            <a:r>
              <a:rPr lang="en-US" sz="2200" spc="3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firms</a:t>
            </a:r>
            <a:r>
              <a:rPr lang="en-US" sz="2200" spc="3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a:t>
            </a:r>
            <a:r>
              <a:rPr lang="en-US" sz="2200" spc="3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statistical</a:t>
            </a:r>
            <a:r>
              <a:rPr lang="en-US" sz="2200" spc="3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control</a:t>
            </a:r>
            <a:r>
              <a:rPr lang="en-US" sz="2200" spc="3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methods.</a:t>
            </a:r>
            <a:r>
              <a:rPr lang="en-US" sz="2200" spc="38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Ishikawa</a:t>
            </a:r>
            <a:r>
              <a:rPr lang="en-US" sz="2200" spc="3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introduced</a:t>
            </a:r>
            <a:r>
              <a:rPr lang="en-US" sz="2200" spc="3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t>
            </a:r>
            <a:r>
              <a:rPr lang="en-US" sz="2200" spc="3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original</a:t>
            </a:r>
            <a:r>
              <a:rPr lang="en-US" sz="2200" spc="3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graphical</a:t>
            </a:r>
            <a:r>
              <a:rPr lang="en-US" sz="2200" spc="3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method for analyzing cause-and-effect relationships to world practice, which became known as his "Ishikawa diagram" and became part of the seven tools of quality control</a:t>
            </a:r>
            <a:r>
              <a:rPr lang="uk-UA" sz="2200" dirty="0">
                <a:effectLst/>
                <a:latin typeface="Times New Roman" panose="02020603050405020304" pitchFamily="18" charset="0"/>
                <a:ea typeface="Times New Roman" panose="02020603050405020304" pitchFamily="18" charset="0"/>
              </a:rPr>
              <a:t>.</a:t>
            </a:r>
            <a:endParaRPr lang="uk-UA" sz="2200" dirty="0"/>
          </a:p>
        </p:txBody>
      </p:sp>
      <p:sp>
        <p:nvSpPr>
          <p:cNvPr id="9" name="TextBox 8">
            <a:extLst>
              <a:ext uri="{FF2B5EF4-FFF2-40B4-BE49-F238E27FC236}">
                <a16:creationId xmlns:a16="http://schemas.microsoft.com/office/drawing/2014/main" id="{1B5E22C9-46EB-408D-E237-6B2176A70B0F}"/>
              </a:ext>
            </a:extLst>
          </p:cNvPr>
          <p:cNvSpPr txBox="1"/>
          <p:nvPr/>
        </p:nvSpPr>
        <p:spPr>
          <a:xfrm>
            <a:off x="9370141" y="4688456"/>
            <a:ext cx="2330245" cy="400110"/>
          </a:xfrm>
          <a:prstGeom prst="rect">
            <a:avLst/>
          </a:prstGeom>
          <a:noFill/>
        </p:spPr>
        <p:txBody>
          <a:bodyPr wrap="square">
            <a:spAutoFit/>
          </a:bodyPr>
          <a:lstStyle/>
          <a:p>
            <a:r>
              <a:rPr lang="en-US" sz="2000" b="1" i="1" dirty="0">
                <a:effectLst/>
                <a:latin typeface="Times New Roman" panose="02020603050405020304" pitchFamily="18" charset="0"/>
                <a:ea typeface="Times New Roman" panose="02020603050405020304" pitchFamily="18" charset="0"/>
              </a:rPr>
              <a:t>Kaoru</a:t>
            </a:r>
            <a:r>
              <a:rPr lang="en-US" sz="2000" b="1" i="1" spc="-5" dirty="0">
                <a:effectLst/>
                <a:latin typeface="Times New Roman" panose="02020603050405020304" pitchFamily="18" charset="0"/>
                <a:ea typeface="Times New Roman" panose="02020603050405020304" pitchFamily="18" charset="0"/>
              </a:rPr>
              <a:t> </a:t>
            </a:r>
            <a:r>
              <a:rPr lang="en-US" sz="2000" b="1" i="1" dirty="0">
                <a:effectLst/>
                <a:latin typeface="Times New Roman" panose="02020603050405020304" pitchFamily="18" charset="0"/>
                <a:ea typeface="Times New Roman" panose="02020603050405020304" pitchFamily="18" charset="0"/>
              </a:rPr>
              <a:t>Ishikawa </a:t>
            </a:r>
            <a:endParaRPr lang="uk-UA" sz="2000" b="1" dirty="0"/>
          </a:p>
        </p:txBody>
      </p:sp>
    </p:spTree>
    <p:extLst>
      <p:ext uri="{BB962C8B-B14F-4D97-AF65-F5344CB8AC3E}">
        <p14:creationId xmlns:p14="http://schemas.microsoft.com/office/powerpoint/2010/main" val="4123182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2E0EBC-80C3-D5F6-8EEF-60D13C9FC70D}"/>
              </a:ext>
            </a:extLst>
          </p:cNvPr>
          <p:cNvSpPr txBox="1"/>
          <p:nvPr/>
        </p:nvSpPr>
        <p:spPr>
          <a:xfrm>
            <a:off x="1366684" y="868798"/>
            <a:ext cx="6735695" cy="4747453"/>
          </a:xfrm>
          <a:prstGeom prst="rect">
            <a:avLst/>
          </a:prstGeom>
          <a:noFill/>
        </p:spPr>
        <p:txBody>
          <a:bodyPr wrap="square">
            <a:spAutoFit/>
          </a:bodyPr>
          <a:lstStyle/>
          <a:p>
            <a:pPr marL="450850" algn="just">
              <a:spcBef>
                <a:spcPts val="330"/>
              </a:spcBef>
            </a:pPr>
            <a:r>
              <a:rPr lang="en-US" sz="2000" i="1" dirty="0">
                <a:effectLst/>
                <a:latin typeface="Times New Roman" panose="02020603050405020304" pitchFamily="18" charset="0"/>
                <a:ea typeface="Times New Roman" panose="02020603050405020304" pitchFamily="18" charset="0"/>
              </a:rPr>
              <a:t>Genichi</a:t>
            </a:r>
            <a:r>
              <a:rPr lang="en-US" sz="2000" i="1" spc="-2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Taguchi’s</a:t>
            </a:r>
            <a:r>
              <a:rPr lang="en-US" sz="2000" i="1" spc="-15" dirty="0">
                <a:effectLst/>
                <a:latin typeface="Times New Roman" panose="02020603050405020304" pitchFamily="18" charset="0"/>
                <a:ea typeface="Times New Roman" panose="02020603050405020304" pitchFamily="18" charset="0"/>
              </a:rPr>
              <a:t> </a:t>
            </a:r>
            <a:r>
              <a:rPr lang="en-US" sz="2000" i="1" spc="-10" dirty="0">
                <a:effectLst/>
                <a:latin typeface="Times New Roman" panose="02020603050405020304" pitchFamily="18" charset="0"/>
                <a:ea typeface="Times New Roman" panose="02020603050405020304" pitchFamily="18" charset="0"/>
              </a:rPr>
              <a:t>Concept</a:t>
            </a:r>
            <a:endParaRPr lang="uk-UA" sz="2000" i="1" spc="-10" dirty="0">
              <a:effectLst/>
              <a:latin typeface="Times New Roman" panose="02020603050405020304" pitchFamily="18" charset="0"/>
              <a:ea typeface="Times New Roman" panose="02020603050405020304" pitchFamily="18" charset="0"/>
            </a:endParaRPr>
          </a:p>
          <a:p>
            <a:pPr marL="450850" algn="just">
              <a:spcBef>
                <a:spcPts val="330"/>
              </a:spcBef>
            </a:pPr>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dirty="0">
                <a:effectLst/>
                <a:latin typeface="Times New Roman" panose="02020603050405020304" pitchFamily="18" charset="0"/>
                <a:ea typeface="Times New Roman" panose="02020603050405020304" pitchFamily="18" charset="0"/>
              </a:rPr>
              <a:t>G. Taguchi named his </a:t>
            </a:r>
            <a:r>
              <a:rPr lang="en-US" sz="2000" i="1" dirty="0">
                <a:effectLst/>
                <a:latin typeface="Times New Roman" panose="02020603050405020304" pitchFamily="18" charset="0"/>
                <a:ea typeface="Times New Roman" panose="02020603050405020304" pitchFamily="18" charset="0"/>
              </a:rPr>
              <a:t>concept "quality engineering"</a:t>
            </a:r>
            <a:r>
              <a:rPr lang="en-US" sz="2000" dirty="0">
                <a:effectLst/>
                <a:latin typeface="Times New Roman" panose="02020603050405020304" pitchFamily="18" charset="0"/>
                <a:ea typeface="Times New Roman" panose="02020603050405020304" pitchFamily="18" charset="0"/>
              </a:rPr>
              <a:t>. The key principle of Taguchi’s concept is managing deviations from the nominal value. </a:t>
            </a:r>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dirty="0">
                <a:effectLst/>
                <a:latin typeface="Times New Roman" panose="02020603050405020304" pitchFamily="18" charset="0"/>
                <a:ea typeface="Times New Roman" panose="02020603050405020304" pitchFamily="18" charset="0"/>
              </a:rPr>
              <a:t>Taguchi’s methods allow for designing products and processes that are insensitive to the influence of "noise", which are variable factors causing dispersion of parameter values that are difficult, impossible, or expensive to change. </a:t>
            </a:r>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dirty="0">
                <a:effectLst/>
                <a:latin typeface="Times New Roman" panose="02020603050405020304" pitchFamily="18" charset="0"/>
                <a:ea typeface="Times New Roman" panose="02020603050405020304" pitchFamily="18" charset="0"/>
              </a:rPr>
              <a:t>From an economic standpoint, even minor "noises" reduce profits because they increase production costs and warranty expenses. </a:t>
            </a:r>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dirty="0">
                <a:effectLst/>
                <a:latin typeface="Times New Roman" panose="02020603050405020304" pitchFamily="18" charset="0"/>
                <a:ea typeface="Times New Roman" panose="02020603050405020304" pitchFamily="18" charset="0"/>
              </a:rPr>
              <a:t>Taguchi emphasizes the stages preceding product design, as it is at these stages that the task of achieving robustness is addressed.</a:t>
            </a:r>
            <a:endParaRPr lang="uk-UA" sz="2000" dirty="0">
              <a:effectLst/>
              <a:latin typeface="Times New Roman" panose="02020603050405020304" pitchFamily="18" charset="0"/>
              <a:ea typeface="Times New Roman" panose="02020603050405020304" pitchFamily="18" charset="0"/>
            </a:endParaRPr>
          </a:p>
        </p:txBody>
      </p:sp>
      <p:pic>
        <p:nvPicPr>
          <p:cNvPr id="4" name="Picture 2" descr="Генити Тагути биография. Японский инженер и статистик">
            <a:extLst>
              <a:ext uri="{FF2B5EF4-FFF2-40B4-BE49-F238E27FC236}">
                <a16:creationId xmlns:a16="http://schemas.microsoft.com/office/drawing/2014/main" id="{E0450FB8-CDCD-C90D-12B1-ED3D64D307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1833" y="1441804"/>
            <a:ext cx="3233854" cy="34535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7DC96F4-9BE0-7F4C-B5F4-5F0E6FF1BBAF}"/>
              </a:ext>
            </a:extLst>
          </p:cNvPr>
          <p:cNvSpPr txBox="1"/>
          <p:nvPr/>
        </p:nvSpPr>
        <p:spPr>
          <a:xfrm>
            <a:off x="8995782" y="5216141"/>
            <a:ext cx="2885378" cy="400110"/>
          </a:xfrm>
          <a:prstGeom prst="rect">
            <a:avLst/>
          </a:prstGeom>
          <a:noFill/>
        </p:spPr>
        <p:txBody>
          <a:bodyPr wrap="square">
            <a:spAutoFit/>
          </a:bodyPr>
          <a:lstStyle/>
          <a:p>
            <a:r>
              <a:rPr lang="en-US" sz="2000" b="1" i="1" dirty="0">
                <a:effectLst/>
                <a:latin typeface="Times New Roman" panose="02020603050405020304" pitchFamily="18" charset="0"/>
                <a:ea typeface="Times New Roman" panose="02020603050405020304" pitchFamily="18" charset="0"/>
              </a:rPr>
              <a:t>Genichi</a:t>
            </a:r>
            <a:r>
              <a:rPr lang="en-US" sz="2000" b="1" i="1" spc="-20" dirty="0">
                <a:effectLst/>
                <a:latin typeface="Times New Roman" panose="02020603050405020304" pitchFamily="18" charset="0"/>
                <a:ea typeface="Times New Roman" panose="02020603050405020304" pitchFamily="18" charset="0"/>
              </a:rPr>
              <a:t> </a:t>
            </a:r>
            <a:r>
              <a:rPr lang="en-US" sz="2000" b="1" i="1" dirty="0">
                <a:effectLst/>
                <a:latin typeface="Times New Roman" panose="02020603050405020304" pitchFamily="18" charset="0"/>
                <a:ea typeface="Times New Roman" panose="02020603050405020304" pitchFamily="18" charset="0"/>
              </a:rPr>
              <a:t>Taguchi</a:t>
            </a:r>
            <a:r>
              <a:rPr lang="en-US" sz="2000" b="1" i="1" spc="-15" dirty="0">
                <a:effectLst/>
                <a:latin typeface="Times New Roman" panose="02020603050405020304" pitchFamily="18" charset="0"/>
                <a:ea typeface="Times New Roman" panose="02020603050405020304" pitchFamily="18" charset="0"/>
              </a:rPr>
              <a:t> </a:t>
            </a:r>
            <a:endParaRPr lang="uk-UA" sz="2000" b="1" dirty="0"/>
          </a:p>
        </p:txBody>
      </p:sp>
    </p:spTree>
    <p:extLst>
      <p:ext uri="{BB962C8B-B14F-4D97-AF65-F5344CB8AC3E}">
        <p14:creationId xmlns:p14="http://schemas.microsoft.com/office/powerpoint/2010/main" val="438363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8DD6AD-E745-3BF4-C399-5BF49451995B}"/>
              </a:ext>
            </a:extLst>
          </p:cNvPr>
          <p:cNvSpPr txBox="1"/>
          <p:nvPr/>
        </p:nvSpPr>
        <p:spPr>
          <a:xfrm>
            <a:off x="688258" y="1690062"/>
            <a:ext cx="7629951" cy="3477875"/>
          </a:xfrm>
          <a:prstGeom prst="rect">
            <a:avLst/>
          </a:prstGeom>
          <a:solidFill>
            <a:schemeClr val="bg2"/>
          </a:solidFill>
        </p:spPr>
        <p:txBody>
          <a:bodyPr wrap="square">
            <a:spAutoFit/>
          </a:bodyPr>
          <a:lstStyle/>
          <a:p>
            <a:pPr marL="450850" algn="just">
              <a:spcBef>
                <a:spcPts val="5"/>
              </a:spcBef>
            </a:pPr>
            <a:r>
              <a:rPr lang="en-US" sz="2200" b="1" i="1" dirty="0">
                <a:effectLst/>
                <a:latin typeface="Times New Roman" panose="02020603050405020304" pitchFamily="18" charset="0"/>
                <a:ea typeface="Times New Roman" panose="02020603050405020304" pitchFamily="18" charset="0"/>
              </a:rPr>
              <a:t>Philip</a:t>
            </a:r>
            <a:r>
              <a:rPr lang="en-US" sz="2200" b="1" i="1" spc="-5" dirty="0">
                <a:effectLst/>
                <a:latin typeface="Times New Roman" panose="02020603050405020304" pitchFamily="18" charset="0"/>
                <a:ea typeface="Times New Roman" panose="02020603050405020304" pitchFamily="18" charset="0"/>
              </a:rPr>
              <a:t> </a:t>
            </a:r>
            <a:r>
              <a:rPr lang="en-US" sz="2200" b="1" i="1" dirty="0">
                <a:effectLst/>
                <a:latin typeface="Times New Roman" panose="02020603050405020304" pitchFamily="18" charset="0"/>
                <a:ea typeface="Times New Roman" panose="02020603050405020304" pitchFamily="18" charset="0"/>
              </a:rPr>
              <a:t>Crosby’s</a:t>
            </a:r>
            <a:r>
              <a:rPr lang="en-US" sz="2200" b="1" i="1" spc="-10" dirty="0">
                <a:effectLst/>
                <a:latin typeface="Times New Roman" panose="02020603050405020304" pitchFamily="18" charset="0"/>
                <a:ea typeface="Times New Roman" panose="02020603050405020304" pitchFamily="18" charset="0"/>
              </a:rPr>
              <a:t> Concept</a:t>
            </a:r>
            <a:endParaRPr lang="uk-UA" sz="2200" b="1" i="1" spc="-10" dirty="0">
              <a:effectLst/>
              <a:latin typeface="Times New Roman" panose="02020603050405020304" pitchFamily="18" charset="0"/>
              <a:ea typeface="Times New Roman" panose="02020603050405020304" pitchFamily="18" charset="0"/>
            </a:endParaRPr>
          </a:p>
          <a:p>
            <a:pPr marL="450850" algn="just">
              <a:spcBef>
                <a:spcPts val="5"/>
              </a:spcBef>
            </a:pPr>
            <a:endParaRPr lang="uk-UA" sz="2200" dirty="0">
              <a:effectLst/>
              <a:latin typeface="Times New Roman" panose="02020603050405020304" pitchFamily="18" charset="0"/>
              <a:ea typeface="Times New Roman" panose="02020603050405020304" pitchFamily="18" charset="0"/>
            </a:endParaRPr>
          </a:p>
          <a:p>
            <a:pPr marL="1270" marR="86995" indent="448945" algn="just"/>
            <a:r>
              <a:rPr lang="en-US" sz="2200" dirty="0">
                <a:effectLst/>
                <a:latin typeface="Times New Roman" panose="02020603050405020304" pitchFamily="18" charset="0"/>
                <a:ea typeface="Times New Roman" panose="02020603050405020304" pitchFamily="18" charset="0"/>
              </a:rPr>
              <a:t>In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his</a:t>
            </a:r>
            <a:r>
              <a:rPr lang="en-US" sz="2200" spc="400"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"Zero</a:t>
            </a:r>
            <a:r>
              <a:rPr lang="en-US" sz="2200" i="1" spc="400"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Defects"</a:t>
            </a:r>
            <a:r>
              <a:rPr lang="en-US" sz="2200" i="1" spc="400"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concept</a:t>
            </a:r>
            <a:r>
              <a:rPr lang="en-US" sz="2200" dirty="0">
                <a:effectLst/>
                <a:latin typeface="Times New Roman" panose="02020603050405020304" pitchFamily="18" charset="0"/>
                <a:ea typeface="Times New Roman" panose="02020603050405020304" pitchFamily="18" charset="0"/>
              </a:rPr>
              <a: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Philip</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Crosby</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argues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that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improving</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 does not require significant expenses because, in reality, improving quality simultaneously increases productivity. This is because many cost items associated with eliminating detected defects</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3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reworking</a:t>
            </a:r>
            <a:r>
              <a:rPr lang="en-US" sz="2200" spc="3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defective</a:t>
            </a:r>
            <a:r>
              <a:rPr lang="en-US" sz="2200" spc="38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products</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are</a:t>
            </a:r>
            <a:r>
              <a:rPr lang="en-US" sz="2200" spc="38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reduced.</a:t>
            </a:r>
            <a:r>
              <a:rPr lang="en-US" sz="2200" spc="39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Therefore,</a:t>
            </a:r>
            <a:r>
              <a:rPr lang="en-US" sz="2200" spc="3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38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key</a:t>
            </a:r>
            <a:r>
              <a:rPr lang="en-US" sz="2200" spc="35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3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38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success of the "Zero Defects" program is the principle of not accepting any initial level of acceptability for defects (zero defect level).</a:t>
            </a:r>
            <a:endParaRPr lang="uk-UA" sz="2200" dirty="0">
              <a:effectLst/>
              <a:latin typeface="Times New Roman" panose="02020603050405020304" pitchFamily="18" charset="0"/>
              <a:ea typeface="Times New Roman" panose="02020603050405020304" pitchFamily="18" charset="0"/>
            </a:endParaRPr>
          </a:p>
        </p:txBody>
      </p:sp>
      <p:pic>
        <p:nvPicPr>
          <p:cNvPr id="4" name="Picture 2" descr="Филипп Кросби - Качественный Казахстан">
            <a:extLst>
              <a:ext uri="{FF2B5EF4-FFF2-40B4-BE49-F238E27FC236}">
                <a16:creationId xmlns:a16="http://schemas.microsoft.com/office/drawing/2014/main" id="{7AC4D7A6-4D12-AB5D-B903-8B9021D2E0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9311" y="1416033"/>
            <a:ext cx="3069969" cy="354001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77DA45C-F48F-D682-244A-9AA8D7ED4E2D}"/>
              </a:ext>
            </a:extLst>
          </p:cNvPr>
          <p:cNvSpPr txBox="1"/>
          <p:nvPr/>
        </p:nvSpPr>
        <p:spPr>
          <a:xfrm>
            <a:off x="9355707" y="5241912"/>
            <a:ext cx="2383573" cy="400110"/>
          </a:xfrm>
          <a:prstGeom prst="rect">
            <a:avLst/>
          </a:prstGeom>
          <a:noFill/>
        </p:spPr>
        <p:txBody>
          <a:bodyPr wrap="square">
            <a:spAutoFit/>
          </a:bodyPr>
          <a:lstStyle/>
          <a:p>
            <a:r>
              <a:rPr lang="en-US" sz="2000" b="1" i="1" dirty="0">
                <a:effectLst/>
                <a:latin typeface="Times New Roman" panose="02020603050405020304" pitchFamily="18" charset="0"/>
                <a:ea typeface="Times New Roman" panose="02020603050405020304" pitchFamily="18" charset="0"/>
              </a:rPr>
              <a:t>Philip</a:t>
            </a:r>
            <a:r>
              <a:rPr lang="en-US" sz="2000" b="1" i="1" spc="-5" dirty="0">
                <a:effectLst/>
                <a:latin typeface="Times New Roman" panose="02020603050405020304" pitchFamily="18" charset="0"/>
                <a:ea typeface="Times New Roman" panose="02020603050405020304" pitchFamily="18" charset="0"/>
              </a:rPr>
              <a:t> </a:t>
            </a:r>
            <a:r>
              <a:rPr lang="en-US" sz="2000" b="1" i="1" dirty="0">
                <a:effectLst/>
                <a:latin typeface="Times New Roman" panose="02020603050405020304" pitchFamily="18" charset="0"/>
                <a:ea typeface="Times New Roman" panose="02020603050405020304" pitchFamily="18" charset="0"/>
              </a:rPr>
              <a:t>Crosby</a:t>
            </a:r>
            <a:r>
              <a:rPr lang="en-US" sz="2000" b="1" i="1" spc="-10" dirty="0">
                <a:effectLst/>
                <a:latin typeface="Times New Roman" panose="02020603050405020304" pitchFamily="18" charset="0"/>
                <a:ea typeface="Times New Roman" panose="02020603050405020304" pitchFamily="18" charset="0"/>
              </a:rPr>
              <a:t> </a:t>
            </a:r>
            <a:endParaRPr lang="uk-UA" sz="2000" dirty="0"/>
          </a:p>
        </p:txBody>
      </p:sp>
    </p:spTree>
    <p:extLst>
      <p:ext uri="{BB962C8B-B14F-4D97-AF65-F5344CB8AC3E}">
        <p14:creationId xmlns:p14="http://schemas.microsoft.com/office/powerpoint/2010/main" val="760199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054539-3369-999A-9C8B-A230FD96EBEB}"/>
              </a:ext>
            </a:extLst>
          </p:cNvPr>
          <p:cNvSpPr txBox="1"/>
          <p:nvPr/>
        </p:nvSpPr>
        <p:spPr>
          <a:xfrm>
            <a:off x="1779639" y="335845"/>
            <a:ext cx="10045209" cy="6186309"/>
          </a:xfrm>
          <a:prstGeom prst="rect">
            <a:avLst/>
          </a:prstGeom>
          <a:solidFill>
            <a:schemeClr val="bg2"/>
          </a:solidFill>
          <a:ln w="12700">
            <a:solidFill>
              <a:schemeClr val="tx1"/>
            </a:solidFill>
          </a:ln>
        </p:spPr>
        <p:txBody>
          <a:bodyPr wrap="square">
            <a:spAutoFit/>
          </a:bodyPr>
          <a:lstStyle/>
          <a:p>
            <a:pPr marL="1270" marR="88900" indent="448945" algn="just"/>
            <a:r>
              <a:rPr lang="en-US" sz="1800" dirty="0">
                <a:effectLst/>
                <a:latin typeface="Times New Roman" panose="02020603050405020304" pitchFamily="18" charset="0"/>
                <a:ea typeface="Times New Roman" panose="02020603050405020304" pitchFamily="18" charset="0"/>
              </a:rPr>
              <a:t>Crosby’s 14 principles ("absolutes") outlining the sequence of actions to ensure quality</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 enterprises also gained wide popularity.</a:t>
            </a:r>
            <a:endParaRPr lang="uk-UA" sz="1800" dirty="0">
              <a:effectLst/>
              <a:latin typeface="Times New Roman" panose="02020603050405020304" pitchFamily="18" charset="0"/>
              <a:ea typeface="Times New Roman" panose="02020603050405020304" pitchFamily="18" charset="0"/>
            </a:endParaRPr>
          </a:p>
          <a:p>
            <a:pPr marL="1270" marR="88900" indent="448945" algn="just"/>
            <a:endParaRPr lang="uk-UA" sz="1800" dirty="0">
              <a:effectLst/>
              <a:latin typeface="Times New Roman" panose="02020603050405020304" pitchFamily="18" charset="0"/>
              <a:ea typeface="Times New Roman" panose="02020603050405020304" pitchFamily="18" charset="0"/>
            </a:endParaRPr>
          </a:p>
          <a:p>
            <a:pPr marL="342900" marR="90805" lvl="0" indent="-342900" algn="just">
              <a:buSzPct val="100000"/>
              <a:buFont typeface="Times New Roman" panose="02020603050405020304" pitchFamily="18" charset="0"/>
              <a:buAutoNum type="arabicPeriod"/>
              <a:tabLst>
                <a:tab pos="719455" algn="l"/>
              </a:tabLst>
            </a:pPr>
            <a:r>
              <a:rPr lang="en-US" sz="1800" spc="0" dirty="0">
                <a:effectLst/>
                <a:latin typeface="Times New Roman" panose="02020603050405020304" pitchFamily="18" charset="0"/>
                <a:ea typeface="Times New Roman" panose="02020603050405020304" pitchFamily="18" charset="0"/>
              </a:rPr>
              <a:t>Clear definition of the organization’s management commitment to quality, as well as their responsibility in decision-making.</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ct val="100000"/>
              <a:buFont typeface="Times New Roman" panose="02020603050405020304" pitchFamily="18" charset="0"/>
              <a:buAutoNum type="arabicPeriod"/>
            </a:pPr>
            <a:r>
              <a:rPr lang="en-US" sz="1800" spc="0" dirty="0">
                <a:effectLst/>
                <a:latin typeface="Times New Roman" panose="02020603050405020304" pitchFamily="18" charset="0"/>
                <a:ea typeface="Times New Roman" panose="02020603050405020304" pitchFamily="18" charset="0"/>
              </a:rPr>
              <a:t>Form</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 team</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that will implement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 quality</a:t>
            </a:r>
            <a:r>
              <a:rPr lang="en-US" sz="1800" spc="-2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assurance</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program.</a:t>
            </a:r>
            <a:endParaRPr lang="uk-UA" sz="1600" spc="0" dirty="0">
              <a:effectLst/>
              <a:latin typeface="Times New Roman" panose="02020603050405020304" pitchFamily="18" charset="0"/>
              <a:ea typeface="Times New Roman" panose="02020603050405020304" pitchFamily="18" charset="0"/>
            </a:endParaRPr>
          </a:p>
          <a:p>
            <a:pPr marL="342900" marR="93980" lvl="0" indent="-342900" algn="just">
              <a:spcBef>
                <a:spcPts val="5"/>
              </a:spcBef>
              <a:buSzPct val="100000"/>
              <a:buFont typeface="Times New Roman" panose="02020603050405020304" pitchFamily="18" charset="0"/>
              <a:buAutoNum type="arabicPeriod"/>
              <a:tabLst>
                <a:tab pos="719455" algn="l"/>
              </a:tabLst>
            </a:pPr>
            <a:r>
              <a:rPr lang="en-US" sz="1800" spc="0" dirty="0">
                <a:effectLst/>
                <a:latin typeface="Times New Roman" panose="02020603050405020304" pitchFamily="18" charset="0"/>
                <a:ea typeface="Times New Roman" panose="02020603050405020304" pitchFamily="18" charset="0"/>
              </a:rPr>
              <a:t>Determine methods for assessing quality at all stages of its formation, as well as current and potential quality problems.</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ct val="100000"/>
              <a:buFont typeface="Times New Roman" panose="02020603050405020304" pitchFamily="18" charset="0"/>
              <a:buAutoNum type="arabicPeriod"/>
            </a:pPr>
            <a:r>
              <a:rPr lang="en-US" sz="1800" spc="0" dirty="0">
                <a:effectLst/>
                <a:latin typeface="Times New Roman" panose="02020603050405020304" pitchFamily="18" charset="0"/>
                <a:ea typeface="Times New Roman" panose="02020603050405020304" pitchFamily="18" charset="0"/>
              </a:rPr>
              <a:t>Organize</a:t>
            </a:r>
            <a:r>
              <a:rPr lang="en-US" sz="1800" spc="-2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accounting</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determination</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costs</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associated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with</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2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assurance.</a:t>
            </a:r>
            <a:endParaRPr lang="uk-UA" sz="1600" spc="0" dirty="0">
              <a:effectLst/>
              <a:latin typeface="Times New Roman" panose="02020603050405020304" pitchFamily="18" charset="0"/>
              <a:ea typeface="Times New Roman" panose="02020603050405020304" pitchFamily="18" charset="0"/>
            </a:endParaRPr>
          </a:p>
          <a:p>
            <a:pPr marL="342900" marR="88900" lvl="0" indent="-342900" algn="just">
              <a:buSzPct val="100000"/>
              <a:buFont typeface="Times New Roman" panose="02020603050405020304" pitchFamily="18" charset="0"/>
              <a:buAutoNum type="arabicPeriod"/>
              <a:tabLst>
                <a:tab pos="719455" algn="l"/>
              </a:tabLst>
            </a:pPr>
            <a:r>
              <a:rPr lang="en-US" sz="1800" spc="0" dirty="0">
                <a:effectLst/>
                <a:latin typeface="Times New Roman" panose="02020603050405020304" pitchFamily="18" charset="0"/>
                <a:ea typeface="Times New Roman" panose="02020603050405020304" pitchFamily="18" charset="0"/>
              </a:rPr>
              <a:t>Communicate the management’s quality policy to all employees of the enterprise, ensuring conscious employee attitudes towards quality. Define the costs of poor-quality work</a:t>
            </a:r>
            <a:r>
              <a:rPr lang="en-US" sz="1800" spc="2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 convey this information to subordinates.</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ct val="100000"/>
              <a:buFont typeface="Times New Roman" panose="02020603050405020304" pitchFamily="18" charset="0"/>
              <a:buAutoNum type="arabicPeriod"/>
            </a:pPr>
            <a:r>
              <a:rPr lang="en-US" sz="1800" spc="0" dirty="0">
                <a:effectLst/>
                <a:latin typeface="Times New Roman" panose="02020603050405020304" pitchFamily="18" charset="0"/>
                <a:ea typeface="Times New Roman" panose="02020603050405020304" pitchFamily="18" charset="0"/>
              </a:rPr>
              <a:t>Develop</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procedures</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for</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corrective actions</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in</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 </a:t>
            </a:r>
            <a:r>
              <a:rPr lang="en-US" sz="1800" spc="-10" dirty="0">
                <a:effectLst/>
                <a:latin typeface="Times New Roman" panose="02020603050405020304" pitchFamily="18" charset="0"/>
                <a:ea typeface="Times New Roman" panose="02020603050405020304" pitchFamily="18" charset="0"/>
              </a:rPr>
              <a:t>assurance.</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ct val="100000"/>
              <a:buFont typeface="Times New Roman" panose="02020603050405020304" pitchFamily="18" charset="0"/>
              <a:buAutoNum type="arabicPeriod"/>
            </a:pPr>
            <a:r>
              <a:rPr lang="en-US" sz="1800" spc="0" dirty="0">
                <a:effectLst/>
                <a:latin typeface="Times New Roman" panose="02020603050405020304" pitchFamily="18" charset="0"/>
                <a:ea typeface="Times New Roman" panose="02020603050405020304" pitchFamily="18" charset="0"/>
              </a:rPr>
              <a:t>Develop</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program</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for</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defect-free</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production</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"zero</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defects"</a:t>
            </a:r>
            <a:r>
              <a:rPr lang="en-US" sz="1800" spc="-10" dirty="0">
                <a:effectLst/>
                <a:latin typeface="Times New Roman" panose="02020603050405020304" pitchFamily="18" charset="0"/>
                <a:ea typeface="Times New Roman" panose="02020603050405020304" pitchFamily="18" charset="0"/>
              </a:rPr>
              <a:t> system).</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ct val="100000"/>
              <a:buFont typeface="Times New Roman" panose="02020603050405020304" pitchFamily="18" charset="0"/>
              <a:buAutoNum type="arabicPeriod"/>
            </a:pPr>
            <a:r>
              <a:rPr lang="en-US" sz="1800" spc="0" dirty="0">
                <a:effectLst/>
                <a:latin typeface="Times New Roman" panose="02020603050405020304" pitchFamily="18" charset="0"/>
                <a:ea typeface="Times New Roman" panose="02020603050405020304" pitchFamily="18" charset="0"/>
              </a:rPr>
              <a:t>Organize</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training</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for</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mentors</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who</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will implement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zero-defect </a:t>
            </a:r>
            <a:r>
              <a:rPr lang="en-US" sz="1800" spc="-10" dirty="0">
                <a:effectLst/>
                <a:latin typeface="Times New Roman" panose="02020603050405020304" pitchFamily="18" charset="0"/>
                <a:ea typeface="Times New Roman" panose="02020603050405020304" pitchFamily="18" charset="0"/>
              </a:rPr>
              <a:t>program.</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ct val="100000"/>
              <a:buFont typeface="Times New Roman" panose="02020603050405020304" pitchFamily="18" charset="0"/>
              <a:buAutoNum type="arabicPeriod"/>
            </a:pPr>
            <a:r>
              <a:rPr lang="en-US" sz="1800" spc="0" dirty="0">
                <a:effectLst/>
                <a:latin typeface="Times New Roman" panose="02020603050405020304" pitchFamily="18" charset="0"/>
                <a:ea typeface="Times New Roman" panose="02020603050405020304" pitchFamily="18" charset="0"/>
              </a:rPr>
              <a:t>Organize</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regular</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2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days (zero</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defects</a:t>
            </a:r>
            <a:r>
              <a:rPr lang="en-US" sz="1800" spc="-10" dirty="0">
                <a:effectLst/>
                <a:latin typeface="Times New Roman" panose="02020603050405020304" pitchFamily="18" charset="0"/>
                <a:ea typeface="Times New Roman" panose="02020603050405020304" pitchFamily="18" charset="0"/>
              </a:rPr>
              <a:t> days).</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ct val="100000"/>
              <a:buFont typeface="Times New Roman" panose="02020603050405020304" pitchFamily="18" charset="0"/>
              <a:buAutoNum type="arabicPeriod"/>
            </a:pPr>
            <a:r>
              <a:rPr lang="en-US" sz="1800" spc="0" dirty="0">
                <a:effectLst/>
                <a:latin typeface="Times New Roman" panose="02020603050405020304" pitchFamily="18" charset="0"/>
                <a:ea typeface="Times New Roman" panose="02020603050405020304" pitchFamily="18" charset="0"/>
              </a:rPr>
              <a:t>Motivate</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employees to set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personal</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goals</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that</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imply</a:t>
            </a:r>
            <a:r>
              <a:rPr lang="en-US" sz="1800" spc="-2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improvement.</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ct val="100000"/>
              <a:buFont typeface="Times New Roman" panose="02020603050405020304" pitchFamily="18" charset="0"/>
              <a:buAutoNum type="arabicPeriod"/>
            </a:pPr>
            <a:r>
              <a:rPr lang="en-US" sz="1800" spc="0" dirty="0">
                <a:effectLst/>
                <a:latin typeface="Times New Roman" panose="02020603050405020304" pitchFamily="18" charset="0"/>
                <a:ea typeface="Times New Roman" panose="02020603050405020304" pitchFamily="18" charset="0"/>
              </a:rPr>
              <a:t>Develop</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procedures</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to</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eliminate</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the</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causes</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10" dirty="0">
                <a:effectLst/>
                <a:latin typeface="Times New Roman" panose="02020603050405020304" pitchFamily="18" charset="0"/>
                <a:ea typeface="Times New Roman" panose="02020603050405020304" pitchFamily="18" charset="0"/>
              </a:rPr>
              <a:t> defects.</a:t>
            </a:r>
            <a:endParaRPr lang="uk-UA" sz="1600" spc="0" dirty="0">
              <a:effectLst/>
              <a:latin typeface="Times New Roman" panose="02020603050405020304" pitchFamily="18" charset="0"/>
              <a:ea typeface="Times New Roman" panose="02020603050405020304" pitchFamily="18" charset="0"/>
            </a:endParaRPr>
          </a:p>
          <a:p>
            <a:pPr marL="342900" marR="90805" lvl="0" indent="-342900" algn="just">
              <a:buSzPct val="100000"/>
              <a:buFont typeface="Times New Roman" panose="02020603050405020304" pitchFamily="18" charset="0"/>
              <a:buAutoNum type="arabicPeriod"/>
              <a:tabLst>
                <a:tab pos="719455" algn="l"/>
              </a:tabLst>
            </a:pPr>
            <a:r>
              <a:rPr lang="en-US" sz="1800" spc="0" dirty="0">
                <a:effectLst/>
                <a:latin typeface="Times New Roman" panose="02020603050405020304" pitchFamily="18" charset="0"/>
                <a:ea typeface="Times New Roman" panose="02020603050405020304" pitchFamily="18" charset="0"/>
              </a:rPr>
              <a:t>Develop a program for the moral encouragement of employees for meeting quality </a:t>
            </a:r>
            <a:r>
              <a:rPr lang="en-US" sz="1800" spc="-10" dirty="0">
                <a:effectLst/>
                <a:latin typeface="Times New Roman" panose="02020603050405020304" pitchFamily="18" charset="0"/>
                <a:ea typeface="Times New Roman" panose="02020603050405020304" pitchFamily="18" charset="0"/>
              </a:rPr>
              <a:t>requirements.</a:t>
            </a:r>
            <a:endParaRPr lang="uk-UA" sz="1600" spc="0" dirty="0">
              <a:effectLst/>
              <a:latin typeface="Times New Roman" panose="02020603050405020304" pitchFamily="18" charset="0"/>
              <a:ea typeface="Times New Roman" panose="02020603050405020304" pitchFamily="18" charset="0"/>
            </a:endParaRPr>
          </a:p>
          <a:p>
            <a:pPr marL="342900" marR="93980" lvl="0" indent="-342900" algn="just">
              <a:buSzPct val="100000"/>
              <a:buFont typeface="Times New Roman" panose="02020603050405020304" pitchFamily="18" charset="0"/>
              <a:buAutoNum type="arabicPeriod"/>
              <a:tabLst>
                <a:tab pos="719455" algn="l"/>
              </a:tabLst>
            </a:pPr>
            <a:r>
              <a:rPr lang="en-US" sz="1800" spc="0" dirty="0">
                <a:effectLst/>
                <a:latin typeface="Times New Roman" panose="02020603050405020304" pitchFamily="18" charset="0"/>
                <a:ea typeface="Times New Roman" panose="02020603050405020304" pitchFamily="18" charset="0"/>
              </a:rPr>
              <a:t>Create</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task</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force</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(special</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committee)</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consisting</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quality</a:t>
            </a:r>
            <a:r>
              <a:rPr lang="en-US" sz="1800" spc="40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professionals to implement the zero-defect program.</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ct val="100000"/>
              <a:buFont typeface="Times New Roman" panose="02020603050405020304" pitchFamily="18" charset="0"/>
              <a:buAutoNum type="arabicPeriod"/>
            </a:pPr>
            <a:r>
              <a:rPr lang="en-US" sz="1800" spc="0" dirty="0">
                <a:effectLst/>
                <a:latin typeface="Times New Roman" panose="02020603050405020304" pitchFamily="18" charset="0"/>
                <a:ea typeface="Times New Roman" panose="02020603050405020304" pitchFamily="18" charset="0"/>
              </a:rPr>
              <a:t>Organize</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ongoing</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training</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for personnel</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in the</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field of </a:t>
            </a:r>
            <a:r>
              <a:rPr lang="en-US" sz="1800" spc="-10" dirty="0">
                <a:effectLst/>
                <a:latin typeface="Times New Roman" panose="02020603050405020304" pitchFamily="18" charset="0"/>
                <a:ea typeface="Times New Roman" panose="02020603050405020304" pitchFamily="18" charset="0"/>
              </a:rPr>
              <a:t>quality.</a:t>
            </a: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7740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F25CFC-AE0B-15AF-1196-E4E8ED954E00}"/>
              </a:ext>
            </a:extLst>
          </p:cNvPr>
          <p:cNvSpPr txBox="1"/>
          <p:nvPr/>
        </p:nvSpPr>
        <p:spPr>
          <a:xfrm>
            <a:off x="2821858" y="216761"/>
            <a:ext cx="6096000" cy="400110"/>
          </a:xfrm>
          <a:prstGeom prst="rect">
            <a:avLst/>
          </a:prstGeom>
          <a:noFill/>
        </p:spPr>
        <p:txBody>
          <a:bodyPr wrap="square">
            <a:spAutoFit/>
          </a:bodyPr>
          <a:lstStyle/>
          <a:p>
            <a:pPr algn="ctr"/>
            <a:r>
              <a:rPr lang="en-US" sz="2000" b="1" i="0" dirty="0">
                <a:solidFill>
                  <a:srgbClr val="000000"/>
                </a:solidFill>
                <a:effectLst/>
                <a:latin typeface="Times New Roman" panose="02020603050405020304" pitchFamily="18" charset="0"/>
                <a:cs typeface="Times New Roman" panose="02020603050405020304" pitchFamily="18" charset="0"/>
              </a:rPr>
              <a:t>Comparison of quality management concepts</a:t>
            </a:r>
            <a:endParaRPr lang="uk-UA" b="1" dirty="0">
              <a:latin typeface="Times New Roman" panose="02020603050405020304" pitchFamily="18" charset="0"/>
              <a:cs typeface="Times New Roman" panose="02020603050405020304" pitchFamily="18" charset="0"/>
            </a:endParaRPr>
          </a:p>
        </p:txBody>
      </p:sp>
      <p:graphicFrame>
        <p:nvGraphicFramePr>
          <p:cNvPr id="6" name="Таблиця 5">
            <a:extLst>
              <a:ext uri="{FF2B5EF4-FFF2-40B4-BE49-F238E27FC236}">
                <a16:creationId xmlns:a16="http://schemas.microsoft.com/office/drawing/2014/main" id="{91F93E96-1F08-237B-FD64-FAB464820F40}"/>
              </a:ext>
            </a:extLst>
          </p:cNvPr>
          <p:cNvGraphicFramePr>
            <a:graphicFrameLocks noGrp="1"/>
          </p:cNvGraphicFramePr>
          <p:nvPr>
            <p:extLst>
              <p:ext uri="{D42A27DB-BD31-4B8C-83A1-F6EECF244321}">
                <p14:modId xmlns:p14="http://schemas.microsoft.com/office/powerpoint/2010/main" val="3922945518"/>
              </p:ext>
            </p:extLst>
          </p:nvPr>
        </p:nvGraphicFramePr>
        <p:xfrm>
          <a:off x="860324" y="693303"/>
          <a:ext cx="10844978" cy="5216416"/>
        </p:xfrm>
        <a:graphic>
          <a:graphicData uri="http://schemas.openxmlformats.org/drawingml/2006/table">
            <a:tbl>
              <a:tblPr firstRow="1" bandRow="1">
                <a:tableStyleId>{5C22544A-7EE6-4342-B048-85BDC9FD1C3A}</a:tableStyleId>
              </a:tblPr>
              <a:tblGrid>
                <a:gridCol w="2051480">
                  <a:extLst>
                    <a:ext uri="{9D8B030D-6E8A-4147-A177-3AD203B41FA5}">
                      <a16:colId xmlns:a16="http://schemas.microsoft.com/office/drawing/2014/main" val="213441114"/>
                    </a:ext>
                  </a:extLst>
                </a:gridCol>
                <a:gridCol w="2525435">
                  <a:extLst>
                    <a:ext uri="{9D8B030D-6E8A-4147-A177-3AD203B41FA5}">
                      <a16:colId xmlns:a16="http://schemas.microsoft.com/office/drawing/2014/main" val="2629216845"/>
                    </a:ext>
                  </a:extLst>
                </a:gridCol>
                <a:gridCol w="3556818">
                  <a:extLst>
                    <a:ext uri="{9D8B030D-6E8A-4147-A177-3AD203B41FA5}">
                      <a16:colId xmlns:a16="http://schemas.microsoft.com/office/drawing/2014/main" val="2692233451"/>
                    </a:ext>
                  </a:extLst>
                </a:gridCol>
                <a:gridCol w="2711245">
                  <a:extLst>
                    <a:ext uri="{9D8B030D-6E8A-4147-A177-3AD203B41FA5}">
                      <a16:colId xmlns:a16="http://schemas.microsoft.com/office/drawing/2014/main" val="1678533787"/>
                    </a:ext>
                  </a:extLst>
                </a:gridCol>
              </a:tblGrid>
              <a:tr h="321803">
                <a:tc>
                  <a:txBody>
                    <a:bodyPr/>
                    <a:lstStyle/>
                    <a:p>
                      <a:pPr algn="ctr">
                        <a:spcBef>
                          <a:spcPts val="0"/>
                        </a:spcBef>
                      </a:pPr>
                      <a:endParaRPr lang="uk-UA" sz="1600" dirty="0">
                        <a:latin typeface="Times New Roman" panose="02020603050405020304" pitchFamily="18" charset="0"/>
                        <a:cs typeface="Times New Roman" panose="02020603050405020304" pitchFamily="18" charset="0"/>
                      </a:endParaRPr>
                    </a:p>
                  </a:txBody>
                  <a:tcPr/>
                </a:tc>
                <a:tc>
                  <a:txBody>
                    <a:bodyPr/>
                    <a:lstStyle/>
                    <a:p>
                      <a:pPr algn="ctr"/>
                      <a:r>
                        <a:rPr lang="en-US" sz="1600" b="1" i="1" dirty="0">
                          <a:effectLst/>
                          <a:latin typeface="Times New Roman" panose="02020603050405020304" pitchFamily="18" charset="0"/>
                          <a:ea typeface="Times New Roman" panose="02020603050405020304" pitchFamily="18" charset="0"/>
                        </a:rPr>
                        <a:t>Philip</a:t>
                      </a:r>
                      <a:r>
                        <a:rPr lang="en-US" sz="1600" b="1" i="1" spc="-5" dirty="0">
                          <a:effectLst/>
                          <a:latin typeface="Times New Roman" panose="02020603050405020304" pitchFamily="18" charset="0"/>
                          <a:ea typeface="Times New Roman" panose="02020603050405020304" pitchFamily="18" charset="0"/>
                        </a:rPr>
                        <a:t> </a:t>
                      </a:r>
                      <a:r>
                        <a:rPr lang="en-US" sz="1600" b="1" i="1" dirty="0">
                          <a:effectLst/>
                          <a:latin typeface="Times New Roman" panose="02020603050405020304" pitchFamily="18" charset="0"/>
                          <a:ea typeface="Times New Roman" panose="02020603050405020304" pitchFamily="18" charset="0"/>
                        </a:rPr>
                        <a:t>Crosby</a:t>
                      </a:r>
                      <a:r>
                        <a:rPr lang="en-US" sz="1600" b="1" i="1" spc="-10" dirty="0">
                          <a:effectLst/>
                          <a:latin typeface="Times New Roman" panose="02020603050405020304" pitchFamily="18" charset="0"/>
                          <a:ea typeface="Times New Roman" panose="02020603050405020304" pitchFamily="18" charset="0"/>
                        </a:rPr>
                        <a:t> </a:t>
                      </a:r>
                      <a:endParaRPr lang="uk-UA" sz="1600" dirty="0"/>
                    </a:p>
                  </a:txBody>
                  <a:tcPr/>
                </a:tc>
                <a:tc>
                  <a:txBody>
                    <a:bodyPr/>
                    <a:lstStyle/>
                    <a:p>
                      <a:pPr algn="ctr"/>
                      <a:r>
                        <a:rPr lang="en-US" sz="1600" b="1" i="1" dirty="0">
                          <a:effectLst/>
                          <a:latin typeface="Times New Roman" panose="02020603050405020304" pitchFamily="18" charset="0"/>
                          <a:ea typeface="Times New Roman" panose="02020603050405020304" pitchFamily="18" charset="0"/>
                        </a:rPr>
                        <a:t>Edward </a:t>
                      </a:r>
                      <a:r>
                        <a:rPr lang="en-US" sz="1600" b="1" i="1" spc="-10" dirty="0">
                          <a:effectLst/>
                          <a:latin typeface="Times New Roman" panose="02020603050405020304" pitchFamily="18" charset="0"/>
                          <a:ea typeface="Times New Roman" panose="02020603050405020304" pitchFamily="18" charset="0"/>
                        </a:rPr>
                        <a:t>Deming</a:t>
                      </a:r>
                      <a:endParaRPr lang="uk-UA" sz="1600" b="1" dirty="0"/>
                    </a:p>
                  </a:txBody>
                  <a:tcPr marL="53340" marR="53340" marT="53340" marB="53340"/>
                </a:tc>
                <a:tc>
                  <a:txBody>
                    <a:bodyPr/>
                    <a:lstStyle/>
                    <a:p>
                      <a:pPr algn="ctr"/>
                      <a:r>
                        <a:rPr lang="en-US" sz="1600" b="1" i="1" dirty="0">
                          <a:effectLst/>
                          <a:latin typeface="Times New Roman" panose="02020603050405020304" pitchFamily="18" charset="0"/>
                          <a:ea typeface="Times New Roman" panose="02020603050405020304" pitchFamily="18" charset="0"/>
                        </a:rPr>
                        <a:t>Joseph</a:t>
                      </a:r>
                      <a:r>
                        <a:rPr lang="en-US" sz="1600" b="1" i="1" spc="-25" dirty="0">
                          <a:effectLst/>
                          <a:latin typeface="Times New Roman" panose="02020603050405020304" pitchFamily="18" charset="0"/>
                          <a:ea typeface="Times New Roman" panose="02020603050405020304" pitchFamily="18" charset="0"/>
                        </a:rPr>
                        <a:t> </a:t>
                      </a:r>
                      <a:r>
                        <a:rPr lang="en-US" sz="1600" b="1" i="1" dirty="0">
                          <a:effectLst/>
                          <a:latin typeface="Times New Roman" panose="02020603050405020304" pitchFamily="18" charset="0"/>
                          <a:ea typeface="Times New Roman" panose="02020603050405020304" pitchFamily="18" charset="0"/>
                        </a:rPr>
                        <a:t>Juran</a:t>
                      </a:r>
                      <a:endParaRPr lang="uk-UA" sz="1600" dirty="0"/>
                    </a:p>
                  </a:txBody>
                  <a:tcPr marL="53340" marR="53340" marT="53340" marB="53340"/>
                </a:tc>
                <a:extLst>
                  <a:ext uri="{0D108BD9-81ED-4DB2-BD59-A6C34878D82A}">
                    <a16:rowId xmlns:a16="http://schemas.microsoft.com/office/drawing/2014/main" val="3632370566"/>
                  </a:ext>
                </a:extLst>
              </a:tr>
              <a:tr h="1106021">
                <a:tc>
                  <a:txBody>
                    <a:bodyPr/>
                    <a:lstStyle/>
                    <a:p>
                      <a:pPr algn="ctr">
                        <a:spcBef>
                          <a:spcPts val="0"/>
                        </a:spcBef>
                      </a:pPr>
                      <a:r>
                        <a:rPr lang="en-ID" sz="1600" b="1" dirty="0">
                          <a:effectLst/>
                          <a:latin typeface="Times New Roman" panose="02020603050405020304" pitchFamily="18" charset="0"/>
                          <a:cs typeface="Times New Roman" panose="02020603050405020304" pitchFamily="18" charset="0"/>
                        </a:rPr>
                        <a:t>The concept of quality</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ID" sz="1600" dirty="0">
                          <a:effectLst/>
                          <a:latin typeface="Times New Roman" panose="02020603050405020304" pitchFamily="18" charset="0"/>
                          <a:cs typeface="Times New Roman" panose="02020603050405020304" pitchFamily="18" charset="0"/>
                        </a:rPr>
                        <a:t>Compliance with established requirements</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Predictable degree of uniformity and reliability at low cost in line with market needs</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ID" sz="1600" dirty="0">
                          <a:effectLst/>
                          <a:latin typeface="Times New Roman" panose="02020603050405020304" pitchFamily="18" charset="0"/>
                          <a:cs typeface="Times New Roman" panose="02020603050405020304" pitchFamily="18" charset="0"/>
                        </a:rPr>
                        <a:t>Suitability for use</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063375261"/>
                  </a:ext>
                </a:extLst>
              </a:tr>
              <a:tr h="806245">
                <a:tc>
                  <a:txBody>
                    <a:bodyPr/>
                    <a:lstStyle/>
                    <a:p>
                      <a:pPr algn="ctr">
                        <a:spcBef>
                          <a:spcPts val="0"/>
                        </a:spcBef>
                      </a:pPr>
                      <a:r>
                        <a:rPr lang="en-US" sz="1600" b="1" dirty="0">
                          <a:effectLst/>
                          <a:latin typeface="Times New Roman" panose="02020603050405020304" pitchFamily="18" charset="0"/>
                          <a:cs typeface="Times New Roman" panose="02020603050405020304" pitchFamily="18" charset="0"/>
                        </a:rPr>
                        <a:t>Degree of responsibility of senior management</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ID" sz="1600" dirty="0">
                          <a:effectLst/>
                          <a:latin typeface="Times New Roman" panose="02020603050405020304" pitchFamily="18" charset="0"/>
                          <a:cs typeface="Times New Roman" panose="02020603050405020304" pitchFamily="18" charset="0"/>
                        </a:rPr>
                        <a:t>Full responsibility for quality</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Responsible for 94% of quality issues</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Less than 20% of product quality problems arise due to poor employee performance</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335988420"/>
                  </a:ext>
                </a:extLst>
              </a:tr>
              <a:tr h="1489115">
                <a:tc>
                  <a:txBody>
                    <a:bodyPr/>
                    <a:lstStyle/>
                    <a:p>
                      <a:pPr algn="ctr">
                        <a:spcBef>
                          <a:spcPts val="0"/>
                        </a:spcBef>
                      </a:pPr>
                      <a:r>
                        <a:rPr lang="en-ID" sz="1600" b="1" dirty="0">
                          <a:effectLst/>
                          <a:latin typeface="Times New Roman" panose="02020603050405020304" pitchFamily="18" charset="0"/>
                          <a:cs typeface="Times New Roman" panose="02020603050405020304" pitchFamily="18" charset="0"/>
                        </a:rPr>
                        <a:t>Performance standards and motivation</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Implementation of the concept of "zero defects"</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Multidimensional quality assessment, use of statistical methods to measure efficiency in all areas; criticism of the concept of "zero defects"</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To achieve high results, avoid large campaigns</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1447010536"/>
                  </a:ext>
                </a:extLst>
              </a:tr>
              <a:tr h="321803">
                <a:tc>
                  <a:txBody>
                    <a:bodyPr/>
                    <a:lstStyle/>
                    <a:p>
                      <a:pPr algn="ctr">
                        <a:spcBef>
                          <a:spcPts val="0"/>
                        </a:spcBef>
                      </a:pPr>
                      <a:r>
                        <a:rPr lang="en-ID" sz="1600" b="1" dirty="0">
                          <a:effectLst/>
                          <a:latin typeface="Times New Roman" panose="02020603050405020304" pitchFamily="18" charset="0"/>
                          <a:cs typeface="Times New Roman" panose="02020603050405020304" pitchFamily="18" charset="0"/>
                        </a:rPr>
                        <a:t>General approach</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Prevention of possible defects, not quality control after the fact</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Reducing the level of unstable quality through continuous improvement; abandoning total quality control</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General approach to quality management; special attention to the human factor</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367320710"/>
                  </a:ext>
                </a:extLst>
              </a:tr>
              <a:tr h="321803">
                <a:tc>
                  <a:txBody>
                    <a:bodyPr/>
                    <a:lstStyle/>
                    <a:p>
                      <a:pPr algn="ctr">
                        <a:spcBef>
                          <a:spcPts val="0"/>
                        </a:spcBef>
                      </a:pPr>
                      <a:r>
                        <a:rPr lang="en-ID" sz="1600" b="1" dirty="0">
                          <a:effectLst/>
                          <a:latin typeface="Times New Roman" panose="02020603050405020304" pitchFamily="18" charset="0"/>
                          <a:cs typeface="Times New Roman" panose="02020603050405020304" pitchFamily="18" charset="0"/>
                        </a:rPr>
                        <a:t>Structure</a:t>
                      </a:r>
                      <a:endParaRPr lang="uk-UA" sz="1600" b="1" dirty="0">
                        <a:effectLst/>
                        <a:latin typeface="Times New Roman" panose="02020603050405020304" pitchFamily="18" charset="0"/>
                        <a:cs typeface="Times New Roman" panose="02020603050405020304" pitchFamily="18" charset="0"/>
                      </a:endParaRPr>
                    </a:p>
                    <a:p>
                      <a:pPr algn="ctr">
                        <a:spcBef>
                          <a:spcPts val="0"/>
                        </a:spcBef>
                      </a:pP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14 stages of quality assurance</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14 principles of quality management</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spcBef>
                          <a:spcPts val="0"/>
                        </a:spcBef>
                      </a:pPr>
                      <a:r>
                        <a:rPr lang="en-US" sz="1600" dirty="0">
                          <a:effectLst/>
                          <a:latin typeface="Times New Roman" panose="02020603050405020304" pitchFamily="18" charset="0"/>
                          <a:cs typeface="Times New Roman" panose="02020603050405020304" pitchFamily="18" charset="0"/>
                        </a:rPr>
                        <a:t>10 stages of quality improvement</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4060588345"/>
                  </a:ext>
                </a:extLst>
              </a:tr>
            </a:tbl>
          </a:graphicData>
        </a:graphic>
      </p:graphicFrame>
    </p:spTree>
    <p:extLst>
      <p:ext uri="{BB962C8B-B14F-4D97-AF65-F5344CB8AC3E}">
        <p14:creationId xmlns:p14="http://schemas.microsoft.com/office/powerpoint/2010/main" val="3229519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я 1">
            <a:extLst>
              <a:ext uri="{FF2B5EF4-FFF2-40B4-BE49-F238E27FC236}">
                <a16:creationId xmlns:a16="http://schemas.microsoft.com/office/drawing/2014/main" id="{3659F370-C8AC-63BA-DF6E-531119433642}"/>
              </a:ext>
            </a:extLst>
          </p:cNvPr>
          <p:cNvGraphicFramePr>
            <a:graphicFrameLocks noGrp="1"/>
          </p:cNvGraphicFramePr>
          <p:nvPr>
            <p:extLst>
              <p:ext uri="{D42A27DB-BD31-4B8C-83A1-F6EECF244321}">
                <p14:modId xmlns:p14="http://schemas.microsoft.com/office/powerpoint/2010/main" val="1988718204"/>
              </p:ext>
            </p:extLst>
          </p:nvPr>
        </p:nvGraphicFramePr>
        <p:xfrm>
          <a:off x="973393" y="845574"/>
          <a:ext cx="10569676" cy="5681189"/>
        </p:xfrm>
        <a:graphic>
          <a:graphicData uri="http://schemas.openxmlformats.org/drawingml/2006/table">
            <a:tbl>
              <a:tblPr firstRow="1" bandRow="1">
                <a:tableStyleId>{5C22544A-7EE6-4342-B048-85BDC9FD1C3A}</a:tableStyleId>
              </a:tblPr>
              <a:tblGrid>
                <a:gridCol w="2642419">
                  <a:extLst>
                    <a:ext uri="{9D8B030D-6E8A-4147-A177-3AD203B41FA5}">
                      <a16:colId xmlns:a16="http://schemas.microsoft.com/office/drawing/2014/main" val="4078916359"/>
                    </a:ext>
                  </a:extLst>
                </a:gridCol>
                <a:gridCol w="2642419">
                  <a:extLst>
                    <a:ext uri="{9D8B030D-6E8A-4147-A177-3AD203B41FA5}">
                      <a16:colId xmlns:a16="http://schemas.microsoft.com/office/drawing/2014/main" val="2047318900"/>
                    </a:ext>
                  </a:extLst>
                </a:gridCol>
                <a:gridCol w="2642419">
                  <a:extLst>
                    <a:ext uri="{9D8B030D-6E8A-4147-A177-3AD203B41FA5}">
                      <a16:colId xmlns:a16="http://schemas.microsoft.com/office/drawing/2014/main" val="128262408"/>
                    </a:ext>
                  </a:extLst>
                </a:gridCol>
                <a:gridCol w="2642419">
                  <a:extLst>
                    <a:ext uri="{9D8B030D-6E8A-4147-A177-3AD203B41FA5}">
                      <a16:colId xmlns:a16="http://schemas.microsoft.com/office/drawing/2014/main" val="3385155095"/>
                    </a:ext>
                  </a:extLst>
                </a:gridCol>
              </a:tblGrid>
              <a:tr h="514829">
                <a:tc>
                  <a:txBody>
                    <a:bodyPr/>
                    <a:lstStyle/>
                    <a:p>
                      <a:endParaRPr lang="uk-UA" sz="1600" dirty="0">
                        <a:latin typeface="Times New Roman" panose="02020603050405020304" pitchFamily="18" charset="0"/>
                        <a:cs typeface="Times New Roman" panose="02020603050405020304" pitchFamily="18" charset="0"/>
                      </a:endParaRPr>
                    </a:p>
                  </a:txBody>
                  <a:tcPr/>
                </a:tc>
                <a:tc>
                  <a:txBody>
                    <a:bodyPr/>
                    <a:lstStyle/>
                    <a:p>
                      <a:pPr algn="ctr"/>
                      <a:r>
                        <a:rPr lang="en-US" sz="1600" b="1" i="1" dirty="0">
                          <a:effectLst/>
                          <a:latin typeface="Times New Roman" panose="02020603050405020304" pitchFamily="18" charset="0"/>
                          <a:ea typeface="Times New Roman" panose="02020603050405020304" pitchFamily="18" charset="0"/>
                        </a:rPr>
                        <a:t>Philip</a:t>
                      </a:r>
                      <a:r>
                        <a:rPr lang="en-US" sz="1600" b="1" i="1" spc="-5" dirty="0">
                          <a:effectLst/>
                          <a:latin typeface="Times New Roman" panose="02020603050405020304" pitchFamily="18" charset="0"/>
                          <a:ea typeface="Times New Roman" panose="02020603050405020304" pitchFamily="18" charset="0"/>
                        </a:rPr>
                        <a:t> </a:t>
                      </a:r>
                      <a:r>
                        <a:rPr lang="en-US" sz="1600" b="1" i="1" dirty="0">
                          <a:effectLst/>
                          <a:latin typeface="Times New Roman" panose="02020603050405020304" pitchFamily="18" charset="0"/>
                          <a:ea typeface="Times New Roman" panose="02020603050405020304" pitchFamily="18" charset="0"/>
                        </a:rPr>
                        <a:t>Crosby</a:t>
                      </a:r>
                      <a:r>
                        <a:rPr lang="en-US" sz="1600" b="1" i="1" spc="-10" dirty="0">
                          <a:effectLst/>
                          <a:latin typeface="Times New Roman" panose="02020603050405020304" pitchFamily="18" charset="0"/>
                          <a:ea typeface="Times New Roman" panose="02020603050405020304" pitchFamily="18" charset="0"/>
                        </a:rPr>
                        <a:t> </a:t>
                      </a:r>
                      <a:endParaRPr lang="uk-UA" sz="1600" dirty="0"/>
                    </a:p>
                  </a:txBody>
                  <a:tcPr/>
                </a:tc>
                <a:tc>
                  <a:txBody>
                    <a:bodyPr/>
                    <a:lstStyle/>
                    <a:p>
                      <a:pPr algn="ctr"/>
                      <a:r>
                        <a:rPr lang="en-US" sz="1600" b="1" i="1" dirty="0">
                          <a:effectLst/>
                          <a:latin typeface="Times New Roman" panose="02020603050405020304" pitchFamily="18" charset="0"/>
                          <a:ea typeface="Times New Roman" panose="02020603050405020304" pitchFamily="18" charset="0"/>
                        </a:rPr>
                        <a:t>Edward </a:t>
                      </a:r>
                      <a:r>
                        <a:rPr lang="en-US" sz="1600" b="1" i="1" spc="-10" dirty="0">
                          <a:effectLst/>
                          <a:latin typeface="Times New Roman" panose="02020603050405020304" pitchFamily="18" charset="0"/>
                          <a:ea typeface="Times New Roman" panose="02020603050405020304" pitchFamily="18" charset="0"/>
                        </a:rPr>
                        <a:t>Deming</a:t>
                      </a:r>
                      <a:endParaRPr lang="uk-UA" sz="1600" b="1" dirty="0"/>
                    </a:p>
                  </a:txBody>
                  <a:tcPr marL="53340" marR="53340" marT="53340" marB="53340"/>
                </a:tc>
                <a:tc>
                  <a:txBody>
                    <a:bodyPr/>
                    <a:lstStyle/>
                    <a:p>
                      <a:pPr algn="ctr"/>
                      <a:r>
                        <a:rPr lang="en-US" sz="1600" b="1" i="1" dirty="0">
                          <a:effectLst/>
                          <a:latin typeface="Times New Roman" panose="02020603050405020304" pitchFamily="18" charset="0"/>
                          <a:ea typeface="Times New Roman" panose="02020603050405020304" pitchFamily="18" charset="0"/>
                        </a:rPr>
                        <a:t>Joseph</a:t>
                      </a:r>
                      <a:r>
                        <a:rPr lang="en-US" sz="1600" b="1" i="1" spc="-25" dirty="0">
                          <a:effectLst/>
                          <a:latin typeface="Times New Roman" panose="02020603050405020304" pitchFamily="18" charset="0"/>
                          <a:ea typeface="Times New Roman" panose="02020603050405020304" pitchFamily="18" charset="0"/>
                        </a:rPr>
                        <a:t> </a:t>
                      </a:r>
                      <a:r>
                        <a:rPr lang="en-US" sz="1600" b="1" i="1" dirty="0">
                          <a:effectLst/>
                          <a:latin typeface="Times New Roman" panose="02020603050405020304" pitchFamily="18" charset="0"/>
                          <a:ea typeface="Times New Roman" panose="02020603050405020304" pitchFamily="18" charset="0"/>
                        </a:rPr>
                        <a:t>Juran</a:t>
                      </a:r>
                      <a:endParaRPr lang="uk-UA" sz="1600" dirty="0"/>
                    </a:p>
                  </a:txBody>
                  <a:tcPr marL="53340" marR="53340" marT="53340" marB="53340"/>
                </a:tc>
                <a:extLst>
                  <a:ext uri="{0D108BD9-81ED-4DB2-BD59-A6C34878D82A}">
                    <a16:rowId xmlns:a16="http://schemas.microsoft.com/office/drawing/2014/main" val="4147308619"/>
                  </a:ext>
                </a:extLst>
              </a:tr>
              <a:tr h="370840">
                <a:tc>
                  <a:txBody>
                    <a:bodyPr/>
                    <a:lstStyle/>
                    <a:p>
                      <a:pPr algn="ctr"/>
                      <a:r>
                        <a:rPr lang="en-ID" sz="1600" b="1" dirty="0">
                          <a:effectLst/>
                          <a:latin typeface="Times New Roman" panose="02020603050405020304" pitchFamily="18" charset="0"/>
                          <a:cs typeface="Times New Roman" panose="02020603050405020304" pitchFamily="18" charset="0"/>
                        </a:rPr>
                        <a:t>Statistical Process Control (SPC)</a:t>
                      </a:r>
                      <a:endParaRPr lang="en-ID"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Rejection of statistically possible quality levels (striving for 100% quality)</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Using statistical quality control methods</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Recommends using SPC, but warns that it can lead to an instrumental approach</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625534076"/>
                  </a:ext>
                </a:extLst>
              </a:tr>
              <a:tr h="370840">
                <a:tc>
                  <a:txBody>
                    <a:bodyPr/>
                    <a:lstStyle/>
                    <a:p>
                      <a:pPr algn="ctr"/>
                      <a:r>
                        <a:rPr lang="en-US" sz="1600" b="1" dirty="0">
                          <a:effectLst/>
                          <a:latin typeface="Times New Roman" panose="02020603050405020304" pitchFamily="18" charset="0"/>
                          <a:cs typeface="Times New Roman" panose="02020603050405020304" pitchFamily="18" charset="0"/>
                        </a:rPr>
                        <a:t>The basis for quality improvement</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A process, not a separate program; the main tasks of quality improvement</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Constant reduction of unstable quality; abandonment of tasks; not provided with the means to solve them</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Team approach with consistent project implementation</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1715353999"/>
                  </a:ext>
                </a:extLst>
              </a:tr>
              <a:tr h="370840">
                <a:tc>
                  <a:txBody>
                    <a:bodyPr/>
                    <a:lstStyle/>
                    <a:p>
                      <a:pPr algn="ctr"/>
                      <a:r>
                        <a:rPr lang="en-ID" sz="1600" b="1" dirty="0">
                          <a:effectLst/>
                          <a:latin typeface="Times New Roman" panose="02020603050405020304" pitchFamily="18" charset="0"/>
                          <a:cs typeface="Times New Roman" panose="02020603050405020304" pitchFamily="18" charset="0"/>
                        </a:rPr>
                        <a:t>Quality assurance costs</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Costs as a result of non-compliance; quality is free</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Not optimal; continuous quality improvement</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Quality is not free; there are no optimal conditions</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755245985"/>
                  </a:ext>
                </a:extLst>
              </a:tr>
              <a:tr h="370840">
                <a:tc>
                  <a:txBody>
                    <a:bodyPr/>
                    <a:lstStyle/>
                    <a:p>
                      <a:pPr algn="ctr"/>
                      <a:r>
                        <a:rPr lang="en-ID" sz="1600" b="1" dirty="0">
                          <a:effectLst/>
                          <a:latin typeface="Times New Roman" panose="02020603050405020304" pitchFamily="18" charset="0"/>
                          <a:cs typeface="Times New Roman" panose="02020603050405020304" pitchFamily="18" charset="0"/>
                        </a:rPr>
                        <a:t>Purchasing and receiving materials</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Government requirements; supplier is considered an extension of the business; most defects enter the production system through suppliers</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Quality control is a late step; sampling leads to poor quality materials entering the system; statistical diagnostics and control charts must be used</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The problems are complex; a formal general quality inspection should be carried out</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816475235"/>
                  </a:ext>
                </a:extLst>
              </a:tr>
              <a:tr h="370840">
                <a:tc>
                  <a:txBody>
                    <a:bodyPr/>
                    <a:lstStyle/>
                    <a:p>
                      <a:pPr algn="ctr"/>
                      <a:r>
                        <a:rPr lang="en-ID" sz="1600" b="1" dirty="0">
                          <a:effectLst/>
                          <a:latin typeface="Times New Roman" panose="02020603050405020304" pitchFamily="18" charset="0"/>
                          <a:cs typeface="Times New Roman" panose="02020603050405020304" pitchFamily="18" charset="0"/>
                        </a:rPr>
                        <a:t>Supplier rating</a:t>
                      </a:r>
                      <a:endParaRPr lang="uk-UA"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Expedient + customer rating; quality check not advisable</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Not conducted, criticizes most rating systems</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tc>
                  <a:txBody>
                    <a:bodyPr/>
                    <a:lstStyle/>
                    <a:p>
                      <a:pPr algn="ctr"/>
                      <a:r>
                        <a:rPr lang="en-US" sz="1600" dirty="0">
                          <a:effectLst/>
                          <a:latin typeface="Times New Roman" panose="02020603050405020304" pitchFamily="18" charset="0"/>
                          <a:cs typeface="Times New Roman" panose="02020603050405020304" pitchFamily="18" charset="0"/>
                        </a:rPr>
                        <a:t>It is being done, but it is necessary to assist the supplier in improving the quality of raw materials.</a:t>
                      </a:r>
                      <a:endParaRPr lang="ru-RU" sz="1600" dirty="0">
                        <a:effectLst/>
                        <a:latin typeface="Times New Roman" panose="02020603050405020304" pitchFamily="18" charset="0"/>
                        <a:cs typeface="Times New Roman" panose="02020603050405020304" pitchFamily="18" charset="0"/>
                      </a:endParaRPr>
                    </a:p>
                  </a:txBody>
                  <a:tcPr marL="53340" marR="53340" marT="53340" marB="53340" anchor="ctr"/>
                </a:tc>
                <a:extLst>
                  <a:ext uri="{0D108BD9-81ED-4DB2-BD59-A6C34878D82A}">
                    <a16:rowId xmlns:a16="http://schemas.microsoft.com/office/drawing/2014/main" val="2763212650"/>
                  </a:ext>
                </a:extLst>
              </a:tr>
            </a:tbl>
          </a:graphicData>
        </a:graphic>
      </p:graphicFrame>
    </p:spTree>
    <p:extLst>
      <p:ext uri="{BB962C8B-B14F-4D97-AF65-F5344CB8AC3E}">
        <p14:creationId xmlns:p14="http://schemas.microsoft.com/office/powerpoint/2010/main" val="3687800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645060-7F09-12F7-962E-EBF703673D8D}"/>
              </a:ext>
            </a:extLst>
          </p:cNvPr>
          <p:cNvSpPr txBox="1"/>
          <p:nvPr/>
        </p:nvSpPr>
        <p:spPr>
          <a:xfrm>
            <a:off x="3038168" y="674400"/>
            <a:ext cx="8701550" cy="5509200"/>
          </a:xfrm>
          <a:prstGeom prst="rect">
            <a:avLst/>
          </a:prstGeom>
          <a:noFill/>
        </p:spPr>
        <p:txBody>
          <a:bodyPr wrap="square">
            <a:spAutoFit/>
          </a:bodyPr>
          <a:lstStyle/>
          <a:p>
            <a:pPr marL="1270" marR="86360" indent="448945" algn="just">
              <a:spcBef>
                <a:spcPts val="580"/>
              </a:spcBef>
            </a:pPr>
            <a:r>
              <a:rPr lang="en-US" sz="2200" dirty="0">
                <a:effectLst/>
                <a:latin typeface="Times New Roman" panose="02020603050405020304" pitchFamily="18" charset="0"/>
                <a:ea typeface="Times New Roman" panose="02020603050405020304" pitchFamily="18" charset="0"/>
              </a:rPr>
              <a:t>So, starting from the 1920s until the early 1980s, the main problem of quality was perceived and addressed by experts primarily as an engineering-technical issue of controlling</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 managing the variability of production and manufacturing processes, while the management problem was seen mainly as an organizational and even socio-psychological issue. In the 1950s- 1980s,</a:t>
            </a:r>
            <a:r>
              <a:rPr lang="en-US" sz="2200" spc="38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there</a:t>
            </a:r>
            <a:r>
              <a:rPr lang="en-US" sz="2200" spc="39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was</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active</a:t>
            </a:r>
            <a:r>
              <a:rPr lang="en-US" sz="2200" spc="3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convergence</a:t>
            </a:r>
            <a:r>
              <a:rPr lang="en-US" sz="2200" spc="39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3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3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assurance</a:t>
            </a:r>
            <a:r>
              <a:rPr lang="en-US" sz="2200" spc="38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methods</a:t>
            </a:r>
            <a:r>
              <a:rPr lang="en-US" sz="2200" spc="38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with</a:t>
            </a:r>
            <a:r>
              <a:rPr lang="en-US" sz="2200" spc="38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39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concepts of general management. Quality systems began to widely incorporate the toolkit of management science. Addressing quality challenges required the creation of an adequate organizational structure.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This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structure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should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include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all</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departments,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moreover,</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every</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employee of the company, at all stages of the product life cycle or quality</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loop. From these considerations, the</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concept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TQM</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logically</a:t>
            </a:r>
            <a:r>
              <a:rPr lang="en-US" sz="2200" spc="38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emerged.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implementation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TQM</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into</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39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activities of modern enterprises has become one of the most significant innovations in ensuring a proper level of quality and competitiveness in recent years.</a:t>
            </a:r>
            <a:endParaRPr lang="uk-UA" sz="2200" dirty="0">
              <a:effectLst/>
              <a:latin typeface="Times New Roman" panose="02020603050405020304" pitchFamily="18" charset="0"/>
              <a:ea typeface="Times New Roman" panose="02020603050405020304" pitchFamily="18" charset="0"/>
            </a:endParaRPr>
          </a:p>
        </p:txBody>
      </p:sp>
      <p:pic>
        <p:nvPicPr>
          <p:cNvPr id="4" name="Picture 2" descr="красный восклицательный знак поддерживающий наклонившегося мужчину в PNG ,  знак, человек, внимание PNG рисунок для бесплатной загрузки">
            <a:extLst>
              <a:ext uri="{FF2B5EF4-FFF2-40B4-BE49-F238E27FC236}">
                <a16:creationId xmlns:a16="http://schemas.microsoft.com/office/drawing/2014/main" id="{05FA50CB-6ABC-66C2-C115-8BD1CA76D1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50" r="15986"/>
          <a:stretch/>
        </p:blipFill>
        <p:spPr bwMode="auto">
          <a:xfrm>
            <a:off x="452281" y="1623386"/>
            <a:ext cx="2477731" cy="3712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8974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DA3215-431D-0CB8-E8B2-71FFAAF7575E}"/>
              </a:ext>
            </a:extLst>
          </p:cNvPr>
          <p:cNvSpPr txBox="1"/>
          <p:nvPr/>
        </p:nvSpPr>
        <p:spPr>
          <a:xfrm>
            <a:off x="2812025" y="2617527"/>
            <a:ext cx="8691716" cy="923330"/>
          </a:xfrm>
          <a:prstGeom prst="rect">
            <a:avLst/>
          </a:prstGeom>
          <a:noFill/>
        </p:spPr>
        <p:txBody>
          <a:bodyPr wrap="square">
            <a:spAutoFit/>
          </a:bodyPr>
          <a:lstStyle/>
          <a:p>
            <a:r>
              <a:rPr lang="uk-UA" sz="5400" dirty="0" err="1">
                <a:latin typeface="Times New Roman" panose="02020603050405020304" pitchFamily="18" charset="0"/>
                <a:cs typeface="Times New Roman" panose="02020603050405020304" pitchFamily="18" charset="0"/>
              </a:rPr>
              <a:t>Thank</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for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attention</a:t>
            </a:r>
            <a:r>
              <a:rPr lang="uk-UA" sz="5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8682734"/>
      </p:ext>
    </p:extLst>
  </p:cSld>
  <p:clrMapOvr>
    <a:masterClrMapping/>
  </p:clrMapOvr>
</p:sld>
</file>

<file path=ppt/theme/theme1.xml><?xml version="1.0" encoding="utf-8"?>
<a:theme xmlns:a="http://schemas.openxmlformats.org/drawingml/2006/main" name="Віхоть">
  <a:themeElements>
    <a:clrScheme name="Синій">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Віхоть</Template>
  <TotalTime>395</TotalTime>
  <Words>3487</Words>
  <Application>Microsoft Office PowerPoint</Application>
  <PresentationFormat>Широкий екран</PresentationFormat>
  <Paragraphs>208</Paragraphs>
  <Slides>25</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25</vt:i4>
      </vt:variant>
    </vt:vector>
  </HeadingPairs>
  <TitlesOfParts>
    <vt:vector size="31" baseType="lpstr">
      <vt:lpstr>Arial</vt:lpstr>
      <vt:lpstr>Century Gothic</vt:lpstr>
      <vt:lpstr>Times New Roman</vt:lpstr>
      <vt:lpstr>Wingdings</vt:lpstr>
      <vt:lpstr>Wingdings 3</vt:lpstr>
      <vt:lpstr>Віхоть</vt:lpstr>
      <vt:lpstr>Topic 1. The evolution of the global development of quality management science and its role in pharmacy.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7</cp:revision>
  <dcterms:created xsi:type="dcterms:W3CDTF">2025-01-17T09:40:15Z</dcterms:created>
  <dcterms:modified xsi:type="dcterms:W3CDTF">2026-01-21T13:08:52Z</dcterms:modified>
</cp:coreProperties>
</file>