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5D7C4-4079-4BFD-9D4C-69A51D7BBCBD}" type="datetimeFigureOut">
              <a:rPr lang="uk-UA" smtClean="0"/>
              <a:t>21.01.2025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CFA68E-CE3D-4C25-86DD-1735589B3D00}" type="slidenum">
              <a:rPr lang="uk-UA" smtClean="0"/>
              <a:t>‹№›</a:t>
            </a:fld>
            <a:endParaRPr lang="uk-UA"/>
          </a:p>
        </p:txBody>
      </p:sp>
    </p:spTree>
    <p:extLst>
      <p:ext uri="{BB962C8B-B14F-4D97-AF65-F5344CB8AC3E}">
        <p14:creationId xmlns:p14="http://schemas.microsoft.com/office/powerpoint/2010/main" val="1010350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4FCFA68E-CE3D-4C25-86DD-1735589B3D00}" type="slidenum">
              <a:rPr lang="uk-UA" smtClean="0"/>
              <a:t>21</a:t>
            </a:fld>
            <a:endParaRPr lang="uk-UA"/>
          </a:p>
        </p:txBody>
      </p:sp>
    </p:spTree>
    <p:extLst>
      <p:ext uri="{BB962C8B-B14F-4D97-AF65-F5344CB8AC3E}">
        <p14:creationId xmlns:p14="http://schemas.microsoft.com/office/powerpoint/2010/main" val="124380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50393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030271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54640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234548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472EB58A-8569-4F09-9ACF-EA1E30893A0C}" type="datetimeFigureOut">
              <a:rPr lang="uk-UA" smtClean="0"/>
              <a:t>21.01.2025</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50206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472EB58A-8569-4F09-9ACF-EA1E30893A0C}" type="datetimeFigureOut">
              <a:rPr lang="uk-UA" smtClean="0"/>
              <a:t>21.01.2025</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119424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EB58A-8569-4F09-9ACF-EA1E30893A0C}" type="datetimeFigureOut">
              <a:rPr lang="uk-UA" smtClean="0"/>
              <a:t>21.01.2025</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2658452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54704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439587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225255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D379778-C602-4845-ABE3-02AD56701972}"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8430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4260670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D379778-C602-4845-ABE3-02AD56701972}"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05393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72EB58A-8569-4F09-9ACF-EA1E30893A0C}" type="datetimeFigureOut">
              <a:rPr lang="uk-UA" smtClean="0"/>
              <a:t>21.01.2025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1328517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3593267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472EB58A-8569-4F09-9ACF-EA1E30893A0C}" type="datetimeFigureOut">
              <a:rPr lang="uk-UA" smtClean="0"/>
              <a:t>21.01.2025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D379778-C602-4845-ABE3-02AD56701972}" type="slidenum">
              <a:rPr lang="uk-UA" smtClean="0"/>
              <a:t>‹№›</a:t>
            </a:fld>
            <a:endParaRPr lang="uk-UA"/>
          </a:p>
        </p:txBody>
      </p:sp>
    </p:spTree>
    <p:extLst>
      <p:ext uri="{BB962C8B-B14F-4D97-AF65-F5344CB8AC3E}">
        <p14:creationId xmlns:p14="http://schemas.microsoft.com/office/powerpoint/2010/main" val="2075687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72EB58A-8569-4F09-9ACF-EA1E30893A0C}" type="datetimeFigureOut">
              <a:rPr lang="uk-UA" smtClean="0"/>
              <a:t>21.01.2025</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D379778-C602-4845-ABE3-02AD56701972}" type="slidenum">
              <a:rPr lang="uk-UA" smtClean="0"/>
              <a:t>‹№›</a:t>
            </a:fld>
            <a:endParaRPr lang="uk-UA"/>
          </a:p>
        </p:txBody>
      </p:sp>
    </p:spTree>
    <p:extLst>
      <p:ext uri="{BB962C8B-B14F-4D97-AF65-F5344CB8AC3E}">
        <p14:creationId xmlns:p14="http://schemas.microsoft.com/office/powerpoint/2010/main" val="1880561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www.iso.org/standard/27001" TargetMode="External"/><Relationship Id="rId2" Type="http://schemas.openxmlformats.org/officeDocument/2006/relationships/hyperlink" Target="https://www.iso.org/standard/73906.html" TargetMode="Externa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www.iso.org/standard/75652.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iso.org/standard/56610.html" TargetMode="Externa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5AE25E-73A8-5B57-DD6A-69FED55CBA6E}"/>
              </a:ext>
            </a:extLst>
          </p:cNvPr>
          <p:cNvSpPr>
            <a:spLocks noGrp="1"/>
          </p:cNvSpPr>
          <p:nvPr>
            <p:ph type="ctrTitle"/>
          </p:nvPr>
        </p:nvSpPr>
        <p:spPr>
          <a:xfrm>
            <a:off x="1959949" y="2404695"/>
            <a:ext cx="8915399" cy="2262781"/>
          </a:xfrm>
        </p:spPr>
        <p:txBody>
          <a:bodyPr>
            <a:normAutofit/>
          </a:bodyPr>
          <a:lstStyle/>
          <a:p>
            <a:pPr algn="ctr"/>
            <a:r>
              <a:rPr lang="en-US" sz="3000" b="1" dirty="0">
                <a:effectLst/>
                <a:latin typeface="Times New Roman" panose="02020603050405020304" pitchFamily="18" charset="0"/>
                <a:ea typeface="Times New Roman" panose="02020603050405020304" pitchFamily="18" charset="0"/>
              </a:rPr>
              <a:t>Topic</a:t>
            </a:r>
            <a:r>
              <a:rPr lang="en-US" sz="3000" b="1" spc="-2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2.</a:t>
            </a:r>
            <a:r>
              <a:rPr lang="en-US" sz="3000" b="1" spc="-1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Regulatory</a:t>
            </a:r>
            <a:r>
              <a:rPr lang="en-US" sz="3000" b="1" spc="-5"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framework</a:t>
            </a:r>
            <a:r>
              <a:rPr lang="en-US" sz="3000" b="1" spc="-1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for</a:t>
            </a:r>
            <a:r>
              <a:rPr lang="en-US" sz="3000" b="1" spc="-1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quality</a:t>
            </a:r>
            <a:r>
              <a:rPr lang="en-US" sz="3000" b="1" spc="-1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management</a:t>
            </a:r>
            <a:r>
              <a:rPr lang="en-US" sz="3000" b="1" spc="-5"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of</a:t>
            </a:r>
            <a:r>
              <a:rPr lang="en-US" sz="3000" b="1" spc="-10" dirty="0">
                <a:effectLst/>
                <a:latin typeface="Times New Roman" panose="02020603050405020304" pitchFamily="18" charset="0"/>
                <a:ea typeface="Times New Roman" panose="02020603050405020304" pitchFamily="18" charset="0"/>
              </a:rPr>
              <a:t> </a:t>
            </a:r>
            <a:r>
              <a:rPr lang="en-US" sz="3000" b="1" dirty="0">
                <a:effectLst/>
                <a:latin typeface="Times New Roman" panose="02020603050405020304" pitchFamily="18" charset="0"/>
                <a:ea typeface="Times New Roman" panose="02020603050405020304" pitchFamily="18" charset="0"/>
              </a:rPr>
              <a:t>medical</a:t>
            </a:r>
            <a:r>
              <a:rPr lang="en-US" sz="3000" b="1" spc="-5" dirty="0">
                <a:effectLst/>
                <a:latin typeface="Times New Roman" panose="02020603050405020304" pitchFamily="18" charset="0"/>
                <a:ea typeface="Times New Roman" panose="02020603050405020304" pitchFamily="18" charset="0"/>
              </a:rPr>
              <a:t> </a:t>
            </a:r>
            <a:r>
              <a:rPr lang="en-US" sz="3000" b="1" spc="-10" dirty="0">
                <a:effectLst/>
                <a:latin typeface="Times New Roman" panose="02020603050405020304" pitchFamily="18" charset="0"/>
                <a:ea typeface="Times New Roman" panose="02020603050405020304" pitchFamily="18" charset="0"/>
              </a:rPr>
              <a:t>products.</a:t>
            </a:r>
            <a:br>
              <a:rPr lang="uk-UA" sz="3000" dirty="0">
                <a:effectLst/>
                <a:latin typeface="Times New Roman" panose="02020603050405020304" pitchFamily="18" charset="0"/>
                <a:ea typeface="Times New Roman" panose="02020603050405020304" pitchFamily="18" charset="0"/>
              </a:rPr>
            </a:br>
            <a:endParaRPr lang="uk-UA" sz="3000" dirty="0"/>
          </a:p>
        </p:txBody>
      </p:sp>
      <p:sp>
        <p:nvSpPr>
          <p:cNvPr id="3" name="Підзаголовок 2">
            <a:extLst>
              <a:ext uri="{FF2B5EF4-FFF2-40B4-BE49-F238E27FC236}">
                <a16:creationId xmlns:a16="http://schemas.microsoft.com/office/drawing/2014/main" id="{7208B2E0-9353-8168-0467-6C03B3FF69A8}"/>
              </a:ext>
            </a:extLst>
          </p:cNvPr>
          <p:cNvSpPr>
            <a:spLocks noGrp="1"/>
          </p:cNvSpPr>
          <p:nvPr>
            <p:ph type="subTitle" idx="1"/>
          </p:nvPr>
        </p:nvSpPr>
        <p:spPr>
          <a:xfrm>
            <a:off x="6656438" y="5401727"/>
            <a:ext cx="5397909" cy="1456273"/>
          </a:xfrm>
        </p:spPr>
        <p:txBody>
          <a:bodyPr>
            <a:noAutofit/>
          </a:bodyPr>
          <a:lstStyle/>
          <a:p>
            <a:r>
              <a:rPr lang="en-US" b="1" dirty="0">
                <a:solidFill>
                  <a:schemeClr val="tx1"/>
                </a:solidFill>
                <a:latin typeface="Times New Roman" panose="02020603050405020304" pitchFamily="18" charset="0"/>
                <a:cs typeface="Times New Roman" panose="02020603050405020304" pitchFamily="18" charset="0"/>
              </a:rPr>
              <a:t>Lecturer:</a:t>
            </a:r>
            <a:r>
              <a:rPr lang="uk-UA"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Eberle L.V.</a:t>
            </a:r>
          </a:p>
          <a:p>
            <a:r>
              <a:rPr lang="en-US" dirty="0">
                <a:solidFill>
                  <a:schemeClr val="tx1"/>
                </a:solidFill>
                <a:latin typeface="Times New Roman" panose="02020603050405020304" pitchFamily="18" charset="0"/>
                <a:cs typeface="Times New Roman" panose="02020603050405020304" pitchFamily="18" charset="0"/>
              </a:rPr>
              <a:t>Candidate of Biological Sciences, Associate Professor of the Department of General and Clinical Pharmacology and Pharmacognosy</a:t>
            </a:r>
            <a:endParaRPr lang="uk-UA"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8C5137E-A8FF-183F-6F7C-1FCEEA0C969D}"/>
              </a:ext>
            </a:extLst>
          </p:cNvPr>
          <p:cNvSpPr txBox="1"/>
          <p:nvPr/>
        </p:nvSpPr>
        <p:spPr>
          <a:xfrm>
            <a:off x="1011852" y="100784"/>
            <a:ext cx="10540180" cy="1569660"/>
          </a:xfrm>
          <a:prstGeom prst="rect">
            <a:avLst/>
          </a:prstGeom>
          <a:noFill/>
        </p:spPr>
        <p:txBody>
          <a:bodyPr wrap="square">
            <a:spAutoFit/>
          </a:bodyPr>
          <a:lstStyle/>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Odessa National Medical University</a:t>
            </a:r>
          </a:p>
          <a:p>
            <a:pPr algn="ct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Department of General and Clinical Pharmacology and Pharmacognosy</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2400" dirty="0">
              <a:latin typeface="Times New Roman" panose="02020603050405020304" pitchFamily="18" charset="0"/>
              <a:cs typeface="Times New Roman" panose="02020603050405020304" pitchFamily="18" charset="0"/>
            </a:endParaRPr>
          </a:p>
          <a:p>
            <a:pPr algn="ctr"/>
            <a:r>
              <a:rPr lang="en-ID" sz="2400" b="1" dirty="0">
                <a:latin typeface="Times New Roman" panose="02020603050405020304" pitchFamily="18" charset="0"/>
                <a:cs typeface="Times New Roman" panose="02020603050405020304" pitchFamily="18" charset="0"/>
              </a:rPr>
              <a:t>Discipline</a:t>
            </a:r>
            <a:r>
              <a:rPr lang="uk-UA"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Qualiti</a:t>
            </a:r>
            <a:r>
              <a:rPr lang="en-US" sz="2400" b="1" dirty="0">
                <a:latin typeface="Times New Roman" panose="02020603050405020304" pitchFamily="18" charset="0"/>
                <a:cs typeface="Times New Roman" panose="02020603050405020304" pitchFamily="18" charset="0"/>
              </a:rPr>
              <a:t> systems in pharmacy</a:t>
            </a:r>
            <a:r>
              <a:rPr lang="uk-UA" sz="2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3605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887684-F34D-1D3B-1984-6B7D8C7EB4C6}"/>
              </a:ext>
            </a:extLst>
          </p:cNvPr>
          <p:cNvSpPr txBox="1"/>
          <p:nvPr/>
        </p:nvSpPr>
        <p:spPr>
          <a:xfrm>
            <a:off x="6612195" y="2480220"/>
            <a:ext cx="5063613" cy="4201150"/>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endParaRPr lang="uk-UA" sz="1600" b="1" dirty="0">
              <a:effectLst/>
              <a:latin typeface="Times New Roman" panose="02020603050405020304" pitchFamily="18" charset="0"/>
              <a:ea typeface="Times New Roman" panose="02020603050405020304" pitchFamily="18" charset="0"/>
            </a:endParaRPr>
          </a:p>
          <a:p>
            <a:pPr marL="450850" algn="just">
              <a:lnSpc>
                <a:spcPts val="1370"/>
              </a:lnSpc>
              <a:spcBef>
                <a:spcPts val="15"/>
              </a:spcBef>
            </a:pPr>
            <a:r>
              <a:rPr lang="en-US" b="1" kern="0" dirty="0">
                <a:effectLst/>
                <a:latin typeface="Times New Roman" panose="02020603050405020304" pitchFamily="18" charset="0"/>
                <a:ea typeface="Times New Roman" panose="02020603050405020304" pitchFamily="18" charset="0"/>
              </a:rPr>
              <a:t>Lecture</a:t>
            </a:r>
            <a:r>
              <a:rPr lang="en-US" b="1" kern="0" spc="-20" dirty="0">
                <a:effectLst/>
                <a:latin typeface="Times New Roman" panose="02020603050405020304" pitchFamily="18" charset="0"/>
                <a:ea typeface="Times New Roman" panose="02020603050405020304" pitchFamily="18" charset="0"/>
              </a:rPr>
              <a:t> </a:t>
            </a:r>
            <a:r>
              <a:rPr lang="en-US" b="1" kern="0" dirty="0">
                <a:effectLst/>
                <a:latin typeface="Times New Roman" panose="02020603050405020304" pitchFamily="18" charset="0"/>
                <a:ea typeface="Times New Roman" panose="02020603050405020304" pitchFamily="18" charset="0"/>
              </a:rPr>
              <a:t>plan and</a:t>
            </a:r>
            <a:r>
              <a:rPr lang="en-US" b="1" kern="0" spc="-5" dirty="0">
                <a:effectLst/>
                <a:latin typeface="Times New Roman" panose="02020603050405020304" pitchFamily="18" charset="0"/>
                <a:ea typeface="Times New Roman" panose="02020603050405020304" pitchFamily="18" charset="0"/>
              </a:rPr>
              <a:t> </a:t>
            </a:r>
            <a:r>
              <a:rPr lang="en-US" b="1" kern="0" dirty="0">
                <a:effectLst/>
                <a:latin typeface="Times New Roman" panose="02020603050405020304" pitchFamily="18" charset="0"/>
                <a:ea typeface="Times New Roman" panose="02020603050405020304" pitchFamily="18" charset="0"/>
              </a:rPr>
              <a:t>organizational</a:t>
            </a:r>
            <a:r>
              <a:rPr lang="en-US" b="1" kern="0" spc="-5" dirty="0">
                <a:effectLst/>
                <a:latin typeface="Times New Roman" panose="02020603050405020304" pitchFamily="18" charset="0"/>
                <a:ea typeface="Times New Roman" panose="02020603050405020304" pitchFamily="18" charset="0"/>
              </a:rPr>
              <a:t> </a:t>
            </a:r>
            <a:r>
              <a:rPr lang="en-US" b="1" kern="0" spc="-10" dirty="0">
                <a:effectLst/>
                <a:latin typeface="Times New Roman" panose="02020603050405020304" pitchFamily="18" charset="0"/>
                <a:ea typeface="Times New Roman" panose="02020603050405020304" pitchFamily="18" charset="0"/>
              </a:rPr>
              <a:t>structure:</a:t>
            </a:r>
            <a:endParaRPr lang="uk-UA" b="1" kern="0" spc="-10" dirty="0">
              <a:effectLst/>
              <a:latin typeface="Times New Roman" panose="02020603050405020304" pitchFamily="18" charset="0"/>
              <a:ea typeface="Times New Roman" panose="02020603050405020304" pitchFamily="18" charset="0"/>
            </a:endParaRPr>
          </a:p>
          <a:p>
            <a:pPr marL="450850" algn="just">
              <a:lnSpc>
                <a:spcPts val="1370"/>
              </a:lnSpc>
              <a:spcBef>
                <a:spcPts val="15"/>
              </a:spcBef>
            </a:pPr>
            <a:endParaRPr lang="uk-UA" b="1" kern="0" dirty="0">
              <a:effectLst/>
              <a:latin typeface="Times New Roman" panose="02020603050405020304" pitchFamily="18" charset="0"/>
              <a:ea typeface="Times New Roman" panose="02020603050405020304" pitchFamily="18" charset="0"/>
            </a:endParaRPr>
          </a:p>
          <a:p>
            <a:pPr marL="342900" lvl="0" indent="-342900">
              <a:lnSpc>
                <a:spcPts val="1370"/>
              </a:lnSpc>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Basic</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types</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of </a:t>
            </a:r>
            <a:r>
              <a:rPr lang="en-US" spc="-10" dirty="0">
                <a:effectLst/>
                <a:latin typeface="Times New Roman" panose="02020603050405020304" pitchFamily="18" charset="0"/>
                <a:ea typeface="Times New Roman" panose="02020603050405020304" pitchFamily="18" charset="0"/>
              </a:rPr>
              <a:t>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9000</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series</a:t>
            </a:r>
            <a:r>
              <a:rPr lang="en-US" spc="-10" dirty="0">
                <a:effectLst/>
                <a:latin typeface="Times New Roman" panose="02020603050405020304" pitchFamily="18" charset="0"/>
                <a:ea typeface="Times New Roman" panose="02020603050405020304" pitchFamily="18" charset="0"/>
              </a:rPr>
              <a:t> 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10000</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series</a:t>
            </a:r>
            <a:r>
              <a:rPr lang="en-US" spc="-10" dirty="0">
                <a:effectLst/>
                <a:latin typeface="Times New Roman" panose="02020603050405020304" pitchFamily="18" charset="0"/>
                <a:ea typeface="Times New Roman" panose="02020603050405020304" pitchFamily="18" charset="0"/>
              </a:rPr>
              <a:t> 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13485</a:t>
            </a:r>
            <a:r>
              <a:rPr lang="en-US" spc="-10" dirty="0">
                <a:effectLst/>
                <a:latin typeface="Times New Roman" panose="02020603050405020304" pitchFamily="18" charset="0"/>
                <a:ea typeface="Times New Roman" panose="02020603050405020304" pitchFamily="18" charset="0"/>
              </a:rPr>
              <a:t> standard.</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14000</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series</a:t>
            </a:r>
            <a:r>
              <a:rPr lang="en-US" spc="-10" dirty="0">
                <a:effectLst/>
                <a:latin typeface="Times New Roman" panose="02020603050405020304" pitchFamily="18" charset="0"/>
                <a:ea typeface="Times New Roman" panose="02020603050405020304" pitchFamily="18" charset="0"/>
              </a:rPr>
              <a:t> 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19011</a:t>
            </a:r>
            <a:r>
              <a:rPr lang="en-US" spc="-10" dirty="0">
                <a:effectLst/>
                <a:latin typeface="Times New Roman" panose="02020603050405020304" pitchFamily="18" charset="0"/>
                <a:ea typeface="Times New Roman" panose="02020603050405020304" pitchFamily="18" charset="0"/>
              </a:rPr>
              <a:t> standard.</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22000</a:t>
            </a:r>
            <a:r>
              <a:rPr lang="en-US" spc="-10" dirty="0">
                <a:effectLst/>
                <a:latin typeface="Times New Roman" panose="02020603050405020304" pitchFamily="18" charset="0"/>
                <a:ea typeface="Times New Roman" panose="02020603050405020304" pitchFamily="18" charset="0"/>
              </a:rPr>
              <a:t> standard.</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Standards</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for</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social</a:t>
            </a:r>
            <a:r>
              <a:rPr lang="en-US" spc="-5" dirty="0">
                <a:effectLst/>
                <a:latin typeface="Times New Roman" panose="02020603050405020304" pitchFamily="18" charset="0"/>
                <a:ea typeface="Times New Roman" panose="02020603050405020304" pitchFamily="18" charset="0"/>
              </a:rPr>
              <a:t> </a:t>
            </a:r>
            <a:r>
              <a:rPr lang="en-US" spc="-10" dirty="0">
                <a:effectLst/>
                <a:latin typeface="Times New Roman" panose="02020603050405020304" pitchFamily="18" charset="0"/>
                <a:ea typeface="Times New Roman" panose="02020603050405020304" pitchFamily="18" charset="0"/>
              </a:rPr>
              <a:t>responsibility.</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27000</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series</a:t>
            </a:r>
            <a:r>
              <a:rPr lang="en-US" spc="-10" dirty="0">
                <a:effectLst/>
                <a:latin typeface="Times New Roman" panose="02020603050405020304" pitchFamily="18" charset="0"/>
                <a:ea typeface="Times New Roman" panose="02020603050405020304" pitchFamily="18" charset="0"/>
              </a:rPr>
              <a:t> 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31000</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series</a:t>
            </a:r>
            <a:r>
              <a:rPr lang="en-US" spc="-10" dirty="0">
                <a:effectLst/>
                <a:latin typeface="Times New Roman" panose="02020603050405020304" pitchFamily="18" charset="0"/>
                <a:ea typeface="Times New Roman" panose="02020603050405020304" pitchFamily="18" charset="0"/>
              </a:rPr>
              <a:t> standards.</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ISO</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37001</a:t>
            </a:r>
            <a:r>
              <a:rPr lang="en-US" spc="-10" dirty="0">
                <a:effectLst/>
                <a:latin typeface="Times New Roman" panose="02020603050405020304" pitchFamily="18" charset="0"/>
                <a:ea typeface="Times New Roman" panose="02020603050405020304" pitchFamily="18" charset="0"/>
              </a:rPr>
              <a:t> standard.</a:t>
            </a:r>
            <a:endParaRPr lang="uk-UA" spc="0" dirty="0">
              <a:effectLst/>
              <a:latin typeface="Times New Roman" panose="02020603050405020304" pitchFamily="18" charset="0"/>
              <a:ea typeface="Times New Roman" panose="02020603050405020304" pitchFamily="18" charset="0"/>
            </a:endParaRPr>
          </a:p>
          <a:p>
            <a:pPr marL="342900" lvl="0" indent="-342900">
              <a:buSzPts val="1200"/>
              <a:buFont typeface="Times New Roman" panose="02020603050405020304" pitchFamily="18" charset="0"/>
              <a:buAutoNum type="arabicPeriod"/>
              <a:tabLst>
                <a:tab pos="679450" algn="l"/>
              </a:tabLst>
            </a:pPr>
            <a:r>
              <a:rPr lang="en-US" spc="0" dirty="0">
                <a:effectLst/>
                <a:latin typeface="Times New Roman" panose="02020603050405020304" pitchFamily="18" charset="0"/>
                <a:ea typeface="Times New Roman" panose="02020603050405020304" pitchFamily="18" charset="0"/>
              </a:rPr>
              <a:t>Standards</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for</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health</a:t>
            </a:r>
            <a:r>
              <a:rPr lang="en-US" spc="-5"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and</a:t>
            </a:r>
            <a:r>
              <a:rPr lang="en-US" spc="1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safety</a:t>
            </a:r>
            <a:r>
              <a:rPr lang="en-US" spc="-30" dirty="0">
                <a:effectLst/>
                <a:latin typeface="Times New Roman" panose="02020603050405020304" pitchFamily="18" charset="0"/>
                <a:ea typeface="Times New Roman" panose="02020603050405020304" pitchFamily="18" charset="0"/>
              </a:rPr>
              <a:t> </a:t>
            </a:r>
            <a:r>
              <a:rPr lang="en-US" spc="0" dirty="0">
                <a:effectLst/>
                <a:latin typeface="Times New Roman" panose="02020603050405020304" pitchFamily="18" charset="0"/>
                <a:ea typeface="Times New Roman" panose="02020603050405020304" pitchFamily="18" charset="0"/>
              </a:rPr>
              <a:t>management </a:t>
            </a:r>
            <a:r>
              <a:rPr lang="en-US" spc="-10" dirty="0">
                <a:effectLst/>
                <a:latin typeface="Times New Roman" panose="02020603050405020304" pitchFamily="18" charset="0"/>
                <a:ea typeface="Times New Roman" panose="02020603050405020304" pitchFamily="18" charset="0"/>
              </a:rPr>
              <a:t>systems.</a:t>
            </a:r>
            <a:endParaRPr lang="uk-UA" spc="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9C14B3A-3FBE-F25A-D51A-135AE69E1816}"/>
              </a:ext>
            </a:extLst>
          </p:cNvPr>
          <p:cNvSpPr txBox="1"/>
          <p:nvPr/>
        </p:nvSpPr>
        <p:spPr>
          <a:xfrm>
            <a:off x="1612491" y="645990"/>
            <a:ext cx="10137058" cy="1631216"/>
          </a:xfrm>
          <a:prstGeom prst="rect">
            <a:avLst/>
          </a:prstGeom>
          <a:solidFill>
            <a:schemeClr val="accent3">
              <a:lumMod val="20000"/>
              <a:lumOff val="80000"/>
            </a:schemeClr>
          </a:solidFill>
          <a:ln>
            <a:solidFill>
              <a:schemeClr val="tx1"/>
            </a:solidFill>
          </a:ln>
        </p:spPr>
        <p:txBody>
          <a:bodyPr wrap="square">
            <a:spAutoFit/>
          </a:bodyPr>
          <a:lstStyle/>
          <a:p>
            <a:pPr marL="1270" marR="89535" indent="448945" algn="just"/>
            <a:r>
              <a:rPr lang="en-US" sz="2000" b="1" dirty="0">
                <a:effectLst/>
                <a:latin typeface="Times New Roman" panose="02020603050405020304" pitchFamily="18" charset="0"/>
                <a:ea typeface="Times New Roman" panose="02020603050405020304" pitchFamily="18" charset="0"/>
              </a:rPr>
              <a:t>The</a:t>
            </a:r>
            <a:r>
              <a:rPr lang="en-US" sz="2000" b="1" spc="40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relevance</a:t>
            </a:r>
            <a:r>
              <a:rPr lang="en-US" sz="2000" b="1" spc="40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of</a:t>
            </a:r>
            <a:r>
              <a:rPr lang="en-US" sz="2000" b="1" spc="40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the</a:t>
            </a:r>
            <a:r>
              <a:rPr lang="en-US" sz="2000" b="1" spc="400"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topic.</a:t>
            </a:r>
            <a:r>
              <a:rPr lang="en-US" sz="2000" b="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Since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1990s,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various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industry-specific</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versions of international quality standards have been emerging. Establishing effective and efficient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 management systems in enterprises that comply with the provisions of international standards is a guarantee of meeting consumer requirements and, consequently, the economic success of the enterprise.</a:t>
            </a:r>
            <a:endParaRPr lang="uk-UA"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C8D786C1-0462-E4A0-2D6E-A895977209BB}"/>
              </a:ext>
            </a:extLst>
          </p:cNvPr>
          <p:cNvSpPr txBox="1"/>
          <p:nvPr/>
        </p:nvSpPr>
        <p:spPr>
          <a:xfrm>
            <a:off x="1612491" y="2589303"/>
            <a:ext cx="4798142" cy="3051092"/>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r>
              <a:rPr lang="en-US" sz="2000" b="1" dirty="0">
                <a:effectLst/>
                <a:latin typeface="Times New Roman" panose="02020603050405020304" pitchFamily="18" charset="0"/>
                <a:ea typeface="Times New Roman" panose="02020603050405020304" pitchFamily="18" charset="0"/>
              </a:rPr>
              <a:t>Objective: </a:t>
            </a:r>
            <a:r>
              <a:rPr lang="en-US" sz="2000" dirty="0">
                <a:effectLst/>
                <a:latin typeface="Times New Roman" panose="02020603050405020304" pitchFamily="18" charset="0"/>
                <a:ea typeface="Times New Roman" panose="02020603050405020304" pitchFamily="18" charset="0"/>
              </a:rPr>
              <a:t>to form theoretical knowledge of higher education students on the application of general principles and basic methods of development, implementation, maintenance, and improvement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pharmaceutical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enterprises/</a:t>
            </a:r>
            <a:r>
              <a:rPr lang="en-US" sz="2000" dirty="0" err="1">
                <a:effectLst/>
                <a:latin typeface="Times New Roman" panose="02020603050405020304" pitchFamily="18" charset="0"/>
                <a:ea typeface="Times New Roman" panose="02020603050405020304" pitchFamily="18" charset="0"/>
              </a:rPr>
              <a:t>organisations</a:t>
            </a:r>
            <a:r>
              <a:rPr lang="en-US" sz="2000" dirty="0">
                <a:effectLst/>
                <a:latin typeface="Times New Roman" panose="02020603050405020304" pitchFamily="18" charset="0"/>
                <a:ea typeface="Times New Roman" panose="02020603050405020304" pitchFamily="18" charset="0"/>
              </a:rPr>
              <a:t> in accordance with the provisions of international standards.</a:t>
            </a:r>
            <a:endParaRPr lang="uk-UA" sz="2000" dirty="0">
              <a:effectLst/>
              <a:latin typeface="Times New Roman" panose="02020603050405020304" pitchFamily="18" charset="0"/>
              <a:ea typeface="Times New Roman" panose="02020603050405020304" pitchFamily="18" charset="0"/>
            </a:endParaRPr>
          </a:p>
          <a:p>
            <a:pPr marL="450850" algn="just">
              <a:lnSpc>
                <a:spcPts val="1370"/>
              </a:lnSpc>
              <a:spcBef>
                <a:spcPts val="15"/>
              </a:spcBef>
            </a:pPr>
            <a:endParaRPr lang="uk-UA" sz="1800" b="1" kern="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6017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56EE0B-03CD-3F3F-1918-311EC1678C85}"/>
              </a:ext>
            </a:extLst>
          </p:cNvPr>
          <p:cNvSpPr txBox="1"/>
          <p:nvPr/>
        </p:nvSpPr>
        <p:spPr>
          <a:xfrm>
            <a:off x="2241754" y="1040203"/>
            <a:ext cx="9085007" cy="1107996"/>
          </a:xfrm>
          <a:prstGeom prst="rect">
            <a:avLst/>
          </a:prstGeom>
          <a:noFill/>
        </p:spPr>
        <p:txBody>
          <a:bodyPr wrap="square">
            <a:spAutoFit/>
          </a:bodyPr>
          <a:lstStyle/>
          <a:p>
            <a:pPr marL="1270" marR="92710" indent="448945" algn="just"/>
            <a:r>
              <a:rPr lang="en-US" sz="2200" dirty="0">
                <a:effectLst/>
                <a:latin typeface="Times New Roman" panose="02020603050405020304" pitchFamily="18" charset="0"/>
                <a:ea typeface="Times New Roman" panose="02020603050405020304" pitchFamily="18" charset="0"/>
              </a:rPr>
              <a:t>Since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1990s,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various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sectoral</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versions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international</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standards have been developed.</a:t>
            </a:r>
            <a:endParaRPr lang="uk-UA" sz="2200" dirty="0">
              <a:effectLst/>
              <a:latin typeface="Times New Roman" panose="02020603050405020304" pitchFamily="18" charset="0"/>
              <a:ea typeface="Times New Roman" panose="02020603050405020304" pitchFamily="18" charset="0"/>
            </a:endParaRPr>
          </a:p>
          <a:p>
            <a:pPr marL="1270" marR="92075" indent="448945" algn="just">
              <a:spcBef>
                <a:spcPts val="5"/>
              </a:spcBef>
            </a:pPr>
            <a:endParaRPr lang="uk-UA" sz="2200" i="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1EAE571A-757B-0230-94E3-52AC63FBE03C}"/>
              </a:ext>
            </a:extLst>
          </p:cNvPr>
          <p:cNvSpPr txBox="1"/>
          <p:nvPr/>
        </p:nvSpPr>
        <p:spPr>
          <a:xfrm>
            <a:off x="3942736" y="348030"/>
            <a:ext cx="6096000" cy="299121"/>
          </a:xfrm>
          <a:prstGeom prst="rect">
            <a:avLst/>
          </a:prstGeom>
          <a:noFill/>
        </p:spPr>
        <p:txBody>
          <a:bodyPr wrap="square">
            <a:spAutoFit/>
          </a:bodyPr>
          <a:lstStyle/>
          <a:p>
            <a:pPr marL="450850" indent="448945" algn="l">
              <a:lnSpc>
                <a:spcPts val="1370"/>
              </a:lnSpc>
            </a:pPr>
            <a:r>
              <a:rPr lang="en-US" sz="2400" b="1" u="sng" dirty="0">
                <a:effectLst/>
                <a:latin typeface="Times New Roman" panose="02020603050405020304" pitchFamily="18" charset="0"/>
                <a:ea typeface="Times New Roman" panose="02020603050405020304" pitchFamily="18" charset="0"/>
              </a:rPr>
              <a:t>Basic</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types</a:t>
            </a:r>
            <a:r>
              <a:rPr lang="en-US" sz="2400" b="1" u="sng" spc="-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of </a:t>
            </a:r>
            <a:r>
              <a:rPr lang="en-US" sz="2400" b="1" u="sng" spc="-10" dirty="0">
                <a:effectLst/>
                <a:latin typeface="Times New Roman" panose="02020603050405020304" pitchFamily="18" charset="0"/>
                <a:ea typeface="Times New Roman" panose="02020603050405020304" pitchFamily="18" charset="0"/>
              </a:rPr>
              <a:t>standards</a:t>
            </a:r>
            <a:endParaRPr lang="uk-UA" sz="2400" b="1"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8745FDC0-3069-CC56-B9AE-55B37C671576}"/>
              </a:ext>
            </a:extLst>
          </p:cNvPr>
          <p:cNvSpPr txBox="1"/>
          <p:nvPr/>
        </p:nvSpPr>
        <p:spPr>
          <a:xfrm>
            <a:off x="2320413" y="2148199"/>
            <a:ext cx="9163664" cy="3785652"/>
          </a:xfrm>
          <a:prstGeom prst="rect">
            <a:avLst/>
          </a:prstGeom>
          <a:noFill/>
          <a:ln w="28575">
            <a:solidFill>
              <a:srgbClr val="FF0000"/>
            </a:solidFill>
          </a:ln>
        </p:spPr>
        <p:txBody>
          <a:bodyPr wrap="square">
            <a:spAutoFit/>
          </a:bodyPr>
          <a:lstStyle/>
          <a:p>
            <a:pPr marL="1270" marR="92075" indent="448945" algn="just">
              <a:spcBef>
                <a:spcPts val="5"/>
              </a:spcBef>
            </a:pPr>
            <a:r>
              <a:rPr lang="en-US" sz="2000" i="1" dirty="0">
                <a:effectLst/>
                <a:latin typeface="Times New Roman" panose="02020603050405020304" pitchFamily="18" charset="0"/>
                <a:ea typeface="Times New Roman" panose="02020603050405020304" pitchFamily="18" charset="0"/>
              </a:rPr>
              <a:t>A</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standard</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regulatory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document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based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consensus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(general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agreement of the majority of interested parties), adopted by a recognized body, establishing rules, guidelines, or</a:t>
            </a:r>
            <a:r>
              <a:rPr lang="en-US" sz="2000" spc="1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characteristics for general and repeated use, aimed</a:t>
            </a:r>
            <a:r>
              <a:rPr lang="en-US" sz="2000" spc="1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achieving an optimal level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orderliness in a certain area.</a:t>
            </a:r>
            <a:endParaRPr lang="uk-UA" sz="2000" dirty="0">
              <a:effectLst/>
              <a:latin typeface="Times New Roman" panose="02020603050405020304" pitchFamily="18" charset="0"/>
              <a:ea typeface="Times New Roman" panose="02020603050405020304" pitchFamily="18" charset="0"/>
            </a:endParaRPr>
          </a:p>
          <a:p>
            <a:pPr marL="1270" marR="91440" indent="448945" algn="just"/>
            <a:endParaRPr lang="uk-UA" sz="2000" i="1" dirty="0">
              <a:effectLst/>
              <a:latin typeface="Times New Roman" panose="02020603050405020304" pitchFamily="18" charset="0"/>
              <a:ea typeface="Times New Roman" panose="02020603050405020304" pitchFamily="18" charset="0"/>
            </a:endParaRPr>
          </a:p>
          <a:p>
            <a:pPr marL="1270" marR="91440" indent="448945" algn="just"/>
            <a:r>
              <a:rPr lang="en-US" sz="2000" i="1" dirty="0">
                <a:effectLst/>
                <a:latin typeface="Times New Roman" panose="02020603050405020304" pitchFamily="18" charset="0"/>
                <a:ea typeface="Times New Roman" panose="02020603050405020304" pitchFamily="18" charset="0"/>
              </a:rPr>
              <a:t>An international standard </a:t>
            </a:r>
            <a:r>
              <a:rPr lang="en-US" sz="2000" dirty="0">
                <a:effectLst/>
                <a:latin typeface="Times New Roman" panose="02020603050405020304" pitchFamily="18" charset="0"/>
                <a:ea typeface="Times New Roman" panose="02020603050405020304" pitchFamily="18" charset="0"/>
              </a:rPr>
              <a:t>is a standard adopted by an international standardization organization and available for a wide range of users.</a:t>
            </a:r>
            <a:endParaRPr lang="uk-UA" sz="2000" dirty="0">
              <a:effectLst/>
              <a:latin typeface="Times New Roman" panose="02020603050405020304" pitchFamily="18" charset="0"/>
              <a:ea typeface="Times New Roman" panose="02020603050405020304" pitchFamily="18" charset="0"/>
            </a:endParaRPr>
          </a:p>
          <a:p>
            <a:pPr marL="1270" marR="90805" indent="448945" algn="just"/>
            <a:endParaRPr lang="uk-UA" sz="2000" i="1" dirty="0">
              <a:effectLst/>
              <a:latin typeface="Times New Roman" panose="02020603050405020304" pitchFamily="18" charset="0"/>
              <a:ea typeface="Times New Roman" panose="02020603050405020304" pitchFamily="18" charset="0"/>
            </a:endParaRPr>
          </a:p>
          <a:p>
            <a:pPr marL="1270" marR="90805" indent="448945" algn="just"/>
            <a:r>
              <a:rPr lang="en-US" sz="2000" i="1" dirty="0">
                <a:effectLst/>
                <a:latin typeface="Times New Roman" panose="02020603050405020304" pitchFamily="18" charset="0"/>
                <a:ea typeface="Times New Roman" panose="02020603050405020304" pitchFamily="18" charset="0"/>
              </a:rPr>
              <a:t>An</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international</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standardization</a:t>
            </a:r>
            <a:r>
              <a:rPr lang="en-US" sz="2000" i="1" spc="4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organization</a:t>
            </a:r>
            <a:r>
              <a:rPr lang="en-US" sz="2000" i="1"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engaged in standardization, membership in which is open to the relevant national bodies of all countries. One such organization is the </a:t>
            </a:r>
            <a:r>
              <a:rPr lang="en-US" sz="2000" i="1" dirty="0">
                <a:effectLst/>
                <a:latin typeface="Times New Roman" panose="02020603050405020304" pitchFamily="18" charset="0"/>
                <a:ea typeface="Times New Roman" panose="02020603050405020304" pitchFamily="18" charset="0"/>
              </a:rPr>
              <a:t>International Organization for Standardization </a:t>
            </a:r>
            <a:r>
              <a:rPr lang="en-US" sz="2000" dirty="0">
                <a:effectLst/>
                <a:latin typeface="Times New Roman" panose="02020603050405020304" pitchFamily="18" charset="0"/>
                <a:ea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rPr>
              <a:t>ISO</a:t>
            </a:r>
            <a:r>
              <a:rPr lang="en-US" sz="2000"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p:txBody>
      </p:sp>
      <p:pic>
        <p:nvPicPr>
          <p:cNvPr id="6" name="Picture 4" descr="увага | Інклюзивно-ресурсний центр">
            <a:extLst>
              <a:ext uri="{FF2B5EF4-FFF2-40B4-BE49-F238E27FC236}">
                <a16:creationId xmlns:a16="http://schemas.microsoft.com/office/drawing/2014/main" id="{54413A11-0479-4F04-105F-23A3AAE138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94" r="14578"/>
          <a:stretch/>
        </p:blipFill>
        <p:spPr bwMode="auto">
          <a:xfrm>
            <a:off x="412954" y="1848154"/>
            <a:ext cx="1514168" cy="2372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848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08D52A-638E-9BA6-6F04-056DDB46A1A6}"/>
              </a:ext>
            </a:extLst>
          </p:cNvPr>
          <p:cNvSpPr txBox="1"/>
          <p:nvPr/>
        </p:nvSpPr>
        <p:spPr>
          <a:xfrm>
            <a:off x="2369575" y="2980723"/>
            <a:ext cx="9301316" cy="2800767"/>
          </a:xfrm>
          <a:prstGeom prst="rect">
            <a:avLst/>
          </a:prstGeom>
          <a:noFill/>
        </p:spPr>
        <p:txBody>
          <a:bodyPr wrap="square">
            <a:spAutoFit/>
          </a:bodyPr>
          <a:lstStyle/>
          <a:p>
            <a:pPr marL="1270" marR="92710" indent="448945" algn="just"/>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International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do</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not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have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mandatory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status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all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participating</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countries. Any country</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 the world has the right to apply</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 not apply</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them. The decision to apply</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 ISO international standard is mainly related to the country’s level of participation in international division of labor and the state of its foreign trade.</a:t>
            </a:r>
            <a:endParaRPr lang="uk-UA" sz="2200" dirty="0">
              <a:effectLst/>
              <a:latin typeface="Times New Roman" panose="02020603050405020304" pitchFamily="18" charset="0"/>
              <a:ea typeface="Times New Roman" panose="02020603050405020304" pitchFamily="18" charset="0"/>
            </a:endParaRPr>
          </a:p>
          <a:p>
            <a:pPr marL="1270" marR="93345" indent="448945" algn="just"/>
            <a:r>
              <a:rPr lang="en-US" sz="2200" dirty="0">
                <a:effectLst/>
                <a:latin typeface="Times New Roman" panose="02020603050405020304" pitchFamily="18" charset="0"/>
                <a:ea typeface="Times New Roman" panose="02020603050405020304" pitchFamily="18" charset="0"/>
              </a:rPr>
              <a:t>International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adopted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national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provided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accepted by the national standardization body.</a:t>
            </a:r>
            <a:endParaRPr lang="uk-UA" sz="22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EA554871-5972-8F5E-29B8-B9174A8A382D}"/>
              </a:ext>
            </a:extLst>
          </p:cNvPr>
          <p:cNvSpPr txBox="1"/>
          <p:nvPr/>
        </p:nvSpPr>
        <p:spPr>
          <a:xfrm>
            <a:off x="2261418" y="870740"/>
            <a:ext cx="9153833" cy="2123658"/>
          </a:xfrm>
          <a:prstGeom prst="rect">
            <a:avLst/>
          </a:prstGeom>
          <a:noFill/>
          <a:ln w="28575">
            <a:solidFill>
              <a:srgbClr val="FF0000"/>
            </a:solidFill>
          </a:ln>
        </p:spPr>
        <p:txBody>
          <a:bodyPr wrap="square">
            <a:spAutoFit/>
          </a:bodyPr>
          <a:lstStyle/>
          <a:p>
            <a:pPr marL="1270" marR="92075" indent="448945" algn="just"/>
            <a:r>
              <a:rPr lang="en-US" sz="2200" i="1" dirty="0">
                <a:effectLst/>
                <a:latin typeface="Times New Roman" panose="02020603050405020304" pitchFamily="18" charset="0"/>
                <a:ea typeface="Times New Roman" panose="02020603050405020304" pitchFamily="18" charset="0"/>
              </a:rPr>
              <a:t>A national standard </a:t>
            </a:r>
            <a:r>
              <a:rPr lang="en-US" sz="2200" dirty="0">
                <a:effectLst/>
                <a:latin typeface="Times New Roman" panose="02020603050405020304" pitchFamily="18" charset="0"/>
                <a:ea typeface="Times New Roman" panose="02020603050405020304" pitchFamily="18" charset="0"/>
              </a:rPr>
              <a:t>is a standard adopted by the national standardization body and available to a wide range of users.</a:t>
            </a:r>
            <a:endParaRPr lang="uk-UA" sz="2200" dirty="0">
              <a:effectLst/>
              <a:latin typeface="Times New Roman" panose="02020603050405020304" pitchFamily="18" charset="0"/>
              <a:ea typeface="Times New Roman" panose="02020603050405020304" pitchFamily="18" charset="0"/>
            </a:endParaRPr>
          </a:p>
          <a:p>
            <a:pPr marL="1270" marR="92075" indent="448945" algn="just"/>
            <a:endParaRPr lang="uk-UA" sz="2200" dirty="0">
              <a:effectLst/>
              <a:latin typeface="Times New Roman" panose="02020603050405020304" pitchFamily="18" charset="0"/>
              <a:ea typeface="Times New Roman" panose="02020603050405020304" pitchFamily="18" charset="0"/>
            </a:endParaRPr>
          </a:p>
          <a:p>
            <a:pPr marL="1270" marR="92710" indent="448945" algn="just"/>
            <a:r>
              <a:rPr lang="en-US" sz="2200" i="1" dirty="0">
                <a:effectLst/>
                <a:latin typeface="Times New Roman" panose="02020603050405020304" pitchFamily="18" charset="0"/>
                <a:ea typeface="Times New Roman" panose="02020603050405020304" pitchFamily="18" charset="0"/>
              </a:rPr>
              <a:t>A national standardization body </a:t>
            </a:r>
            <a:r>
              <a:rPr lang="en-US" sz="2200" dirty="0">
                <a:effectLst/>
                <a:latin typeface="Times New Roman" panose="02020603050405020304" pitchFamily="18" charset="0"/>
                <a:ea typeface="Times New Roman" panose="02020603050405020304" pitchFamily="18" charset="0"/>
              </a:rPr>
              <a:t>is a standardization body recognized at the national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level, with the right to be a national member of relevant international and regional standardization organizations.</a:t>
            </a:r>
            <a:endParaRPr lang="uk-UA" sz="2200" dirty="0">
              <a:effectLst/>
              <a:latin typeface="Times New Roman" panose="02020603050405020304" pitchFamily="18" charset="0"/>
              <a:ea typeface="Times New Roman" panose="02020603050405020304" pitchFamily="18" charset="0"/>
            </a:endParaRPr>
          </a:p>
        </p:txBody>
      </p:sp>
      <p:pic>
        <p:nvPicPr>
          <p:cNvPr id="5" name="Picture 4" descr="увага | Інклюзивно-ресурсний центр">
            <a:extLst>
              <a:ext uri="{FF2B5EF4-FFF2-40B4-BE49-F238E27FC236}">
                <a16:creationId xmlns:a16="http://schemas.microsoft.com/office/drawing/2014/main" id="{1705BCBE-24DF-9C66-A90A-91C7BD0C62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94" r="14578"/>
          <a:stretch/>
        </p:blipFill>
        <p:spPr bwMode="auto">
          <a:xfrm>
            <a:off x="255638" y="608159"/>
            <a:ext cx="1514168" cy="2372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38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B2696D-0FEF-8A96-4436-474E1D9F1D35}"/>
              </a:ext>
            </a:extLst>
          </p:cNvPr>
          <p:cNvSpPr txBox="1"/>
          <p:nvPr/>
        </p:nvSpPr>
        <p:spPr>
          <a:xfrm>
            <a:off x="2094271" y="1220437"/>
            <a:ext cx="6862917" cy="4154984"/>
          </a:xfrm>
          <a:prstGeom prst="rect">
            <a:avLst/>
          </a:prstGeom>
          <a:solidFill>
            <a:schemeClr val="bg1"/>
          </a:solidFill>
          <a:ln w="38100">
            <a:solidFill>
              <a:srgbClr val="FF0000"/>
            </a:solidFill>
          </a:ln>
        </p:spPr>
        <p:txBody>
          <a:bodyPr wrap="square">
            <a:spAutoFit/>
          </a:bodyPr>
          <a:lstStyle/>
          <a:p>
            <a:pPr marL="342900" marR="88265" lvl="0" indent="-342900" algn="just">
              <a:buSzPct val="100000"/>
              <a:buFont typeface="Wingdings" panose="05000000000000000000" pitchFamily="2" charset="2"/>
              <a:buChar char="Ø"/>
              <a:tabLst>
                <a:tab pos="681355" algn="l"/>
              </a:tabLst>
            </a:pPr>
            <a:r>
              <a:rPr lang="en-US" sz="2400" i="1" spc="0" dirty="0">
                <a:effectLst/>
                <a:latin typeface="Times New Roman" panose="02020603050405020304" pitchFamily="18" charset="0"/>
                <a:ea typeface="Times New Roman" panose="02020603050405020304" pitchFamily="18" charset="0"/>
              </a:rPr>
              <a:t>Mandatory</a:t>
            </a:r>
            <a:r>
              <a:rPr lang="en-US" sz="2400" i="1" spc="400" dirty="0">
                <a:effectLst/>
                <a:latin typeface="Times New Roman" panose="02020603050405020304" pitchFamily="18" charset="0"/>
                <a:ea typeface="Times New Roman" panose="02020603050405020304" pitchFamily="18" charset="0"/>
              </a:rPr>
              <a:t> </a:t>
            </a:r>
            <a:r>
              <a:rPr lang="en-US" sz="2400" i="1" spc="0" dirty="0">
                <a:effectLst/>
                <a:latin typeface="Times New Roman" panose="02020603050405020304" pitchFamily="18" charset="0"/>
                <a:ea typeface="Times New Roman" panose="02020603050405020304" pitchFamily="18" charset="0"/>
              </a:rPr>
              <a:t>Certification</a:t>
            </a:r>
            <a:r>
              <a:rPr lang="en-US" sz="2400" spc="0" dirty="0">
                <a:effectLst/>
                <a:latin typeface="Times New Roman" panose="02020603050405020304" pitchFamily="18" charset="0"/>
                <a:ea typeface="Times New Roman" panose="02020603050405020304" pitchFamily="18" charset="0"/>
              </a:rPr>
              <a:t>.</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Certification</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for</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compliance</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with</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requirements</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that</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are classified by regulatory documents as mandatory and must be complied with, as well as requirements provided for by current legislative acts; conducted only by state certification</a:t>
            </a:r>
            <a:r>
              <a:rPr lang="en-US" sz="2400" spc="200"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bodies.</a:t>
            </a:r>
            <a:endParaRPr lang="uk-UA" sz="2400" spc="-10" dirty="0">
              <a:latin typeface="Times New Roman" panose="02020603050405020304" pitchFamily="18" charset="0"/>
              <a:ea typeface="Times New Roman" panose="02020603050405020304" pitchFamily="18" charset="0"/>
            </a:endParaRPr>
          </a:p>
          <a:p>
            <a:pPr marL="342900" marR="88265" lvl="0" indent="-342900" algn="just">
              <a:buSzPct val="100000"/>
              <a:buFont typeface="Wingdings" panose="05000000000000000000" pitchFamily="2" charset="2"/>
              <a:buChar char="Ø"/>
              <a:tabLst>
                <a:tab pos="681355" algn="l"/>
              </a:tabLst>
            </a:pPr>
            <a:endParaRPr lang="uk-UA" sz="2400" i="1" spc="-10" dirty="0">
              <a:effectLst/>
              <a:latin typeface="Times New Roman" panose="02020603050405020304" pitchFamily="18" charset="0"/>
              <a:ea typeface="Times New Roman" panose="02020603050405020304" pitchFamily="18" charset="0"/>
            </a:endParaRPr>
          </a:p>
          <a:p>
            <a:pPr marL="342900" marR="88265" lvl="0" indent="-342900" algn="just">
              <a:buSzPct val="100000"/>
              <a:buFont typeface="Wingdings" panose="05000000000000000000" pitchFamily="2" charset="2"/>
              <a:buChar char="Ø"/>
              <a:tabLst>
                <a:tab pos="681355" algn="l"/>
              </a:tabLst>
            </a:pPr>
            <a:r>
              <a:rPr lang="en-US" sz="2400" i="1" spc="0" dirty="0">
                <a:effectLst/>
                <a:latin typeface="Times New Roman" panose="02020603050405020304" pitchFamily="18" charset="0"/>
                <a:ea typeface="Times New Roman" panose="02020603050405020304" pitchFamily="18" charset="0"/>
              </a:rPr>
              <a:t>Voluntary</a:t>
            </a:r>
            <a:r>
              <a:rPr lang="en-US" sz="2400" i="1" spc="400" dirty="0">
                <a:effectLst/>
                <a:latin typeface="Times New Roman" panose="02020603050405020304" pitchFamily="18" charset="0"/>
                <a:ea typeface="Times New Roman" panose="02020603050405020304" pitchFamily="18" charset="0"/>
              </a:rPr>
              <a:t> </a:t>
            </a:r>
            <a:r>
              <a:rPr lang="en-US" sz="2400" i="1" spc="0" dirty="0">
                <a:effectLst/>
                <a:latin typeface="Times New Roman" panose="02020603050405020304" pitchFamily="18" charset="0"/>
                <a:ea typeface="Times New Roman" panose="02020603050405020304" pitchFamily="18" charset="0"/>
              </a:rPr>
              <a:t>Certification</a:t>
            </a:r>
            <a:r>
              <a:rPr lang="en-US" sz="2400" spc="0" dirty="0">
                <a:effectLst/>
                <a:latin typeface="Times New Roman" panose="02020603050405020304" pitchFamily="18" charset="0"/>
                <a:ea typeface="Times New Roman" panose="02020603050405020304" pitchFamily="18" charset="0"/>
              </a:rPr>
              <a:t>.</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Certification</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for</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compliance</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with</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requirements</a:t>
            </a:r>
            <a:r>
              <a:rPr lang="en-US" sz="2400" spc="4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that</a:t>
            </a:r>
            <a:r>
              <a:rPr lang="en-US" sz="2400" spc="200" dirty="0">
                <a:effectLst/>
                <a:latin typeface="Times New Roman" panose="02020603050405020304" pitchFamily="18" charset="0"/>
                <a:ea typeface="Times New Roman" panose="02020603050405020304" pitchFamily="18" charset="0"/>
              </a:rPr>
              <a:t> </a:t>
            </a:r>
            <a:r>
              <a:rPr lang="en-US" sz="2400" spc="0" dirty="0">
                <a:effectLst/>
                <a:latin typeface="Times New Roman" panose="02020603050405020304" pitchFamily="18" charset="0"/>
                <a:ea typeface="Times New Roman" panose="02020603050405020304" pitchFamily="18" charset="0"/>
              </a:rPr>
              <a:t>are not classified by regulatory documents as mandatory requirements.</a:t>
            </a:r>
            <a:endParaRPr lang="uk-UA" sz="2400" spc="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BABA044-42DB-C504-3295-48C4B01E9251}"/>
              </a:ext>
            </a:extLst>
          </p:cNvPr>
          <p:cNvSpPr txBox="1"/>
          <p:nvPr/>
        </p:nvSpPr>
        <p:spPr>
          <a:xfrm>
            <a:off x="2865514" y="304801"/>
            <a:ext cx="5656595" cy="523220"/>
          </a:xfrm>
          <a:prstGeom prst="rect">
            <a:avLst/>
          </a:prstGeom>
          <a:noFill/>
        </p:spPr>
        <p:txBody>
          <a:bodyPr wrap="square">
            <a:spAutoFit/>
          </a:bodyPr>
          <a:lstStyle/>
          <a:p>
            <a:pPr marL="450850" algn="just">
              <a:spcBef>
                <a:spcPts val="330"/>
              </a:spcBef>
            </a:pPr>
            <a:r>
              <a:rPr lang="en-US" sz="2800" b="1" i="1" dirty="0">
                <a:effectLst/>
                <a:latin typeface="Times New Roman" panose="02020603050405020304" pitchFamily="18" charset="0"/>
                <a:ea typeface="Times New Roman" panose="02020603050405020304" pitchFamily="18" charset="0"/>
              </a:rPr>
              <a:t>Types</a:t>
            </a:r>
            <a:r>
              <a:rPr lang="en-US" sz="2800" b="1" i="1" spc="-5" dirty="0">
                <a:effectLst/>
                <a:latin typeface="Times New Roman" panose="02020603050405020304" pitchFamily="18" charset="0"/>
                <a:ea typeface="Times New Roman" panose="02020603050405020304" pitchFamily="18" charset="0"/>
              </a:rPr>
              <a:t> </a:t>
            </a:r>
            <a:r>
              <a:rPr lang="en-US" sz="2800" b="1" i="1" dirty="0">
                <a:effectLst/>
                <a:latin typeface="Times New Roman" panose="02020603050405020304" pitchFamily="18" charset="0"/>
                <a:ea typeface="Times New Roman" panose="02020603050405020304" pitchFamily="18" charset="0"/>
              </a:rPr>
              <a:t>of</a:t>
            </a:r>
            <a:r>
              <a:rPr lang="en-US" sz="2800" b="1" i="1" spc="-5" dirty="0">
                <a:effectLst/>
                <a:latin typeface="Times New Roman" panose="02020603050405020304" pitchFamily="18" charset="0"/>
                <a:ea typeface="Times New Roman" panose="02020603050405020304" pitchFamily="18" charset="0"/>
              </a:rPr>
              <a:t> </a:t>
            </a:r>
            <a:r>
              <a:rPr lang="en-US" sz="2800" b="1" i="1" spc="-10" dirty="0">
                <a:effectLst/>
                <a:latin typeface="Times New Roman" panose="02020603050405020304" pitchFamily="18" charset="0"/>
                <a:ea typeface="Times New Roman" panose="02020603050405020304" pitchFamily="18" charset="0"/>
              </a:rPr>
              <a:t>Certification:</a:t>
            </a:r>
            <a:endParaRPr lang="uk-UA" sz="2800" b="1" dirty="0">
              <a:effectLst/>
              <a:latin typeface="Times New Roman" panose="02020603050405020304" pitchFamily="18" charset="0"/>
              <a:ea typeface="Times New Roman" panose="02020603050405020304" pitchFamily="18" charset="0"/>
            </a:endParaRPr>
          </a:p>
        </p:txBody>
      </p:sp>
      <p:pic>
        <p:nvPicPr>
          <p:cNvPr id="1026" name="Picture 2" descr="mandatory-bis-certification-for-polyester-continuous-filament-fully-drawn-yarn">
            <a:extLst>
              <a:ext uri="{FF2B5EF4-FFF2-40B4-BE49-F238E27FC236}">
                <a16:creationId xmlns:a16="http://schemas.microsoft.com/office/drawing/2014/main" id="{B83E7EEC-DB20-7EC6-5D73-D9E006321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818" y="1220437"/>
            <a:ext cx="2241755" cy="21649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intable Certificates for Volunteer Appreciation | SignUp.com">
            <a:extLst>
              <a:ext uri="{FF2B5EF4-FFF2-40B4-BE49-F238E27FC236}">
                <a16:creationId xmlns:a16="http://schemas.microsoft.com/office/drawing/2014/main" id="{BA72C51C-20D5-5873-B6AD-55B600BDC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819" y="3584571"/>
            <a:ext cx="2318156" cy="1790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До уваги ЗАМОВНИКІВ! – ДНДІЛДВСЕ">
            <a:extLst>
              <a:ext uri="{FF2B5EF4-FFF2-40B4-BE49-F238E27FC236}">
                <a16:creationId xmlns:a16="http://schemas.microsoft.com/office/drawing/2014/main" id="{0299EA8D-9529-0A30-16F4-F733B532D1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641" r="30011"/>
          <a:stretch/>
        </p:blipFill>
        <p:spPr bwMode="auto">
          <a:xfrm>
            <a:off x="254698" y="1966451"/>
            <a:ext cx="1682257" cy="220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186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DF8B10-47FC-EA20-C66D-4378A1EBE15B}"/>
              </a:ext>
            </a:extLst>
          </p:cNvPr>
          <p:cNvSpPr txBox="1"/>
          <p:nvPr/>
        </p:nvSpPr>
        <p:spPr>
          <a:xfrm>
            <a:off x="1548578" y="3625677"/>
            <a:ext cx="7949379" cy="2246769"/>
          </a:xfrm>
          <a:prstGeom prst="rect">
            <a:avLst/>
          </a:prstGeom>
          <a:noFill/>
        </p:spPr>
        <p:txBody>
          <a:bodyPr wrap="square">
            <a:spAutoFit/>
          </a:bodyPr>
          <a:lstStyle/>
          <a:p>
            <a:pPr marL="450850" indent="448945" algn="just">
              <a:spcBef>
                <a:spcPts val="345"/>
              </a:spcBef>
            </a:pPr>
            <a:r>
              <a:rPr lang="en-US" sz="2000" dirty="0">
                <a:effectLst/>
                <a:latin typeface="Times New Roman" panose="02020603050405020304" pitchFamily="18" charset="0"/>
                <a:ea typeface="Times New Roman" panose="02020603050405020304" pitchFamily="18" charset="0"/>
              </a:rPr>
              <a:t>ISO</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9001:2015</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 —</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Requirements</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The standard contains a comprehensive list of quality system elements relevant to all stages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product</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lifecycle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corresponding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measures,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from</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which</a:t>
            </a:r>
            <a:r>
              <a:rPr lang="en-US" sz="2000" spc="38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39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 can select and apply elements according to its needs. All requirements are generic and intended for application in any organization, regardless of its type or size, as well as the type of products and services it produces or provides.</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36E66D16-F3D1-0AEC-4BB1-101B9E2FC0E0}"/>
              </a:ext>
            </a:extLst>
          </p:cNvPr>
          <p:cNvSpPr txBox="1"/>
          <p:nvPr/>
        </p:nvSpPr>
        <p:spPr>
          <a:xfrm>
            <a:off x="4050890" y="314447"/>
            <a:ext cx="6096000" cy="461665"/>
          </a:xfrm>
          <a:prstGeom prst="rect">
            <a:avLst/>
          </a:prstGeom>
          <a:noFill/>
        </p:spPr>
        <p:txBody>
          <a:bodyPr wrap="square">
            <a:spAutoFit/>
          </a:bodyPr>
          <a:lstStyle/>
          <a:p>
            <a:pPr marL="450850" indent="448945" algn="just"/>
            <a:r>
              <a:rPr lang="en-US" sz="2400" b="1" u="sng" dirty="0">
                <a:effectLst/>
                <a:latin typeface="Times New Roman" panose="02020603050405020304" pitchFamily="18" charset="0"/>
                <a:ea typeface="Times New Roman" panose="02020603050405020304" pitchFamily="18" charset="0"/>
              </a:rPr>
              <a:t>ISO</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9000</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Series</a:t>
            </a:r>
            <a:r>
              <a:rPr lang="en-US" sz="2400" b="1" u="sng" spc="-5"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Standards</a:t>
            </a:r>
            <a:endParaRPr lang="uk-UA" sz="2400" b="1" u="sng" spc="-10" dirty="0">
              <a:effectLst/>
              <a:latin typeface="Times New Roman" panose="02020603050405020304" pitchFamily="18" charset="0"/>
              <a:ea typeface="Times New Roman" panose="02020603050405020304" pitchFamily="18" charset="0"/>
            </a:endParaRPr>
          </a:p>
        </p:txBody>
      </p:sp>
      <p:pic>
        <p:nvPicPr>
          <p:cNvPr id="2050" name="Picture 2" descr="ISO 9000 Definition | Arena">
            <a:extLst>
              <a:ext uri="{FF2B5EF4-FFF2-40B4-BE49-F238E27FC236}">
                <a16:creationId xmlns:a16="http://schemas.microsoft.com/office/drawing/2014/main" id="{3A783307-814C-FAE6-484F-44E8ECBCF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4099" y="995880"/>
            <a:ext cx="2057400" cy="22193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SO 9001 - the Standard is dead! Long live the Standard!">
            <a:extLst>
              <a:ext uri="{FF2B5EF4-FFF2-40B4-BE49-F238E27FC236}">
                <a16:creationId xmlns:a16="http://schemas.microsoft.com/office/drawing/2014/main" id="{B0149BF4-770C-070F-7365-1637D1E93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6099" y="3625677"/>
            <a:ext cx="2116362" cy="21163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BA7B3A4-6287-0B72-0A95-270ABA3605DA}"/>
              </a:ext>
            </a:extLst>
          </p:cNvPr>
          <p:cNvSpPr txBox="1"/>
          <p:nvPr/>
        </p:nvSpPr>
        <p:spPr>
          <a:xfrm>
            <a:off x="1415845" y="1183880"/>
            <a:ext cx="8082113" cy="1938992"/>
          </a:xfrm>
          <a:prstGeom prst="rect">
            <a:avLst/>
          </a:prstGeom>
          <a:solidFill>
            <a:schemeClr val="bg1"/>
          </a:solidFill>
          <a:ln w="38100">
            <a:solidFill>
              <a:srgbClr val="FF0000"/>
            </a:solidFill>
          </a:ln>
        </p:spPr>
        <p:txBody>
          <a:bodyPr wrap="square">
            <a:spAutoFit/>
          </a:bodyPr>
          <a:lstStyle/>
          <a:p>
            <a:pPr marL="450850" indent="448945" algn="just"/>
            <a:r>
              <a:rPr lang="en-US" sz="2000" dirty="0">
                <a:effectLst/>
                <a:latin typeface="Times New Roman" panose="02020603050405020304" pitchFamily="18" charset="0"/>
                <a:ea typeface="Times New Roman" panose="02020603050405020304" pitchFamily="18" charset="0"/>
              </a:rPr>
              <a:t>ISO</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9000:2015</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2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Fundamentals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vocabulary</a:t>
            </a:r>
            <a:r>
              <a:rPr lang="uk-UA" sz="2000" spc="-10"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a:p>
            <a:pPr marL="1270" marR="87630" indent="448945" algn="just"/>
            <a:r>
              <a:rPr lang="en-US" sz="2000" dirty="0">
                <a:effectLst/>
                <a:latin typeface="Times New Roman" panose="02020603050405020304" pitchFamily="18" charset="0"/>
                <a:ea typeface="Times New Roman" panose="02020603050405020304" pitchFamily="18" charset="0"/>
              </a:rPr>
              <a:t>This standard contains basic concepts, principles, and terminology of 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systems, as well as the basis for other quality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system standards. Every organization intending to establish and implement a quality system should refer to this standard.</a:t>
            </a:r>
            <a:endParaRPr lang="uk-UA" sz="2000" dirty="0">
              <a:effectLst/>
              <a:latin typeface="Times New Roman" panose="02020603050405020304" pitchFamily="18" charset="0"/>
              <a:ea typeface="Times New Roman" panose="02020603050405020304" pitchFamily="18" charset="0"/>
            </a:endParaRPr>
          </a:p>
        </p:txBody>
      </p:sp>
      <p:pic>
        <p:nvPicPr>
          <p:cNvPr id="8" name="Picture 6" descr="До уваги ЗАМОВНИКІВ! – ДНДІЛДВСЕ">
            <a:extLst>
              <a:ext uri="{FF2B5EF4-FFF2-40B4-BE49-F238E27FC236}">
                <a16:creationId xmlns:a16="http://schemas.microsoft.com/office/drawing/2014/main" id="{CA51E70C-22DC-F253-073D-E41F371D44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641" r="30011"/>
          <a:stretch/>
        </p:blipFill>
        <p:spPr bwMode="auto">
          <a:xfrm>
            <a:off x="254698" y="1966451"/>
            <a:ext cx="1161147" cy="1520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0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700E2C-ABEC-7166-8E29-1B69924FE1C0}"/>
              </a:ext>
            </a:extLst>
          </p:cNvPr>
          <p:cNvSpPr txBox="1"/>
          <p:nvPr/>
        </p:nvSpPr>
        <p:spPr>
          <a:xfrm>
            <a:off x="2025444" y="610279"/>
            <a:ext cx="7098891" cy="5637441"/>
          </a:xfrm>
          <a:prstGeom prst="rect">
            <a:avLst/>
          </a:prstGeom>
          <a:noFill/>
        </p:spPr>
        <p:txBody>
          <a:bodyPr wrap="square">
            <a:spAutoFit/>
          </a:bodyPr>
          <a:lstStyle/>
          <a:p>
            <a:pPr marL="1270" marR="86995" indent="448945" algn="just">
              <a:spcBef>
                <a:spcPts val="355"/>
              </a:spcBef>
            </a:pPr>
            <a:r>
              <a:rPr lang="en-US" sz="2200" dirty="0">
                <a:effectLst/>
                <a:latin typeface="Times New Roman" panose="02020603050405020304" pitchFamily="18" charset="0"/>
                <a:ea typeface="Times New Roman" panose="02020603050405020304" pitchFamily="18" charset="0"/>
              </a:rPr>
              <a:t>ISO/TS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9002:2016 Quality</a:t>
            </a:r>
            <a:r>
              <a:rPr lang="en-US" sz="2200" spc="-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Guidelines</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application</a:t>
            </a:r>
            <a:r>
              <a:rPr lang="en-US" sz="2200" spc="-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 ISO </a:t>
            </a:r>
            <a:r>
              <a:rPr lang="en-US" sz="2200" spc="-10" dirty="0">
                <a:effectLst/>
                <a:latin typeface="Times New Roman" panose="02020603050405020304" pitchFamily="18" charset="0"/>
                <a:ea typeface="Times New Roman" panose="02020603050405020304" pitchFamily="18" charset="0"/>
              </a:rPr>
              <a:t>9001:2015</a:t>
            </a:r>
            <a:endParaRPr lang="uk-UA" sz="2200" spc="-10" dirty="0">
              <a:effectLst/>
              <a:latin typeface="Times New Roman" panose="02020603050405020304" pitchFamily="18" charset="0"/>
              <a:ea typeface="Times New Roman" panose="02020603050405020304" pitchFamily="18" charset="0"/>
            </a:endParaRPr>
          </a:p>
          <a:p>
            <a:pPr marL="1270" marR="86995" indent="448945" algn="just">
              <a:spcBef>
                <a:spcPts val="355"/>
              </a:spcBef>
            </a:pPr>
            <a:endParaRPr lang="uk-UA" sz="2200" dirty="0">
              <a:effectLst/>
              <a:latin typeface="Times New Roman" panose="02020603050405020304" pitchFamily="18" charset="0"/>
              <a:ea typeface="Times New Roman" panose="02020603050405020304" pitchFamily="18" charset="0"/>
            </a:endParaRPr>
          </a:p>
          <a:p>
            <a:pPr marL="1270" marR="89535" indent="448945" algn="just"/>
            <a:r>
              <a:rPr lang="en-US" sz="2200" dirty="0">
                <a:effectLst/>
                <a:latin typeface="Times New Roman" panose="02020603050405020304" pitchFamily="18" charset="0"/>
                <a:ea typeface="Times New Roman" panose="02020603050405020304" pitchFamily="18" charset="0"/>
              </a:rPr>
              <a:t>The standard provides guidance on implementing the requirements of ISO 9001:2015, including examples. It is useful both in preparing a quality management system for certification and for further development.</a:t>
            </a:r>
            <a:endParaRPr lang="uk-UA" sz="2200" dirty="0">
              <a:effectLst/>
              <a:latin typeface="Times New Roman" panose="02020603050405020304" pitchFamily="18" charset="0"/>
              <a:ea typeface="Times New Roman" panose="02020603050405020304" pitchFamily="18" charset="0"/>
            </a:endParaRPr>
          </a:p>
          <a:p>
            <a:pPr marL="1270" marR="89535" indent="448945" algn="just"/>
            <a:endParaRPr lang="uk-UA" sz="2200" dirty="0">
              <a:effectLst/>
              <a:latin typeface="Times New Roman" panose="02020603050405020304" pitchFamily="18" charset="0"/>
              <a:ea typeface="Times New Roman" panose="02020603050405020304" pitchFamily="18" charset="0"/>
            </a:endParaRPr>
          </a:p>
          <a:p>
            <a:pPr marL="1270" marR="88265" indent="448945" algn="just">
              <a:spcBef>
                <a:spcPts val="345"/>
              </a:spcBef>
            </a:pPr>
            <a:r>
              <a:rPr lang="en-US" sz="2200" dirty="0">
                <a:effectLst/>
                <a:latin typeface="Times New Roman" panose="02020603050405020304" pitchFamily="18" charset="0"/>
                <a:ea typeface="Times New Roman" panose="02020603050405020304" pitchFamily="18" charset="0"/>
              </a:rPr>
              <a:t>ISO</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9004:2018</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Quality</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organization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Guidance to achieve sustained success</a:t>
            </a:r>
            <a:r>
              <a:rPr lang="uk-UA" sz="2200" dirty="0">
                <a:effectLst/>
                <a:latin typeface="Times New Roman" panose="02020603050405020304" pitchFamily="18" charset="0"/>
                <a:ea typeface="Times New Roman" panose="02020603050405020304" pitchFamily="18" charset="0"/>
              </a:rPr>
              <a:t>.</a:t>
            </a:r>
          </a:p>
          <a:p>
            <a:pPr marL="1270" marR="88265" indent="448945" algn="just">
              <a:spcBef>
                <a:spcPts val="345"/>
              </a:spcBef>
            </a:pPr>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This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contains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principles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enhancing</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organization's</a:t>
            </a:r>
            <a:r>
              <a:rPr lang="en-US" sz="2200" spc="4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ability</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 achieve sustained success through evaluation and improved effectiveness. It is useful for organizations already certified that strive to achieve the best results beyond basic requirements.</a:t>
            </a:r>
            <a:endParaRPr lang="uk-UA" sz="2200" dirty="0">
              <a:effectLst/>
              <a:latin typeface="Times New Roman" panose="02020603050405020304" pitchFamily="18" charset="0"/>
              <a:ea typeface="Times New Roman" panose="02020603050405020304" pitchFamily="18" charset="0"/>
            </a:endParaRPr>
          </a:p>
        </p:txBody>
      </p:sp>
      <p:pic>
        <p:nvPicPr>
          <p:cNvPr id="3074" name="Picture 2" descr="Difference between ISO 9002 versus ISO 9001">
            <a:extLst>
              <a:ext uri="{FF2B5EF4-FFF2-40B4-BE49-F238E27FC236}">
                <a16:creationId xmlns:a16="http://schemas.microsoft.com/office/drawing/2014/main" id="{68B598C1-6327-4CCF-B86F-98AB873AB8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01" r="12212"/>
          <a:stretch/>
        </p:blipFill>
        <p:spPr bwMode="auto">
          <a:xfrm>
            <a:off x="9478296" y="806924"/>
            <a:ext cx="2340078" cy="208321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S0 9004: 2018 Gestión para el éxito sostenido de las organizaciones">
            <a:extLst>
              <a:ext uri="{FF2B5EF4-FFF2-40B4-BE49-F238E27FC236}">
                <a16:creationId xmlns:a16="http://schemas.microsoft.com/office/drawing/2014/main" id="{CB7BDAFE-4845-993E-2913-D1F4027F6D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5756" y="3586623"/>
            <a:ext cx="2845159" cy="1830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97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761D3B-31EA-C0DB-8E7F-A77714FAC570}"/>
              </a:ext>
            </a:extLst>
          </p:cNvPr>
          <p:cNvSpPr txBox="1"/>
          <p:nvPr/>
        </p:nvSpPr>
        <p:spPr>
          <a:xfrm>
            <a:off x="3574026" y="306946"/>
            <a:ext cx="6096000" cy="461665"/>
          </a:xfrm>
          <a:prstGeom prst="rect">
            <a:avLst/>
          </a:prstGeom>
          <a:noFill/>
        </p:spPr>
        <p:txBody>
          <a:bodyPr wrap="square">
            <a:spAutoFit/>
          </a:bodyPr>
          <a:lstStyle/>
          <a:p>
            <a:pPr marL="450850" indent="448945" algn="just"/>
            <a:r>
              <a:rPr lang="en-US" sz="2400" b="1" u="sng" dirty="0">
                <a:effectLst/>
                <a:latin typeface="Times New Roman" panose="02020603050405020304" pitchFamily="18" charset="0"/>
                <a:ea typeface="Times New Roman" panose="02020603050405020304" pitchFamily="18" charset="0"/>
              </a:rPr>
              <a:t>ISO</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10000</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Series</a:t>
            </a:r>
            <a:r>
              <a:rPr lang="en-US" sz="2400" b="1" u="sng" spc="-5"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Standards</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A74ADB5-00DE-DB57-578D-7ACD76799C99}"/>
              </a:ext>
            </a:extLst>
          </p:cNvPr>
          <p:cNvSpPr txBox="1"/>
          <p:nvPr/>
        </p:nvSpPr>
        <p:spPr>
          <a:xfrm>
            <a:off x="3244646" y="1287227"/>
            <a:ext cx="8406581" cy="4878259"/>
          </a:xfrm>
          <a:prstGeom prst="rect">
            <a:avLst/>
          </a:prstGeom>
          <a:noFill/>
        </p:spPr>
        <p:txBody>
          <a:bodyPr wrap="square">
            <a:spAutoFit/>
          </a:bodyPr>
          <a:lstStyle/>
          <a:p>
            <a:pPr marL="1270" marR="91440" indent="448945" algn="just"/>
            <a:r>
              <a:rPr lang="en-US" dirty="0">
                <a:effectLst/>
                <a:latin typeface="Times New Roman" panose="02020603050405020304" pitchFamily="18" charset="0"/>
                <a:ea typeface="Times New Roman" panose="02020603050405020304" pitchFamily="18" charset="0"/>
              </a:rPr>
              <a:t>The</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ISO</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10000</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series</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standards</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are</a:t>
            </a:r>
            <a:r>
              <a:rPr lang="en-US" spc="-2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companion</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standards</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that</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support</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the</a:t>
            </a:r>
            <a:r>
              <a:rPr lang="en-US" spc="-1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ISO</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9000</a:t>
            </a:r>
            <a:r>
              <a:rPr lang="en-US" spc="-15"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series of standards.</a:t>
            </a:r>
            <a:endParaRPr lang="uk-UA" dirty="0">
              <a:effectLst/>
              <a:latin typeface="Times New Roman" panose="02020603050405020304" pitchFamily="18" charset="0"/>
              <a:ea typeface="Times New Roman" panose="02020603050405020304" pitchFamily="18" charset="0"/>
            </a:endParaRPr>
          </a:p>
          <a:p>
            <a:pPr marL="1270" marR="91440" indent="448945" algn="just"/>
            <a:endParaRPr lang="uk-UA" dirty="0">
              <a:effectLst/>
              <a:latin typeface="Times New Roman" panose="02020603050405020304" pitchFamily="18" charset="0"/>
              <a:ea typeface="Times New Roman" panose="02020603050405020304" pitchFamily="18" charset="0"/>
            </a:endParaRPr>
          </a:p>
          <a:p>
            <a:pPr marL="1270" marR="89535" indent="448945" algn="just"/>
            <a:r>
              <a:rPr lang="en-US" dirty="0">
                <a:effectLst/>
                <a:latin typeface="Times New Roman" panose="02020603050405020304" pitchFamily="18" charset="0"/>
                <a:ea typeface="Times New Roman" panose="02020603050405020304" pitchFamily="18" charset="0"/>
              </a:rPr>
              <a:t>ISO 10001:2018 Quality management — Customer satisfaction — Guidelines for codes of conduct for organizations</a:t>
            </a:r>
            <a:endParaRPr lang="uk-UA" dirty="0">
              <a:effectLst/>
              <a:latin typeface="Times New Roman" panose="02020603050405020304" pitchFamily="18" charset="0"/>
              <a:ea typeface="Times New Roman" panose="02020603050405020304" pitchFamily="18" charset="0"/>
            </a:endParaRPr>
          </a:p>
          <a:p>
            <a:pPr marL="1270" marR="89535" indent="448945" algn="just"/>
            <a:endParaRPr lang="uk-UA" dirty="0">
              <a:effectLst/>
              <a:latin typeface="Times New Roman" panose="02020603050405020304" pitchFamily="18" charset="0"/>
              <a:ea typeface="Times New Roman" panose="02020603050405020304" pitchFamily="18" charset="0"/>
            </a:endParaRPr>
          </a:p>
          <a:p>
            <a:pPr marL="1270" marR="92075" indent="448945" algn="just"/>
            <a:r>
              <a:rPr lang="en-US" dirty="0">
                <a:effectLst/>
                <a:latin typeface="Times New Roman" panose="02020603050405020304" pitchFamily="18" charset="0"/>
                <a:ea typeface="Times New Roman" panose="02020603050405020304" pitchFamily="18" charset="0"/>
              </a:rPr>
              <a:t>The standard for codes of corporate ethics in customer interaction covers issues such as product delivery and service provision, product returns, handling of customer information, advertising, and after-sales service conditions.</a:t>
            </a:r>
            <a:endParaRPr lang="uk-UA" dirty="0">
              <a:effectLst/>
              <a:latin typeface="Times New Roman" panose="02020603050405020304" pitchFamily="18" charset="0"/>
              <a:ea typeface="Times New Roman" panose="02020603050405020304" pitchFamily="18" charset="0"/>
            </a:endParaRPr>
          </a:p>
          <a:p>
            <a:pPr marL="1270" marR="92075" indent="448945" algn="just"/>
            <a:endParaRPr lang="uk-UA" dirty="0">
              <a:effectLst/>
              <a:latin typeface="Times New Roman" panose="02020603050405020304" pitchFamily="18" charset="0"/>
              <a:ea typeface="Times New Roman" panose="02020603050405020304" pitchFamily="18" charset="0"/>
            </a:endParaRPr>
          </a:p>
          <a:p>
            <a:pPr marL="1270" marR="88900" indent="448945" algn="just">
              <a:spcBef>
                <a:spcPts val="340"/>
              </a:spcBef>
            </a:pPr>
            <a:r>
              <a:rPr lang="en-US" dirty="0">
                <a:effectLst/>
                <a:latin typeface="Times New Roman" panose="02020603050405020304" pitchFamily="18" charset="0"/>
                <a:ea typeface="Times New Roman" panose="02020603050405020304" pitchFamily="18" charset="0"/>
              </a:rPr>
              <a:t>ISO</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10002:2018</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Quality</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management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Customer</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satisfaction</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a:t>
            </a:r>
            <a:r>
              <a:rPr lang="en-US" spc="4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Guidelines for complaints handling in organizations</a:t>
            </a:r>
            <a:endParaRPr lang="uk-UA" dirty="0">
              <a:effectLst/>
              <a:latin typeface="Times New Roman" panose="02020603050405020304" pitchFamily="18" charset="0"/>
              <a:ea typeface="Times New Roman" panose="02020603050405020304" pitchFamily="18" charset="0"/>
            </a:endParaRPr>
          </a:p>
          <a:p>
            <a:pPr marL="1270" marR="88900" indent="448945" algn="just">
              <a:spcBef>
                <a:spcPts val="340"/>
              </a:spcBef>
            </a:pPr>
            <a:endParaRPr lang="uk-UA" dirty="0">
              <a:effectLst/>
              <a:latin typeface="Times New Roman" panose="02020603050405020304" pitchFamily="18" charset="0"/>
              <a:ea typeface="Times New Roman" panose="02020603050405020304" pitchFamily="18" charset="0"/>
            </a:endParaRPr>
          </a:p>
          <a:p>
            <a:pPr marL="1270" marR="90805" indent="448945" algn="just"/>
            <a:r>
              <a:rPr lang="en-US" dirty="0">
                <a:effectLst/>
                <a:latin typeface="Times New Roman" panose="02020603050405020304" pitchFamily="18" charset="0"/>
                <a:ea typeface="Times New Roman" panose="02020603050405020304" pitchFamily="18" charset="0"/>
              </a:rPr>
              <a:t>The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standard</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handling</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customer</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complaints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provides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guidance</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for</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organizations</a:t>
            </a:r>
            <a:r>
              <a:rPr lang="en-US" spc="200"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in planning, designing, developing, implementing, supporting, and improving an effective process for handling complaints related to any type of activity associated with products and </a:t>
            </a:r>
            <a:r>
              <a:rPr lang="en-US" spc="-10" dirty="0">
                <a:effectLst/>
                <a:latin typeface="Times New Roman" panose="02020603050405020304" pitchFamily="18" charset="0"/>
                <a:ea typeface="Times New Roman" panose="02020603050405020304" pitchFamily="18" charset="0"/>
              </a:rPr>
              <a:t>services.</a:t>
            </a:r>
            <a:endParaRPr lang="uk-UA" dirty="0">
              <a:effectLst/>
              <a:latin typeface="Times New Roman" panose="02020603050405020304" pitchFamily="18" charset="0"/>
              <a:ea typeface="Times New Roman" panose="02020603050405020304" pitchFamily="18" charset="0"/>
            </a:endParaRPr>
          </a:p>
        </p:txBody>
      </p:sp>
      <p:pic>
        <p:nvPicPr>
          <p:cNvPr id="4098" name="Picture 2" descr="Umberto Mauro su LinkedIn: #iso10000 #gestionequalità #customersatisfaction  #sostenibilità #qualità">
            <a:extLst>
              <a:ext uri="{FF2B5EF4-FFF2-40B4-BE49-F238E27FC236}">
                <a16:creationId xmlns:a16="http://schemas.microsoft.com/office/drawing/2014/main" id="{6A14ADD2-448A-EE06-F133-C1E98EA8D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773" y="1287227"/>
            <a:ext cx="2236839" cy="223683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SO 10002:2018 Certification I ISO 10002- omega certifications">
            <a:extLst>
              <a:ext uri="{FF2B5EF4-FFF2-40B4-BE49-F238E27FC236}">
                <a16:creationId xmlns:a16="http://schemas.microsoft.com/office/drawing/2014/main" id="{E9E7094E-E1D5-3498-FB20-5363092B2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73" y="3940431"/>
            <a:ext cx="2236839" cy="223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9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B8F939-3A31-CF34-1F62-2B0A275D0990}"/>
              </a:ext>
            </a:extLst>
          </p:cNvPr>
          <p:cNvSpPr txBox="1"/>
          <p:nvPr/>
        </p:nvSpPr>
        <p:spPr>
          <a:xfrm>
            <a:off x="1337186" y="765276"/>
            <a:ext cx="9714272" cy="1938992"/>
          </a:xfrm>
          <a:prstGeom prst="rect">
            <a:avLst/>
          </a:prstGeom>
          <a:solidFill>
            <a:schemeClr val="accent2">
              <a:lumMod val="20000"/>
              <a:lumOff val="80000"/>
            </a:schemeClr>
          </a:solidFill>
          <a:ln>
            <a:solidFill>
              <a:schemeClr val="tx1"/>
            </a:solidFill>
          </a:ln>
        </p:spPr>
        <p:txBody>
          <a:bodyPr wrap="square">
            <a:spAutoFit/>
          </a:bodyPr>
          <a:lstStyle/>
          <a:p>
            <a:pPr marL="1270" marR="88900" indent="448945" algn="just">
              <a:spcBef>
                <a:spcPts val="355"/>
              </a:spcBef>
            </a:pPr>
            <a:r>
              <a:rPr lang="en-US" sz="2000" dirty="0">
                <a:effectLst/>
                <a:latin typeface="Times New Roman" panose="02020603050405020304" pitchFamily="18" charset="0"/>
                <a:ea typeface="Times New Roman" panose="02020603050405020304" pitchFamily="18" charset="0"/>
              </a:rPr>
              <a:t>ISO 10003:2018 Quality</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 Customer satisfaction — Guidelines for dispute resolution external to organizations</a:t>
            </a:r>
            <a:endParaRPr lang="uk-UA" sz="2000" dirty="0">
              <a:effectLst/>
              <a:latin typeface="Times New Roman" panose="02020603050405020304" pitchFamily="18" charset="0"/>
              <a:ea typeface="Times New Roman" panose="02020603050405020304" pitchFamily="18" charset="0"/>
            </a:endParaRPr>
          </a:p>
          <a:p>
            <a:pPr algn="just"/>
            <a:r>
              <a:rPr lang="en-US" sz="2000" dirty="0">
                <a:effectLst/>
                <a:latin typeface="Times New Roman" panose="02020603050405020304" pitchFamily="18" charset="0"/>
                <a:ea typeface="Times New Roman" panose="02020603050405020304" pitchFamily="18" charset="0"/>
              </a:rPr>
              <a:t>The standard for resolving disputes outside the organization helps organizations plan, maintain,</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improve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effective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process</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resolving</a:t>
            </a:r>
            <a:r>
              <a:rPr lang="en-US" sz="2000" spc="-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disputes</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outside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It</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also assists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selecting</a:t>
            </a:r>
            <a:r>
              <a:rPr lang="en-US" sz="2000" spc="19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service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providers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dispute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resolution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developing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recommendations to avoid similar situations in the future by increasing customer satisfaction.</a:t>
            </a:r>
            <a:endParaRPr lang="uk-UA" sz="2000" dirty="0"/>
          </a:p>
        </p:txBody>
      </p:sp>
      <p:sp>
        <p:nvSpPr>
          <p:cNvPr id="5" name="TextBox 4">
            <a:extLst>
              <a:ext uri="{FF2B5EF4-FFF2-40B4-BE49-F238E27FC236}">
                <a16:creationId xmlns:a16="http://schemas.microsoft.com/office/drawing/2014/main" id="{19F56A59-B4C3-A4FD-521F-8C9CF6E85C41}"/>
              </a:ext>
            </a:extLst>
          </p:cNvPr>
          <p:cNvSpPr txBox="1"/>
          <p:nvPr/>
        </p:nvSpPr>
        <p:spPr>
          <a:xfrm>
            <a:off x="2379405" y="3031384"/>
            <a:ext cx="9163665" cy="1631216"/>
          </a:xfrm>
          <a:prstGeom prst="rect">
            <a:avLst/>
          </a:prstGeom>
          <a:solidFill>
            <a:schemeClr val="accent2">
              <a:lumMod val="20000"/>
              <a:lumOff val="80000"/>
            </a:schemeClr>
          </a:solidFill>
          <a:ln>
            <a:solidFill>
              <a:schemeClr val="tx1"/>
            </a:solidFill>
          </a:ln>
        </p:spPr>
        <p:txBody>
          <a:bodyPr wrap="square">
            <a:spAutoFit/>
          </a:bodyPr>
          <a:lstStyle/>
          <a:p>
            <a:pPr marL="1270" marR="88265" indent="448945" algn="just">
              <a:spcBef>
                <a:spcPts val="330"/>
              </a:spcBef>
            </a:pPr>
            <a:r>
              <a:rPr lang="en-US" sz="2000" dirty="0">
                <a:effectLst/>
                <a:latin typeface="Times New Roman" panose="02020603050405020304" pitchFamily="18" charset="0"/>
                <a:ea typeface="Times New Roman" panose="02020603050405020304" pitchFamily="18" charset="0"/>
              </a:rPr>
              <a:t>ISO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10004:2018</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Customer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satisfaction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 monitoring and measuring</a:t>
            </a:r>
            <a:endParaRPr lang="uk-UA" sz="2000" dirty="0">
              <a:effectLst/>
              <a:latin typeface="Times New Roman" panose="02020603050405020304" pitchFamily="18" charset="0"/>
              <a:ea typeface="Times New Roman" panose="02020603050405020304" pitchFamily="18" charset="0"/>
            </a:endParaRPr>
          </a:p>
          <a:p>
            <a:pPr marL="1270"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monitoring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customer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satisfaction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recommendations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 identifying and implementing processes for monitoring and assessing customer satisfaction.</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C9BE266F-587E-61DB-55FA-550AEDBEB060}"/>
              </a:ext>
            </a:extLst>
          </p:cNvPr>
          <p:cNvSpPr txBox="1"/>
          <p:nvPr/>
        </p:nvSpPr>
        <p:spPr>
          <a:xfrm>
            <a:off x="3421624" y="4989716"/>
            <a:ext cx="8357420" cy="1015663"/>
          </a:xfrm>
          <a:prstGeom prst="rect">
            <a:avLst/>
          </a:prstGeom>
          <a:solidFill>
            <a:schemeClr val="accent2">
              <a:lumMod val="20000"/>
              <a:lumOff val="80000"/>
            </a:schemeClr>
          </a:solidFill>
          <a:ln>
            <a:solidFill>
              <a:schemeClr val="tx1"/>
            </a:solidFill>
          </a:ln>
        </p:spPr>
        <p:txBody>
          <a:bodyPr wrap="square">
            <a:spAutoFit/>
          </a:bodyPr>
          <a:lstStyle/>
          <a:p>
            <a:pPr marL="450850" indent="448945" algn="just">
              <a:spcBef>
                <a:spcPts val="350"/>
              </a:spcBef>
            </a:pPr>
            <a:r>
              <a:rPr lang="en-US" sz="2000" dirty="0">
                <a:effectLst/>
                <a:latin typeface="Times New Roman" panose="02020603050405020304" pitchFamily="18" charset="0"/>
                <a:ea typeface="Times New Roman" panose="02020603050405020304" pitchFamily="18" charset="0"/>
              </a:rPr>
              <a:t>ISO</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10005:2018 Quality</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Guidelines 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quality</a:t>
            </a:r>
            <a:r>
              <a:rPr lang="uk-UA" sz="2000" spc="-25" dirty="0">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plans</a:t>
            </a:r>
            <a:endParaRPr lang="uk-UA" sz="2000" dirty="0">
              <a:effectLst/>
              <a:latin typeface="Times New Roman" panose="02020603050405020304" pitchFamily="18" charset="0"/>
              <a:ea typeface="Times New Roman" panose="02020603050405020304" pitchFamily="18" charset="0"/>
            </a:endParaRPr>
          </a:p>
          <a:p>
            <a:pPr marL="1270"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contains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guiding</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principles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development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action plans to ensure proper quality – quality programs.</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2012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AB5EDE-BB3F-7F2C-CCCF-9E6498845F99}"/>
              </a:ext>
            </a:extLst>
          </p:cNvPr>
          <p:cNvSpPr txBox="1"/>
          <p:nvPr/>
        </p:nvSpPr>
        <p:spPr>
          <a:xfrm>
            <a:off x="1779638" y="566911"/>
            <a:ext cx="10068233" cy="1669688"/>
          </a:xfrm>
          <a:prstGeom prst="rect">
            <a:avLst/>
          </a:prstGeom>
          <a:solidFill>
            <a:schemeClr val="accent2">
              <a:lumMod val="20000"/>
              <a:lumOff val="80000"/>
            </a:schemeClr>
          </a:solidFill>
          <a:ln>
            <a:solidFill>
              <a:schemeClr val="tx1"/>
            </a:solidFill>
          </a:ln>
        </p:spPr>
        <p:txBody>
          <a:bodyPr wrap="square">
            <a:spAutoFit/>
          </a:bodyPr>
          <a:lstStyle/>
          <a:p>
            <a:pPr marL="450850" marR="88265" indent="448945" algn="just">
              <a:spcBef>
                <a:spcPts val="350"/>
              </a:spcBef>
            </a:pPr>
            <a:r>
              <a:rPr lang="en-US" sz="2000">
                <a:effectLst/>
                <a:latin typeface="Times New Roman" panose="02020603050405020304" pitchFamily="18" charset="0"/>
                <a:ea typeface="Times New Roman" panose="02020603050405020304" pitchFamily="18" charset="0"/>
              </a:rPr>
              <a:t>ISO</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10006:2017</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Quality</a:t>
            </a:r>
            <a:r>
              <a:rPr lang="en-US" sz="2000" spc="-3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management</a:t>
            </a:r>
            <a:r>
              <a:rPr lang="en-US" sz="2000" spc="-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Guidelines</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for</a:t>
            </a:r>
            <a:r>
              <a:rPr lang="en-US" sz="2000" spc="-2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quality</a:t>
            </a:r>
            <a:r>
              <a:rPr lang="en-US" sz="2000" spc="-4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management</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in</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projects This standard provides guidelines for quality management in projects.</a:t>
            </a:r>
            <a:endParaRPr lang="uk-UA" sz="2000">
              <a:effectLst/>
              <a:latin typeface="Times New Roman" panose="02020603050405020304" pitchFamily="18" charset="0"/>
              <a:ea typeface="Times New Roman" panose="02020603050405020304" pitchFamily="18" charset="0"/>
            </a:endParaRPr>
          </a:p>
          <a:p>
            <a:pPr marL="450850" indent="448945" algn="just">
              <a:spcBef>
                <a:spcPts val="345"/>
              </a:spcBef>
            </a:pPr>
            <a:r>
              <a:rPr lang="en-US" sz="2000">
                <a:effectLst/>
                <a:latin typeface="Times New Roman" panose="02020603050405020304" pitchFamily="18" charset="0"/>
                <a:ea typeface="Times New Roman" panose="02020603050405020304" pitchFamily="18" charset="0"/>
              </a:rPr>
              <a:t>ISO</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10007:2017</a:t>
            </a:r>
            <a:r>
              <a:rPr lang="en-US" sz="2000" spc="-1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Quality</a:t>
            </a:r>
            <a:r>
              <a:rPr lang="en-US" sz="2000" spc="-1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management</a:t>
            </a:r>
            <a:r>
              <a:rPr lang="en-US" sz="2000" spc="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a:t>
            </a:r>
            <a:r>
              <a:rPr lang="en-US" sz="2000" spc="-1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Guidelines</a:t>
            </a:r>
            <a:r>
              <a:rPr lang="en-US" sz="2000" spc="-5">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for</a:t>
            </a:r>
            <a:r>
              <a:rPr lang="en-US" sz="2000" spc="-1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configuration</a:t>
            </a:r>
            <a:r>
              <a:rPr lang="en-US" sz="2000" spc="-5">
                <a:effectLst/>
                <a:latin typeface="Times New Roman" panose="02020603050405020304" pitchFamily="18" charset="0"/>
                <a:ea typeface="Times New Roman" panose="02020603050405020304" pitchFamily="18" charset="0"/>
              </a:rPr>
              <a:t> </a:t>
            </a:r>
            <a:r>
              <a:rPr lang="en-US" sz="2000" spc="-10">
                <a:effectLst/>
                <a:latin typeface="Times New Roman" panose="02020603050405020304" pitchFamily="18" charset="0"/>
                <a:ea typeface="Times New Roman" panose="02020603050405020304" pitchFamily="18" charset="0"/>
              </a:rPr>
              <a:t>management</a:t>
            </a:r>
            <a:endParaRPr lang="uk-UA" sz="2000">
              <a:effectLst/>
              <a:latin typeface="Times New Roman" panose="02020603050405020304" pitchFamily="18" charset="0"/>
              <a:ea typeface="Times New Roman" panose="02020603050405020304" pitchFamily="18" charset="0"/>
            </a:endParaRPr>
          </a:p>
          <a:p>
            <a:pPr marL="1270" marR="93345" indent="448945" algn="just"/>
            <a:r>
              <a:rPr lang="en-US" sz="2000">
                <a:effectLst/>
                <a:latin typeface="Times New Roman" panose="02020603050405020304" pitchFamily="18" charset="0"/>
                <a:ea typeface="Times New Roman" panose="02020603050405020304" pitchFamily="18" charset="0"/>
              </a:rPr>
              <a:t>The purpose of this standard is to enhance the overall understanding of the subject matter and promote the use of configuration management.</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7086A1A-68D8-8EB5-68CE-89B9C6CA9318}"/>
              </a:ext>
            </a:extLst>
          </p:cNvPr>
          <p:cNvSpPr txBox="1"/>
          <p:nvPr/>
        </p:nvSpPr>
        <p:spPr>
          <a:xfrm>
            <a:off x="2123769" y="2613392"/>
            <a:ext cx="9724102" cy="1631216"/>
          </a:xfrm>
          <a:prstGeom prst="rect">
            <a:avLst/>
          </a:prstGeom>
          <a:solidFill>
            <a:schemeClr val="accent2">
              <a:lumMod val="20000"/>
              <a:lumOff val="80000"/>
            </a:schemeClr>
          </a:solidFill>
          <a:ln>
            <a:solidFill>
              <a:schemeClr val="tx1"/>
            </a:solidFill>
          </a:ln>
        </p:spPr>
        <p:txBody>
          <a:bodyPr wrap="square">
            <a:spAutoFit/>
          </a:bodyPr>
          <a:lstStyle/>
          <a:p>
            <a:pPr marL="1270" marR="88900" indent="448945" algn="just">
              <a:spcBef>
                <a:spcPts val="340"/>
              </a:spcBef>
            </a:pPr>
            <a:r>
              <a:rPr lang="en-US" sz="2000" dirty="0">
                <a:effectLst/>
                <a:latin typeface="Times New Roman" panose="02020603050405020304" pitchFamily="18" charset="0"/>
                <a:ea typeface="Times New Roman" panose="02020603050405020304" pitchFamily="18" charset="0"/>
              </a:rPr>
              <a:t>ISO 10012:2003 Measurement management systems — Requirements for measurement processes and measuring equipment</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This standard establishes general requirements and provides guidance on managing measurement processes and metrological confirmation of suitability for measuring equipment used to maintain and demonstrate compliance with metrological requirements.</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66C7707-C05A-68C3-D765-767C638523B6}"/>
              </a:ext>
            </a:extLst>
          </p:cNvPr>
          <p:cNvSpPr txBox="1"/>
          <p:nvPr/>
        </p:nvSpPr>
        <p:spPr>
          <a:xfrm>
            <a:off x="2556386" y="4718520"/>
            <a:ext cx="9291485" cy="1323439"/>
          </a:xfrm>
          <a:prstGeom prst="rect">
            <a:avLst/>
          </a:prstGeom>
          <a:solidFill>
            <a:schemeClr val="accent2">
              <a:lumMod val="20000"/>
              <a:lumOff val="80000"/>
            </a:schemeClr>
          </a:solidFill>
          <a:ln>
            <a:solidFill>
              <a:schemeClr val="tx1"/>
            </a:solidFill>
          </a:ln>
        </p:spPr>
        <p:txBody>
          <a:bodyPr wrap="square">
            <a:spAutoFit/>
          </a:bodyPr>
          <a:lstStyle/>
          <a:p>
            <a:pPr marL="450850" marR="93345" indent="448945" algn="just"/>
            <a:r>
              <a:rPr lang="en-US" sz="2000" dirty="0">
                <a:effectLst/>
                <a:latin typeface="Times New Roman" panose="02020603050405020304" pitchFamily="18" charset="0"/>
                <a:ea typeface="Times New Roman" panose="02020603050405020304" pitchFamily="18" charset="0"/>
              </a:rPr>
              <a:t>ISO 10013:2021 Quality management systems — Guidance for documented information This</a:t>
            </a:r>
            <a:r>
              <a:rPr lang="en-US" sz="2000" spc="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provides</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guidance</a:t>
            </a:r>
            <a:r>
              <a:rPr lang="en-US" sz="2000" spc="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7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development</a:t>
            </a:r>
            <a:r>
              <a:rPr lang="en-US" sz="2000" spc="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maintenance</a:t>
            </a:r>
            <a:r>
              <a:rPr lang="en-US" sz="2000" spc="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a:t>
            </a:r>
            <a:r>
              <a:rPr lang="en-US" sz="2000" spc="7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documentation</a:t>
            </a:r>
            <a:r>
              <a:rPr lang="uk-UA" sz="2000" spc="-1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necessary to ensure the effective functioning of a quality management system tailored to the specific needs of the organization.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19812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E8B0D1-B9C8-B05C-C716-8665D65F302E}"/>
              </a:ext>
            </a:extLst>
          </p:cNvPr>
          <p:cNvSpPr txBox="1"/>
          <p:nvPr/>
        </p:nvSpPr>
        <p:spPr>
          <a:xfrm>
            <a:off x="3303639" y="5361295"/>
            <a:ext cx="8465574" cy="1323439"/>
          </a:xfrm>
          <a:prstGeom prst="rect">
            <a:avLst/>
          </a:prstGeom>
          <a:solidFill>
            <a:schemeClr val="accent2">
              <a:lumMod val="20000"/>
              <a:lumOff val="80000"/>
            </a:schemeClr>
          </a:solidFill>
          <a:ln>
            <a:solidFill>
              <a:schemeClr val="tx1"/>
            </a:solidFill>
          </a:ln>
        </p:spPr>
        <p:txBody>
          <a:bodyPr wrap="square">
            <a:spAutoFit/>
          </a:bodyPr>
          <a:lstStyle/>
          <a:p>
            <a:pPr marL="1270" marR="91440" indent="448945" algn="just">
              <a:spcBef>
                <a:spcPts val="345"/>
              </a:spcBef>
            </a:pPr>
            <a:r>
              <a:rPr lang="en-US" sz="2000" dirty="0">
                <a:effectLst/>
                <a:latin typeface="Times New Roman" panose="02020603050405020304" pitchFamily="18" charset="0"/>
                <a:ea typeface="Times New Roman" panose="02020603050405020304" pitchFamily="18" charset="0"/>
              </a:rPr>
              <a:t>ISO 10019:2005 Guidelines for the selection of quality management system consultants and use of their services</a:t>
            </a:r>
            <a:endParaRPr lang="uk-UA" sz="2000" dirty="0">
              <a:effectLst/>
              <a:latin typeface="Times New Roman" panose="02020603050405020304" pitchFamily="18" charset="0"/>
              <a:ea typeface="Times New Roman" panose="02020603050405020304" pitchFamily="18" charset="0"/>
            </a:endParaRPr>
          </a:p>
          <a:p>
            <a:pPr marL="1270" marR="88900" indent="448945" algn="just"/>
            <a:r>
              <a:rPr lang="en-US" sz="2000" dirty="0">
                <a:effectLst/>
                <a:latin typeface="Times New Roman" panose="02020603050405020304" pitchFamily="18" charset="0"/>
                <a:ea typeface="Times New Roman" panose="02020603050405020304" pitchFamily="18" charset="0"/>
              </a:rPr>
              <a:t>This standard is intended to assist organizations in selecting a consultant for their quality management system.</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3AAB5EA1-7CEE-1352-A3DE-5AB67097E991}"/>
              </a:ext>
            </a:extLst>
          </p:cNvPr>
          <p:cNvSpPr txBox="1"/>
          <p:nvPr/>
        </p:nvSpPr>
        <p:spPr>
          <a:xfrm>
            <a:off x="1661652" y="547667"/>
            <a:ext cx="10107561" cy="1631216"/>
          </a:xfrm>
          <a:prstGeom prst="rect">
            <a:avLst/>
          </a:prstGeom>
          <a:solidFill>
            <a:schemeClr val="accent2">
              <a:lumMod val="20000"/>
              <a:lumOff val="80000"/>
            </a:schemeClr>
          </a:solidFill>
          <a:ln>
            <a:solidFill>
              <a:schemeClr val="tx1"/>
            </a:solidFill>
          </a:ln>
        </p:spPr>
        <p:txBody>
          <a:bodyPr wrap="square">
            <a:spAutoFit/>
          </a:bodyPr>
          <a:lstStyle/>
          <a:p>
            <a:pPr marL="1270" marR="88265" indent="448945" algn="just">
              <a:spcBef>
                <a:spcPts val="350"/>
              </a:spcBef>
            </a:pPr>
            <a:r>
              <a:rPr lang="en-US" sz="2000" dirty="0">
                <a:effectLst/>
                <a:latin typeface="Times New Roman" panose="02020603050405020304" pitchFamily="18" charset="0"/>
                <a:ea typeface="Times New Roman" panose="02020603050405020304" pitchFamily="18" charset="0"/>
              </a:rPr>
              <a:t>ISO 10014:2021 Quality management systems — Managing an organization for quality results — Guidance for realizing financial and economic benefits</a:t>
            </a:r>
            <a:endParaRPr lang="uk-UA" sz="2000" dirty="0">
              <a:effectLst/>
              <a:latin typeface="Times New Roman" panose="02020603050405020304" pitchFamily="18" charset="0"/>
              <a:ea typeface="Times New Roman" panose="02020603050405020304" pitchFamily="18" charset="0"/>
            </a:endParaRPr>
          </a:p>
          <a:p>
            <a:pPr marL="1270" marR="93345" indent="448945" algn="just"/>
            <a:r>
              <a:rPr lang="en-US" sz="2000" dirty="0">
                <a:effectLst/>
                <a:latin typeface="Times New Roman" panose="02020603050405020304" pitchFamily="18" charset="0"/>
                <a:ea typeface="Times New Roman" panose="02020603050405020304" pitchFamily="18" charset="0"/>
              </a:rPr>
              <a:t>This standard is intended for top management. It provides guidance on realizing</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financial and economic benefits through effective implementation of the eight quality management principles outlined in ISO 9000:2005.</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2589A9CB-8E48-4F5E-9039-BD846FE8DF48}"/>
              </a:ext>
            </a:extLst>
          </p:cNvPr>
          <p:cNvSpPr txBox="1"/>
          <p:nvPr/>
        </p:nvSpPr>
        <p:spPr>
          <a:xfrm>
            <a:off x="2163097" y="2420035"/>
            <a:ext cx="9606116" cy="707886"/>
          </a:xfrm>
          <a:prstGeom prst="rect">
            <a:avLst/>
          </a:prstGeom>
          <a:solidFill>
            <a:schemeClr val="accent2">
              <a:lumMod val="20000"/>
              <a:lumOff val="80000"/>
            </a:schemeClr>
          </a:solidFill>
          <a:ln>
            <a:solidFill>
              <a:schemeClr val="tx1"/>
            </a:solidFill>
          </a:ln>
        </p:spPr>
        <p:txBody>
          <a:bodyPr wrap="square">
            <a:spAutoFit/>
          </a:bodyPr>
          <a:lstStyle/>
          <a:p>
            <a:pPr marL="1270" marR="90805" indent="448945" algn="just">
              <a:spcBef>
                <a:spcPts val="350"/>
              </a:spcBef>
            </a:pPr>
            <a:r>
              <a:rPr lang="en-US" sz="2000" dirty="0">
                <a:effectLst/>
                <a:latin typeface="Times New Roman" panose="02020603050405020304" pitchFamily="18" charset="0"/>
                <a:ea typeface="Times New Roman" panose="02020603050405020304" pitchFamily="18" charset="0"/>
              </a:rPr>
              <a:t>ISO 10015:2019 Quality management — Guidelines for competence management and people development</a:t>
            </a:r>
            <a:r>
              <a:rPr lang="uk-UA" sz="2000" dirty="0">
                <a:effectLst/>
                <a:latin typeface="Times New Roman" panose="02020603050405020304" pitchFamily="18" charset="0"/>
                <a:ea typeface="Times New Roman" panose="02020603050405020304" pitchFamily="18" charset="0"/>
              </a:rPr>
              <a:t>.</a:t>
            </a:r>
          </a:p>
        </p:txBody>
      </p:sp>
      <p:sp>
        <p:nvSpPr>
          <p:cNvPr id="9" name="TextBox 8">
            <a:extLst>
              <a:ext uri="{FF2B5EF4-FFF2-40B4-BE49-F238E27FC236}">
                <a16:creationId xmlns:a16="http://schemas.microsoft.com/office/drawing/2014/main" id="{1C1A189A-C84D-D4A6-57E2-739C358B069A}"/>
              </a:ext>
            </a:extLst>
          </p:cNvPr>
          <p:cNvSpPr txBox="1"/>
          <p:nvPr/>
        </p:nvSpPr>
        <p:spPr>
          <a:xfrm>
            <a:off x="2792360" y="3429000"/>
            <a:ext cx="8976853" cy="1631216"/>
          </a:xfrm>
          <a:prstGeom prst="rect">
            <a:avLst/>
          </a:prstGeom>
          <a:solidFill>
            <a:schemeClr val="accent2">
              <a:lumMod val="20000"/>
              <a:lumOff val="80000"/>
            </a:schemeClr>
          </a:solidFill>
          <a:ln>
            <a:solidFill>
              <a:schemeClr val="tx1"/>
            </a:solidFill>
          </a:ln>
        </p:spPr>
        <p:txBody>
          <a:bodyPr wrap="square">
            <a:spAutoFit/>
          </a:bodyPr>
          <a:lstStyle/>
          <a:p>
            <a:pPr marL="450850" indent="448945" algn="just">
              <a:spcBef>
                <a:spcPts val="335"/>
              </a:spcBef>
            </a:pPr>
            <a:r>
              <a:rPr lang="en-US" sz="2000" dirty="0">
                <a:effectLst/>
                <a:latin typeface="Times New Roman" panose="02020603050405020304" pitchFamily="18" charset="0"/>
                <a:ea typeface="Times New Roman" panose="02020603050405020304" pitchFamily="18" charset="0"/>
              </a:rPr>
              <a:t>ISO</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10018:2020 Quality</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Guidance</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people</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engagement</a:t>
            </a:r>
            <a:endParaRPr lang="uk-UA" sz="2000" dirty="0">
              <a:effectLst/>
              <a:latin typeface="Times New Roman" panose="02020603050405020304" pitchFamily="18" charset="0"/>
              <a:ea typeface="Times New Roman" panose="02020603050405020304" pitchFamily="18" charset="0"/>
            </a:endParaRPr>
          </a:p>
          <a:p>
            <a:pPr marL="1270" marR="89535" indent="448945" algn="just">
              <a:spcBef>
                <a:spcPts val="5"/>
              </a:spcBef>
            </a:pPr>
            <a:r>
              <a:rPr lang="en-US" sz="2000" dirty="0">
                <a:effectLst/>
                <a:latin typeface="Times New Roman" panose="02020603050405020304" pitchFamily="18" charset="0"/>
                <a:ea typeface="Times New Roman" panose="02020603050405020304" pitchFamily="18" charset="0"/>
              </a:rPr>
              <a:t>This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guidance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involving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personnel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implementation of a quality management system within the organization and enhancing their participation, as well as increasing their competence within the organization.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29784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91C7-48CF-8FB1-B32F-0DB28187494E}"/>
              </a:ext>
            </a:extLst>
          </p:cNvPr>
          <p:cNvSpPr txBox="1"/>
          <p:nvPr/>
        </p:nvSpPr>
        <p:spPr>
          <a:xfrm>
            <a:off x="1956619" y="1443390"/>
            <a:ext cx="9792930" cy="2308324"/>
          </a:xfrm>
          <a:prstGeom prst="rect">
            <a:avLst/>
          </a:prstGeom>
          <a:noFill/>
          <a:ln w="38100">
            <a:solidFill>
              <a:srgbClr val="FF0000"/>
            </a:solidFill>
          </a:ln>
        </p:spPr>
        <p:txBody>
          <a:bodyPr wrap="square">
            <a:spAutoFit/>
          </a:bodyPr>
          <a:lstStyle/>
          <a:p>
            <a:pPr marL="1270" marR="86995" indent="448945" algn="just"/>
            <a:r>
              <a:rPr lang="en-US" sz="2400" dirty="0">
                <a:effectLst/>
                <a:latin typeface="Times New Roman" panose="02020603050405020304" pitchFamily="18" charset="0"/>
                <a:ea typeface="Times New Roman" panose="02020603050405020304" pitchFamily="18" charset="0"/>
              </a:rPr>
              <a:t>EN ISO 13485:2016/A11:2021 Medical devices — Quality management systems — Requirements for regulatory purposes (ISO 13485:2016)</a:t>
            </a:r>
            <a:endParaRPr lang="uk-UA" sz="2400" dirty="0">
              <a:effectLst/>
              <a:latin typeface="Times New Roman" panose="02020603050405020304" pitchFamily="18" charset="0"/>
              <a:ea typeface="Times New Roman" panose="02020603050405020304" pitchFamily="18" charset="0"/>
            </a:endParaRPr>
          </a:p>
          <a:p>
            <a:pPr marL="1270" marR="91440" indent="448945" algn="just"/>
            <a:r>
              <a:rPr lang="en-US" sz="2400" dirty="0">
                <a:effectLst/>
                <a:latin typeface="Times New Roman" panose="02020603050405020304" pitchFamily="18" charset="0"/>
                <a:ea typeface="Times New Roman" panose="02020603050405020304" pitchFamily="18" charset="0"/>
              </a:rPr>
              <a:t>This standard establishes the requirements for a quality management system when an organization needs to demonstrate its ability to consistently provide medical devices and related services that consistently meet customer and applicable regulatory requirements.</a:t>
            </a:r>
            <a:endParaRPr lang="uk-UA" sz="24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AF432247-49E3-9E13-2CDF-DDC5978EE5BE}"/>
              </a:ext>
            </a:extLst>
          </p:cNvPr>
          <p:cNvSpPr txBox="1"/>
          <p:nvPr/>
        </p:nvSpPr>
        <p:spPr>
          <a:xfrm>
            <a:off x="3844413" y="542922"/>
            <a:ext cx="6096000" cy="523220"/>
          </a:xfrm>
          <a:prstGeom prst="rect">
            <a:avLst/>
          </a:prstGeom>
          <a:noFill/>
        </p:spPr>
        <p:txBody>
          <a:bodyPr wrap="square">
            <a:spAutoFit/>
          </a:bodyPr>
          <a:lstStyle/>
          <a:p>
            <a:pPr marL="450850" indent="448945" algn="just"/>
            <a:r>
              <a:rPr lang="en-US" sz="2800" b="1" u="sng" dirty="0">
                <a:effectLst/>
                <a:latin typeface="Times New Roman" panose="02020603050405020304" pitchFamily="18" charset="0"/>
                <a:ea typeface="Times New Roman" panose="02020603050405020304" pitchFamily="18" charset="0"/>
              </a:rPr>
              <a:t>ISO</a:t>
            </a:r>
            <a:r>
              <a:rPr lang="en-US" sz="2800" b="1" u="sng" spc="-10"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13485</a:t>
            </a:r>
            <a:r>
              <a:rPr lang="en-US" sz="2800" b="1" u="sng" spc="-10" dirty="0">
                <a:effectLst/>
                <a:latin typeface="Times New Roman" panose="02020603050405020304" pitchFamily="18" charset="0"/>
                <a:ea typeface="Times New Roman" panose="02020603050405020304" pitchFamily="18" charset="0"/>
              </a:rPr>
              <a:t> Standard</a:t>
            </a:r>
            <a:endParaRPr lang="uk-UA" sz="2800" b="1" dirty="0">
              <a:effectLst/>
              <a:latin typeface="Times New Roman" panose="02020603050405020304" pitchFamily="18" charset="0"/>
              <a:ea typeface="Times New Roman" panose="02020603050405020304" pitchFamily="18" charset="0"/>
            </a:endParaRPr>
          </a:p>
        </p:txBody>
      </p:sp>
      <p:pic>
        <p:nvPicPr>
          <p:cNvPr id="8" name="Рисунок 7">
            <a:extLst>
              <a:ext uri="{FF2B5EF4-FFF2-40B4-BE49-F238E27FC236}">
                <a16:creationId xmlns:a16="http://schemas.microsoft.com/office/drawing/2014/main" id="{10A65394-163F-6B1E-103E-6780B4F48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820" y="4238160"/>
            <a:ext cx="4886632" cy="2372564"/>
          </a:xfrm>
          <a:prstGeom prst="rect">
            <a:avLst/>
          </a:prstGeom>
        </p:spPr>
      </p:pic>
      <p:pic>
        <p:nvPicPr>
          <p:cNvPr id="5124" name="Picture 4" descr="увага | Інклюзивно-ресурсний центр">
            <a:extLst>
              <a:ext uri="{FF2B5EF4-FFF2-40B4-BE49-F238E27FC236}">
                <a16:creationId xmlns:a16="http://schemas.microsoft.com/office/drawing/2014/main" id="{9AD8D033-1FFA-178E-0462-DC7525D045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94" r="14578"/>
          <a:stretch/>
        </p:blipFill>
        <p:spPr bwMode="auto">
          <a:xfrm>
            <a:off x="442451" y="2772386"/>
            <a:ext cx="1514168" cy="2372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615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6734A0-30AA-FCCD-475A-44537757D470}"/>
              </a:ext>
            </a:extLst>
          </p:cNvPr>
          <p:cNvSpPr txBox="1"/>
          <p:nvPr/>
        </p:nvSpPr>
        <p:spPr>
          <a:xfrm>
            <a:off x="1563329" y="1172399"/>
            <a:ext cx="10264877" cy="2246769"/>
          </a:xfrm>
          <a:prstGeom prst="rect">
            <a:avLst/>
          </a:prstGeom>
          <a:solidFill>
            <a:schemeClr val="accent2">
              <a:lumMod val="20000"/>
              <a:lumOff val="80000"/>
            </a:schemeClr>
          </a:solidFill>
          <a:ln>
            <a:solidFill>
              <a:schemeClr val="tx1"/>
            </a:solidFill>
          </a:ln>
        </p:spPr>
        <p:txBody>
          <a:bodyPr wrap="square">
            <a:spAutoFit/>
          </a:bodyPr>
          <a:lstStyle/>
          <a:p>
            <a:pPr marR="92075" indent="457200" algn="just"/>
            <a:r>
              <a:rPr lang="en-US" sz="2000" dirty="0">
                <a:effectLst/>
                <a:latin typeface="Times New Roman" panose="02020603050405020304" pitchFamily="18" charset="0"/>
                <a:ea typeface="Times New Roman" panose="02020603050405020304" pitchFamily="18" charset="0"/>
              </a:rPr>
              <a:t>International ISO 14000 series standards are designed for companies and organizations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of any type that need practical tools to manage their environmental responsibilities.</a:t>
            </a:r>
            <a:endParaRPr lang="uk-UA" sz="2000" dirty="0">
              <a:effectLst/>
              <a:latin typeface="Times New Roman" panose="02020603050405020304" pitchFamily="18" charset="0"/>
              <a:ea typeface="Times New Roman" panose="02020603050405020304" pitchFamily="18" charset="0"/>
            </a:endParaRPr>
          </a:p>
          <a:p>
            <a:pPr indent="457200" algn="just"/>
            <a:r>
              <a:rPr lang="en-US" sz="2000" dirty="0">
                <a:effectLst/>
                <a:latin typeface="Times New Roman" panose="02020603050405020304" pitchFamily="18" charset="0"/>
                <a:ea typeface="Times New Roman" panose="02020603050405020304" pitchFamily="18" charset="0"/>
              </a:rPr>
              <a:t>The</a:t>
            </a:r>
            <a:r>
              <a:rPr lang="en-US" sz="2000" spc="-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 standards in this series </a:t>
            </a:r>
            <a:r>
              <a:rPr lang="en-US" sz="2000" spc="-10" dirty="0">
                <a:effectLst/>
                <a:latin typeface="Times New Roman" panose="02020603050405020304" pitchFamily="18" charset="0"/>
                <a:ea typeface="Times New Roman" panose="02020603050405020304" pitchFamily="18" charset="0"/>
              </a:rPr>
              <a:t>include:</a:t>
            </a:r>
            <a:endParaRPr lang="uk-UA" sz="2000" spc="-10" dirty="0">
              <a:latin typeface="Times New Roman" panose="02020603050405020304" pitchFamily="18" charset="0"/>
              <a:ea typeface="Times New Roman" panose="02020603050405020304" pitchFamily="18" charset="0"/>
            </a:endParaRPr>
          </a:p>
          <a:p>
            <a:pPr indent="457200" algn="just"/>
            <a:r>
              <a:rPr lang="en-US" sz="2000" dirty="0">
                <a:effectLst/>
                <a:latin typeface="Times New Roman" panose="02020603050405020304" pitchFamily="18" charset="0"/>
                <a:ea typeface="Times New Roman" panose="02020603050405020304" pitchFamily="18" charset="0"/>
              </a:rPr>
              <a:t>ISO</a:t>
            </a:r>
            <a:r>
              <a:rPr lang="en-US" sz="2000" spc="20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14001:2015</a:t>
            </a:r>
            <a:r>
              <a:rPr lang="en-US" sz="2000" spc="2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Environmental</a:t>
            </a:r>
            <a:r>
              <a:rPr lang="en-US" sz="2000" spc="2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21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2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2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Requirements</a:t>
            </a:r>
            <a:r>
              <a:rPr lang="en-US" sz="2000" spc="2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with</a:t>
            </a:r>
            <a:r>
              <a:rPr lang="en-US" sz="2000" spc="21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guidance</a:t>
            </a:r>
            <a:r>
              <a:rPr lang="uk-UA" sz="2000" spc="-1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0" dirty="0">
                <a:effectLst/>
                <a:latin typeface="Times New Roman" panose="02020603050405020304" pitchFamily="18" charset="0"/>
                <a:ea typeface="Times New Roman" panose="02020603050405020304" pitchFamily="18" charset="0"/>
              </a:rPr>
              <a:t> </a:t>
            </a:r>
            <a:r>
              <a:rPr lang="en-US" sz="2000" spc="-25" dirty="0">
                <a:effectLst/>
                <a:latin typeface="Times New Roman" panose="02020603050405020304" pitchFamily="18" charset="0"/>
                <a:ea typeface="Times New Roman" panose="02020603050405020304" pitchFamily="18" charset="0"/>
              </a:rPr>
              <a:t>use</a:t>
            </a:r>
            <a:r>
              <a:rPr lang="uk-UA" sz="2000" spc="-25" dirty="0">
                <a:effectLst/>
                <a:latin typeface="Times New Roman" panose="02020603050405020304" pitchFamily="18" charset="0"/>
                <a:ea typeface="Times New Roman" panose="02020603050405020304" pitchFamily="18" charset="0"/>
              </a:rPr>
              <a:t>.</a:t>
            </a:r>
            <a:endParaRPr lang="uk-UA" sz="2000" dirty="0">
              <a:effectLst/>
              <a:latin typeface="Times New Roman" panose="02020603050405020304" pitchFamily="18" charset="0"/>
              <a:ea typeface="Times New Roman" panose="02020603050405020304" pitchFamily="18" charset="0"/>
            </a:endParaRPr>
          </a:p>
          <a:p>
            <a:pPr indent="457200" algn="l"/>
            <a:r>
              <a:rPr lang="en-US" sz="2000" dirty="0">
                <a:effectLst/>
                <a:latin typeface="Times New Roman" panose="02020603050405020304" pitchFamily="18" charset="0"/>
                <a:ea typeface="Times New Roman" panose="02020603050405020304" pitchFamily="18" charset="0"/>
              </a:rPr>
              <a:t>The</a:t>
            </a:r>
            <a:r>
              <a:rPr lang="en-US" sz="2000" spc="3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establishes</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requirements</a:t>
            </a:r>
            <a:r>
              <a:rPr lang="en-US" sz="2000" spc="3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that</a:t>
            </a:r>
            <a:r>
              <a:rPr lang="en-US" sz="2000" spc="3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enable</a:t>
            </a:r>
            <a:r>
              <a:rPr lang="en-US" sz="2000" spc="3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any</a:t>
            </a:r>
            <a:r>
              <a:rPr lang="en-US" sz="2000" spc="33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organization</a:t>
            </a:r>
            <a:r>
              <a:rPr lang="en-US" sz="2000" spc="3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37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develop,</a:t>
            </a:r>
            <a:r>
              <a:rPr lang="uk-UA" sz="2000" spc="-1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implement,</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maintain,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improve</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environmental</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system.</a:t>
            </a:r>
            <a:endParaRPr lang="uk-UA" sz="20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EB396E6-8435-EDC5-0C8C-C5E6CAACEC86}"/>
              </a:ext>
            </a:extLst>
          </p:cNvPr>
          <p:cNvSpPr txBox="1"/>
          <p:nvPr/>
        </p:nvSpPr>
        <p:spPr>
          <a:xfrm>
            <a:off x="3539614" y="350137"/>
            <a:ext cx="6096000" cy="523220"/>
          </a:xfrm>
          <a:prstGeom prst="rect">
            <a:avLst/>
          </a:prstGeom>
          <a:noFill/>
        </p:spPr>
        <p:txBody>
          <a:bodyPr wrap="square">
            <a:spAutoFit/>
          </a:bodyPr>
          <a:lstStyle/>
          <a:p>
            <a:pPr marL="450850" indent="448945" algn="just">
              <a:spcBef>
                <a:spcPts val="5"/>
              </a:spcBef>
            </a:pPr>
            <a:r>
              <a:rPr lang="en-US" sz="2800" b="1" u="sng" dirty="0">
                <a:effectLst/>
                <a:latin typeface="Times New Roman" panose="02020603050405020304" pitchFamily="18" charset="0"/>
                <a:ea typeface="Times New Roman" panose="02020603050405020304" pitchFamily="18" charset="0"/>
              </a:rPr>
              <a:t>ISO</a:t>
            </a:r>
            <a:r>
              <a:rPr lang="en-US" sz="2800" b="1" u="sng" spc="-10"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14000</a:t>
            </a:r>
            <a:r>
              <a:rPr lang="en-US" sz="2800" b="1" u="sng" spc="-10" dirty="0">
                <a:effectLst/>
                <a:latin typeface="Times New Roman" panose="02020603050405020304" pitchFamily="18" charset="0"/>
                <a:ea typeface="Times New Roman" panose="02020603050405020304" pitchFamily="18" charset="0"/>
              </a:rPr>
              <a:t> </a:t>
            </a:r>
            <a:r>
              <a:rPr lang="en-US" sz="2800" b="1" u="sng" dirty="0">
                <a:effectLst/>
                <a:latin typeface="Times New Roman" panose="02020603050405020304" pitchFamily="18" charset="0"/>
                <a:ea typeface="Times New Roman" panose="02020603050405020304" pitchFamily="18" charset="0"/>
              </a:rPr>
              <a:t>Series</a:t>
            </a:r>
            <a:r>
              <a:rPr lang="en-US" sz="2800" b="1" u="sng" spc="-5" dirty="0">
                <a:effectLst/>
                <a:latin typeface="Times New Roman" panose="02020603050405020304" pitchFamily="18" charset="0"/>
                <a:ea typeface="Times New Roman" panose="02020603050405020304" pitchFamily="18" charset="0"/>
              </a:rPr>
              <a:t> </a:t>
            </a:r>
            <a:r>
              <a:rPr lang="en-US" sz="2800" b="1" u="sng" spc="-10" dirty="0">
                <a:effectLst/>
                <a:latin typeface="Times New Roman" panose="02020603050405020304" pitchFamily="18" charset="0"/>
                <a:ea typeface="Times New Roman" panose="02020603050405020304" pitchFamily="18" charset="0"/>
              </a:rPr>
              <a:t>Standards</a:t>
            </a:r>
            <a:endParaRPr lang="uk-UA" sz="2800" b="1"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441A9CA5-67D2-2242-A932-6096E90D5CC7}"/>
              </a:ext>
            </a:extLst>
          </p:cNvPr>
          <p:cNvSpPr txBox="1"/>
          <p:nvPr/>
        </p:nvSpPr>
        <p:spPr>
          <a:xfrm>
            <a:off x="2526890" y="5492200"/>
            <a:ext cx="9232490" cy="1015663"/>
          </a:xfrm>
          <a:prstGeom prst="rect">
            <a:avLst/>
          </a:prstGeom>
          <a:solidFill>
            <a:schemeClr val="accent2">
              <a:lumMod val="20000"/>
              <a:lumOff val="80000"/>
            </a:schemeClr>
          </a:solidFill>
          <a:ln>
            <a:solidFill>
              <a:schemeClr val="tx1"/>
            </a:solidFill>
          </a:ln>
        </p:spPr>
        <p:txBody>
          <a:bodyPr wrap="square">
            <a:spAutoFit/>
          </a:bodyPr>
          <a:lstStyle/>
          <a:p>
            <a:pPr marL="450850" indent="448945" algn="just">
              <a:spcBef>
                <a:spcPts val="350"/>
              </a:spcBef>
            </a:pPr>
            <a:r>
              <a:rPr lang="en-US" sz="2000" spc="-10" dirty="0">
                <a:effectLst/>
                <a:latin typeface="Times New Roman" panose="02020603050405020304" pitchFamily="18" charset="0"/>
                <a:ea typeface="Times New Roman" panose="02020603050405020304" pitchFamily="18" charset="0"/>
              </a:rPr>
              <a:t>ISO</a:t>
            </a:r>
            <a:r>
              <a:rPr lang="en-US" sz="2000" spc="-4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14050:2020</a:t>
            </a:r>
            <a:r>
              <a:rPr lang="en-US" sz="2000" spc="-1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Environmental</a:t>
            </a:r>
            <a:r>
              <a:rPr lang="en-US" sz="2000" spc="-30"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management</a:t>
            </a:r>
            <a:r>
              <a:rPr lang="en-US" sz="2000" spc="-2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a:t>
            </a:r>
            <a:r>
              <a:rPr lang="en-US" sz="2000" spc="-15" dirty="0">
                <a:effectLst/>
                <a:latin typeface="Times New Roman" panose="02020603050405020304" pitchFamily="18" charset="0"/>
                <a:ea typeface="Times New Roman" panose="02020603050405020304" pitchFamily="18" charset="0"/>
              </a:rPr>
              <a:t> </a:t>
            </a:r>
            <a:r>
              <a:rPr lang="en-US" sz="2000" spc="-10" dirty="0">
                <a:effectLst/>
                <a:latin typeface="Times New Roman" panose="02020603050405020304" pitchFamily="18" charset="0"/>
                <a:ea typeface="Times New Roman" panose="02020603050405020304" pitchFamily="18" charset="0"/>
              </a:rPr>
              <a:t>Vocabulary</a:t>
            </a:r>
            <a:endParaRPr lang="uk-UA" sz="2000" dirty="0">
              <a:effectLst/>
              <a:latin typeface="Times New Roman" panose="02020603050405020304" pitchFamily="18" charset="0"/>
              <a:ea typeface="Times New Roman" panose="02020603050405020304" pitchFamily="18" charset="0"/>
            </a:endParaRPr>
          </a:p>
          <a:p>
            <a:pPr marL="1270" marR="90805" indent="448945" algn="just"/>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defines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main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concepts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related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to</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environmental</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activities of organizations, as published in the ISO 14000 series of international standards.</a:t>
            </a:r>
            <a:endParaRPr lang="uk-UA"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0ADBAF56-AA52-1047-5424-E7E52A9CE15D}"/>
              </a:ext>
            </a:extLst>
          </p:cNvPr>
          <p:cNvSpPr txBox="1"/>
          <p:nvPr/>
        </p:nvSpPr>
        <p:spPr>
          <a:xfrm>
            <a:off x="2030362" y="3676424"/>
            <a:ext cx="9729018" cy="1631216"/>
          </a:xfrm>
          <a:prstGeom prst="rect">
            <a:avLst/>
          </a:prstGeom>
          <a:solidFill>
            <a:schemeClr val="accent2">
              <a:lumMod val="20000"/>
              <a:lumOff val="80000"/>
            </a:schemeClr>
          </a:solidFill>
          <a:ln>
            <a:solidFill>
              <a:schemeClr val="tx1"/>
            </a:solidFill>
          </a:ln>
        </p:spPr>
        <p:txBody>
          <a:bodyPr wrap="square">
            <a:spAutoFit/>
          </a:bodyPr>
          <a:lstStyle/>
          <a:p>
            <a:pPr marL="1270" marR="87630" indent="448945" algn="just">
              <a:spcBef>
                <a:spcPts val="330"/>
              </a:spcBef>
            </a:pPr>
            <a:r>
              <a:rPr lang="en-US" sz="2000" dirty="0">
                <a:effectLst/>
                <a:latin typeface="Times New Roman" panose="02020603050405020304" pitchFamily="18" charset="0"/>
                <a:ea typeface="Times New Roman" panose="02020603050405020304" pitchFamily="18" charset="0"/>
              </a:rPr>
              <a:t>ISO</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14004:2016</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Environmental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General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guidelines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 implementation</a:t>
            </a:r>
            <a:endParaRPr lang="uk-UA" sz="2000" dirty="0">
              <a:effectLst/>
              <a:latin typeface="Times New Roman" panose="02020603050405020304" pitchFamily="18" charset="0"/>
              <a:ea typeface="Times New Roman" panose="02020603050405020304" pitchFamily="18" charset="0"/>
            </a:endParaRPr>
          </a:p>
          <a:p>
            <a:pPr marL="1270" marR="92075" indent="448945" algn="just"/>
            <a:r>
              <a:rPr lang="en-US" sz="2000" dirty="0">
                <a:effectLst/>
                <a:latin typeface="Times New Roman" panose="02020603050405020304" pitchFamily="18" charset="0"/>
                <a:ea typeface="Times New Roman" panose="02020603050405020304" pitchFamily="18" charset="0"/>
              </a:rPr>
              <a:t>The standard is of a recommendatory nature and contains guidelines for the creation, implementation, operation, and improvement of an environmental management system, as well as its interaction with other management systems of the organization.</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1364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0C5606-A0E6-092C-13FC-D23B4C95B704}"/>
              </a:ext>
            </a:extLst>
          </p:cNvPr>
          <p:cNvSpPr txBox="1"/>
          <p:nvPr/>
        </p:nvSpPr>
        <p:spPr>
          <a:xfrm>
            <a:off x="1710810" y="611747"/>
            <a:ext cx="9674945" cy="1846659"/>
          </a:xfrm>
          <a:prstGeom prst="rect">
            <a:avLst/>
          </a:prstGeom>
          <a:solidFill>
            <a:schemeClr val="accent2">
              <a:lumMod val="20000"/>
              <a:lumOff val="80000"/>
            </a:schemeClr>
          </a:solidFill>
          <a:ln>
            <a:solidFill>
              <a:schemeClr val="tx1"/>
            </a:solidFill>
          </a:ln>
        </p:spPr>
        <p:txBody>
          <a:bodyPr wrap="square">
            <a:spAutoFit/>
          </a:bodyPr>
          <a:lstStyle/>
          <a:p>
            <a:pPr algn="ctr"/>
            <a:r>
              <a:rPr lang="en-US" sz="2400" b="1" u="sng" dirty="0">
                <a:effectLst/>
                <a:latin typeface="Times New Roman" panose="02020603050405020304" pitchFamily="18" charset="0"/>
                <a:ea typeface="Times New Roman" panose="02020603050405020304" pitchFamily="18" charset="0"/>
              </a:rPr>
              <a:t>ISO</a:t>
            </a:r>
            <a:r>
              <a:rPr lang="en-US" sz="2400" b="1" u="sng" spc="-7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19011</a:t>
            </a:r>
            <a:r>
              <a:rPr lang="en-US" sz="2400" b="1" u="sng" spc="-7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Standard</a:t>
            </a:r>
            <a:endParaRPr lang="uk-UA" sz="2400" b="1" u="sng" dirty="0">
              <a:effectLst/>
              <a:latin typeface="Times New Roman" panose="02020603050405020304" pitchFamily="18" charset="0"/>
              <a:ea typeface="Times New Roman" panose="02020603050405020304" pitchFamily="18" charset="0"/>
            </a:endParaRPr>
          </a:p>
          <a:p>
            <a:endParaRPr lang="uk-UA" sz="2400" b="1" u="sng" dirty="0">
              <a:latin typeface="Times New Roman" panose="02020603050405020304" pitchFamily="18" charset="0"/>
              <a:ea typeface="Times New Roman" panose="02020603050405020304" pitchFamily="18" charset="0"/>
            </a:endParaRPr>
          </a:p>
          <a:p>
            <a:r>
              <a:rPr lang="en-US" sz="2200" spc="-10" dirty="0">
                <a:effectLst/>
                <a:latin typeface="Times New Roman" panose="02020603050405020304" pitchFamily="18" charset="0"/>
                <a:ea typeface="Times New Roman" panose="02020603050405020304" pitchFamily="18" charset="0"/>
              </a:rPr>
              <a:t>ISO</a:t>
            </a:r>
            <a:r>
              <a:rPr lang="en-US" sz="2200" spc="-4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19011:2018</a:t>
            </a:r>
            <a:r>
              <a:rPr lang="en-US" sz="2200" spc="-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Guidelines</a:t>
            </a:r>
            <a:r>
              <a:rPr lang="en-US" sz="2200" spc="-2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for</a:t>
            </a:r>
            <a:r>
              <a:rPr lang="en-US" sz="2200" spc="-1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auditing</a:t>
            </a:r>
            <a:r>
              <a:rPr lang="en-US" sz="2200" spc="-4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management</a:t>
            </a:r>
            <a:r>
              <a:rPr lang="en-US" sz="2200" spc="-2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systems</a:t>
            </a:r>
            <a:r>
              <a:rPr lang="uk-UA" sz="2200" spc="-10" dirty="0">
                <a:effectLst/>
                <a:latin typeface="Times New Roman" panose="02020603050405020304" pitchFamily="18" charset="0"/>
                <a:ea typeface="Times New Roman" panose="02020603050405020304" pitchFamily="18" charset="0"/>
              </a:rPr>
              <a:t>.</a:t>
            </a:r>
            <a:endParaRPr lang="uk-UA" sz="2200" dirty="0">
              <a:effectLst/>
              <a:latin typeface="Times New Roman" panose="02020603050405020304" pitchFamily="18" charset="0"/>
              <a:ea typeface="Times New Roman" panose="02020603050405020304" pitchFamily="18" charset="0"/>
            </a:endParaRPr>
          </a:p>
          <a:p>
            <a:r>
              <a:rPr lang="en-US" sz="2200" dirty="0">
                <a:effectLst/>
                <a:latin typeface="Times New Roman" panose="02020603050405020304" pitchFamily="18" charset="0"/>
                <a:ea typeface="Times New Roman" panose="02020603050405020304" pitchFamily="18" charset="0"/>
              </a:rPr>
              <a:t>The</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standard</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contains</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guidelines</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planning</a:t>
            </a:r>
            <a:r>
              <a:rPr lang="en-US" sz="2200" spc="-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conducting</a:t>
            </a:r>
            <a:r>
              <a:rPr lang="en-US" sz="2200" spc="-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audits. </a:t>
            </a:r>
            <a:r>
              <a:rPr lang="en-US" sz="2200" b="1" dirty="0">
                <a:effectLst/>
                <a:latin typeface="Times New Roman" panose="02020603050405020304" pitchFamily="18" charset="0"/>
                <a:ea typeface="Times New Roman" panose="02020603050405020304" pitchFamily="18" charset="0"/>
              </a:rPr>
              <a:t> </a:t>
            </a:r>
            <a:endParaRPr lang="uk-UA" sz="2200" b="1" dirty="0"/>
          </a:p>
        </p:txBody>
      </p:sp>
      <p:sp>
        <p:nvSpPr>
          <p:cNvPr id="7" name="TextBox 6">
            <a:extLst>
              <a:ext uri="{FF2B5EF4-FFF2-40B4-BE49-F238E27FC236}">
                <a16:creationId xmlns:a16="http://schemas.microsoft.com/office/drawing/2014/main" id="{E97EB23C-E1F4-27C4-CC95-145E3F9FCFE4}"/>
              </a:ext>
            </a:extLst>
          </p:cNvPr>
          <p:cNvSpPr txBox="1"/>
          <p:nvPr/>
        </p:nvSpPr>
        <p:spPr>
          <a:xfrm>
            <a:off x="3342968" y="3045377"/>
            <a:ext cx="8416411" cy="3200876"/>
          </a:xfrm>
          <a:prstGeom prst="rect">
            <a:avLst/>
          </a:prstGeom>
          <a:solidFill>
            <a:schemeClr val="accent3">
              <a:lumMod val="40000"/>
              <a:lumOff val="60000"/>
            </a:schemeClr>
          </a:solidFill>
          <a:ln>
            <a:solidFill>
              <a:schemeClr val="tx1"/>
            </a:solidFill>
          </a:ln>
        </p:spPr>
        <p:txBody>
          <a:bodyPr wrap="square">
            <a:spAutoFit/>
          </a:bodyPr>
          <a:lstStyle/>
          <a:p>
            <a:pPr marL="450850" marR="100965" indent="448945" algn="just"/>
            <a:r>
              <a:rPr lang="en-US" sz="2400" b="1" u="sng" dirty="0">
                <a:effectLst/>
                <a:latin typeface="Times New Roman" panose="02020603050405020304" pitchFamily="18" charset="0"/>
                <a:ea typeface="Times New Roman" panose="02020603050405020304" pitchFamily="18" charset="0"/>
              </a:rPr>
              <a:t>ISO 22000 Standard</a:t>
            </a:r>
            <a:endParaRPr lang="uk-UA" sz="2400" b="1" u="sng" dirty="0">
              <a:effectLst/>
              <a:latin typeface="Times New Roman" panose="02020603050405020304" pitchFamily="18" charset="0"/>
              <a:ea typeface="Times New Roman" panose="02020603050405020304" pitchFamily="18" charset="0"/>
            </a:endParaRPr>
          </a:p>
          <a:p>
            <a:pPr marL="450850" marR="100965" indent="448945" algn="just"/>
            <a:endParaRPr lang="uk-UA" sz="2400" b="1" dirty="0">
              <a:effectLst/>
              <a:latin typeface="Times New Roman" panose="02020603050405020304" pitchFamily="18" charset="0"/>
              <a:ea typeface="Times New Roman" panose="02020603050405020304" pitchFamily="18" charset="0"/>
            </a:endParaRPr>
          </a:p>
          <a:p>
            <a:pPr marL="1270" marR="88900" indent="448945" algn="just"/>
            <a:r>
              <a:rPr lang="en-US" sz="2200" dirty="0">
                <a:effectLst/>
                <a:latin typeface="Times New Roman" panose="02020603050405020304" pitchFamily="18" charset="0"/>
                <a:ea typeface="Times New Roman" panose="02020603050405020304" pitchFamily="18" charset="0"/>
              </a:rPr>
              <a:t>ISO 22000:2018 Food safety management systems — Requirements for any organization in the food chain</a:t>
            </a:r>
            <a:endParaRPr lang="uk-UA" sz="2200" dirty="0">
              <a:effectLst/>
              <a:latin typeface="Times New Roman" panose="02020603050405020304" pitchFamily="18" charset="0"/>
              <a:ea typeface="Times New Roman" panose="02020603050405020304" pitchFamily="18" charset="0"/>
            </a:endParaRPr>
          </a:p>
          <a:p>
            <a:pPr marL="1270" marR="89535" indent="448945" algn="just"/>
            <a:r>
              <a:rPr lang="en-US" sz="2200" dirty="0">
                <a:effectLst/>
                <a:latin typeface="Times New Roman" panose="02020603050405020304" pitchFamily="18" charset="0"/>
                <a:ea typeface="Times New Roman" panose="02020603050405020304" pitchFamily="18" charset="0"/>
              </a:rPr>
              <a:t>The standard establishes requirements for a food safety management system that enables an organization, directly or indirectly involved in the food chain, to plan, implement, maintain, and update its food safety management system. This ensures that products and services are safe when used as intended.</a:t>
            </a:r>
            <a:endParaRPr lang="uk-UA" sz="2200" dirty="0">
              <a:effectLst/>
              <a:latin typeface="Times New Roman" panose="02020603050405020304" pitchFamily="18" charset="0"/>
              <a:ea typeface="Times New Roman" panose="02020603050405020304" pitchFamily="18" charset="0"/>
            </a:endParaRPr>
          </a:p>
        </p:txBody>
      </p:sp>
      <p:pic>
        <p:nvPicPr>
          <p:cNvPr id="12290" name="Picture 2" descr="What is ISO 22000 Certification ? Know Everything About FSSC 22000-vinsys">
            <a:extLst>
              <a:ext uri="{FF2B5EF4-FFF2-40B4-BE49-F238E27FC236}">
                <a16:creationId xmlns:a16="http://schemas.microsoft.com/office/drawing/2014/main" id="{AD6B60BC-4FE9-631D-AD24-A790FDE62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60" y="3611786"/>
            <a:ext cx="2892299" cy="185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384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A4FBD8-BBC9-96C3-CA58-5E1E44624A19}"/>
              </a:ext>
            </a:extLst>
          </p:cNvPr>
          <p:cNvSpPr txBox="1"/>
          <p:nvPr/>
        </p:nvSpPr>
        <p:spPr>
          <a:xfrm>
            <a:off x="2349909" y="1423689"/>
            <a:ext cx="9409471" cy="2769989"/>
          </a:xfrm>
          <a:prstGeom prst="rect">
            <a:avLst/>
          </a:prstGeom>
          <a:noFill/>
          <a:ln w="38100">
            <a:solidFill>
              <a:srgbClr val="FF0000"/>
            </a:solidFill>
          </a:ln>
        </p:spPr>
        <p:txBody>
          <a:bodyPr wrap="square">
            <a:spAutoFit/>
          </a:bodyPr>
          <a:lstStyle/>
          <a:p>
            <a:pPr marL="450850" marR="3291205" indent="448945" algn="l">
              <a:spcBef>
                <a:spcPts val="5"/>
              </a:spcBef>
            </a:pPr>
            <a:r>
              <a:rPr lang="en-US" sz="2400" b="1" u="sng" dirty="0">
                <a:effectLst/>
                <a:latin typeface="Times New Roman" panose="02020603050405020304" pitchFamily="18" charset="0"/>
                <a:ea typeface="Times New Roman" panose="02020603050405020304" pitchFamily="18" charset="0"/>
              </a:rPr>
              <a:t>ISO 26000</a:t>
            </a:r>
            <a:r>
              <a:rPr lang="uk-UA" sz="2400" b="1" u="sng"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Standard</a:t>
            </a:r>
            <a:endParaRPr lang="uk-UA" sz="2400" b="1" u="sng" dirty="0">
              <a:effectLst/>
              <a:latin typeface="Times New Roman" panose="02020603050405020304" pitchFamily="18" charset="0"/>
              <a:ea typeface="Times New Roman" panose="02020603050405020304" pitchFamily="18" charset="0"/>
            </a:endParaRPr>
          </a:p>
          <a:p>
            <a:pPr marL="450850" marR="3291205" indent="448945" algn="l">
              <a:spcBef>
                <a:spcPts val="5"/>
              </a:spcBef>
            </a:pPr>
            <a:endParaRPr lang="uk-UA" sz="1800" dirty="0">
              <a:effectLst/>
              <a:latin typeface="Times New Roman" panose="02020603050405020304" pitchFamily="18" charset="0"/>
              <a:ea typeface="Times New Roman" panose="02020603050405020304" pitchFamily="18" charset="0"/>
            </a:endParaRPr>
          </a:p>
          <a:p>
            <a:pPr marL="450850" indent="448945" algn="just"/>
            <a:r>
              <a:rPr lang="en-US" sz="2200" spc="-10" dirty="0">
                <a:effectLst/>
                <a:latin typeface="Times New Roman" panose="02020603050405020304" pitchFamily="18" charset="0"/>
                <a:ea typeface="Times New Roman" panose="02020603050405020304" pitchFamily="18" charset="0"/>
              </a:rPr>
              <a:t>ISO</a:t>
            </a:r>
            <a:r>
              <a:rPr lang="en-US" sz="2200" spc="-3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26000:2010 Guidance</a:t>
            </a:r>
            <a:r>
              <a:rPr lang="en-US" sz="2200" spc="-30"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on</a:t>
            </a:r>
            <a:r>
              <a:rPr lang="en-US" sz="2200" spc="-2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social</a:t>
            </a:r>
            <a:r>
              <a:rPr lang="en-US" sz="2200" spc="-25" dirty="0">
                <a:effectLst/>
                <a:latin typeface="Times New Roman" panose="02020603050405020304" pitchFamily="18" charset="0"/>
                <a:ea typeface="Times New Roman" panose="02020603050405020304" pitchFamily="18" charset="0"/>
              </a:rPr>
              <a:t> </a:t>
            </a:r>
            <a:r>
              <a:rPr lang="en-US" sz="2200" spc="-10" dirty="0">
                <a:effectLst/>
                <a:latin typeface="Times New Roman" panose="02020603050405020304" pitchFamily="18" charset="0"/>
                <a:ea typeface="Times New Roman" panose="02020603050405020304" pitchFamily="18" charset="0"/>
              </a:rPr>
              <a:t>responsibility</a:t>
            </a:r>
            <a:r>
              <a:rPr lang="uk-UA" sz="2200" spc="-10" dirty="0">
                <a:effectLst/>
                <a:latin typeface="Times New Roman" panose="02020603050405020304" pitchFamily="18" charset="0"/>
                <a:ea typeface="Times New Roman" panose="02020603050405020304" pitchFamily="18" charset="0"/>
              </a:rPr>
              <a:t>.</a:t>
            </a:r>
            <a:endParaRPr lang="uk-UA" sz="2200" dirty="0">
              <a:effectLst/>
              <a:latin typeface="Times New Roman" panose="02020603050405020304" pitchFamily="18" charset="0"/>
              <a:ea typeface="Times New Roman" panose="02020603050405020304" pitchFamily="18" charset="0"/>
            </a:endParaRPr>
          </a:p>
          <a:p>
            <a:pPr marL="1270" marR="88900" indent="448945" algn="just"/>
            <a:r>
              <a:rPr lang="en-US" sz="2200" i="1" dirty="0">
                <a:effectLst/>
                <a:latin typeface="Times New Roman" panose="02020603050405020304" pitchFamily="18" charset="0"/>
                <a:ea typeface="Times New Roman" panose="02020603050405020304" pitchFamily="18" charset="0"/>
              </a:rPr>
              <a:t>Social responsibility </a:t>
            </a:r>
            <a:r>
              <a:rPr lang="en-US" sz="2200" dirty="0">
                <a:effectLst/>
                <a:latin typeface="Times New Roman" panose="02020603050405020304" pitchFamily="18" charset="0"/>
                <a:ea typeface="Times New Roman" panose="02020603050405020304" pitchFamily="18" charset="0"/>
              </a:rPr>
              <a:t>is the ability of an organization or enterprise to assess the social consequences of its activities.</a:t>
            </a:r>
            <a:endParaRPr lang="uk-UA" sz="2200" dirty="0">
              <a:effectLst/>
              <a:latin typeface="Times New Roman" panose="02020603050405020304" pitchFamily="18" charset="0"/>
              <a:ea typeface="Times New Roman" panose="02020603050405020304" pitchFamily="18" charset="0"/>
            </a:endParaRPr>
          </a:p>
          <a:p>
            <a:pPr marL="1270" marR="86360" indent="448945" algn="just"/>
            <a:r>
              <a:rPr lang="en-US" sz="2200" dirty="0">
                <a:effectLst/>
                <a:latin typeface="Times New Roman" panose="02020603050405020304" pitchFamily="18" charset="0"/>
                <a:ea typeface="Times New Roman" panose="02020603050405020304" pitchFamily="18" charset="0"/>
              </a:rPr>
              <a:t>ISO 26000 standard provides instructions on the basic principles of social responsibility and</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ways</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integrate</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socially</a:t>
            </a:r>
            <a:r>
              <a:rPr lang="en-US" sz="2200" spc="-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responsible</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behavior</a:t>
            </a:r>
            <a:r>
              <a:rPr lang="en-US" sz="2200" spc="-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into</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existing</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strategies,</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systems,</a:t>
            </a:r>
            <a:r>
              <a:rPr lang="en-US" sz="2200" spc="-5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practices,</a:t>
            </a:r>
            <a:r>
              <a:rPr lang="en-US" sz="2200" spc="-4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 processes of the organization.</a:t>
            </a:r>
            <a:endParaRPr lang="uk-UA" sz="22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953E9C9A-4808-5790-6B76-BE3247883438}"/>
              </a:ext>
            </a:extLst>
          </p:cNvPr>
          <p:cNvSpPr txBox="1"/>
          <p:nvPr/>
        </p:nvSpPr>
        <p:spPr>
          <a:xfrm>
            <a:off x="4080387" y="729734"/>
            <a:ext cx="4788310" cy="461665"/>
          </a:xfrm>
          <a:prstGeom prst="rect">
            <a:avLst/>
          </a:prstGeom>
          <a:solidFill>
            <a:schemeClr val="accent3">
              <a:lumMod val="60000"/>
              <a:lumOff val="40000"/>
            </a:schemeClr>
          </a:solidFill>
        </p:spPr>
        <p:txBody>
          <a:bodyPr wrap="square">
            <a:spAutoFit/>
          </a:bodyPr>
          <a:lstStyle/>
          <a:p>
            <a:r>
              <a:rPr lang="en-US" sz="2400" b="1" u="sng" dirty="0">
                <a:effectLst/>
                <a:latin typeface="Times New Roman" panose="02020603050405020304" pitchFamily="18" charset="0"/>
                <a:ea typeface="Times New Roman" panose="02020603050405020304" pitchFamily="18" charset="0"/>
              </a:rPr>
              <a:t>Standards</a:t>
            </a:r>
            <a:r>
              <a:rPr lang="en-US" sz="2400" b="1" u="sng" spc="-5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for</a:t>
            </a:r>
            <a:r>
              <a:rPr lang="en-US" sz="2400" b="1" u="sng" spc="-5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social</a:t>
            </a:r>
            <a:r>
              <a:rPr lang="en-US" sz="2400" b="1" u="sng" spc="-5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responsibility</a:t>
            </a:r>
            <a:r>
              <a:rPr lang="en-US" sz="2400" b="1" dirty="0">
                <a:effectLst/>
                <a:latin typeface="Times New Roman" panose="02020603050405020304" pitchFamily="18" charset="0"/>
                <a:ea typeface="Times New Roman" panose="02020603050405020304" pitchFamily="18" charset="0"/>
              </a:rPr>
              <a:t> </a:t>
            </a:r>
            <a:endParaRPr lang="uk-UA" sz="2400" b="1" dirty="0"/>
          </a:p>
        </p:txBody>
      </p:sp>
      <p:pic>
        <p:nvPicPr>
          <p:cNvPr id="6146" name="Picture 2" descr="Você conhece a ISO 26000:2010? - Global Communities Brasil">
            <a:extLst>
              <a:ext uri="{FF2B5EF4-FFF2-40B4-BE49-F238E27FC236}">
                <a16:creationId xmlns:a16="http://schemas.microsoft.com/office/drawing/2014/main" id="{AF3D1C9C-07A1-6A6A-2BF4-20D12303A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4537" y="4239912"/>
            <a:ext cx="4567238" cy="2481263"/>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4" descr="Norma ISO 26000: Responsabilidad social corporativa">
            <a:extLst>
              <a:ext uri="{FF2B5EF4-FFF2-40B4-BE49-F238E27FC236}">
                <a16:creationId xmlns:a16="http://schemas.microsoft.com/office/drawing/2014/main" id="{BAC4BE56-AF7C-3A35-1C6F-DE314FC2668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6150" name="Picture 6" descr="🌱ISO 26000:2010 provides essential guidance for organizations committed to  acting ethically and responsibly. This standard emphasizes the importance  of sustainable practices, community impact, and fair operations,  encouraging organizations to balance ...">
            <a:extLst>
              <a:ext uri="{FF2B5EF4-FFF2-40B4-BE49-F238E27FC236}">
                <a16:creationId xmlns:a16="http://schemas.microsoft.com/office/drawing/2014/main" id="{0824DF0F-491E-2196-DDEA-5835BF5150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7807" y="4297136"/>
            <a:ext cx="2369419" cy="236941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Pereyaslav-Khmelnytsky district administration Raiffeisen Bank Aval  Attention Information, attention, hand, words Phrases png | PNGEgg">
            <a:extLst>
              <a:ext uri="{FF2B5EF4-FFF2-40B4-BE49-F238E27FC236}">
                <a16:creationId xmlns:a16="http://schemas.microsoft.com/office/drawing/2014/main" id="{FFF33A30-8A28-25D2-BDB2-BA1126D032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562" t="1602" r="20545" b="-1602"/>
          <a:stretch/>
        </p:blipFill>
        <p:spPr bwMode="auto">
          <a:xfrm>
            <a:off x="914400" y="1423689"/>
            <a:ext cx="1091380" cy="252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013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0343D7-CB55-E35D-02BC-BCFFA8D23E64}"/>
              </a:ext>
            </a:extLst>
          </p:cNvPr>
          <p:cNvSpPr txBox="1"/>
          <p:nvPr/>
        </p:nvSpPr>
        <p:spPr>
          <a:xfrm>
            <a:off x="1545507" y="476620"/>
            <a:ext cx="9773265" cy="1785104"/>
          </a:xfrm>
          <a:prstGeom prst="rect">
            <a:avLst/>
          </a:prstGeom>
          <a:noFill/>
          <a:ln w="38100">
            <a:solidFill>
              <a:srgbClr val="FF0000"/>
            </a:solidFill>
          </a:ln>
        </p:spPr>
        <p:txBody>
          <a:bodyPr wrap="square">
            <a:spAutoFit/>
          </a:bodyPr>
          <a:lstStyle/>
          <a:p>
            <a:pPr marL="450850" indent="448945" algn="just"/>
            <a:r>
              <a:rPr lang="en-US" sz="2200" b="1" u="sng" spc="-10" dirty="0">
                <a:effectLst/>
                <a:latin typeface="Times New Roman" panose="02020603050405020304" pitchFamily="18" charset="0"/>
                <a:ea typeface="Times New Roman" panose="02020603050405020304" pitchFamily="18" charset="0"/>
              </a:rPr>
              <a:t>The</a:t>
            </a:r>
            <a:r>
              <a:rPr lang="en-US" sz="2200" b="1" u="sng" spc="-2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International</a:t>
            </a:r>
            <a:r>
              <a:rPr lang="en-US" sz="2200" b="1" u="sng" spc="-30"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Standard</a:t>
            </a:r>
            <a:r>
              <a:rPr lang="en-US" sz="2200" b="1" u="sng" spc="-3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SA</a:t>
            </a:r>
            <a:r>
              <a:rPr lang="en-US" sz="2200" b="1" u="sng" spc="-30"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8000:2014</a:t>
            </a:r>
            <a:r>
              <a:rPr lang="en-US" sz="2200" b="1" u="sng" spc="-20"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(Social</a:t>
            </a:r>
            <a:r>
              <a:rPr lang="en-US" sz="2200" b="1" u="sng" spc="-1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Accountability</a:t>
            </a:r>
            <a:r>
              <a:rPr lang="en-US" sz="2200" b="1" u="sng" spc="-50"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8000)</a:t>
            </a:r>
            <a:endParaRPr lang="uk-UA" sz="2200" b="1" u="sng" spc="-10" dirty="0">
              <a:effectLst/>
              <a:latin typeface="Times New Roman" panose="02020603050405020304" pitchFamily="18" charset="0"/>
              <a:ea typeface="Times New Roman" panose="02020603050405020304" pitchFamily="18" charset="0"/>
            </a:endParaRPr>
          </a:p>
          <a:p>
            <a:pPr marL="450850" indent="448945" algn="just"/>
            <a:endParaRPr lang="uk-UA" sz="2200" dirty="0">
              <a:effectLst/>
              <a:latin typeface="Times New Roman" panose="02020603050405020304" pitchFamily="18" charset="0"/>
              <a:ea typeface="Times New Roman" panose="02020603050405020304" pitchFamily="18" charset="0"/>
            </a:endParaRPr>
          </a:p>
          <a:p>
            <a:pPr marL="1270" marR="90170" indent="448945" algn="just"/>
            <a:r>
              <a:rPr lang="en-US" sz="2200" dirty="0">
                <a:effectLst/>
                <a:latin typeface="Times New Roman" panose="02020603050405020304" pitchFamily="18" charset="0"/>
                <a:ea typeface="Times New Roman" panose="02020603050405020304" pitchFamily="18" charset="0"/>
              </a:rPr>
              <a:t>Standard defines requirements for social protection, enabling organizations to develop, implement,</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maintain</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policies</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management</a:t>
            </a:r>
            <a:r>
              <a:rPr lang="en-US" sz="2200" spc="-1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methods</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for</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social</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protection</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issues.</a:t>
            </a:r>
            <a:endParaRPr lang="uk-UA" sz="22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FCEB32B2-89CF-E1A6-E5A3-B76BE184D88E}"/>
              </a:ext>
            </a:extLst>
          </p:cNvPr>
          <p:cNvSpPr txBox="1"/>
          <p:nvPr/>
        </p:nvSpPr>
        <p:spPr>
          <a:xfrm>
            <a:off x="5586566" y="2688062"/>
            <a:ext cx="5751870" cy="3816429"/>
          </a:xfrm>
          <a:prstGeom prst="rect">
            <a:avLst/>
          </a:prstGeom>
          <a:noFill/>
          <a:ln w="38100">
            <a:solidFill>
              <a:srgbClr val="FF0000"/>
            </a:solidFill>
          </a:ln>
        </p:spPr>
        <p:txBody>
          <a:bodyPr wrap="square">
            <a:spAutoFit/>
          </a:bodyPr>
          <a:lstStyle/>
          <a:p>
            <a:pPr marL="450850" indent="448945" algn="ctr">
              <a:spcBef>
                <a:spcPts val="5"/>
              </a:spcBef>
            </a:pPr>
            <a:r>
              <a:rPr lang="en-US" sz="2200" b="1" u="sng" dirty="0">
                <a:effectLst/>
                <a:latin typeface="Times New Roman" panose="02020603050405020304" pitchFamily="18" charset="0"/>
                <a:ea typeface="Times New Roman" panose="02020603050405020304" pitchFamily="18" charset="0"/>
              </a:rPr>
              <a:t>The</a:t>
            </a:r>
            <a:r>
              <a:rPr lang="en-US" sz="2200" b="1" u="sng" spc="-7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United</a:t>
            </a:r>
            <a:r>
              <a:rPr lang="en-US" sz="2200" b="1" u="sng" spc="-7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Nations</a:t>
            </a:r>
            <a:r>
              <a:rPr lang="en-US" sz="2200" b="1" u="sng" spc="-75" dirty="0">
                <a:effectLst/>
                <a:latin typeface="Times New Roman" panose="02020603050405020304" pitchFamily="18" charset="0"/>
                <a:ea typeface="Times New Roman" panose="02020603050405020304" pitchFamily="18" charset="0"/>
              </a:rPr>
              <a:t> </a:t>
            </a:r>
            <a:r>
              <a:rPr lang="en-US" sz="2200" b="1" u="sng" dirty="0">
                <a:effectLst/>
                <a:latin typeface="Times New Roman" panose="02020603050405020304" pitchFamily="18" charset="0"/>
                <a:ea typeface="Times New Roman" panose="02020603050405020304" pitchFamily="18" charset="0"/>
              </a:rPr>
              <a:t>Global</a:t>
            </a:r>
            <a:r>
              <a:rPr lang="en-US" sz="2200" b="1" u="sng" spc="-75" dirty="0">
                <a:effectLst/>
                <a:latin typeface="Times New Roman" panose="02020603050405020304" pitchFamily="18" charset="0"/>
                <a:ea typeface="Times New Roman" panose="02020603050405020304" pitchFamily="18" charset="0"/>
              </a:rPr>
              <a:t> </a:t>
            </a:r>
            <a:r>
              <a:rPr lang="en-US" sz="2200" b="1" u="sng" spc="-10" dirty="0">
                <a:effectLst/>
                <a:latin typeface="Times New Roman" panose="02020603050405020304" pitchFamily="18" charset="0"/>
                <a:ea typeface="Times New Roman" panose="02020603050405020304" pitchFamily="18" charset="0"/>
              </a:rPr>
              <a:t>Compact</a:t>
            </a:r>
            <a:endParaRPr lang="uk-UA" sz="2200" b="1" u="sng" spc="-10" dirty="0">
              <a:effectLst/>
              <a:latin typeface="Times New Roman" panose="02020603050405020304" pitchFamily="18" charset="0"/>
              <a:ea typeface="Times New Roman" panose="02020603050405020304" pitchFamily="18" charset="0"/>
            </a:endParaRPr>
          </a:p>
          <a:p>
            <a:pPr marL="450850" indent="448945" algn="just">
              <a:spcBef>
                <a:spcPts val="5"/>
              </a:spcBef>
            </a:pPr>
            <a:endParaRPr lang="uk-UA" sz="2200" dirty="0">
              <a:effectLst/>
              <a:latin typeface="Times New Roman" panose="02020603050405020304" pitchFamily="18" charset="0"/>
              <a:ea typeface="Times New Roman" panose="02020603050405020304" pitchFamily="18" charset="0"/>
            </a:endParaRPr>
          </a:p>
          <a:p>
            <a:pPr marL="1270" marR="88265" indent="448945" algn="just"/>
            <a:r>
              <a:rPr lang="en-US" sz="2200" dirty="0">
                <a:effectLst/>
                <a:latin typeface="Times New Roman" panose="02020603050405020304" pitchFamily="18" charset="0"/>
                <a:ea typeface="Times New Roman" panose="02020603050405020304" pitchFamily="18" charset="0"/>
              </a:rPr>
              <a:t>The</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idea</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of</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United</a:t>
            </a:r>
            <a:r>
              <a:rPr lang="en-US" sz="2200" spc="-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Nations</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Global</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Compact</a:t>
            </a:r>
            <a:r>
              <a:rPr lang="en-US" sz="2200" spc="-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was</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proposed</a:t>
            </a:r>
            <a:r>
              <a:rPr lang="en-US" sz="2200" spc="-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at</a:t>
            </a:r>
            <a:r>
              <a:rPr lang="en-US" sz="2200" spc="-6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7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1999</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World</a:t>
            </a:r>
            <a:r>
              <a:rPr lang="en-US" sz="2200" spc="-7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Economic Forum.</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It is a special initiative of UN Secretary-General Kofi</a:t>
            </a:r>
            <a:r>
              <a:rPr lang="en-US" sz="2200" spc="11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Annan, whose mission is to call</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companies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build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their</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activities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strategies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based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10</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Principles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areas of</a:t>
            </a:r>
            <a:r>
              <a:rPr lang="en-US" sz="2200" spc="-3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human</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rights,</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labor</a:t>
            </a:r>
            <a:r>
              <a:rPr lang="en-US" sz="2200" spc="-25"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relations,</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environmental</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protection,</a:t>
            </a:r>
            <a:r>
              <a:rPr lang="en-US" sz="2200" spc="-2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anti-corruption</a:t>
            </a:r>
            <a:r>
              <a:rPr lang="en-US" sz="2200" spc="-3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efforts.</a:t>
            </a:r>
            <a:endParaRPr lang="uk-UA" sz="2200" dirty="0">
              <a:effectLst/>
              <a:latin typeface="Times New Roman" panose="02020603050405020304" pitchFamily="18" charset="0"/>
              <a:ea typeface="Times New Roman" panose="02020603050405020304" pitchFamily="18" charset="0"/>
            </a:endParaRPr>
          </a:p>
        </p:txBody>
      </p:sp>
      <p:pic>
        <p:nvPicPr>
          <p:cNvPr id="8194" name="Picture 2" descr="SA 8000 - Social Accountability at ₹ 30000/certificate in New Delhi | ID:  8687467512">
            <a:extLst>
              <a:ext uri="{FF2B5EF4-FFF2-40B4-BE49-F238E27FC236}">
                <a16:creationId xmlns:a16="http://schemas.microsoft.com/office/drawing/2014/main" id="{F59FC47B-51FB-76AA-A67F-A87642533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752" y="2261724"/>
            <a:ext cx="4387031" cy="438703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Наші новини">
            <a:extLst>
              <a:ext uri="{FF2B5EF4-FFF2-40B4-BE49-F238E27FC236}">
                <a16:creationId xmlns:a16="http://schemas.microsoft.com/office/drawing/2014/main" id="{9A20465D-1CCB-EBBD-2C19-12C211B0D9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624" r="30011"/>
          <a:stretch/>
        </p:blipFill>
        <p:spPr bwMode="auto">
          <a:xfrm>
            <a:off x="11189108" y="324077"/>
            <a:ext cx="737419" cy="100616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Pereyaslav-Khmelnytsky district administration Raiffeisen Bank Aval  Attention Information, attention, hand, words Phrases png | PNGEgg">
            <a:extLst>
              <a:ext uri="{FF2B5EF4-FFF2-40B4-BE49-F238E27FC236}">
                <a16:creationId xmlns:a16="http://schemas.microsoft.com/office/drawing/2014/main" id="{4D054CE2-C1B1-0D3C-31E7-B9FC92CD0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510" y="2717494"/>
            <a:ext cx="531489" cy="711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4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DED33A-5EC7-6E89-A140-E1BEE7E5EE60}"/>
              </a:ext>
            </a:extLst>
          </p:cNvPr>
          <p:cNvSpPr txBox="1"/>
          <p:nvPr/>
        </p:nvSpPr>
        <p:spPr>
          <a:xfrm>
            <a:off x="3903406" y="533089"/>
            <a:ext cx="6096000" cy="461665"/>
          </a:xfrm>
          <a:prstGeom prst="rect">
            <a:avLst/>
          </a:prstGeom>
          <a:noFill/>
        </p:spPr>
        <p:txBody>
          <a:bodyPr wrap="square">
            <a:spAutoFit/>
          </a:bodyPr>
          <a:lstStyle/>
          <a:p>
            <a:pPr marL="450850" indent="448945" algn="just">
              <a:spcBef>
                <a:spcPts val="575"/>
              </a:spcBef>
            </a:pPr>
            <a:r>
              <a:rPr lang="en-US" sz="2400" b="1" u="sng" dirty="0">
                <a:effectLst/>
                <a:latin typeface="Times New Roman" panose="02020603050405020304" pitchFamily="18" charset="0"/>
                <a:ea typeface="Times New Roman" panose="02020603050405020304" pitchFamily="18" charset="0"/>
              </a:rPr>
              <a:t>ISO</a:t>
            </a:r>
            <a:r>
              <a:rPr lang="en-US" sz="2400" b="1" u="sng" spc="-1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27000</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Series</a:t>
            </a:r>
            <a:r>
              <a:rPr lang="en-US" sz="2400" b="1" u="sng" spc="-5"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Standards</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F7686DF-4A6E-F95B-7166-D8B394D5A6FA}"/>
              </a:ext>
            </a:extLst>
          </p:cNvPr>
          <p:cNvSpPr txBox="1"/>
          <p:nvPr/>
        </p:nvSpPr>
        <p:spPr>
          <a:xfrm>
            <a:off x="1877959" y="1139297"/>
            <a:ext cx="9901085" cy="1323439"/>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r>
              <a:rPr lang="en-US" sz="2000" u="none" strike="noStrike"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ISO/IEC 27000:2018</a:t>
            </a:r>
            <a:r>
              <a:rPr lang="en-US" sz="2000" dirty="0">
                <a:effectLst/>
                <a:latin typeface="Times New Roman" panose="02020603050405020304" pitchFamily="18" charset="0"/>
                <a:ea typeface="Times New Roman" panose="02020603050405020304" pitchFamily="18" charset="0"/>
              </a:rPr>
              <a:t> Information technology — Security techniques — Information security management systems — Overview and vocabulary</a:t>
            </a:r>
            <a:endParaRPr lang="uk-UA" sz="2000" dirty="0">
              <a:effectLst/>
              <a:latin typeface="Times New Roman" panose="02020603050405020304" pitchFamily="18" charset="0"/>
              <a:ea typeface="Times New Roman" panose="02020603050405020304" pitchFamily="18" charset="0"/>
            </a:endParaRPr>
          </a:p>
          <a:p>
            <a:pPr marL="1270" marR="88265" indent="448945" algn="just"/>
            <a:r>
              <a:rPr lang="en-US" sz="2000" dirty="0">
                <a:effectLst/>
                <a:latin typeface="Times New Roman" panose="02020603050405020304" pitchFamily="18" charset="0"/>
                <a:ea typeface="Times New Roman" panose="02020603050405020304" pitchFamily="18" charset="0"/>
              </a:rPr>
              <a:t>The standard contains terms and definitions used in the standards of information security management systems.</a:t>
            </a:r>
            <a:endParaRPr lang="uk-UA"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BF703B6-8A2A-86C6-0ECD-82AFA589EB27}"/>
              </a:ext>
            </a:extLst>
          </p:cNvPr>
          <p:cNvSpPr txBox="1"/>
          <p:nvPr/>
        </p:nvSpPr>
        <p:spPr>
          <a:xfrm>
            <a:off x="2340074" y="2868041"/>
            <a:ext cx="9438969" cy="1323439"/>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spcBef>
                <a:spcPts val="350"/>
              </a:spcBef>
            </a:pPr>
            <a:r>
              <a:rPr lang="en-US" sz="2000" u="none" strike="noStrike"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ISO/IEC 27001:2022</a:t>
            </a:r>
            <a:r>
              <a:rPr lang="en-US" sz="2000" dirty="0">
                <a:effectLst/>
                <a:latin typeface="Times New Roman" panose="02020603050405020304" pitchFamily="18" charset="0"/>
                <a:ea typeface="Times New Roman" panose="02020603050405020304" pitchFamily="18" charset="0"/>
              </a:rPr>
              <a:t> Information security, cybersecurity and privacy protection — Information security management systems — Requirements</a:t>
            </a:r>
            <a:endParaRPr lang="uk-UA" sz="2000" dirty="0">
              <a:effectLst/>
              <a:latin typeface="Times New Roman" panose="02020603050405020304" pitchFamily="18" charset="0"/>
              <a:ea typeface="Times New Roman" panose="02020603050405020304" pitchFamily="18" charset="0"/>
            </a:endParaRPr>
          </a:p>
          <a:p>
            <a:pPr marL="1270" marR="92710" indent="448945" algn="just"/>
            <a:r>
              <a:rPr lang="en-US" sz="2000" dirty="0">
                <a:effectLst/>
                <a:latin typeface="Times New Roman" panose="02020603050405020304" pitchFamily="18" charset="0"/>
                <a:ea typeface="Times New Roman" panose="02020603050405020304" pitchFamily="18" charset="0"/>
              </a:rPr>
              <a:t>The</a:t>
            </a:r>
            <a:r>
              <a:rPr lang="en-US" sz="2000" spc="1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16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establishes</a:t>
            </a:r>
            <a:r>
              <a:rPr lang="en-US" sz="2000" spc="17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requirements</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for</a:t>
            </a:r>
            <a:r>
              <a:rPr lang="en-US" sz="2000" spc="15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security</a:t>
            </a:r>
            <a:r>
              <a:rPr lang="en-US" sz="2000" spc="14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a:t>
            </a:r>
            <a:r>
              <a:rPr lang="en-US" sz="2000" spc="16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system to demonstrate an organization’s ability to protect its information resources.</a:t>
            </a:r>
            <a:endParaRPr lang="uk-UA"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A8838756-C856-D4D4-E9D0-3F911E97846B}"/>
              </a:ext>
            </a:extLst>
          </p:cNvPr>
          <p:cNvSpPr txBox="1"/>
          <p:nvPr/>
        </p:nvSpPr>
        <p:spPr>
          <a:xfrm>
            <a:off x="3116825" y="4596785"/>
            <a:ext cx="8652384" cy="1631216"/>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spcBef>
                <a:spcPts val="340"/>
              </a:spcBef>
            </a:pPr>
            <a:r>
              <a:rPr lang="en-US" sz="2000" u="none" strike="noStrike"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ISO/IEC 27002:2022</a:t>
            </a:r>
            <a:r>
              <a:rPr lang="en-US" sz="2000" dirty="0">
                <a:effectLst/>
                <a:latin typeface="Times New Roman" panose="02020603050405020304" pitchFamily="18" charset="0"/>
                <a:ea typeface="Times New Roman" panose="02020603050405020304" pitchFamily="18" charset="0"/>
              </a:rPr>
              <a:t> Information security, cybersecurity and privacy protection — Information security controls</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standard</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provides</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best</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practical</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advice</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information</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security</a:t>
            </a:r>
            <a:r>
              <a:rPr lang="en-US" sz="2000" spc="2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for those responsible for creating, implementing, or maintaining information security management systems.</a:t>
            </a:r>
            <a:endParaRPr lang="uk-UA" sz="2000" dirty="0">
              <a:effectLst/>
              <a:latin typeface="Times New Roman" panose="02020603050405020304" pitchFamily="18" charset="0"/>
              <a:ea typeface="Times New Roman" panose="02020603050405020304" pitchFamily="18" charset="0"/>
            </a:endParaRPr>
          </a:p>
        </p:txBody>
      </p:sp>
      <p:pic>
        <p:nvPicPr>
          <p:cNvPr id="7170" name="Picture 2" descr="The ISO 27000 Series of Standards (ISO Family of Standards) - Sprinto">
            <a:extLst>
              <a:ext uri="{FF2B5EF4-FFF2-40B4-BE49-F238E27FC236}">
                <a16:creationId xmlns:a16="http://schemas.microsoft.com/office/drawing/2014/main" id="{C80B5FDC-5395-1928-58ED-D82F6DBA7A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975" y="4556141"/>
            <a:ext cx="2533620" cy="116256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so 27000 Photos and Images &amp; Pictures | Shutterstock">
            <a:extLst>
              <a:ext uri="{FF2B5EF4-FFF2-40B4-BE49-F238E27FC236}">
                <a16:creationId xmlns:a16="http://schemas.microsoft.com/office/drawing/2014/main" id="{0AB6ACFB-0209-01BD-31CA-A1DAFFB1A9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252" y="2658515"/>
            <a:ext cx="1865677" cy="1532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671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AD9812-A47B-6BD7-A2C1-11AA4DF91467}"/>
              </a:ext>
            </a:extLst>
          </p:cNvPr>
          <p:cNvSpPr txBox="1"/>
          <p:nvPr/>
        </p:nvSpPr>
        <p:spPr>
          <a:xfrm>
            <a:off x="3824747" y="410319"/>
            <a:ext cx="6096000" cy="461665"/>
          </a:xfrm>
          <a:prstGeom prst="rect">
            <a:avLst/>
          </a:prstGeom>
          <a:noFill/>
        </p:spPr>
        <p:txBody>
          <a:bodyPr wrap="square">
            <a:spAutoFit/>
          </a:bodyPr>
          <a:lstStyle/>
          <a:p>
            <a:pPr marL="450850" indent="448945" algn="just">
              <a:spcBef>
                <a:spcPts val="330"/>
              </a:spcBef>
            </a:pPr>
            <a:r>
              <a:rPr lang="en-US" sz="2400" b="1" u="sng" dirty="0">
                <a:effectLst/>
                <a:latin typeface="Times New Roman" panose="02020603050405020304" pitchFamily="18" charset="0"/>
                <a:ea typeface="Times New Roman" panose="02020603050405020304" pitchFamily="18" charset="0"/>
              </a:rPr>
              <a:t>ISO</a:t>
            </a:r>
            <a:r>
              <a:rPr lang="en-US" sz="2400" b="1" u="sng" spc="-1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31000</a:t>
            </a:r>
            <a:r>
              <a:rPr lang="en-US" sz="2400" b="1" u="sng" spc="-1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Series</a:t>
            </a:r>
            <a:r>
              <a:rPr lang="en-US" sz="2400" b="1" u="sng" spc="-5" dirty="0">
                <a:effectLst/>
                <a:latin typeface="Times New Roman" panose="02020603050405020304" pitchFamily="18" charset="0"/>
                <a:ea typeface="Times New Roman" panose="02020603050405020304" pitchFamily="18" charset="0"/>
              </a:rPr>
              <a:t> </a:t>
            </a:r>
            <a:r>
              <a:rPr lang="en-US" sz="2400" b="1" u="sng" spc="-10" dirty="0">
                <a:effectLst/>
                <a:latin typeface="Times New Roman" panose="02020603050405020304" pitchFamily="18" charset="0"/>
                <a:ea typeface="Times New Roman" panose="02020603050405020304" pitchFamily="18" charset="0"/>
              </a:rPr>
              <a:t>Standards</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E52E4317-09DF-E85B-FED0-4500EFF1D652}"/>
              </a:ext>
            </a:extLst>
          </p:cNvPr>
          <p:cNvSpPr txBox="1"/>
          <p:nvPr/>
        </p:nvSpPr>
        <p:spPr>
          <a:xfrm>
            <a:off x="1637069" y="984593"/>
            <a:ext cx="10097729" cy="3939540"/>
          </a:xfrm>
          <a:prstGeom prst="rect">
            <a:avLst/>
          </a:prstGeom>
          <a:solidFill>
            <a:schemeClr val="accent3">
              <a:lumMod val="20000"/>
              <a:lumOff val="80000"/>
            </a:schemeClr>
          </a:solidFill>
          <a:ln>
            <a:solidFill>
              <a:schemeClr val="tx1"/>
            </a:solidFill>
          </a:ln>
        </p:spPr>
        <p:txBody>
          <a:bodyPr wrap="square">
            <a:spAutoFit/>
          </a:bodyPr>
          <a:lstStyle/>
          <a:p>
            <a:pPr marL="450850" indent="448945" algn="just"/>
            <a:r>
              <a:rPr lang="en-US" sz="2000" b="1" dirty="0">
                <a:effectLst/>
                <a:latin typeface="Times New Roman" panose="02020603050405020304" pitchFamily="18" charset="0"/>
                <a:ea typeface="Times New Roman" panose="02020603050405020304" pitchFamily="18" charset="0"/>
              </a:rPr>
              <a:t>ISO</a:t>
            </a:r>
            <a:r>
              <a:rPr lang="en-US" sz="2000" b="1" spc="-1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31000:2018</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Risk</a:t>
            </a:r>
            <a:r>
              <a:rPr lang="en-US" sz="2000" b="1" spc="-5" dirty="0">
                <a:effectLst/>
                <a:latin typeface="Times New Roman" panose="02020603050405020304" pitchFamily="18" charset="0"/>
                <a:ea typeface="Times New Roman" panose="02020603050405020304" pitchFamily="18" charset="0"/>
              </a:rPr>
              <a:t> </a:t>
            </a:r>
            <a:r>
              <a:rPr lang="en-US" sz="2000" b="1" dirty="0">
                <a:effectLst/>
                <a:latin typeface="Times New Roman" panose="02020603050405020304" pitchFamily="18" charset="0"/>
                <a:ea typeface="Times New Roman" panose="02020603050405020304" pitchFamily="18" charset="0"/>
              </a:rPr>
              <a:t>management —</a:t>
            </a:r>
            <a:r>
              <a:rPr lang="en-US" sz="2000" b="1" spc="-5" dirty="0">
                <a:effectLst/>
                <a:latin typeface="Times New Roman" panose="02020603050405020304" pitchFamily="18" charset="0"/>
                <a:ea typeface="Times New Roman" panose="02020603050405020304" pitchFamily="18" charset="0"/>
              </a:rPr>
              <a:t> </a:t>
            </a:r>
            <a:r>
              <a:rPr lang="en-US" sz="2000" b="1" spc="-10" dirty="0">
                <a:effectLst/>
                <a:latin typeface="Times New Roman" panose="02020603050405020304" pitchFamily="18" charset="0"/>
                <a:ea typeface="Times New Roman" panose="02020603050405020304" pitchFamily="18" charset="0"/>
              </a:rPr>
              <a:t>Guidelines</a:t>
            </a:r>
            <a:endParaRPr lang="uk-UA" sz="2000" b="1" spc="-10" dirty="0">
              <a:effectLst/>
              <a:latin typeface="Times New Roman" panose="02020603050405020304" pitchFamily="18" charset="0"/>
              <a:ea typeface="Times New Roman" panose="02020603050405020304" pitchFamily="18" charset="0"/>
            </a:endParaRPr>
          </a:p>
          <a:p>
            <a:pPr marL="450850" indent="448945" algn="just"/>
            <a:endParaRPr lang="uk-UA" sz="2000" b="1" dirty="0">
              <a:effectLst/>
              <a:latin typeface="Times New Roman" panose="02020603050405020304" pitchFamily="18" charset="0"/>
              <a:ea typeface="Times New Roman" panose="02020603050405020304" pitchFamily="18" charset="0"/>
            </a:endParaRPr>
          </a:p>
          <a:p>
            <a:pPr marL="1270" marR="92075" indent="448945" algn="just"/>
            <a:r>
              <a:rPr lang="en-US" sz="2000" dirty="0">
                <a:effectLst/>
                <a:latin typeface="Times New Roman" panose="02020603050405020304" pitchFamily="18" charset="0"/>
                <a:ea typeface="Times New Roman" panose="02020603050405020304" pitchFamily="18" charset="0"/>
              </a:rPr>
              <a:t>The standard contains descriptions of the principles and processes upon which risk management is based.</a:t>
            </a:r>
            <a:endParaRPr lang="uk-UA" sz="2000" dirty="0">
              <a:effectLst/>
              <a:latin typeface="Times New Roman" panose="02020603050405020304" pitchFamily="18" charset="0"/>
              <a:ea typeface="Times New Roman" panose="02020603050405020304" pitchFamily="18" charset="0"/>
            </a:endParaRPr>
          </a:p>
          <a:p>
            <a:pPr marL="1270" marR="92075" indent="448945" algn="just"/>
            <a:endParaRPr lang="uk-UA" sz="2000" dirty="0">
              <a:effectLst/>
              <a:latin typeface="Times New Roman" panose="02020603050405020304" pitchFamily="18" charset="0"/>
              <a:ea typeface="Times New Roman" panose="02020603050405020304" pitchFamily="18" charset="0"/>
            </a:endParaRPr>
          </a:p>
          <a:p>
            <a:pPr marL="1270" marR="90170" indent="448945" algn="just">
              <a:spcBef>
                <a:spcPts val="350"/>
              </a:spcBef>
            </a:pPr>
            <a:r>
              <a:rPr lang="en-US" sz="2000" u="none" strike="noStrike"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ISO/TR 31004:2013</a:t>
            </a:r>
            <a:r>
              <a:rPr lang="en-US" sz="2000" dirty="0">
                <a:effectLst/>
                <a:latin typeface="Times New Roman" panose="02020603050405020304" pitchFamily="18" charset="0"/>
                <a:ea typeface="Times New Roman" panose="02020603050405020304" pitchFamily="18" charset="0"/>
              </a:rPr>
              <a:t> Risk management Guidance for the implementation of ISO 31000 Status : Withdrawn</a:t>
            </a:r>
            <a:endParaRPr lang="uk-UA" sz="2000" dirty="0">
              <a:effectLst/>
              <a:latin typeface="Times New Roman" panose="02020603050405020304" pitchFamily="18" charset="0"/>
              <a:ea typeface="Times New Roman" panose="02020603050405020304" pitchFamily="18" charset="0"/>
            </a:endParaRPr>
          </a:p>
          <a:p>
            <a:pPr marL="1270" marR="90170" indent="448945" algn="just">
              <a:spcBef>
                <a:spcPts val="350"/>
              </a:spcBef>
            </a:pPr>
            <a:endParaRPr lang="uk-UA" sz="2000" dirty="0">
              <a:effectLst/>
              <a:latin typeface="Times New Roman" panose="02020603050405020304" pitchFamily="18" charset="0"/>
              <a:ea typeface="Times New Roman" panose="02020603050405020304" pitchFamily="18" charset="0"/>
            </a:endParaRPr>
          </a:p>
          <a:p>
            <a:pPr marL="450850" indent="448945" algn="just">
              <a:spcBef>
                <a:spcPts val="350"/>
              </a:spcBef>
            </a:pPr>
            <a:r>
              <a:rPr lang="en-US" sz="2000" dirty="0">
                <a:effectLst/>
                <a:latin typeface="Times New Roman" panose="02020603050405020304" pitchFamily="18" charset="0"/>
                <a:ea typeface="Times New Roman" panose="02020603050405020304" pitchFamily="18" charset="0"/>
              </a:rPr>
              <a:t>IES</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31010:2019</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Risk</a:t>
            </a:r>
            <a:r>
              <a:rPr lang="en-US" sz="2000" spc="-5"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assessment </a:t>
            </a:r>
            <a:r>
              <a:rPr lang="en-US" sz="2000" spc="-10" dirty="0">
                <a:effectLst/>
                <a:latin typeface="Times New Roman" panose="02020603050405020304" pitchFamily="18" charset="0"/>
                <a:ea typeface="Times New Roman" panose="02020603050405020304" pitchFamily="18" charset="0"/>
              </a:rPr>
              <a:t>techniques</a:t>
            </a:r>
            <a:endParaRPr lang="uk-UA" sz="2000" dirty="0">
              <a:effectLst/>
              <a:latin typeface="Times New Roman" panose="02020603050405020304" pitchFamily="18" charset="0"/>
              <a:ea typeface="Times New Roman" panose="02020603050405020304" pitchFamily="18" charset="0"/>
            </a:endParaRPr>
          </a:p>
          <a:p>
            <a:pPr marL="1270" marR="90170" indent="448945" algn="just"/>
            <a:r>
              <a:rPr lang="en-US" sz="2000" dirty="0">
                <a:effectLst/>
                <a:latin typeface="Times New Roman" panose="02020603050405020304" pitchFamily="18" charset="0"/>
                <a:ea typeface="Times New Roman" panose="02020603050405020304" pitchFamily="18" charset="0"/>
              </a:rPr>
              <a:t>The standard presents modern methodologies for selecting and applying general risk assessment</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methods,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considering</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their</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application</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scope,</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advantages,</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40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disadvantages for each.</a:t>
            </a:r>
            <a:endParaRPr lang="uk-UA" sz="2000" dirty="0">
              <a:effectLst/>
              <a:latin typeface="Times New Roman" panose="02020603050405020304" pitchFamily="18" charset="0"/>
              <a:ea typeface="Times New Roman" panose="02020603050405020304" pitchFamily="18" charset="0"/>
            </a:endParaRPr>
          </a:p>
        </p:txBody>
      </p:sp>
      <p:pic>
        <p:nvPicPr>
          <p:cNvPr id="9218" name="Picture 2" descr="ISO 31000:2018 -Risk Management - Optima Training">
            <a:extLst>
              <a:ext uri="{FF2B5EF4-FFF2-40B4-BE49-F238E27FC236}">
                <a16:creationId xmlns:a16="http://schemas.microsoft.com/office/drawing/2014/main" id="{7249DF6A-CEF1-A962-9ABE-7E843B7C9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2077" y="5025770"/>
            <a:ext cx="2541637" cy="169527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he Basics of ISO 31000:2018 Risk management – Principles and Guidelines -  Sentinel Africa Consulting Ltd">
            <a:extLst>
              <a:ext uri="{FF2B5EF4-FFF2-40B4-BE49-F238E27FC236}">
                <a16:creationId xmlns:a16="http://schemas.microsoft.com/office/drawing/2014/main" id="{5DB988DA-F407-C048-1837-7F0D68E151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6273" y="4977967"/>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38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B00F57-747D-B124-6C0A-002B5A342B8C}"/>
              </a:ext>
            </a:extLst>
          </p:cNvPr>
          <p:cNvSpPr txBox="1"/>
          <p:nvPr/>
        </p:nvSpPr>
        <p:spPr>
          <a:xfrm>
            <a:off x="3539613" y="277450"/>
            <a:ext cx="6096000" cy="461665"/>
          </a:xfrm>
          <a:prstGeom prst="rect">
            <a:avLst/>
          </a:prstGeom>
          <a:noFill/>
        </p:spPr>
        <p:txBody>
          <a:bodyPr wrap="square">
            <a:spAutoFit/>
          </a:bodyPr>
          <a:lstStyle/>
          <a:p>
            <a:pPr marL="450850" indent="448945" algn="just"/>
            <a:r>
              <a:rPr lang="en-US" sz="2400" b="1" u="sng" dirty="0">
                <a:effectLst/>
                <a:latin typeface="Times New Roman" panose="02020603050405020304" pitchFamily="18" charset="0"/>
                <a:ea typeface="Times New Roman" panose="02020603050405020304" pitchFamily="18" charset="0"/>
              </a:rPr>
              <a:t>ISO</a:t>
            </a:r>
            <a:r>
              <a:rPr lang="en-US" sz="2400" b="1" u="sng" spc="-1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37001</a:t>
            </a:r>
            <a:r>
              <a:rPr lang="en-US" sz="2400" b="1" u="sng" spc="-10" dirty="0">
                <a:effectLst/>
                <a:latin typeface="Times New Roman" panose="02020603050405020304" pitchFamily="18" charset="0"/>
                <a:ea typeface="Times New Roman" panose="02020603050405020304" pitchFamily="18" charset="0"/>
              </a:rPr>
              <a:t> Standard</a:t>
            </a:r>
            <a:endParaRPr lang="uk-UA" sz="2400" b="1"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92A32317-C7DF-4FC5-FFB7-DDF156D0856A}"/>
              </a:ext>
            </a:extLst>
          </p:cNvPr>
          <p:cNvSpPr txBox="1"/>
          <p:nvPr/>
        </p:nvSpPr>
        <p:spPr>
          <a:xfrm>
            <a:off x="845576" y="2832734"/>
            <a:ext cx="4242619" cy="2677656"/>
          </a:xfrm>
          <a:prstGeom prst="rect">
            <a:avLst/>
          </a:prstGeom>
          <a:solidFill>
            <a:schemeClr val="accent3">
              <a:lumMod val="20000"/>
              <a:lumOff val="80000"/>
            </a:schemeClr>
          </a:solidFill>
          <a:ln w="28575">
            <a:solidFill>
              <a:srgbClr val="FF0000"/>
            </a:solidFill>
          </a:ln>
        </p:spPr>
        <p:txBody>
          <a:bodyPr wrap="square">
            <a:spAutoFit/>
          </a:bodyPr>
          <a:lstStyle/>
          <a:p>
            <a:pPr marL="1270" marR="92710" indent="448945" algn="just"/>
            <a:r>
              <a:rPr lang="en-US" sz="2400" dirty="0">
                <a:effectLst/>
                <a:latin typeface="Times New Roman" panose="02020603050405020304" pitchFamily="18" charset="0"/>
                <a:ea typeface="Times New Roman" panose="02020603050405020304" pitchFamily="18" charset="0"/>
              </a:rPr>
              <a:t>The standard defines requirements and provides guidance on the development, implementation, maintenance, and improvement of anti-corruption management systems.</a:t>
            </a:r>
            <a:endParaRPr lang="uk-UA" sz="2400" dirty="0">
              <a:effectLst/>
              <a:latin typeface="Times New Roman" panose="02020603050405020304" pitchFamily="18" charset="0"/>
              <a:ea typeface="Times New Roman" panose="02020603050405020304" pitchFamily="18" charset="0"/>
            </a:endParaRPr>
          </a:p>
        </p:txBody>
      </p:sp>
      <p:pic>
        <p:nvPicPr>
          <p:cNvPr id="10242" name="Picture 2" descr="ISO 37001 Anti-Bribery Management System - EN | PECB">
            <a:extLst>
              <a:ext uri="{FF2B5EF4-FFF2-40B4-BE49-F238E27FC236}">
                <a16:creationId xmlns:a16="http://schemas.microsoft.com/office/drawing/2014/main" id="{D999F36A-07E7-B0E3-47EB-009034023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1648" y="2163494"/>
            <a:ext cx="6218906" cy="44880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4C39892-067E-2AE5-1C58-583A53F12F58}"/>
              </a:ext>
            </a:extLst>
          </p:cNvPr>
          <p:cNvSpPr txBox="1"/>
          <p:nvPr/>
        </p:nvSpPr>
        <p:spPr>
          <a:xfrm>
            <a:off x="806246" y="963165"/>
            <a:ext cx="11056374" cy="1200329"/>
          </a:xfrm>
          <a:prstGeom prst="rect">
            <a:avLst/>
          </a:prstGeom>
          <a:solidFill>
            <a:schemeClr val="accent3">
              <a:lumMod val="20000"/>
              <a:lumOff val="80000"/>
            </a:schemeClr>
          </a:solidFill>
          <a:ln w="38100">
            <a:solidFill>
              <a:srgbClr val="FF0000"/>
            </a:solidFill>
          </a:ln>
        </p:spPr>
        <p:txBody>
          <a:bodyPr wrap="square">
            <a:spAutoFit/>
          </a:bodyPr>
          <a:lstStyle/>
          <a:p>
            <a:pPr marL="450850" marR="92075" indent="448945" algn="just"/>
            <a:r>
              <a:rPr lang="en-US" sz="2400" dirty="0">
                <a:effectLst/>
                <a:latin typeface="Times New Roman" panose="02020603050405020304" pitchFamily="18" charset="0"/>
                <a:ea typeface="Times New Roman" panose="02020603050405020304" pitchFamily="18" charset="0"/>
              </a:rPr>
              <a:t>ISO</a:t>
            </a:r>
            <a:r>
              <a:rPr lang="en-US" sz="2400" spc="-4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37001:2016</a:t>
            </a:r>
            <a:r>
              <a:rPr lang="en-US" sz="2400" spc="-2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Anti-bribery</a:t>
            </a:r>
            <a:r>
              <a:rPr lang="en-US" sz="2400" spc="-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management</a:t>
            </a:r>
            <a:r>
              <a:rPr lang="en-US" sz="2400" spc="-3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systems</a:t>
            </a:r>
            <a:r>
              <a:rPr lang="en-US" sz="2400" spc="-2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t>
            </a:r>
            <a:r>
              <a:rPr lang="en-US" sz="2400" spc="-3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Requirements</a:t>
            </a:r>
            <a:r>
              <a:rPr lang="en-US" sz="2400" spc="-2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with</a:t>
            </a:r>
            <a:r>
              <a:rPr lang="uk-UA" sz="2400" spc="-25" dirty="0">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guidance</a:t>
            </a:r>
            <a:r>
              <a:rPr lang="en-US" sz="2400" spc="-3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for</a:t>
            </a:r>
            <a:r>
              <a:rPr lang="en-US" sz="2400" spc="-3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use As</a:t>
            </a:r>
            <a:r>
              <a:rPr lang="en-US" sz="2400" spc="35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current</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period,</a:t>
            </a:r>
            <a:r>
              <a:rPr lang="en-US" sz="2400" spc="3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a</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new</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version</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of</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the</a:t>
            </a:r>
            <a:r>
              <a:rPr lang="en-US" sz="2400" spc="38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ISO/DIS</a:t>
            </a:r>
            <a:r>
              <a:rPr lang="en-US" sz="2400" spc="36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37001</a:t>
            </a:r>
            <a:r>
              <a:rPr lang="en-US" sz="2400" spc="37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standard</a:t>
            </a:r>
            <a:r>
              <a:rPr lang="en-US" sz="2400" spc="36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a:t>
            </a:r>
            <a:r>
              <a:rPr lang="en-US" sz="2400" spc="370" dirty="0">
                <a:effectLst/>
                <a:latin typeface="Times New Roman" panose="02020603050405020304" pitchFamily="18" charset="0"/>
                <a:ea typeface="Times New Roman" panose="02020603050405020304" pitchFamily="18" charset="0"/>
              </a:rPr>
              <a:t> </a:t>
            </a:r>
            <a:r>
              <a:rPr lang="en-US" sz="2400" spc="-10" dirty="0">
                <a:effectLst/>
                <a:latin typeface="Times New Roman" panose="02020603050405020304" pitchFamily="18" charset="0"/>
                <a:ea typeface="Times New Roman" panose="02020603050405020304" pitchFamily="18" charset="0"/>
              </a:rPr>
              <a:t>being</a:t>
            </a:r>
            <a:r>
              <a:rPr lang="uk-UA" sz="2400" spc="-10" dirty="0">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developed</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to</a:t>
            </a:r>
            <a:r>
              <a:rPr lang="en-US" sz="2400" spc="-10"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replace</a:t>
            </a:r>
            <a:r>
              <a:rPr lang="en-US" sz="2400" spc="5"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ISO </a:t>
            </a:r>
            <a:r>
              <a:rPr lang="en-US" sz="2400" spc="-10" dirty="0">
                <a:effectLst/>
                <a:latin typeface="Times New Roman" panose="02020603050405020304" pitchFamily="18" charset="0"/>
                <a:ea typeface="Times New Roman" panose="02020603050405020304" pitchFamily="18" charset="0"/>
              </a:rPr>
              <a:t>37001:2016.</a:t>
            </a:r>
            <a:endParaRPr lang="uk-UA" sz="2400" spc="-10" dirty="0">
              <a:effectLst/>
              <a:latin typeface="Times New Roman" panose="02020603050405020304" pitchFamily="18" charset="0"/>
              <a:ea typeface="Times New Roman" panose="02020603050405020304" pitchFamily="18" charset="0"/>
            </a:endParaRPr>
          </a:p>
        </p:txBody>
      </p:sp>
      <p:pic>
        <p:nvPicPr>
          <p:cNvPr id="8" name="Picture 6" descr="Pereyaslav-Khmelnytsky district administration Raiffeisen Bank Aval  Attention Information, attention, hand, words Phrases png | PNGEgg">
            <a:extLst>
              <a:ext uri="{FF2B5EF4-FFF2-40B4-BE49-F238E27FC236}">
                <a16:creationId xmlns:a16="http://schemas.microsoft.com/office/drawing/2014/main" id="{2C4C8B17-17C9-ED2B-7C56-23CDBB720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29" y="5486206"/>
            <a:ext cx="963561" cy="1289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377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FF032C-2EBF-5CCD-76B3-640FDBA3FF78}"/>
              </a:ext>
            </a:extLst>
          </p:cNvPr>
          <p:cNvSpPr txBox="1"/>
          <p:nvPr/>
        </p:nvSpPr>
        <p:spPr>
          <a:xfrm>
            <a:off x="3362632" y="601914"/>
            <a:ext cx="8170606" cy="461665"/>
          </a:xfrm>
          <a:prstGeom prst="rect">
            <a:avLst/>
          </a:prstGeom>
          <a:noFill/>
        </p:spPr>
        <p:txBody>
          <a:bodyPr wrap="square">
            <a:spAutoFit/>
          </a:bodyPr>
          <a:lstStyle/>
          <a:p>
            <a:r>
              <a:rPr lang="en-US" sz="2400" b="1" u="sng" dirty="0">
                <a:effectLst/>
                <a:latin typeface="Times New Roman" panose="02020603050405020304" pitchFamily="18" charset="0"/>
                <a:ea typeface="Times New Roman" panose="02020603050405020304" pitchFamily="18" charset="0"/>
              </a:rPr>
              <a:t>Standards</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for</a:t>
            </a:r>
            <a:r>
              <a:rPr lang="en-US" sz="2400" b="1" u="sng" spc="-30"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the</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health</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and</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safety</a:t>
            </a:r>
            <a:r>
              <a:rPr lang="en-US" sz="2400" b="1" u="sng" spc="-4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management</a:t>
            </a:r>
            <a:r>
              <a:rPr lang="en-US" sz="2400" b="1" u="sng" spc="-2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system</a:t>
            </a:r>
            <a:r>
              <a:rPr lang="en-US" sz="2400" b="1" dirty="0">
                <a:effectLst/>
                <a:latin typeface="Times New Roman" panose="02020603050405020304" pitchFamily="18" charset="0"/>
                <a:ea typeface="Times New Roman" panose="02020603050405020304" pitchFamily="18" charset="0"/>
              </a:rPr>
              <a:t> </a:t>
            </a:r>
            <a:endParaRPr lang="uk-UA" sz="2400" b="1" dirty="0"/>
          </a:p>
        </p:txBody>
      </p:sp>
      <p:sp>
        <p:nvSpPr>
          <p:cNvPr id="5" name="TextBox 4">
            <a:extLst>
              <a:ext uri="{FF2B5EF4-FFF2-40B4-BE49-F238E27FC236}">
                <a16:creationId xmlns:a16="http://schemas.microsoft.com/office/drawing/2014/main" id="{C55BB64A-B4CF-8AAA-0C2E-82B7F91DCB51}"/>
              </a:ext>
            </a:extLst>
          </p:cNvPr>
          <p:cNvSpPr txBox="1"/>
          <p:nvPr/>
        </p:nvSpPr>
        <p:spPr>
          <a:xfrm>
            <a:off x="943897" y="2297096"/>
            <a:ext cx="11031793" cy="3085460"/>
          </a:xfrm>
          <a:prstGeom prst="rect">
            <a:avLst/>
          </a:prstGeom>
          <a:solidFill>
            <a:schemeClr val="accent3">
              <a:lumMod val="20000"/>
              <a:lumOff val="80000"/>
            </a:schemeClr>
          </a:solidFill>
          <a:ln w="28575">
            <a:solidFill>
              <a:srgbClr val="FF0000"/>
            </a:solidFill>
          </a:ln>
        </p:spPr>
        <p:txBody>
          <a:bodyPr wrap="square">
            <a:spAutoFit/>
          </a:bodyPr>
          <a:lstStyle/>
          <a:p>
            <a:pPr marL="450850" marR="2190115" indent="448945" algn="ctr">
              <a:spcBef>
                <a:spcPts val="5"/>
              </a:spcBef>
            </a:pPr>
            <a:r>
              <a:rPr lang="en-US" sz="2400" b="1" u="sng" dirty="0">
                <a:effectLst/>
                <a:latin typeface="Times New Roman" panose="02020603050405020304" pitchFamily="18" charset="0"/>
                <a:ea typeface="Times New Roman" panose="02020603050405020304" pitchFamily="18" charset="0"/>
              </a:rPr>
              <a:t>OHSAS 18001 Standard</a:t>
            </a:r>
            <a:endParaRPr lang="uk-UA" sz="2400" b="1" u="sng" dirty="0">
              <a:effectLst/>
              <a:latin typeface="Times New Roman" panose="02020603050405020304" pitchFamily="18" charset="0"/>
              <a:ea typeface="Times New Roman" panose="02020603050405020304" pitchFamily="18" charset="0"/>
            </a:endParaRPr>
          </a:p>
          <a:p>
            <a:pPr marL="450850" marR="2190115" indent="448945" algn="just">
              <a:spcBef>
                <a:spcPts val="5"/>
              </a:spcBef>
            </a:pPr>
            <a:endParaRPr lang="uk-UA" sz="1800" dirty="0">
              <a:effectLst/>
              <a:latin typeface="Times New Roman" panose="02020603050405020304" pitchFamily="18" charset="0"/>
              <a:ea typeface="Times New Roman" panose="02020603050405020304" pitchFamily="18" charset="0"/>
            </a:endParaRPr>
          </a:p>
          <a:p>
            <a:pPr marL="450850" indent="448945" algn="l">
              <a:tabLst>
                <a:tab pos="1105535" algn="l"/>
                <a:tab pos="1991360" algn="l"/>
                <a:tab pos="2959100" algn="l"/>
                <a:tab pos="3522345" algn="l"/>
                <a:tab pos="3896995" algn="l"/>
                <a:tab pos="4441825" algn="l"/>
                <a:tab pos="5393690" algn="l"/>
              </a:tabLst>
            </a:pPr>
            <a:r>
              <a:rPr lang="en-US" sz="2200" b="1" i="1" spc="-10" dirty="0">
                <a:effectLst/>
                <a:latin typeface="Times New Roman" panose="02020603050405020304" pitchFamily="18" charset="0"/>
                <a:ea typeface="Times New Roman" panose="02020603050405020304" pitchFamily="18" charset="0"/>
              </a:rPr>
              <a:t>OHSAS</a:t>
            </a:r>
            <a:r>
              <a:rPr lang="uk-UA" sz="2200" b="1" i="1" spc="-10"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18001:2007</a:t>
            </a:r>
            <a:r>
              <a:rPr lang="en-US" sz="2200" b="1" i="1"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Occupational</a:t>
            </a:r>
            <a:r>
              <a:rPr lang="en-US" sz="2200" b="1" i="1"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Health</a:t>
            </a:r>
            <a:r>
              <a:rPr lang="en-US" sz="2200" b="1" i="1" dirty="0">
                <a:effectLst/>
                <a:latin typeface="Times New Roman" panose="02020603050405020304" pitchFamily="18" charset="0"/>
                <a:ea typeface="Times New Roman" panose="02020603050405020304" pitchFamily="18" charset="0"/>
              </a:rPr>
              <a:t>	</a:t>
            </a:r>
            <a:r>
              <a:rPr lang="en-US" sz="2200" b="1" i="1" spc="-25" dirty="0">
                <a:effectLst/>
                <a:latin typeface="Times New Roman" panose="02020603050405020304" pitchFamily="18" charset="0"/>
                <a:ea typeface="Times New Roman" panose="02020603050405020304" pitchFamily="18" charset="0"/>
              </a:rPr>
              <a:t>and</a:t>
            </a:r>
            <a:r>
              <a:rPr lang="en-US" sz="2200" b="1" i="1"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Safety</a:t>
            </a:r>
            <a:r>
              <a:rPr lang="en-US" sz="2200" b="1" i="1"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Management</a:t>
            </a:r>
            <a:r>
              <a:rPr lang="en-US" sz="2200" b="1" i="1" dirty="0">
                <a:effectLst/>
                <a:latin typeface="Times New Roman" panose="02020603050405020304" pitchFamily="18" charset="0"/>
                <a:ea typeface="Times New Roman" panose="02020603050405020304" pitchFamily="18" charset="0"/>
              </a:rPr>
              <a:t>	</a:t>
            </a:r>
            <a:r>
              <a:rPr lang="en-US" sz="2200" b="1" i="1" spc="-10" dirty="0">
                <a:effectLst/>
                <a:latin typeface="Times New Roman" panose="02020603050405020304" pitchFamily="18" charset="0"/>
                <a:ea typeface="Times New Roman" panose="02020603050405020304" pitchFamily="18" charset="0"/>
              </a:rPr>
              <a:t>Systems.</a:t>
            </a:r>
            <a:endParaRPr lang="uk-UA" sz="2200" b="1" i="1" spc="-10" dirty="0">
              <a:effectLst/>
              <a:latin typeface="Times New Roman" panose="02020603050405020304" pitchFamily="18" charset="0"/>
              <a:ea typeface="Times New Roman" panose="02020603050405020304" pitchFamily="18" charset="0"/>
            </a:endParaRPr>
          </a:p>
          <a:p>
            <a:pPr marL="450850" indent="448945" algn="l">
              <a:tabLst>
                <a:tab pos="1105535" algn="l"/>
                <a:tab pos="1991360" algn="l"/>
                <a:tab pos="2959100" algn="l"/>
                <a:tab pos="3522345" algn="l"/>
                <a:tab pos="3896995" algn="l"/>
                <a:tab pos="4441825" algn="l"/>
                <a:tab pos="5393690" algn="l"/>
              </a:tabLst>
            </a:pPr>
            <a:endParaRPr lang="uk-UA" sz="1800" dirty="0">
              <a:effectLst/>
              <a:latin typeface="Times New Roman" panose="02020603050405020304" pitchFamily="18" charset="0"/>
              <a:ea typeface="Times New Roman" panose="02020603050405020304" pitchFamily="18" charset="0"/>
            </a:endParaRPr>
          </a:p>
          <a:p>
            <a:pPr marL="1270" indent="448945" algn="l"/>
            <a:r>
              <a:rPr lang="en-US" sz="2200" spc="-10" dirty="0">
                <a:effectLst/>
                <a:latin typeface="Times New Roman" panose="02020603050405020304" pitchFamily="18" charset="0"/>
                <a:ea typeface="Times New Roman" panose="02020603050405020304" pitchFamily="18" charset="0"/>
              </a:rPr>
              <a:t>Requirements.</a:t>
            </a:r>
            <a:endParaRPr lang="uk-UA" sz="2200" dirty="0">
              <a:effectLst/>
              <a:latin typeface="Times New Roman" panose="02020603050405020304" pitchFamily="18" charset="0"/>
              <a:ea typeface="Times New Roman" panose="02020603050405020304" pitchFamily="18" charset="0"/>
            </a:endParaRPr>
          </a:p>
          <a:p>
            <a:pPr marL="1270" marR="88900" indent="448945" algn="just"/>
            <a:r>
              <a:rPr lang="en-US" sz="2200" dirty="0">
                <a:effectLst/>
                <a:latin typeface="Times New Roman" panose="02020603050405020304" pitchFamily="18" charset="0"/>
                <a:ea typeface="Times New Roman" panose="02020603050405020304" pitchFamily="18" charset="0"/>
              </a:rPr>
              <a:t>The OHSAS 18001 standard sets forth requirements for occupational health and safety management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systems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the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workplace</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and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designed</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to</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assist</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organizations</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in</a:t>
            </a:r>
            <a:r>
              <a:rPr lang="en-US" sz="2200" spc="200" dirty="0">
                <a:effectLst/>
                <a:latin typeface="Times New Roman" panose="02020603050405020304" pitchFamily="18" charset="0"/>
                <a:ea typeface="Times New Roman" panose="02020603050405020304" pitchFamily="18" charset="0"/>
              </a:rPr>
              <a:t> </a:t>
            </a:r>
            <a:r>
              <a:rPr lang="en-US" sz="2200" dirty="0">
                <a:effectLst/>
                <a:latin typeface="Times New Roman" panose="02020603050405020304" pitchFamily="18" charset="0"/>
                <a:ea typeface="Times New Roman" panose="02020603050405020304" pitchFamily="18" charset="0"/>
              </a:rPr>
              <a:t>controlling the health and safety of employees in the workplace.</a:t>
            </a:r>
            <a:endParaRPr lang="uk-UA" sz="2200" dirty="0">
              <a:effectLst/>
              <a:latin typeface="Times New Roman" panose="02020603050405020304" pitchFamily="18" charset="0"/>
              <a:ea typeface="Times New Roman" panose="02020603050405020304" pitchFamily="18" charset="0"/>
            </a:endParaRPr>
          </a:p>
          <a:p>
            <a:pPr marL="1270" marR="85725" indent="448945" algn="just">
              <a:spcBef>
                <a:spcPts val="345"/>
              </a:spcBef>
            </a:pPr>
            <a:endParaRPr lang="uk-UA" sz="2200" dirty="0">
              <a:effectLst/>
              <a:latin typeface="Times New Roman" panose="02020603050405020304" pitchFamily="18" charset="0"/>
              <a:ea typeface="Times New Roman" panose="02020603050405020304" pitchFamily="18" charset="0"/>
            </a:endParaRPr>
          </a:p>
        </p:txBody>
      </p:sp>
      <p:pic>
        <p:nvPicPr>
          <p:cNvPr id="6" name="Picture 6" descr="Pereyaslav-Khmelnytsky district administration Raiffeisen Bank Aval  Attention Information, attention, hand, words Phrases png | PNGEgg">
            <a:extLst>
              <a:ext uri="{FF2B5EF4-FFF2-40B4-BE49-F238E27FC236}">
                <a16:creationId xmlns:a16="http://schemas.microsoft.com/office/drawing/2014/main" id="{7A73372D-F9B0-2270-0542-7D2288AC5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94" y="129044"/>
            <a:ext cx="1396180" cy="1869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49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1BA87E-F6CB-DFF8-7341-E43570ECB4A9}"/>
              </a:ext>
            </a:extLst>
          </p:cNvPr>
          <p:cNvSpPr txBox="1"/>
          <p:nvPr/>
        </p:nvSpPr>
        <p:spPr>
          <a:xfrm>
            <a:off x="6096000" y="1773961"/>
            <a:ext cx="5781366" cy="4739759"/>
          </a:xfrm>
          <a:prstGeom prst="rect">
            <a:avLst/>
          </a:prstGeom>
          <a:solidFill>
            <a:schemeClr val="accent3">
              <a:lumMod val="20000"/>
              <a:lumOff val="80000"/>
            </a:schemeClr>
          </a:solidFill>
          <a:ln>
            <a:solidFill>
              <a:schemeClr val="tx1"/>
            </a:solidFill>
          </a:ln>
        </p:spPr>
        <p:txBody>
          <a:bodyPr wrap="square">
            <a:spAutoFit/>
          </a:bodyPr>
          <a:lstStyle/>
          <a:p>
            <a:pPr marL="1270" marR="88900" indent="448945" algn="just"/>
            <a:r>
              <a:rPr lang="en-US" sz="2000" dirty="0">
                <a:effectLst/>
                <a:latin typeface="Times New Roman" panose="02020603050405020304" pitchFamily="18" charset="0"/>
                <a:ea typeface="Times New Roman" panose="02020603050405020304" pitchFamily="18" charset="0"/>
              </a:rPr>
              <a:t>ISO 45001:2018 Occupational health and safety management systems – Requirements with guidance for use</a:t>
            </a:r>
            <a:r>
              <a:rPr lang="uk-UA" sz="2000" dirty="0">
                <a:effectLst/>
                <a:latin typeface="Times New Roman" panose="02020603050405020304" pitchFamily="18" charset="0"/>
                <a:ea typeface="Times New Roman" panose="02020603050405020304" pitchFamily="18" charset="0"/>
              </a:rPr>
              <a:t>.</a:t>
            </a:r>
          </a:p>
          <a:p>
            <a:pPr marL="1270" marR="92710" indent="448945" algn="just"/>
            <a:r>
              <a:rPr lang="en-US" sz="2000" dirty="0">
                <a:effectLst/>
                <a:latin typeface="Times New Roman" panose="02020603050405020304" pitchFamily="18" charset="0"/>
                <a:ea typeface="Times New Roman" panose="02020603050405020304" pitchFamily="18" charset="0"/>
              </a:rPr>
              <a:t>The ISO 45001 standard is based on the guiding principles of the International </a:t>
            </a:r>
            <a:r>
              <a:rPr lang="en-US" sz="2000" dirty="0" err="1">
                <a:effectLst/>
                <a:latin typeface="Times New Roman" panose="02020603050405020304" pitchFamily="18" charset="0"/>
                <a:ea typeface="Times New Roman" panose="02020603050405020304" pitchFamily="18" charset="0"/>
              </a:rPr>
              <a:t>Labour</a:t>
            </a:r>
            <a:r>
              <a:rPr lang="en-US" sz="2000" dirty="0">
                <a:effectLst/>
                <a:latin typeface="Times New Roman" panose="02020603050405020304" pitchFamily="18" charset="0"/>
                <a:ea typeface="Times New Roman" panose="02020603050405020304" pitchFamily="18" charset="0"/>
              </a:rPr>
              <a:t> Organization (ILO) and the British standard OHSAS 18001. It is expected that ISO 45001 will replace OHSAS 18001.</a:t>
            </a:r>
            <a:endParaRPr lang="uk-UA" sz="2000" dirty="0">
              <a:effectLst/>
              <a:latin typeface="Times New Roman" panose="02020603050405020304" pitchFamily="18" charset="0"/>
              <a:ea typeface="Times New Roman" panose="02020603050405020304" pitchFamily="18" charset="0"/>
            </a:endParaRPr>
          </a:p>
          <a:p>
            <a:pPr marL="1270" marR="92710" indent="448945" algn="just"/>
            <a:endParaRPr lang="uk-UA" sz="2000" dirty="0">
              <a:effectLst/>
              <a:latin typeface="Times New Roman" panose="02020603050405020304" pitchFamily="18" charset="0"/>
              <a:ea typeface="Times New Roman" panose="02020603050405020304" pitchFamily="18" charset="0"/>
            </a:endParaRPr>
          </a:p>
          <a:p>
            <a:pPr marL="1270" marR="90805" indent="448945" algn="just">
              <a:spcBef>
                <a:spcPts val="5"/>
              </a:spcBef>
            </a:pPr>
            <a:r>
              <a:rPr lang="en-US" sz="2000" dirty="0">
                <a:effectLst/>
                <a:latin typeface="Times New Roman" panose="02020603050405020304" pitchFamily="18" charset="0"/>
                <a:ea typeface="Times New Roman" panose="02020603050405020304" pitchFamily="18" charset="0"/>
              </a:rPr>
              <a:t>This standard establishes requirements for an occupational health and safety</a:t>
            </a:r>
            <a:r>
              <a:rPr lang="en-US" sz="2000" spc="-2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management system and provides guidelines for their implementation, enabling organizations to create safe and healthy working conditions, preventing injuries and ill-health associated with work, and actively improving their performance in occupational health and safety</a:t>
            </a:r>
            <a:r>
              <a:rPr lang="en-US" sz="2200" dirty="0">
                <a:effectLst/>
                <a:latin typeface="Times New Roman" panose="02020603050405020304" pitchFamily="18" charset="0"/>
                <a:ea typeface="Times New Roman" panose="02020603050405020304" pitchFamily="18" charset="0"/>
              </a:rPr>
              <a:t>.</a:t>
            </a:r>
            <a:endParaRPr lang="uk-UA" sz="22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B829D3F9-F036-FE42-B0FC-ADDC3D01A3C7}"/>
              </a:ext>
            </a:extLst>
          </p:cNvPr>
          <p:cNvSpPr txBox="1"/>
          <p:nvPr/>
        </p:nvSpPr>
        <p:spPr>
          <a:xfrm>
            <a:off x="5264950" y="740108"/>
            <a:ext cx="3844414" cy="299121"/>
          </a:xfrm>
          <a:prstGeom prst="rect">
            <a:avLst/>
          </a:prstGeom>
          <a:noFill/>
        </p:spPr>
        <p:txBody>
          <a:bodyPr wrap="square">
            <a:spAutoFit/>
          </a:bodyPr>
          <a:lstStyle/>
          <a:p>
            <a:pPr marL="450850" indent="448945" algn="just">
              <a:lnSpc>
                <a:spcPts val="1370"/>
              </a:lnSpc>
            </a:pPr>
            <a:r>
              <a:rPr lang="en-US" sz="2400" b="1" u="sng" dirty="0">
                <a:effectLst/>
                <a:latin typeface="Times New Roman" panose="02020603050405020304" pitchFamily="18" charset="0"/>
                <a:ea typeface="Times New Roman" panose="02020603050405020304" pitchFamily="18" charset="0"/>
              </a:rPr>
              <a:t>ISO</a:t>
            </a:r>
            <a:r>
              <a:rPr lang="en-US" sz="2400" b="1" u="sng" spc="-15" dirty="0">
                <a:effectLst/>
                <a:latin typeface="Times New Roman" panose="02020603050405020304" pitchFamily="18" charset="0"/>
                <a:ea typeface="Times New Roman" panose="02020603050405020304" pitchFamily="18" charset="0"/>
              </a:rPr>
              <a:t> </a:t>
            </a:r>
            <a:r>
              <a:rPr lang="en-US" sz="2400" b="1" u="sng" dirty="0">
                <a:effectLst/>
                <a:latin typeface="Times New Roman" panose="02020603050405020304" pitchFamily="18" charset="0"/>
                <a:ea typeface="Times New Roman" panose="02020603050405020304" pitchFamily="18" charset="0"/>
              </a:rPr>
              <a:t>45001</a:t>
            </a:r>
            <a:r>
              <a:rPr lang="en-US" sz="2400" b="1" u="sng" spc="-10" dirty="0">
                <a:effectLst/>
                <a:latin typeface="Times New Roman" panose="02020603050405020304" pitchFamily="18" charset="0"/>
                <a:ea typeface="Times New Roman" panose="02020603050405020304" pitchFamily="18" charset="0"/>
              </a:rPr>
              <a:t> Standard</a:t>
            </a:r>
            <a:endParaRPr lang="uk-UA" sz="2400" b="1" dirty="0">
              <a:effectLst/>
              <a:latin typeface="Times New Roman" panose="02020603050405020304" pitchFamily="18" charset="0"/>
              <a:ea typeface="Times New Roman" panose="02020603050405020304" pitchFamily="18" charset="0"/>
            </a:endParaRPr>
          </a:p>
        </p:txBody>
      </p:sp>
      <p:pic>
        <p:nvPicPr>
          <p:cNvPr id="11266" name="Picture 2" descr="ISO 45001: Підготовка та Впровадження Міжнародного Стандарту Безпеки Праці">
            <a:extLst>
              <a:ext uri="{FF2B5EF4-FFF2-40B4-BE49-F238E27FC236}">
                <a16:creationId xmlns:a16="http://schemas.microsoft.com/office/drawing/2014/main" id="{47D3DAED-027E-94E6-EB3F-16877C687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445" y="0"/>
            <a:ext cx="2546555" cy="16450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Benefits of ISO 45001 Certifications for Your Business">
            <a:extLst>
              <a:ext uri="{FF2B5EF4-FFF2-40B4-BE49-F238E27FC236}">
                <a16:creationId xmlns:a16="http://schemas.microsoft.com/office/drawing/2014/main" id="{D641C0E7-9429-FF73-E64F-EFFC370952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348"/>
          <a:stretch/>
        </p:blipFill>
        <p:spPr bwMode="auto">
          <a:xfrm>
            <a:off x="441427" y="491613"/>
            <a:ext cx="5164920" cy="602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027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0E72D3-9C2B-34EF-F869-B5E40B426978}"/>
              </a:ext>
            </a:extLst>
          </p:cNvPr>
          <p:cNvSpPr txBox="1"/>
          <p:nvPr/>
        </p:nvSpPr>
        <p:spPr>
          <a:xfrm>
            <a:off x="2733367" y="2283231"/>
            <a:ext cx="8878529" cy="923330"/>
          </a:xfrm>
          <a:prstGeom prst="rect">
            <a:avLst/>
          </a:prstGeom>
          <a:noFill/>
        </p:spPr>
        <p:txBody>
          <a:bodyPr wrap="square">
            <a:spAutoFit/>
          </a:bodyPr>
          <a:lstStyle/>
          <a:p>
            <a:r>
              <a:rPr lang="uk-UA" sz="5400" dirty="0" err="1">
                <a:latin typeface="Times New Roman" panose="02020603050405020304" pitchFamily="18" charset="0"/>
                <a:cs typeface="Times New Roman" panose="02020603050405020304" pitchFamily="18" charset="0"/>
              </a:rPr>
              <a:t>Thank</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for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your</a:t>
            </a:r>
            <a:r>
              <a:rPr lang="uk-UA" sz="5400" dirty="0">
                <a:latin typeface="Times New Roman" panose="02020603050405020304" pitchFamily="18" charset="0"/>
                <a:cs typeface="Times New Roman" panose="02020603050405020304" pitchFamily="18" charset="0"/>
              </a:rPr>
              <a:t> </a:t>
            </a:r>
            <a:r>
              <a:rPr lang="uk-UA" sz="5400" dirty="0" err="1">
                <a:latin typeface="Times New Roman" panose="02020603050405020304" pitchFamily="18" charset="0"/>
                <a:cs typeface="Times New Roman" panose="02020603050405020304" pitchFamily="18" charset="0"/>
              </a:rPr>
              <a:t>attention</a:t>
            </a:r>
            <a:r>
              <a:rPr lang="uk-UA"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69152115"/>
      </p:ext>
    </p:extLst>
  </p:cSld>
  <p:clrMapOvr>
    <a:masterClrMapping/>
  </p:clrMapOvr>
</p:sld>
</file>

<file path=ppt/theme/theme1.xml><?xml version="1.0" encoding="utf-8"?>
<a:theme xmlns:a="http://schemas.openxmlformats.org/drawingml/2006/main" name="Віхоть">
  <a:themeElements>
    <a:clrScheme name="Теплий сині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Віхоть</Template>
  <TotalTime>107</TotalTime>
  <Words>2201</Words>
  <Application>Microsoft Office PowerPoint</Application>
  <PresentationFormat>Широкий екран</PresentationFormat>
  <Paragraphs>147</Paragraphs>
  <Slides>22</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22</vt:i4>
      </vt:variant>
    </vt:vector>
  </HeadingPairs>
  <TitlesOfParts>
    <vt:vector size="29" baseType="lpstr">
      <vt:lpstr>Arial</vt:lpstr>
      <vt:lpstr>Calibri</vt:lpstr>
      <vt:lpstr>Century Gothic</vt:lpstr>
      <vt:lpstr>Times New Roman</vt:lpstr>
      <vt:lpstr>Wingdings</vt:lpstr>
      <vt:lpstr>Wingdings 3</vt:lpstr>
      <vt:lpstr>Віхоть</vt:lpstr>
      <vt:lpstr>Topic 2. Regulatory framework for quality management of medical products.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Еберле Лідія Вікторівна</dc:creator>
  <cp:lastModifiedBy>Еберле Лідія Вікторівна</cp:lastModifiedBy>
  <cp:revision>4</cp:revision>
  <dcterms:created xsi:type="dcterms:W3CDTF">2025-01-18T11:50:33Z</dcterms:created>
  <dcterms:modified xsi:type="dcterms:W3CDTF">2025-01-20T23:44:32Z</dcterms:modified>
</cp:coreProperties>
</file>