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4" r:id="rId17"/>
    <p:sldId id="271"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9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13C794-4735-41CE-8FED-C675D46065CD}" type="datetimeFigureOut">
              <a:rPr lang="uk-UA" smtClean="0"/>
              <a:t>23.03.2026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4B0015-06F6-4E2C-A9FB-A570135B5B68}" type="slidenum">
              <a:rPr lang="uk-UA" smtClean="0"/>
              <a:t>‹№›</a:t>
            </a:fld>
            <a:endParaRPr lang="uk-UA"/>
          </a:p>
        </p:txBody>
      </p:sp>
    </p:spTree>
    <p:extLst>
      <p:ext uri="{BB962C8B-B14F-4D97-AF65-F5344CB8AC3E}">
        <p14:creationId xmlns:p14="http://schemas.microsoft.com/office/powerpoint/2010/main" val="948830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734B0015-06F6-4E2C-A9FB-A570135B5B68}" type="slidenum">
              <a:rPr lang="uk-UA" smtClean="0"/>
              <a:t>9</a:t>
            </a:fld>
            <a:endParaRPr lang="uk-UA"/>
          </a:p>
        </p:txBody>
      </p:sp>
    </p:spTree>
    <p:extLst>
      <p:ext uri="{BB962C8B-B14F-4D97-AF65-F5344CB8AC3E}">
        <p14:creationId xmlns:p14="http://schemas.microsoft.com/office/powerpoint/2010/main" val="1663437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7CE4525F-FD40-4310-957A-5CBCDAD3820E}"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3852376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CE4525F-FD40-4310-957A-5CBCDAD3820E}"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1484768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CE4525F-FD40-4310-957A-5CBCDAD3820E}"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154975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7CE4525F-FD40-4310-957A-5CBCDAD3820E}"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3620736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7CE4525F-FD40-4310-957A-5CBCDAD3820E}" type="datetimeFigureOut">
              <a:rPr lang="uk-UA" smtClean="0"/>
              <a:t>23.03.2026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1911721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7CE4525F-FD40-4310-957A-5CBCDAD3820E}" type="datetimeFigureOut">
              <a:rPr lang="uk-UA" smtClean="0"/>
              <a:t>23.03.2026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146308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4525F-FD40-4310-957A-5CBCDAD3820E}" type="datetimeFigureOut">
              <a:rPr lang="uk-UA" smtClean="0"/>
              <a:t>23.03.2026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1312062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CE4525F-FD40-4310-957A-5CBCDAD3820E}"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738088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CE4525F-FD40-4310-957A-5CBCDAD3820E}"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301681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CE4525F-FD40-4310-957A-5CBCDAD3820E}"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1930367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CE4525F-FD40-4310-957A-5CBCDAD3820E}"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5CAC17B-5B4B-4E87-B007-4AC29C072685}"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52667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CE4525F-FD40-4310-957A-5CBCDAD3820E}"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2976477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CE4525F-FD40-4310-957A-5CBCDAD3820E}"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CAC17B-5B4B-4E87-B007-4AC29C072685}"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40785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CE4525F-FD40-4310-957A-5CBCDAD3820E}" type="datetimeFigureOut">
              <a:rPr lang="uk-UA" smtClean="0"/>
              <a:t>23.03.2026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1032437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CE4525F-FD40-4310-957A-5CBCDAD3820E}"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4135634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CE4525F-FD40-4310-957A-5CBCDAD3820E}" type="datetimeFigureOut">
              <a:rPr lang="uk-UA" smtClean="0"/>
              <a:t>23.03.2026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5CAC17B-5B4B-4E87-B007-4AC29C072685}" type="slidenum">
              <a:rPr lang="uk-UA" smtClean="0"/>
              <a:t>‹№›</a:t>
            </a:fld>
            <a:endParaRPr lang="uk-UA"/>
          </a:p>
        </p:txBody>
      </p:sp>
    </p:spTree>
    <p:extLst>
      <p:ext uri="{BB962C8B-B14F-4D97-AF65-F5344CB8AC3E}">
        <p14:creationId xmlns:p14="http://schemas.microsoft.com/office/powerpoint/2010/main" val="30724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CE4525F-FD40-4310-957A-5CBCDAD3820E}" type="datetimeFigureOut">
              <a:rPr lang="uk-UA" smtClean="0"/>
              <a:t>23.03.2026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5CAC17B-5B4B-4E87-B007-4AC29C072685}" type="slidenum">
              <a:rPr lang="uk-UA" smtClean="0"/>
              <a:t>‹№›</a:t>
            </a:fld>
            <a:endParaRPr lang="uk-UA"/>
          </a:p>
        </p:txBody>
      </p:sp>
    </p:spTree>
    <p:extLst>
      <p:ext uri="{BB962C8B-B14F-4D97-AF65-F5344CB8AC3E}">
        <p14:creationId xmlns:p14="http://schemas.microsoft.com/office/powerpoint/2010/main" val="264840375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5D51A7-A793-95B7-10ED-8AA0D73F3251}"/>
              </a:ext>
            </a:extLst>
          </p:cNvPr>
          <p:cNvSpPr>
            <a:spLocks noGrp="1"/>
          </p:cNvSpPr>
          <p:nvPr>
            <p:ph type="ctrTitle"/>
          </p:nvPr>
        </p:nvSpPr>
        <p:spPr>
          <a:xfrm>
            <a:off x="983224" y="2081981"/>
            <a:ext cx="11071123" cy="2262781"/>
          </a:xfrm>
        </p:spPr>
        <p:txBody>
          <a:bodyPr>
            <a:noAutofit/>
          </a:bodyPr>
          <a:lstStyle/>
          <a:p>
            <a:pPr marL="450850" marR="87630" algn="ctr">
              <a:spcBef>
                <a:spcPts val="0"/>
              </a:spcBef>
            </a:pPr>
            <a:br>
              <a:rPr lang="uk-UA" sz="3600" dirty="0">
                <a:effectLst/>
                <a:latin typeface="Times New Roman" panose="02020603050405020304" pitchFamily="18" charset="0"/>
                <a:ea typeface="Times New Roman" panose="02020603050405020304" pitchFamily="18" charset="0"/>
              </a:rPr>
            </a:br>
            <a:r>
              <a:rPr lang="en-US" sz="3600" b="1" dirty="0">
                <a:effectLst/>
                <a:latin typeface="Times New Roman" panose="02020603050405020304" pitchFamily="18" charset="0"/>
                <a:ea typeface="Times New Roman" panose="02020603050405020304" pitchFamily="18" charset="0"/>
              </a:rPr>
              <a:t>Topic</a:t>
            </a:r>
            <a:r>
              <a:rPr lang="en-US" sz="3600" b="1" spc="-20"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2.</a:t>
            </a:r>
            <a:r>
              <a:rPr lang="en-US" sz="3600" b="1" spc="-10"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Regulatory</a:t>
            </a:r>
            <a:r>
              <a:rPr lang="en-US" sz="3600" b="1" spc="-5"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framework</a:t>
            </a:r>
            <a:r>
              <a:rPr lang="en-US" sz="3600" b="1" spc="-10"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for</a:t>
            </a:r>
            <a:r>
              <a:rPr lang="en-US" sz="3600" b="1" spc="-10"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quality</a:t>
            </a:r>
            <a:r>
              <a:rPr lang="en-US" sz="3600" b="1" spc="-10"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management</a:t>
            </a:r>
            <a:r>
              <a:rPr lang="en-US" sz="3600" b="1" spc="-5"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of</a:t>
            </a:r>
            <a:r>
              <a:rPr lang="en-US" sz="3600" b="1" spc="-10" dirty="0">
                <a:effectLst/>
                <a:latin typeface="Times New Roman" panose="02020603050405020304" pitchFamily="18" charset="0"/>
                <a:ea typeface="Times New Roman" panose="02020603050405020304" pitchFamily="18" charset="0"/>
              </a:rPr>
              <a:t> </a:t>
            </a:r>
            <a:r>
              <a:rPr lang="en-US" sz="3600" b="1" dirty="0">
                <a:effectLst/>
                <a:latin typeface="Times New Roman" panose="02020603050405020304" pitchFamily="18" charset="0"/>
                <a:ea typeface="Times New Roman" panose="02020603050405020304" pitchFamily="18" charset="0"/>
              </a:rPr>
              <a:t>medicinal</a:t>
            </a:r>
            <a:r>
              <a:rPr lang="en-US" sz="3600" b="1" spc="-5" dirty="0">
                <a:effectLst/>
                <a:latin typeface="Times New Roman" panose="02020603050405020304" pitchFamily="18" charset="0"/>
                <a:ea typeface="Times New Roman" panose="02020603050405020304" pitchFamily="18" charset="0"/>
              </a:rPr>
              <a:t> </a:t>
            </a:r>
            <a:r>
              <a:rPr lang="en-US" sz="3600" b="1" spc="-10" dirty="0">
                <a:effectLst/>
                <a:latin typeface="Times New Roman" panose="02020603050405020304" pitchFamily="18" charset="0"/>
                <a:ea typeface="Times New Roman" panose="02020603050405020304" pitchFamily="18" charset="0"/>
              </a:rPr>
              <a:t>products.</a:t>
            </a:r>
            <a:endParaRPr lang="uk-UA" sz="3600" dirty="0"/>
          </a:p>
        </p:txBody>
      </p:sp>
      <p:sp>
        <p:nvSpPr>
          <p:cNvPr id="4" name="TextBox 3">
            <a:extLst>
              <a:ext uri="{FF2B5EF4-FFF2-40B4-BE49-F238E27FC236}">
                <a16:creationId xmlns:a16="http://schemas.microsoft.com/office/drawing/2014/main" id="{3B8B8384-505D-F72A-C8FA-8272641948F9}"/>
              </a:ext>
            </a:extLst>
          </p:cNvPr>
          <p:cNvSpPr txBox="1"/>
          <p:nvPr/>
        </p:nvSpPr>
        <p:spPr>
          <a:xfrm>
            <a:off x="1011852" y="100784"/>
            <a:ext cx="10540180"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
        <p:nvSpPr>
          <p:cNvPr id="5" name="Підзаголовок 2">
            <a:extLst>
              <a:ext uri="{FF2B5EF4-FFF2-40B4-BE49-F238E27FC236}">
                <a16:creationId xmlns:a16="http://schemas.microsoft.com/office/drawing/2014/main" id="{B05D8497-63C7-5033-6014-85FAFD61A665}"/>
              </a:ext>
            </a:extLst>
          </p:cNvPr>
          <p:cNvSpPr>
            <a:spLocks noGrp="1"/>
          </p:cNvSpPr>
          <p:nvPr>
            <p:ph type="subTitle" idx="1"/>
          </p:nvPr>
        </p:nvSpPr>
        <p:spPr>
          <a:xfrm>
            <a:off x="6656438" y="5401727"/>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96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CB8FDB1-D597-8FDA-511C-F91403093AC1}"/>
              </a:ext>
            </a:extLst>
          </p:cNvPr>
          <p:cNvSpPr txBox="1"/>
          <p:nvPr/>
        </p:nvSpPr>
        <p:spPr>
          <a:xfrm>
            <a:off x="7079226" y="2955062"/>
            <a:ext cx="4925960" cy="3041858"/>
          </a:xfrm>
          <a:prstGeom prst="rect">
            <a:avLst/>
          </a:prstGeom>
          <a:solidFill>
            <a:schemeClr val="tx2">
              <a:lumMod val="20000"/>
              <a:lumOff val="80000"/>
            </a:schemeClr>
          </a:solidFill>
          <a:ln>
            <a:solidFill>
              <a:schemeClr val="accent1"/>
            </a:solidFill>
          </a:ln>
        </p:spPr>
        <p:txBody>
          <a:bodyPr wrap="square">
            <a:spAutoFit/>
          </a:bodyPr>
          <a:lstStyle/>
          <a:p>
            <a:pPr marL="450850" algn="just">
              <a:lnSpc>
                <a:spcPts val="1370"/>
              </a:lnSpc>
              <a:spcBef>
                <a:spcPts val="20"/>
              </a:spcBef>
            </a:pPr>
            <a:r>
              <a:rPr lang="en-US" sz="1800" b="1" kern="0" dirty="0">
                <a:effectLst/>
                <a:latin typeface="Times New Roman" panose="02020603050405020304" pitchFamily="18" charset="0"/>
                <a:ea typeface="Times New Roman" panose="02020603050405020304" pitchFamily="18" charset="0"/>
              </a:rPr>
              <a:t>Lecture</a:t>
            </a:r>
            <a:r>
              <a:rPr lang="en-US" sz="1800" b="1" kern="0" spc="-2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plan and</a:t>
            </a:r>
            <a:r>
              <a:rPr lang="en-US" sz="1800" b="1" kern="0" spc="-10" dirty="0">
                <a:effectLst/>
                <a:latin typeface="Times New Roman" panose="02020603050405020304" pitchFamily="18" charset="0"/>
                <a:ea typeface="Times New Roman" panose="02020603050405020304" pitchFamily="18" charset="0"/>
              </a:rPr>
              <a:t> </a:t>
            </a:r>
            <a:r>
              <a:rPr lang="en-US" sz="1800" b="1" kern="0" dirty="0">
                <a:effectLst/>
                <a:latin typeface="Times New Roman" panose="02020603050405020304" pitchFamily="18" charset="0"/>
                <a:ea typeface="Times New Roman" panose="02020603050405020304" pitchFamily="18" charset="0"/>
              </a:rPr>
              <a:t>organizational</a:t>
            </a:r>
            <a:r>
              <a:rPr lang="en-US" sz="1800" b="1" kern="0" spc="-5" dirty="0">
                <a:effectLst/>
                <a:latin typeface="Times New Roman" panose="02020603050405020304" pitchFamily="18" charset="0"/>
                <a:ea typeface="Times New Roman" panose="02020603050405020304" pitchFamily="18" charset="0"/>
              </a:rPr>
              <a:t> </a:t>
            </a:r>
            <a:r>
              <a:rPr lang="en-US" sz="1800" b="1" kern="0" spc="-10" dirty="0">
                <a:effectLst/>
                <a:latin typeface="Times New Roman" panose="02020603050405020304" pitchFamily="18" charset="0"/>
                <a:ea typeface="Times New Roman" panose="02020603050405020304" pitchFamily="18" charset="0"/>
              </a:rPr>
              <a:t>structure:</a:t>
            </a:r>
            <a:endParaRPr lang="uk-UA" sz="1800" b="1" kern="0" dirty="0">
              <a:effectLst/>
              <a:latin typeface="Times New Roman" panose="02020603050405020304" pitchFamily="18" charset="0"/>
              <a:ea typeface="Times New Roman" panose="02020603050405020304" pitchFamily="18" charset="0"/>
            </a:endParaRPr>
          </a:p>
          <a:p>
            <a:pPr marL="342900" marR="92075" lvl="0" indent="-342900" algn="just">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The concept of Good Pharmaceutical Practices (</a:t>
            </a:r>
            <a:r>
              <a:rPr lang="en-US" sz="1800" spc="0" dirty="0" err="1">
                <a:effectLst/>
                <a:latin typeface="Times New Roman" panose="02020603050405020304" pitchFamily="18" charset="0"/>
                <a:ea typeface="Times New Roman" panose="02020603050405020304" pitchFamily="18" charset="0"/>
              </a:rPr>
              <a:t>GxP</a:t>
            </a:r>
            <a:r>
              <a:rPr lang="en-US" sz="1800" spc="0" dirty="0">
                <a:effectLst/>
                <a:latin typeface="Times New Roman" panose="02020603050405020304" pitchFamily="18" charset="0"/>
                <a:ea typeface="Times New Roman" panose="02020603050405020304" pitchFamily="18" charset="0"/>
              </a:rPr>
              <a:t>) and their role in ensuring quality at all stages of the life cycle of medicines.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ICH</a:t>
            </a:r>
            <a:r>
              <a:rPr lang="en-US" sz="1800" spc="-20" dirty="0">
                <a:effectLst/>
                <a:latin typeface="Times New Roman" panose="02020603050405020304" pitchFamily="18" charset="0"/>
                <a:ea typeface="Times New Roman" panose="02020603050405020304" pitchFamily="18" charset="0"/>
              </a:rPr>
              <a:t> </a:t>
            </a:r>
            <a:r>
              <a:rPr lang="en-US" sz="1800" spc="-25" dirty="0">
                <a:effectLst/>
                <a:latin typeface="Times New Roman" panose="02020603050405020304" pitchFamily="18" charset="0"/>
                <a:ea typeface="Times New Roman" panose="02020603050405020304" pitchFamily="18" charset="0"/>
              </a:rPr>
              <a:t>Q8.</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Good Laboratory</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Practice.</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Good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Clinical</a:t>
            </a:r>
            <a:r>
              <a:rPr lang="en-US" sz="1800" spc="-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Practice.</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Good Regulatory</a:t>
            </a:r>
            <a:r>
              <a:rPr lang="en-US" sz="1800" spc="-2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Practice.</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Good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Manufacturing</a:t>
            </a:r>
            <a:r>
              <a:rPr lang="en-US" sz="1800" spc="-1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Practice.</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Good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Storage</a:t>
            </a:r>
            <a:r>
              <a:rPr lang="en-US" sz="1800" spc="-10" dirty="0">
                <a:effectLst/>
                <a:latin typeface="Times New Roman" panose="02020603050405020304" pitchFamily="18" charset="0"/>
                <a:ea typeface="Times New Roman" panose="02020603050405020304" pitchFamily="18" charset="0"/>
              </a:rPr>
              <a:t> Practices.</a:t>
            </a:r>
            <a:endParaRPr lang="uk-UA" sz="1600"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z="1800" spc="0" dirty="0">
                <a:effectLst/>
                <a:latin typeface="Times New Roman" panose="02020603050405020304" pitchFamily="18" charset="0"/>
                <a:ea typeface="Times New Roman" panose="02020603050405020304" pitchFamily="18" charset="0"/>
              </a:rPr>
              <a:t>Good</a:t>
            </a:r>
            <a:r>
              <a:rPr lang="en-US" sz="1800" spc="-5"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Distribution </a:t>
            </a:r>
            <a:r>
              <a:rPr lang="en-US" sz="1800" spc="-10" dirty="0">
                <a:effectLst/>
                <a:latin typeface="Times New Roman" panose="02020603050405020304" pitchFamily="18" charset="0"/>
                <a:ea typeface="Times New Roman" panose="02020603050405020304" pitchFamily="18" charset="0"/>
              </a:rPr>
              <a:t>Practices.</a:t>
            </a:r>
            <a:endParaRPr lang="uk-UA" sz="1600" spc="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4919F0FD-DB61-CF7E-205C-E9E35A06BD49}"/>
              </a:ext>
            </a:extLst>
          </p:cNvPr>
          <p:cNvSpPr txBox="1"/>
          <p:nvPr/>
        </p:nvSpPr>
        <p:spPr>
          <a:xfrm>
            <a:off x="1710812" y="515626"/>
            <a:ext cx="10048568" cy="1754326"/>
          </a:xfrm>
          <a:prstGeom prst="rect">
            <a:avLst/>
          </a:prstGeom>
          <a:solidFill>
            <a:schemeClr val="tx2">
              <a:lumMod val="20000"/>
              <a:lumOff val="80000"/>
            </a:schemeClr>
          </a:solidFill>
          <a:ln>
            <a:solidFill>
              <a:schemeClr val="accent1"/>
            </a:solidFill>
          </a:ln>
        </p:spPr>
        <p:txBody>
          <a:bodyPr wrap="square">
            <a:spAutoFit/>
          </a:bodyPr>
          <a:lstStyle/>
          <a:p>
            <a:pPr marL="1270" marR="89535" indent="448945" algn="just"/>
            <a:r>
              <a:rPr lang="en-US" sz="1800" b="1" dirty="0">
                <a:effectLst/>
                <a:latin typeface="Times New Roman" panose="02020603050405020304" pitchFamily="18" charset="0"/>
                <a:ea typeface="Times New Roman" panose="02020603050405020304" pitchFamily="18" charset="0"/>
              </a:rPr>
              <a:t>The relevance of the topic. </a:t>
            </a:r>
            <a:r>
              <a:rPr lang="en-US" sz="1800" dirty="0">
                <a:effectLst/>
                <a:latin typeface="Times New Roman" panose="02020603050405020304" pitchFamily="18" charset="0"/>
                <a:ea typeface="Times New Roman" panose="02020603050405020304" pitchFamily="18" charset="0"/>
              </a:rPr>
              <a:t>WHO, in developing the national medical strategy, emphasizes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must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high</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safe,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effective.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Ensuring the quality of pharmaceuticals is a comprehensive concept that must be guaranteed at all stages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life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cycle—from</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initial</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development,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market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placement,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 cessation of production and medical use of the products. This is achieved through industry quality management standards in pharmaceuticals, which encompass Good Practices (</a:t>
            </a:r>
            <a:r>
              <a:rPr lang="en-US" sz="1800" dirty="0" err="1">
                <a:effectLst/>
                <a:latin typeface="Times New Roman" panose="02020603050405020304" pitchFamily="18" charset="0"/>
                <a:ea typeface="Times New Roman" panose="02020603050405020304" pitchFamily="18" charset="0"/>
              </a:rPr>
              <a:t>GxP</a:t>
            </a:r>
            <a:r>
              <a:rPr lang="en-US" sz="1800" dirty="0">
                <a:effectLst/>
                <a:latin typeface="Times New Roman" panose="02020603050405020304" pitchFamily="18" charset="0"/>
                <a:ea typeface="Times New Roman" panose="02020603050405020304" pitchFamily="18" charset="0"/>
              </a:rPr>
              <a:t>).</a:t>
            </a:r>
            <a:endParaRPr lang="uk-UA" sz="18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5BC58A71-1F75-9882-67B2-46E785DB7573}"/>
              </a:ext>
            </a:extLst>
          </p:cNvPr>
          <p:cNvSpPr txBox="1"/>
          <p:nvPr/>
        </p:nvSpPr>
        <p:spPr>
          <a:xfrm>
            <a:off x="1504337" y="2917957"/>
            <a:ext cx="4807973" cy="2585323"/>
          </a:xfrm>
          <a:prstGeom prst="rect">
            <a:avLst/>
          </a:prstGeom>
          <a:solidFill>
            <a:schemeClr val="tx2">
              <a:lumMod val="20000"/>
              <a:lumOff val="80000"/>
            </a:schemeClr>
          </a:solidFill>
          <a:ln>
            <a:solidFill>
              <a:schemeClr val="accent1"/>
            </a:solidFill>
          </a:ln>
        </p:spPr>
        <p:txBody>
          <a:bodyPr wrap="square">
            <a:spAutoFit/>
          </a:bodyPr>
          <a:lstStyle/>
          <a:p>
            <a:pPr marL="1270" marR="87630" indent="448945" algn="just"/>
            <a:r>
              <a:rPr lang="en-US" sz="1800" b="1" dirty="0">
                <a:effectLst/>
                <a:latin typeface="Times New Roman" panose="02020603050405020304" pitchFamily="18" charset="0"/>
                <a:ea typeface="Times New Roman" panose="02020603050405020304" pitchFamily="18" charset="0"/>
              </a:rPr>
              <a:t>Objective: </a:t>
            </a:r>
            <a:r>
              <a:rPr lang="en-US" sz="1800" dirty="0">
                <a:effectLst/>
                <a:latin typeface="Times New Roman" panose="02020603050405020304" pitchFamily="18" charset="0"/>
                <a:ea typeface="Times New Roman" panose="02020603050405020304" pitchFamily="18" charset="0"/>
              </a:rPr>
              <a:t>to form theoretical knowledge of higher education students on the application of general principles and basic methods of development, implementation, maintenance and improvement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management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enterprises/</a:t>
            </a:r>
            <a:r>
              <a:rPr lang="en-US" sz="1800" dirty="0" err="1">
                <a:effectLst/>
                <a:latin typeface="Times New Roman" panose="02020603050405020304" pitchFamily="18" charset="0"/>
                <a:ea typeface="Times New Roman" panose="02020603050405020304" pitchFamily="18" charset="0"/>
              </a:rPr>
              <a:t>organisations</a:t>
            </a:r>
            <a:r>
              <a:rPr lang="en-US" sz="1800" dirty="0">
                <a:effectLst/>
                <a:latin typeface="Times New Roman" panose="02020603050405020304" pitchFamily="18" charset="0"/>
                <a:ea typeface="Times New Roman" panose="02020603050405020304" pitchFamily="18" charset="0"/>
              </a:rPr>
              <a:t> in accordance with the rules of Good Pharmaceutical Practice and other industry standards.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69236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DB044D-924A-A8D4-15CB-74B440327FC2}"/>
              </a:ext>
            </a:extLst>
          </p:cNvPr>
          <p:cNvSpPr txBox="1"/>
          <p:nvPr/>
        </p:nvSpPr>
        <p:spPr>
          <a:xfrm>
            <a:off x="2403987" y="260156"/>
            <a:ext cx="8362950" cy="769441"/>
          </a:xfrm>
          <a:prstGeom prst="rect">
            <a:avLst/>
          </a:prstGeom>
          <a:noFill/>
        </p:spPr>
        <p:txBody>
          <a:bodyPr wrap="square">
            <a:spAutoFit/>
          </a:bodyPr>
          <a:lstStyle/>
          <a:p>
            <a:pPr marL="1270" marR="90170" indent="448945" algn="ctr"/>
            <a:r>
              <a:rPr lang="en-US" sz="2200" b="1" u="sng" dirty="0">
                <a:effectLst/>
                <a:latin typeface="Times New Roman" panose="02020603050405020304" pitchFamily="18" charset="0"/>
                <a:ea typeface="Times New Roman" panose="02020603050405020304" pitchFamily="18" charset="0"/>
              </a:rPr>
              <a:t>The concept of Good Pharmaceutical Practices (</a:t>
            </a:r>
            <a:r>
              <a:rPr lang="en-US" sz="2200" b="1" u="sng" dirty="0" err="1">
                <a:effectLst/>
                <a:latin typeface="Times New Roman" panose="02020603050405020304" pitchFamily="18" charset="0"/>
                <a:ea typeface="Times New Roman" panose="02020603050405020304" pitchFamily="18" charset="0"/>
              </a:rPr>
              <a:t>GxP</a:t>
            </a:r>
            <a:r>
              <a:rPr lang="en-US" sz="2200" b="1" u="sng" dirty="0">
                <a:effectLst/>
                <a:latin typeface="Times New Roman" panose="02020603050405020304" pitchFamily="18" charset="0"/>
                <a:ea typeface="Times New Roman" panose="02020603050405020304" pitchFamily="18" charset="0"/>
              </a:rPr>
              <a:t>) and their role in ensuring quality at</a:t>
            </a:r>
            <a:r>
              <a:rPr lang="en-US" sz="2200" b="1"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all stages of the life cycle of medicines</a:t>
            </a:r>
            <a:endParaRPr lang="uk-UA" sz="22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03B9EAD8-7A57-9CFD-5EA5-237BBC88FB51}"/>
              </a:ext>
            </a:extLst>
          </p:cNvPr>
          <p:cNvSpPr txBox="1"/>
          <p:nvPr/>
        </p:nvSpPr>
        <p:spPr>
          <a:xfrm>
            <a:off x="967248" y="1442130"/>
            <a:ext cx="10820400" cy="923330"/>
          </a:xfrm>
          <a:prstGeom prst="rect">
            <a:avLst/>
          </a:prstGeom>
          <a:solidFill>
            <a:schemeClr val="accent1">
              <a:lumMod val="20000"/>
              <a:lumOff val="80000"/>
            </a:schemeClr>
          </a:solidFill>
          <a:ln w="3175">
            <a:solidFill>
              <a:schemeClr val="tx1"/>
            </a:solidFill>
          </a:ln>
        </p:spPr>
        <p:txBody>
          <a:bodyPr wrap="square">
            <a:spAutoFit/>
          </a:bodyPr>
          <a:lstStyle/>
          <a:p>
            <a:pPr marL="1270" marR="90805" indent="448945" algn="just"/>
            <a:r>
              <a:rPr lang="en-US" sz="1800" dirty="0">
                <a:effectLst/>
                <a:latin typeface="Times New Roman" panose="02020603050405020304" pitchFamily="18" charset="0"/>
                <a:ea typeface="Times New Roman" panose="02020603050405020304" pitchFamily="18" charset="0"/>
              </a:rPr>
              <a:t>In</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1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Practices</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are</a:t>
            </a:r>
            <a:r>
              <a:rPr lang="en-US" sz="1800" spc="1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implemented</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level</a:t>
            </a:r>
            <a:r>
              <a:rPr lang="en-US" sz="1800" spc="1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standards</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Ministry of</a:t>
            </a:r>
            <a:r>
              <a:rPr lang="en-US" sz="1800" spc="1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Health</a:t>
            </a:r>
            <a:r>
              <a:rPr lang="en-US" sz="1800" spc="1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1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Currently,</a:t>
            </a:r>
            <a:r>
              <a:rPr lang="en-US" sz="1800" spc="1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1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ensure</a:t>
            </a:r>
            <a:r>
              <a:rPr lang="en-US" sz="1800" spc="10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 control</a:t>
            </a:r>
            <a:r>
              <a:rPr lang="en-US" sz="1800" spc="1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1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pharmaceuticals,</a:t>
            </a:r>
            <a:r>
              <a:rPr lang="en-US" sz="1800" spc="1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Ministry of Health of Ukraine has approved the following guidelines:</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6F16A5B3-EB71-7313-2C10-B6043FFF9012}"/>
              </a:ext>
            </a:extLst>
          </p:cNvPr>
          <p:cNvSpPr txBox="1"/>
          <p:nvPr/>
        </p:nvSpPr>
        <p:spPr>
          <a:xfrm>
            <a:off x="683649" y="2699335"/>
            <a:ext cx="11001376" cy="3139321"/>
          </a:xfrm>
          <a:prstGeom prst="rect">
            <a:avLst/>
          </a:prstGeom>
          <a:solidFill>
            <a:schemeClr val="accent1">
              <a:lumMod val="20000"/>
              <a:lumOff val="80000"/>
            </a:schemeClr>
          </a:solidFill>
          <a:ln w="9525">
            <a:solidFill>
              <a:schemeClr val="tx1"/>
            </a:solidFill>
          </a:ln>
        </p:spPr>
        <p:txBody>
          <a:bodyPr wrap="square">
            <a:spAutoFit/>
          </a:bodyPr>
          <a:lstStyle/>
          <a:p>
            <a:pPr marL="450850" indent="448945" algn="just"/>
            <a:r>
              <a:rPr lang="en-US" sz="1800" dirty="0">
                <a:effectLst/>
                <a:latin typeface="Times New Roman" panose="02020603050405020304" pitchFamily="18" charset="0"/>
                <a:ea typeface="Times New Roman" panose="02020603050405020304" pitchFamily="18" charset="0"/>
              </a:rPr>
              <a:t>Guideline</a:t>
            </a:r>
            <a:r>
              <a:rPr lang="en-US" sz="1800" spc="3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ST-N</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MOH</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42-3.1:2004</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37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38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Pharmaceuticals.</a:t>
            </a:r>
            <a:endParaRPr lang="uk-UA" sz="1800" dirty="0">
              <a:effectLst/>
              <a:latin typeface="Times New Roman" panose="02020603050405020304" pitchFamily="18" charset="0"/>
              <a:ea typeface="Times New Roman" panose="02020603050405020304" pitchFamily="18" charset="0"/>
            </a:endParaRPr>
          </a:p>
          <a:p>
            <a:pPr marL="1270" indent="448945" algn="just"/>
            <a:r>
              <a:rPr lang="en-US" sz="1800" dirty="0">
                <a:effectLst/>
                <a:latin typeface="Times New Roman" panose="02020603050405020304" pitchFamily="18" charset="0"/>
                <a:ea typeface="Times New Roman" panose="02020603050405020304" pitchFamily="18" charset="0"/>
              </a:rPr>
              <a:t>Pharmaceutical</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Development</a:t>
            </a:r>
            <a:endParaRPr lang="uk-UA" sz="1800" dirty="0">
              <a:effectLst/>
              <a:latin typeface="Times New Roman" panose="02020603050405020304" pitchFamily="18" charset="0"/>
              <a:ea typeface="Times New Roman" panose="02020603050405020304" pitchFamily="18" charset="0"/>
            </a:endParaRPr>
          </a:p>
          <a:p>
            <a:pPr marL="1270" marR="90805" indent="448945" algn="just"/>
            <a:r>
              <a:rPr lang="en-US" sz="1800" dirty="0">
                <a:effectLst/>
                <a:latin typeface="Times New Roman" panose="02020603050405020304" pitchFamily="18" charset="0"/>
                <a:ea typeface="Times New Roman" panose="02020603050405020304" pitchFamily="18" charset="0"/>
              </a:rPr>
              <a:t>Guideline ST-N MOH of Ukraine 42-3.0:2011 Pharmaceuticals. Pharmaceutical Development (ICH Q8)</a:t>
            </a:r>
            <a:endParaRPr lang="uk-UA" sz="1800" dirty="0">
              <a:effectLst/>
              <a:latin typeface="Times New Roman" panose="02020603050405020304" pitchFamily="18" charset="0"/>
              <a:ea typeface="Times New Roman" panose="02020603050405020304" pitchFamily="18" charset="0"/>
            </a:endParaRPr>
          </a:p>
          <a:p>
            <a:pPr marL="1270" marR="87630" indent="448945" algn="just"/>
            <a:r>
              <a:rPr lang="en-US" sz="1800" dirty="0">
                <a:effectLst/>
                <a:latin typeface="Times New Roman" panose="02020603050405020304" pitchFamily="18" charset="0"/>
                <a:ea typeface="Times New Roman" panose="02020603050405020304" pitchFamily="18" charset="0"/>
              </a:rPr>
              <a:t>Guideline ST-N MOH of Ukraine 42-6.0:2008 Pharmaceuticals. Good Laboratory </a:t>
            </a:r>
            <a:r>
              <a:rPr lang="en-US" sz="1800" spc="-10" dirty="0">
                <a:effectLst/>
                <a:latin typeface="Times New Roman" panose="02020603050405020304" pitchFamily="18" charset="0"/>
                <a:ea typeface="Times New Roman" panose="02020603050405020304" pitchFamily="18" charset="0"/>
              </a:rPr>
              <a:t>Practice</a:t>
            </a:r>
            <a:endParaRPr lang="uk-UA" sz="1800" dirty="0">
              <a:effectLst/>
              <a:latin typeface="Times New Roman" panose="02020603050405020304" pitchFamily="18" charset="0"/>
              <a:ea typeface="Times New Roman" panose="02020603050405020304" pitchFamily="18" charset="0"/>
            </a:endParaRPr>
          </a:p>
          <a:p>
            <a:pPr marL="1270" marR="88265" indent="448945" algn="just"/>
            <a:r>
              <a:rPr lang="en-US" sz="1800" dirty="0">
                <a:effectLst/>
                <a:latin typeface="Times New Roman" panose="02020603050405020304" pitchFamily="18" charset="0"/>
                <a:ea typeface="Times New Roman" panose="02020603050405020304" pitchFamily="18" charset="0"/>
              </a:rPr>
              <a:t>Guideline ST-N MOH of Ukraine 42-6.0:2014 Pharmaceuticals. Preclinical Safety Studies as a Basis for Human Clinical Trials and Drug Registration (ICH M3(R2))</a:t>
            </a:r>
            <a:endParaRPr lang="uk-UA" sz="1800" dirty="0">
              <a:effectLst/>
              <a:latin typeface="Times New Roman" panose="02020603050405020304" pitchFamily="18" charset="0"/>
              <a:ea typeface="Times New Roman" panose="02020603050405020304" pitchFamily="18" charset="0"/>
            </a:endParaRPr>
          </a:p>
          <a:p>
            <a:pPr marL="450850" indent="448945" algn="l"/>
            <a:r>
              <a:rPr lang="en-US" sz="1800" dirty="0">
                <a:effectLst/>
                <a:latin typeface="Times New Roman" panose="02020603050405020304" pitchFamily="18" charset="0"/>
                <a:ea typeface="Times New Roman" panose="02020603050405020304" pitchFamily="18" charset="0"/>
              </a:rPr>
              <a:t>Guideline ST-N MOH of Ukraine 42-7.0:2008 Pharmaceuticals. Good Clinical Practice Guideline ST-N MOH of Ukraine 42-7.4:2022 Pharmaceuticals. Bioequivalence Studies Guideline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MOH</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42-1.1:2013</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Regulatory</a:t>
            </a:r>
            <a:endParaRPr lang="uk-UA" sz="1800" dirty="0">
              <a:effectLst/>
              <a:latin typeface="Times New Roman" panose="02020603050405020304" pitchFamily="18" charset="0"/>
              <a:ea typeface="Times New Roman" panose="02020603050405020304" pitchFamily="18" charset="0"/>
            </a:endParaRPr>
          </a:p>
          <a:p>
            <a:pPr marL="1270" indent="448945" algn="l"/>
            <a:r>
              <a:rPr lang="en-US" sz="1800" spc="-10" dirty="0">
                <a:effectLst/>
                <a:latin typeface="Times New Roman" panose="02020603050405020304" pitchFamily="18" charset="0"/>
                <a:ea typeface="Times New Roman" panose="02020603050405020304" pitchFamily="18" charset="0"/>
              </a:rPr>
              <a:t>Practice</a:t>
            </a:r>
            <a:endParaRPr lang="uk-UA" sz="1800" dirty="0">
              <a:effectLst/>
              <a:latin typeface="Times New Roman" panose="02020603050405020304" pitchFamily="18" charset="0"/>
              <a:ea typeface="Times New Roman" panose="02020603050405020304" pitchFamily="18" charset="0"/>
            </a:endParaRPr>
          </a:p>
          <a:p>
            <a:pPr marL="1270" indent="448945" algn="l"/>
            <a:r>
              <a:rPr lang="en-US" sz="1800" dirty="0">
                <a:effectLst/>
                <a:latin typeface="Times New Roman" panose="02020603050405020304" pitchFamily="18" charset="0"/>
                <a:ea typeface="Times New Roman" panose="02020603050405020304" pitchFamily="18" charset="0"/>
              </a:rPr>
              <a:t>Guideline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42-4.0:2020</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Manufacturing </a:t>
            </a:r>
            <a:r>
              <a:rPr lang="en-US" sz="1800" spc="-10" dirty="0">
                <a:effectLst/>
                <a:latin typeface="Times New Roman" panose="02020603050405020304" pitchFamily="18" charset="0"/>
                <a:ea typeface="Times New Roman" panose="02020603050405020304" pitchFamily="18" charset="0"/>
              </a:rPr>
              <a:t>Practice</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2450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04DD58-83C1-3181-E3CE-30B2F2AD15EF}"/>
              </a:ext>
            </a:extLst>
          </p:cNvPr>
          <p:cNvSpPr txBox="1"/>
          <p:nvPr/>
        </p:nvSpPr>
        <p:spPr>
          <a:xfrm>
            <a:off x="1307690" y="805205"/>
            <a:ext cx="10615766" cy="2623795"/>
          </a:xfrm>
          <a:prstGeom prst="rect">
            <a:avLst/>
          </a:prstGeom>
          <a:solidFill>
            <a:schemeClr val="accent1">
              <a:lumMod val="20000"/>
              <a:lumOff val="80000"/>
            </a:schemeClr>
          </a:solidFill>
          <a:ln w="9525">
            <a:solidFill>
              <a:schemeClr val="tx1"/>
            </a:solidFill>
          </a:ln>
        </p:spPr>
        <p:txBody>
          <a:bodyPr wrap="square">
            <a:spAutoFit/>
          </a:bodyPr>
          <a:lstStyle/>
          <a:p>
            <a:pPr marL="450850" indent="448945" algn="l"/>
            <a:r>
              <a:rPr lang="en-US" sz="1800" dirty="0">
                <a:effectLst/>
                <a:latin typeface="Times New Roman" panose="02020603050405020304" pitchFamily="18" charset="0"/>
                <a:ea typeface="Times New Roman" panose="02020603050405020304" pitchFamily="18" charset="0"/>
              </a:rPr>
              <a:t>Guideline ST-N MOH of Ukraine 42-5.1:2011 Pharmaceuticals. Good Storage Practice Guideline</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ST-N</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MOH</a:t>
            </a:r>
            <a:r>
              <a:rPr lang="en-US" sz="1800" spc="3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Ukraine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42-5.0:2014</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Pharmaceuticals.</a:t>
            </a:r>
            <a:r>
              <a:rPr lang="en-US" sz="1800" spc="39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Good</a:t>
            </a:r>
            <a:r>
              <a:rPr lang="en-US" sz="1800" spc="3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Distribution</a:t>
            </a:r>
            <a:endParaRPr lang="uk-UA" sz="1800" dirty="0">
              <a:effectLst/>
              <a:latin typeface="Times New Roman" panose="02020603050405020304" pitchFamily="18" charset="0"/>
              <a:ea typeface="Times New Roman" panose="02020603050405020304" pitchFamily="18" charset="0"/>
            </a:endParaRPr>
          </a:p>
          <a:p>
            <a:pPr marL="1270" indent="448945" algn="l"/>
            <a:r>
              <a:rPr lang="en-US" sz="1800" spc="-10" dirty="0">
                <a:effectLst/>
                <a:latin typeface="Times New Roman" panose="02020603050405020304" pitchFamily="18" charset="0"/>
                <a:ea typeface="Times New Roman" panose="02020603050405020304" pitchFamily="18" charset="0"/>
              </a:rPr>
              <a:t>Practice</a:t>
            </a:r>
            <a:endParaRPr lang="uk-UA" sz="1800" dirty="0">
              <a:effectLst/>
              <a:latin typeface="Times New Roman" panose="02020603050405020304" pitchFamily="18" charset="0"/>
              <a:ea typeface="Times New Roman" panose="02020603050405020304" pitchFamily="18" charset="0"/>
            </a:endParaRPr>
          </a:p>
          <a:p>
            <a:pPr marL="1270" indent="448945" algn="l"/>
            <a:r>
              <a:rPr lang="en-US" sz="1800" dirty="0">
                <a:effectLst/>
                <a:latin typeface="Times New Roman" panose="02020603050405020304" pitchFamily="18" charset="0"/>
                <a:ea typeface="Times New Roman" panose="02020603050405020304" pitchFamily="18" charset="0"/>
              </a:rPr>
              <a:t>Good</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Pharmacy</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Standards</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Pharmacy</a:t>
            </a:r>
            <a:r>
              <a:rPr lang="en-US" sz="1800" spc="-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Services</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(WHO/UNICEF</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Joint Statement on GPP) WHO; Standard, International Document as of 01.01.2011</a:t>
            </a:r>
            <a:endParaRPr lang="uk-UA" sz="1800" dirty="0">
              <a:effectLst/>
              <a:latin typeface="Times New Roman" panose="02020603050405020304" pitchFamily="18" charset="0"/>
              <a:ea typeface="Times New Roman" panose="02020603050405020304" pitchFamily="18" charset="0"/>
            </a:endParaRPr>
          </a:p>
          <a:p>
            <a:pPr marL="1270" marR="90170" indent="448945" algn="just">
              <a:spcBef>
                <a:spcPts val="330"/>
              </a:spcBef>
            </a:pPr>
            <a:r>
              <a:rPr lang="en-US" sz="1800" dirty="0">
                <a:effectLst/>
                <a:latin typeface="Times New Roman" panose="02020603050405020304" pitchFamily="18" charset="0"/>
                <a:ea typeface="Times New Roman" panose="02020603050405020304" pitchFamily="18" charset="0"/>
              </a:rPr>
              <a:t>Guideline ST-N MOH of Ukraine 42-8.7:2018 Pharmaceuticals. Pharmacovigilance </a:t>
            </a:r>
            <a:r>
              <a:rPr lang="en-US" sz="1800" spc="-10" dirty="0">
                <a:effectLst/>
                <a:latin typeface="Times New Roman" panose="02020603050405020304" pitchFamily="18" charset="0"/>
                <a:ea typeface="Times New Roman" panose="02020603050405020304" pitchFamily="18" charset="0"/>
              </a:rPr>
              <a:t>Practices</a:t>
            </a:r>
            <a:endParaRPr lang="uk-UA" sz="1800" dirty="0">
              <a:effectLst/>
              <a:latin typeface="Times New Roman" panose="02020603050405020304" pitchFamily="18" charset="0"/>
              <a:ea typeface="Times New Roman" panose="02020603050405020304" pitchFamily="18" charset="0"/>
            </a:endParaRPr>
          </a:p>
          <a:p>
            <a:pPr marL="1270" marR="89535" indent="448945" algn="just"/>
            <a:r>
              <a:rPr lang="en-US" sz="1800" dirty="0">
                <a:effectLst/>
                <a:latin typeface="Times New Roman" panose="02020603050405020304" pitchFamily="18" charset="0"/>
                <a:ea typeface="Times New Roman" panose="02020603050405020304" pitchFamily="18" charset="0"/>
              </a:rPr>
              <a:t>Guideline ST-N MOH of Ukraine 42-4.2:2011 Pharmaceuticals. Risk Management for Quality (ICH Q9)</a:t>
            </a:r>
            <a:endParaRPr lang="uk-UA" sz="1800" dirty="0">
              <a:effectLst/>
              <a:latin typeface="Times New Roman" panose="02020603050405020304" pitchFamily="18" charset="0"/>
              <a:ea typeface="Times New Roman" panose="02020603050405020304" pitchFamily="18" charset="0"/>
            </a:endParaRPr>
          </a:p>
          <a:p>
            <a:pPr marL="1270" marR="88265" indent="448945" algn="just">
              <a:spcBef>
                <a:spcPts val="5"/>
              </a:spcBef>
            </a:pPr>
            <a:r>
              <a:rPr lang="en-US" sz="1800" dirty="0">
                <a:effectLst/>
                <a:latin typeface="Times New Roman" panose="02020603050405020304" pitchFamily="18" charset="0"/>
                <a:ea typeface="Times New Roman" panose="02020603050405020304" pitchFamily="18" charset="0"/>
              </a:rPr>
              <a:t>Guideline ST-N MOH of Ukraine 42-4.3:2011 Pharmaceuticals. Pharmaceutical Quality System (ICH Q10)</a:t>
            </a:r>
            <a:endParaRPr lang="uk-UA" sz="1800" dirty="0">
              <a:effectLst/>
              <a:latin typeface="Times New Roman" panose="02020603050405020304" pitchFamily="18" charset="0"/>
              <a:ea typeface="Times New Roman" panose="02020603050405020304" pitchFamily="18" charset="0"/>
            </a:endParaRPr>
          </a:p>
          <a:p>
            <a:pPr marL="1270" marR="88265" indent="448945" algn="just">
              <a:spcBef>
                <a:spcPts val="5"/>
              </a:spcBef>
            </a:pPr>
            <a:endParaRPr lang="uk-UA" dirty="0">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87943DE4-B450-92F1-2FDD-41139138FABF}"/>
              </a:ext>
            </a:extLst>
          </p:cNvPr>
          <p:cNvSpPr txBox="1"/>
          <p:nvPr/>
        </p:nvSpPr>
        <p:spPr>
          <a:xfrm>
            <a:off x="1543664" y="3929115"/>
            <a:ext cx="10143818" cy="1631216"/>
          </a:xfrm>
          <a:prstGeom prst="rect">
            <a:avLst/>
          </a:prstGeom>
          <a:solidFill>
            <a:schemeClr val="accent1">
              <a:lumMod val="20000"/>
              <a:lumOff val="80000"/>
            </a:schemeClr>
          </a:solidFill>
          <a:ln>
            <a:solidFill>
              <a:schemeClr val="accent1">
                <a:lumMod val="75000"/>
              </a:schemeClr>
            </a:solidFill>
          </a:ln>
        </p:spPr>
        <p:txBody>
          <a:bodyPr wrap="square">
            <a:spAutoFit/>
          </a:bodyPr>
          <a:lstStyle/>
          <a:p>
            <a:pPr marL="1270" marR="88265" indent="448945" algn="just"/>
            <a:r>
              <a:rPr lang="en-US" sz="2000" dirty="0">
                <a:effectLst/>
                <a:latin typeface="Times New Roman" panose="02020603050405020304" pitchFamily="18" charset="0"/>
                <a:ea typeface="Times New Roman" panose="02020603050405020304" pitchFamily="18" charset="0"/>
              </a:rPr>
              <a:t>The guidelines listed are standards of the Ministry of Health of Ukraine, compliance with which is not mandatory according to the Law of Ukraine "On Standardization". However, when an indication of the mandatory nature of certain standards is contained in other regulatory legal acts, such a standard becomes imperative. An example of this is the Guideline "Pharmaceuticals. Good Manufacturing Practice" (GMP).</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49677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0E299B-AE93-8A2F-763D-C3C2FD094103}"/>
              </a:ext>
            </a:extLst>
          </p:cNvPr>
          <p:cNvSpPr txBox="1"/>
          <p:nvPr/>
        </p:nvSpPr>
        <p:spPr>
          <a:xfrm>
            <a:off x="1809750" y="909935"/>
            <a:ext cx="9467850" cy="1107996"/>
          </a:xfrm>
          <a:prstGeom prst="rect">
            <a:avLst/>
          </a:prstGeom>
          <a:noFill/>
        </p:spPr>
        <p:txBody>
          <a:bodyPr wrap="square">
            <a:spAutoFit/>
          </a:bodyPr>
          <a:lstStyle/>
          <a:p>
            <a:pPr marL="450850" indent="448945" algn="ctr"/>
            <a:r>
              <a:rPr lang="en-US" sz="2200" b="1" u="sng" dirty="0">
                <a:effectLst/>
                <a:latin typeface="Times New Roman" panose="02020603050405020304" pitchFamily="18" charset="0"/>
                <a:ea typeface="Times New Roman" panose="02020603050405020304" pitchFamily="18" charset="0"/>
              </a:rPr>
              <a:t>Guideline</a:t>
            </a:r>
            <a:r>
              <a:rPr lang="en-US" sz="2200" b="1" u="sng" spc="38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ST-N</a:t>
            </a:r>
            <a:r>
              <a:rPr lang="en-US" sz="2200" b="1" u="sng" spc="38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MOH</a:t>
            </a:r>
            <a:r>
              <a:rPr lang="en-US" sz="2200" b="1" u="sng" spc="38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of</a:t>
            </a:r>
            <a:r>
              <a:rPr lang="en-US" sz="2200" b="1" u="sng" spc="38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Ukraine</a:t>
            </a:r>
            <a:r>
              <a:rPr lang="en-US" sz="2200" b="1" u="sng" spc="38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42-3.1:2004</a:t>
            </a:r>
            <a:r>
              <a:rPr lang="en-US" sz="2200" b="1" u="sng" spc="250"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Quality</a:t>
            </a:r>
            <a:r>
              <a:rPr lang="en-US" sz="2200" b="1" u="sng" spc="36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Guideline.</a:t>
            </a:r>
            <a:r>
              <a:rPr lang="en-US" sz="2200" b="1" u="sng" spc="390"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Pharmaceuticals.</a:t>
            </a:r>
            <a:endParaRPr lang="uk-UA" sz="2200" b="1" dirty="0">
              <a:effectLst/>
              <a:latin typeface="Times New Roman" panose="02020603050405020304" pitchFamily="18" charset="0"/>
              <a:ea typeface="Times New Roman" panose="02020603050405020304" pitchFamily="18" charset="0"/>
            </a:endParaRPr>
          </a:p>
          <a:p>
            <a:pPr marL="1270" indent="448945" algn="ctr"/>
            <a:r>
              <a:rPr lang="en-US" sz="2200" b="1" u="sng" dirty="0">
                <a:effectLst/>
                <a:latin typeface="Times New Roman" panose="02020603050405020304" pitchFamily="18" charset="0"/>
                <a:ea typeface="Times New Roman" panose="02020603050405020304" pitchFamily="18" charset="0"/>
              </a:rPr>
              <a:t>Pharmaceutical</a:t>
            </a:r>
            <a:r>
              <a:rPr lang="en-US" sz="2200" b="1" u="sng" spc="-2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Development</a:t>
            </a:r>
            <a:endParaRPr lang="uk-UA" sz="22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9E168037-F7BD-EC2B-AC6B-49980F496F31}"/>
              </a:ext>
            </a:extLst>
          </p:cNvPr>
          <p:cNvSpPr txBox="1"/>
          <p:nvPr/>
        </p:nvSpPr>
        <p:spPr>
          <a:xfrm>
            <a:off x="1809750" y="2275686"/>
            <a:ext cx="9787706" cy="3170099"/>
          </a:xfrm>
          <a:prstGeom prst="rect">
            <a:avLst/>
          </a:prstGeom>
          <a:solidFill>
            <a:schemeClr val="tx2">
              <a:lumMod val="20000"/>
              <a:lumOff val="80000"/>
            </a:schemeClr>
          </a:solidFill>
        </p:spPr>
        <p:txBody>
          <a:bodyPr wrap="square">
            <a:spAutoFit/>
          </a:bodyPr>
          <a:lstStyle/>
          <a:p>
            <a:pPr marL="450850" indent="448945" algn="just" eaLnBrk="0"/>
            <a:r>
              <a:rPr lang="en-US" sz="2000" dirty="0">
                <a:effectLst/>
                <a:latin typeface="Times New Roman" panose="02020603050405020304" pitchFamily="18" charset="0"/>
                <a:ea typeface="Times New Roman" panose="02020603050405020304" pitchFamily="18" charset="0"/>
              </a:rPr>
              <a:t>This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corresponds to</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a:t>
            </a:r>
            <a:r>
              <a:rPr lang="en-US" sz="2000" spc="-10" dirty="0">
                <a:effectLst/>
                <a:latin typeface="Times New Roman" panose="02020603050405020304" pitchFamily="18" charset="0"/>
                <a:ea typeface="Times New Roman" panose="02020603050405020304" pitchFamily="18" charset="0"/>
              </a:rPr>
              <a:t>documents:</a:t>
            </a:r>
            <a:endParaRPr lang="uk-UA" sz="2000" spc="-10" dirty="0">
              <a:effectLst/>
              <a:latin typeface="Times New Roman" panose="02020603050405020304" pitchFamily="18" charset="0"/>
              <a:ea typeface="Times New Roman" panose="02020603050405020304" pitchFamily="18" charset="0"/>
            </a:endParaRPr>
          </a:p>
          <a:p>
            <a:pPr marL="450850" indent="448945" algn="just" eaLnBrk="0"/>
            <a:endParaRPr lang="uk-UA" sz="2000" dirty="0">
              <a:effectLst/>
              <a:latin typeface="Times New Roman" panose="02020603050405020304" pitchFamily="18" charset="0"/>
              <a:ea typeface="Times New Roman" panose="02020603050405020304" pitchFamily="18" charset="0"/>
            </a:endParaRPr>
          </a:p>
          <a:p>
            <a:pPr marL="450850" marR="90170" indent="448945" algn="just" eaLnBrk="0"/>
            <a:r>
              <a:rPr lang="en-US" sz="2000" dirty="0">
                <a:effectLst/>
                <a:latin typeface="Times New Roman" panose="02020603050405020304" pitchFamily="18" charset="0"/>
                <a:ea typeface="Times New Roman" panose="02020603050405020304" pitchFamily="18" charset="0"/>
              </a:rPr>
              <a:t>CPMP/QWP/155/96 Note for Guidance on Development Pharmaceutics, 1998 CPMP/QWP/054/98</a:t>
            </a:r>
            <a:r>
              <a:rPr lang="en-US" sz="2000" spc="2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Decision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Trees</a:t>
            </a:r>
            <a:r>
              <a:rPr lang="en-US" sz="2000" spc="2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Selection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5"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Sterilisation</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Methods.</a:t>
            </a:r>
            <a:r>
              <a:rPr lang="en-US" sz="2000" spc="20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Annex</a:t>
            </a:r>
            <a:endParaRPr lang="uk-UA" sz="2000" dirty="0">
              <a:effectLst/>
              <a:latin typeface="Times New Roman" panose="02020603050405020304" pitchFamily="18" charset="0"/>
              <a:ea typeface="Times New Roman" panose="02020603050405020304" pitchFamily="18" charset="0"/>
            </a:endParaRPr>
          </a:p>
          <a:p>
            <a:pPr marL="1270" indent="448945" algn="just" eaLnBrk="0"/>
            <a:r>
              <a:rPr lang="en-US" sz="2000" dirty="0">
                <a:effectLst/>
                <a:latin typeface="Times New Roman" panose="02020603050405020304" pitchFamily="18" charset="0"/>
                <a:ea typeface="Times New Roman" panose="02020603050405020304" pitchFamily="18" charset="0"/>
              </a:rPr>
              <a:t>to</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Note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Guidance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 Development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(CPMP/QWP/155/98),</a:t>
            </a:r>
            <a:r>
              <a:rPr lang="en-US" sz="2000" spc="-5" dirty="0">
                <a:effectLst/>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2000</a:t>
            </a:r>
            <a:r>
              <a:rPr lang="uk-UA" sz="2000" spc="-20"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a:p>
            <a:pPr marL="1270" marR="90805" indent="448945" algn="just" eaLnBrk="0"/>
            <a:endParaRPr lang="uk-UA" sz="2000" dirty="0">
              <a:effectLst/>
              <a:latin typeface="Times New Roman" panose="02020603050405020304" pitchFamily="18" charset="0"/>
              <a:ea typeface="Times New Roman" panose="02020603050405020304" pitchFamily="18" charset="0"/>
            </a:endParaRPr>
          </a:p>
          <a:p>
            <a:pPr marL="1270" marR="90805" indent="448945" algn="just" eaLnBrk="0"/>
            <a:r>
              <a:rPr lang="en-US" sz="2000" dirty="0">
                <a:effectLst/>
                <a:latin typeface="Times New Roman" panose="02020603050405020304" pitchFamily="18" charset="0"/>
                <a:ea typeface="Times New Roman" panose="02020603050405020304" pitchFamily="18" charset="0"/>
              </a:rPr>
              <a:t>This guideline applies to medicinal products for human use and establishes recommendations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regarding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structure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development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studies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information from these studies to be included in the registration dossier for the finished medicinal product.</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1197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CADB29-6F0E-916C-BEC8-F4A0FB104974}"/>
              </a:ext>
            </a:extLst>
          </p:cNvPr>
          <p:cNvSpPr txBox="1"/>
          <p:nvPr/>
        </p:nvSpPr>
        <p:spPr>
          <a:xfrm>
            <a:off x="2286307" y="671291"/>
            <a:ext cx="8648085" cy="769441"/>
          </a:xfrm>
          <a:prstGeom prst="rect">
            <a:avLst/>
          </a:prstGeom>
          <a:noFill/>
        </p:spPr>
        <p:txBody>
          <a:bodyPr wrap="square">
            <a:spAutoFit/>
          </a:bodyPr>
          <a:lstStyle/>
          <a:p>
            <a:pPr marL="1270" marR="88900" indent="448945" algn="ctr">
              <a:spcBef>
                <a:spcPts val="5"/>
              </a:spcBef>
            </a:pPr>
            <a:r>
              <a:rPr lang="en-US" sz="2200" b="1" u="sng" dirty="0">
                <a:effectLst/>
                <a:latin typeface="Times New Roman" panose="02020603050405020304" pitchFamily="18" charset="0"/>
                <a:ea typeface="Times New Roman" panose="02020603050405020304" pitchFamily="18" charset="0"/>
              </a:rPr>
              <a:t>Guideline ST-N MOH of Ukraine 42-3.0:2011 Pharmaceuticals. Pharmaceutical</a:t>
            </a:r>
            <a:r>
              <a:rPr lang="en-US" sz="2200" b="1"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Development (ICH Q8)</a:t>
            </a:r>
            <a:endParaRPr lang="uk-UA" sz="22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D1C71894-E9E4-78BD-817C-CEF89E664FEA}"/>
              </a:ext>
            </a:extLst>
          </p:cNvPr>
          <p:cNvSpPr txBox="1"/>
          <p:nvPr/>
        </p:nvSpPr>
        <p:spPr>
          <a:xfrm>
            <a:off x="1295400" y="2089488"/>
            <a:ext cx="10134600" cy="1200329"/>
          </a:xfrm>
          <a:prstGeom prst="rect">
            <a:avLst/>
          </a:prstGeom>
          <a:solidFill>
            <a:schemeClr val="tx2">
              <a:lumMod val="20000"/>
              <a:lumOff val="80000"/>
            </a:schemeClr>
          </a:solidFill>
          <a:ln>
            <a:solidFill>
              <a:schemeClr val="accent1"/>
            </a:solidFill>
          </a:ln>
        </p:spPr>
        <p:txBody>
          <a:bodyPr wrap="square">
            <a:spAutoFit/>
          </a:bodyPr>
          <a:lstStyle/>
          <a:p>
            <a:pPr marL="450850" indent="448945" algn="just"/>
            <a:r>
              <a:rPr lang="en-US" sz="1800" dirty="0">
                <a:effectLst/>
                <a:latin typeface="Times New Roman" panose="02020603050405020304" pitchFamily="18" charset="0"/>
                <a:ea typeface="Times New Roman" panose="02020603050405020304" pitchFamily="18" charset="0"/>
              </a:rPr>
              <a:t>The</a:t>
            </a:r>
            <a:r>
              <a:rPr lang="en-US" sz="1800" spc="-2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line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with</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EMA</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ICH </a:t>
            </a:r>
            <a:r>
              <a:rPr lang="en-US" sz="1800" spc="-10" dirty="0">
                <a:effectLst/>
                <a:latin typeface="Times New Roman" panose="02020603050405020304" pitchFamily="18" charset="0"/>
                <a:ea typeface="Times New Roman" panose="02020603050405020304" pitchFamily="18" charset="0"/>
              </a:rPr>
              <a:t>documents:</a:t>
            </a:r>
            <a:endParaRPr lang="uk-UA" sz="1800" dirty="0">
              <a:effectLst/>
              <a:latin typeface="Times New Roman" panose="02020603050405020304" pitchFamily="18" charset="0"/>
              <a:ea typeface="Times New Roman" panose="02020603050405020304" pitchFamily="18" charset="0"/>
            </a:endParaRPr>
          </a:p>
          <a:p>
            <a:pPr marL="1270" marR="87630" indent="448945" algn="just"/>
            <a:r>
              <a:rPr lang="en-US" sz="1800" dirty="0">
                <a:effectLst/>
                <a:latin typeface="Times New Roman" panose="02020603050405020304" pitchFamily="18" charset="0"/>
                <a:ea typeface="Times New Roman" panose="02020603050405020304" pitchFamily="18" charset="0"/>
              </a:rPr>
              <a:t>EMEA/CHMP/167068/2004 – ICH. – Part I: Note for Guidance on Pharmaceutical Development (ICH Topic Q 8 (R2) Pharmaceutical Development). – Part II: Annex to Note for Guidance on Pharmaceutical Development (ICH Topic Q 8 Annex Pharmaceutical Development), June 2009</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884A6753-B168-5828-7CF8-8343ABB30096}"/>
              </a:ext>
            </a:extLst>
          </p:cNvPr>
          <p:cNvSpPr txBox="1"/>
          <p:nvPr/>
        </p:nvSpPr>
        <p:spPr>
          <a:xfrm>
            <a:off x="1295400" y="3817889"/>
            <a:ext cx="10267950" cy="1508105"/>
          </a:xfrm>
          <a:prstGeom prst="rect">
            <a:avLst/>
          </a:prstGeom>
          <a:solidFill>
            <a:schemeClr val="bg1"/>
          </a:solidFill>
          <a:ln w="28575">
            <a:solidFill>
              <a:srgbClr val="FF0000"/>
            </a:solidFill>
          </a:ln>
        </p:spPr>
        <p:txBody>
          <a:bodyPr wrap="square">
            <a:spAutoFit/>
          </a:bodyPr>
          <a:lstStyle/>
          <a:p>
            <a:pPr marL="1270" marR="86995" indent="448945" algn="just"/>
            <a:r>
              <a:rPr lang="en-US" sz="1800" i="1" dirty="0">
                <a:effectLst/>
                <a:latin typeface="Times New Roman" panose="02020603050405020304" pitchFamily="18" charset="0"/>
                <a:ea typeface="Times New Roman" panose="02020603050405020304" pitchFamily="18" charset="0"/>
              </a:rPr>
              <a:t>The goal of pharmaceutical development </a:t>
            </a:r>
            <a:r>
              <a:rPr lang="en-US" sz="1800" dirty="0">
                <a:effectLst/>
                <a:latin typeface="Times New Roman" panose="02020603050405020304" pitchFamily="18" charset="0"/>
                <a:ea typeface="Times New Roman" panose="02020603050405020304" pitchFamily="18" charset="0"/>
              </a:rPr>
              <a:t>is to develop a high-quality drug and its manufacturing process to consistently</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produce products with specified functional characteristics. According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cannot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tested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drugs;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quality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must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built in during development.</a:t>
            </a:r>
            <a:endParaRPr lang="uk-UA" sz="1800" dirty="0">
              <a:effectLst/>
              <a:latin typeface="Times New Roman" panose="02020603050405020304" pitchFamily="18" charset="0"/>
              <a:ea typeface="Times New Roman" panose="02020603050405020304" pitchFamily="18" charset="0"/>
            </a:endParaRPr>
          </a:p>
          <a:p>
            <a:pPr marL="1270" marR="91440" indent="448945" algn="just"/>
            <a:r>
              <a:rPr lang="en-US" sz="1800" dirty="0">
                <a:effectLst/>
                <a:latin typeface="Times New Roman" panose="02020603050405020304" pitchFamily="18" charset="0"/>
                <a:ea typeface="Times New Roman" panose="02020603050405020304" pitchFamily="18" charset="0"/>
              </a:rPr>
              <a:t>This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applies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medicinal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developed,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registered,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manufactured in Ukraine for sale on the domestic market and for export purposes or imported into Ukraine.</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5916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36C2B8-E7A5-C7B3-D3A9-F1A65F7B2FF3}"/>
              </a:ext>
            </a:extLst>
          </p:cNvPr>
          <p:cNvSpPr txBox="1"/>
          <p:nvPr/>
        </p:nvSpPr>
        <p:spPr>
          <a:xfrm>
            <a:off x="2303207" y="491684"/>
            <a:ext cx="8699090" cy="769441"/>
          </a:xfrm>
          <a:prstGeom prst="rect">
            <a:avLst/>
          </a:prstGeom>
          <a:noFill/>
        </p:spPr>
        <p:txBody>
          <a:bodyPr wrap="square">
            <a:spAutoFit/>
          </a:bodyPr>
          <a:lstStyle/>
          <a:p>
            <a:pPr marL="1270" marR="87630" indent="448945" algn="ctr"/>
            <a:r>
              <a:rPr lang="en-US" sz="2200" b="1" u="sng" dirty="0">
                <a:effectLst/>
                <a:latin typeface="Times New Roman" panose="02020603050405020304" pitchFamily="18" charset="0"/>
                <a:ea typeface="Times New Roman" panose="02020603050405020304" pitchFamily="18" charset="0"/>
              </a:rPr>
              <a:t>Guideline ST-N MOH of Ukraine 42-6.0:2008 Pharmaceuticals. Good Laboratory</a:t>
            </a:r>
            <a:r>
              <a:rPr lang="en-US" sz="2200" b="1"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Practice</a:t>
            </a:r>
            <a:endParaRPr lang="uk-UA" sz="22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6AD91642-F30A-8B59-7812-776747CC84D3}"/>
              </a:ext>
            </a:extLst>
          </p:cNvPr>
          <p:cNvSpPr txBox="1"/>
          <p:nvPr/>
        </p:nvSpPr>
        <p:spPr>
          <a:xfrm>
            <a:off x="2019300" y="1823294"/>
            <a:ext cx="9715500" cy="2862322"/>
          </a:xfrm>
          <a:prstGeom prst="rect">
            <a:avLst/>
          </a:prstGeom>
          <a:noFill/>
        </p:spPr>
        <p:txBody>
          <a:bodyPr wrap="square">
            <a:spAutoFit/>
          </a:bodyPr>
          <a:lstStyle/>
          <a:p>
            <a:pPr marL="450850" indent="448945" algn="just"/>
            <a:r>
              <a:rPr lang="en-US" sz="1800" dirty="0">
                <a:effectLst/>
                <a:latin typeface="Times New Roman" panose="02020603050405020304" pitchFamily="18" charset="0"/>
                <a:ea typeface="Times New Roman" panose="02020603050405020304" pitchFamily="18" charset="0"/>
              </a:rPr>
              <a:t>This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corresponds to</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 </a:t>
            </a:r>
            <a:r>
              <a:rPr lang="en-US" sz="1800" spc="-10" dirty="0">
                <a:effectLst/>
                <a:latin typeface="Times New Roman" panose="02020603050405020304" pitchFamily="18" charset="0"/>
                <a:ea typeface="Times New Roman" panose="02020603050405020304" pitchFamily="18" charset="0"/>
              </a:rPr>
              <a:t>document:</a:t>
            </a:r>
            <a:endParaRPr lang="uk-UA" sz="1800" dirty="0">
              <a:effectLst/>
              <a:latin typeface="Times New Roman" panose="02020603050405020304" pitchFamily="18" charset="0"/>
              <a:ea typeface="Times New Roman" panose="02020603050405020304" pitchFamily="18" charset="0"/>
            </a:endParaRPr>
          </a:p>
          <a:p>
            <a:pPr marL="1270" marR="85725" indent="448945" algn="just"/>
            <a:r>
              <a:rPr lang="en-US" sz="1800" dirty="0">
                <a:effectLst/>
                <a:latin typeface="Times New Roman" panose="02020603050405020304" pitchFamily="18" charset="0"/>
                <a:ea typeface="Times New Roman" panose="02020603050405020304" pitchFamily="18" charset="0"/>
              </a:rPr>
              <a:t>Directive 2004/10/EC of the European Parliament and of the Council of 11 February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2004</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harmonisation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laws,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regulations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administrative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provisions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relating to the application of the principles of good laboratory practice and the verification of their applications for tests on chemical substances</a:t>
            </a:r>
            <a:r>
              <a:rPr lang="uk-UA" sz="1800" dirty="0">
                <a:effectLst/>
                <a:latin typeface="Times New Roman" panose="02020603050405020304" pitchFamily="18" charset="0"/>
                <a:ea typeface="Times New Roman" panose="02020603050405020304" pitchFamily="18" charset="0"/>
              </a:rPr>
              <a:t>.</a:t>
            </a:r>
            <a:endParaRPr lang="uk-UA" dirty="0">
              <a:latin typeface="Times New Roman" panose="02020603050405020304" pitchFamily="18" charset="0"/>
              <a:ea typeface="Times New Roman" panose="02020603050405020304" pitchFamily="18" charset="0"/>
            </a:endParaRPr>
          </a:p>
          <a:p>
            <a:pPr marL="1270" marR="85725" indent="448945" algn="just"/>
            <a:endParaRPr lang="uk-UA" sz="1800" dirty="0">
              <a:effectLst/>
              <a:latin typeface="Times New Roman" panose="02020603050405020304" pitchFamily="18" charset="0"/>
              <a:ea typeface="Times New Roman" panose="02020603050405020304" pitchFamily="18" charset="0"/>
            </a:endParaRPr>
          </a:p>
          <a:p>
            <a:pPr marL="1270" marR="88900" indent="448945" algn="just">
              <a:spcBef>
                <a:spcPts val="5"/>
              </a:spcBef>
            </a:pPr>
            <a:r>
              <a:rPr lang="en-US" sz="1800" dirty="0">
                <a:effectLst/>
                <a:latin typeface="Times New Roman" panose="02020603050405020304" pitchFamily="18" charset="0"/>
                <a:ea typeface="Times New Roman" panose="02020603050405020304" pitchFamily="18" charset="0"/>
              </a:rPr>
              <a:t>This</a:t>
            </a:r>
            <a:r>
              <a:rPr lang="en-US" sz="1800" spc="1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15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establishes</a:t>
            </a:r>
            <a:r>
              <a:rPr lang="en-US" sz="1800" spc="1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principles</a:t>
            </a:r>
            <a:r>
              <a:rPr lang="en-US" sz="1800" spc="1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rules</a:t>
            </a:r>
            <a:r>
              <a:rPr lang="en-US" sz="1800" spc="15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14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conducting</a:t>
            </a:r>
            <a:r>
              <a:rPr lang="en-US" sz="1800" spc="1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preclinical</a:t>
            </a:r>
            <a:r>
              <a:rPr lang="en-US" sz="1800" spc="16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safety studies of medicinal products, which are most often synthetic chemical substances but may have natural or biological origins, and in some cases, be living organisms. The purpose of preclinical studies of these substances is to obtain data on their safety for human use.</a:t>
            </a:r>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1A38ABA-24AE-FCA8-FEA4-F1533D8BEAFC}"/>
              </a:ext>
            </a:extLst>
          </p:cNvPr>
          <p:cNvSpPr txBox="1"/>
          <p:nvPr/>
        </p:nvSpPr>
        <p:spPr>
          <a:xfrm>
            <a:off x="2298291" y="5247785"/>
            <a:ext cx="9431593" cy="923330"/>
          </a:xfrm>
          <a:prstGeom prst="rect">
            <a:avLst/>
          </a:prstGeom>
          <a:solidFill>
            <a:schemeClr val="bg1"/>
          </a:solidFill>
          <a:ln w="28575">
            <a:solidFill>
              <a:srgbClr val="FF0000"/>
            </a:solidFill>
          </a:ln>
        </p:spPr>
        <p:txBody>
          <a:bodyPr wrap="square">
            <a:spAutoFit/>
          </a:bodyPr>
          <a:lstStyle/>
          <a:p>
            <a:pPr marL="1270" marR="92075" indent="448945" algn="just"/>
            <a:r>
              <a:rPr lang="en-US" sz="1800" i="1" dirty="0">
                <a:effectLst/>
                <a:latin typeface="Times New Roman" panose="02020603050405020304" pitchFamily="18" charset="0"/>
                <a:ea typeface="Times New Roman" panose="02020603050405020304" pitchFamily="18" charset="0"/>
              </a:rPr>
              <a:t>Good Laboratory Practice </a:t>
            </a:r>
            <a:r>
              <a:rPr lang="en-US" sz="1800" dirty="0">
                <a:effectLst/>
                <a:latin typeface="Times New Roman" panose="02020603050405020304" pitchFamily="18" charset="0"/>
                <a:ea typeface="Times New Roman" panose="02020603050405020304" pitchFamily="18" charset="0"/>
              </a:rPr>
              <a:t>(</a:t>
            </a:r>
            <a:r>
              <a:rPr lang="en-US" sz="1800" i="1" dirty="0">
                <a:effectLst/>
                <a:latin typeface="Times New Roman" panose="02020603050405020304" pitchFamily="18" charset="0"/>
                <a:ea typeface="Times New Roman" panose="02020603050405020304" pitchFamily="18" charset="0"/>
              </a:rPr>
              <a:t>GLP</a:t>
            </a:r>
            <a:r>
              <a:rPr lang="en-US" sz="1800" dirty="0">
                <a:effectLst/>
                <a:latin typeface="Times New Roman" panose="02020603050405020304" pitchFamily="18" charset="0"/>
                <a:ea typeface="Times New Roman" panose="02020603050405020304" pitchFamily="18" charset="0"/>
              </a:rPr>
              <a:t>) is a quality</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system related to the organizational process 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conditions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under</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which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preclinical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safety</a:t>
            </a:r>
            <a:r>
              <a:rPr lang="en-US" sz="1800" spc="1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studies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19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human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health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environment are planned, conducted, controlled, documented, reported, and stored in archives.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8352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E668D6-67A9-A02E-F451-74DF0F3DD3FE}"/>
              </a:ext>
            </a:extLst>
          </p:cNvPr>
          <p:cNvSpPr txBox="1"/>
          <p:nvPr/>
        </p:nvSpPr>
        <p:spPr>
          <a:xfrm>
            <a:off x="2021143" y="300335"/>
            <a:ext cx="9026013" cy="1107996"/>
          </a:xfrm>
          <a:prstGeom prst="rect">
            <a:avLst/>
          </a:prstGeom>
          <a:noFill/>
        </p:spPr>
        <p:txBody>
          <a:bodyPr wrap="square">
            <a:spAutoFit/>
          </a:bodyPr>
          <a:lstStyle/>
          <a:p>
            <a:pPr marL="1270" marR="88265" indent="448945" algn="ctr">
              <a:spcBef>
                <a:spcPts val="330"/>
              </a:spcBef>
            </a:pPr>
            <a:r>
              <a:rPr lang="en-US" sz="2200" b="1" u="sng" dirty="0">
                <a:effectLst/>
                <a:latin typeface="Times New Roman" panose="02020603050405020304" pitchFamily="18" charset="0"/>
                <a:ea typeface="Times New Roman" panose="02020603050405020304" pitchFamily="18" charset="0"/>
              </a:rPr>
              <a:t>Guideline ST-N MOH of Ukraine 42-6.0:2014 Pharmaceuticals. Preclinical Safety</a:t>
            </a:r>
            <a:r>
              <a:rPr lang="en-US" sz="2200" b="1"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Studies as a Basis for Human Clinical Trials and Drug Registration (ICH M3(R2))</a:t>
            </a:r>
            <a:endParaRPr lang="uk-UA" sz="22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3AA1F734-C54A-33DD-4D10-8743F46FD990}"/>
              </a:ext>
            </a:extLst>
          </p:cNvPr>
          <p:cNvSpPr txBox="1"/>
          <p:nvPr/>
        </p:nvSpPr>
        <p:spPr>
          <a:xfrm>
            <a:off x="1790700" y="1720840"/>
            <a:ext cx="9486900" cy="3416320"/>
          </a:xfrm>
          <a:prstGeom prst="rect">
            <a:avLst/>
          </a:prstGeom>
          <a:noFill/>
        </p:spPr>
        <p:txBody>
          <a:bodyPr wrap="square">
            <a:spAutoFit/>
          </a:bodyPr>
          <a:lstStyle/>
          <a:p>
            <a:pPr marL="450850" indent="448945" algn="just"/>
            <a:r>
              <a:rPr lang="en-US" sz="1800" dirty="0">
                <a:effectLst/>
                <a:latin typeface="Times New Roman" panose="02020603050405020304" pitchFamily="18" charset="0"/>
                <a:ea typeface="Times New Roman" panose="02020603050405020304" pitchFamily="18" charset="0"/>
              </a:rPr>
              <a:t>This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 corresponds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 the </a:t>
            </a:r>
            <a:r>
              <a:rPr lang="en-US" sz="1800" spc="-10" dirty="0">
                <a:effectLst/>
                <a:latin typeface="Times New Roman" panose="02020603050405020304" pitchFamily="18" charset="0"/>
                <a:ea typeface="Times New Roman" panose="02020603050405020304" pitchFamily="18" charset="0"/>
              </a:rPr>
              <a:t>document:</a:t>
            </a:r>
            <a:endParaRPr lang="uk-UA" sz="1800" spc="-10" dirty="0">
              <a:effectLst/>
              <a:latin typeface="Times New Roman" panose="02020603050405020304" pitchFamily="18" charset="0"/>
              <a:ea typeface="Times New Roman" panose="02020603050405020304" pitchFamily="18" charset="0"/>
            </a:endParaRPr>
          </a:p>
          <a:p>
            <a:pPr marL="450850" indent="448945" algn="just"/>
            <a:endParaRPr lang="uk-UA" sz="1800" dirty="0">
              <a:effectLst/>
              <a:latin typeface="Times New Roman" panose="02020603050405020304" pitchFamily="18" charset="0"/>
              <a:ea typeface="Times New Roman" panose="02020603050405020304" pitchFamily="18" charset="0"/>
            </a:endParaRPr>
          </a:p>
          <a:p>
            <a:pPr marL="1270" marR="88265" indent="448945" algn="just">
              <a:spcBef>
                <a:spcPts val="5"/>
              </a:spcBef>
            </a:pPr>
            <a:r>
              <a:rPr lang="en-US" sz="1800" dirty="0">
                <a:effectLst/>
                <a:latin typeface="Times New Roman" panose="02020603050405020304" pitchFamily="18" charset="0"/>
                <a:ea typeface="Times New Roman" panose="02020603050405020304" pitchFamily="18" charset="0"/>
              </a:rPr>
              <a:t>EMA/CPMP/ICH/286/1995 (ICH M3(R2)) Guideline on non-clinical safety studies for the</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conduct of</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human</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clinical trials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marketing </a:t>
            </a:r>
            <a:r>
              <a:rPr lang="en-US" sz="1800" dirty="0" err="1">
                <a:effectLst/>
                <a:latin typeface="Times New Roman" panose="02020603050405020304" pitchFamily="18" charset="0"/>
                <a:ea typeface="Times New Roman" panose="02020603050405020304" pitchFamily="18" charset="0"/>
              </a:rPr>
              <a:t>authorisation</a:t>
            </a:r>
            <a:r>
              <a:rPr lang="en-US" sz="1800" dirty="0">
                <a:effectLst/>
                <a:latin typeface="Times New Roman" panose="02020603050405020304" pitchFamily="18" charset="0"/>
                <a:ea typeface="Times New Roman" panose="02020603050405020304" pitchFamily="18" charset="0"/>
              </a:rPr>
              <a:t> for</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pharmaceuticals –</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December </a:t>
            </a:r>
            <a:r>
              <a:rPr lang="en-US" sz="1800" spc="-20" dirty="0">
                <a:effectLst/>
                <a:latin typeface="Times New Roman" panose="02020603050405020304" pitchFamily="18" charset="0"/>
                <a:ea typeface="Times New Roman" panose="02020603050405020304" pitchFamily="18" charset="0"/>
              </a:rPr>
              <a:t>2009</a:t>
            </a:r>
            <a:endParaRPr lang="uk-UA" sz="1800" dirty="0">
              <a:effectLst/>
              <a:latin typeface="Times New Roman" panose="02020603050405020304" pitchFamily="18" charset="0"/>
              <a:ea typeface="Times New Roman" panose="02020603050405020304" pitchFamily="18" charset="0"/>
            </a:endParaRPr>
          </a:p>
          <a:p>
            <a:pPr marL="1270" marR="90170" indent="448945" algn="just"/>
            <a:r>
              <a:rPr lang="en-US" sz="1800" dirty="0">
                <a:effectLst/>
                <a:latin typeface="Times New Roman" panose="02020603050405020304" pitchFamily="18" charset="0"/>
                <a:ea typeface="Times New Roman" panose="02020603050405020304" pitchFamily="18" charset="0"/>
              </a:rPr>
              <a:t>This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defines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provisions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(recommendations)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for</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conducting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studies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that should not be considered as a sequence of specific individual tests, but rather should be closely linked to the planned clinical trial program and implemented in the overall drug development process. This guideline promotes safety, enhances ethical principles (including reducing the use 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laboratory</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animals),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accelerates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introduction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new</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drugs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into</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medical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practice. It</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applies</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3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planning</a:t>
            </a:r>
            <a:r>
              <a:rPr lang="en-US" sz="1800" spc="3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conduct</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preclinical</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safety</a:t>
            </a:r>
            <a:r>
              <a:rPr lang="en-US" sz="1800" spc="3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studies</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3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medicinal</a:t>
            </a:r>
            <a:r>
              <a:rPr lang="en-US" sz="1800" spc="3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products in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accordance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with</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clinical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trial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phase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drug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registration,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well</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assessment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 registration dossier materials.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57219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2CD93A-D050-C49F-BC38-68C91A29FC99}"/>
              </a:ext>
            </a:extLst>
          </p:cNvPr>
          <p:cNvSpPr txBox="1"/>
          <p:nvPr/>
        </p:nvSpPr>
        <p:spPr>
          <a:xfrm>
            <a:off x="2552700" y="681335"/>
            <a:ext cx="8439150" cy="830997"/>
          </a:xfrm>
          <a:prstGeom prst="rect">
            <a:avLst/>
          </a:prstGeom>
          <a:noFill/>
        </p:spPr>
        <p:txBody>
          <a:bodyPr wrap="square">
            <a:spAutoFit/>
          </a:bodyPr>
          <a:lstStyle/>
          <a:p>
            <a:pPr algn="ctr"/>
            <a:r>
              <a:rPr lang="en-US" sz="2400" b="1" u="sng" dirty="0">
                <a:effectLst/>
                <a:latin typeface="Times New Roman" panose="02020603050405020304" pitchFamily="18" charset="0"/>
                <a:ea typeface="Times New Roman" panose="02020603050405020304" pitchFamily="18" charset="0"/>
              </a:rPr>
              <a:t>Guideline</a:t>
            </a:r>
            <a:r>
              <a:rPr lang="en-US" sz="2400" b="1" u="sng" spc="-3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ST-N</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MOH</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of</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Ukraine</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42-7.0:2008</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Pharmaceuticals.</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Good</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Clinical</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Practice</a:t>
            </a:r>
            <a:r>
              <a:rPr lang="en-US" sz="2400" b="1" dirty="0">
                <a:effectLst/>
                <a:latin typeface="Times New Roman" panose="02020603050405020304" pitchFamily="18" charset="0"/>
                <a:ea typeface="Times New Roman" panose="02020603050405020304" pitchFamily="18" charset="0"/>
              </a:rPr>
              <a:t> </a:t>
            </a:r>
            <a:endParaRPr lang="uk-UA" sz="2400" b="1" dirty="0"/>
          </a:p>
        </p:txBody>
      </p:sp>
      <p:sp>
        <p:nvSpPr>
          <p:cNvPr id="5" name="TextBox 4">
            <a:extLst>
              <a:ext uri="{FF2B5EF4-FFF2-40B4-BE49-F238E27FC236}">
                <a16:creationId xmlns:a16="http://schemas.microsoft.com/office/drawing/2014/main" id="{579DB8F6-95E9-BE27-657C-7D46CAB234D8}"/>
              </a:ext>
            </a:extLst>
          </p:cNvPr>
          <p:cNvSpPr txBox="1"/>
          <p:nvPr/>
        </p:nvSpPr>
        <p:spPr>
          <a:xfrm>
            <a:off x="2057400" y="2060138"/>
            <a:ext cx="9711812" cy="2246769"/>
          </a:xfrm>
          <a:prstGeom prst="rect">
            <a:avLst/>
          </a:prstGeom>
          <a:noFill/>
        </p:spPr>
        <p:txBody>
          <a:bodyPr wrap="square">
            <a:spAutoFit/>
          </a:bodyPr>
          <a:lstStyle/>
          <a:p>
            <a:pPr marL="450850" marR="149225" indent="448945" algn="l"/>
            <a:r>
              <a:rPr lang="en-US" sz="2000" dirty="0">
                <a:effectLst/>
                <a:latin typeface="Times New Roman" panose="02020603050405020304" pitchFamily="18" charset="0"/>
                <a:ea typeface="Times New Roman" panose="02020603050405020304" pitchFamily="18" charset="0"/>
              </a:rPr>
              <a:t>This guideline corresponds to the documents:</a:t>
            </a:r>
            <a:endParaRPr lang="uk-UA" sz="2000" dirty="0">
              <a:effectLst/>
              <a:latin typeface="Times New Roman" panose="02020603050405020304" pitchFamily="18" charset="0"/>
              <a:ea typeface="Times New Roman" panose="02020603050405020304" pitchFamily="18" charset="0"/>
            </a:endParaRPr>
          </a:p>
          <a:p>
            <a:pPr marL="450850" marR="502920" indent="448945" algn="l"/>
            <a:r>
              <a:rPr lang="en-US" sz="2000" dirty="0">
                <a:effectLst/>
                <a:latin typeface="Times New Roman" panose="02020603050405020304" pitchFamily="18" charset="0"/>
                <a:ea typeface="Times New Roman" panose="02020603050405020304" pitchFamily="18" charset="0"/>
              </a:rPr>
              <a:t>CPMP/ICH/135/95 (E 6) Note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Guidance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 Good Clinical Practice, 2002 Integrated Addendum</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Good</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Clinical Practice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E6(R2),</a:t>
            </a:r>
            <a:r>
              <a:rPr lang="en-US" sz="2000" spc="-10" dirty="0">
                <a:effectLst/>
                <a:latin typeface="Times New Roman" panose="02020603050405020304" pitchFamily="18" charset="0"/>
                <a:ea typeface="Times New Roman" panose="02020603050405020304" pitchFamily="18" charset="0"/>
              </a:rPr>
              <a:t> </a:t>
            </a:r>
            <a:r>
              <a:rPr lang="en-US" sz="2000" spc="-20" dirty="0">
                <a:effectLst/>
                <a:latin typeface="Times New Roman" panose="02020603050405020304" pitchFamily="18" charset="0"/>
                <a:ea typeface="Times New Roman" panose="02020603050405020304" pitchFamily="18" charset="0"/>
              </a:rPr>
              <a:t>2017</a:t>
            </a:r>
            <a:endParaRPr lang="uk-UA" sz="2000" spc="-20" dirty="0">
              <a:effectLst/>
              <a:latin typeface="Times New Roman" panose="02020603050405020304" pitchFamily="18" charset="0"/>
              <a:ea typeface="Times New Roman" panose="02020603050405020304" pitchFamily="18" charset="0"/>
            </a:endParaRPr>
          </a:p>
          <a:p>
            <a:pPr marL="1270" marR="92075" indent="448945" algn="just">
              <a:spcBef>
                <a:spcPts val="5"/>
              </a:spcBef>
            </a:pPr>
            <a:endParaRPr lang="uk-UA" sz="2000" spc="-20" dirty="0">
              <a:latin typeface="Times New Roman" panose="02020603050405020304" pitchFamily="18" charset="0"/>
              <a:ea typeface="Times New Roman" panose="02020603050405020304" pitchFamily="18" charset="0"/>
            </a:endParaRPr>
          </a:p>
          <a:p>
            <a:pPr marL="1270" marR="92075" indent="448945" algn="just">
              <a:spcBef>
                <a:spcPts val="5"/>
              </a:spcBef>
            </a:pPr>
            <a:r>
              <a:rPr lang="en-US" sz="2000" dirty="0">
                <a:effectLst/>
                <a:latin typeface="Times New Roman" panose="02020603050405020304" pitchFamily="18" charset="0"/>
                <a:ea typeface="Times New Roman" panose="02020603050405020304" pitchFamily="18" charset="0"/>
              </a:rPr>
              <a:t>This standard applies to all types of medicinal products for human use and establishes general requirements for the planning, organization, conduct, and documentation of the results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clinical trials of medicinal products for human use.</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7C8FFE6E-42F4-CB8D-15BC-4F37FD849A93}"/>
              </a:ext>
            </a:extLst>
          </p:cNvPr>
          <p:cNvSpPr txBox="1"/>
          <p:nvPr/>
        </p:nvSpPr>
        <p:spPr>
          <a:xfrm>
            <a:off x="2131141" y="4837836"/>
            <a:ext cx="9711813" cy="1015663"/>
          </a:xfrm>
          <a:prstGeom prst="rect">
            <a:avLst/>
          </a:prstGeom>
          <a:noFill/>
          <a:ln w="28575">
            <a:solidFill>
              <a:srgbClr val="FF0000"/>
            </a:solidFill>
          </a:ln>
        </p:spPr>
        <p:txBody>
          <a:bodyPr wrap="square">
            <a:spAutoFit/>
          </a:bodyPr>
          <a:lstStyle/>
          <a:p>
            <a:pPr marL="1270" marR="92075" indent="448945" algn="just"/>
            <a:r>
              <a:rPr lang="en-US" sz="2000" i="1" dirty="0">
                <a:effectLst/>
                <a:latin typeface="Times New Roman" panose="02020603050405020304" pitchFamily="18" charset="0"/>
                <a:ea typeface="Times New Roman" panose="02020603050405020304" pitchFamily="18" charset="0"/>
              </a:rPr>
              <a:t>Good Clinical Practice (GCP) </a:t>
            </a:r>
            <a:r>
              <a:rPr lang="en-US" sz="2000" dirty="0">
                <a:effectLst/>
                <a:latin typeface="Times New Roman" panose="02020603050405020304" pitchFamily="18" charset="0"/>
                <a:ea typeface="Times New Roman" panose="02020603050405020304" pitchFamily="18" charset="0"/>
              </a:rPr>
              <a:t>is an international ethical and scientific quality standard for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 and conduct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clinical trials of medicinal products for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 humans,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 well as for the documentation and reporting of their results.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1524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5ABA22-557A-D5A3-B3AE-1066993969AC}"/>
              </a:ext>
            </a:extLst>
          </p:cNvPr>
          <p:cNvSpPr txBox="1"/>
          <p:nvPr/>
        </p:nvSpPr>
        <p:spPr>
          <a:xfrm>
            <a:off x="1504950" y="497829"/>
            <a:ext cx="9380589" cy="830997"/>
          </a:xfrm>
          <a:prstGeom prst="rect">
            <a:avLst/>
          </a:prstGeom>
          <a:noFill/>
        </p:spPr>
        <p:txBody>
          <a:bodyPr wrap="square">
            <a:spAutoFit/>
          </a:bodyPr>
          <a:lstStyle/>
          <a:p>
            <a:pPr algn="ctr"/>
            <a:r>
              <a:rPr lang="en-US" sz="2400" b="1" u="sng" dirty="0">
                <a:effectLst/>
                <a:latin typeface="Times New Roman" panose="02020603050405020304" pitchFamily="18" charset="0"/>
                <a:ea typeface="Times New Roman" panose="02020603050405020304" pitchFamily="18" charset="0"/>
              </a:rPr>
              <a:t>Guideline</a:t>
            </a:r>
            <a:r>
              <a:rPr lang="en-US" sz="2400" b="1" u="sng" spc="-3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ST-N</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MOH</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of</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Ukraine</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42-7.4:2022</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Pharmaceuticals.</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Bioequivalence</a:t>
            </a:r>
            <a:r>
              <a:rPr lang="en-US" sz="2400" b="1" u="sng" spc="-3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Studies</a:t>
            </a:r>
            <a:r>
              <a:rPr lang="en-US" sz="2400" b="1" dirty="0">
                <a:effectLst/>
                <a:latin typeface="Times New Roman" panose="02020603050405020304" pitchFamily="18" charset="0"/>
                <a:ea typeface="Times New Roman" panose="02020603050405020304" pitchFamily="18" charset="0"/>
              </a:rPr>
              <a:t> </a:t>
            </a:r>
            <a:endParaRPr lang="uk-UA" sz="2400" b="1" dirty="0"/>
          </a:p>
        </p:txBody>
      </p:sp>
      <p:sp>
        <p:nvSpPr>
          <p:cNvPr id="5" name="TextBox 4">
            <a:extLst>
              <a:ext uri="{FF2B5EF4-FFF2-40B4-BE49-F238E27FC236}">
                <a16:creationId xmlns:a16="http://schemas.microsoft.com/office/drawing/2014/main" id="{13D58979-0F40-C97B-C1D1-F3DA07658382}"/>
              </a:ext>
            </a:extLst>
          </p:cNvPr>
          <p:cNvSpPr txBox="1"/>
          <p:nvPr/>
        </p:nvSpPr>
        <p:spPr>
          <a:xfrm>
            <a:off x="1504950" y="1518494"/>
            <a:ext cx="10058400" cy="3139321"/>
          </a:xfrm>
          <a:prstGeom prst="rect">
            <a:avLst/>
          </a:prstGeom>
          <a:noFill/>
        </p:spPr>
        <p:txBody>
          <a:bodyPr wrap="square">
            <a:spAutoFit/>
          </a:bodyPr>
          <a:lstStyle/>
          <a:p>
            <a:pPr marL="450850" marR="188595" indent="448945" algn="just"/>
            <a:r>
              <a:rPr lang="en-US" sz="1800" dirty="0">
                <a:effectLst/>
                <a:latin typeface="Times New Roman" panose="02020603050405020304" pitchFamily="18" charset="0"/>
                <a:ea typeface="Times New Roman" panose="02020603050405020304" pitchFamily="18" charset="0"/>
              </a:rPr>
              <a:t>This guideline corresponds to the documents:</a:t>
            </a:r>
            <a:endParaRPr lang="uk-UA" sz="1800" dirty="0">
              <a:effectLst/>
              <a:latin typeface="Times New Roman" panose="02020603050405020304" pitchFamily="18" charset="0"/>
              <a:ea typeface="Times New Roman" panose="02020603050405020304" pitchFamily="18" charset="0"/>
            </a:endParaRPr>
          </a:p>
          <a:p>
            <a:pPr marL="1270" marR="88900" indent="448945" algn="just"/>
            <a:r>
              <a:rPr lang="en-US" sz="1800" dirty="0">
                <a:effectLst/>
                <a:latin typeface="Times New Roman" panose="02020603050405020304" pitchFamily="18" charset="0"/>
                <a:ea typeface="Times New Roman" panose="02020603050405020304" pitchFamily="18" charset="0"/>
              </a:rPr>
              <a:t>CPMP/QWP/EWP/1401/98</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Rev.1/Corr</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Investigation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 Bioequivalence, 2010</a:t>
            </a:r>
            <a:endParaRPr lang="uk-UA" sz="1800" dirty="0">
              <a:effectLst/>
              <a:latin typeface="Times New Roman" panose="02020603050405020304" pitchFamily="18" charset="0"/>
              <a:ea typeface="Times New Roman" panose="02020603050405020304" pitchFamily="18" charset="0"/>
            </a:endParaRPr>
          </a:p>
          <a:p>
            <a:pPr marL="1270" marR="88265" indent="448945" algn="just"/>
            <a:r>
              <a:rPr lang="en-US" sz="1800" dirty="0">
                <a:effectLst/>
                <a:latin typeface="Times New Roman" panose="02020603050405020304" pitchFamily="18" charset="0"/>
                <a:ea typeface="Times New Roman" panose="02020603050405020304" pitchFamily="18" charset="0"/>
              </a:rPr>
              <a:t>EMA/CHMP/600958/2010/Corr.* Appendix IV of Guideline on the Investigation of Bioequivalence (CPMP/QWP/EWP/1401/98 Rev.1): Presentation of Biopharmaceutical and Bioanalytical Data in Module 2.7.1, 2011</a:t>
            </a:r>
            <a:endParaRPr lang="uk-UA" dirty="0">
              <a:latin typeface="Times New Roman" panose="02020603050405020304" pitchFamily="18" charset="0"/>
              <a:ea typeface="Times New Roman" panose="02020603050405020304" pitchFamily="18" charset="0"/>
            </a:endParaRPr>
          </a:p>
          <a:p>
            <a:pPr marL="1270" marR="88265" indent="448945" algn="just"/>
            <a:endParaRPr lang="uk-UA" dirty="0">
              <a:latin typeface="Times New Roman" panose="02020603050405020304" pitchFamily="18" charset="0"/>
              <a:ea typeface="Times New Roman" panose="02020603050405020304" pitchFamily="18" charset="0"/>
            </a:endParaRPr>
          </a:p>
          <a:p>
            <a:pPr marL="1270" marR="89535" indent="448945" algn="just"/>
            <a:r>
              <a:rPr lang="en-US" sz="1800" dirty="0">
                <a:effectLst/>
                <a:latin typeface="Times New Roman" panose="02020603050405020304" pitchFamily="18" charset="0"/>
                <a:ea typeface="Times New Roman" panose="02020603050405020304" pitchFamily="18" charset="0"/>
              </a:rPr>
              <a:t>This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guideline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applies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planning,</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conduct,</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evaluation</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tests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studies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 the bioavailability and bioequivalence of drugs at the stages of pharmaceutical development, manufacturing, compilation of registration dossiers and registration, as well as making changes</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to registration dossier materials and during audits or inspections of institutions conducting relevant studies.</a:t>
            </a:r>
            <a:endParaRPr lang="uk-UA" sz="1800" dirty="0">
              <a:effectLst/>
              <a:latin typeface="Times New Roman" panose="02020603050405020304" pitchFamily="18" charset="0"/>
              <a:ea typeface="Times New Roman" panose="02020603050405020304" pitchFamily="18" charset="0"/>
            </a:endParaRPr>
          </a:p>
          <a:p>
            <a:pPr marL="1270" marR="89535" indent="448945" algn="just"/>
            <a:endParaRPr lang="uk-UA"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78886C85-53D9-F038-9B59-62412DAD4E62}"/>
              </a:ext>
            </a:extLst>
          </p:cNvPr>
          <p:cNvSpPr txBox="1"/>
          <p:nvPr/>
        </p:nvSpPr>
        <p:spPr>
          <a:xfrm>
            <a:off x="1504949" y="4605845"/>
            <a:ext cx="10058399" cy="1754326"/>
          </a:xfrm>
          <a:prstGeom prst="rect">
            <a:avLst/>
          </a:prstGeom>
          <a:solidFill>
            <a:schemeClr val="bg1"/>
          </a:solidFill>
          <a:ln w="28575">
            <a:solidFill>
              <a:srgbClr val="FF0000"/>
            </a:solidFill>
          </a:ln>
        </p:spPr>
        <p:txBody>
          <a:bodyPr wrap="square">
            <a:spAutoFit/>
          </a:bodyPr>
          <a:lstStyle/>
          <a:p>
            <a:pPr marL="1270" marR="92075" indent="448945" algn="just"/>
            <a:r>
              <a:rPr lang="en-US" sz="1800" i="1" dirty="0">
                <a:effectLst/>
                <a:latin typeface="Times New Roman" panose="02020603050405020304" pitchFamily="18" charset="0"/>
                <a:ea typeface="Times New Roman" panose="02020603050405020304" pitchFamily="18" charset="0"/>
              </a:rPr>
              <a:t>Bioavailability </a:t>
            </a:r>
            <a:r>
              <a:rPr lang="en-US" sz="1800" dirty="0">
                <a:effectLst/>
                <a:latin typeface="Times New Roman" panose="02020603050405020304" pitchFamily="18" charset="0"/>
                <a:ea typeface="Times New Roman" panose="02020603050405020304" pitchFamily="18" charset="0"/>
              </a:rPr>
              <a:t>refers to the speed and extent to which the active substance or its active component is absorbed into the systemic circulation and becomes available at the site of action.</a:t>
            </a:r>
            <a:endParaRPr lang="uk-UA" sz="1800" dirty="0">
              <a:effectLst/>
              <a:latin typeface="Times New Roman" panose="02020603050405020304" pitchFamily="18" charset="0"/>
              <a:ea typeface="Times New Roman" panose="02020603050405020304" pitchFamily="18" charset="0"/>
            </a:endParaRPr>
          </a:p>
          <a:p>
            <a:pPr marL="1270" marR="89535" indent="448945" algn="just"/>
            <a:r>
              <a:rPr lang="en-US" sz="1800" i="1" dirty="0">
                <a:effectLst/>
                <a:latin typeface="Times New Roman" panose="02020603050405020304" pitchFamily="18" charset="0"/>
                <a:ea typeface="Times New Roman" panose="02020603050405020304" pitchFamily="18" charset="0"/>
              </a:rPr>
              <a:t>Bioequivalence</a:t>
            </a:r>
            <a:r>
              <a:rPr lang="en-US" sz="1800" i="1"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means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that,</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based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on</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properly</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conducted</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studies,</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the</a:t>
            </a:r>
            <a:r>
              <a:rPr lang="en-US" sz="1800" spc="4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absence</a:t>
            </a:r>
            <a:r>
              <a:rPr lang="en-US" sz="1800" spc="2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 a significant difference in the speed and extent to which the active substance or its active component in pharmaceutically equivalent or pharmaceutically alternative preparations becomes available at the site of action of the drug upon administration at the same molar dose under similar conditions.</a:t>
            </a:r>
            <a:endParaRPr lang="uk-U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20058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BF301E-D85A-159F-6CEC-CA7B361A2B41}"/>
              </a:ext>
            </a:extLst>
          </p:cNvPr>
          <p:cNvSpPr txBox="1"/>
          <p:nvPr/>
        </p:nvSpPr>
        <p:spPr>
          <a:xfrm>
            <a:off x="1676400" y="1189494"/>
            <a:ext cx="10058400" cy="4616648"/>
          </a:xfrm>
          <a:prstGeom prst="rect">
            <a:avLst/>
          </a:prstGeom>
          <a:solidFill>
            <a:schemeClr val="bg1"/>
          </a:solidFill>
          <a:ln w="28575">
            <a:solidFill>
              <a:srgbClr val="FF0000"/>
            </a:solidFill>
          </a:ln>
        </p:spPr>
        <p:txBody>
          <a:bodyPr wrap="square">
            <a:spAutoFit/>
          </a:bodyPr>
          <a:lstStyle/>
          <a:p>
            <a:pPr marL="1270" marR="88900" indent="448945" algn="just">
              <a:spcBef>
                <a:spcPts val="5"/>
              </a:spcBef>
            </a:pPr>
            <a:endParaRPr lang="uk-UA" dirty="0">
              <a:latin typeface="Times New Roman" panose="02020603050405020304" pitchFamily="18" charset="0"/>
              <a:ea typeface="Times New Roman" panose="02020603050405020304" pitchFamily="18" charset="0"/>
            </a:endParaRPr>
          </a:p>
          <a:p>
            <a:pPr marL="1270" marR="88900" indent="448945" algn="just">
              <a:spcBef>
                <a:spcPts val="5"/>
              </a:spcBef>
            </a:pPr>
            <a:r>
              <a:rPr lang="en-US" sz="2000" dirty="0">
                <a:effectLst/>
                <a:latin typeface="Times New Roman" panose="02020603050405020304" pitchFamily="18" charset="0"/>
                <a:ea typeface="Times New Roman" panose="02020603050405020304" pitchFamily="18" charset="0"/>
              </a:rPr>
              <a:t>According to the Procedure for Conducting Clinical Trials of Medicinal Products and Expertise of Materials of Clinical Trials and the Model Regulation on Ethics Committees, approved by</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Order of the Ministry</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Health of Ukraine dated September 23, 2009, No. 690:</a:t>
            </a:r>
            <a:endParaRPr lang="uk-UA" sz="2000" dirty="0">
              <a:effectLst/>
              <a:latin typeface="Times New Roman" panose="02020603050405020304" pitchFamily="18" charset="0"/>
              <a:ea typeface="Times New Roman" panose="02020603050405020304" pitchFamily="18" charset="0"/>
            </a:endParaRPr>
          </a:p>
          <a:p>
            <a:pPr marL="1270" marR="88900" indent="448945" algn="just">
              <a:spcBef>
                <a:spcPts val="5"/>
              </a:spcBef>
            </a:pPr>
            <a:endParaRPr lang="uk-UA" sz="2000" dirty="0">
              <a:latin typeface="Times New Roman" panose="02020603050405020304" pitchFamily="18" charset="0"/>
              <a:ea typeface="Times New Roman" panose="02020603050405020304" pitchFamily="18" charset="0"/>
            </a:endParaRPr>
          </a:p>
          <a:p>
            <a:pPr marL="1270" marR="88900" indent="448945" algn="just">
              <a:spcBef>
                <a:spcPts val="5"/>
              </a:spcBef>
            </a:pPr>
            <a:endParaRPr lang="uk-UA" sz="2000" dirty="0">
              <a:effectLst/>
              <a:latin typeface="Times New Roman" panose="02020603050405020304" pitchFamily="18" charset="0"/>
              <a:ea typeface="Times New Roman" panose="02020603050405020304" pitchFamily="18" charset="0"/>
            </a:endParaRPr>
          </a:p>
          <a:p>
            <a:pPr marL="342900" marR="90170" lvl="0" indent="-342900" algn="just">
              <a:buSzPts val="1200"/>
              <a:buFont typeface="Times New Roman" panose="02020603050405020304" pitchFamily="18" charset="0"/>
              <a:buAutoNum type="arabicPeriod"/>
              <a:tabLst>
                <a:tab pos="687705" algn="l"/>
              </a:tabLst>
            </a:pPr>
            <a:r>
              <a:rPr lang="en-US" sz="2000" spc="0" dirty="0">
                <a:effectLst/>
                <a:latin typeface="Times New Roman" panose="02020603050405020304" pitchFamily="18" charset="0"/>
                <a:ea typeface="Times New Roman" panose="02020603050405020304" pitchFamily="18" charset="0"/>
              </a:rPr>
              <a:t>Planning,</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conducting,</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reporting</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all</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clinical</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trials,</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including</a:t>
            </a:r>
            <a:r>
              <a:rPr lang="en-US" sz="2000" spc="400" dirty="0">
                <a:effectLst/>
                <a:latin typeface="Times New Roman" panose="02020603050405020304" pitchFamily="18" charset="0"/>
                <a:ea typeface="Times New Roman" panose="02020603050405020304" pitchFamily="18" charset="0"/>
              </a:rPr>
              <a:t> </a:t>
            </a:r>
            <a:r>
              <a:rPr lang="en-US" sz="2000" spc="0" dirty="0">
                <a:effectLst/>
                <a:latin typeface="Times New Roman" panose="02020603050405020304" pitchFamily="18" charset="0"/>
                <a:ea typeface="Times New Roman" panose="02020603050405020304" pitchFamily="18" charset="0"/>
              </a:rPr>
              <a:t>studies on bioequivalence assessment, shall be carried out in accordance with the requirements and principles of Good Clinical Practice (GCP).</a:t>
            </a:r>
            <a:endParaRPr lang="uk-UA" sz="2000" spc="0" dirty="0">
              <a:effectLst/>
              <a:latin typeface="Times New Roman" panose="02020603050405020304" pitchFamily="18" charset="0"/>
              <a:ea typeface="Times New Roman" panose="02020603050405020304" pitchFamily="18" charset="0"/>
            </a:endParaRPr>
          </a:p>
          <a:p>
            <a:pPr marL="342900" marR="86995" lvl="0" indent="-342900" algn="just">
              <a:buSzPts val="1200"/>
              <a:buFont typeface="Times New Roman" panose="02020603050405020304" pitchFamily="18" charset="0"/>
              <a:buAutoNum type="arabicPeriod"/>
              <a:tabLst>
                <a:tab pos="634365" algn="l"/>
              </a:tabLst>
            </a:pPr>
            <a:r>
              <a:rPr lang="en-US" sz="2000" spc="0" dirty="0">
                <a:effectLst/>
                <a:latin typeface="Times New Roman" panose="02020603050405020304" pitchFamily="18" charset="0"/>
                <a:ea typeface="Times New Roman" panose="02020603050405020304" pitchFamily="18" charset="0"/>
              </a:rPr>
              <a:t>The laboratory conducting pharmacokinetic studies involved in clinical trials must comply with the requirements of Good Laboratory Practice (GLP).</a:t>
            </a:r>
            <a:endParaRPr lang="uk-UA" sz="2000" spc="0" dirty="0">
              <a:effectLst/>
              <a:latin typeface="Times New Roman" panose="02020603050405020304" pitchFamily="18" charset="0"/>
              <a:ea typeface="Times New Roman" panose="02020603050405020304" pitchFamily="18" charset="0"/>
            </a:endParaRPr>
          </a:p>
          <a:p>
            <a:pPr marL="342900" marR="86995" indent="-342900" algn="just">
              <a:buSzPts val="1200"/>
              <a:buFont typeface="Times New Roman" panose="02020603050405020304" pitchFamily="18" charset="0"/>
              <a:buAutoNum type="arabicPeriod"/>
              <a:tabLst>
                <a:tab pos="634365" algn="l"/>
              </a:tabLst>
            </a:pPr>
            <a:r>
              <a:rPr lang="en-US" sz="2000" spc="0" dirty="0">
                <a:effectLst/>
                <a:latin typeface="Times New Roman" panose="02020603050405020304" pitchFamily="18" charset="0"/>
                <a:ea typeface="Times New Roman" panose="02020603050405020304" pitchFamily="18" charset="0"/>
              </a:rPr>
              <a:t>The production and storage of the investigational medicinal product, as well as handling it, shall be carried out in accordance with the requirements of Good Manufacturing Practice (GMP) and Good Clinical Practice (GCP) as stipulated by the legislation.</a:t>
            </a:r>
            <a:endParaRPr lang="uk-UA" sz="2000" spc="0" dirty="0">
              <a:effectLst/>
              <a:latin typeface="Times New Roman" panose="02020603050405020304" pitchFamily="18" charset="0"/>
              <a:ea typeface="Times New Roman" panose="02020603050405020304" pitchFamily="18" charset="0"/>
            </a:endParaRPr>
          </a:p>
          <a:p>
            <a:pPr marL="342900" marR="86995" lvl="0" indent="-342900" algn="just">
              <a:buSzPts val="1200"/>
              <a:buFont typeface="Times New Roman" panose="02020603050405020304" pitchFamily="18" charset="0"/>
              <a:buAutoNum type="arabicPeriod"/>
              <a:tabLst>
                <a:tab pos="634365" algn="l"/>
              </a:tabLst>
            </a:pPr>
            <a:endParaRPr lang="uk-UA" sz="1600" spc="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8627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CDEB6F-2BA9-8EAE-BE19-C58C888B0FC5}"/>
              </a:ext>
            </a:extLst>
          </p:cNvPr>
          <p:cNvSpPr txBox="1"/>
          <p:nvPr/>
        </p:nvSpPr>
        <p:spPr>
          <a:xfrm>
            <a:off x="1681316" y="705535"/>
            <a:ext cx="9139084" cy="830997"/>
          </a:xfrm>
          <a:prstGeom prst="rect">
            <a:avLst/>
          </a:prstGeom>
          <a:noFill/>
        </p:spPr>
        <p:txBody>
          <a:bodyPr wrap="square">
            <a:spAutoFit/>
          </a:bodyPr>
          <a:lstStyle/>
          <a:p>
            <a:pPr marL="1270" marR="87630" indent="448945" algn="ctr">
              <a:spcBef>
                <a:spcPts val="5"/>
              </a:spcBef>
            </a:pPr>
            <a:r>
              <a:rPr lang="en-US" sz="2400" b="1" u="sng" dirty="0">
                <a:effectLst/>
                <a:latin typeface="Times New Roman" panose="02020603050405020304" pitchFamily="18" charset="0"/>
                <a:ea typeface="Times New Roman" panose="02020603050405020304" pitchFamily="18" charset="0"/>
              </a:rPr>
              <a:t>Guideline ST-N MOH of Ukraine 42-1.1:2013 Pharmaceuticals. Good Regulatory</a:t>
            </a:r>
            <a:r>
              <a:rPr lang="en-US" sz="2400" b="1"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Practice</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B38B9502-F857-DE7B-877B-F7BA4A7CEBE0}"/>
              </a:ext>
            </a:extLst>
          </p:cNvPr>
          <p:cNvSpPr txBox="1"/>
          <p:nvPr/>
        </p:nvSpPr>
        <p:spPr>
          <a:xfrm>
            <a:off x="1681316" y="1671220"/>
            <a:ext cx="9715500" cy="2862322"/>
          </a:xfrm>
          <a:prstGeom prst="rect">
            <a:avLst/>
          </a:prstGeom>
          <a:noFill/>
        </p:spPr>
        <p:txBody>
          <a:bodyPr wrap="square">
            <a:spAutoFit/>
          </a:bodyPr>
          <a:lstStyle/>
          <a:p>
            <a:pPr marL="1270" marR="92075" indent="448945" algn="just"/>
            <a:r>
              <a:rPr lang="en-US" sz="2000" dirty="0">
                <a:effectLst/>
                <a:latin typeface="Times New Roman" panose="02020603050405020304" pitchFamily="18" charset="0"/>
                <a:ea typeface="Times New Roman" panose="02020603050405020304" pitchFamily="18" charset="0"/>
              </a:rPr>
              <a:t>The guideline corresponds to the recommendations of the World Health Organization (WHO)</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outlined in 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 for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National Medicines Regulatory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Authorities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(NMRAs)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titled "Marketing authorization of pharmaceutical products with special reference to multisource (generic) products – 2nd ed.«</a:t>
            </a:r>
            <a:endParaRPr lang="uk-UA" sz="2000" dirty="0">
              <a:effectLst/>
              <a:latin typeface="Times New Roman" panose="02020603050405020304" pitchFamily="18" charset="0"/>
              <a:ea typeface="Times New Roman" panose="02020603050405020304" pitchFamily="18" charset="0"/>
            </a:endParaRPr>
          </a:p>
          <a:p>
            <a:pPr marL="1270" marR="92075" indent="448945" algn="just"/>
            <a:endParaRPr lang="uk-UA" sz="2000" dirty="0">
              <a:effectLst/>
              <a:latin typeface="Times New Roman" panose="02020603050405020304" pitchFamily="18" charset="0"/>
              <a:ea typeface="Times New Roman" panose="02020603050405020304" pitchFamily="18" charset="0"/>
            </a:endParaRPr>
          </a:p>
          <a:p>
            <a:pPr marL="1270" marR="92075" indent="448945" algn="just"/>
            <a:r>
              <a:rPr lang="en-US" sz="2000" dirty="0">
                <a:effectLst/>
                <a:latin typeface="Times New Roman" panose="02020603050405020304" pitchFamily="18" charset="0"/>
                <a:ea typeface="Times New Roman" panose="02020603050405020304" pitchFamily="18" charset="0"/>
              </a:rPr>
              <a:t>The primary goal of Good Regulatory Practice is to enhance the effectiveness, consistency,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transparency</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activities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central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executive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authority</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field of health care, authorized bodies, and expert institutions performing regulatory functions.</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FA4A8DFA-3861-9F25-6729-FD7195946BA0}"/>
              </a:ext>
            </a:extLst>
          </p:cNvPr>
          <p:cNvSpPr txBox="1"/>
          <p:nvPr/>
        </p:nvSpPr>
        <p:spPr>
          <a:xfrm>
            <a:off x="1895475" y="4668230"/>
            <a:ext cx="9715500" cy="1323439"/>
          </a:xfrm>
          <a:prstGeom prst="rect">
            <a:avLst/>
          </a:prstGeom>
          <a:solidFill>
            <a:schemeClr val="bg1"/>
          </a:solidFill>
          <a:ln w="28575">
            <a:solidFill>
              <a:srgbClr val="FF0000"/>
            </a:solidFill>
          </a:ln>
        </p:spPr>
        <p:txBody>
          <a:bodyPr wrap="square">
            <a:spAutoFit/>
          </a:bodyPr>
          <a:lstStyle/>
          <a:p>
            <a:pPr marL="1270" marR="90805" indent="448945" algn="just"/>
            <a:r>
              <a:rPr lang="en-US" sz="2000" i="1" dirty="0">
                <a:effectLst/>
                <a:latin typeface="Times New Roman" panose="02020603050405020304" pitchFamily="18" charset="0"/>
                <a:ea typeface="Times New Roman" panose="02020603050405020304" pitchFamily="18" charset="0"/>
              </a:rPr>
              <a:t>Good Regulatory Practice </a:t>
            </a:r>
            <a:r>
              <a:rPr lang="en-US" sz="2000" dirty="0">
                <a:effectLst/>
                <a:latin typeface="Times New Roman" panose="02020603050405020304" pitchFamily="18" charset="0"/>
                <a:ea typeface="Times New Roman" panose="02020603050405020304" pitchFamily="18" charset="0"/>
              </a:rPr>
              <a:t>(</a:t>
            </a:r>
            <a:r>
              <a:rPr lang="en-US" sz="2000" i="1" dirty="0">
                <a:effectLst/>
                <a:latin typeface="Times New Roman" panose="02020603050405020304" pitchFamily="18" charset="0"/>
                <a:ea typeface="Times New Roman" panose="02020603050405020304" pitchFamily="18" charset="0"/>
              </a:rPr>
              <a:t>GRP</a:t>
            </a:r>
            <a:r>
              <a:rPr lang="en-US" sz="2000" dirty="0">
                <a:effectLst/>
                <a:latin typeface="Times New Roman" panose="02020603050405020304" pitchFamily="18" charset="0"/>
                <a:ea typeface="Times New Roman" panose="02020603050405020304" pitchFamily="18" charset="0"/>
              </a:rPr>
              <a:t>) in the field of pharmaceuticals refers to the principles and rules of regulatory activity applied by the central executive authority in the field of health care or other authorized bodies, expert institutions aimed at ensuring the effectiveness, safety, quality, and availability of medicinal products.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23235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5E2217-1927-A262-42AD-C850E429EB1B}"/>
              </a:ext>
            </a:extLst>
          </p:cNvPr>
          <p:cNvSpPr txBox="1"/>
          <p:nvPr/>
        </p:nvSpPr>
        <p:spPr>
          <a:xfrm>
            <a:off x="1943100" y="991285"/>
            <a:ext cx="9848850" cy="830997"/>
          </a:xfrm>
          <a:prstGeom prst="rect">
            <a:avLst/>
          </a:prstGeom>
          <a:noFill/>
        </p:spPr>
        <p:txBody>
          <a:bodyPr wrap="square">
            <a:spAutoFit/>
          </a:bodyPr>
          <a:lstStyle/>
          <a:p>
            <a:pPr marL="1270" marR="87630" indent="448945" algn="ctr"/>
            <a:r>
              <a:rPr lang="en-US" sz="2400" b="1" u="sng" dirty="0">
                <a:effectLst/>
                <a:latin typeface="Times New Roman" panose="02020603050405020304" pitchFamily="18" charset="0"/>
                <a:ea typeface="Times New Roman" panose="02020603050405020304" pitchFamily="18" charset="0"/>
              </a:rPr>
              <a:t>Guideline ST-N MOH of Ukraine 42-4.0:2020 Pharmaceuticals. Good Manufacturing</a:t>
            </a:r>
            <a:r>
              <a:rPr lang="en-US" sz="2400" b="1"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Practice</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ABA243E8-6DB4-1DC5-897A-182C70C5FBA2}"/>
              </a:ext>
            </a:extLst>
          </p:cNvPr>
          <p:cNvSpPr txBox="1"/>
          <p:nvPr/>
        </p:nvSpPr>
        <p:spPr>
          <a:xfrm>
            <a:off x="1771650" y="1997839"/>
            <a:ext cx="10020300" cy="4401205"/>
          </a:xfrm>
          <a:prstGeom prst="rect">
            <a:avLst/>
          </a:prstGeom>
          <a:noFill/>
        </p:spPr>
        <p:txBody>
          <a:bodyPr wrap="square">
            <a:spAutoFit/>
          </a:bodyPr>
          <a:lstStyle/>
          <a:p>
            <a:pPr marL="450850" indent="448945" algn="just"/>
            <a:r>
              <a:rPr lang="en-US" sz="2000" dirty="0">
                <a:effectLst/>
                <a:latin typeface="Times New Roman" panose="02020603050405020304" pitchFamily="18" charset="0"/>
                <a:ea typeface="Times New Roman" panose="02020603050405020304" pitchFamily="18" charset="0"/>
              </a:rPr>
              <a:t>This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corresponds to</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 </a:t>
            </a:r>
            <a:r>
              <a:rPr lang="en-US" sz="2000" spc="-10" dirty="0">
                <a:effectLst/>
                <a:latin typeface="Times New Roman" panose="02020603050405020304" pitchFamily="18" charset="0"/>
                <a:ea typeface="Times New Roman" panose="02020603050405020304" pitchFamily="18" charset="0"/>
              </a:rPr>
              <a:t>document:</a:t>
            </a:r>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The Rules Governing Medicinal Products in the European Union. Volume 4. EU Guidelines to Good Manufacturing Practice Medicinal Products for Human and Veterinary Use</a:t>
            </a:r>
            <a:endParaRPr lang="uk-UA" sz="2000" dirty="0">
              <a:effectLst/>
              <a:latin typeface="Times New Roman" panose="02020603050405020304" pitchFamily="18" charset="0"/>
              <a:ea typeface="Times New Roman" panose="02020603050405020304" pitchFamily="18" charset="0"/>
            </a:endParaRPr>
          </a:p>
          <a:p>
            <a:pPr marL="1270" marR="91440" indent="448945" algn="just">
              <a:spcBef>
                <a:spcPts val="5"/>
              </a:spcBef>
            </a:pPr>
            <a:endParaRPr lang="uk-UA" sz="2000" dirty="0">
              <a:effectLst/>
              <a:latin typeface="Times New Roman" panose="02020603050405020304" pitchFamily="18" charset="0"/>
              <a:ea typeface="Times New Roman" panose="02020603050405020304" pitchFamily="18" charset="0"/>
            </a:endParaRPr>
          </a:p>
          <a:p>
            <a:pPr marL="1270" marR="91440" indent="448945" algn="just">
              <a:spcBef>
                <a:spcPts val="5"/>
              </a:spcBef>
            </a:pPr>
            <a:r>
              <a:rPr lang="en-US" sz="2000" dirty="0">
                <a:effectLst/>
                <a:latin typeface="Times New Roman" panose="02020603050405020304" pitchFamily="18" charset="0"/>
                <a:ea typeface="Times New Roman" panose="02020603050405020304" pitchFamily="18" charset="0"/>
              </a:rPr>
              <a:t>This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establishes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provisions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Good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Manufacturing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Practice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(GMP) for</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human</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including</a:t>
            </a:r>
            <a:r>
              <a:rPr lang="en-US" sz="2000" spc="1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active</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substances</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used</a:t>
            </a:r>
            <a:r>
              <a:rPr lang="en-US" sz="2000" spc="1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 It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applies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manufactured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Ukraine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sale 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domestic</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market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export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purposes,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well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imported into Ukraine.</a:t>
            </a:r>
            <a:endParaRPr lang="uk-UA" sz="2000" dirty="0">
              <a:effectLst/>
              <a:latin typeface="Times New Roman" panose="02020603050405020304" pitchFamily="18" charset="0"/>
              <a:ea typeface="Times New Roman" panose="02020603050405020304" pitchFamily="18" charset="0"/>
            </a:endParaRPr>
          </a:p>
          <a:p>
            <a:pPr marL="1270" marR="88900" indent="448945" algn="just"/>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suitable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 in accordance with GMP principles and rules, as well as for use in audits, inspections, certification of production areas for compliance with GMP, and licensing of medicinal product </a:t>
            </a:r>
            <a:r>
              <a:rPr lang="en-US" sz="2000" spc="-10" dirty="0">
                <a:effectLst/>
                <a:latin typeface="Times New Roman" panose="02020603050405020304" pitchFamily="18" charset="0"/>
                <a:ea typeface="Times New Roman" panose="02020603050405020304" pitchFamily="18" charset="0"/>
              </a:rPr>
              <a:t>manufacturing.</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8932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C9F285-3272-3664-9661-CF75C9136B54}"/>
              </a:ext>
            </a:extLst>
          </p:cNvPr>
          <p:cNvSpPr txBox="1"/>
          <p:nvPr/>
        </p:nvSpPr>
        <p:spPr>
          <a:xfrm>
            <a:off x="1982429" y="982176"/>
            <a:ext cx="9860526" cy="4893647"/>
          </a:xfrm>
          <a:prstGeom prst="rect">
            <a:avLst/>
          </a:prstGeom>
          <a:noFill/>
        </p:spPr>
        <p:txBody>
          <a:bodyPr wrap="square">
            <a:spAutoFit/>
          </a:bodyPr>
          <a:lstStyle/>
          <a:p>
            <a:pPr marL="1270" marR="87630" indent="448945" algn="just"/>
            <a:r>
              <a:rPr lang="en-US" sz="2400" dirty="0">
                <a:effectLst/>
                <a:latin typeface="Times New Roman" panose="02020603050405020304" pitchFamily="18" charset="0"/>
                <a:ea typeface="Times New Roman" panose="02020603050405020304" pitchFamily="18" charset="0"/>
              </a:rPr>
              <a:t>Industrial production of medicinal products and the production of investigational medicinal products in Ukraine must comply with the requirements of the Guideline on Good Manufacturing</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Practice.</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procedure</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confirming</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compliance</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with</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40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conditions of</a:t>
            </a:r>
            <a:r>
              <a:rPr lang="en-US" sz="2400" spc="34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medicinal</a:t>
            </a:r>
            <a:r>
              <a:rPr lang="en-US" sz="2400" spc="35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product</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manufacturing</a:t>
            </a:r>
            <a:r>
              <a:rPr lang="en-US" sz="2400" spc="34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with</a:t>
            </a:r>
            <a:r>
              <a:rPr lang="en-US" sz="2400" spc="3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GMP</a:t>
            </a:r>
            <a:r>
              <a:rPr lang="en-US" sz="2400" spc="3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requirements</a:t>
            </a:r>
            <a:r>
              <a:rPr lang="en-US" sz="2400" spc="3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is</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approved</a:t>
            </a:r>
            <a:r>
              <a:rPr lang="en-US" sz="2400" spc="34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by</a:t>
            </a:r>
            <a:r>
              <a:rPr lang="en-US" sz="2400" spc="32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3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Ministry of Health of Ukraine by order No. 1130 dated December 27, 2012 (as amended on March 22, 2022). The confirmation of compliance by the State Service of Ukraine on Medicines and Drugs Control with the conditions of medicinal product manufacturing with GMP requirements is carried out by issuing a certificate of compliance with the conditions of medicinal product manufacturing</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with GMP requirements (for residents) or a conclusion on confirming</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compliance with GMP requirements for medicinal product manufacturing (for non-residents).</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83802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41BF10-75FB-DC9D-A04E-6B763E73D54D}"/>
              </a:ext>
            </a:extLst>
          </p:cNvPr>
          <p:cNvSpPr txBox="1"/>
          <p:nvPr/>
        </p:nvSpPr>
        <p:spPr>
          <a:xfrm>
            <a:off x="2595716" y="712872"/>
            <a:ext cx="8534400" cy="830997"/>
          </a:xfrm>
          <a:prstGeom prst="rect">
            <a:avLst/>
          </a:prstGeom>
          <a:noFill/>
        </p:spPr>
        <p:txBody>
          <a:bodyPr wrap="square">
            <a:spAutoFit/>
          </a:bodyPr>
          <a:lstStyle/>
          <a:p>
            <a:pPr algn="ctr"/>
            <a:r>
              <a:rPr lang="en-US" sz="2400" b="1" u="sng" dirty="0">
                <a:effectLst/>
                <a:latin typeface="Times New Roman" panose="02020603050405020304" pitchFamily="18" charset="0"/>
                <a:ea typeface="Times New Roman" panose="02020603050405020304" pitchFamily="18" charset="0"/>
              </a:rPr>
              <a:t>Guideline</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ST-N</a:t>
            </a:r>
            <a:r>
              <a:rPr lang="en-US" sz="2400" b="1" u="sng" spc="-2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MOH</a:t>
            </a:r>
            <a:r>
              <a:rPr lang="en-US" sz="2400" b="1" u="sng" spc="-2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of</a:t>
            </a:r>
            <a:r>
              <a:rPr lang="en-US" sz="2400" b="1" u="sng" spc="-2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Ukraine</a:t>
            </a:r>
            <a:r>
              <a:rPr lang="en-US" sz="2400" b="1" u="sng" spc="-2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42-5.1:2011</a:t>
            </a:r>
            <a:r>
              <a:rPr lang="en-US" sz="2400" b="1" u="sng" spc="-2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Pharmaceuticals.</a:t>
            </a:r>
            <a:r>
              <a:rPr lang="en-US" sz="2400" b="1" u="sng" spc="-2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Good</a:t>
            </a:r>
            <a:r>
              <a:rPr lang="en-US" sz="2400" b="1" u="sng" spc="-2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Storage</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Practice</a:t>
            </a:r>
            <a:r>
              <a:rPr lang="en-US" sz="2400" b="1" dirty="0">
                <a:effectLst/>
                <a:latin typeface="Times New Roman" panose="02020603050405020304" pitchFamily="18" charset="0"/>
                <a:ea typeface="Times New Roman" panose="02020603050405020304" pitchFamily="18" charset="0"/>
              </a:rPr>
              <a:t> </a:t>
            </a:r>
            <a:endParaRPr lang="uk-UA" sz="2400" b="1" dirty="0"/>
          </a:p>
        </p:txBody>
      </p:sp>
      <p:sp>
        <p:nvSpPr>
          <p:cNvPr id="5" name="TextBox 4">
            <a:extLst>
              <a:ext uri="{FF2B5EF4-FFF2-40B4-BE49-F238E27FC236}">
                <a16:creationId xmlns:a16="http://schemas.microsoft.com/office/drawing/2014/main" id="{1C103203-2C4C-C49D-FA97-AA202A1CD31D}"/>
              </a:ext>
            </a:extLst>
          </p:cNvPr>
          <p:cNvSpPr txBox="1"/>
          <p:nvPr/>
        </p:nvSpPr>
        <p:spPr>
          <a:xfrm>
            <a:off x="2057400" y="1859339"/>
            <a:ext cx="9220200" cy="3477875"/>
          </a:xfrm>
          <a:prstGeom prst="rect">
            <a:avLst/>
          </a:prstGeom>
          <a:noFill/>
        </p:spPr>
        <p:txBody>
          <a:bodyPr wrap="square">
            <a:spAutoFit/>
          </a:bodyPr>
          <a:lstStyle/>
          <a:p>
            <a:pPr marL="450850" marR="252095" indent="448945" algn="just"/>
            <a:r>
              <a:rPr lang="en-US" sz="2200" dirty="0">
                <a:effectLst/>
                <a:latin typeface="Times New Roman" panose="02020603050405020304" pitchFamily="18" charset="0"/>
                <a:ea typeface="Times New Roman" panose="02020603050405020304" pitchFamily="18" charset="0"/>
              </a:rPr>
              <a:t>This guideline corresponds to the documents:</a:t>
            </a:r>
            <a:endParaRPr lang="uk-UA" sz="2200" dirty="0">
              <a:effectLst/>
              <a:latin typeface="Times New Roman" panose="02020603050405020304" pitchFamily="18" charset="0"/>
              <a:ea typeface="Times New Roman" panose="02020603050405020304" pitchFamily="18" charset="0"/>
            </a:endParaRPr>
          </a:p>
          <a:p>
            <a:pPr marL="1270" marR="86995" indent="448945" algn="just"/>
            <a:r>
              <a:rPr lang="en-US" sz="2200" dirty="0">
                <a:effectLst/>
                <a:latin typeface="Times New Roman" panose="02020603050405020304" pitchFamily="18" charset="0"/>
                <a:ea typeface="Times New Roman" panose="02020603050405020304" pitchFamily="18" charset="0"/>
              </a:rPr>
              <a:t>Guide to good storage practices for pharmaceuticals (Annex 9). WHO Expert Committee on Specifications for Pharmaceuticals Preparations. Thirty-seventh Report. Geneva, World Health Organization, 2003: 125-136 (WHO Technical Report Series, № 908)</a:t>
            </a:r>
            <a:endParaRPr lang="uk-UA" sz="2200" dirty="0">
              <a:effectLst/>
              <a:latin typeface="Times New Roman" panose="02020603050405020304" pitchFamily="18" charset="0"/>
              <a:ea typeface="Times New Roman" panose="02020603050405020304" pitchFamily="18" charset="0"/>
            </a:endParaRPr>
          </a:p>
          <a:p>
            <a:pPr marL="1270" marR="86995" indent="448945" algn="just">
              <a:spcBef>
                <a:spcPts val="5"/>
              </a:spcBef>
            </a:pPr>
            <a:r>
              <a:rPr lang="en-US" sz="2200" dirty="0">
                <a:effectLst/>
                <a:latin typeface="Times New Roman" panose="02020603050405020304" pitchFamily="18" charset="0"/>
                <a:ea typeface="Times New Roman" panose="02020603050405020304" pitchFamily="18" charset="0"/>
              </a:rPr>
              <a:t>CPMP/QWP/609/96/Rev 2 Guideline on declaration of storage conditions: A: in the product information of medicinal products; B: for active substances. Annex to note for guidance on stability</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testing of new drug substances and products. Annex to note for guidance on stability testing of existing active substances and related finished products, 2007</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0421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C52159-5344-2E12-ED21-C6023DC05097}"/>
              </a:ext>
            </a:extLst>
          </p:cNvPr>
          <p:cNvSpPr txBox="1"/>
          <p:nvPr/>
        </p:nvSpPr>
        <p:spPr>
          <a:xfrm>
            <a:off x="2621524" y="1080562"/>
            <a:ext cx="9221431" cy="2593018"/>
          </a:xfrm>
          <a:prstGeom prst="rect">
            <a:avLst/>
          </a:prstGeom>
          <a:noFill/>
        </p:spPr>
        <p:txBody>
          <a:bodyPr wrap="square">
            <a:spAutoFit/>
          </a:bodyPr>
          <a:lstStyle/>
          <a:p>
            <a:pPr marL="1270" marR="88265" indent="448945" algn="just"/>
            <a:r>
              <a:rPr lang="en-US" sz="2000" dirty="0">
                <a:effectLst/>
                <a:latin typeface="Times New Roman" panose="02020603050405020304" pitchFamily="18" charset="0"/>
                <a:ea typeface="Times New Roman" panose="02020603050405020304" pitchFamily="18" charset="0"/>
              </a:rPr>
              <a:t>This guideline establishes the rules of Good Storage Practice (GSP) for medicinal products for human use. It is applicable for managing the proper storage of medicinal products for human use during their manufacturing, wholesale distribution, and retailing.</a:t>
            </a:r>
            <a:endParaRPr lang="uk-UA" sz="2000" dirty="0">
              <a:effectLst/>
              <a:latin typeface="Times New Roman" panose="02020603050405020304" pitchFamily="18" charset="0"/>
              <a:ea typeface="Times New Roman" panose="02020603050405020304" pitchFamily="18" charset="0"/>
            </a:endParaRPr>
          </a:p>
          <a:p>
            <a:pPr marL="1270" marR="90805" indent="448945" algn="just">
              <a:spcBef>
                <a:spcPts val="330"/>
              </a:spcBef>
            </a:pPr>
            <a:r>
              <a:rPr lang="en-US" sz="2000" dirty="0">
                <a:effectLst/>
                <a:latin typeface="Times New Roman" panose="02020603050405020304" pitchFamily="18" charset="0"/>
                <a:ea typeface="Times New Roman" panose="02020603050405020304" pitchFamily="18" charset="0"/>
              </a:rPr>
              <a:t>This guideline is used in conjunction with existing guidelines on Good Manufacturing Practice and Good Distribution Practice.</a:t>
            </a:r>
            <a:endParaRPr lang="uk-UA" sz="2000" dirty="0">
              <a:effectLst/>
              <a:latin typeface="Times New Roman" panose="02020603050405020304" pitchFamily="18" charset="0"/>
              <a:ea typeface="Times New Roman" panose="02020603050405020304" pitchFamily="18" charset="0"/>
            </a:endParaRPr>
          </a:p>
          <a:p>
            <a:pPr marL="1270" marR="89535" indent="448945" algn="just"/>
            <a:r>
              <a:rPr lang="en-US" sz="2000" dirty="0">
                <a:effectLst/>
                <a:latin typeface="Times New Roman" panose="02020603050405020304" pitchFamily="18" charset="0"/>
                <a:ea typeface="Times New Roman" panose="02020603050405020304" pitchFamily="18" charset="0"/>
              </a:rPr>
              <a:t>It is employed for auditing, inspecting, and certifying organizations, as well as for licensing the manufacturing, wholesale, and retail trade of medicinal products.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80206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3EC30B-90A7-F963-35B0-3D043915BE25}"/>
              </a:ext>
            </a:extLst>
          </p:cNvPr>
          <p:cNvSpPr txBox="1"/>
          <p:nvPr/>
        </p:nvSpPr>
        <p:spPr>
          <a:xfrm>
            <a:off x="2000250" y="707587"/>
            <a:ext cx="9144000" cy="830997"/>
          </a:xfrm>
          <a:prstGeom prst="rect">
            <a:avLst/>
          </a:prstGeom>
          <a:noFill/>
        </p:spPr>
        <p:txBody>
          <a:bodyPr wrap="square">
            <a:spAutoFit/>
          </a:bodyPr>
          <a:lstStyle/>
          <a:p>
            <a:pPr marL="1270" marR="89535" indent="448945" algn="ctr">
              <a:spcBef>
                <a:spcPts val="5"/>
              </a:spcBef>
            </a:pPr>
            <a:r>
              <a:rPr lang="en-US" sz="2400" b="1" u="sng" dirty="0">
                <a:effectLst/>
                <a:latin typeface="Times New Roman" panose="02020603050405020304" pitchFamily="18" charset="0"/>
                <a:ea typeface="Times New Roman" panose="02020603050405020304" pitchFamily="18" charset="0"/>
              </a:rPr>
              <a:t>Guideline ST-N MOH of Ukraine 42-5.0:2014 Pharmaceuticals. Good Distribution</a:t>
            </a:r>
            <a:r>
              <a:rPr lang="en-US" sz="2400" b="1"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Practice</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0F79425E-6694-ABA7-756C-492EFE1D6F73}"/>
              </a:ext>
            </a:extLst>
          </p:cNvPr>
          <p:cNvSpPr txBox="1"/>
          <p:nvPr/>
        </p:nvSpPr>
        <p:spPr>
          <a:xfrm>
            <a:off x="1552575" y="1749208"/>
            <a:ext cx="10039350" cy="4401205"/>
          </a:xfrm>
          <a:prstGeom prst="rect">
            <a:avLst/>
          </a:prstGeom>
          <a:noFill/>
        </p:spPr>
        <p:txBody>
          <a:bodyPr wrap="square">
            <a:spAutoFit/>
          </a:bodyPr>
          <a:lstStyle/>
          <a:p>
            <a:pPr marL="450850" indent="448945" algn="just"/>
            <a:r>
              <a:rPr lang="en-US" sz="2000" dirty="0">
                <a:effectLst/>
                <a:latin typeface="Times New Roman" panose="02020603050405020304" pitchFamily="18" charset="0"/>
                <a:ea typeface="Times New Roman" panose="02020603050405020304" pitchFamily="18" charset="0"/>
              </a:rPr>
              <a:t>This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 corresponds to the</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document:</a:t>
            </a:r>
            <a:endParaRPr lang="uk-UA" sz="2000" dirty="0">
              <a:effectLst/>
              <a:latin typeface="Times New Roman" panose="02020603050405020304" pitchFamily="18" charset="0"/>
              <a:ea typeface="Times New Roman" panose="02020603050405020304" pitchFamily="18" charset="0"/>
            </a:endParaRPr>
          </a:p>
          <a:p>
            <a:pPr marL="1270" marR="87630" indent="448945" algn="just"/>
            <a:r>
              <a:rPr lang="en-US" sz="2000" dirty="0">
                <a:effectLst/>
                <a:latin typeface="Times New Roman" panose="02020603050405020304" pitchFamily="18" charset="0"/>
                <a:ea typeface="Times New Roman" panose="02020603050405020304" pitchFamily="18" charset="0"/>
              </a:rPr>
              <a:t>Guidelines of 5 November 2013 on Good Distribution Practice of medicinal products for human use (Text with EEA relevance) (2013/С 343/01)</a:t>
            </a:r>
            <a:endParaRPr lang="uk-UA" sz="2000" dirty="0">
              <a:effectLst/>
              <a:latin typeface="Times New Roman" panose="02020603050405020304" pitchFamily="18" charset="0"/>
              <a:ea typeface="Times New Roman" panose="02020603050405020304" pitchFamily="18" charset="0"/>
            </a:endParaRPr>
          </a:p>
          <a:p>
            <a:pPr marL="1270" marR="93345" indent="448945" algn="just"/>
            <a:r>
              <a:rPr lang="en-US" sz="2000" dirty="0">
                <a:effectLst/>
                <a:latin typeface="Times New Roman" panose="02020603050405020304" pitchFamily="18" charset="0"/>
                <a:ea typeface="Times New Roman" panose="02020603050405020304" pitchFamily="18" charset="0"/>
              </a:rPr>
              <a:t>This</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a:t>
            </a:r>
            <a:r>
              <a:rPr lang="en-US" sz="2000" spc="13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used</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13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organise</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proper</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distribution</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human</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1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 in accordance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 the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principles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 rules of</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GDP and to build</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 by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wholesale trade enterprises, including those that manufacture medicinal products.</a:t>
            </a:r>
            <a:endParaRPr lang="uk-UA" sz="2000" dirty="0">
              <a:effectLst/>
              <a:latin typeface="Times New Roman" panose="02020603050405020304" pitchFamily="18" charset="0"/>
              <a:ea typeface="Times New Roman" panose="02020603050405020304" pitchFamily="18" charset="0"/>
            </a:endParaRPr>
          </a:p>
          <a:p>
            <a:pPr marL="1270" marR="92075" indent="448945" algn="just"/>
            <a:r>
              <a:rPr lang="en-US" sz="2000" dirty="0">
                <a:effectLst/>
                <a:latin typeface="Times New Roman" panose="02020603050405020304" pitchFamily="18" charset="0"/>
                <a:ea typeface="Times New Roman" panose="02020603050405020304" pitchFamily="18" charset="0"/>
              </a:rPr>
              <a:t>This guideline applies to the distribution of medicinal products manufactured in Ukraine for</a:t>
            </a:r>
            <a:r>
              <a:rPr lang="en-US" sz="2000" spc="3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sale</a:t>
            </a:r>
            <a:r>
              <a:rPr lang="en-US" sz="2000" spc="3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domestic</a:t>
            </a:r>
            <a:r>
              <a:rPr lang="en-US" sz="2000" spc="3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market</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3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3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export,</a:t>
            </a:r>
            <a:r>
              <a:rPr lang="en-US" sz="2000" spc="35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well</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medicinal</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products</a:t>
            </a:r>
            <a:r>
              <a:rPr lang="en-US" sz="2000" spc="3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imported to Ukraine.</a:t>
            </a:r>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This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suitable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use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purpose</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auditing,</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inspection,</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certification of relevant enterprises for compliance with the principles and rules of Good Distribution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Practice, licensing of wholesale trade in medicinal products.</a:t>
            </a:r>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As of the current period, certification for compliance with the requirements of good distribution practice in Ukraine is carried out on a voluntary basis.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2922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283532-DF1B-63AD-8861-B4C8932269F9}"/>
              </a:ext>
            </a:extLst>
          </p:cNvPr>
          <p:cNvSpPr txBox="1"/>
          <p:nvPr/>
        </p:nvSpPr>
        <p:spPr>
          <a:xfrm>
            <a:off x="2399071" y="2505670"/>
            <a:ext cx="8878529" cy="923330"/>
          </a:xfrm>
          <a:prstGeom prst="rect">
            <a:avLst/>
          </a:prstGeom>
          <a:noFill/>
        </p:spPr>
        <p:txBody>
          <a:bodyPr wrap="square">
            <a:spAutoFit/>
          </a:bodyPr>
          <a:lstStyle/>
          <a:p>
            <a:r>
              <a:rPr lang="uk-UA" sz="5400" dirty="0" err="1">
                <a:latin typeface="Times New Roman" panose="02020603050405020304" pitchFamily="18" charset="0"/>
                <a:cs typeface="Times New Roman" panose="02020603050405020304" pitchFamily="18" charset="0"/>
              </a:rPr>
              <a:t>Thank</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for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attention</a:t>
            </a:r>
            <a:r>
              <a:rPr lang="uk-UA" sz="5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8099142"/>
      </p:ext>
    </p:extLst>
  </p:cSld>
  <p:clrMapOvr>
    <a:masterClrMapping/>
  </p:clrMapOvr>
</p:sld>
</file>

<file path=ppt/theme/theme1.xml><?xml version="1.0" encoding="utf-8"?>
<a:theme xmlns:a="http://schemas.openxmlformats.org/drawingml/2006/main" name="Віхоть">
  <a:themeElements>
    <a:clrScheme name="Зелений">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46</TotalTime>
  <Words>2527</Words>
  <Application>Microsoft Office PowerPoint</Application>
  <PresentationFormat>Широкий екран</PresentationFormat>
  <Paragraphs>109</Paragraphs>
  <Slides>18</Slides>
  <Notes>1</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18</vt:i4>
      </vt:variant>
    </vt:vector>
  </HeadingPairs>
  <TitlesOfParts>
    <vt:vector size="24" baseType="lpstr">
      <vt:lpstr>Arial</vt:lpstr>
      <vt:lpstr>Calibri</vt:lpstr>
      <vt:lpstr>Century Gothic</vt:lpstr>
      <vt:lpstr>Times New Roman</vt:lpstr>
      <vt:lpstr>Wingdings 3</vt:lpstr>
      <vt:lpstr>Віхоть</vt:lpstr>
      <vt:lpstr> Topic 2. Regulatory framework for quality management of medicinal products.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3</cp:revision>
  <dcterms:created xsi:type="dcterms:W3CDTF">2025-01-18T14:04:45Z</dcterms:created>
  <dcterms:modified xsi:type="dcterms:W3CDTF">2026-03-22T22:41:57Z</dcterms:modified>
</cp:coreProperties>
</file>