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9" r:id="rId4"/>
    <p:sldId id="260" r:id="rId5"/>
    <p:sldId id="261" r:id="rId6"/>
    <p:sldId id="262" r:id="rId7"/>
    <p:sldId id="258"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305140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617548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3222673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103520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1490C0-E7B7-42B7-ADB8-0CC27263B1B6}"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3177127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AE1490C0-E7B7-42B7-ADB8-0CC27263B1B6}"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1469485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1490C0-E7B7-42B7-ADB8-0CC27263B1B6}"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2285968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545800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181815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3719296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3C4EE8-2291-48C2-B414-0D9695C5073F}"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9008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53210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3C4EE8-2291-48C2-B414-0D9695C5073F}"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19018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E1490C0-E7B7-42B7-ADB8-0CC27263B1B6}"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3531370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528125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E1490C0-E7B7-42B7-ADB8-0CC27263B1B6}"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3C4EE8-2291-48C2-B414-0D9695C5073F}" type="slidenum">
              <a:rPr lang="uk-UA" smtClean="0"/>
              <a:t>‹№›</a:t>
            </a:fld>
            <a:endParaRPr lang="uk-UA"/>
          </a:p>
        </p:txBody>
      </p:sp>
    </p:spTree>
    <p:extLst>
      <p:ext uri="{BB962C8B-B14F-4D97-AF65-F5344CB8AC3E}">
        <p14:creationId xmlns:p14="http://schemas.microsoft.com/office/powerpoint/2010/main" val="160551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E1490C0-E7B7-42B7-ADB8-0CC27263B1B6}"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63C4EE8-2291-48C2-B414-0D9695C5073F}" type="slidenum">
              <a:rPr lang="uk-UA" smtClean="0"/>
              <a:t>‹№›</a:t>
            </a:fld>
            <a:endParaRPr lang="uk-UA"/>
          </a:p>
        </p:txBody>
      </p:sp>
    </p:spTree>
    <p:extLst>
      <p:ext uri="{BB962C8B-B14F-4D97-AF65-F5344CB8AC3E}">
        <p14:creationId xmlns:p14="http://schemas.microsoft.com/office/powerpoint/2010/main" val="26969999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F7BFD5-05F4-EC62-8916-9D401881B697}"/>
              </a:ext>
            </a:extLst>
          </p:cNvPr>
          <p:cNvSpPr>
            <a:spLocks noGrp="1"/>
          </p:cNvSpPr>
          <p:nvPr>
            <p:ph type="ctrTitle"/>
          </p:nvPr>
        </p:nvSpPr>
        <p:spPr>
          <a:xfrm>
            <a:off x="2579381" y="2416629"/>
            <a:ext cx="8915399" cy="2262781"/>
          </a:xfrm>
        </p:spPr>
        <p:txBody>
          <a:bodyPr>
            <a:normAutofit/>
          </a:bodyPr>
          <a:lstStyle/>
          <a:p>
            <a:pPr marR="87630" algn="ctr">
              <a:spcBef>
                <a:spcPts val="0"/>
              </a:spcBef>
            </a:pPr>
            <a:r>
              <a:rPr lang="en-US" sz="2800" b="1">
                <a:solidFill>
                  <a:schemeClr val="tx1"/>
                </a:solidFill>
                <a:effectLst/>
                <a:latin typeface="Times New Roman" panose="02020603050405020304" pitchFamily="18" charset="0"/>
                <a:ea typeface="Times New Roman" panose="02020603050405020304" pitchFamily="18" charset="0"/>
              </a:rPr>
              <a:t>Topic</a:t>
            </a:r>
            <a:r>
              <a:rPr lang="en-US" sz="2800" b="1" spc="-2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2.</a:t>
            </a:r>
            <a:r>
              <a:rPr lang="en-US" sz="2800" b="1" spc="-10"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Regulatory</a:t>
            </a:r>
            <a:r>
              <a:rPr lang="en-US" sz="2800" b="1" spc="-5"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framework</a:t>
            </a:r>
            <a:r>
              <a:rPr lang="en-US" sz="2800" b="1" spc="-10"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for</a:t>
            </a:r>
            <a:r>
              <a:rPr lang="en-US" sz="2800" b="1" spc="-10"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quality</a:t>
            </a:r>
            <a:r>
              <a:rPr lang="en-US" sz="2800" b="1" spc="-10"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management</a:t>
            </a:r>
            <a:r>
              <a:rPr lang="en-US" sz="2800" b="1" spc="-5"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of</a:t>
            </a:r>
            <a:r>
              <a:rPr lang="en-US" sz="2800" b="1" spc="-10" dirty="0">
                <a:solidFill>
                  <a:schemeClr val="tx1"/>
                </a:solidFill>
                <a:effectLst/>
                <a:latin typeface="Times New Roman" panose="02020603050405020304" pitchFamily="18" charset="0"/>
                <a:ea typeface="Times New Roman" panose="02020603050405020304" pitchFamily="18" charset="0"/>
              </a:rPr>
              <a:t> </a:t>
            </a:r>
            <a:r>
              <a:rPr lang="en-US" sz="2800" b="1" dirty="0">
                <a:solidFill>
                  <a:schemeClr val="tx1"/>
                </a:solidFill>
                <a:effectLst/>
                <a:latin typeface="Times New Roman" panose="02020603050405020304" pitchFamily="18" charset="0"/>
                <a:ea typeface="Times New Roman" panose="02020603050405020304" pitchFamily="18" charset="0"/>
              </a:rPr>
              <a:t>medicinal</a:t>
            </a:r>
            <a:r>
              <a:rPr lang="en-US" sz="2800" b="1" spc="-5" dirty="0">
                <a:solidFill>
                  <a:schemeClr val="tx1"/>
                </a:solidFill>
                <a:effectLst/>
                <a:latin typeface="Times New Roman" panose="02020603050405020304" pitchFamily="18" charset="0"/>
                <a:ea typeface="Times New Roman" panose="02020603050405020304" pitchFamily="18" charset="0"/>
              </a:rPr>
              <a:t> </a:t>
            </a:r>
            <a:r>
              <a:rPr lang="en-US" sz="2800" b="1" spc="-10" dirty="0">
                <a:solidFill>
                  <a:schemeClr val="tx1"/>
                </a:solidFill>
                <a:effectLst/>
                <a:latin typeface="Times New Roman" panose="02020603050405020304" pitchFamily="18" charset="0"/>
                <a:ea typeface="Times New Roman" panose="02020603050405020304" pitchFamily="18" charset="0"/>
              </a:rPr>
              <a:t>products.</a:t>
            </a:r>
            <a:br>
              <a:rPr lang="uk-UA" sz="2800" dirty="0">
                <a:solidFill>
                  <a:schemeClr val="tx1"/>
                </a:solidFill>
                <a:effectLst/>
                <a:latin typeface="Times New Roman" panose="02020603050405020304" pitchFamily="18" charset="0"/>
                <a:ea typeface="Times New Roman" panose="02020603050405020304" pitchFamily="18" charset="0"/>
              </a:rPr>
            </a:br>
            <a:endParaRPr lang="uk-UA" sz="2800" dirty="0">
              <a:solidFill>
                <a:schemeClr val="tx1"/>
              </a:solidFill>
            </a:endParaRPr>
          </a:p>
        </p:txBody>
      </p:sp>
      <p:sp>
        <p:nvSpPr>
          <p:cNvPr id="4" name="TextBox 3">
            <a:extLst>
              <a:ext uri="{FF2B5EF4-FFF2-40B4-BE49-F238E27FC236}">
                <a16:creationId xmlns:a16="http://schemas.microsoft.com/office/drawing/2014/main" id="{C2C7CF33-6FF4-3925-7782-A6E6B5833CAC}"/>
              </a:ext>
            </a:extLst>
          </p:cNvPr>
          <p:cNvSpPr txBox="1"/>
          <p:nvPr/>
        </p:nvSpPr>
        <p:spPr>
          <a:xfrm>
            <a:off x="1271239" y="450953"/>
            <a:ext cx="1022354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5" name="Підзаголовок 2">
            <a:extLst>
              <a:ext uri="{FF2B5EF4-FFF2-40B4-BE49-F238E27FC236}">
                <a16:creationId xmlns:a16="http://schemas.microsoft.com/office/drawing/2014/main" id="{129C8C3B-F3CD-EE18-C929-84EA293D284D}"/>
              </a:ext>
            </a:extLst>
          </p:cNvPr>
          <p:cNvSpPr>
            <a:spLocks noGrp="1"/>
          </p:cNvSpPr>
          <p:nvPr>
            <p:ph type="subTitle" idx="1"/>
          </p:nvPr>
        </p:nvSpPr>
        <p:spPr>
          <a:xfrm>
            <a:off x="6645552" y="5271368"/>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0171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5F107B-0C83-E516-014C-455E50DA8965}"/>
              </a:ext>
            </a:extLst>
          </p:cNvPr>
          <p:cNvSpPr txBox="1"/>
          <p:nvPr/>
        </p:nvSpPr>
        <p:spPr>
          <a:xfrm>
            <a:off x="717754" y="2898854"/>
            <a:ext cx="6096000" cy="2554545"/>
          </a:xfrm>
          <a:prstGeom prst="rect">
            <a:avLst/>
          </a:prstGeom>
          <a:solidFill>
            <a:schemeClr val="accent3">
              <a:lumMod val="20000"/>
              <a:lumOff val="80000"/>
            </a:schemeClr>
          </a:solidFill>
          <a:ln>
            <a:solidFill>
              <a:schemeClr val="accent1"/>
            </a:solidFill>
          </a:ln>
        </p:spPr>
        <p:txBody>
          <a:bodyPr wrap="square">
            <a:spAutoFit/>
          </a:bodyPr>
          <a:lstStyle/>
          <a:p>
            <a:pPr marL="1270" marR="88265" indent="448945" algn="just"/>
            <a:r>
              <a:rPr lang="en-US" sz="2000" b="1" dirty="0">
                <a:effectLst/>
                <a:latin typeface="Times New Roman" panose="02020603050405020304" pitchFamily="18" charset="0"/>
                <a:ea typeface="Times New Roman" panose="02020603050405020304" pitchFamily="18" charset="0"/>
              </a:rPr>
              <a:t>Objective: </a:t>
            </a:r>
            <a:r>
              <a:rPr lang="en-US" sz="2000" dirty="0">
                <a:effectLst/>
                <a:latin typeface="Times New Roman" panose="02020603050405020304" pitchFamily="18" charset="0"/>
                <a:ea typeface="Times New Roman" panose="02020603050405020304" pitchFamily="18" charset="0"/>
              </a:rPr>
              <a:t>to form theoretical knowledge of higher education students on the application of general principles and basic methods of development, implementation, maintenance and improvement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enterprises/</a:t>
            </a:r>
            <a:r>
              <a:rPr lang="en-US" sz="2000" dirty="0" err="1">
                <a:effectLst/>
                <a:latin typeface="Times New Roman" panose="02020603050405020304" pitchFamily="18" charset="0"/>
                <a:ea typeface="Times New Roman" panose="02020603050405020304" pitchFamily="18" charset="0"/>
              </a:rPr>
              <a:t>organisations</a:t>
            </a:r>
            <a:r>
              <a:rPr lang="en-US" sz="2000" dirty="0">
                <a:effectLst/>
                <a:latin typeface="Times New Roman" panose="02020603050405020304" pitchFamily="18" charset="0"/>
                <a:ea typeface="Times New Roman" panose="02020603050405020304" pitchFamily="18" charset="0"/>
              </a:rPr>
              <a:t> in accordance with the rules of Good Pharmaceutical Practice and other industry standards.</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BFBFEC5-6C58-E844-8690-CE35E8494E27}"/>
              </a:ext>
            </a:extLst>
          </p:cNvPr>
          <p:cNvSpPr txBox="1"/>
          <p:nvPr/>
        </p:nvSpPr>
        <p:spPr>
          <a:xfrm>
            <a:off x="1730477" y="566678"/>
            <a:ext cx="9851923" cy="2246769"/>
          </a:xfrm>
          <a:prstGeom prst="rect">
            <a:avLst/>
          </a:prstGeom>
          <a:noFill/>
        </p:spPr>
        <p:txBody>
          <a:bodyPr wrap="square">
            <a:spAutoFit/>
          </a:bodyPr>
          <a:lstStyle/>
          <a:p>
            <a:pPr marL="1270" marR="88900" indent="448945" algn="just"/>
            <a:r>
              <a:rPr lang="en-US" sz="2000" b="1" dirty="0">
                <a:effectLst/>
                <a:latin typeface="Times New Roman" panose="02020603050405020304" pitchFamily="18" charset="0"/>
                <a:ea typeface="Times New Roman" panose="02020603050405020304" pitchFamily="18" charset="0"/>
              </a:rPr>
              <a:t>The relevance of the topic. </a:t>
            </a:r>
            <a:r>
              <a:rPr lang="en-US" sz="2000" dirty="0">
                <a:effectLst/>
                <a:latin typeface="Times New Roman" panose="02020603050405020304" pitchFamily="18" charset="0"/>
                <a:ea typeface="Times New Roman" panose="02020603050405020304" pitchFamily="18" charset="0"/>
              </a:rPr>
              <a:t>WHO, in developing the national medical strategy, emphasizes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must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high</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safe,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effective.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Ensuring the quality of pharmaceuticals is a comprehensive concept that must be guaranteed at all stages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life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cycle—from</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initial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development,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market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placement,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 cessation of production and medical use of the products. This is achieved through industry quality management standards in pharmaceuticals, which encompass Good Practices (</a:t>
            </a:r>
            <a:r>
              <a:rPr lang="en-US" sz="2000" dirty="0" err="1">
                <a:effectLst/>
                <a:latin typeface="Times New Roman" panose="02020603050405020304" pitchFamily="18" charset="0"/>
                <a:ea typeface="Times New Roman" panose="02020603050405020304" pitchFamily="18" charset="0"/>
              </a:rPr>
              <a:t>GxP</a:t>
            </a:r>
            <a:r>
              <a:rPr lang="en-US" sz="2000"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6189DABB-ECBA-7E00-9FA1-2625F6C6D058}"/>
              </a:ext>
            </a:extLst>
          </p:cNvPr>
          <p:cNvSpPr txBox="1"/>
          <p:nvPr/>
        </p:nvSpPr>
        <p:spPr>
          <a:xfrm>
            <a:off x="7157883" y="2898854"/>
            <a:ext cx="4522839" cy="3477875"/>
          </a:xfrm>
          <a:prstGeom prst="rect">
            <a:avLst/>
          </a:prstGeom>
          <a:solidFill>
            <a:schemeClr val="accent3">
              <a:lumMod val="20000"/>
              <a:lumOff val="80000"/>
            </a:schemeClr>
          </a:solidFill>
          <a:ln>
            <a:solidFill>
              <a:schemeClr val="accent1"/>
            </a:solidFill>
          </a:ln>
        </p:spPr>
        <p:txBody>
          <a:bodyPr wrap="square">
            <a:spAutoFit/>
          </a:bodyPr>
          <a:lstStyle/>
          <a:p>
            <a:pPr marL="450850" algn="just"/>
            <a:r>
              <a:rPr lang="en-US" sz="2000" b="1" kern="0" dirty="0">
                <a:effectLst/>
                <a:latin typeface="Times New Roman" panose="02020603050405020304" pitchFamily="18" charset="0"/>
                <a:ea typeface="Times New Roman" panose="02020603050405020304" pitchFamily="18" charset="0"/>
              </a:rPr>
              <a:t>Lecture</a:t>
            </a:r>
            <a:r>
              <a:rPr lang="en-US" sz="2000" b="1" kern="0" spc="-20" dirty="0">
                <a:effectLst/>
                <a:latin typeface="Times New Roman" panose="02020603050405020304" pitchFamily="18" charset="0"/>
                <a:ea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rPr>
              <a:t>plan and</a:t>
            </a:r>
            <a:r>
              <a:rPr lang="en-US" sz="2000" b="1" kern="0" spc="-10" dirty="0">
                <a:effectLst/>
                <a:latin typeface="Times New Roman" panose="02020603050405020304" pitchFamily="18" charset="0"/>
                <a:ea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rPr>
              <a:t>organizational</a:t>
            </a:r>
            <a:r>
              <a:rPr lang="en-US" sz="2000" b="1" kern="0" spc="-5" dirty="0">
                <a:effectLst/>
                <a:latin typeface="Times New Roman" panose="02020603050405020304" pitchFamily="18" charset="0"/>
                <a:ea typeface="Times New Roman" panose="02020603050405020304" pitchFamily="18" charset="0"/>
              </a:rPr>
              <a:t> </a:t>
            </a:r>
            <a:r>
              <a:rPr lang="en-US" sz="2000" b="1" kern="0" spc="-10" dirty="0">
                <a:effectLst/>
                <a:latin typeface="Times New Roman" panose="02020603050405020304" pitchFamily="18" charset="0"/>
                <a:ea typeface="Times New Roman" panose="02020603050405020304" pitchFamily="18" charset="0"/>
              </a:rPr>
              <a:t>structure:</a:t>
            </a:r>
            <a:endParaRPr lang="uk-UA" sz="2000" b="1" kern="0" spc="-10" dirty="0">
              <a:effectLst/>
              <a:latin typeface="Times New Roman" panose="02020603050405020304" pitchFamily="18" charset="0"/>
              <a:ea typeface="Times New Roman" panose="02020603050405020304" pitchFamily="18" charset="0"/>
            </a:endParaRPr>
          </a:p>
          <a:p>
            <a:pPr marL="450850" algn="just"/>
            <a:endParaRPr lang="uk-UA" sz="2000" b="1" kern="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Good Pharmacy</a:t>
            </a:r>
            <a:r>
              <a:rPr lang="en-US" sz="2000" spc="-1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Practice.</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Good</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Pharmacovigilance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Practices.</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ICH</a:t>
            </a:r>
            <a:r>
              <a:rPr lang="en-US" sz="2000" spc="-20" dirty="0">
                <a:effectLst/>
                <a:latin typeface="Times New Roman" panose="02020603050405020304" pitchFamily="18" charset="0"/>
                <a:ea typeface="Times New Roman" panose="02020603050405020304" pitchFamily="18" charset="0"/>
              </a:rPr>
              <a:t> </a:t>
            </a:r>
            <a:r>
              <a:rPr lang="en-US" sz="2000" spc="-25" dirty="0">
                <a:effectLst/>
                <a:latin typeface="Times New Roman" panose="02020603050405020304" pitchFamily="18" charset="0"/>
                <a:ea typeface="Times New Roman" panose="02020603050405020304" pitchFamily="18" charset="0"/>
              </a:rPr>
              <a:t>Q9.</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ICH</a:t>
            </a:r>
            <a:r>
              <a:rPr lang="en-US" sz="2000" spc="-20" dirty="0">
                <a:effectLst/>
                <a:latin typeface="Times New Roman" panose="02020603050405020304" pitchFamily="18" charset="0"/>
                <a:ea typeface="Times New Roman" panose="02020603050405020304" pitchFamily="18" charset="0"/>
              </a:rPr>
              <a:t> Q10.</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Integrated</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quality</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management</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pharmaceutical</a:t>
            </a:r>
            <a:r>
              <a:rPr lang="en-US" sz="2000" spc="-5" dirty="0">
                <a:effectLst/>
                <a:latin typeface="Times New Roman" panose="02020603050405020304" pitchFamily="18" charset="0"/>
                <a:ea typeface="Times New Roman" panose="02020603050405020304" pitchFamily="18" charset="0"/>
              </a:rPr>
              <a:t> </a:t>
            </a:r>
            <a:r>
              <a:rPr lang="en-US" sz="2000" spc="-10" dirty="0" err="1">
                <a:effectLst/>
                <a:latin typeface="Times New Roman" panose="02020603050405020304" pitchFamily="18" charset="0"/>
                <a:ea typeface="Times New Roman" panose="02020603050405020304" pitchFamily="18" charset="0"/>
              </a:rPr>
              <a:t>organisations</a:t>
            </a:r>
            <a:r>
              <a:rPr lang="en-US"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31825" algn="l"/>
              </a:tabLst>
            </a:pPr>
            <a:r>
              <a:rPr lang="en-US" sz="2000" spc="0" dirty="0">
                <a:effectLst/>
                <a:latin typeface="Times New Roman" panose="02020603050405020304" pitchFamily="18" charset="0"/>
                <a:ea typeface="Times New Roman" panose="02020603050405020304" pitchFamily="18" charset="0"/>
              </a:rPr>
              <a:t>State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Pharmacopoeia</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a:t>
            </a:r>
            <a:r>
              <a:rPr lang="en-US" sz="2000" spc="-10" dirty="0">
                <a:effectLst/>
                <a:latin typeface="Times New Roman" panose="02020603050405020304" pitchFamily="18" charset="0"/>
                <a:ea typeface="Times New Roman" panose="02020603050405020304" pitchFamily="18" charset="0"/>
              </a:rPr>
              <a:t>Ukraine.</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8336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4D6F0F-7477-4751-1C48-66958EB16EE0}"/>
              </a:ext>
            </a:extLst>
          </p:cNvPr>
          <p:cNvSpPr txBox="1"/>
          <p:nvPr/>
        </p:nvSpPr>
        <p:spPr>
          <a:xfrm>
            <a:off x="2349910" y="568264"/>
            <a:ext cx="8915400" cy="1015663"/>
          </a:xfrm>
          <a:prstGeom prst="rect">
            <a:avLst/>
          </a:prstGeom>
          <a:noFill/>
        </p:spPr>
        <p:txBody>
          <a:bodyPr wrap="square">
            <a:spAutoFit/>
          </a:bodyPr>
          <a:lstStyle/>
          <a:p>
            <a:pPr marL="1270" marR="88900" indent="448945" algn="ctr"/>
            <a:r>
              <a:rPr lang="en-US" sz="2000" b="1" u="sng" dirty="0">
                <a:effectLst/>
                <a:latin typeface="Times New Roman" panose="02020603050405020304" pitchFamily="18" charset="0"/>
                <a:ea typeface="Times New Roman" panose="02020603050405020304" pitchFamily="18" charset="0"/>
              </a:rPr>
              <a:t>Good</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Pharmacy</a:t>
            </a:r>
            <a:r>
              <a:rPr lang="en-US" sz="2000" b="1" u="sng" spc="-3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Practice: Quality</a:t>
            </a:r>
            <a:r>
              <a:rPr lang="en-US" sz="2000" b="1" u="sng" spc="-3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Standards</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for</a:t>
            </a:r>
            <a:r>
              <a:rPr lang="en-US" sz="2000" b="1" u="sng" spc="-1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Pharmacy</a:t>
            </a:r>
            <a:r>
              <a:rPr lang="en-US" sz="2000" b="1" u="sng" spc="-3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Services</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(WHO/UNICEF</a:t>
            </a:r>
            <a:r>
              <a:rPr lang="en-US" sz="2000" b="1" u="sng" spc="-2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Joint</a:t>
            </a:r>
            <a:r>
              <a:rPr lang="en-US" sz="2000" b="1"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Statement on GPP) WHO; Standard, International Document as of 01.01.2011</a:t>
            </a:r>
            <a:endParaRPr lang="uk-UA" sz="20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F2340796-5314-7D6D-42F4-E015F96BD002}"/>
              </a:ext>
            </a:extLst>
          </p:cNvPr>
          <p:cNvSpPr txBox="1"/>
          <p:nvPr/>
        </p:nvSpPr>
        <p:spPr>
          <a:xfrm>
            <a:off x="2432255" y="2031996"/>
            <a:ext cx="9199307" cy="3970318"/>
          </a:xfrm>
          <a:prstGeom prst="rect">
            <a:avLst/>
          </a:prstGeom>
          <a:noFill/>
        </p:spPr>
        <p:txBody>
          <a:bodyPr wrap="square">
            <a:spAutoFit/>
          </a:bodyPr>
          <a:lstStyle/>
          <a:p>
            <a:pPr marL="1270" marR="85725" indent="448945" algn="just"/>
            <a:r>
              <a:rPr lang="en-US" sz="1800" dirty="0">
                <a:effectLst/>
                <a:latin typeface="Times New Roman" panose="02020603050405020304" pitchFamily="18" charset="0"/>
                <a:ea typeface="Times New Roman" panose="02020603050405020304" pitchFamily="18" charset="0"/>
              </a:rPr>
              <a:t>By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Order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Ministry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Health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dated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30,</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2013,</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455 "On the WHO and FIP Guideline Good Pharmacy Practice: Quality Standards for Pharmacy Services", with the aim of improving the provision of quality medical care in healthcare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facilities, the joint guideline of the World Health Organization and the International Pharmaceutical Federation "Good Pharmacy Practice: Quality Standards for Pharmacy Services" is recommended for implementation.</a:t>
            </a:r>
            <a:endParaRPr lang="uk-UA" sz="1800" dirty="0">
              <a:effectLst/>
              <a:latin typeface="Times New Roman" panose="02020603050405020304" pitchFamily="18" charset="0"/>
              <a:ea typeface="Times New Roman" panose="02020603050405020304" pitchFamily="18" charset="0"/>
            </a:endParaRPr>
          </a:p>
          <a:p>
            <a:pPr marL="1270" marR="85725" indent="448945" algn="just"/>
            <a:endParaRPr lang="uk-UA" sz="1800" dirty="0">
              <a:effectLst/>
              <a:latin typeface="Times New Roman" panose="02020603050405020304" pitchFamily="18" charset="0"/>
              <a:ea typeface="Times New Roman" panose="02020603050405020304" pitchFamily="18" charset="0"/>
            </a:endParaRPr>
          </a:p>
          <a:p>
            <a:pPr marL="1270" marR="89535" indent="448945" algn="just"/>
            <a:r>
              <a:rPr lang="en-US" sz="1800" i="1" dirty="0">
                <a:effectLst/>
                <a:latin typeface="Times New Roman" panose="02020603050405020304" pitchFamily="18" charset="0"/>
                <a:ea typeface="Times New Roman" panose="02020603050405020304" pitchFamily="18" charset="0"/>
              </a:rPr>
              <a:t>Good</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Pharmacy</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Practice</a:t>
            </a:r>
            <a:r>
              <a:rPr lang="en-US" sz="1800" i="1"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i="1" dirty="0">
                <a:effectLst/>
                <a:latin typeface="Times New Roman" panose="02020603050405020304" pitchFamily="18" charset="0"/>
                <a:ea typeface="Times New Roman" panose="02020603050405020304" pitchFamily="18" charset="0"/>
              </a:rPr>
              <a:t>GPP</a:t>
            </a:r>
            <a:r>
              <a:rPr lang="en-US" sz="1800" dirty="0">
                <a:effectLst/>
                <a:latin typeface="Times New Roman" panose="02020603050405020304" pitchFamily="18" charset="0"/>
                <a:ea typeface="Times New Roman" panose="02020603050405020304" pitchFamily="18" charset="0"/>
              </a:rPr>
              <a: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principles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rules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retail</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dispensing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medicinal products, their storage, control, manufacturing in pharmacy conditions, dispensing, compliance with which ensures the quality of the medicinal product at the retail trade stage.</a:t>
            </a:r>
            <a:endParaRPr lang="uk-UA" sz="1800" dirty="0">
              <a:effectLst/>
              <a:latin typeface="Times New Roman" panose="02020603050405020304" pitchFamily="18" charset="0"/>
              <a:ea typeface="Times New Roman" panose="02020603050405020304" pitchFamily="18" charset="0"/>
            </a:endParaRPr>
          </a:p>
          <a:p>
            <a:pPr marL="1270" marR="89535" indent="448945" algn="just"/>
            <a:endParaRPr lang="uk-UA" sz="1800" dirty="0">
              <a:effectLst/>
              <a:latin typeface="Times New Roman" panose="02020603050405020304" pitchFamily="18" charset="0"/>
              <a:ea typeface="Times New Roman" panose="02020603050405020304" pitchFamily="18" charset="0"/>
            </a:endParaRPr>
          </a:p>
          <a:p>
            <a:pPr marL="450850" indent="448945" algn="just"/>
            <a:r>
              <a:rPr lang="en-US" sz="1800" dirty="0">
                <a:effectLst/>
                <a:latin typeface="Times New Roman" panose="02020603050405020304" pitchFamily="18" charset="0"/>
                <a:ea typeface="Times New Roman" panose="02020603050405020304" pitchFamily="18" charset="0"/>
              </a:rPr>
              <a:t>By</a:t>
            </a:r>
            <a:r>
              <a:rPr lang="en-US" sz="1800" spc="2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Order</a:t>
            </a:r>
            <a:r>
              <a:rPr lang="en-US" sz="1800" spc="3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Ministry</a:t>
            </a:r>
            <a:r>
              <a:rPr lang="en-US" sz="1800" spc="2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Health</a:t>
            </a:r>
            <a:r>
              <a:rPr lang="en-US" sz="1800" spc="3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dated</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January</a:t>
            </a:r>
            <a:r>
              <a:rPr lang="en-US" sz="1800" spc="3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5,</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2022,</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a:t>
            </a:r>
            <a:r>
              <a:rPr lang="en-US" sz="1800" spc="325" dirty="0">
                <a:effectLst/>
                <a:latin typeface="Times New Roman" panose="02020603050405020304" pitchFamily="18" charset="0"/>
                <a:ea typeface="Times New Roman" panose="02020603050405020304" pitchFamily="18" charset="0"/>
              </a:rPr>
              <a:t> </a:t>
            </a:r>
            <a:r>
              <a:rPr lang="en-US" sz="1800" spc="-25" dirty="0">
                <a:effectLst/>
                <a:latin typeface="Times New Roman" panose="02020603050405020304" pitchFamily="18" charset="0"/>
                <a:ea typeface="Times New Roman" panose="02020603050405020304" pitchFamily="18" charset="0"/>
              </a:rPr>
              <a:t>7,</a:t>
            </a:r>
            <a:endParaRPr lang="uk-UA" sz="1800" dirty="0">
              <a:effectLst/>
              <a:latin typeface="Times New Roman" panose="02020603050405020304" pitchFamily="18" charset="0"/>
              <a:ea typeface="Times New Roman" panose="02020603050405020304" pitchFamily="18" charset="0"/>
            </a:endParaRPr>
          </a:p>
          <a:p>
            <a:pPr marL="1270" marR="91440" indent="448945" algn="just"/>
            <a:r>
              <a:rPr lang="en-US" sz="1800" dirty="0">
                <a:effectLst/>
                <a:latin typeface="Times New Roman" panose="02020603050405020304" pitchFamily="18" charset="0"/>
                <a:ea typeface="Times New Roman" panose="02020603050405020304" pitchFamily="18" charset="0"/>
              </a:rPr>
              <a:t>36</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pharmacist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protocols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were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approved,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which</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recommended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heads of pharmacy establishments of all forms of ownership in practical activities.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2076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1C0C6-889E-1E7A-D546-398ADC73CA4B}"/>
              </a:ext>
            </a:extLst>
          </p:cNvPr>
          <p:cNvSpPr txBox="1"/>
          <p:nvPr/>
        </p:nvSpPr>
        <p:spPr>
          <a:xfrm>
            <a:off x="2556386" y="679725"/>
            <a:ext cx="8436077" cy="707886"/>
          </a:xfrm>
          <a:prstGeom prst="rect">
            <a:avLst/>
          </a:prstGeom>
          <a:noFill/>
        </p:spPr>
        <p:txBody>
          <a:bodyPr wrap="square">
            <a:spAutoFit/>
          </a:bodyPr>
          <a:lstStyle/>
          <a:p>
            <a:pPr marL="1270" marR="90170" indent="448945" algn="ctr"/>
            <a:r>
              <a:rPr lang="en-US" sz="2000" b="1" u="sng" dirty="0">
                <a:effectLst/>
                <a:latin typeface="Times New Roman" panose="02020603050405020304" pitchFamily="18" charset="0"/>
                <a:ea typeface="Times New Roman" panose="02020603050405020304" pitchFamily="18" charset="0"/>
              </a:rPr>
              <a:t>Guideline ST-N MOH of Ukraine 42-8.7:2018 Pharmaceuticals. Pharmacovigilance</a:t>
            </a:r>
            <a:r>
              <a:rPr lang="en-US" sz="2000" b="1"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Practices</a:t>
            </a:r>
            <a:endParaRPr lang="uk-UA" sz="2000" b="1"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81CE400B-08B8-0984-5D38-CAE698A129B6}"/>
              </a:ext>
            </a:extLst>
          </p:cNvPr>
          <p:cNvSpPr txBox="1"/>
          <p:nvPr/>
        </p:nvSpPr>
        <p:spPr>
          <a:xfrm>
            <a:off x="1936951" y="1568647"/>
            <a:ext cx="9674946" cy="4801314"/>
          </a:xfrm>
          <a:prstGeom prst="rect">
            <a:avLst/>
          </a:prstGeom>
          <a:noFill/>
        </p:spPr>
        <p:txBody>
          <a:bodyPr wrap="square">
            <a:spAutoFit/>
          </a:bodyPr>
          <a:lstStyle/>
          <a:p>
            <a:pPr indent="448945" algn="just"/>
            <a:r>
              <a:rPr lang="en-US" sz="1800" dirty="0">
                <a:effectLst/>
                <a:latin typeface="Times New Roman" panose="02020603050405020304" pitchFamily="18" charset="0"/>
                <a:ea typeface="Times New Roman" panose="02020603050405020304" pitchFamily="18" charset="0"/>
              </a:rPr>
              <a:t>EMA/541760/2011</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a:t>
            </a:r>
            <a:r>
              <a:rPr lang="en-US" sz="1800" spc="3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5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systems 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their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systems.</a:t>
            </a:r>
            <a:endParaRPr lang="uk-UA" sz="1800" spc="-10" dirty="0">
              <a:effectLst/>
              <a:latin typeface="Times New Roman" panose="02020603050405020304" pitchFamily="18" charset="0"/>
              <a:ea typeface="Times New Roman" panose="02020603050405020304" pitchFamily="18" charset="0"/>
            </a:endParaRPr>
          </a:p>
          <a:p>
            <a:pPr indent="448945" algn="just"/>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EMA/816573/2011</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6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II</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master</a:t>
            </a:r>
            <a:r>
              <a:rPr lang="en-US" sz="1800" spc="-10" dirty="0">
                <a:effectLst/>
                <a:latin typeface="Times New Roman" panose="02020603050405020304" pitchFamily="18" charset="0"/>
                <a:ea typeface="Times New Roman" panose="02020603050405020304" pitchFamily="18" charset="0"/>
              </a:rPr>
              <a:t> file.</a:t>
            </a:r>
            <a:endParaRPr lang="uk-UA" sz="1800" spc="-10" dirty="0">
              <a:effectLst/>
              <a:latin typeface="Times New Roman" panose="02020603050405020304" pitchFamily="18" charset="0"/>
              <a:ea typeface="Times New Roman" panose="02020603050405020304" pitchFamily="18" charset="0"/>
            </a:endParaRPr>
          </a:p>
          <a:p>
            <a:pPr indent="448945" algn="just"/>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EMA/119871/2012</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6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ІІI</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 </a:t>
            </a:r>
            <a:r>
              <a:rPr lang="en-US" sz="1800" spc="-10" dirty="0">
                <a:effectLst/>
                <a:latin typeface="Times New Roman" panose="02020603050405020304" pitchFamily="18" charset="0"/>
                <a:ea typeface="Times New Roman" panose="02020603050405020304" pitchFamily="18" charset="0"/>
              </a:rPr>
              <a:t>inspections.</a:t>
            </a:r>
            <a:endParaRPr lang="uk-UA" sz="1800" spc="-10" dirty="0">
              <a:effectLst/>
              <a:latin typeface="Times New Roman" panose="02020603050405020304" pitchFamily="18" charset="0"/>
              <a:ea typeface="Times New Roman" panose="02020603050405020304" pitchFamily="18" charset="0"/>
            </a:endParaRPr>
          </a:p>
          <a:p>
            <a:pPr indent="448945" algn="just"/>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EMA/228028/2012</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6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IV</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10" dirty="0">
                <a:effectLst/>
                <a:latin typeface="Times New Roman" panose="02020603050405020304" pitchFamily="18" charset="0"/>
                <a:ea typeface="Times New Roman" panose="02020603050405020304" pitchFamily="18" charset="0"/>
              </a:rPr>
              <a:t> audits.</a:t>
            </a:r>
            <a:endParaRPr lang="uk-UA" sz="1800" spc="-10" dirty="0">
              <a:effectLst/>
              <a:latin typeface="Times New Roman" panose="02020603050405020304" pitchFamily="18" charset="0"/>
              <a:ea typeface="Times New Roman" panose="02020603050405020304" pitchFamily="18" charset="0"/>
            </a:endParaRPr>
          </a:p>
          <a:p>
            <a:pPr indent="448945" algn="just"/>
            <a:endParaRPr lang="uk-UA" sz="1800" spc="-1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EMA/838713/2011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5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 Risk</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management</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systems.</a:t>
            </a:r>
            <a:endParaRPr lang="uk-UA" sz="1800" spc="-10" dirty="0">
              <a:effectLst/>
              <a:latin typeface="Times New Roman" panose="02020603050405020304" pitchFamily="18" charset="0"/>
              <a:ea typeface="Times New Roman" panose="02020603050405020304" pitchFamily="18" charset="0"/>
            </a:endParaRPr>
          </a:p>
          <a:p>
            <a:pPr indent="448945" algn="just"/>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EMA/873138/2011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5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indent="448945" algn="just"/>
            <a:r>
              <a:rPr lang="en-US" sz="1800" dirty="0">
                <a:effectLst/>
                <a:latin typeface="Times New Roman" panose="02020603050405020304" pitchFamily="18" charset="0"/>
                <a:ea typeface="Times New Roman" panose="02020603050405020304" pitchFamily="18" charset="0"/>
              </a:rPr>
              <a:t>Module</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VI</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 Management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 reporting</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adverse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reactions to medicinal </a:t>
            </a:r>
            <a:r>
              <a:rPr lang="en-US" sz="1800" spc="-10" dirty="0">
                <a:effectLst/>
                <a:latin typeface="Times New Roman" panose="02020603050405020304" pitchFamily="18" charset="0"/>
                <a:ea typeface="Times New Roman" panose="02020603050405020304" pitchFamily="18" charset="0"/>
              </a:rPr>
              <a:t>products.</a:t>
            </a:r>
            <a:endParaRPr lang="uk-UA" sz="1800" spc="-1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8467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0F69CB-2066-C629-EF47-0C9367F730B9}"/>
              </a:ext>
            </a:extLst>
          </p:cNvPr>
          <p:cNvSpPr txBox="1"/>
          <p:nvPr/>
        </p:nvSpPr>
        <p:spPr>
          <a:xfrm>
            <a:off x="2438399" y="474345"/>
            <a:ext cx="9318172" cy="5909310"/>
          </a:xfrm>
          <a:prstGeom prst="rect">
            <a:avLst/>
          </a:prstGeom>
          <a:noFill/>
        </p:spPr>
        <p:txBody>
          <a:bodyPr wrap="square">
            <a:spAutoFit/>
          </a:bodyPr>
          <a:lstStyle/>
          <a:p>
            <a:pPr algn="just"/>
            <a:r>
              <a:rPr lang="en-US" sz="1800" dirty="0">
                <a:effectLst/>
                <a:latin typeface="Times New Roman" panose="02020603050405020304" pitchFamily="18" charset="0"/>
                <a:ea typeface="Times New Roman" panose="02020603050405020304" pitchFamily="18" charset="0"/>
              </a:rPr>
              <a:t>EMA/816292/2011</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1*</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6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Module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VII</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Periodic safety</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update </a:t>
            </a:r>
            <a:r>
              <a:rPr lang="en-US" sz="1800" spc="-10" dirty="0">
                <a:effectLst/>
                <a:latin typeface="Times New Roman" panose="02020603050405020304" pitchFamily="18" charset="0"/>
                <a:ea typeface="Times New Roman" panose="02020603050405020304" pitchFamily="18" charset="0"/>
              </a:rPr>
              <a:t>report.</a:t>
            </a:r>
            <a:endParaRPr lang="uk-UA" sz="1800" spc="-10" dirty="0">
              <a:effectLst/>
              <a:latin typeface="Times New Roman" panose="02020603050405020304" pitchFamily="18" charset="0"/>
              <a:ea typeface="Times New Roman" panose="02020603050405020304" pitchFamily="18" charset="0"/>
            </a:endParaRPr>
          </a:p>
          <a:p>
            <a:pPr algn="just"/>
            <a:endParaRPr lang="uk-UA" sz="1800" dirty="0">
              <a:effectLst/>
              <a:latin typeface="Times New Roman" panose="02020603050405020304" pitchFamily="18" charset="0"/>
              <a:ea typeface="Times New Roman" panose="02020603050405020304" pitchFamily="18" charset="0"/>
            </a:endParaRPr>
          </a:p>
          <a:p>
            <a:pPr marR="92075" algn="just"/>
            <a:r>
              <a:rPr lang="en-US" sz="1800" dirty="0">
                <a:effectLst/>
                <a:latin typeface="Times New Roman" panose="02020603050405020304" pitchFamily="18" charset="0"/>
                <a:ea typeface="Times New Roman" panose="02020603050405020304" pitchFamily="18" charset="0"/>
              </a:rPr>
              <a:t>EMA/813938/2011 Rev 2* Corr** Guideline on good pharmacovigilance practices (GVP). Module VIII – Post-</a:t>
            </a:r>
            <a:r>
              <a:rPr lang="en-US" sz="1800" dirty="0" err="1">
                <a:effectLst/>
                <a:latin typeface="Times New Roman" panose="02020603050405020304" pitchFamily="18" charset="0"/>
                <a:ea typeface="Times New Roman" panose="02020603050405020304" pitchFamily="18" charset="0"/>
              </a:rPr>
              <a:t>authorisation</a:t>
            </a:r>
            <a:r>
              <a:rPr lang="en-US" sz="1800" dirty="0">
                <a:effectLst/>
                <a:latin typeface="Times New Roman" panose="02020603050405020304" pitchFamily="18" charset="0"/>
                <a:ea typeface="Times New Roman" panose="02020603050405020304" pitchFamily="18" charset="0"/>
              </a:rPr>
              <a:t> safety studies.</a:t>
            </a:r>
            <a:endParaRPr lang="uk-UA" sz="1800" dirty="0">
              <a:effectLst/>
              <a:latin typeface="Times New Roman" panose="02020603050405020304" pitchFamily="18" charset="0"/>
              <a:ea typeface="Times New Roman" panose="02020603050405020304" pitchFamily="18" charset="0"/>
            </a:endParaRPr>
          </a:p>
          <a:p>
            <a:pPr marR="92075" algn="just"/>
            <a:endParaRPr lang="uk-UA" sz="1800" dirty="0">
              <a:effectLst/>
              <a:latin typeface="Times New Roman" panose="02020603050405020304" pitchFamily="18" charset="0"/>
              <a:ea typeface="Times New Roman" panose="02020603050405020304" pitchFamily="18" charset="0"/>
            </a:endParaRPr>
          </a:p>
          <a:p>
            <a:pPr marR="86995" algn="just"/>
            <a:r>
              <a:rPr lang="en-US" sz="1800" dirty="0">
                <a:effectLst/>
                <a:latin typeface="Times New Roman" panose="02020603050405020304" pitchFamily="18" charset="0"/>
                <a:ea typeface="Times New Roman" panose="02020603050405020304" pitchFamily="18" charset="0"/>
              </a:rPr>
              <a:t>EMA/827661/2011 Guideline on good pharmacovigilance practices (GVP). Module IX – Signal management.</a:t>
            </a:r>
            <a:endParaRPr lang="uk-UA" sz="1800" dirty="0">
              <a:effectLst/>
              <a:latin typeface="Times New Roman" panose="02020603050405020304" pitchFamily="18" charset="0"/>
              <a:ea typeface="Times New Roman" panose="02020603050405020304" pitchFamily="18" charset="0"/>
            </a:endParaRPr>
          </a:p>
          <a:p>
            <a:pPr marR="86995" algn="just"/>
            <a:endParaRPr lang="uk-UA" sz="1800" dirty="0">
              <a:effectLst/>
              <a:latin typeface="Times New Roman" panose="02020603050405020304" pitchFamily="18" charset="0"/>
              <a:ea typeface="Times New Roman" panose="02020603050405020304" pitchFamily="18" charset="0"/>
            </a:endParaRPr>
          </a:p>
          <a:p>
            <a:pPr marR="88900" algn="just"/>
            <a:r>
              <a:rPr lang="en-US" sz="1800" dirty="0">
                <a:effectLst/>
                <a:latin typeface="Times New Roman" panose="02020603050405020304" pitchFamily="18" charset="0"/>
                <a:ea typeface="Times New Roman" panose="02020603050405020304" pitchFamily="18" charset="0"/>
              </a:rPr>
              <a:t>EMA/169546/2012 Guideline on good pharmacovigilance practices (GVP). Module X – Additional monitoring.</a:t>
            </a:r>
            <a:endParaRPr lang="uk-UA" sz="1800" dirty="0">
              <a:effectLst/>
              <a:latin typeface="Times New Roman" panose="02020603050405020304" pitchFamily="18" charset="0"/>
              <a:ea typeface="Times New Roman" panose="02020603050405020304" pitchFamily="18" charset="0"/>
            </a:endParaRPr>
          </a:p>
          <a:p>
            <a:pPr marR="88900" algn="just"/>
            <a:endParaRPr lang="uk-UA" sz="1800" dirty="0">
              <a:effectLst/>
              <a:latin typeface="Times New Roman" panose="02020603050405020304" pitchFamily="18" charset="0"/>
              <a:ea typeface="Times New Roman" panose="02020603050405020304" pitchFamily="18" charset="0"/>
            </a:endParaRPr>
          </a:p>
          <a:p>
            <a:pPr marR="86995" algn="just"/>
            <a:r>
              <a:rPr lang="en-US" sz="1800" dirty="0">
                <a:effectLst/>
                <a:latin typeface="Times New Roman" panose="02020603050405020304" pitchFamily="18" charset="0"/>
                <a:ea typeface="Times New Roman" panose="02020603050405020304" pitchFamily="18" charset="0"/>
              </a:rPr>
              <a:t>EMA/118465/2012</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(GVP).</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Module</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XV</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 Safety communication.</a:t>
            </a:r>
            <a:endParaRPr lang="uk-UA" sz="1800" dirty="0">
              <a:effectLst/>
              <a:latin typeface="Times New Roman" panose="02020603050405020304" pitchFamily="18" charset="0"/>
              <a:ea typeface="Times New Roman" panose="02020603050405020304" pitchFamily="18" charset="0"/>
            </a:endParaRPr>
          </a:p>
          <a:p>
            <a:pPr marR="86995" algn="just"/>
            <a:endParaRPr lang="uk-UA"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EMA/204715/2012</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2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pharmacovigilance</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39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(GVP).</a:t>
            </a:r>
            <a:endParaRPr lang="uk-UA"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Module</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XVI</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Risk </a:t>
            </a:r>
            <a:r>
              <a:rPr lang="en-US" sz="1800" dirty="0" err="1">
                <a:effectLst/>
                <a:latin typeface="Times New Roman" panose="02020603050405020304" pitchFamily="18" charset="0"/>
                <a:ea typeface="Times New Roman" panose="02020603050405020304" pitchFamily="18" charset="0"/>
              </a:rPr>
              <a:t>minimisation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measures: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selection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tools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effectiveness </a:t>
            </a:r>
            <a:r>
              <a:rPr lang="en-US" sz="1800" spc="-10" dirty="0">
                <a:effectLst/>
                <a:latin typeface="Times New Roman" panose="02020603050405020304" pitchFamily="18" charset="0"/>
                <a:ea typeface="Times New Roman" panose="02020603050405020304" pitchFamily="18" charset="0"/>
              </a:rPr>
              <a:t>indicators.</a:t>
            </a:r>
            <a:endParaRPr lang="uk-UA" sz="1800" dirty="0">
              <a:effectLst/>
              <a:latin typeface="Times New Roman" panose="02020603050405020304" pitchFamily="18" charset="0"/>
              <a:ea typeface="Times New Roman" panose="02020603050405020304" pitchFamily="18" charset="0"/>
            </a:endParaRPr>
          </a:p>
          <a:p>
            <a:pPr marR="92075" algn="just"/>
            <a:endParaRPr lang="uk-UA" sz="1800" dirty="0">
              <a:effectLst/>
              <a:latin typeface="Times New Roman" panose="02020603050405020304" pitchFamily="18" charset="0"/>
              <a:ea typeface="Times New Roman" panose="02020603050405020304" pitchFamily="18" charset="0"/>
            </a:endParaRPr>
          </a:p>
          <a:p>
            <a:pPr marR="92075" algn="just"/>
            <a:r>
              <a:rPr lang="en-US" sz="1800" dirty="0">
                <a:effectLst/>
                <a:latin typeface="Times New Roman" panose="02020603050405020304" pitchFamily="18" charset="0"/>
                <a:ea typeface="Times New Roman" panose="02020603050405020304" pitchFamily="18" charset="0"/>
              </a:rPr>
              <a:t>EMA/168402/2014 Corr* Guideline on good pharmacovigilance practices (GVP) Product- or Population-Specific Considerations II: Biological medicinal products.</a:t>
            </a:r>
            <a:endParaRPr lang="uk-UA" sz="1800" dirty="0">
              <a:effectLst/>
              <a:latin typeface="Times New Roman" panose="02020603050405020304" pitchFamily="18" charset="0"/>
              <a:ea typeface="Times New Roman" panose="02020603050405020304" pitchFamily="18" charset="0"/>
            </a:endParaRPr>
          </a:p>
          <a:p>
            <a:pPr marR="92075" indent="448945" algn="just"/>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262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11D6EF-2634-C027-A5E4-5013E80025BE}"/>
              </a:ext>
            </a:extLst>
          </p:cNvPr>
          <p:cNvSpPr txBox="1"/>
          <p:nvPr/>
        </p:nvSpPr>
        <p:spPr>
          <a:xfrm>
            <a:off x="2471056" y="984213"/>
            <a:ext cx="9089572" cy="4493538"/>
          </a:xfrm>
          <a:prstGeom prst="rect">
            <a:avLst/>
          </a:prstGeom>
          <a:solidFill>
            <a:schemeClr val="accent3">
              <a:lumMod val="20000"/>
              <a:lumOff val="80000"/>
            </a:schemeClr>
          </a:solidFill>
          <a:ln>
            <a:solidFill>
              <a:schemeClr val="accent1"/>
            </a:solidFill>
          </a:ln>
        </p:spPr>
        <p:txBody>
          <a:bodyPr wrap="square">
            <a:spAutoFit/>
          </a:bodyPr>
          <a:lstStyle/>
          <a:p>
            <a:pPr marL="1270" marR="87630" indent="448945" algn="just"/>
            <a:r>
              <a:rPr lang="en-US" sz="2200" dirty="0">
                <a:effectLst/>
                <a:latin typeface="Times New Roman" panose="02020603050405020304" pitchFamily="18" charset="0"/>
                <a:ea typeface="Times New Roman" panose="02020603050405020304" pitchFamily="18" charset="0"/>
              </a:rPr>
              <a:t>This guideline applies to medicinal products registered and marketed in Ukraine. It also extends to the establishment and maintenance of pharmacovigilance systems, conducting audits, inspections, and audits of the pharmacovigilance system by an authorized institution in Ukraine. It involves creating an updated risk management system for medicinal products, exchanging safety data, analyzing safety data obtained during the post-registration period, signal management, generating and submitting regularly updated safety reports, and communicating safety issues with healthcare professionals and patients.</a:t>
            </a:r>
            <a:endParaRPr lang="uk-UA" sz="2200" dirty="0">
              <a:effectLst/>
              <a:latin typeface="Times New Roman" panose="02020603050405020304" pitchFamily="18" charset="0"/>
              <a:ea typeface="Times New Roman" panose="02020603050405020304" pitchFamily="18" charset="0"/>
            </a:endParaRPr>
          </a:p>
          <a:p>
            <a:pPr marL="1270" marR="87630" indent="448945" algn="just"/>
            <a:endParaRPr lang="uk-UA" sz="2200"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sz="2200" dirty="0">
                <a:effectLst/>
                <a:latin typeface="Times New Roman" panose="02020603050405020304" pitchFamily="18" charset="0"/>
                <a:ea typeface="Times New Roman" panose="02020603050405020304" pitchFamily="18" charset="0"/>
              </a:rPr>
              <a:t>Structurally,</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guideline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consists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separate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modules</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corresponding</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Module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 II, III, IV, V, VI, VII, VIII, IX, X, XV, XVI, and Part XIII of the Guideline on Good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Pharmacovigilance Practices (GVP) adopted in the EU.</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05808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2E6E85-34DB-140A-0648-8036F6637D27}"/>
              </a:ext>
            </a:extLst>
          </p:cNvPr>
          <p:cNvSpPr txBox="1"/>
          <p:nvPr/>
        </p:nvSpPr>
        <p:spPr>
          <a:xfrm>
            <a:off x="2547256" y="661992"/>
            <a:ext cx="8273143" cy="830997"/>
          </a:xfrm>
          <a:prstGeom prst="rect">
            <a:avLst/>
          </a:prstGeom>
          <a:noFill/>
        </p:spPr>
        <p:txBody>
          <a:bodyPr wrap="square">
            <a:spAutoFit/>
          </a:bodyPr>
          <a:lstStyle/>
          <a:p>
            <a:pPr marL="1270" marR="90170" indent="448945" algn="ctr"/>
            <a:r>
              <a:rPr lang="en-US" sz="2400" b="1" u="sng" dirty="0">
                <a:effectLst/>
                <a:latin typeface="Times New Roman" panose="02020603050405020304" pitchFamily="18" charset="0"/>
                <a:ea typeface="Times New Roman" panose="02020603050405020304" pitchFamily="18" charset="0"/>
              </a:rPr>
              <a:t>Guideline ST-N MOH of Ukraine 42-4.2:2011 Pharmaceuticals. Risk Management for</a:t>
            </a:r>
            <a:r>
              <a:rPr lang="en-US" sz="2400" b="1"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Quality (ICH Q9)</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79E0D8D-E97F-C88D-8FA6-AC6751D767A0}"/>
              </a:ext>
            </a:extLst>
          </p:cNvPr>
          <p:cNvSpPr txBox="1"/>
          <p:nvPr/>
        </p:nvSpPr>
        <p:spPr>
          <a:xfrm>
            <a:off x="1763485" y="1808513"/>
            <a:ext cx="9982201" cy="4154984"/>
          </a:xfrm>
          <a:prstGeom prst="rect">
            <a:avLst/>
          </a:prstGeom>
          <a:noFill/>
        </p:spPr>
        <p:txBody>
          <a:bodyPr wrap="square">
            <a:spAutoFit/>
          </a:bodyPr>
          <a:lstStyle/>
          <a:p>
            <a:pPr marL="450850" algn="just"/>
            <a:r>
              <a:rPr lang="en-US" sz="2200" dirty="0">
                <a:effectLst/>
                <a:latin typeface="Times New Roman" panose="02020603050405020304" pitchFamily="18" charset="0"/>
                <a:ea typeface="Times New Roman" panose="02020603050405020304" pitchFamily="18" charset="0"/>
              </a:rPr>
              <a:t>This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guideline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corresponds to</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a:t>
            </a:r>
            <a:r>
              <a:rPr lang="en-US" sz="2200" spc="-10" dirty="0">
                <a:effectLst/>
                <a:latin typeface="Times New Roman" panose="02020603050405020304" pitchFamily="18" charset="0"/>
                <a:ea typeface="Times New Roman" panose="02020603050405020304" pitchFamily="18" charset="0"/>
              </a:rPr>
              <a:t>document:</a:t>
            </a:r>
            <a:endParaRPr lang="uk-UA" sz="2200" dirty="0">
              <a:effectLst/>
              <a:latin typeface="Times New Roman" panose="02020603050405020304" pitchFamily="18" charset="0"/>
              <a:ea typeface="Times New Roman" panose="02020603050405020304" pitchFamily="18" charset="0"/>
            </a:endParaRPr>
          </a:p>
          <a:p>
            <a:pPr marL="450850" algn="just"/>
            <a:r>
              <a:rPr lang="en-US" sz="2200" dirty="0">
                <a:effectLst/>
                <a:latin typeface="Times New Roman" panose="02020603050405020304" pitchFamily="18" charset="0"/>
                <a:ea typeface="Times New Roman" panose="02020603050405020304" pitchFamily="18" charset="0"/>
              </a:rPr>
              <a:t>EMA/INS/GMP/79766/2011 Quality</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 Management</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(ICH</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Q9),</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31</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January</a:t>
            </a:r>
            <a:r>
              <a:rPr lang="en-US" sz="2200" spc="-25" dirty="0">
                <a:effectLst/>
                <a:latin typeface="Times New Roman" panose="02020603050405020304" pitchFamily="18" charset="0"/>
                <a:ea typeface="Times New Roman" panose="02020603050405020304" pitchFamily="18" charset="0"/>
              </a:rPr>
              <a:t> </a:t>
            </a:r>
            <a:r>
              <a:rPr lang="en-US" sz="2200" spc="-20" dirty="0">
                <a:effectLst/>
                <a:latin typeface="Times New Roman" panose="02020603050405020304" pitchFamily="18" charset="0"/>
                <a:ea typeface="Times New Roman" panose="02020603050405020304" pitchFamily="18" charset="0"/>
              </a:rPr>
              <a:t>2011</a:t>
            </a:r>
            <a:endParaRPr lang="uk-UA" sz="2200" dirty="0">
              <a:effectLst/>
              <a:latin typeface="Times New Roman" panose="02020603050405020304" pitchFamily="18" charset="0"/>
              <a:ea typeface="Times New Roman" panose="02020603050405020304" pitchFamily="18" charset="0"/>
            </a:endParaRPr>
          </a:p>
          <a:p>
            <a:pPr marL="1270" marR="92075" algn="just"/>
            <a:r>
              <a:rPr lang="en-US" sz="2200" dirty="0">
                <a:effectLst/>
                <a:latin typeface="Times New Roman" panose="02020603050405020304" pitchFamily="18" charset="0"/>
                <a:ea typeface="Times New Roman" panose="02020603050405020304" pitchFamily="18" charset="0"/>
              </a:rPr>
              <a:t>This guideline establishes principles and provisions for a systematic approach to risk management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within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pharmaceutical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 the pharmaceutical industry. It presents a range of internationally recognized alternative methods and tools for quality risk management along with a list of possible application areas.</a:t>
            </a:r>
            <a:endParaRPr lang="uk-UA" sz="2200" dirty="0">
              <a:effectLst/>
              <a:latin typeface="Times New Roman" panose="02020603050405020304" pitchFamily="18" charset="0"/>
              <a:ea typeface="Times New Roman" panose="02020603050405020304" pitchFamily="18" charset="0"/>
            </a:endParaRPr>
          </a:p>
          <a:p>
            <a:pPr marL="1270" marR="90805" algn="just"/>
            <a:r>
              <a:rPr lang="en-US" sz="2200" dirty="0">
                <a:effectLst/>
                <a:latin typeface="Times New Roman" panose="02020603050405020304" pitchFamily="18" charset="0"/>
                <a:ea typeface="Times New Roman" panose="02020603050405020304" pitchFamily="18" charset="0"/>
              </a:rPr>
              <a:t>This guideline is applied in the pharmaceutical industry and regulatory activities during audits</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inspections</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organizations</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by regulatory</a:t>
            </a:r>
            <a:r>
              <a:rPr lang="en-US" sz="2200" spc="1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authorities.</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also</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used</a:t>
            </a:r>
            <a:r>
              <a:rPr lang="en-US" sz="2200" spc="1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1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certifying the pharmaceutical quality system of drug manufacturers on a voluntary basis.</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346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C8716C-8A3D-C39E-8D2E-01463DF566EF}"/>
              </a:ext>
            </a:extLst>
          </p:cNvPr>
          <p:cNvSpPr txBox="1"/>
          <p:nvPr/>
        </p:nvSpPr>
        <p:spPr>
          <a:xfrm>
            <a:off x="2481942" y="672878"/>
            <a:ext cx="8556171" cy="830997"/>
          </a:xfrm>
          <a:prstGeom prst="rect">
            <a:avLst/>
          </a:prstGeom>
          <a:noFill/>
        </p:spPr>
        <p:txBody>
          <a:bodyPr wrap="square">
            <a:spAutoFit/>
          </a:bodyPr>
          <a:lstStyle/>
          <a:p>
            <a:pPr marL="1270" marR="88265" indent="448945" algn="ctr"/>
            <a:r>
              <a:rPr lang="en-US" sz="2400" b="1" u="sng" dirty="0">
                <a:effectLst/>
                <a:latin typeface="Times New Roman" panose="02020603050405020304" pitchFamily="18" charset="0"/>
                <a:ea typeface="Times New Roman" panose="02020603050405020304" pitchFamily="18" charset="0"/>
              </a:rPr>
              <a:t>Guideline ST-N MOH of Ukraine 42-4.3:2011 Pharmaceuticals. Pharmaceutical Quality</a:t>
            </a:r>
            <a:r>
              <a:rPr lang="en-US" sz="2400" b="1"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System (ICH Q10)</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16048A6F-81D7-DFDF-2F36-192B2667C82C}"/>
              </a:ext>
            </a:extLst>
          </p:cNvPr>
          <p:cNvSpPr txBox="1"/>
          <p:nvPr/>
        </p:nvSpPr>
        <p:spPr>
          <a:xfrm>
            <a:off x="1752600" y="1691584"/>
            <a:ext cx="10080171" cy="4493538"/>
          </a:xfrm>
          <a:prstGeom prst="rect">
            <a:avLst/>
          </a:prstGeom>
          <a:solidFill>
            <a:schemeClr val="accent3">
              <a:lumMod val="20000"/>
              <a:lumOff val="80000"/>
            </a:schemeClr>
          </a:solidFill>
          <a:ln>
            <a:solidFill>
              <a:schemeClr val="accent1"/>
            </a:solidFill>
          </a:ln>
        </p:spPr>
        <p:txBody>
          <a:bodyPr wrap="square">
            <a:spAutoFit/>
          </a:bodyPr>
          <a:lstStyle/>
          <a:p>
            <a:pPr algn="just"/>
            <a:r>
              <a:rPr lang="en-US" sz="2200" dirty="0">
                <a:effectLst/>
                <a:latin typeface="Times New Roman" panose="02020603050405020304" pitchFamily="18" charset="0"/>
                <a:ea typeface="Times New Roman" panose="02020603050405020304" pitchFamily="18" charset="0"/>
              </a:rPr>
              <a:t>This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guideline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corresponds to</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a:t>
            </a:r>
            <a:r>
              <a:rPr lang="en-US" sz="2200" spc="-10" dirty="0">
                <a:effectLst/>
                <a:latin typeface="Times New Roman" panose="02020603050405020304" pitchFamily="18" charset="0"/>
                <a:ea typeface="Times New Roman" panose="02020603050405020304" pitchFamily="18" charset="0"/>
              </a:rPr>
              <a:t>document:</a:t>
            </a:r>
            <a:endParaRPr lang="uk-UA" sz="2200" dirty="0">
              <a:effectLst/>
              <a:latin typeface="Times New Roman" panose="02020603050405020304" pitchFamily="18" charset="0"/>
              <a:ea typeface="Times New Roman" panose="02020603050405020304" pitchFamily="18" charset="0"/>
            </a:endParaRPr>
          </a:p>
          <a:p>
            <a:pPr algn="just"/>
            <a:r>
              <a:rPr lang="en-US" sz="2200" dirty="0">
                <a:effectLst/>
                <a:latin typeface="Times New Roman" panose="02020603050405020304" pitchFamily="18" charset="0"/>
                <a:ea typeface="Times New Roman" panose="02020603050405020304" pitchFamily="18" charset="0"/>
              </a:rPr>
              <a:t>EMA/INS/GMP/79818/2011</a:t>
            </a:r>
            <a:r>
              <a:rPr lang="en-US" sz="2200" spc="3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Pharmaceutical</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3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(ICH</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Q10),</a:t>
            </a:r>
            <a:r>
              <a:rPr lang="en-US" sz="2200" spc="3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31</a:t>
            </a:r>
            <a:r>
              <a:rPr lang="en-US" sz="2200" spc="35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January</a:t>
            </a:r>
            <a:r>
              <a:rPr lang="uk-UA" sz="2200" dirty="0">
                <a:latin typeface="Times New Roman" panose="02020603050405020304" pitchFamily="18" charset="0"/>
                <a:ea typeface="Times New Roman" panose="02020603050405020304" pitchFamily="18" charset="0"/>
              </a:rPr>
              <a:t> </a:t>
            </a:r>
            <a:r>
              <a:rPr lang="en-US" sz="2200" spc="-20" dirty="0">
                <a:effectLst/>
                <a:latin typeface="Times New Roman" panose="02020603050405020304" pitchFamily="18" charset="0"/>
                <a:ea typeface="Times New Roman" panose="02020603050405020304" pitchFamily="18" charset="0"/>
              </a:rPr>
              <a:t>2011</a:t>
            </a:r>
            <a:r>
              <a:rPr lang="uk-UA" sz="2200" spc="-20" dirty="0">
                <a:effectLst/>
                <a:latin typeface="Times New Roman" panose="02020603050405020304" pitchFamily="18" charset="0"/>
                <a:ea typeface="Times New Roman" panose="02020603050405020304" pitchFamily="18" charset="0"/>
              </a:rPr>
              <a:t>.</a:t>
            </a:r>
          </a:p>
          <a:p>
            <a:pPr algn="just"/>
            <a:endParaRPr lang="uk-UA" sz="2200" dirty="0">
              <a:effectLst/>
              <a:latin typeface="Times New Roman" panose="02020603050405020304" pitchFamily="18" charset="0"/>
              <a:ea typeface="Times New Roman" panose="02020603050405020304" pitchFamily="18" charset="0"/>
            </a:endParaRPr>
          </a:p>
          <a:p>
            <a:pPr algn="l">
              <a:tabLst>
                <a:tab pos="907415" algn="l"/>
                <a:tab pos="1658620" algn="l"/>
                <a:tab pos="2505075" algn="l"/>
                <a:tab pos="3326765" algn="l"/>
                <a:tab pos="3689350" algn="l"/>
                <a:tab pos="3942080" algn="l"/>
                <a:tab pos="4549140" algn="l"/>
                <a:tab pos="5514975" algn="l"/>
              </a:tabLst>
            </a:pPr>
            <a:r>
              <a:rPr lang="en-US" sz="2200" spc="-20" dirty="0">
                <a:effectLst/>
                <a:latin typeface="Times New Roman" panose="02020603050405020304" pitchFamily="18" charset="0"/>
                <a:ea typeface="Times New Roman" panose="02020603050405020304" pitchFamily="18" charset="0"/>
              </a:rPr>
              <a:t>This</a:t>
            </a:r>
            <a:r>
              <a:rPr lang="en-US" sz="220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guideline</a:t>
            </a:r>
            <a:r>
              <a:rPr lang="en-US" sz="220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establishes</a:t>
            </a:r>
            <a:r>
              <a:rPr lang="en-US" sz="220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provisions</a:t>
            </a:r>
            <a:r>
              <a:rPr lang="en-US" sz="2200" dirty="0">
                <a:effectLst/>
                <a:latin typeface="Times New Roman" panose="02020603050405020304" pitchFamily="18" charset="0"/>
                <a:ea typeface="Times New Roman" panose="02020603050405020304" pitchFamily="18" charset="0"/>
              </a:rPr>
              <a:t>	</a:t>
            </a:r>
            <a:r>
              <a:rPr lang="en-US" sz="2200" spc="-25" dirty="0">
                <a:effectLst/>
                <a:latin typeface="Times New Roman" panose="02020603050405020304" pitchFamily="18" charset="0"/>
                <a:ea typeface="Times New Roman" panose="02020603050405020304" pitchFamily="18" charset="0"/>
              </a:rPr>
              <a:t>for</a:t>
            </a:r>
            <a:r>
              <a:rPr lang="en-US" sz="2200" dirty="0">
                <a:effectLst/>
                <a:latin typeface="Times New Roman" panose="02020603050405020304" pitchFamily="18" charset="0"/>
                <a:ea typeface="Times New Roman" panose="02020603050405020304" pitchFamily="18" charset="0"/>
              </a:rPr>
              <a:t>	</a:t>
            </a:r>
            <a:r>
              <a:rPr lang="en-US" sz="2200" spc="-50" dirty="0">
                <a:effectLst/>
                <a:latin typeface="Times New Roman" panose="02020603050405020304" pitchFamily="18" charset="0"/>
                <a:ea typeface="Times New Roman" panose="02020603050405020304" pitchFamily="18" charset="0"/>
              </a:rPr>
              <a:t>a</a:t>
            </a:r>
            <a:r>
              <a:rPr lang="en-US" sz="220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quality</a:t>
            </a:r>
            <a:r>
              <a:rPr lang="en-US" sz="220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management</a:t>
            </a:r>
            <a:r>
              <a:rPr lang="uk-UA" sz="2200" spc="-10" dirty="0">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system</a:t>
            </a:r>
            <a:r>
              <a:rPr lang="uk-UA" sz="2200" spc="-10" dirty="0">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pharmaceutical</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industry</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(pharmaceutical</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 </a:t>
            </a:r>
            <a:r>
              <a:rPr lang="en-US" sz="2200" spc="-10" dirty="0">
                <a:effectLst/>
                <a:latin typeface="Times New Roman" panose="02020603050405020304" pitchFamily="18" charset="0"/>
                <a:ea typeface="Times New Roman" panose="02020603050405020304" pitchFamily="18" charset="0"/>
              </a:rPr>
              <a:t>system).</a:t>
            </a:r>
            <a:endParaRPr lang="uk-UA" sz="2200" dirty="0">
              <a:effectLst/>
              <a:latin typeface="Times New Roman" panose="02020603050405020304" pitchFamily="18" charset="0"/>
              <a:ea typeface="Times New Roman" panose="02020603050405020304" pitchFamily="18" charset="0"/>
            </a:endParaRPr>
          </a:p>
          <a:p>
            <a:pPr marR="93980" algn="just"/>
            <a:r>
              <a:rPr lang="en-US" sz="2200" dirty="0">
                <a:effectLst/>
                <a:latin typeface="Times New Roman" panose="02020603050405020304" pitchFamily="18" charset="0"/>
                <a:ea typeface="Times New Roman" panose="02020603050405020304" pitchFamily="18" charset="0"/>
              </a:rPr>
              <a:t>The document ICH Q10 provides an example of a pharmaceutical quality system designed for the entire lifecycle of a drug.</a:t>
            </a:r>
            <a:endParaRPr lang="uk-UA" sz="2200" dirty="0">
              <a:effectLst/>
              <a:latin typeface="Times New Roman" panose="02020603050405020304" pitchFamily="18" charset="0"/>
              <a:ea typeface="Times New Roman" panose="02020603050405020304" pitchFamily="18" charset="0"/>
            </a:endParaRPr>
          </a:p>
          <a:p>
            <a:pPr marR="93980" algn="just"/>
            <a:endParaRPr lang="uk-UA" sz="2200" dirty="0">
              <a:effectLst/>
              <a:latin typeface="Times New Roman" panose="02020603050405020304" pitchFamily="18" charset="0"/>
              <a:ea typeface="Times New Roman" panose="02020603050405020304" pitchFamily="18" charset="0"/>
            </a:endParaRPr>
          </a:p>
          <a:p>
            <a:pPr marR="90805" algn="just"/>
            <a:r>
              <a:rPr lang="en-US" sz="2200" dirty="0">
                <a:effectLst/>
                <a:latin typeface="Times New Roman" panose="02020603050405020304" pitchFamily="18" charset="0"/>
                <a:ea typeface="Times New Roman" panose="02020603050405020304" pitchFamily="18" charset="0"/>
              </a:rPr>
              <a:t>This guideline is used to assess the effectiveness of the pharmaceutical quality system during audits and inspections of organizations by regulatory authorities. It is also used for certifying the pharmaceutical quality system of drug manufacturers on a voluntary basis.</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713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B528ED-2C0A-34A8-FAF5-F753981C869D}"/>
              </a:ext>
            </a:extLst>
          </p:cNvPr>
          <p:cNvSpPr txBox="1"/>
          <p:nvPr/>
        </p:nvSpPr>
        <p:spPr>
          <a:xfrm>
            <a:off x="2939143" y="781735"/>
            <a:ext cx="6096000" cy="830997"/>
          </a:xfrm>
          <a:prstGeom prst="rect">
            <a:avLst/>
          </a:prstGeom>
          <a:noFill/>
        </p:spPr>
        <p:txBody>
          <a:bodyPr wrap="square">
            <a:spAutoFit/>
          </a:bodyPr>
          <a:lstStyle/>
          <a:p>
            <a:pPr marL="450850" indent="448945" algn="ctr">
              <a:spcBef>
                <a:spcPts val="330"/>
              </a:spcBef>
            </a:pPr>
            <a:r>
              <a:rPr lang="en-US" sz="2400" b="1" u="sng">
                <a:effectLst/>
                <a:latin typeface="Times New Roman" panose="02020603050405020304" pitchFamily="18" charset="0"/>
                <a:ea typeface="Times New Roman" panose="02020603050405020304" pitchFamily="18" charset="0"/>
              </a:rPr>
              <a:t>Integrated</a:t>
            </a:r>
            <a:r>
              <a:rPr lang="en-US" sz="2400" b="1" u="sng" spc="-20">
                <a:effectLst/>
                <a:latin typeface="Times New Roman" panose="02020603050405020304" pitchFamily="18" charset="0"/>
                <a:ea typeface="Times New Roman" panose="02020603050405020304" pitchFamily="18" charset="0"/>
              </a:rPr>
              <a:t> </a:t>
            </a:r>
            <a:r>
              <a:rPr lang="en-US" sz="2400" b="1" u="sng">
                <a:effectLst/>
                <a:latin typeface="Times New Roman" panose="02020603050405020304" pitchFamily="18" charset="0"/>
                <a:ea typeface="Times New Roman" panose="02020603050405020304" pitchFamily="18" charset="0"/>
              </a:rPr>
              <a:t>quality</a:t>
            </a:r>
            <a:r>
              <a:rPr lang="en-US" sz="2400" b="1" u="sng" spc="-30">
                <a:effectLst/>
                <a:latin typeface="Times New Roman" panose="02020603050405020304" pitchFamily="18" charset="0"/>
                <a:ea typeface="Times New Roman" panose="02020603050405020304" pitchFamily="18" charset="0"/>
              </a:rPr>
              <a:t> </a:t>
            </a:r>
            <a:r>
              <a:rPr lang="en-US" sz="2400" b="1" u="sng">
                <a:effectLst/>
                <a:latin typeface="Times New Roman" panose="02020603050405020304" pitchFamily="18" charset="0"/>
                <a:ea typeface="Times New Roman" panose="02020603050405020304" pitchFamily="18" charset="0"/>
              </a:rPr>
              <a:t>management</a:t>
            </a:r>
            <a:r>
              <a:rPr lang="en-US" sz="2400" b="1" u="sng" spc="-5">
                <a:effectLst/>
                <a:latin typeface="Times New Roman" panose="02020603050405020304" pitchFamily="18" charset="0"/>
                <a:ea typeface="Times New Roman" panose="02020603050405020304" pitchFamily="18" charset="0"/>
              </a:rPr>
              <a:t> </a:t>
            </a:r>
            <a:r>
              <a:rPr lang="en-US" sz="2400" b="1" u="sng">
                <a:effectLst/>
                <a:latin typeface="Times New Roman" panose="02020603050405020304" pitchFamily="18" charset="0"/>
                <a:ea typeface="Times New Roman" panose="02020603050405020304" pitchFamily="18" charset="0"/>
              </a:rPr>
              <a:t>systems</a:t>
            </a:r>
            <a:r>
              <a:rPr lang="en-US" sz="2400" b="1" u="sng" spc="-10">
                <a:effectLst/>
                <a:latin typeface="Times New Roman" panose="02020603050405020304" pitchFamily="18" charset="0"/>
                <a:ea typeface="Times New Roman" panose="02020603050405020304" pitchFamily="18" charset="0"/>
              </a:rPr>
              <a:t> </a:t>
            </a:r>
            <a:r>
              <a:rPr lang="en-US" sz="2400" b="1" u="sng">
                <a:effectLst/>
                <a:latin typeface="Times New Roman" panose="02020603050405020304" pitchFamily="18" charset="0"/>
                <a:ea typeface="Times New Roman" panose="02020603050405020304" pitchFamily="18" charset="0"/>
              </a:rPr>
              <a:t>for</a:t>
            </a:r>
            <a:r>
              <a:rPr lang="en-US" sz="2400" b="1" u="sng" spc="-5">
                <a:effectLst/>
                <a:latin typeface="Times New Roman" panose="02020603050405020304" pitchFamily="18" charset="0"/>
                <a:ea typeface="Times New Roman" panose="02020603050405020304" pitchFamily="18" charset="0"/>
              </a:rPr>
              <a:t> </a:t>
            </a:r>
            <a:r>
              <a:rPr lang="en-US" sz="2400" b="1" u="sng">
                <a:effectLst/>
                <a:latin typeface="Times New Roman" panose="02020603050405020304" pitchFamily="18" charset="0"/>
                <a:ea typeface="Times New Roman" panose="02020603050405020304" pitchFamily="18" charset="0"/>
              </a:rPr>
              <a:t>pharmaceutical</a:t>
            </a:r>
            <a:r>
              <a:rPr lang="en-US" sz="2400" b="1" u="sng" spc="-5">
                <a:effectLst/>
                <a:latin typeface="Times New Roman" panose="02020603050405020304" pitchFamily="18" charset="0"/>
                <a:ea typeface="Times New Roman" panose="02020603050405020304" pitchFamily="18" charset="0"/>
              </a:rPr>
              <a:t> </a:t>
            </a:r>
            <a:r>
              <a:rPr lang="en-US" sz="2400" b="1" u="sng" spc="-10">
                <a:effectLst/>
                <a:latin typeface="Times New Roman" panose="02020603050405020304" pitchFamily="18" charset="0"/>
                <a:ea typeface="Times New Roman" panose="02020603050405020304" pitchFamily="18" charset="0"/>
              </a:rPr>
              <a:t>organizations</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8C45A74-68B6-F412-18B7-B70E8E8CD595}"/>
              </a:ext>
            </a:extLst>
          </p:cNvPr>
          <p:cNvSpPr txBox="1"/>
          <p:nvPr/>
        </p:nvSpPr>
        <p:spPr>
          <a:xfrm>
            <a:off x="2046513" y="1962754"/>
            <a:ext cx="9252858" cy="3785652"/>
          </a:xfrm>
          <a:prstGeom prst="rect">
            <a:avLst/>
          </a:prstGeom>
          <a:noFill/>
        </p:spPr>
        <p:txBody>
          <a:bodyPr wrap="square">
            <a:spAutoFit/>
          </a:bodyPr>
          <a:lstStyle/>
          <a:p>
            <a:pPr marL="1270" marR="87630" indent="448945" algn="just"/>
            <a:r>
              <a:rPr lang="en-US" sz="2400" dirty="0">
                <a:effectLst/>
                <a:latin typeface="Times New Roman" panose="02020603050405020304" pitchFamily="18" charset="0"/>
                <a:ea typeface="Times New Roman" panose="02020603050405020304" pitchFamily="18" charset="0"/>
              </a:rPr>
              <a:t>Due to the development of systems that meet the requirements of several international standards for systems, the practice of creating integrated quality management systems has been increasingly widespread in recent years. For manufacturing pharmaceutical enterprises, a typical example is an integrated management system developed based on the requirements of GMP (Good Manufacturing Practice) and international standards such as ISO 9001 (Quality Management System), ISO 14001 (Environmental Management System), OHSAS 18001 (Occupational Health and Safety Management), and SA 8000 (Social Responsibility Management System).</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7673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1EEC41-FC07-6EAE-5606-E17B677BD697}"/>
              </a:ext>
            </a:extLst>
          </p:cNvPr>
          <p:cNvSpPr txBox="1"/>
          <p:nvPr/>
        </p:nvSpPr>
        <p:spPr>
          <a:xfrm>
            <a:off x="2122714" y="1135749"/>
            <a:ext cx="9383486" cy="4154984"/>
          </a:xfrm>
          <a:prstGeom prst="rect">
            <a:avLst/>
          </a:prstGeom>
          <a:noFill/>
        </p:spPr>
        <p:txBody>
          <a:bodyPr wrap="square">
            <a:spAutoFit/>
          </a:bodyPr>
          <a:lstStyle/>
          <a:p>
            <a:pPr marL="1270" marR="95885" indent="448945" algn="just">
              <a:spcBef>
                <a:spcPts val="5"/>
              </a:spcBef>
            </a:pPr>
            <a:r>
              <a:rPr lang="en-US" sz="2400" dirty="0">
                <a:effectLst/>
                <a:latin typeface="Times New Roman" panose="02020603050405020304" pitchFamily="18" charset="0"/>
                <a:ea typeface="Times New Roman" panose="02020603050405020304" pitchFamily="18" charset="0"/>
              </a:rPr>
              <a:t>In practice, there are two main approaches to forming an integrated quality management </a:t>
            </a:r>
            <a:r>
              <a:rPr lang="en-US" sz="2400" spc="-10" dirty="0">
                <a:effectLst/>
                <a:latin typeface="Times New Roman" panose="02020603050405020304" pitchFamily="18" charset="0"/>
                <a:ea typeface="Times New Roman" panose="02020603050405020304" pitchFamily="18" charset="0"/>
              </a:rPr>
              <a:t>system:</a:t>
            </a:r>
            <a:endParaRPr lang="uk-UA" sz="2400" spc="-10" dirty="0">
              <a:effectLst/>
              <a:latin typeface="Times New Roman" panose="02020603050405020304" pitchFamily="18" charset="0"/>
              <a:ea typeface="Times New Roman" panose="02020603050405020304" pitchFamily="18" charset="0"/>
            </a:endParaRPr>
          </a:p>
          <a:p>
            <a:pPr marL="1270" marR="95885" indent="448945" algn="just">
              <a:spcBef>
                <a:spcPts val="5"/>
              </a:spcBef>
            </a:pPr>
            <a:endParaRPr lang="uk-UA" sz="2400" dirty="0">
              <a:effectLst/>
              <a:latin typeface="Times New Roman" panose="02020603050405020304" pitchFamily="18" charset="0"/>
              <a:ea typeface="Times New Roman" panose="02020603050405020304" pitchFamily="18" charset="0"/>
            </a:endParaRPr>
          </a:p>
          <a:p>
            <a:pPr marL="457200" marR="86360" lvl="0" indent="-457200" algn="just">
              <a:buSzPct val="100000"/>
              <a:buFont typeface="+mj-lt"/>
              <a:buAutoNum type="arabicParenR"/>
              <a:tabLst>
                <a:tab pos="629285" algn="l"/>
              </a:tabLst>
            </a:pPr>
            <a:r>
              <a:rPr lang="en-US" sz="2400" spc="0" dirty="0">
                <a:effectLst/>
                <a:latin typeface="Times New Roman" panose="02020603050405020304" pitchFamily="18" charset="0"/>
                <a:ea typeface="Times New Roman" panose="02020603050405020304" pitchFamily="18" charset="0"/>
              </a:rPr>
              <a:t>Construction of an additive model, which involves the step-by-step addition of other management systems to the main quality management system model.</a:t>
            </a:r>
            <a:endParaRPr lang="uk-UA" sz="2400" spc="0" dirty="0">
              <a:effectLst/>
              <a:latin typeface="Times New Roman" panose="02020603050405020304" pitchFamily="18" charset="0"/>
              <a:ea typeface="Times New Roman" panose="02020603050405020304" pitchFamily="18" charset="0"/>
            </a:endParaRPr>
          </a:p>
          <a:p>
            <a:pPr marL="457200" marR="88900" lvl="0" indent="-457200" algn="just">
              <a:buSzPct val="100000"/>
              <a:buFont typeface="+mj-lt"/>
              <a:buAutoNum type="arabicParenR"/>
              <a:tabLst>
                <a:tab pos="633730" algn="l"/>
              </a:tabLst>
            </a:pPr>
            <a:r>
              <a:rPr lang="en-US" sz="2400" spc="0" dirty="0">
                <a:effectLst/>
                <a:latin typeface="Times New Roman" panose="02020603050405020304" pitchFamily="18" charset="0"/>
                <a:ea typeface="Times New Roman" panose="02020603050405020304" pitchFamily="18" charset="0"/>
              </a:rPr>
              <a:t>Development of a simultaneous integration model, which involves the simultaneous integration of multiple management systems into a single complex. The second model has significant organizational and economic advantages, requires less implementation time, but due to the complexity of its formation, it is used much less frequently.</a:t>
            </a:r>
            <a:endParaRPr lang="uk-UA" sz="24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7204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CE994D-ABC2-550C-C79E-FFB3D3FC5FD7}"/>
              </a:ext>
            </a:extLst>
          </p:cNvPr>
          <p:cNvSpPr txBox="1"/>
          <p:nvPr/>
        </p:nvSpPr>
        <p:spPr>
          <a:xfrm>
            <a:off x="1915886" y="1092483"/>
            <a:ext cx="9818914" cy="4401205"/>
          </a:xfrm>
          <a:prstGeom prst="rect">
            <a:avLst/>
          </a:prstGeom>
          <a:noFill/>
        </p:spPr>
        <p:txBody>
          <a:bodyPr wrap="square">
            <a:spAutoFit/>
          </a:bodyPr>
          <a:lstStyle/>
          <a:p>
            <a:pPr marL="1270" marR="88265" indent="448945" algn="just"/>
            <a:r>
              <a:rPr lang="en-US" sz="2000" dirty="0">
                <a:effectLst/>
                <a:latin typeface="Times New Roman" panose="02020603050405020304" pitchFamily="18" charset="0"/>
                <a:ea typeface="Times New Roman" panose="02020603050405020304" pitchFamily="18" charset="0"/>
              </a:rPr>
              <a:t>It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significant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number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experts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believe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 the organizational and methodological basis for implementing an integrated management system in a pharmaceutical enterprise should not be </a:t>
            </a:r>
            <a:r>
              <a:rPr lang="en-US" sz="2000" dirty="0" err="1">
                <a:effectLst/>
                <a:latin typeface="Times New Roman" panose="02020603050405020304" pitchFamily="18" charset="0"/>
                <a:ea typeface="Times New Roman" panose="02020603050405020304" pitchFamily="18" charset="0"/>
              </a:rPr>
              <a:t>GxP</a:t>
            </a:r>
            <a:r>
              <a:rPr lang="en-US" sz="2000" dirty="0">
                <a:effectLst/>
                <a:latin typeface="Times New Roman" panose="02020603050405020304" pitchFamily="18" charset="0"/>
                <a:ea typeface="Times New Roman" panose="02020603050405020304" pitchFamily="18" charset="0"/>
              </a:rPr>
              <a:t> rules, but rather the ISO 9001 standard. Its universal methodology and principles, including process and system approaches, leadership, and employee involvement, most closely align with the principles of general management and allow 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integration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without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significant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problems. The basic standards upon which the integrated management system is built can be strengthened 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supplemented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recommendations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from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include ISO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9004</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sustainable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success),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14004</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 environmental management system), OHSAS 18002 (implementation principles for OHSAS 18001 requirements), ISO 26000 (alternative standard for social responsibility management system), ICH Q9 guideline (quality risk management), referenced in the GDP guideline (Good Distribution Practice), and the ICH Q10 guideline (pharmaceutical quality system).</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53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D4CCD2-5171-1B96-92C7-203D243DD152}"/>
              </a:ext>
            </a:extLst>
          </p:cNvPr>
          <p:cNvSpPr txBox="1"/>
          <p:nvPr/>
        </p:nvSpPr>
        <p:spPr>
          <a:xfrm>
            <a:off x="2460172" y="1265596"/>
            <a:ext cx="9122227" cy="3785652"/>
          </a:xfrm>
          <a:prstGeom prst="rect">
            <a:avLst/>
          </a:prstGeom>
          <a:noFill/>
        </p:spPr>
        <p:txBody>
          <a:bodyPr wrap="square">
            <a:spAutoFit/>
          </a:bodyPr>
          <a:lstStyle/>
          <a:p>
            <a:pPr marL="1270" marR="88900" indent="448945" algn="just">
              <a:spcBef>
                <a:spcPts val="5"/>
              </a:spcBef>
            </a:pPr>
            <a:r>
              <a:rPr lang="en-US" sz="2400" dirty="0">
                <a:effectLst/>
                <a:latin typeface="Times New Roman" panose="02020603050405020304" pitchFamily="18" charset="0"/>
                <a:ea typeface="Times New Roman" panose="02020603050405020304" pitchFamily="18" charset="0"/>
              </a:rPr>
              <a:t>The</a:t>
            </a:r>
            <a:r>
              <a:rPr lang="en-US" sz="2400" spc="13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process</a:t>
            </a:r>
            <a:r>
              <a:rPr lang="en-US" sz="2400" spc="1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implementing</a:t>
            </a:r>
            <a:r>
              <a:rPr lang="en-US" sz="2400" spc="13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management</a:t>
            </a:r>
            <a:r>
              <a:rPr lang="en-US" sz="2400" spc="1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system</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based</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on</a:t>
            </a:r>
            <a:r>
              <a:rPr lang="en-US" sz="2400" spc="1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each</a:t>
            </a:r>
            <a:r>
              <a:rPr lang="en-US" sz="2400" spc="1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individual</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standard is recommended to be carried out in four main stages: planning, implementation, verification,</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 correction, which corresponds to the implemented Deming – Shewhart cycle (PDCA) concept</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 ISO</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standards.</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This</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approach</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can</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be</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applied</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both</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achieve</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continuous</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improvement of the entire integrated management system and to each of its individual elements.</a:t>
            </a:r>
            <a:endParaRPr lang="uk-UA" sz="2400" dirty="0">
              <a:effectLst/>
              <a:latin typeface="Times New Roman" panose="02020603050405020304" pitchFamily="18" charset="0"/>
              <a:ea typeface="Times New Roman" panose="02020603050405020304" pitchFamily="18" charset="0"/>
            </a:endParaRPr>
          </a:p>
          <a:p>
            <a:pPr marL="1270" marR="88900" indent="448945" algn="just">
              <a:spcBef>
                <a:spcPts val="5"/>
              </a:spcBef>
            </a:pPr>
            <a:endParaRPr lang="uk-UA" sz="2400" dirty="0">
              <a:effectLst/>
              <a:latin typeface="Times New Roman" panose="02020603050405020304" pitchFamily="18" charset="0"/>
              <a:ea typeface="Times New Roman" panose="02020603050405020304" pitchFamily="18" charset="0"/>
            </a:endParaRPr>
          </a:p>
          <a:p>
            <a:pPr marL="1270" marR="90805" indent="448945" algn="just"/>
            <a:r>
              <a:rPr lang="en-US" sz="2400" dirty="0">
                <a:effectLst/>
                <a:latin typeface="Times New Roman" panose="02020603050405020304" pitchFamily="18" charset="0"/>
                <a:ea typeface="Times New Roman" panose="02020603050405020304" pitchFamily="18" charset="0"/>
              </a:rPr>
              <a:t>Certification</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can</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carried</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out</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individual</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management</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systems</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as</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well</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as</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 the entire integrated management system.</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941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08EA50-BC97-0654-87F7-1A07A39444AA}"/>
              </a:ext>
            </a:extLst>
          </p:cNvPr>
          <p:cNvSpPr txBox="1"/>
          <p:nvPr/>
        </p:nvSpPr>
        <p:spPr>
          <a:xfrm>
            <a:off x="3287486" y="830716"/>
            <a:ext cx="7108371" cy="523220"/>
          </a:xfrm>
          <a:prstGeom prst="rect">
            <a:avLst/>
          </a:prstGeom>
          <a:noFill/>
        </p:spPr>
        <p:txBody>
          <a:bodyPr wrap="square">
            <a:spAutoFit/>
          </a:bodyPr>
          <a:lstStyle/>
          <a:p>
            <a:pPr marL="450850" indent="448945" algn="just"/>
            <a:r>
              <a:rPr lang="en-US" sz="2800" b="1" u="sng" dirty="0">
                <a:effectLst/>
                <a:latin typeface="Times New Roman" panose="02020603050405020304" pitchFamily="18" charset="0"/>
                <a:ea typeface="Times New Roman" panose="02020603050405020304" pitchFamily="18" charset="0"/>
              </a:rPr>
              <a:t>The</a:t>
            </a:r>
            <a:r>
              <a:rPr lang="en-US" sz="2800" b="1" u="sng" spc="-15"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State</a:t>
            </a:r>
            <a:r>
              <a:rPr lang="en-US" sz="2800" b="1" u="sng" spc="-10"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Pharmacopoeia of </a:t>
            </a:r>
            <a:r>
              <a:rPr lang="en-US" sz="2800" b="1" u="sng" spc="-10" dirty="0">
                <a:effectLst/>
                <a:latin typeface="Times New Roman" panose="02020603050405020304" pitchFamily="18" charset="0"/>
                <a:ea typeface="Times New Roman" panose="02020603050405020304" pitchFamily="18" charset="0"/>
              </a:rPr>
              <a:t>Ukraine</a:t>
            </a:r>
            <a:endParaRPr lang="uk-UA" sz="28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8C514E3-3A6E-8E2E-FCF6-CAE71BA0B9FE}"/>
              </a:ext>
            </a:extLst>
          </p:cNvPr>
          <p:cNvSpPr txBox="1"/>
          <p:nvPr/>
        </p:nvSpPr>
        <p:spPr>
          <a:xfrm>
            <a:off x="1992086" y="1718412"/>
            <a:ext cx="9699172" cy="3785652"/>
          </a:xfrm>
          <a:prstGeom prst="rect">
            <a:avLst/>
          </a:prstGeom>
          <a:noFill/>
        </p:spPr>
        <p:txBody>
          <a:bodyPr wrap="square">
            <a:spAutoFit/>
          </a:bodyPr>
          <a:lstStyle/>
          <a:p>
            <a:pPr marL="1270" marR="90805" indent="448945" algn="just"/>
            <a:r>
              <a:rPr lang="en-US" sz="2400" i="1" dirty="0">
                <a:effectLst/>
                <a:latin typeface="Times New Roman" panose="02020603050405020304" pitchFamily="18" charset="0"/>
                <a:ea typeface="Times New Roman" panose="02020603050405020304" pitchFamily="18" charset="0"/>
              </a:rPr>
              <a:t>The State Pharmacopoeia of Ukraine </a:t>
            </a:r>
            <a:r>
              <a:rPr lang="en-US" sz="2400" dirty="0">
                <a:effectLst/>
                <a:latin typeface="Times New Roman" panose="02020603050405020304" pitchFamily="18" charset="0"/>
                <a:ea typeface="Times New Roman" panose="02020603050405020304" pitchFamily="18" charset="0"/>
              </a:rPr>
              <a:t>(</a:t>
            </a:r>
            <a:r>
              <a:rPr lang="en-US" sz="2400" i="1" dirty="0">
                <a:effectLst/>
                <a:latin typeface="Times New Roman" panose="02020603050405020304" pitchFamily="18" charset="0"/>
                <a:ea typeface="Times New Roman" panose="02020603050405020304" pitchFamily="18" charset="0"/>
              </a:rPr>
              <a:t>SPU</a:t>
            </a:r>
            <a:r>
              <a:rPr lang="en-US" sz="2400" dirty="0">
                <a:effectLst/>
                <a:latin typeface="Times New Roman" panose="02020603050405020304" pitchFamily="18" charset="0"/>
                <a:ea typeface="Times New Roman" panose="02020603050405020304" pitchFamily="18" charset="0"/>
              </a:rPr>
              <a:t>) is a legal document that contains general requirements</a:t>
            </a:r>
            <a:r>
              <a:rPr lang="en-US" sz="2400" spc="1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 medicinal products,</a:t>
            </a:r>
            <a:r>
              <a:rPr lang="en-US" sz="2400" spc="14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pharmacopoeial</a:t>
            </a:r>
            <a:r>
              <a:rPr lang="en-US" sz="2400" dirty="0">
                <a:effectLst/>
                <a:latin typeface="Times New Roman" panose="02020603050405020304" pitchFamily="18" charset="0"/>
                <a:ea typeface="Times New Roman" panose="02020603050405020304" pitchFamily="18" charset="0"/>
              </a:rPr>
              <a:t> articles,</a:t>
            </a:r>
            <a:r>
              <a:rPr lang="en-US" sz="2400" spc="1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 methods</a:t>
            </a:r>
            <a:r>
              <a:rPr lang="en-US" sz="2400" spc="1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 quality control of medicinal products.</a:t>
            </a:r>
            <a:endParaRPr lang="uk-UA" sz="2400" dirty="0">
              <a:effectLst/>
              <a:latin typeface="Times New Roman" panose="02020603050405020304" pitchFamily="18" charset="0"/>
              <a:ea typeface="Times New Roman" panose="02020603050405020304" pitchFamily="18" charset="0"/>
            </a:endParaRPr>
          </a:p>
          <a:p>
            <a:pPr marL="1270" marR="90170" indent="448945" algn="just"/>
            <a:r>
              <a:rPr lang="en-US" sz="2400" dirty="0">
                <a:effectLst/>
                <a:latin typeface="Times New Roman" panose="02020603050405020304" pitchFamily="18" charset="0"/>
                <a:ea typeface="Times New Roman" panose="02020603050405020304" pitchFamily="18" charset="0"/>
              </a:rPr>
              <a:t>The developer of the SPU is the State Enterprise "Ukrainian Scientific </a:t>
            </a:r>
            <a:r>
              <a:rPr lang="en-US" sz="2400" dirty="0" err="1">
                <a:effectLst/>
                <a:latin typeface="Times New Roman" panose="02020603050405020304" pitchFamily="18" charset="0"/>
                <a:ea typeface="Times New Roman" panose="02020603050405020304" pitchFamily="18" charset="0"/>
              </a:rPr>
              <a:t>Pharmacopoeial</a:t>
            </a:r>
            <a:r>
              <a:rPr lang="en-US" sz="2400" dirty="0">
                <a:effectLst/>
                <a:latin typeface="Times New Roman" panose="02020603050405020304" pitchFamily="18" charset="0"/>
                <a:ea typeface="Times New Roman" panose="02020603050405020304" pitchFamily="18" charset="0"/>
              </a:rPr>
              <a:t> Center</a:t>
            </a:r>
            <a:r>
              <a:rPr lang="en-US" sz="2400" spc="3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Quality</a:t>
            </a:r>
            <a:r>
              <a:rPr lang="en-US" sz="2400" spc="33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Medicines"</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under</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assignment</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38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State</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Service</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Ukraine on Medicines and Drugs Control.</a:t>
            </a:r>
            <a:endParaRPr lang="uk-UA" sz="2400" dirty="0">
              <a:effectLst/>
              <a:latin typeface="Times New Roman" panose="02020603050405020304" pitchFamily="18" charset="0"/>
              <a:ea typeface="Times New Roman" panose="02020603050405020304" pitchFamily="18" charset="0"/>
            </a:endParaRPr>
          </a:p>
          <a:p>
            <a:pPr marL="1270" marR="90805" indent="448945" algn="just">
              <a:spcBef>
                <a:spcPts val="5"/>
              </a:spcBef>
            </a:pPr>
            <a:r>
              <a:rPr lang="en-US" sz="2400" dirty="0">
                <a:effectLst/>
                <a:latin typeface="Times New Roman" panose="02020603050405020304" pitchFamily="18" charset="0"/>
                <a:ea typeface="Times New Roman" panose="02020603050405020304" pitchFamily="18" charset="0"/>
              </a:rPr>
              <a:t>The State Pharmacopoeia of Ukraine has legislative force. Its requirements for medicinal products are mandatory for all enterprises and institutions in Ukraine, regardless of their ownership form, that manufacture, store, control, distribute, and use medicinal products.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6332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330F80-FA35-6C6C-410B-B0361D560C32}"/>
              </a:ext>
            </a:extLst>
          </p:cNvPr>
          <p:cNvSpPr txBox="1"/>
          <p:nvPr/>
        </p:nvSpPr>
        <p:spPr>
          <a:xfrm>
            <a:off x="2362200" y="1130104"/>
            <a:ext cx="9002486" cy="3416320"/>
          </a:xfrm>
          <a:prstGeom prst="rect">
            <a:avLst/>
          </a:prstGeom>
          <a:noFill/>
        </p:spPr>
        <p:txBody>
          <a:bodyPr wrap="square">
            <a:spAutoFit/>
          </a:bodyPr>
          <a:lstStyle/>
          <a:p>
            <a:pPr marL="1270" marR="88900" indent="448945" algn="just"/>
            <a:r>
              <a:rPr lang="en-US" sz="2400" dirty="0">
                <a:effectLst/>
                <a:latin typeface="Times New Roman" panose="02020603050405020304" pitchFamily="18" charset="0"/>
                <a:ea typeface="Times New Roman" panose="02020603050405020304" pitchFamily="18" charset="0"/>
              </a:rPr>
              <a:t>Ukraine was the first among the CIS countries to develop and implement its national Pharmacopoeia. The first edition of the State Pharmacopoeia of Ukraine (SPU) was introduced on</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October</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1,</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2001.</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Four</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supplements</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first</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edition</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SPU</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were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issued</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during</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 period from 2001 to 2011. The SPU 2.0 was introduced by Order No. 830 dated January 1, 2016.</a:t>
            </a:r>
            <a:r>
              <a:rPr lang="en-US" sz="2400" spc="2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All</a:t>
            </a:r>
            <a:r>
              <a:rPr lang="en-US" sz="2400" spc="2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articles</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2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SPU</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1.0</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2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its</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supplements</a:t>
            </a:r>
            <a:r>
              <a:rPr lang="en-US" sz="2400" spc="2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were</a:t>
            </a:r>
            <a:r>
              <a:rPr lang="en-US" sz="2400" spc="2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updated</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in</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SPU</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2.0</a:t>
            </a:r>
            <a:r>
              <a:rPr lang="en-US" sz="2400" spc="265"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based</a:t>
            </a:r>
            <a:r>
              <a:rPr lang="uk-UA" sz="2400" spc="-10" dirty="0">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on</a:t>
            </a:r>
            <a:r>
              <a:rPr lang="en-US" sz="2400" spc="7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current</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edition</a:t>
            </a:r>
            <a:r>
              <a:rPr lang="en-US" sz="2400" spc="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European</a:t>
            </a:r>
            <a:r>
              <a:rPr lang="en-US" sz="2400" spc="1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Pharmacopoeia</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(EP)</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t>
            </a:r>
            <a:r>
              <a:rPr lang="en-US" sz="2400" spc="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EP</a:t>
            </a:r>
            <a:r>
              <a:rPr lang="en-US" sz="2400" spc="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edition</a:t>
            </a:r>
            <a:r>
              <a:rPr lang="en-US" sz="2400" spc="10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8.0</a:t>
            </a:r>
            <a:r>
              <a:rPr lang="en-US" sz="2400" spc="8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a:t>
            </a:r>
            <a:r>
              <a:rPr lang="en-US" sz="2400" spc="95"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Supplements</a:t>
            </a:r>
            <a:r>
              <a:rPr lang="uk-UA" sz="2400" spc="-10" dirty="0">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8.1</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8.2 at</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that </a:t>
            </a:r>
            <a:r>
              <a:rPr lang="en-US" sz="2400" spc="-20" dirty="0">
                <a:effectLst/>
                <a:latin typeface="Times New Roman" panose="02020603050405020304" pitchFamily="18" charset="0"/>
                <a:ea typeface="Times New Roman" panose="02020603050405020304" pitchFamily="18" charset="0"/>
              </a:rPr>
              <a:t>time.</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8345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7E456-687B-9523-F017-26C619CB98D0}"/>
              </a:ext>
            </a:extLst>
          </p:cNvPr>
          <p:cNvSpPr txBox="1"/>
          <p:nvPr/>
        </p:nvSpPr>
        <p:spPr>
          <a:xfrm>
            <a:off x="1741713" y="335845"/>
            <a:ext cx="10134601" cy="5847755"/>
          </a:xfrm>
          <a:prstGeom prst="rect">
            <a:avLst/>
          </a:prstGeom>
          <a:noFill/>
        </p:spPr>
        <p:txBody>
          <a:bodyPr wrap="square">
            <a:spAutoFit/>
          </a:bodyPr>
          <a:lstStyle/>
          <a:p>
            <a:pPr marL="450850" indent="448945" algn="just"/>
            <a:r>
              <a:rPr lang="en-US" sz="2200" b="1" dirty="0">
                <a:effectLst/>
                <a:latin typeface="Times New Roman" panose="02020603050405020304" pitchFamily="18" charset="0"/>
                <a:ea typeface="Times New Roman" panose="02020603050405020304" pitchFamily="18" charset="0"/>
              </a:rPr>
              <a:t>SPU</a:t>
            </a:r>
            <a:r>
              <a:rPr lang="en-US" sz="2200" b="1" spc="-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2.0</a:t>
            </a:r>
            <a:r>
              <a:rPr lang="en-US" sz="2200" b="1" spc="-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includes the</a:t>
            </a:r>
            <a:r>
              <a:rPr lang="en-US" sz="2200" b="1" spc="-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following</a:t>
            </a:r>
            <a:r>
              <a:rPr lang="en-US" sz="2200" b="1" spc="-1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types</a:t>
            </a:r>
            <a:r>
              <a:rPr lang="en-US" sz="2200" b="1" spc="-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of</a:t>
            </a:r>
            <a:r>
              <a:rPr lang="en-US" sz="2200" b="1" spc="5" dirty="0">
                <a:effectLst/>
                <a:latin typeface="Times New Roman" panose="02020603050405020304" pitchFamily="18" charset="0"/>
                <a:ea typeface="Times New Roman" panose="02020603050405020304" pitchFamily="18" charset="0"/>
              </a:rPr>
              <a:t> </a:t>
            </a:r>
            <a:r>
              <a:rPr lang="en-US" sz="2200" b="1" spc="-10" dirty="0">
                <a:effectLst/>
                <a:latin typeface="Times New Roman" panose="02020603050405020304" pitchFamily="18" charset="0"/>
                <a:ea typeface="Times New Roman" panose="02020603050405020304" pitchFamily="18" charset="0"/>
              </a:rPr>
              <a:t>articles:</a:t>
            </a:r>
            <a:endParaRPr lang="uk-UA" sz="2200" b="1" spc="-10" dirty="0">
              <a:effectLst/>
              <a:latin typeface="Times New Roman" panose="02020603050405020304" pitchFamily="18" charset="0"/>
              <a:ea typeface="Times New Roman" panose="02020603050405020304" pitchFamily="18" charset="0"/>
            </a:endParaRPr>
          </a:p>
          <a:p>
            <a:pPr marL="450850" indent="448945" algn="just"/>
            <a:endParaRPr lang="uk-UA" sz="2200" dirty="0">
              <a:effectLst/>
              <a:latin typeface="Times New Roman" panose="02020603050405020304" pitchFamily="18" charset="0"/>
              <a:ea typeface="Times New Roman" panose="02020603050405020304" pitchFamily="18" charset="0"/>
            </a:endParaRPr>
          </a:p>
          <a:p>
            <a:pPr marL="342900" marR="89535" lvl="0" indent="-342900" algn="just">
              <a:spcBef>
                <a:spcPts val="5"/>
              </a:spcBef>
              <a:buSzPct val="105000"/>
              <a:buFont typeface="Times New Roman" panose="02020603050405020304" pitchFamily="18" charset="0"/>
              <a:buAutoNum type="arabicPeriod"/>
              <a:tabLst>
                <a:tab pos="649605" algn="l"/>
              </a:tabLst>
            </a:pPr>
            <a:r>
              <a:rPr lang="en-US" sz="2200" spc="0" dirty="0">
                <a:effectLst/>
                <a:latin typeface="Times New Roman" panose="02020603050405020304" pitchFamily="18" charset="0"/>
                <a:ea typeface="Times New Roman" panose="02020603050405020304" pitchFamily="18" charset="0"/>
              </a:rPr>
              <a:t>Translations</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corresponding</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EP</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articles.</a:t>
            </a:r>
            <a:r>
              <a:rPr lang="en-US" sz="2200" spc="36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This</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category</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comprises</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majority</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 individual articles (monographs) on substances for pharmaceutical use and some medicinal products, including insulin and immunoglobulins, as well as some monographs on medicinal plant materials and herbal medicinal products.</a:t>
            </a:r>
            <a:endParaRPr lang="uk-UA" sz="2200" spc="0" dirty="0">
              <a:effectLst/>
              <a:latin typeface="Times New Roman" panose="02020603050405020304" pitchFamily="18" charset="0"/>
              <a:ea typeface="Times New Roman" panose="02020603050405020304" pitchFamily="18" charset="0"/>
            </a:endParaRPr>
          </a:p>
          <a:p>
            <a:pPr marL="342900" marR="87630" lvl="0" indent="-342900" algn="just">
              <a:buSzPct val="105000"/>
              <a:buFont typeface="Times New Roman" panose="02020603050405020304" pitchFamily="18" charset="0"/>
              <a:buAutoNum type="arabicPeriod"/>
              <a:tabLst>
                <a:tab pos="628015" algn="l"/>
              </a:tabLst>
            </a:pPr>
            <a:r>
              <a:rPr lang="en-US" sz="2200" spc="0" dirty="0">
                <a:effectLst/>
                <a:latin typeface="Times New Roman" panose="02020603050405020304" pitchFamily="18" charset="0"/>
                <a:ea typeface="Times New Roman" panose="02020603050405020304" pitchFamily="18" charset="0"/>
              </a:rPr>
              <a:t>Translations of corresponding EP articles supplemented by national parts reflecting</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experience</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standardization</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medicinal</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products</a:t>
            </a:r>
            <a:r>
              <a:rPr lang="en-US" sz="2200" spc="28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a:t>
            </a:r>
            <a:r>
              <a:rPr lang="en-US" sz="2200" spc="28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Ukraine.</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This</a:t>
            </a:r>
            <a:r>
              <a:rPr lang="en-US" sz="2200" spc="28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category</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includes</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 significant number of general articles and monographs on medicinal plant materials.</a:t>
            </a:r>
            <a:endParaRPr lang="uk-UA" sz="2200" spc="0" dirty="0">
              <a:effectLst/>
              <a:latin typeface="Times New Roman" panose="02020603050405020304" pitchFamily="18" charset="0"/>
              <a:ea typeface="Times New Roman" panose="02020603050405020304" pitchFamily="18" charset="0"/>
            </a:endParaRPr>
          </a:p>
          <a:p>
            <a:pPr marL="342900" marR="87630" lvl="0" indent="-342900" algn="just">
              <a:buSzPct val="105000"/>
              <a:buFont typeface="Times New Roman" panose="02020603050405020304" pitchFamily="18" charset="0"/>
              <a:buAutoNum type="arabicPeriod"/>
              <a:tabLst>
                <a:tab pos="673735" algn="l"/>
              </a:tabLst>
            </a:pPr>
            <a:r>
              <a:rPr lang="en-US" sz="2200" spc="0" dirty="0">
                <a:effectLst/>
                <a:latin typeface="Times New Roman" panose="02020603050405020304" pitchFamily="18" charset="0"/>
                <a:ea typeface="Times New Roman" panose="02020603050405020304" pitchFamily="18" charset="0"/>
              </a:rPr>
              <a:t>Purely</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national</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general</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specific</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articles</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that</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absent</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EP</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but</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are mandatory. This category includes monographs on finished medicinal products, medicinal plant</a:t>
            </a:r>
            <a:r>
              <a:rPr lang="en-US" sz="2200" spc="15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materials,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herbal</a:t>
            </a:r>
            <a:r>
              <a:rPr lang="en-US" sz="2200" spc="17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medicinal</a:t>
            </a:r>
            <a:r>
              <a:rPr lang="en-US" sz="2200" spc="15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products,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well</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articles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on</a:t>
            </a:r>
            <a:r>
              <a:rPr lang="en-US" sz="2200" spc="15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medicinal</a:t>
            </a:r>
            <a:r>
              <a:rPr lang="en-US" sz="2200" spc="15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products</a:t>
            </a:r>
            <a:r>
              <a:rPr lang="en-US" sz="2200" spc="16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prepared in pharmacies.</a:t>
            </a:r>
            <a:endParaRPr lang="uk-UA" sz="2200" spc="0" dirty="0">
              <a:effectLst/>
              <a:latin typeface="Times New Roman" panose="02020603050405020304" pitchFamily="18" charset="0"/>
              <a:ea typeface="Times New Roman" panose="02020603050405020304" pitchFamily="18" charset="0"/>
            </a:endParaRPr>
          </a:p>
          <a:p>
            <a:pPr marL="342900" marR="91440" lvl="0" indent="-342900" algn="just">
              <a:buSzPct val="105000"/>
              <a:buFont typeface="Times New Roman" panose="02020603050405020304" pitchFamily="18" charset="0"/>
              <a:buAutoNum type="arabicPeriod"/>
              <a:tabLst>
                <a:tab pos="615950" algn="l"/>
              </a:tabLst>
            </a:pPr>
            <a:r>
              <a:rPr lang="en-US" sz="2200" spc="0" dirty="0">
                <a:effectLst/>
                <a:latin typeface="Times New Roman" panose="02020603050405020304" pitchFamily="18" charset="0"/>
                <a:ea typeface="Times New Roman" panose="02020603050405020304" pitchFamily="18" charset="0"/>
              </a:rPr>
              <a:t>Purely national articles absent in the EP and of a recommendatory and informational nature. This category includes articles on dietary supplements, statistical analysis of results, and validation of analytical methods and tests.</a:t>
            </a:r>
            <a:endParaRPr lang="uk-UA" sz="22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4917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4F63AB-0438-0077-66BF-543EBA2D60AF}"/>
              </a:ext>
            </a:extLst>
          </p:cNvPr>
          <p:cNvSpPr txBox="1"/>
          <p:nvPr/>
        </p:nvSpPr>
        <p:spPr>
          <a:xfrm>
            <a:off x="1088572" y="596678"/>
            <a:ext cx="10711543" cy="461665"/>
          </a:xfrm>
          <a:prstGeom prst="rect">
            <a:avLst/>
          </a:prstGeom>
          <a:noFill/>
        </p:spPr>
        <p:txBody>
          <a:bodyPr wrap="square">
            <a:spAutoFit/>
          </a:bodyPr>
          <a:lstStyle/>
          <a:p>
            <a:pPr marL="450850" indent="448945" algn="l"/>
            <a:r>
              <a:rPr lang="en-US" sz="2400" b="1" dirty="0">
                <a:effectLst/>
                <a:latin typeface="Times New Roman" panose="02020603050405020304" pitchFamily="18" charset="0"/>
                <a:ea typeface="Times New Roman" panose="02020603050405020304" pitchFamily="18" charset="0"/>
              </a:rPr>
              <a:t>SPU</a:t>
            </a:r>
            <a:r>
              <a:rPr lang="en-US" sz="2400" b="1" spc="-1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2.0</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consists of</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three</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volumes.</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The</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contents</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of SPU</a:t>
            </a:r>
            <a:r>
              <a:rPr lang="en-US" sz="2400" b="1" spc="-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2.0 are</a:t>
            </a:r>
            <a:r>
              <a:rPr lang="en-US" sz="2400" b="1" spc="-15" dirty="0">
                <a:effectLst/>
                <a:latin typeface="Times New Roman" panose="02020603050405020304" pitchFamily="18" charset="0"/>
                <a:ea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rPr>
              <a:t>as</a:t>
            </a:r>
            <a:r>
              <a:rPr lang="en-US" sz="2400" b="1" spc="15" dirty="0">
                <a:effectLst/>
                <a:latin typeface="Times New Roman" panose="02020603050405020304" pitchFamily="18" charset="0"/>
                <a:ea typeface="Times New Roman" panose="02020603050405020304" pitchFamily="18" charset="0"/>
              </a:rPr>
              <a:t> </a:t>
            </a:r>
            <a:r>
              <a:rPr lang="en-US" sz="2400" b="1" spc="-10" dirty="0">
                <a:effectLst/>
                <a:latin typeface="Times New Roman" panose="02020603050405020304" pitchFamily="18" charset="0"/>
                <a:ea typeface="Times New Roman" panose="02020603050405020304" pitchFamily="18" charset="0"/>
              </a:rPr>
              <a:t>follows:</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80471C48-59DC-479D-9792-FA0E62C52543}"/>
              </a:ext>
            </a:extLst>
          </p:cNvPr>
          <p:cNvSpPr txBox="1"/>
          <p:nvPr/>
        </p:nvSpPr>
        <p:spPr>
          <a:xfrm>
            <a:off x="1730829" y="1302366"/>
            <a:ext cx="6672942" cy="2554545"/>
          </a:xfrm>
          <a:prstGeom prst="rect">
            <a:avLst/>
          </a:prstGeom>
          <a:noFill/>
        </p:spPr>
        <p:txBody>
          <a:bodyPr wrap="square">
            <a:spAutoFit/>
          </a:bodyPr>
          <a:lstStyle/>
          <a:p>
            <a:r>
              <a:rPr lang="en-US" sz="2000" b="1" i="1" u="sng" dirty="0">
                <a:effectLst/>
                <a:latin typeface="Times New Roman" panose="02020603050405020304" pitchFamily="18" charset="0"/>
                <a:ea typeface="Times New Roman" panose="02020603050405020304" pitchFamily="18" charset="0"/>
              </a:rPr>
              <a:t>Volume</a:t>
            </a:r>
            <a:r>
              <a:rPr lang="en-US" sz="2000" b="1" i="1" u="sng" spc="-10" dirty="0">
                <a:effectLst/>
                <a:latin typeface="Times New Roman" panose="02020603050405020304" pitchFamily="18" charset="0"/>
                <a:ea typeface="Times New Roman" panose="02020603050405020304" pitchFamily="18" charset="0"/>
              </a:rPr>
              <a:t> </a:t>
            </a:r>
            <a:r>
              <a:rPr lang="en-US" sz="2000" b="1" i="1" u="sng" spc="-50" dirty="0">
                <a:effectLst/>
                <a:latin typeface="Times New Roman" panose="02020603050405020304" pitchFamily="18" charset="0"/>
                <a:ea typeface="Times New Roman" panose="02020603050405020304" pitchFamily="18" charset="0"/>
              </a:rPr>
              <a:t>1</a:t>
            </a:r>
            <a:endParaRPr lang="uk-UA" sz="2000" b="1" u="sng" dirty="0">
              <a:effectLst/>
              <a:latin typeface="Times New Roman" panose="02020603050405020304" pitchFamily="18" charset="0"/>
              <a:ea typeface="Times New Roman" panose="02020603050405020304" pitchFamily="18" charset="0"/>
            </a:endParaRPr>
          </a:p>
          <a:p>
            <a:pPr marR="3949065" algn="l"/>
            <a:r>
              <a:rPr lang="en-US" sz="2000" dirty="0">
                <a:effectLst/>
                <a:latin typeface="Times New Roman" panose="02020603050405020304" pitchFamily="18" charset="0"/>
                <a:ea typeface="Times New Roman" panose="02020603050405020304" pitchFamily="18" charset="0"/>
              </a:rPr>
              <a:t>General remarks Analytical methods Materials</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uk-UA" sz="2000" spc="-75"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containers </a:t>
            </a:r>
            <a:endParaRPr lang="uk-UA" sz="2000" dirty="0">
              <a:effectLst/>
              <a:latin typeface="Times New Roman" panose="02020603050405020304" pitchFamily="18" charset="0"/>
              <a:ea typeface="Times New Roman" panose="02020603050405020304" pitchFamily="18" charset="0"/>
            </a:endParaRPr>
          </a:p>
          <a:p>
            <a:pPr marR="3949065" algn="l"/>
            <a:r>
              <a:rPr lang="en-US" sz="2000" spc="-10" dirty="0">
                <a:effectLst/>
                <a:latin typeface="Times New Roman" panose="02020603050405020304" pitchFamily="18" charset="0"/>
                <a:ea typeface="Times New Roman" panose="02020603050405020304" pitchFamily="18" charset="0"/>
              </a:rPr>
              <a:t>Reagents</a:t>
            </a:r>
            <a:endParaRPr lang="uk-UA" sz="2000" dirty="0">
              <a:effectLst/>
              <a:latin typeface="Times New Roman" panose="02020603050405020304" pitchFamily="18" charset="0"/>
              <a:ea typeface="Times New Roman" panose="02020603050405020304" pitchFamily="18" charset="0"/>
            </a:endParaRPr>
          </a:p>
          <a:p>
            <a:pPr marR="4305300" algn="l"/>
            <a:r>
              <a:rPr lang="en-US" sz="2000" dirty="0">
                <a:effectLst/>
                <a:latin typeface="Times New Roman" panose="02020603050405020304" pitchFamily="18" charset="0"/>
                <a:ea typeface="Times New Roman" panose="02020603050405020304" pitchFamily="18" charset="0"/>
              </a:rPr>
              <a:t>General texts General</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monographs</a:t>
            </a:r>
            <a:endParaRPr lang="uk-UA" sz="2000" dirty="0">
              <a:effectLst/>
              <a:latin typeface="Times New Roman" panose="02020603050405020304" pitchFamily="18" charset="0"/>
              <a:ea typeface="Times New Roman" panose="02020603050405020304" pitchFamily="18" charset="0"/>
            </a:endParaRPr>
          </a:p>
          <a:p>
            <a:pPr algn="l"/>
            <a:r>
              <a:rPr lang="en-US" sz="2000" dirty="0">
                <a:effectLst/>
                <a:latin typeface="Times New Roman" panose="02020603050405020304" pitchFamily="18" charset="0"/>
                <a:ea typeface="Times New Roman" panose="02020603050405020304" pitchFamily="18" charset="0"/>
              </a:rPr>
              <a:t>General</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articles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5"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forms</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E000B149-35AA-D968-E826-0834ACAAFC22}"/>
              </a:ext>
            </a:extLst>
          </p:cNvPr>
          <p:cNvSpPr txBox="1"/>
          <p:nvPr/>
        </p:nvSpPr>
        <p:spPr>
          <a:xfrm>
            <a:off x="1534886" y="4515536"/>
            <a:ext cx="6096000" cy="707886"/>
          </a:xfrm>
          <a:prstGeom prst="rect">
            <a:avLst/>
          </a:prstGeom>
          <a:noFill/>
        </p:spPr>
        <p:txBody>
          <a:bodyPr wrap="square">
            <a:spAutoFit/>
          </a:bodyPr>
          <a:lstStyle/>
          <a:p>
            <a:r>
              <a:rPr lang="fr-FR" sz="2000" b="1" i="1" u="sng" dirty="0">
                <a:effectLst/>
                <a:latin typeface="Times New Roman" panose="02020603050405020304" pitchFamily="18" charset="0"/>
                <a:ea typeface="Times New Roman" panose="02020603050405020304" pitchFamily="18" charset="0"/>
              </a:rPr>
              <a:t>Volume</a:t>
            </a:r>
            <a:r>
              <a:rPr lang="fr-FR" sz="2000" b="1" i="1" u="sng" spc="-10" dirty="0">
                <a:effectLst/>
                <a:latin typeface="Times New Roman" panose="02020603050405020304" pitchFamily="18" charset="0"/>
                <a:ea typeface="Times New Roman" panose="02020603050405020304" pitchFamily="18" charset="0"/>
              </a:rPr>
              <a:t> </a:t>
            </a:r>
            <a:r>
              <a:rPr lang="fr-FR" sz="2000" b="1" i="1" u="sng" spc="-50" dirty="0">
                <a:effectLst/>
                <a:latin typeface="Times New Roman" panose="02020603050405020304" pitchFamily="18" charset="0"/>
                <a:ea typeface="Times New Roman" panose="02020603050405020304" pitchFamily="18" charset="0"/>
              </a:rPr>
              <a:t>2</a:t>
            </a:r>
            <a:endParaRPr lang="uk-UA" sz="2000" b="1" u="sng" dirty="0">
              <a:effectLst/>
              <a:latin typeface="Times New Roman" panose="02020603050405020304" pitchFamily="18" charset="0"/>
              <a:ea typeface="Times New Roman" panose="02020603050405020304" pitchFamily="18" charset="0"/>
            </a:endParaRPr>
          </a:p>
          <a:p>
            <a:pPr algn="l"/>
            <a:r>
              <a:rPr lang="fr-FR" sz="2000" dirty="0">
                <a:effectLst/>
                <a:latin typeface="Times New Roman" panose="02020603050405020304" pitchFamily="18" charset="0"/>
                <a:ea typeface="Times New Roman" panose="02020603050405020304" pitchFamily="18" charset="0"/>
              </a:rPr>
              <a:t>Monographs</a:t>
            </a:r>
            <a:r>
              <a:rPr lang="fr-FR" sz="2000" spc="-10" dirty="0">
                <a:effectLst/>
                <a:latin typeface="Times New Roman" panose="02020603050405020304" pitchFamily="18" charset="0"/>
                <a:ea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rPr>
              <a:t>on</a:t>
            </a:r>
            <a:r>
              <a:rPr lang="fr-FR" sz="2000" spc="-5" dirty="0">
                <a:effectLst/>
                <a:latin typeface="Times New Roman" panose="02020603050405020304" pitchFamily="18" charset="0"/>
                <a:ea typeface="Times New Roman" panose="02020603050405020304" pitchFamily="18" charset="0"/>
              </a:rPr>
              <a:t> </a:t>
            </a:r>
            <a:r>
              <a:rPr lang="fr-FR" sz="2000" spc="-10" dirty="0">
                <a:effectLst/>
                <a:latin typeface="Times New Roman" panose="02020603050405020304" pitchFamily="18" charset="0"/>
                <a:ea typeface="Times New Roman" panose="02020603050405020304" pitchFamily="18" charset="0"/>
              </a:rPr>
              <a:t>substances</a:t>
            </a:r>
            <a:endParaRPr lang="uk-UA"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00DE3B2E-3F8F-4019-F29B-7CEB5CE9AC90}"/>
              </a:ext>
            </a:extLst>
          </p:cNvPr>
          <p:cNvSpPr txBox="1"/>
          <p:nvPr/>
        </p:nvSpPr>
        <p:spPr>
          <a:xfrm>
            <a:off x="5758542" y="1302366"/>
            <a:ext cx="7913916" cy="3785652"/>
          </a:xfrm>
          <a:prstGeom prst="rect">
            <a:avLst/>
          </a:prstGeom>
          <a:noFill/>
        </p:spPr>
        <p:txBody>
          <a:bodyPr wrap="square">
            <a:spAutoFit/>
          </a:bodyPr>
          <a:lstStyle/>
          <a:p>
            <a:r>
              <a:rPr lang="fr-FR" sz="2000" b="1" i="1" u="sng" dirty="0">
                <a:effectLst/>
                <a:latin typeface="Times New Roman" panose="02020603050405020304" pitchFamily="18" charset="0"/>
                <a:ea typeface="Times New Roman" panose="02020603050405020304" pitchFamily="18" charset="0"/>
              </a:rPr>
              <a:t>Volume</a:t>
            </a:r>
            <a:r>
              <a:rPr lang="fr-FR" sz="2000" b="1" i="1" u="sng" spc="-10" dirty="0">
                <a:effectLst/>
                <a:latin typeface="Times New Roman" panose="02020603050405020304" pitchFamily="18" charset="0"/>
                <a:ea typeface="Times New Roman" panose="02020603050405020304" pitchFamily="18" charset="0"/>
              </a:rPr>
              <a:t> </a:t>
            </a:r>
            <a:r>
              <a:rPr lang="fr-FR" sz="2000" b="1" i="1" u="sng" spc="-50" dirty="0">
                <a:effectLst/>
                <a:latin typeface="Times New Roman" panose="02020603050405020304" pitchFamily="18" charset="0"/>
                <a:ea typeface="Times New Roman" panose="02020603050405020304" pitchFamily="18" charset="0"/>
              </a:rPr>
              <a:t>3</a:t>
            </a:r>
            <a:endParaRPr lang="uk-UA" sz="2000" b="1" u="sng" dirty="0">
              <a:effectLst/>
              <a:latin typeface="Times New Roman" panose="02020603050405020304" pitchFamily="18" charset="0"/>
              <a:ea typeface="Times New Roman" panose="02020603050405020304" pitchFamily="18" charset="0"/>
            </a:endParaRPr>
          </a:p>
          <a:p>
            <a:pPr marR="2700655" algn="l"/>
            <a:r>
              <a:rPr lang="en-US" sz="2000" dirty="0">
                <a:effectLst/>
                <a:latin typeface="Times New Roman" panose="02020603050405020304" pitchFamily="18" charset="0"/>
                <a:ea typeface="Times New Roman" panose="02020603050405020304" pitchFamily="18" charset="0"/>
              </a:rPr>
              <a:t>Monographs on vaccines for human use Monographs on immunosera for human use </a:t>
            </a:r>
            <a:endParaRPr lang="uk-UA" sz="2000" dirty="0">
              <a:effectLst/>
              <a:latin typeface="Times New Roman" panose="02020603050405020304" pitchFamily="18" charset="0"/>
              <a:ea typeface="Times New Roman" panose="02020603050405020304" pitchFamily="18" charset="0"/>
            </a:endParaRPr>
          </a:p>
          <a:p>
            <a:pPr marR="2700655" algn="l"/>
            <a:r>
              <a:rPr lang="en-US" sz="2000" dirty="0">
                <a:effectLst/>
                <a:latin typeface="Times New Roman" panose="02020603050405020304" pitchFamily="18" charset="0"/>
                <a:ea typeface="Times New Roman" panose="02020603050405020304" pitchFamily="18" charset="0"/>
              </a:rPr>
              <a:t>Monographs</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immunosera</a:t>
            </a:r>
            <a:r>
              <a:rPr lang="en-US" sz="2000" spc="-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veterinary</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 </a:t>
            </a:r>
            <a:endParaRPr lang="uk-UA" sz="2000" dirty="0">
              <a:effectLst/>
              <a:latin typeface="Times New Roman" panose="02020603050405020304" pitchFamily="18" charset="0"/>
              <a:ea typeface="Times New Roman" panose="02020603050405020304" pitchFamily="18" charset="0"/>
            </a:endParaRPr>
          </a:p>
          <a:p>
            <a:pPr marR="2700655" algn="l"/>
            <a:r>
              <a:rPr lang="en-US" sz="2000" dirty="0">
                <a:effectLst/>
                <a:latin typeface="Times New Roman" panose="02020603050405020304" pitchFamily="18" charset="0"/>
                <a:ea typeface="Times New Roman" panose="02020603050405020304" pitchFamily="18" charset="0"/>
              </a:rPr>
              <a:t>Radiopharmaceutical medicinal products </a:t>
            </a:r>
            <a:endParaRPr lang="uk-UA" sz="2000" dirty="0">
              <a:effectLst/>
              <a:latin typeface="Times New Roman" panose="02020603050405020304" pitchFamily="18" charset="0"/>
              <a:ea typeface="Times New Roman" panose="02020603050405020304" pitchFamily="18" charset="0"/>
            </a:endParaRPr>
          </a:p>
          <a:p>
            <a:pPr marR="2700655" algn="l"/>
            <a:r>
              <a:rPr lang="en-US" sz="2000" dirty="0">
                <a:effectLst/>
                <a:latin typeface="Times New Roman" panose="02020603050405020304" pitchFamily="18" charset="0"/>
                <a:ea typeface="Times New Roman" panose="02020603050405020304" pitchFamily="18" charset="0"/>
              </a:rPr>
              <a:t>Suture materials for human use</a:t>
            </a:r>
            <a:endParaRPr lang="uk-UA" sz="2000" dirty="0">
              <a:effectLst/>
              <a:latin typeface="Times New Roman" panose="02020603050405020304" pitchFamily="18" charset="0"/>
              <a:ea typeface="Times New Roman" panose="02020603050405020304" pitchFamily="18" charset="0"/>
            </a:endParaRPr>
          </a:p>
          <a:p>
            <a:pPr algn="l"/>
            <a:r>
              <a:rPr lang="en-US" sz="2000" dirty="0">
                <a:effectLst/>
                <a:latin typeface="Times New Roman" panose="02020603050405020304" pitchFamily="18" charset="0"/>
                <a:ea typeface="Times New Roman" panose="02020603050405020304" pitchFamily="18" charset="0"/>
              </a:rPr>
              <a:t>Suture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materials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veterinary</a:t>
            </a:r>
            <a:r>
              <a:rPr lang="en-US" sz="2000" spc="-25" dirty="0">
                <a:effectLst/>
                <a:latin typeface="Times New Roman" panose="02020603050405020304" pitchFamily="18" charset="0"/>
                <a:ea typeface="Times New Roman" panose="02020603050405020304" pitchFamily="18" charset="0"/>
              </a:rPr>
              <a:t> use</a:t>
            </a:r>
            <a:endParaRPr lang="uk-UA" sz="2000" dirty="0">
              <a:effectLst/>
              <a:latin typeface="Times New Roman" panose="02020603050405020304" pitchFamily="18" charset="0"/>
              <a:ea typeface="Times New Roman" panose="02020603050405020304" pitchFamily="18" charset="0"/>
            </a:endParaRPr>
          </a:p>
          <a:p>
            <a:pPr marR="1363345" algn="l"/>
            <a:r>
              <a:rPr lang="en-US" sz="2000" dirty="0">
                <a:effectLst/>
                <a:latin typeface="Times New Roman" panose="02020603050405020304" pitchFamily="18" charset="0"/>
                <a:ea typeface="Times New Roman" panose="02020603050405020304" pitchFamily="18" charset="0"/>
              </a:rPr>
              <a:t>Medicinal</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plant</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materials</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herbal</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Homeopathic medicinal products</a:t>
            </a:r>
            <a:endParaRPr lang="uk-UA" sz="2000" dirty="0">
              <a:effectLst/>
              <a:latin typeface="Times New Roman" panose="02020603050405020304" pitchFamily="18" charset="0"/>
              <a:ea typeface="Times New Roman" panose="02020603050405020304" pitchFamily="18" charset="0"/>
            </a:endParaRPr>
          </a:p>
          <a:p>
            <a:pPr marR="2700655" algn="l"/>
            <a:r>
              <a:rPr lang="en-US" sz="2000" dirty="0">
                <a:effectLst/>
                <a:latin typeface="Times New Roman" panose="02020603050405020304" pitchFamily="18" charset="0"/>
                <a:ea typeface="Times New Roman" panose="02020603050405020304" pitchFamily="18" charset="0"/>
              </a:rPr>
              <a:t>Monographs</a:t>
            </a:r>
            <a:r>
              <a:rPr lang="en-US" sz="2000" spc="-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finished</a:t>
            </a:r>
            <a:r>
              <a:rPr lang="en-US" sz="2000" spc="-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Medicinal products prepared in pharmacies Dietary supplements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7068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AC369D-8136-51F5-3501-E7B573B9EE0C}"/>
              </a:ext>
            </a:extLst>
          </p:cNvPr>
          <p:cNvSpPr txBox="1"/>
          <p:nvPr/>
        </p:nvSpPr>
        <p:spPr>
          <a:xfrm>
            <a:off x="2013857" y="478972"/>
            <a:ext cx="9503228" cy="3477875"/>
          </a:xfrm>
          <a:prstGeom prst="rect">
            <a:avLst/>
          </a:prstGeom>
          <a:noFill/>
        </p:spPr>
        <p:txBody>
          <a:bodyPr wrap="square">
            <a:spAutoFit/>
          </a:bodyPr>
          <a:lstStyle/>
          <a:p>
            <a:pPr marL="1270" marR="86360" indent="448945" algn="just"/>
            <a:r>
              <a:rPr lang="en-US" sz="2000" dirty="0">
                <a:effectLst/>
                <a:latin typeface="Times New Roman" panose="02020603050405020304" pitchFamily="18" charset="0"/>
                <a:ea typeface="Times New Roman" panose="02020603050405020304" pitchFamily="18" charset="0"/>
              </a:rPr>
              <a:t>To maintain harmonization with the European Pharmacopoeia, which is updated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annually, supplements to SPU 2.0 are issued. Supplement 1 to the second edition of SPU (SPU 2.1)</a:t>
            </a:r>
            <a:r>
              <a:rPr lang="en-US" sz="2000" spc="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came</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into</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force</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January</a:t>
            </a:r>
            <a:r>
              <a:rPr lang="en-US" sz="2000" spc="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2017,</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SPU</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2.2</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March</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16,</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2018,</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SPU</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2.3</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July</a:t>
            </a:r>
            <a:r>
              <a:rPr lang="en-US" sz="2000" spc="85" dirty="0">
                <a:effectLst/>
                <a:latin typeface="Times New Roman" panose="02020603050405020304" pitchFamily="18" charset="0"/>
                <a:ea typeface="Times New Roman" panose="02020603050405020304" pitchFamily="18" charset="0"/>
              </a:rPr>
              <a:t> </a:t>
            </a:r>
            <a:r>
              <a:rPr lang="en-US" sz="2000" spc="-25" dirty="0">
                <a:effectLst/>
                <a:latin typeface="Times New Roman" panose="02020603050405020304" pitchFamily="18" charset="0"/>
                <a:ea typeface="Times New Roman" panose="02020603050405020304" pitchFamily="18" charset="0"/>
              </a:rPr>
              <a:t>1,</a:t>
            </a:r>
            <a:r>
              <a:rPr lang="uk-UA" sz="2000" spc="-25"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2018,</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SPU 2.4</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on</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July</a:t>
            </a:r>
            <a:r>
              <a:rPr lang="en-US" sz="2000" spc="-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 2020, SPU 2.5</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on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April 1, 2021, and SPU 2.6</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on March 1, </a:t>
            </a:r>
            <a:r>
              <a:rPr lang="en-US" sz="2000" spc="-10" dirty="0">
                <a:effectLst/>
                <a:latin typeface="Times New Roman" panose="02020603050405020304" pitchFamily="18" charset="0"/>
                <a:ea typeface="Times New Roman" panose="02020603050405020304" pitchFamily="18" charset="0"/>
              </a:rPr>
              <a:t>2023.</a:t>
            </a:r>
            <a:endParaRPr lang="uk-UA" sz="2000" dirty="0">
              <a:effectLst/>
              <a:latin typeface="Times New Roman" panose="02020603050405020304" pitchFamily="18" charset="0"/>
              <a:ea typeface="Times New Roman" panose="02020603050405020304" pitchFamily="18" charset="0"/>
            </a:endParaRPr>
          </a:p>
          <a:p>
            <a:pPr marL="450850" indent="448945" algn="just"/>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i="1" dirty="0">
                <a:effectLst/>
                <a:latin typeface="Times New Roman" panose="02020603050405020304" pitchFamily="18" charset="0"/>
                <a:ea typeface="Times New Roman" panose="02020603050405020304" pitchFamily="18" charset="0"/>
              </a:rPr>
              <a:t>The</a:t>
            </a:r>
            <a:r>
              <a:rPr lang="en-US" sz="2000" i="1" spc="-1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main focus of the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supplements to SPU </a:t>
            </a:r>
            <a:r>
              <a:rPr lang="en-US" sz="2000" i="1" spc="-25" dirty="0">
                <a:effectLst/>
                <a:latin typeface="Times New Roman" panose="02020603050405020304" pitchFamily="18" charset="0"/>
                <a:ea typeface="Times New Roman" panose="02020603050405020304" pitchFamily="18" charset="0"/>
              </a:rPr>
              <a:t>is:</a:t>
            </a:r>
            <a:endParaRPr lang="uk-UA" sz="2000" i="1" dirty="0">
              <a:effectLst/>
              <a:latin typeface="Times New Roman" panose="02020603050405020304" pitchFamily="18" charset="0"/>
              <a:ea typeface="Times New Roman" panose="02020603050405020304" pitchFamily="18" charset="0"/>
            </a:endParaRPr>
          </a:p>
          <a:p>
            <a:pPr marL="342900" marR="90170" lvl="0" indent="-342900" algn="just">
              <a:buSzPts val="1200"/>
              <a:buFont typeface="Times New Roman" panose="02020603050405020304" pitchFamily="18" charset="0"/>
              <a:buChar char="–"/>
              <a:tabLst>
                <a:tab pos="900430" algn="l"/>
                <a:tab pos="908050" algn="l"/>
              </a:tabLst>
            </a:pPr>
            <a:r>
              <a:rPr lang="en-US" sz="2000" spc="0" dirty="0">
                <a:effectLst/>
                <a:latin typeface="Times New Roman" panose="02020603050405020304" pitchFamily="18" charset="0"/>
                <a:ea typeface="Times New Roman" panose="02020603050405020304" pitchFamily="18" charset="0"/>
              </a:rPr>
              <a:t>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development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objects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absent</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EP</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(primarily</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monographs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on finished medicinal products), and</a:t>
            </a:r>
            <a:endParaRPr lang="uk-UA" sz="2000" spc="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Times New Roman" panose="02020603050405020304" pitchFamily="18" charset="0"/>
              <a:buChar char="–"/>
              <a:tabLst>
                <a:tab pos="900430" algn="l"/>
                <a:tab pos="908050" algn="l"/>
              </a:tabLst>
            </a:pPr>
            <a:r>
              <a:rPr lang="en-US" sz="2000" spc="0" dirty="0">
                <a:effectLst/>
                <a:latin typeface="Times New Roman" panose="02020603050405020304" pitchFamily="18" charset="0"/>
                <a:ea typeface="Times New Roman" panose="02020603050405020304" pitchFamily="18" charset="0"/>
              </a:rPr>
              <a:t>on the development of objects that require consideration of national specifics in their application, primarily medicinal plant materials and herbal medicinal </a:t>
            </a:r>
            <a:r>
              <a:rPr lang="en-US" sz="2000" spc="-10" dirty="0">
                <a:effectLst/>
                <a:latin typeface="Times New Roman" panose="02020603050405020304" pitchFamily="18" charset="0"/>
                <a:ea typeface="Times New Roman" panose="02020603050405020304" pitchFamily="18" charset="0"/>
              </a:rPr>
              <a:t>products.</a:t>
            </a:r>
            <a:endParaRPr lang="uk-UA" sz="2000" spc="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505AEED6-689B-2FA4-3627-6D7278D6170F}"/>
              </a:ext>
            </a:extLst>
          </p:cNvPr>
          <p:cNvSpPr txBox="1"/>
          <p:nvPr/>
        </p:nvSpPr>
        <p:spPr>
          <a:xfrm>
            <a:off x="2013857" y="4655902"/>
            <a:ext cx="9503228" cy="1631216"/>
          </a:xfrm>
          <a:prstGeom prst="rect">
            <a:avLst/>
          </a:prstGeom>
          <a:noFill/>
        </p:spPr>
        <p:txBody>
          <a:bodyPr wrap="square">
            <a:spAutoFit/>
          </a:bodyPr>
          <a:lstStyle/>
          <a:p>
            <a:pPr marL="1270" marR="90805" indent="448945" algn="just"/>
            <a:r>
              <a:rPr lang="en-US" sz="2000" dirty="0">
                <a:effectLst/>
                <a:latin typeface="Times New Roman" panose="02020603050405020304" pitchFamily="18" charset="0"/>
                <a:ea typeface="Times New Roman" panose="02020603050405020304" pitchFamily="18" charset="0"/>
              </a:rPr>
              <a:t>It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envisaged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Enterprise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"Ukrainian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Scientific</a:t>
            </a:r>
            <a:r>
              <a:rPr lang="en-US" sz="2000" spc="20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Pharmacopoeial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Center for</a:t>
            </a:r>
            <a:r>
              <a:rPr lang="en-US" sz="2000" spc="3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3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Medicines"</a:t>
            </a:r>
            <a:r>
              <a:rPr lang="en-US" sz="2000" spc="3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will</a:t>
            </a:r>
            <a:r>
              <a:rPr lang="en-US" sz="2000" spc="3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continue</a:t>
            </a:r>
            <a:r>
              <a:rPr lang="en-US" sz="2000" spc="3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pay</a:t>
            </a:r>
            <a:r>
              <a:rPr lang="en-US" sz="2000" spc="3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considerable</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attention</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4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development</a:t>
            </a:r>
            <a:r>
              <a:rPr lang="uk-UA" sz="2000" spc="-1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a:t>
            </a:r>
            <a:r>
              <a:rPr lang="en-US" sz="2000" dirty="0" err="1">
                <a:effectLst/>
                <a:latin typeface="Times New Roman" panose="02020603050405020304" pitchFamily="18" charset="0"/>
                <a:ea typeface="Times New Roman" panose="02020603050405020304" pitchFamily="18" charset="0"/>
              </a:rPr>
              <a:t>pharmacopoeial</a:t>
            </a:r>
            <a:r>
              <a:rPr lang="en-US" sz="2000" dirty="0">
                <a:effectLst/>
                <a:latin typeface="Times New Roman" panose="02020603050405020304" pitchFamily="18" charset="0"/>
                <a:ea typeface="Times New Roman" panose="02020603050405020304" pitchFamily="18" charset="0"/>
              </a:rPr>
              <a:t> standards for finished medicinal products, medicinal plant materials, herbal medicinal products, medicinal products prepared in pharmacies, and dietary supplements.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8705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E38B7F-1B6F-A14A-EEE7-DEA0212CDD23}"/>
              </a:ext>
            </a:extLst>
          </p:cNvPr>
          <p:cNvSpPr txBox="1"/>
          <p:nvPr/>
        </p:nvSpPr>
        <p:spPr>
          <a:xfrm>
            <a:off x="2895600" y="1678553"/>
            <a:ext cx="8686800" cy="2677656"/>
          </a:xfrm>
          <a:prstGeom prst="rect">
            <a:avLst/>
          </a:prstGeom>
          <a:noFill/>
        </p:spPr>
        <p:txBody>
          <a:bodyPr wrap="square">
            <a:spAutoFit/>
          </a:bodyPr>
          <a:lstStyle/>
          <a:p>
            <a:pPr marL="450850" algn="just"/>
            <a:r>
              <a:rPr lang="en-US" sz="2400" i="1" u="sng" dirty="0">
                <a:effectLst/>
                <a:latin typeface="Times New Roman" panose="02020603050405020304" pitchFamily="18" charset="0"/>
                <a:ea typeface="Times New Roman" panose="02020603050405020304" pitchFamily="18" charset="0"/>
              </a:rPr>
              <a:t>General</a:t>
            </a:r>
            <a:r>
              <a:rPr lang="en-US" sz="2400" i="1" u="sng" spc="-15" dirty="0">
                <a:effectLst/>
                <a:latin typeface="Times New Roman" panose="02020603050405020304" pitchFamily="18" charset="0"/>
                <a:ea typeface="Times New Roman" panose="02020603050405020304" pitchFamily="18" charset="0"/>
              </a:rPr>
              <a:t> </a:t>
            </a:r>
            <a:r>
              <a:rPr lang="en-US" sz="2400" i="1" u="sng" dirty="0">
                <a:effectLst/>
                <a:latin typeface="Times New Roman" panose="02020603050405020304" pitchFamily="18" charset="0"/>
                <a:ea typeface="Times New Roman" panose="02020603050405020304" pitchFamily="18" charset="0"/>
              </a:rPr>
              <a:t>conclusion</a:t>
            </a:r>
            <a:r>
              <a:rPr lang="en-US" sz="2400" i="1" u="sng" spc="-5" dirty="0">
                <a:effectLst/>
                <a:latin typeface="Times New Roman" panose="02020603050405020304" pitchFamily="18" charset="0"/>
                <a:ea typeface="Times New Roman" panose="02020603050405020304" pitchFamily="18" charset="0"/>
              </a:rPr>
              <a:t> </a:t>
            </a:r>
            <a:r>
              <a:rPr lang="en-US" sz="2400" i="1" u="sng" dirty="0">
                <a:effectLst/>
                <a:latin typeface="Times New Roman" panose="02020603050405020304" pitchFamily="18" charset="0"/>
                <a:ea typeface="Times New Roman" panose="02020603050405020304" pitchFamily="18" charset="0"/>
              </a:rPr>
              <a:t>on</a:t>
            </a:r>
            <a:r>
              <a:rPr lang="en-US" sz="2400" i="1" u="sng" spc="-5" dirty="0">
                <a:effectLst/>
                <a:latin typeface="Times New Roman" panose="02020603050405020304" pitchFamily="18" charset="0"/>
                <a:ea typeface="Times New Roman" panose="02020603050405020304" pitchFamily="18" charset="0"/>
              </a:rPr>
              <a:t> </a:t>
            </a:r>
            <a:r>
              <a:rPr lang="en-US" sz="2400" i="1" u="sng" dirty="0">
                <a:effectLst/>
                <a:latin typeface="Times New Roman" panose="02020603050405020304" pitchFamily="18" charset="0"/>
                <a:ea typeface="Times New Roman" panose="02020603050405020304" pitchFamily="18" charset="0"/>
              </a:rPr>
              <a:t>the</a:t>
            </a:r>
            <a:r>
              <a:rPr lang="en-US" sz="2400" i="1" u="sng" spc="-5" dirty="0">
                <a:effectLst/>
                <a:latin typeface="Times New Roman" panose="02020603050405020304" pitchFamily="18" charset="0"/>
                <a:ea typeface="Times New Roman" panose="02020603050405020304" pitchFamily="18" charset="0"/>
              </a:rPr>
              <a:t> </a:t>
            </a:r>
            <a:r>
              <a:rPr lang="en-US" sz="2400" i="1" u="sng" spc="-10" dirty="0">
                <a:effectLst/>
                <a:latin typeface="Times New Roman" panose="02020603050405020304" pitchFamily="18" charset="0"/>
                <a:ea typeface="Times New Roman" panose="02020603050405020304" pitchFamily="18" charset="0"/>
              </a:rPr>
              <a:t>topic</a:t>
            </a:r>
            <a:endParaRPr lang="uk-UA" sz="2400" i="1" u="sng" spc="-10" dirty="0">
              <a:effectLst/>
              <a:latin typeface="Times New Roman" panose="02020603050405020304" pitchFamily="18" charset="0"/>
              <a:ea typeface="Times New Roman" panose="02020603050405020304" pitchFamily="18" charset="0"/>
            </a:endParaRPr>
          </a:p>
          <a:p>
            <a:pPr marL="450850" algn="just"/>
            <a:endParaRPr lang="uk-UA" sz="2400" dirty="0">
              <a:effectLst/>
              <a:latin typeface="Times New Roman" panose="02020603050405020304" pitchFamily="18" charset="0"/>
              <a:ea typeface="Times New Roman" panose="02020603050405020304" pitchFamily="18" charset="0"/>
            </a:endParaRPr>
          </a:p>
          <a:p>
            <a:pPr marL="1270" marR="89535" indent="448945" algn="just">
              <a:spcBef>
                <a:spcPts val="5"/>
              </a:spcBef>
            </a:pPr>
            <a:r>
              <a:rPr lang="en-US" sz="2400" dirty="0">
                <a:effectLst/>
                <a:latin typeface="Times New Roman" panose="02020603050405020304" pitchFamily="18" charset="0"/>
                <a:ea typeface="Times New Roman" panose="02020603050405020304" pitchFamily="18" charset="0"/>
              </a:rPr>
              <a:t>The harmonious combination of mandatory quality requirements outlined in pharmacopoeias,</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requirements</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good</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practices, and ISO</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standards,</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which</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have</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recommended nature, ensures the quality and safety of medicinal products or medical devices throughout all stages of their lifecycle most effectively.</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7653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4A350A-D480-E981-00DD-7083FD79B1EC}"/>
              </a:ext>
            </a:extLst>
          </p:cNvPr>
          <p:cNvSpPr txBox="1"/>
          <p:nvPr/>
        </p:nvSpPr>
        <p:spPr>
          <a:xfrm>
            <a:off x="2365710" y="2505670"/>
            <a:ext cx="8691716"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65983901"/>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35</TotalTime>
  <Words>2325</Words>
  <Application>Microsoft Office PowerPoint</Application>
  <PresentationFormat>Широкий екран</PresentationFormat>
  <Paragraphs>120</Paragraphs>
  <Slides>19</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19</vt:i4>
      </vt:variant>
    </vt:vector>
  </HeadingPairs>
  <TitlesOfParts>
    <vt:vector size="24" baseType="lpstr">
      <vt:lpstr>Arial</vt:lpstr>
      <vt:lpstr>Century Gothic</vt:lpstr>
      <vt:lpstr>Times New Roman</vt:lpstr>
      <vt:lpstr>Wingdings 3</vt:lpstr>
      <vt:lpstr>Віхоть</vt:lpstr>
      <vt:lpstr>Topic 2. Regulatory framework for quality management of medicinal products.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2</cp:revision>
  <dcterms:created xsi:type="dcterms:W3CDTF">2025-01-18T21:23:09Z</dcterms:created>
  <dcterms:modified xsi:type="dcterms:W3CDTF">2026-03-22T22:42:14Z</dcterms:modified>
</cp:coreProperties>
</file>