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8" r:id="rId3"/>
    <p:sldId id="259" r:id="rId4"/>
    <p:sldId id="260" r:id="rId5"/>
    <p:sldId id="261" r:id="rId6"/>
    <p:sldId id="262" r:id="rId7"/>
    <p:sldId id="257"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67" y="6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8E199A8C-526A-44D8-B999-9E008C1025BA}"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8C039B5-5795-4A16-B047-4DA381AE3058}" type="slidenum">
              <a:rPr lang="uk-UA" smtClean="0"/>
              <a:t>‹№›</a:t>
            </a:fld>
            <a:endParaRPr lang="uk-UA"/>
          </a:p>
        </p:txBody>
      </p:sp>
    </p:spTree>
    <p:extLst>
      <p:ext uri="{BB962C8B-B14F-4D97-AF65-F5344CB8AC3E}">
        <p14:creationId xmlns:p14="http://schemas.microsoft.com/office/powerpoint/2010/main" val="4249049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8E199A8C-526A-44D8-B999-9E008C1025BA}"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8C039B5-5795-4A16-B047-4DA381AE3058}" type="slidenum">
              <a:rPr lang="uk-UA" smtClean="0"/>
              <a:t>‹№›</a:t>
            </a:fld>
            <a:endParaRPr lang="uk-UA"/>
          </a:p>
        </p:txBody>
      </p:sp>
    </p:spTree>
    <p:extLst>
      <p:ext uri="{BB962C8B-B14F-4D97-AF65-F5344CB8AC3E}">
        <p14:creationId xmlns:p14="http://schemas.microsoft.com/office/powerpoint/2010/main" val="1876301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8E199A8C-526A-44D8-B999-9E008C1025BA}"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8C039B5-5795-4A16-B047-4DA381AE3058}" type="slidenum">
              <a:rPr lang="uk-UA" smtClean="0"/>
              <a:t>‹№›</a:t>
            </a:fld>
            <a:endParaRPr lang="uk-UA"/>
          </a:p>
        </p:txBody>
      </p:sp>
    </p:spTree>
    <p:extLst>
      <p:ext uri="{BB962C8B-B14F-4D97-AF65-F5344CB8AC3E}">
        <p14:creationId xmlns:p14="http://schemas.microsoft.com/office/powerpoint/2010/main" val="1947438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8E199A8C-526A-44D8-B999-9E008C1025BA}"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8C039B5-5795-4A16-B047-4DA381AE3058}" type="slidenum">
              <a:rPr lang="uk-UA" smtClean="0"/>
              <a:t>‹№›</a:t>
            </a:fld>
            <a:endParaRPr lang="uk-UA"/>
          </a:p>
        </p:txBody>
      </p:sp>
    </p:spTree>
    <p:extLst>
      <p:ext uri="{BB962C8B-B14F-4D97-AF65-F5344CB8AC3E}">
        <p14:creationId xmlns:p14="http://schemas.microsoft.com/office/powerpoint/2010/main" val="2755066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8E199A8C-526A-44D8-B999-9E008C1025BA}" type="datetimeFigureOut">
              <a:rPr lang="uk-UA" smtClean="0"/>
              <a:t>23.03.2026</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8C039B5-5795-4A16-B047-4DA381AE3058}" type="slidenum">
              <a:rPr lang="uk-UA" smtClean="0"/>
              <a:t>‹№›</a:t>
            </a:fld>
            <a:endParaRPr lang="uk-UA"/>
          </a:p>
        </p:txBody>
      </p:sp>
    </p:spTree>
    <p:extLst>
      <p:ext uri="{BB962C8B-B14F-4D97-AF65-F5344CB8AC3E}">
        <p14:creationId xmlns:p14="http://schemas.microsoft.com/office/powerpoint/2010/main" val="2290527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8E199A8C-526A-44D8-B999-9E008C1025BA}" type="datetimeFigureOut">
              <a:rPr lang="uk-UA" smtClean="0"/>
              <a:t>23.03.2026</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8C039B5-5795-4A16-B047-4DA381AE3058}" type="slidenum">
              <a:rPr lang="uk-UA" smtClean="0"/>
              <a:t>‹№›</a:t>
            </a:fld>
            <a:endParaRPr lang="uk-UA"/>
          </a:p>
        </p:txBody>
      </p:sp>
    </p:spTree>
    <p:extLst>
      <p:ext uri="{BB962C8B-B14F-4D97-AF65-F5344CB8AC3E}">
        <p14:creationId xmlns:p14="http://schemas.microsoft.com/office/powerpoint/2010/main" val="747661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199A8C-526A-44D8-B999-9E008C1025BA}" type="datetimeFigureOut">
              <a:rPr lang="uk-UA" smtClean="0"/>
              <a:t>23.03.2026</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8C039B5-5795-4A16-B047-4DA381AE3058}" type="slidenum">
              <a:rPr lang="uk-UA" smtClean="0"/>
              <a:t>‹№›</a:t>
            </a:fld>
            <a:endParaRPr lang="uk-UA"/>
          </a:p>
        </p:txBody>
      </p:sp>
    </p:spTree>
    <p:extLst>
      <p:ext uri="{BB962C8B-B14F-4D97-AF65-F5344CB8AC3E}">
        <p14:creationId xmlns:p14="http://schemas.microsoft.com/office/powerpoint/2010/main" val="3232091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8E199A8C-526A-44D8-B999-9E008C1025BA}"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8C039B5-5795-4A16-B047-4DA381AE3058}" type="slidenum">
              <a:rPr lang="uk-UA" smtClean="0"/>
              <a:t>‹№›</a:t>
            </a:fld>
            <a:endParaRPr lang="uk-UA"/>
          </a:p>
        </p:txBody>
      </p:sp>
    </p:spTree>
    <p:extLst>
      <p:ext uri="{BB962C8B-B14F-4D97-AF65-F5344CB8AC3E}">
        <p14:creationId xmlns:p14="http://schemas.microsoft.com/office/powerpoint/2010/main" val="1471460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8E199A8C-526A-44D8-B999-9E008C1025BA}"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8C039B5-5795-4A16-B047-4DA381AE3058}" type="slidenum">
              <a:rPr lang="uk-UA" smtClean="0"/>
              <a:t>‹№›</a:t>
            </a:fld>
            <a:endParaRPr lang="uk-UA"/>
          </a:p>
        </p:txBody>
      </p:sp>
    </p:spTree>
    <p:extLst>
      <p:ext uri="{BB962C8B-B14F-4D97-AF65-F5344CB8AC3E}">
        <p14:creationId xmlns:p14="http://schemas.microsoft.com/office/powerpoint/2010/main" val="2752048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8E199A8C-526A-44D8-B999-9E008C1025BA}"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8C039B5-5795-4A16-B047-4DA381AE3058}" type="slidenum">
              <a:rPr lang="uk-UA" smtClean="0"/>
              <a:t>‹№›</a:t>
            </a:fld>
            <a:endParaRPr lang="uk-UA"/>
          </a:p>
        </p:txBody>
      </p:sp>
    </p:spTree>
    <p:extLst>
      <p:ext uri="{BB962C8B-B14F-4D97-AF65-F5344CB8AC3E}">
        <p14:creationId xmlns:p14="http://schemas.microsoft.com/office/powerpoint/2010/main" val="2450923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8E199A8C-526A-44D8-B999-9E008C1025BA}"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8C039B5-5795-4A16-B047-4DA381AE3058}"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907798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8E199A8C-526A-44D8-B999-9E008C1025BA}"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8C039B5-5795-4A16-B047-4DA381AE3058}" type="slidenum">
              <a:rPr lang="uk-UA" smtClean="0"/>
              <a:t>‹№›</a:t>
            </a:fld>
            <a:endParaRPr lang="uk-UA"/>
          </a:p>
        </p:txBody>
      </p:sp>
    </p:spTree>
    <p:extLst>
      <p:ext uri="{BB962C8B-B14F-4D97-AF65-F5344CB8AC3E}">
        <p14:creationId xmlns:p14="http://schemas.microsoft.com/office/powerpoint/2010/main" val="1140885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8E199A8C-526A-44D8-B999-9E008C1025BA}"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8C039B5-5795-4A16-B047-4DA381AE3058}"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873879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8E199A8C-526A-44D8-B999-9E008C1025BA}"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8C039B5-5795-4A16-B047-4DA381AE3058}" type="slidenum">
              <a:rPr lang="uk-UA" smtClean="0"/>
              <a:t>‹№›</a:t>
            </a:fld>
            <a:endParaRPr lang="uk-UA"/>
          </a:p>
        </p:txBody>
      </p:sp>
    </p:spTree>
    <p:extLst>
      <p:ext uri="{BB962C8B-B14F-4D97-AF65-F5344CB8AC3E}">
        <p14:creationId xmlns:p14="http://schemas.microsoft.com/office/powerpoint/2010/main" val="15197795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8E199A8C-526A-44D8-B999-9E008C1025BA}"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8C039B5-5795-4A16-B047-4DA381AE3058}" type="slidenum">
              <a:rPr lang="uk-UA" smtClean="0"/>
              <a:t>‹№›</a:t>
            </a:fld>
            <a:endParaRPr lang="uk-UA"/>
          </a:p>
        </p:txBody>
      </p:sp>
    </p:spTree>
    <p:extLst>
      <p:ext uri="{BB962C8B-B14F-4D97-AF65-F5344CB8AC3E}">
        <p14:creationId xmlns:p14="http://schemas.microsoft.com/office/powerpoint/2010/main" val="3449488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8E199A8C-526A-44D8-B999-9E008C1025BA}"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8C039B5-5795-4A16-B047-4DA381AE3058}" type="slidenum">
              <a:rPr lang="uk-UA" smtClean="0"/>
              <a:t>‹№›</a:t>
            </a:fld>
            <a:endParaRPr lang="uk-UA"/>
          </a:p>
        </p:txBody>
      </p:sp>
    </p:spTree>
    <p:extLst>
      <p:ext uri="{BB962C8B-B14F-4D97-AF65-F5344CB8AC3E}">
        <p14:creationId xmlns:p14="http://schemas.microsoft.com/office/powerpoint/2010/main" val="613420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E199A8C-526A-44D8-B999-9E008C1025BA}" type="datetimeFigureOut">
              <a:rPr lang="uk-UA" smtClean="0"/>
              <a:t>23.03.2026</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8C039B5-5795-4A16-B047-4DA381AE3058}" type="slidenum">
              <a:rPr lang="uk-UA" smtClean="0"/>
              <a:t>‹№›</a:t>
            </a:fld>
            <a:endParaRPr lang="uk-UA"/>
          </a:p>
        </p:txBody>
      </p:sp>
    </p:spTree>
    <p:extLst>
      <p:ext uri="{BB962C8B-B14F-4D97-AF65-F5344CB8AC3E}">
        <p14:creationId xmlns:p14="http://schemas.microsoft.com/office/powerpoint/2010/main" val="428518065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A66E2E43-87DF-9BAF-50F2-9D44E1B15CF5}"/>
              </a:ext>
            </a:extLst>
          </p:cNvPr>
          <p:cNvSpPr>
            <a:spLocks noGrp="1"/>
          </p:cNvSpPr>
          <p:nvPr>
            <p:ph type="ctrTitle"/>
          </p:nvPr>
        </p:nvSpPr>
        <p:spPr>
          <a:xfrm>
            <a:off x="2372033" y="2297609"/>
            <a:ext cx="8915399" cy="2262781"/>
          </a:xfrm>
        </p:spPr>
        <p:txBody>
          <a:bodyPr>
            <a:normAutofit/>
          </a:bodyPr>
          <a:lstStyle/>
          <a:p>
            <a:pPr marR="87630" algn="ctr">
              <a:spcBef>
                <a:spcPts val="0"/>
              </a:spcBef>
            </a:pPr>
            <a:br>
              <a:rPr lang="uk-UA" sz="3200" dirty="0">
                <a:solidFill>
                  <a:srgbClr val="002060"/>
                </a:solidFill>
                <a:effectLst/>
                <a:latin typeface="Times New Roman" panose="02020603050405020304" pitchFamily="18" charset="0"/>
                <a:ea typeface="Times New Roman" panose="02020603050405020304" pitchFamily="18" charset="0"/>
              </a:rPr>
            </a:br>
            <a:r>
              <a:rPr lang="en-US" sz="3200" b="1" dirty="0">
                <a:solidFill>
                  <a:srgbClr val="002060"/>
                </a:solidFill>
                <a:effectLst/>
                <a:latin typeface="Times New Roman" panose="02020603050405020304" pitchFamily="18" charset="0"/>
                <a:ea typeface="Times New Roman" panose="02020603050405020304" pitchFamily="18" charset="0"/>
              </a:rPr>
              <a:t>Topic 3. Regulatory authorities of Ukraine in the field of quality management of medicinal products.</a:t>
            </a:r>
            <a:endParaRPr lang="uk-UA" sz="3200" dirty="0">
              <a:solidFill>
                <a:srgbClr val="002060"/>
              </a:solidFill>
            </a:endParaRPr>
          </a:p>
        </p:txBody>
      </p:sp>
      <p:sp>
        <p:nvSpPr>
          <p:cNvPr id="7" name="TextBox 6">
            <a:extLst>
              <a:ext uri="{FF2B5EF4-FFF2-40B4-BE49-F238E27FC236}">
                <a16:creationId xmlns:a16="http://schemas.microsoft.com/office/drawing/2014/main" id="{134442CC-DFB6-24B7-D3FC-E5A08EEC5E1A}"/>
              </a:ext>
            </a:extLst>
          </p:cNvPr>
          <p:cNvSpPr txBox="1"/>
          <p:nvPr/>
        </p:nvSpPr>
        <p:spPr>
          <a:xfrm>
            <a:off x="1691148" y="264226"/>
            <a:ext cx="9625781" cy="1569660"/>
          </a:xfrm>
          <a:prstGeom prst="rect">
            <a:avLst/>
          </a:prstGeom>
          <a:noFill/>
        </p:spPr>
        <p:txBody>
          <a:bodyPr wrap="square">
            <a:spAutoFit/>
          </a:bodyPr>
          <a:lstStyle/>
          <a:p>
            <a:pPr algn="ct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Odessa National Medical University</a:t>
            </a:r>
          </a:p>
          <a:p>
            <a:pPr algn="ct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Department of General and Clinical Pharmacology and Pharmacognosy</a:t>
            </a:r>
            <a:endParaRPr lang="uk-UA"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endParaRPr lang="uk-UA" sz="2400" dirty="0">
              <a:latin typeface="Times New Roman" panose="02020603050405020304" pitchFamily="18" charset="0"/>
              <a:cs typeface="Times New Roman" panose="02020603050405020304" pitchFamily="18" charset="0"/>
            </a:endParaRPr>
          </a:p>
          <a:p>
            <a:pPr algn="ctr"/>
            <a:r>
              <a:rPr lang="en-ID" sz="2400" b="1" dirty="0">
                <a:latin typeface="Times New Roman" panose="02020603050405020304" pitchFamily="18" charset="0"/>
                <a:cs typeface="Times New Roman" panose="02020603050405020304" pitchFamily="18" charset="0"/>
              </a:rPr>
              <a:t>Discipline</a:t>
            </a:r>
            <a:r>
              <a:rPr lang="uk-UA"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Qualiti</a:t>
            </a:r>
            <a:r>
              <a:rPr lang="en-US" sz="2400" b="1" dirty="0">
                <a:latin typeface="Times New Roman" panose="02020603050405020304" pitchFamily="18" charset="0"/>
                <a:cs typeface="Times New Roman" panose="02020603050405020304" pitchFamily="18" charset="0"/>
              </a:rPr>
              <a:t> systems in pharmacy</a:t>
            </a:r>
            <a:r>
              <a:rPr lang="uk-UA" sz="2400" b="1" dirty="0">
                <a:latin typeface="Times New Roman" panose="02020603050405020304" pitchFamily="18" charset="0"/>
                <a:cs typeface="Times New Roman" panose="02020603050405020304" pitchFamily="18" charset="0"/>
              </a:rPr>
              <a:t>»</a:t>
            </a:r>
          </a:p>
        </p:txBody>
      </p:sp>
      <p:sp>
        <p:nvSpPr>
          <p:cNvPr id="8" name="Підзаголовок 2">
            <a:extLst>
              <a:ext uri="{FF2B5EF4-FFF2-40B4-BE49-F238E27FC236}">
                <a16:creationId xmlns:a16="http://schemas.microsoft.com/office/drawing/2014/main" id="{6E1447D6-12B3-E691-8F04-5CB5B3955C35}"/>
              </a:ext>
            </a:extLst>
          </p:cNvPr>
          <p:cNvSpPr>
            <a:spLocks noGrp="1"/>
          </p:cNvSpPr>
          <p:nvPr>
            <p:ph type="subTitle" idx="1"/>
          </p:nvPr>
        </p:nvSpPr>
        <p:spPr>
          <a:xfrm>
            <a:off x="6661354" y="5330361"/>
            <a:ext cx="5397909" cy="1456273"/>
          </a:xfrm>
        </p:spPr>
        <p:txBody>
          <a:bodyPr>
            <a:noAutofit/>
          </a:bodyPr>
          <a:lstStyle/>
          <a:p>
            <a:r>
              <a:rPr lang="en-US" b="1" dirty="0">
                <a:solidFill>
                  <a:schemeClr val="tx1"/>
                </a:solidFill>
                <a:latin typeface="Times New Roman" panose="02020603050405020304" pitchFamily="18" charset="0"/>
                <a:cs typeface="Times New Roman" panose="02020603050405020304" pitchFamily="18" charset="0"/>
              </a:rPr>
              <a:t>Lecturer:</a:t>
            </a:r>
            <a:r>
              <a:rPr lang="uk-UA" b="1" dirty="0">
                <a:solidFill>
                  <a:schemeClr val="tx1"/>
                </a:solidFill>
                <a:latin typeface="Times New Roman" panose="02020603050405020304" pitchFamily="18" charset="0"/>
                <a:cs typeface="Times New Roman" panose="02020603050405020304" pitchFamily="18" charset="0"/>
              </a:rPr>
              <a:t> </a:t>
            </a:r>
            <a:r>
              <a:rPr lang="en-US" b="1" dirty="0">
                <a:solidFill>
                  <a:schemeClr val="tx1"/>
                </a:solidFill>
                <a:latin typeface="Times New Roman" panose="02020603050405020304" pitchFamily="18" charset="0"/>
                <a:cs typeface="Times New Roman" panose="02020603050405020304" pitchFamily="18" charset="0"/>
              </a:rPr>
              <a:t>Eberle L.V.</a:t>
            </a:r>
          </a:p>
          <a:p>
            <a:r>
              <a:rPr lang="en-US" dirty="0">
                <a:solidFill>
                  <a:schemeClr val="tx1"/>
                </a:solidFill>
                <a:latin typeface="Times New Roman" panose="02020603050405020304" pitchFamily="18" charset="0"/>
                <a:cs typeface="Times New Roman" panose="02020603050405020304" pitchFamily="18" charset="0"/>
              </a:rPr>
              <a:t>Candidate of Biological Sciences, Associate Professor of the Department of General and Clinical Pharmacology and Pharmacognosy</a:t>
            </a:r>
            <a:endParaRPr lang="uk-UA"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6932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DC6960-D7E4-75B5-DBA8-20B1E5BE1C44}"/>
              </a:ext>
            </a:extLst>
          </p:cNvPr>
          <p:cNvSpPr txBox="1"/>
          <p:nvPr/>
        </p:nvSpPr>
        <p:spPr>
          <a:xfrm>
            <a:off x="2149642" y="706721"/>
            <a:ext cx="9192126" cy="2246769"/>
          </a:xfrm>
          <a:prstGeom prst="rect">
            <a:avLst/>
          </a:prstGeom>
          <a:noFill/>
        </p:spPr>
        <p:txBody>
          <a:bodyPr wrap="square">
            <a:spAutoFit/>
          </a:bodyPr>
          <a:lstStyle/>
          <a:p>
            <a:pPr marL="1270" marR="90805" indent="448945" algn="just"/>
            <a:r>
              <a:rPr lang="en-US" sz="2000" b="1" dirty="0">
                <a:effectLst/>
                <a:latin typeface="Times New Roman" panose="02020603050405020304" pitchFamily="18" charset="0"/>
                <a:ea typeface="Times New Roman" panose="02020603050405020304" pitchFamily="18" charset="0"/>
              </a:rPr>
              <a:t>The relevance of the topic. </a:t>
            </a:r>
            <a:r>
              <a:rPr lang="en-US" sz="2000" dirty="0">
                <a:effectLst/>
                <a:latin typeface="Times New Roman" panose="02020603050405020304" pitchFamily="18" charset="0"/>
                <a:ea typeface="Times New Roman" panose="02020603050405020304" pitchFamily="18" charset="0"/>
              </a:rPr>
              <a:t>The central executive authority in the field of healthcare, along</a:t>
            </a:r>
            <a:r>
              <a:rPr lang="en-US" sz="2000" spc="15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with</a:t>
            </a:r>
            <a:r>
              <a:rPr lang="en-US" sz="2000" spc="16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other</a:t>
            </a:r>
            <a:r>
              <a:rPr lang="en-US" sz="2000" spc="1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authorized</a:t>
            </a:r>
            <a:r>
              <a:rPr lang="en-US" sz="2000" spc="1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bodies</a:t>
            </a:r>
            <a:r>
              <a:rPr lang="en-US" sz="2000" spc="1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1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expert</a:t>
            </a:r>
            <a:r>
              <a:rPr lang="en-US" sz="2000" spc="1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institutions,</a:t>
            </a:r>
            <a:r>
              <a:rPr lang="en-US" sz="2000" spc="16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employs</a:t>
            </a:r>
            <a:r>
              <a:rPr lang="en-US" sz="2000" spc="1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good</a:t>
            </a:r>
            <a:r>
              <a:rPr lang="en-US" sz="2000" spc="1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regulatory</a:t>
            </a:r>
            <a:r>
              <a:rPr lang="en-US" sz="2000" spc="1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practices in the circulation of medicines to ensure their efficacy, safety, quality, and accessibility.</a:t>
            </a:r>
            <a:endParaRPr lang="uk-UA" sz="2000" dirty="0">
              <a:effectLst/>
              <a:latin typeface="Times New Roman" panose="02020603050405020304" pitchFamily="18" charset="0"/>
              <a:ea typeface="Times New Roman" panose="02020603050405020304" pitchFamily="18" charset="0"/>
            </a:endParaRPr>
          </a:p>
          <a:p>
            <a:pPr marL="1270" marR="90805" indent="448945" algn="just"/>
            <a:endParaRPr lang="uk-UA" sz="2000" dirty="0">
              <a:effectLst/>
              <a:latin typeface="Times New Roman" panose="02020603050405020304" pitchFamily="18" charset="0"/>
              <a:ea typeface="Times New Roman" panose="02020603050405020304" pitchFamily="18" charset="0"/>
            </a:endParaRPr>
          </a:p>
          <a:p>
            <a:pPr marL="1270" marR="93345" indent="448945" algn="just"/>
            <a:r>
              <a:rPr lang="en-US" sz="2000" b="1" dirty="0">
                <a:effectLst/>
                <a:latin typeface="Times New Roman" panose="02020603050405020304" pitchFamily="18" charset="0"/>
                <a:ea typeface="Times New Roman" panose="02020603050405020304" pitchFamily="18" charset="0"/>
              </a:rPr>
              <a:t>Objective:</a:t>
            </a:r>
            <a:r>
              <a:rPr lang="en-US" sz="2000" b="1"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form</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theoretical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knowledge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structure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state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system of regulation of medicines circulation in Ukraine among higher education students.</a:t>
            </a:r>
            <a:endParaRPr lang="uk-UA" sz="20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2C1AAE90-8BBC-60F7-5C57-222414A1EF2E}"/>
              </a:ext>
            </a:extLst>
          </p:cNvPr>
          <p:cNvSpPr txBox="1"/>
          <p:nvPr/>
        </p:nvSpPr>
        <p:spPr>
          <a:xfrm>
            <a:off x="3697705" y="3429000"/>
            <a:ext cx="6096000" cy="3093154"/>
          </a:xfrm>
          <a:prstGeom prst="rect">
            <a:avLst/>
          </a:prstGeom>
          <a:noFill/>
        </p:spPr>
        <p:txBody>
          <a:bodyPr wrap="square">
            <a:spAutoFit/>
          </a:bodyPr>
          <a:lstStyle/>
          <a:p>
            <a:pPr marL="450850" algn="just">
              <a:lnSpc>
                <a:spcPts val="1370"/>
              </a:lnSpc>
              <a:spcBef>
                <a:spcPts val="5"/>
              </a:spcBef>
            </a:pPr>
            <a:r>
              <a:rPr lang="en-US" sz="2000" b="1" kern="0" dirty="0">
                <a:effectLst/>
                <a:latin typeface="Times New Roman" panose="02020603050405020304" pitchFamily="18" charset="0"/>
                <a:ea typeface="Times New Roman" panose="02020603050405020304" pitchFamily="18" charset="0"/>
              </a:rPr>
              <a:t>Lecture</a:t>
            </a:r>
            <a:r>
              <a:rPr lang="en-US" sz="2000" b="1" kern="0" spc="-20" dirty="0">
                <a:effectLst/>
                <a:latin typeface="Times New Roman" panose="02020603050405020304" pitchFamily="18" charset="0"/>
                <a:ea typeface="Times New Roman" panose="02020603050405020304" pitchFamily="18" charset="0"/>
              </a:rPr>
              <a:t> </a:t>
            </a:r>
            <a:r>
              <a:rPr lang="en-US" sz="2000" b="1" kern="0" dirty="0">
                <a:effectLst/>
                <a:latin typeface="Times New Roman" panose="02020603050405020304" pitchFamily="18" charset="0"/>
                <a:ea typeface="Times New Roman" panose="02020603050405020304" pitchFamily="18" charset="0"/>
              </a:rPr>
              <a:t>plan and</a:t>
            </a:r>
            <a:r>
              <a:rPr lang="en-US" sz="2000" b="1" kern="0" spc="-10" dirty="0">
                <a:effectLst/>
                <a:latin typeface="Times New Roman" panose="02020603050405020304" pitchFamily="18" charset="0"/>
                <a:ea typeface="Times New Roman" panose="02020603050405020304" pitchFamily="18" charset="0"/>
              </a:rPr>
              <a:t> </a:t>
            </a:r>
            <a:r>
              <a:rPr lang="en-US" sz="2000" b="1" kern="0" dirty="0">
                <a:effectLst/>
                <a:latin typeface="Times New Roman" panose="02020603050405020304" pitchFamily="18" charset="0"/>
                <a:ea typeface="Times New Roman" panose="02020603050405020304" pitchFamily="18" charset="0"/>
              </a:rPr>
              <a:t>organizational</a:t>
            </a:r>
            <a:r>
              <a:rPr lang="en-US" sz="2000" b="1" kern="0" spc="-5" dirty="0">
                <a:effectLst/>
                <a:latin typeface="Times New Roman" panose="02020603050405020304" pitchFamily="18" charset="0"/>
                <a:ea typeface="Times New Roman" panose="02020603050405020304" pitchFamily="18" charset="0"/>
              </a:rPr>
              <a:t> </a:t>
            </a:r>
            <a:r>
              <a:rPr lang="en-US" sz="2000" b="1" kern="0" spc="-10" dirty="0">
                <a:effectLst/>
                <a:latin typeface="Times New Roman" panose="02020603050405020304" pitchFamily="18" charset="0"/>
                <a:ea typeface="Times New Roman" panose="02020603050405020304" pitchFamily="18" charset="0"/>
              </a:rPr>
              <a:t>structure:</a:t>
            </a:r>
            <a:endParaRPr lang="uk-UA" sz="2000" b="1" kern="0" spc="-10" dirty="0">
              <a:effectLst/>
              <a:latin typeface="Times New Roman" panose="02020603050405020304" pitchFamily="18" charset="0"/>
              <a:ea typeface="Times New Roman" panose="02020603050405020304" pitchFamily="18" charset="0"/>
            </a:endParaRPr>
          </a:p>
          <a:p>
            <a:pPr marL="450850" algn="just">
              <a:lnSpc>
                <a:spcPts val="1370"/>
              </a:lnSpc>
              <a:spcBef>
                <a:spcPts val="5"/>
              </a:spcBef>
            </a:pPr>
            <a:endParaRPr lang="uk-UA" sz="2000" b="1" kern="0" dirty="0">
              <a:effectLst/>
              <a:latin typeface="Times New Roman" panose="02020603050405020304" pitchFamily="18" charset="0"/>
              <a:ea typeface="Times New Roman" panose="02020603050405020304" pitchFamily="18" charset="0"/>
            </a:endParaRPr>
          </a:p>
          <a:p>
            <a:pPr marL="342900" lvl="0" indent="-342900">
              <a:lnSpc>
                <a:spcPts val="1370"/>
              </a:lnSpc>
              <a:buSzPts val="1200"/>
              <a:buFont typeface="Times New Roman" panose="02020603050405020304" pitchFamily="18" charset="0"/>
              <a:buAutoNum type="arabicPeriod"/>
              <a:tabLst>
                <a:tab pos="679450" algn="l"/>
              </a:tabLst>
            </a:pPr>
            <a:r>
              <a:rPr lang="en-US" sz="2000" spc="0" dirty="0">
                <a:effectLst/>
                <a:latin typeface="Times New Roman" panose="02020603050405020304" pitchFamily="18" charset="0"/>
                <a:ea typeface="Times New Roman" panose="02020603050405020304" pitchFamily="18" charset="0"/>
              </a:rPr>
              <a:t>The</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Ministry</a:t>
            </a:r>
            <a:r>
              <a:rPr lang="en-US" sz="2000" spc="-2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Health of</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Ukraine.</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z="2000" spc="0" dirty="0">
                <a:effectLst/>
                <a:latin typeface="Times New Roman" panose="02020603050405020304" pitchFamily="18" charset="0"/>
                <a:ea typeface="Times New Roman" panose="02020603050405020304" pitchFamily="18" charset="0"/>
              </a:rPr>
              <a:t>The</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State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Expert Centre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Ministry</a:t>
            </a:r>
            <a:r>
              <a:rPr lang="en-US" sz="2000" spc="-2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Health</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 </a:t>
            </a:r>
            <a:r>
              <a:rPr lang="en-US" sz="2000" spc="-10" dirty="0">
                <a:effectLst/>
                <a:latin typeface="Times New Roman" panose="02020603050405020304" pitchFamily="18" charset="0"/>
                <a:ea typeface="Times New Roman" panose="02020603050405020304" pitchFamily="18" charset="0"/>
              </a:rPr>
              <a:t>Ukraine.</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z="2000" spc="0" dirty="0">
                <a:effectLst/>
                <a:latin typeface="Times New Roman" panose="02020603050405020304" pitchFamily="18" charset="0"/>
                <a:ea typeface="Times New Roman" panose="02020603050405020304" pitchFamily="18" charset="0"/>
              </a:rPr>
              <a:t>The</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Directorate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 Pharmaceutical</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Support of</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Ministry</a:t>
            </a:r>
            <a:r>
              <a:rPr lang="en-US" sz="2000" spc="-3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 Health</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 </a:t>
            </a:r>
            <a:r>
              <a:rPr lang="en-US" sz="2000" spc="-10" dirty="0">
                <a:effectLst/>
                <a:latin typeface="Times New Roman" panose="02020603050405020304" pitchFamily="18" charset="0"/>
                <a:ea typeface="Times New Roman" panose="02020603050405020304" pitchFamily="18" charset="0"/>
              </a:rPr>
              <a:t>Ukraine.</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z="2000" spc="0" dirty="0">
                <a:effectLst/>
                <a:latin typeface="Times New Roman" panose="02020603050405020304" pitchFamily="18" charset="0"/>
                <a:ea typeface="Times New Roman" panose="02020603050405020304" pitchFamily="18" charset="0"/>
              </a:rPr>
              <a:t>The</a:t>
            </a:r>
            <a:r>
              <a:rPr lang="en-US" sz="2000" spc="-2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State</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Service</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Ukraine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on</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Medicines</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Drugs</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Control.</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z="2000" spc="0" dirty="0">
                <a:effectLst/>
                <a:latin typeface="Times New Roman" panose="02020603050405020304" pitchFamily="18" charset="0"/>
                <a:ea typeface="Times New Roman" panose="02020603050405020304" pitchFamily="18" charset="0"/>
              </a:rPr>
              <a:t>Certification</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 licensing</a:t>
            </a:r>
            <a:r>
              <a:rPr lang="en-US" sz="2000" spc="-2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as</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components</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 quality</a:t>
            </a:r>
            <a:r>
              <a:rPr lang="en-US" sz="2000" spc="-2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system</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 </a:t>
            </a:r>
            <a:r>
              <a:rPr lang="en-US" sz="2000" spc="-10" dirty="0">
                <a:effectLst/>
                <a:latin typeface="Times New Roman" panose="02020603050405020304" pitchFamily="18" charset="0"/>
                <a:ea typeface="Times New Roman" panose="02020603050405020304" pitchFamily="18" charset="0"/>
              </a:rPr>
              <a:t>pharmacy.</a:t>
            </a:r>
            <a:endParaRPr lang="uk-UA" sz="2000" spc="0" dirty="0">
              <a:effectLst/>
              <a:latin typeface="Times New Roman" panose="02020603050405020304" pitchFamily="18" charset="0"/>
              <a:ea typeface="Times New Roman" panose="02020603050405020304" pitchFamily="18" charset="0"/>
            </a:endParaRPr>
          </a:p>
        </p:txBody>
      </p:sp>
      <p:pic>
        <p:nvPicPr>
          <p:cNvPr id="6" name="Picture 2" descr="Державна служба України з лікарських засобів та контролю за наркотиками -  ДО УВАГИ СУБ'ЄКТІВ ГОСПОДАРЮВАННЯ! Останнім часом від суб'єктів  господарювання надходить інформація, що невідомі особи пропонують свої  «послуги» та збирають кошти для">
            <a:extLst>
              <a:ext uri="{FF2B5EF4-FFF2-40B4-BE49-F238E27FC236}">
                <a16:creationId xmlns:a16="http://schemas.microsoft.com/office/drawing/2014/main" id="{CF70AB8A-0587-7CCC-AB7F-82721A7D20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139" y="3242341"/>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295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4AB097-D4C8-1AA8-688B-CB44FBBFEB7D}"/>
              </a:ext>
            </a:extLst>
          </p:cNvPr>
          <p:cNvSpPr txBox="1"/>
          <p:nvPr/>
        </p:nvSpPr>
        <p:spPr>
          <a:xfrm>
            <a:off x="2595716" y="393741"/>
            <a:ext cx="7846142" cy="1015663"/>
          </a:xfrm>
          <a:prstGeom prst="rect">
            <a:avLst/>
          </a:prstGeom>
          <a:noFill/>
        </p:spPr>
        <p:txBody>
          <a:bodyPr wrap="square">
            <a:spAutoFit/>
          </a:bodyPr>
          <a:lstStyle/>
          <a:p>
            <a:pPr marL="450850" marR="1054735" indent="448945" algn="ctr"/>
            <a:r>
              <a:rPr lang="en-US" sz="2000" b="1" u="sng">
                <a:effectLst/>
                <a:latin typeface="Times New Roman" panose="02020603050405020304" pitchFamily="18" charset="0"/>
                <a:ea typeface="Times New Roman" panose="02020603050405020304" pitchFamily="18" charset="0"/>
              </a:rPr>
              <a:t>Structure</a:t>
            </a:r>
            <a:r>
              <a:rPr lang="en-US" sz="2000" b="1" u="sng" spc="-30">
                <a:effectLst/>
                <a:latin typeface="Times New Roman" panose="02020603050405020304" pitchFamily="18" charset="0"/>
                <a:ea typeface="Times New Roman" panose="02020603050405020304" pitchFamily="18" charset="0"/>
              </a:rPr>
              <a:t> </a:t>
            </a:r>
            <a:r>
              <a:rPr lang="en-US" sz="2000" b="1" u="sng">
                <a:effectLst/>
                <a:latin typeface="Times New Roman" panose="02020603050405020304" pitchFamily="18" charset="0"/>
                <a:ea typeface="Times New Roman" panose="02020603050405020304" pitchFamily="18" charset="0"/>
              </a:rPr>
              <a:t>of</a:t>
            </a:r>
            <a:r>
              <a:rPr lang="en-US" sz="2000" b="1" u="sng" spc="-20">
                <a:effectLst/>
                <a:latin typeface="Times New Roman" panose="02020603050405020304" pitchFamily="18" charset="0"/>
                <a:ea typeface="Times New Roman" panose="02020603050405020304" pitchFamily="18" charset="0"/>
              </a:rPr>
              <a:t> </a:t>
            </a:r>
            <a:r>
              <a:rPr lang="en-US" sz="2000" b="1" u="sng">
                <a:effectLst/>
                <a:latin typeface="Times New Roman" panose="02020603050405020304" pitchFamily="18" charset="0"/>
                <a:ea typeface="Times New Roman" panose="02020603050405020304" pitchFamily="18" charset="0"/>
              </a:rPr>
              <a:t>the</a:t>
            </a:r>
            <a:r>
              <a:rPr lang="en-US" sz="2000" b="1" u="sng" spc="-30">
                <a:effectLst/>
                <a:latin typeface="Times New Roman" panose="02020603050405020304" pitchFamily="18" charset="0"/>
                <a:ea typeface="Times New Roman" panose="02020603050405020304" pitchFamily="18" charset="0"/>
              </a:rPr>
              <a:t> </a:t>
            </a:r>
            <a:r>
              <a:rPr lang="en-US" sz="2000" b="1" u="sng">
                <a:effectLst/>
                <a:latin typeface="Times New Roman" panose="02020603050405020304" pitchFamily="18" charset="0"/>
                <a:ea typeface="Times New Roman" panose="02020603050405020304" pitchFamily="18" charset="0"/>
              </a:rPr>
              <a:t>state</a:t>
            </a:r>
            <a:r>
              <a:rPr lang="en-US" sz="2000" b="1" u="sng" spc="-25">
                <a:effectLst/>
                <a:latin typeface="Times New Roman" panose="02020603050405020304" pitchFamily="18" charset="0"/>
                <a:ea typeface="Times New Roman" panose="02020603050405020304" pitchFamily="18" charset="0"/>
              </a:rPr>
              <a:t> </a:t>
            </a:r>
            <a:r>
              <a:rPr lang="en-US" sz="2000" b="1" u="sng">
                <a:effectLst/>
                <a:latin typeface="Times New Roman" panose="02020603050405020304" pitchFamily="18" charset="0"/>
                <a:ea typeface="Times New Roman" panose="02020603050405020304" pitchFamily="18" charset="0"/>
              </a:rPr>
              <a:t>system</a:t>
            </a:r>
            <a:r>
              <a:rPr lang="en-US" sz="2000" b="1" u="sng" spc="-20">
                <a:effectLst/>
                <a:latin typeface="Times New Roman" panose="02020603050405020304" pitchFamily="18" charset="0"/>
                <a:ea typeface="Times New Roman" panose="02020603050405020304" pitchFamily="18" charset="0"/>
              </a:rPr>
              <a:t> </a:t>
            </a:r>
            <a:r>
              <a:rPr lang="en-US" sz="2000" b="1" u="sng">
                <a:effectLst/>
                <a:latin typeface="Times New Roman" panose="02020603050405020304" pitchFamily="18" charset="0"/>
                <a:ea typeface="Times New Roman" panose="02020603050405020304" pitchFamily="18" charset="0"/>
              </a:rPr>
              <a:t>for</a:t>
            </a:r>
            <a:r>
              <a:rPr lang="en-US" sz="2000" b="1" u="sng" spc="-25">
                <a:effectLst/>
                <a:latin typeface="Times New Roman" panose="02020603050405020304" pitchFamily="18" charset="0"/>
                <a:ea typeface="Times New Roman" panose="02020603050405020304" pitchFamily="18" charset="0"/>
              </a:rPr>
              <a:t> </a:t>
            </a:r>
            <a:r>
              <a:rPr lang="en-US" sz="2000" b="1" u="sng">
                <a:effectLst/>
                <a:latin typeface="Times New Roman" panose="02020603050405020304" pitchFamily="18" charset="0"/>
                <a:ea typeface="Times New Roman" panose="02020603050405020304" pitchFamily="18" charset="0"/>
              </a:rPr>
              <a:t>regulating</a:t>
            </a:r>
            <a:r>
              <a:rPr lang="en-US" sz="2000" b="1" u="sng" spc="-30">
                <a:effectLst/>
                <a:latin typeface="Times New Roman" panose="02020603050405020304" pitchFamily="18" charset="0"/>
                <a:ea typeface="Times New Roman" panose="02020603050405020304" pitchFamily="18" charset="0"/>
              </a:rPr>
              <a:t> </a:t>
            </a:r>
            <a:r>
              <a:rPr lang="en-US" sz="2000" b="1" u="sng">
                <a:effectLst/>
                <a:latin typeface="Times New Roman" panose="02020603050405020304" pitchFamily="18" charset="0"/>
                <a:ea typeface="Times New Roman" panose="02020603050405020304" pitchFamily="18" charset="0"/>
              </a:rPr>
              <a:t>the</a:t>
            </a:r>
            <a:r>
              <a:rPr lang="en-US" sz="2000" b="1" u="sng" spc="-15">
                <a:effectLst/>
                <a:latin typeface="Times New Roman" panose="02020603050405020304" pitchFamily="18" charset="0"/>
                <a:ea typeface="Times New Roman" panose="02020603050405020304" pitchFamily="18" charset="0"/>
              </a:rPr>
              <a:t> </a:t>
            </a:r>
            <a:r>
              <a:rPr lang="en-US" sz="2000" b="1" u="sng">
                <a:effectLst/>
                <a:latin typeface="Times New Roman" panose="02020603050405020304" pitchFamily="18" charset="0"/>
                <a:ea typeface="Times New Roman" panose="02020603050405020304" pitchFamily="18" charset="0"/>
              </a:rPr>
              <a:t>circulation</a:t>
            </a:r>
            <a:r>
              <a:rPr lang="en-US" sz="2000" b="1" u="sng" spc="-20">
                <a:effectLst/>
                <a:latin typeface="Times New Roman" panose="02020603050405020304" pitchFamily="18" charset="0"/>
                <a:ea typeface="Times New Roman" panose="02020603050405020304" pitchFamily="18" charset="0"/>
              </a:rPr>
              <a:t> </a:t>
            </a:r>
            <a:r>
              <a:rPr lang="en-US" sz="2000" b="1" u="sng">
                <a:effectLst/>
                <a:latin typeface="Times New Roman" panose="02020603050405020304" pitchFamily="18" charset="0"/>
                <a:ea typeface="Times New Roman" panose="02020603050405020304" pitchFamily="18" charset="0"/>
              </a:rPr>
              <a:t>of</a:t>
            </a:r>
            <a:r>
              <a:rPr lang="en-US" sz="2000" b="1" u="sng" spc="-20">
                <a:effectLst/>
                <a:latin typeface="Times New Roman" panose="02020603050405020304" pitchFamily="18" charset="0"/>
                <a:ea typeface="Times New Roman" panose="02020603050405020304" pitchFamily="18" charset="0"/>
              </a:rPr>
              <a:t> </a:t>
            </a:r>
            <a:r>
              <a:rPr lang="en-US" sz="2000" b="1" u="sng">
                <a:effectLst/>
                <a:latin typeface="Times New Roman" panose="02020603050405020304" pitchFamily="18" charset="0"/>
                <a:ea typeface="Times New Roman" panose="02020603050405020304" pitchFamily="18" charset="0"/>
              </a:rPr>
              <a:t>medicines</a:t>
            </a:r>
            <a:r>
              <a:rPr lang="en-US" sz="2000" b="1">
                <a:effectLst/>
                <a:latin typeface="Times New Roman" panose="02020603050405020304" pitchFamily="18" charset="0"/>
                <a:ea typeface="Times New Roman" panose="02020603050405020304" pitchFamily="18" charset="0"/>
              </a:rPr>
              <a:t> </a:t>
            </a:r>
            <a:r>
              <a:rPr lang="en-US" sz="2000" b="1" u="sng">
                <a:effectLst/>
                <a:latin typeface="Times New Roman" panose="02020603050405020304" pitchFamily="18" charset="0"/>
                <a:ea typeface="Times New Roman" panose="02020603050405020304" pitchFamily="18" charset="0"/>
              </a:rPr>
              <a:t>The State Expert Centre of the Ministry of Health of Ukraine</a:t>
            </a:r>
            <a:endParaRPr lang="uk-UA" sz="2000" b="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35900BFB-AEBA-B424-C65F-3D0434EA672F}"/>
              </a:ext>
            </a:extLst>
          </p:cNvPr>
          <p:cNvSpPr txBox="1"/>
          <p:nvPr/>
        </p:nvSpPr>
        <p:spPr>
          <a:xfrm>
            <a:off x="1818969" y="1642943"/>
            <a:ext cx="9645444" cy="4770537"/>
          </a:xfrm>
          <a:prstGeom prst="rect">
            <a:avLst/>
          </a:prstGeom>
          <a:solidFill>
            <a:schemeClr val="tx2">
              <a:lumMod val="20000"/>
              <a:lumOff val="80000"/>
            </a:schemeClr>
          </a:solidFill>
          <a:ln>
            <a:solidFill>
              <a:schemeClr val="accent1"/>
            </a:solidFill>
          </a:ln>
        </p:spPr>
        <p:txBody>
          <a:bodyPr wrap="square">
            <a:spAutoFit/>
          </a:bodyPr>
          <a:lstStyle/>
          <a:p>
            <a:pPr marL="1270" marR="88265" indent="448945" algn="just"/>
            <a:r>
              <a:rPr lang="en-US" sz="1600" i="1" dirty="0">
                <a:effectLst/>
                <a:latin typeface="Times New Roman" panose="02020603050405020304" pitchFamily="18" charset="0"/>
                <a:ea typeface="Times New Roman" panose="02020603050405020304" pitchFamily="18" charset="0"/>
              </a:rPr>
              <a:t>The Ministry of Health of Ukraine </a:t>
            </a:r>
            <a:r>
              <a:rPr lang="en-US" sz="1600" dirty="0">
                <a:effectLst/>
                <a:latin typeface="Times New Roman" panose="02020603050405020304" pitchFamily="18" charset="0"/>
                <a:ea typeface="Times New Roman" panose="02020603050405020304" pitchFamily="18" charset="0"/>
              </a:rPr>
              <a:t>(</a:t>
            </a:r>
            <a:r>
              <a:rPr lang="en-US" sz="1600" i="1" dirty="0">
                <a:effectLst/>
                <a:latin typeface="Times New Roman" panose="02020603050405020304" pitchFamily="18" charset="0"/>
                <a:ea typeface="Times New Roman" panose="02020603050405020304" pitchFamily="18" charset="0"/>
              </a:rPr>
              <a:t>MOH</a:t>
            </a:r>
            <a:r>
              <a:rPr lang="en-US" sz="1600" dirty="0">
                <a:effectLst/>
                <a:latin typeface="Times New Roman" panose="02020603050405020304" pitchFamily="18" charset="0"/>
                <a:ea typeface="Times New Roman" panose="02020603050405020304" pitchFamily="18" charset="0"/>
              </a:rPr>
              <a:t>) is the central executive authority whose activities are directed and coordinated by the Cabinet of Ministers of Ukraine.</a:t>
            </a:r>
            <a:endParaRPr lang="uk-UA" sz="1600" dirty="0">
              <a:effectLst/>
              <a:latin typeface="Times New Roman" panose="02020603050405020304" pitchFamily="18" charset="0"/>
              <a:ea typeface="Times New Roman" panose="02020603050405020304" pitchFamily="18" charset="0"/>
            </a:endParaRPr>
          </a:p>
          <a:p>
            <a:pPr marL="1270" marR="88265" indent="448945" algn="just"/>
            <a:endParaRPr lang="uk-UA" sz="1600" dirty="0">
              <a:effectLst/>
              <a:latin typeface="Times New Roman" panose="02020603050405020304" pitchFamily="18" charset="0"/>
              <a:ea typeface="Times New Roman" panose="02020603050405020304" pitchFamily="18" charset="0"/>
            </a:endParaRPr>
          </a:p>
          <a:p>
            <a:pPr marL="1270" marR="87630" indent="448945" algn="just"/>
            <a:r>
              <a:rPr lang="en-US" sz="1600" dirty="0">
                <a:effectLst/>
                <a:latin typeface="Times New Roman" panose="02020603050405020304" pitchFamily="18" charset="0"/>
                <a:ea typeface="Times New Roman" panose="02020603050405020304" pitchFamily="18" charset="0"/>
              </a:rPr>
              <a:t>The MOH is the main body in the system of central executive authorities responsible for forming and implementing state policy in the field of healthcare, protecting the population from infectious diseases, combating HIV/AIDS and other socially dangerous diseases, and preventing and controlling non-communicable diseases.</a:t>
            </a:r>
            <a:r>
              <a:rPr lang="en-US" sz="1600" spc="145"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It</a:t>
            </a:r>
            <a:r>
              <a:rPr lang="en-US" sz="1600" spc="145"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also ensures the formation and implementation</a:t>
            </a:r>
            <a:r>
              <a:rPr lang="en-US" sz="1600" spc="2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of state policy in the following areas:</a:t>
            </a:r>
            <a:endParaRPr lang="uk-UA" sz="1600" dirty="0">
              <a:effectLst/>
              <a:latin typeface="Times New Roman" panose="02020603050405020304" pitchFamily="18" charset="0"/>
              <a:ea typeface="Times New Roman" panose="02020603050405020304" pitchFamily="18" charset="0"/>
            </a:endParaRPr>
          </a:p>
          <a:p>
            <a:pPr marL="742950" marR="86995" lvl="1" indent="-285750" algn="just">
              <a:buSzPts val="1200"/>
              <a:buFont typeface="Wingdings" panose="05000000000000000000" pitchFamily="2" charset="2"/>
              <a:buChar char=""/>
              <a:tabLst>
                <a:tab pos="899160" algn="l"/>
              </a:tabLst>
            </a:pPr>
            <a:r>
              <a:rPr lang="en-US" sz="1600" spc="0" dirty="0">
                <a:effectLst/>
                <a:latin typeface="Times New Roman" panose="02020603050405020304" pitchFamily="18" charset="0"/>
                <a:ea typeface="Wingdings" panose="05000000000000000000" pitchFamily="2" charset="2"/>
                <a:cs typeface="Wingdings" panose="05000000000000000000" pitchFamily="2" charset="2"/>
              </a:rPr>
              <a:t>epidemiological surveillance, </a:t>
            </a:r>
            <a:r>
              <a:rPr lang="en-US" sz="1600" spc="0" dirty="0" err="1">
                <a:effectLst/>
                <a:latin typeface="Times New Roman" panose="02020603050405020304" pitchFamily="18" charset="0"/>
                <a:ea typeface="Wingdings" panose="05000000000000000000" pitchFamily="2" charset="2"/>
                <a:cs typeface="Wingdings" panose="05000000000000000000" pitchFamily="2" charset="2"/>
              </a:rPr>
              <a:t>immunoprophylaxis</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 prevention and reduction of tobacco use and its harmful effects on public health, food safety, creation of a national blood system, quality system management in blood safety, biological safety and biological protection, combating antimicrobial resistance, ensuring</a:t>
            </a:r>
            <a:r>
              <a:rPr lang="en-US" sz="1600" spc="-15" dirty="0">
                <a:effectLst/>
                <a:latin typeface="Times New Roman" panose="02020603050405020304" pitchFamily="18" charset="0"/>
                <a:ea typeface="Wingdings" panose="05000000000000000000" pitchFamily="2" charset="2"/>
                <a:cs typeface="Wingdings" panose="05000000000000000000" pitchFamily="2" charset="2"/>
              </a:rPr>
              <a:t> </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the formation of</a:t>
            </a:r>
            <a:r>
              <a:rPr lang="en-US" sz="16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state</a:t>
            </a:r>
            <a:r>
              <a:rPr lang="en-US" sz="16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policy</a:t>
            </a:r>
            <a:r>
              <a:rPr lang="en-US" sz="1600" spc="-25" dirty="0">
                <a:effectLst/>
                <a:latin typeface="Times New Roman" panose="02020603050405020304" pitchFamily="18" charset="0"/>
                <a:ea typeface="Wingdings" panose="05000000000000000000" pitchFamily="2" charset="2"/>
                <a:cs typeface="Wingdings" panose="05000000000000000000" pitchFamily="2" charset="2"/>
              </a:rPr>
              <a:t> </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in the</a:t>
            </a:r>
            <a:r>
              <a:rPr lang="en-US" sz="16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areas of</a:t>
            </a:r>
            <a:r>
              <a:rPr lang="en-US" sz="16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sanitary and epidemiological well-being of the population;</a:t>
            </a:r>
            <a:endParaRPr lang="uk-UA" sz="1600"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marR="88900" lvl="1" indent="-285750" algn="just">
              <a:buSzPts val="1200"/>
              <a:buFont typeface="Wingdings" panose="05000000000000000000" pitchFamily="2" charset="2"/>
              <a:buChar char=""/>
              <a:tabLst>
                <a:tab pos="899160" algn="l"/>
              </a:tabLst>
            </a:pPr>
            <a:r>
              <a:rPr lang="en-US" sz="1600" spc="0" dirty="0">
                <a:effectLst/>
                <a:latin typeface="Times New Roman" panose="02020603050405020304" pitchFamily="18" charset="0"/>
                <a:ea typeface="Wingdings" panose="05000000000000000000" pitchFamily="2" charset="2"/>
                <a:cs typeface="Wingdings" panose="05000000000000000000" pitchFamily="2" charset="2"/>
              </a:rPr>
              <a:t>technical regulation of medical devices, medical devices for </a:t>
            </a:r>
            <a:r>
              <a:rPr lang="en-US" sz="1600" i="1" spc="0" dirty="0">
                <a:effectLst/>
                <a:latin typeface="Times New Roman" panose="02020603050405020304" pitchFamily="18" charset="0"/>
                <a:ea typeface="Wingdings" panose="05000000000000000000" pitchFamily="2" charset="2"/>
                <a:cs typeface="Wingdings" panose="05000000000000000000" pitchFamily="2" charset="2"/>
              </a:rPr>
              <a:t>in vitro </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diagnostics, active implantable medical devices, and cosmetic products;</a:t>
            </a:r>
            <a:endParaRPr lang="uk-UA" sz="1600"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marR="88265" lvl="1" indent="-285750" algn="just">
              <a:buSzPts val="1200"/>
              <a:buFont typeface="Wingdings" panose="05000000000000000000" pitchFamily="2" charset="2"/>
              <a:buChar char=""/>
              <a:tabLst>
                <a:tab pos="899160" algn="l"/>
              </a:tabLst>
            </a:pPr>
            <a:r>
              <a:rPr lang="en-US" sz="1600" spc="0" dirty="0">
                <a:effectLst/>
                <a:latin typeface="Times New Roman" panose="02020603050405020304" pitchFamily="18" charset="0"/>
                <a:ea typeface="Wingdings" panose="05000000000000000000" pitchFamily="2" charset="2"/>
                <a:cs typeface="Wingdings" panose="05000000000000000000" pitchFamily="2" charset="2"/>
              </a:rPr>
              <a:t>providing</a:t>
            </a:r>
            <a:r>
              <a:rPr lang="en-US" sz="1600" spc="-20" dirty="0">
                <a:effectLst/>
                <a:latin typeface="Times New Roman" panose="02020603050405020304" pitchFamily="18" charset="0"/>
                <a:ea typeface="Wingdings" panose="05000000000000000000" pitchFamily="2" charset="2"/>
                <a:cs typeface="Wingdings" panose="05000000000000000000" pitchFamily="2" charset="2"/>
              </a:rPr>
              <a:t> </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the</a:t>
            </a:r>
            <a:r>
              <a:rPr lang="en-US" sz="1600" spc="-10" dirty="0">
                <a:effectLst/>
                <a:latin typeface="Times New Roman" panose="02020603050405020304" pitchFamily="18" charset="0"/>
                <a:ea typeface="Wingdings" panose="05000000000000000000" pitchFamily="2" charset="2"/>
                <a:cs typeface="Wingdings" panose="05000000000000000000" pitchFamily="2" charset="2"/>
              </a:rPr>
              <a:t> </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population</a:t>
            </a:r>
            <a:r>
              <a:rPr lang="en-US" sz="16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with</a:t>
            </a:r>
            <a:r>
              <a:rPr lang="en-US" sz="16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high-quality,</a:t>
            </a:r>
            <a:r>
              <a:rPr lang="en-US" sz="1600" spc="-10" dirty="0">
                <a:effectLst/>
                <a:latin typeface="Times New Roman" panose="02020603050405020304" pitchFamily="18" charset="0"/>
                <a:ea typeface="Wingdings" panose="05000000000000000000" pitchFamily="2" charset="2"/>
                <a:cs typeface="Wingdings" panose="05000000000000000000" pitchFamily="2" charset="2"/>
              </a:rPr>
              <a:t> </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effective,</a:t>
            </a:r>
            <a:r>
              <a:rPr lang="en-US" sz="1600" spc="-10" dirty="0">
                <a:effectLst/>
                <a:latin typeface="Times New Roman" panose="02020603050405020304" pitchFamily="18" charset="0"/>
                <a:ea typeface="Wingdings" panose="05000000000000000000" pitchFamily="2" charset="2"/>
                <a:cs typeface="Wingdings" panose="05000000000000000000" pitchFamily="2" charset="2"/>
              </a:rPr>
              <a:t> </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and</a:t>
            </a:r>
            <a:r>
              <a:rPr lang="en-US" sz="1600" spc="-10" dirty="0">
                <a:effectLst/>
                <a:latin typeface="Times New Roman" panose="02020603050405020304" pitchFamily="18" charset="0"/>
                <a:ea typeface="Wingdings" panose="05000000000000000000" pitchFamily="2" charset="2"/>
                <a:cs typeface="Wingdings" panose="05000000000000000000" pitchFamily="2" charset="2"/>
              </a:rPr>
              <a:t> </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safe</a:t>
            </a:r>
            <a:r>
              <a:rPr lang="en-US" sz="1600" spc="-20" dirty="0">
                <a:effectLst/>
                <a:latin typeface="Times New Roman" panose="02020603050405020304" pitchFamily="18" charset="0"/>
                <a:ea typeface="Wingdings" panose="05000000000000000000" pitchFamily="2" charset="2"/>
                <a:cs typeface="Wingdings" panose="05000000000000000000" pitchFamily="2" charset="2"/>
              </a:rPr>
              <a:t> </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medicinal</a:t>
            </a:r>
            <a:r>
              <a:rPr lang="en-US" sz="1600" spc="-10" dirty="0">
                <a:effectLst/>
                <a:latin typeface="Times New Roman" panose="02020603050405020304" pitchFamily="18" charset="0"/>
                <a:ea typeface="Wingdings" panose="05000000000000000000" pitchFamily="2" charset="2"/>
                <a:cs typeface="Wingdings" panose="05000000000000000000" pitchFamily="2" charset="2"/>
              </a:rPr>
              <a:t> </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products; ensuring the development, production, quality control, and distribution of medicinal products, medical immunobiological preparations, circulation of narcotic drugs, psychotropic substances, their analogs,</a:t>
            </a:r>
            <a:r>
              <a:rPr lang="en-US" sz="1600" spc="110" dirty="0">
                <a:effectLst/>
                <a:latin typeface="Times New Roman" panose="02020603050405020304" pitchFamily="18" charset="0"/>
                <a:ea typeface="Wingdings" panose="05000000000000000000" pitchFamily="2" charset="2"/>
                <a:cs typeface="Wingdings" panose="05000000000000000000" pitchFamily="2" charset="2"/>
              </a:rPr>
              <a:t> </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and precursors, combating their illegal</a:t>
            </a:r>
            <a:r>
              <a:rPr lang="en-US" sz="1600" spc="110" dirty="0">
                <a:effectLst/>
                <a:latin typeface="Times New Roman" panose="02020603050405020304" pitchFamily="18" charset="0"/>
                <a:ea typeface="Wingdings" panose="05000000000000000000" pitchFamily="2" charset="2"/>
                <a:cs typeface="Wingdings" panose="05000000000000000000" pitchFamily="2" charset="2"/>
              </a:rPr>
              <a:t> </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circulation, as well as ensuring the safety</a:t>
            </a:r>
            <a:r>
              <a:rPr lang="en-US" sz="16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1600" spc="0" dirty="0">
                <a:effectLst/>
                <a:latin typeface="Times New Roman" panose="02020603050405020304" pitchFamily="18" charset="0"/>
                <a:ea typeface="Wingdings" panose="05000000000000000000" pitchFamily="2" charset="2"/>
                <a:cs typeface="Wingdings" panose="05000000000000000000" pitchFamily="2" charset="2"/>
              </a:rPr>
              <a:t>of medical devices and cosmetic products.</a:t>
            </a:r>
            <a:endParaRPr lang="uk-UA" sz="1600" spc="0" dirty="0">
              <a:effectLst/>
              <a:latin typeface="Times New Roman" panose="02020603050405020304" pitchFamily="18" charset="0"/>
              <a:ea typeface="Wingdings" panose="05000000000000000000" pitchFamily="2" charset="2"/>
              <a:cs typeface="Wingdings" panose="05000000000000000000" pitchFamily="2" charset="2"/>
            </a:endParaRPr>
          </a:p>
        </p:txBody>
      </p:sp>
      <p:pic>
        <p:nvPicPr>
          <p:cNvPr id="6" name="Picture 2" descr="Міністерство... - Міністерство охорони здоров'я України">
            <a:extLst>
              <a:ext uri="{FF2B5EF4-FFF2-40B4-BE49-F238E27FC236}">
                <a16:creationId xmlns:a16="http://schemas.microsoft.com/office/drawing/2014/main" id="{FAEDDCD6-F114-3438-8672-05C1B6CBB8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184" y="4714876"/>
            <a:ext cx="1698604" cy="1698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5483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2EE37E-3E9C-2D83-B280-9E533CFAAA4E}"/>
              </a:ext>
            </a:extLst>
          </p:cNvPr>
          <p:cNvSpPr txBox="1"/>
          <p:nvPr/>
        </p:nvSpPr>
        <p:spPr>
          <a:xfrm>
            <a:off x="2522750" y="941048"/>
            <a:ext cx="9144000" cy="3170099"/>
          </a:xfrm>
          <a:prstGeom prst="rect">
            <a:avLst/>
          </a:prstGeom>
          <a:noFill/>
          <a:ln w="28575">
            <a:solidFill>
              <a:srgbClr val="FF0000"/>
            </a:solidFill>
          </a:ln>
        </p:spPr>
        <p:txBody>
          <a:bodyPr wrap="square">
            <a:spAutoFit/>
          </a:bodyPr>
          <a:lstStyle/>
          <a:p>
            <a:pPr marL="450850" indent="448945" algn="l"/>
            <a:r>
              <a:rPr lang="en-US" sz="2000" b="1" dirty="0">
                <a:effectLst/>
                <a:latin typeface="Times New Roman" panose="02020603050405020304" pitchFamily="18" charset="0"/>
                <a:ea typeface="Times New Roman" panose="02020603050405020304" pitchFamily="18" charset="0"/>
              </a:rPr>
              <a:t>The</a:t>
            </a:r>
            <a:r>
              <a:rPr lang="en-US" sz="2000" b="1" spc="-20" dirty="0">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structure</a:t>
            </a:r>
            <a:r>
              <a:rPr lang="en-US" sz="2000" b="1" spc="-10" dirty="0">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of the</a:t>
            </a:r>
            <a:r>
              <a:rPr lang="en-US" sz="2000" b="1" spc="-10" dirty="0">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Ministry</a:t>
            </a:r>
            <a:r>
              <a:rPr lang="en-US" sz="2000" b="1" spc="-25" dirty="0">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of</a:t>
            </a:r>
            <a:r>
              <a:rPr lang="en-US" sz="2000" b="1" spc="10" dirty="0">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Health includes the</a:t>
            </a:r>
            <a:r>
              <a:rPr lang="en-US" sz="2000" b="1" spc="-5" dirty="0">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following</a:t>
            </a:r>
            <a:r>
              <a:rPr lang="en-US" sz="2000" b="1" spc="-10" dirty="0">
                <a:effectLst/>
                <a:latin typeface="Times New Roman" panose="02020603050405020304" pitchFamily="18" charset="0"/>
                <a:ea typeface="Times New Roman" panose="02020603050405020304" pitchFamily="18" charset="0"/>
              </a:rPr>
              <a:t> departments:</a:t>
            </a:r>
            <a:endParaRPr lang="uk-UA" sz="2000" b="1" spc="-10" dirty="0">
              <a:effectLst/>
              <a:latin typeface="Times New Roman" panose="02020603050405020304" pitchFamily="18" charset="0"/>
              <a:ea typeface="Times New Roman" panose="02020603050405020304" pitchFamily="18" charset="0"/>
            </a:endParaRPr>
          </a:p>
          <a:p>
            <a:pPr marL="450850" indent="448945" algn="l"/>
            <a:endParaRPr lang="uk-UA" sz="2000" b="1"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538480" algn="l"/>
              </a:tabLst>
            </a:pPr>
            <a:r>
              <a:rPr lang="en-US" sz="2000" spc="0" dirty="0">
                <a:effectLst/>
                <a:latin typeface="Times New Roman" panose="02020603050405020304" pitchFamily="18" charset="0"/>
                <a:ea typeface="Times New Roman" panose="02020603050405020304" pitchFamily="18" charset="0"/>
              </a:rPr>
              <a:t>Directorate</a:t>
            </a:r>
            <a:r>
              <a:rPr lang="en-US" sz="2000" spc="-2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Strategic</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Planning</a:t>
            </a:r>
            <a:r>
              <a:rPr lang="en-US" sz="2000" spc="-2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10" dirty="0">
                <a:effectLst/>
                <a:latin typeface="Times New Roman" panose="02020603050405020304" pitchFamily="18" charset="0"/>
                <a:ea typeface="Times New Roman" panose="02020603050405020304" pitchFamily="18" charset="0"/>
              </a:rPr>
              <a:t> Coordination</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538480" algn="l"/>
              </a:tabLst>
            </a:pPr>
            <a:r>
              <a:rPr lang="en-US" sz="2000" spc="0" dirty="0">
                <a:effectLst/>
                <a:latin typeface="Times New Roman" panose="02020603050405020304" pitchFamily="18" charset="0"/>
                <a:ea typeface="Times New Roman" panose="02020603050405020304" pitchFamily="18" charset="0"/>
              </a:rPr>
              <a:t>Department</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Public</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Health</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538480" algn="l"/>
              </a:tabLst>
            </a:pPr>
            <a:r>
              <a:rPr lang="en-US" sz="2000" spc="0" dirty="0">
                <a:effectLst/>
                <a:latin typeface="Times New Roman" panose="02020603050405020304" pitchFamily="18" charset="0"/>
                <a:ea typeface="Times New Roman" panose="02020603050405020304" pitchFamily="18" charset="0"/>
              </a:rPr>
              <a:t>Department</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Medical</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Services</a:t>
            </a:r>
            <a:endParaRPr lang="uk-UA" sz="2000" spc="-10" dirty="0">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538480" algn="l"/>
              </a:tabLst>
            </a:pPr>
            <a:r>
              <a:rPr lang="en-US" sz="2000" spc="0" dirty="0">
                <a:effectLst/>
                <a:latin typeface="Times New Roman" panose="02020603050405020304" pitchFamily="18" charset="0"/>
                <a:ea typeface="Times New Roman" panose="02020603050405020304" pitchFamily="18" charset="0"/>
              </a:rPr>
              <a:t>Department</a:t>
            </a:r>
            <a:r>
              <a:rPr lang="en-US" sz="2000" spc="-2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Digital</a:t>
            </a:r>
            <a:r>
              <a:rPr lang="en-US" sz="2000" spc="-4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Transformations</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a:t>
            </a:r>
            <a:r>
              <a:rPr lang="en-US" sz="2000" spc="-1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Healthcare</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538480" algn="l"/>
              </a:tabLst>
            </a:pPr>
            <a:r>
              <a:rPr lang="en-US" sz="2000" spc="0" dirty="0">
                <a:effectLst/>
                <a:latin typeface="Times New Roman" panose="02020603050405020304" pitchFamily="18" charset="0"/>
                <a:ea typeface="Times New Roman" panose="02020603050405020304" pitchFamily="18" charset="0"/>
              </a:rPr>
              <a:t>Department</a:t>
            </a:r>
            <a:r>
              <a:rPr lang="en-US" sz="2000" spc="-2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2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High-Tech</a:t>
            </a:r>
            <a:r>
              <a:rPr lang="en-US" sz="2000" spc="-2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Medical</a:t>
            </a:r>
            <a:r>
              <a:rPr lang="en-US" sz="2000" spc="-2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Care</a:t>
            </a:r>
            <a:r>
              <a:rPr lang="en-US" sz="2000" spc="-2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 </a:t>
            </a:r>
            <a:r>
              <a:rPr lang="en-US" sz="2000" spc="-10" dirty="0">
                <a:effectLst/>
                <a:latin typeface="Times New Roman" panose="02020603050405020304" pitchFamily="18" charset="0"/>
                <a:ea typeface="Times New Roman" panose="02020603050405020304" pitchFamily="18" charset="0"/>
              </a:rPr>
              <a:t>Innovations</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538480" algn="l"/>
              </a:tabLst>
            </a:pPr>
            <a:r>
              <a:rPr lang="en-US" sz="2000" spc="0" dirty="0">
                <a:effectLst/>
                <a:latin typeface="Times New Roman" panose="02020603050405020304" pitchFamily="18" charset="0"/>
                <a:ea typeface="Times New Roman" panose="02020603050405020304" pitchFamily="18" charset="0"/>
              </a:rPr>
              <a:t>Pharmaceutical</a:t>
            </a:r>
            <a:r>
              <a:rPr lang="en-US" sz="2000" spc="-20"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Management</a:t>
            </a:r>
            <a:endParaRPr lang="uk-UA" sz="2000" spc="0" dirty="0">
              <a:effectLst/>
              <a:latin typeface="Times New Roman" panose="02020603050405020304" pitchFamily="18" charset="0"/>
              <a:ea typeface="Times New Roman" panose="02020603050405020304" pitchFamily="18" charset="0"/>
            </a:endParaRPr>
          </a:p>
          <a:p>
            <a:pPr marL="342900" lvl="0" indent="-342900">
              <a:spcBef>
                <a:spcPts val="5"/>
              </a:spcBef>
              <a:buSzPts val="1200"/>
              <a:buFont typeface="Times New Roman" panose="02020603050405020304" pitchFamily="18" charset="0"/>
              <a:buChar char="-"/>
              <a:tabLst>
                <a:tab pos="538480" algn="l"/>
              </a:tabLst>
            </a:pPr>
            <a:r>
              <a:rPr lang="en-US" sz="2000" spc="0" dirty="0">
                <a:effectLst/>
                <a:latin typeface="Times New Roman" panose="02020603050405020304" pitchFamily="18" charset="0"/>
                <a:ea typeface="Times New Roman" panose="02020603050405020304" pitchFamily="18" charset="0"/>
              </a:rPr>
              <a:t>Department</a:t>
            </a:r>
            <a:r>
              <a:rPr lang="en-US" sz="2000" spc="-2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International</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Cooperation</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European </a:t>
            </a:r>
            <a:r>
              <a:rPr lang="en-US" sz="2000" spc="-10" dirty="0">
                <a:effectLst/>
                <a:latin typeface="Times New Roman" panose="02020603050405020304" pitchFamily="18" charset="0"/>
                <a:ea typeface="Times New Roman" panose="02020603050405020304" pitchFamily="18" charset="0"/>
              </a:rPr>
              <a:t>Integration.</a:t>
            </a:r>
            <a:endParaRPr lang="uk-UA" sz="2000" spc="0" dirty="0">
              <a:effectLst/>
              <a:latin typeface="Times New Roman" panose="02020603050405020304" pitchFamily="18" charset="0"/>
              <a:ea typeface="Times New Roman" panose="02020603050405020304" pitchFamily="18" charset="0"/>
            </a:endParaRPr>
          </a:p>
        </p:txBody>
      </p:sp>
      <p:pic>
        <p:nvPicPr>
          <p:cNvPr id="4" name="Picture 2" descr="Обіг лікарських засобів в Україні: як побудувати ефективну модель  державного управління">
            <a:extLst>
              <a:ext uri="{FF2B5EF4-FFF2-40B4-BE49-F238E27FC236}">
                <a16:creationId xmlns:a16="http://schemas.microsoft.com/office/drawing/2014/main" id="{F1F42344-38AE-D61D-24E8-8FD0785CBD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7756" y="4292573"/>
            <a:ext cx="2948314" cy="239722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Attention Instituto Federal Sul-rio-grandense Information Company,  attention, company, service, hand png | PNGWing">
            <a:extLst>
              <a:ext uri="{FF2B5EF4-FFF2-40B4-BE49-F238E27FC236}">
                <a16:creationId xmlns:a16="http://schemas.microsoft.com/office/drawing/2014/main" id="{879C12B6-3E02-9FF9-62E8-B53110FEB1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437" y="2752595"/>
            <a:ext cx="1860376" cy="3079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335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B2CF79-FCA2-BC05-1DD3-32428C267338}"/>
              </a:ext>
            </a:extLst>
          </p:cNvPr>
          <p:cNvSpPr txBox="1"/>
          <p:nvPr/>
        </p:nvSpPr>
        <p:spPr>
          <a:xfrm>
            <a:off x="2005781" y="688038"/>
            <a:ext cx="9301315" cy="4170372"/>
          </a:xfrm>
          <a:prstGeom prst="rect">
            <a:avLst/>
          </a:prstGeom>
          <a:noFill/>
        </p:spPr>
        <p:txBody>
          <a:bodyPr wrap="square">
            <a:spAutoFit/>
          </a:bodyPr>
          <a:lstStyle/>
          <a:p>
            <a:pPr marL="450850" indent="448945" algn="ctr">
              <a:spcBef>
                <a:spcPts val="575"/>
              </a:spcBef>
            </a:pPr>
            <a:r>
              <a:rPr lang="en-US" sz="2000" b="1" u="sng" dirty="0">
                <a:effectLst/>
                <a:latin typeface="Times New Roman" panose="02020603050405020304" pitchFamily="18" charset="0"/>
                <a:ea typeface="Times New Roman" panose="02020603050405020304" pitchFamily="18" charset="0"/>
              </a:rPr>
              <a:t>The</a:t>
            </a:r>
            <a:r>
              <a:rPr lang="en-US" sz="2000" b="1" u="sng" spc="-2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State</a:t>
            </a:r>
            <a:r>
              <a:rPr lang="en-US" sz="2000" b="1" u="sng" spc="-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Enterprise </a:t>
            </a:r>
            <a:r>
              <a:rPr lang="uk-UA" sz="2000" b="1" u="sng" dirty="0">
                <a:effectLst/>
                <a:latin typeface="Times New Roman" panose="02020603050405020304" pitchFamily="18" charset="0"/>
                <a:ea typeface="Times New Roman" panose="02020603050405020304" pitchFamily="18" charset="0"/>
              </a:rPr>
              <a:t>«</a:t>
            </a:r>
            <a:r>
              <a:rPr lang="en-US" sz="2000" b="1" u="sng" dirty="0">
                <a:effectLst/>
                <a:latin typeface="Times New Roman" panose="02020603050405020304" pitchFamily="18" charset="0"/>
                <a:ea typeface="Times New Roman" panose="02020603050405020304" pitchFamily="18" charset="0"/>
              </a:rPr>
              <a:t>State Expert</a:t>
            </a:r>
            <a:r>
              <a:rPr lang="en-US" sz="2000" b="1" u="sng" spc="-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Center</a:t>
            </a:r>
            <a:r>
              <a:rPr lang="en-US" sz="2000" b="1" u="sng" spc="-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of</a:t>
            </a:r>
            <a:r>
              <a:rPr lang="en-US" sz="2000" b="1" u="sng" spc="-10"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the Ministry</a:t>
            </a:r>
            <a:r>
              <a:rPr lang="en-US" sz="2000" b="1" u="sng" spc="-2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of Health</a:t>
            </a:r>
            <a:r>
              <a:rPr lang="en-US" sz="2000" b="1" u="sng" spc="-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of </a:t>
            </a:r>
            <a:r>
              <a:rPr lang="en-US" sz="2000" b="1" u="sng" spc="-10" dirty="0">
                <a:effectLst/>
                <a:latin typeface="Times New Roman" panose="02020603050405020304" pitchFamily="18" charset="0"/>
                <a:ea typeface="Times New Roman" panose="02020603050405020304" pitchFamily="18" charset="0"/>
              </a:rPr>
              <a:t>Ukraine</a:t>
            </a:r>
            <a:r>
              <a:rPr lang="uk-UA" sz="2000" b="1" u="sng" spc="-10" dirty="0">
                <a:effectLst/>
                <a:latin typeface="Times New Roman" panose="02020603050405020304" pitchFamily="18" charset="0"/>
                <a:ea typeface="Times New Roman" panose="02020603050405020304" pitchFamily="18" charset="0"/>
              </a:rPr>
              <a:t>»</a:t>
            </a:r>
          </a:p>
          <a:p>
            <a:pPr marL="450850" indent="448945" algn="l">
              <a:spcBef>
                <a:spcPts val="575"/>
              </a:spcBef>
            </a:pPr>
            <a:endParaRPr lang="uk-UA" sz="2000" dirty="0">
              <a:effectLst/>
              <a:latin typeface="Times New Roman" panose="02020603050405020304" pitchFamily="18" charset="0"/>
              <a:ea typeface="Times New Roman" panose="02020603050405020304" pitchFamily="18" charset="0"/>
            </a:endParaRPr>
          </a:p>
          <a:p>
            <a:pPr marL="1270" marR="85725" indent="448945" algn="just"/>
            <a:r>
              <a:rPr lang="en-US" sz="2000" i="1" dirty="0">
                <a:effectLst/>
                <a:latin typeface="Times New Roman" panose="02020603050405020304" pitchFamily="18" charset="0"/>
                <a:ea typeface="Times New Roman" panose="02020603050405020304" pitchFamily="18" charset="0"/>
              </a:rPr>
              <a:t>The State Enterprise "State Expert Center of the Ministry of Health of Ukraine" </a:t>
            </a:r>
            <a:r>
              <a:rPr lang="en-US" sz="2000" dirty="0">
                <a:effectLst/>
                <a:latin typeface="Times New Roman" panose="02020603050405020304" pitchFamily="18" charset="0"/>
                <a:ea typeface="Times New Roman" panose="02020603050405020304" pitchFamily="18" charset="0"/>
              </a:rPr>
              <a:t>(</a:t>
            </a:r>
            <a:r>
              <a:rPr lang="en-US" sz="2000" i="1" dirty="0">
                <a:effectLst/>
                <a:latin typeface="Times New Roman" panose="02020603050405020304" pitchFamily="18" charset="0"/>
                <a:ea typeface="Times New Roman" panose="02020603050405020304" pitchFamily="18" charset="0"/>
              </a:rPr>
              <a:t>SEC MOH</a:t>
            </a:r>
            <a:r>
              <a:rPr lang="en-US" sz="2000" i="1" spc="4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of</a:t>
            </a:r>
            <a:r>
              <a:rPr lang="en-US" sz="2000" i="1" spc="4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Ukraine</a:t>
            </a:r>
            <a:r>
              <a:rPr lang="en-US" sz="2000" dirty="0">
                <a:effectLst/>
                <a:latin typeface="Times New Roman" panose="02020603050405020304" pitchFamily="18" charset="0"/>
                <a:ea typeface="Times New Roman" panose="02020603050405020304" pitchFamily="18" charset="0"/>
              </a:rPr>
              <a: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organization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authorized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by</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Ministry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Health</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Ukraine. It specializes in the preclinical study, clinical trials, and state registration of medicinal products within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framework</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defined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laws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Ukraine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Medicinal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 the Protection of the Population from Infectious Diseases". It is also the leading</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organization in the field of pharmacovigilance, standardization of medical care, and medical, including pharmaceutical, services. This includes the development of relevant medical and technological</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documents and</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draft</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regulatory</a:t>
            </a:r>
            <a:r>
              <a:rPr lang="en-US" sz="2000" spc="-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acts. The</a:t>
            </a:r>
            <a:r>
              <a:rPr lang="en-US" sz="2000" spc="-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SEC</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MOH of</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Ukraine</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state-owned and falls under the jurisdiction of the Ministry of Health of Ukraine.</a:t>
            </a:r>
            <a:endParaRPr lang="uk-UA" sz="2000" dirty="0">
              <a:effectLst/>
              <a:latin typeface="Times New Roman" panose="02020603050405020304" pitchFamily="18" charset="0"/>
              <a:ea typeface="Times New Roman" panose="02020603050405020304" pitchFamily="18" charset="0"/>
            </a:endParaRPr>
          </a:p>
        </p:txBody>
      </p:sp>
      <p:pic>
        <p:nvPicPr>
          <p:cNvPr id="4" name="Picture 2" descr="Державний експертний центр Міністерства охорони здоров'я України">
            <a:extLst>
              <a:ext uri="{FF2B5EF4-FFF2-40B4-BE49-F238E27FC236}">
                <a16:creationId xmlns:a16="http://schemas.microsoft.com/office/drawing/2014/main" id="{F4485E0B-7777-A754-0ECB-579995F042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962" y="5136625"/>
            <a:ext cx="3303638" cy="1570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5446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A59138-BE53-86D9-2494-A2A4B319171A}"/>
              </a:ext>
            </a:extLst>
          </p:cNvPr>
          <p:cNvSpPr txBox="1"/>
          <p:nvPr/>
        </p:nvSpPr>
        <p:spPr>
          <a:xfrm>
            <a:off x="265470" y="289679"/>
            <a:ext cx="9635613" cy="3139321"/>
          </a:xfrm>
          <a:prstGeom prst="rect">
            <a:avLst/>
          </a:prstGeom>
          <a:solidFill>
            <a:schemeClr val="accent2">
              <a:lumMod val="20000"/>
              <a:lumOff val="80000"/>
            </a:schemeClr>
          </a:solidFill>
          <a:ln>
            <a:solidFill>
              <a:schemeClr val="accent1"/>
            </a:solidFill>
          </a:ln>
        </p:spPr>
        <p:txBody>
          <a:bodyPr wrap="square">
            <a:spAutoFit/>
          </a:bodyPr>
          <a:lstStyle/>
          <a:p>
            <a:pPr marL="1270" marR="88900" indent="448945" algn="just"/>
            <a:r>
              <a:rPr lang="en-US" b="1" dirty="0">
                <a:effectLst/>
                <a:latin typeface="Times New Roman" panose="02020603050405020304" pitchFamily="18" charset="0"/>
                <a:ea typeface="Times New Roman" panose="02020603050405020304" pitchFamily="18" charset="0"/>
              </a:rPr>
              <a:t>Structure of the State Expert Center of the Ministry of Health of Ukraine (main</a:t>
            </a:r>
            <a:r>
              <a:rPr lang="en-US" b="1" spc="200" dirty="0">
                <a:effectLst/>
                <a:latin typeface="Times New Roman" panose="02020603050405020304" pitchFamily="18" charset="0"/>
                <a:ea typeface="Times New Roman" panose="02020603050405020304" pitchFamily="18" charset="0"/>
              </a:rPr>
              <a:t> </a:t>
            </a:r>
            <a:r>
              <a:rPr lang="en-US" b="1" spc="-10" dirty="0">
                <a:effectLst/>
                <a:latin typeface="Times New Roman" panose="02020603050405020304" pitchFamily="18" charset="0"/>
                <a:ea typeface="Times New Roman" panose="02020603050405020304" pitchFamily="18" charset="0"/>
              </a:rPr>
              <a:t>divisions):</a:t>
            </a:r>
            <a:endParaRPr lang="uk-UA" b="1" spc="-10" dirty="0">
              <a:effectLst/>
              <a:latin typeface="Times New Roman" panose="02020603050405020304" pitchFamily="18" charset="0"/>
              <a:ea typeface="Times New Roman" panose="02020603050405020304" pitchFamily="18" charset="0"/>
            </a:endParaRPr>
          </a:p>
          <a:p>
            <a:pPr marL="1270" marR="88900" indent="448945" algn="just"/>
            <a:endParaRPr lang="uk-UA" dirty="0">
              <a:effectLst/>
              <a:latin typeface="Times New Roman" panose="02020603050405020304" pitchFamily="18" charset="0"/>
              <a:ea typeface="Times New Roman" panose="02020603050405020304" pitchFamily="18" charset="0"/>
            </a:endParaRPr>
          </a:p>
          <a:p>
            <a:pPr marL="342900" lvl="0" indent="-342900" algn="just">
              <a:spcBef>
                <a:spcPts val="5"/>
              </a:spcBef>
              <a:buSzPts val="1200"/>
              <a:buFont typeface="Times New Roman" panose="02020603050405020304" pitchFamily="18" charset="0"/>
              <a:buChar char="-"/>
              <a:tabLst>
                <a:tab pos="538480" algn="l"/>
              </a:tabLst>
            </a:pPr>
            <a:r>
              <a:rPr lang="en-US" spc="0" dirty="0">
                <a:effectLst/>
                <a:latin typeface="Times New Roman" panose="02020603050405020304" pitchFamily="18" charset="0"/>
                <a:ea typeface="Times New Roman" panose="02020603050405020304" pitchFamily="18" charset="0"/>
              </a:rPr>
              <a:t>Department</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of</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Registration</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Materials</a:t>
            </a:r>
            <a:r>
              <a:rPr lang="en-US" spc="-10" dirty="0">
                <a:effectLst/>
                <a:latin typeface="Times New Roman" panose="02020603050405020304" pitchFamily="18" charset="0"/>
                <a:ea typeface="Times New Roman" panose="02020603050405020304" pitchFamily="18" charset="0"/>
              </a:rPr>
              <a:t> Expertise</a:t>
            </a:r>
            <a:endParaRPr lang="uk-UA"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pc="0" dirty="0">
                <a:effectLst/>
                <a:latin typeface="Times New Roman" panose="02020603050405020304" pitchFamily="18" charset="0"/>
                <a:ea typeface="Times New Roman" panose="02020603050405020304" pitchFamily="18" charset="0"/>
              </a:rPr>
              <a:t>Department</a:t>
            </a:r>
            <a:r>
              <a:rPr lang="en-US" spc="-2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of</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Preclinical</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and</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Clinical</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Trials</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Materials</a:t>
            </a:r>
            <a:r>
              <a:rPr lang="en-US" spc="-5" dirty="0">
                <a:effectLst/>
                <a:latin typeface="Times New Roman" panose="02020603050405020304" pitchFamily="18" charset="0"/>
                <a:ea typeface="Times New Roman" panose="02020603050405020304" pitchFamily="18" charset="0"/>
              </a:rPr>
              <a:t> </a:t>
            </a:r>
            <a:r>
              <a:rPr lang="en-US" spc="-10" dirty="0">
                <a:effectLst/>
                <a:latin typeface="Times New Roman" panose="02020603050405020304" pitchFamily="18" charset="0"/>
                <a:ea typeface="Times New Roman" panose="02020603050405020304" pitchFamily="18" charset="0"/>
              </a:rPr>
              <a:t>Expertise</a:t>
            </a:r>
            <a:endParaRPr lang="uk-UA"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pc="0" dirty="0">
                <a:effectLst/>
                <a:latin typeface="Times New Roman" panose="02020603050405020304" pitchFamily="18" charset="0"/>
                <a:ea typeface="Times New Roman" panose="02020603050405020304" pitchFamily="18" charset="0"/>
              </a:rPr>
              <a:t>Department</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of</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Pharmaceutical</a:t>
            </a:r>
            <a:r>
              <a:rPr lang="en-US" spc="-5" dirty="0">
                <a:effectLst/>
                <a:latin typeface="Times New Roman" panose="02020603050405020304" pitchFamily="18" charset="0"/>
                <a:ea typeface="Times New Roman" panose="02020603050405020304" pitchFamily="18" charset="0"/>
              </a:rPr>
              <a:t> </a:t>
            </a:r>
            <a:r>
              <a:rPr lang="en-US" spc="-10" dirty="0">
                <a:effectLst/>
                <a:latin typeface="Times New Roman" panose="02020603050405020304" pitchFamily="18" charset="0"/>
                <a:ea typeface="Times New Roman" panose="02020603050405020304" pitchFamily="18" charset="0"/>
              </a:rPr>
              <a:t>Activities</a:t>
            </a:r>
            <a:endParaRPr lang="uk-UA"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pc="0" dirty="0">
                <a:effectLst/>
                <a:latin typeface="Times New Roman" panose="02020603050405020304" pitchFamily="18" charset="0"/>
                <a:ea typeface="Times New Roman" panose="02020603050405020304" pitchFamily="18" charset="0"/>
              </a:rPr>
              <a:t>Department</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of</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Coordination of</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Expert </a:t>
            </a:r>
            <a:r>
              <a:rPr lang="en-US" spc="-10" dirty="0">
                <a:effectLst/>
                <a:latin typeface="Times New Roman" panose="02020603050405020304" pitchFamily="18" charset="0"/>
                <a:ea typeface="Times New Roman" panose="02020603050405020304" pitchFamily="18" charset="0"/>
              </a:rPr>
              <a:t>Materials</a:t>
            </a:r>
            <a:endParaRPr lang="uk-UA"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pc="0" dirty="0">
                <a:effectLst/>
                <a:latin typeface="Times New Roman" panose="02020603050405020304" pitchFamily="18" charset="0"/>
                <a:ea typeface="Times New Roman" panose="02020603050405020304" pitchFamily="18" charset="0"/>
              </a:rPr>
              <a:t>Department</a:t>
            </a:r>
            <a:r>
              <a:rPr lang="en-US" spc="-1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of Health</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Technology</a:t>
            </a:r>
            <a:r>
              <a:rPr lang="en-US" spc="-2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Assessment</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and Price</a:t>
            </a:r>
            <a:r>
              <a:rPr lang="en-US" spc="-5" dirty="0">
                <a:effectLst/>
                <a:latin typeface="Times New Roman" panose="02020603050405020304" pitchFamily="18" charset="0"/>
                <a:ea typeface="Times New Roman" panose="02020603050405020304" pitchFamily="18" charset="0"/>
              </a:rPr>
              <a:t> </a:t>
            </a:r>
            <a:r>
              <a:rPr lang="en-US" spc="-10" dirty="0">
                <a:effectLst/>
                <a:latin typeface="Times New Roman" panose="02020603050405020304" pitchFamily="18" charset="0"/>
                <a:ea typeface="Times New Roman" panose="02020603050405020304" pitchFamily="18" charset="0"/>
              </a:rPr>
              <a:t>Monitoring</a:t>
            </a:r>
            <a:endParaRPr lang="uk-UA"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pc="0" dirty="0">
                <a:effectLst/>
                <a:latin typeface="Times New Roman" panose="02020603050405020304" pitchFamily="18" charset="0"/>
                <a:ea typeface="Times New Roman" panose="02020603050405020304" pitchFamily="18" charset="0"/>
              </a:rPr>
              <a:t>Department</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of</a:t>
            </a:r>
            <a:r>
              <a:rPr lang="en-US" spc="-5" dirty="0">
                <a:effectLst/>
                <a:latin typeface="Times New Roman" panose="02020603050405020304" pitchFamily="18" charset="0"/>
                <a:ea typeface="Times New Roman" panose="02020603050405020304" pitchFamily="18" charset="0"/>
              </a:rPr>
              <a:t> </a:t>
            </a:r>
            <a:r>
              <a:rPr lang="en-US" spc="-10" dirty="0">
                <a:effectLst/>
                <a:latin typeface="Times New Roman" panose="02020603050405020304" pitchFamily="18" charset="0"/>
                <a:ea typeface="Times New Roman" panose="02020603050405020304" pitchFamily="18" charset="0"/>
              </a:rPr>
              <a:t>Pharmacovigilance</a:t>
            </a:r>
            <a:endParaRPr lang="uk-UA"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pc="0" dirty="0">
                <a:effectLst/>
                <a:latin typeface="Times New Roman" panose="02020603050405020304" pitchFamily="18" charset="0"/>
                <a:ea typeface="Times New Roman" panose="02020603050405020304" pitchFamily="18" charset="0"/>
              </a:rPr>
              <a:t>Audit</a:t>
            </a:r>
            <a:r>
              <a:rPr lang="en-US" spc="-10" dirty="0">
                <a:effectLst/>
                <a:latin typeface="Times New Roman" panose="02020603050405020304" pitchFamily="18" charset="0"/>
                <a:ea typeface="Times New Roman" panose="02020603050405020304" pitchFamily="18" charset="0"/>
              </a:rPr>
              <a:t> Office</a:t>
            </a:r>
            <a:endParaRPr lang="uk-UA"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pc="0" dirty="0">
                <a:effectLst/>
                <a:latin typeface="Times New Roman" panose="02020603050405020304" pitchFamily="18" charset="0"/>
                <a:ea typeface="Times New Roman" panose="02020603050405020304" pitchFamily="18" charset="0"/>
              </a:rPr>
              <a:t>Office</a:t>
            </a:r>
            <a:r>
              <a:rPr lang="en-US" spc="-2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of</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Bioavailability</a:t>
            </a:r>
            <a:r>
              <a:rPr lang="en-US" spc="-2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and</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Bioequivalence</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Materials</a:t>
            </a:r>
            <a:r>
              <a:rPr lang="en-US" spc="-10" dirty="0">
                <a:effectLst/>
                <a:latin typeface="Times New Roman" panose="02020603050405020304" pitchFamily="18" charset="0"/>
                <a:ea typeface="Times New Roman" panose="02020603050405020304" pitchFamily="18" charset="0"/>
              </a:rPr>
              <a:t> Expertise</a:t>
            </a:r>
            <a:endParaRPr lang="uk-UA"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pc="0" dirty="0">
                <a:effectLst/>
                <a:latin typeface="Times New Roman" panose="02020603050405020304" pitchFamily="18" charset="0"/>
                <a:ea typeface="Times New Roman" panose="02020603050405020304" pitchFamily="18" charset="0"/>
              </a:rPr>
              <a:t>State</a:t>
            </a:r>
            <a:r>
              <a:rPr lang="en-US" spc="-1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Registers</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Administration</a:t>
            </a:r>
            <a:r>
              <a:rPr lang="en-US" spc="-10" dirty="0">
                <a:effectLst/>
                <a:latin typeface="Times New Roman" panose="02020603050405020304" pitchFamily="18" charset="0"/>
                <a:ea typeface="Times New Roman" panose="02020603050405020304" pitchFamily="18" charset="0"/>
              </a:rPr>
              <a:t> Division</a:t>
            </a:r>
            <a:endParaRPr lang="uk-UA" spc="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E800AA3D-3A22-90DB-9DE6-6456701B1B6D}"/>
              </a:ext>
            </a:extLst>
          </p:cNvPr>
          <p:cNvSpPr txBox="1"/>
          <p:nvPr/>
        </p:nvSpPr>
        <p:spPr>
          <a:xfrm>
            <a:off x="2064773" y="3601432"/>
            <a:ext cx="9891251" cy="2862322"/>
          </a:xfrm>
          <a:prstGeom prst="rect">
            <a:avLst/>
          </a:prstGeom>
          <a:solidFill>
            <a:schemeClr val="tx2">
              <a:lumMod val="20000"/>
              <a:lumOff val="80000"/>
            </a:schemeClr>
          </a:solidFill>
          <a:ln>
            <a:solidFill>
              <a:schemeClr val="accent1"/>
            </a:solidFill>
          </a:ln>
        </p:spPr>
        <p:txBody>
          <a:bodyPr wrap="square">
            <a:spAutoFit/>
          </a:bodyPr>
          <a:lstStyle/>
          <a:p>
            <a:pPr marL="1270" marR="88900" indent="448945" algn="just"/>
            <a:r>
              <a:rPr lang="en-US" sz="1800" b="1" dirty="0">
                <a:effectLst/>
                <a:latin typeface="Times New Roman" panose="02020603050405020304" pitchFamily="18" charset="0"/>
                <a:ea typeface="Times New Roman" panose="02020603050405020304" pitchFamily="18" charset="0"/>
              </a:rPr>
              <a:t>Structure of the State Expert Center of the Ministry of Health of Ukraine (main</a:t>
            </a:r>
            <a:r>
              <a:rPr lang="en-US" sz="1800" b="1" spc="200" dirty="0">
                <a:effectLst/>
                <a:latin typeface="Times New Roman" panose="02020603050405020304" pitchFamily="18" charset="0"/>
                <a:ea typeface="Times New Roman" panose="02020603050405020304" pitchFamily="18" charset="0"/>
              </a:rPr>
              <a:t> </a:t>
            </a:r>
            <a:r>
              <a:rPr lang="en-US" sz="1800" b="1" spc="-10" dirty="0">
                <a:effectLst/>
                <a:latin typeface="Times New Roman" panose="02020603050405020304" pitchFamily="18" charset="0"/>
                <a:ea typeface="Times New Roman" panose="02020603050405020304" pitchFamily="18" charset="0"/>
              </a:rPr>
              <a:t>divisions):</a:t>
            </a:r>
            <a:endParaRPr lang="uk-UA" sz="1800" b="1" dirty="0">
              <a:effectLst/>
              <a:latin typeface="Times New Roman" panose="02020603050405020304" pitchFamily="18" charset="0"/>
              <a:ea typeface="Times New Roman" panose="02020603050405020304" pitchFamily="18" charset="0"/>
            </a:endParaRPr>
          </a:p>
          <a:p>
            <a:pPr marL="342900" lvl="0" indent="-342900" algn="just">
              <a:spcBef>
                <a:spcPts val="5"/>
              </a:spcBef>
              <a:buSzPts val="1200"/>
              <a:buFont typeface="Times New Roman" panose="02020603050405020304" pitchFamily="18" charset="0"/>
              <a:buChar char="-"/>
              <a:tabLst>
                <a:tab pos="538480" algn="l"/>
              </a:tabLst>
            </a:pPr>
            <a:r>
              <a:rPr lang="en-US" sz="1800" spc="0" dirty="0">
                <a:effectLst/>
                <a:latin typeface="Times New Roman" panose="02020603050405020304" pitchFamily="18" charset="0"/>
                <a:ea typeface="Times New Roman" panose="02020603050405020304" pitchFamily="18" charset="0"/>
              </a:rPr>
              <a:t>Department</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Registration</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Materials</a:t>
            </a:r>
            <a:r>
              <a:rPr lang="en-US" sz="1800" spc="-10" dirty="0">
                <a:effectLst/>
                <a:latin typeface="Times New Roman" panose="02020603050405020304" pitchFamily="18" charset="0"/>
                <a:ea typeface="Times New Roman" panose="02020603050405020304" pitchFamily="18" charset="0"/>
              </a:rPr>
              <a:t> Expertise</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z="1800" spc="0" dirty="0">
                <a:effectLst/>
                <a:latin typeface="Times New Roman" panose="02020603050405020304" pitchFamily="18" charset="0"/>
                <a:ea typeface="Times New Roman" panose="02020603050405020304" pitchFamily="18" charset="0"/>
              </a:rPr>
              <a:t>Department</a:t>
            </a:r>
            <a:r>
              <a:rPr lang="en-US" sz="1800" spc="-2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Preclinical</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and</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Clinical</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Trials</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Materials</a:t>
            </a:r>
            <a:r>
              <a:rPr lang="en-US" sz="1800" spc="-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Expertise</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z="1800" spc="0" dirty="0">
                <a:effectLst/>
                <a:latin typeface="Times New Roman" panose="02020603050405020304" pitchFamily="18" charset="0"/>
                <a:ea typeface="Times New Roman" panose="02020603050405020304" pitchFamily="18" charset="0"/>
              </a:rPr>
              <a:t>Department</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Pharmaceutical</a:t>
            </a:r>
            <a:r>
              <a:rPr lang="en-US" sz="1800" spc="-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Activities</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z="1800" spc="0" dirty="0">
                <a:effectLst/>
                <a:latin typeface="Times New Roman" panose="02020603050405020304" pitchFamily="18" charset="0"/>
                <a:ea typeface="Times New Roman" panose="02020603050405020304" pitchFamily="18" charset="0"/>
              </a:rPr>
              <a:t>Department</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Coordination of</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Expert </a:t>
            </a:r>
            <a:r>
              <a:rPr lang="en-US" sz="1800" spc="-10" dirty="0">
                <a:effectLst/>
                <a:latin typeface="Times New Roman" panose="02020603050405020304" pitchFamily="18" charset="0"/>
                <a:ea typeface="Times New Roman" panose="02020603050405020304" pitchFamily="18" charset="0"/>
              </a:rPr>
              <a:t>Materials</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z="1800" spc="0" dirty="0">
                <a:effectLst/>
                <a:latin typeface="Times New Roman" panose="02020603050405020304" pitchFamily="18" charset="0"/>
                <a:ea typeface="Times New Roman" panose="02020603050405020304" pitchFamily="18" charset="0"/>
              </a:rPr>
              <a:t>Department</a:t>
            </a:r>
            <a:r>
              <a:rPr lang="en-US" sz="1800" spc="-1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 Health</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Technology</a:t>
            </a:r>
            <a:r>
              <a:rPr lang="en-US" sz="1800" spc="-2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Assessment</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and Price</a:t>
            </a:r>
            <a:r>
              <a:rPr lang="en-US" sz="1800" spc="-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Monitoring</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z="1800" spc="0" dirty="0">
                <a:effectLst/>
                <a:latin typeface="Times New Roman" panose="02020603050405020304" pitchFamily="18" charset="0"/>
                <a:ea typeface="Times New Roman" panose="02020603050405020304" pitchFamily="18" charset="0"/>
              </a:rPr>
              <a:t>Department</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Pharmacovigilance</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z="1800" spc="0" dirty="0">
                <a:effectLst/>
                <a:latin typeface="Times New Roman" panose="02020603050405020304" pitchFamily="18" charset="0"/>
                <a:ea typeface="Times New Roman" panose="02020603050405020304" pitchFamily="18" charset="0"/>
              </a:rPr>
              <a:t>Audit</a:t>
            </a:r>
            <a:r>
              <a:rPr lang="en-US" sz="1800" spc="-10" dirty="0">
                <a:effectLst/>
                <a:latin typeface="Times New Roman" panose="02020603050405020304" pitchFamily="18" charset="0"/>
                <a:ea typeface="Times New Roman" panose="02020603050405020304" pitchFamily="18" charset="0"/>
              </a:rPr>
              <a:t> Office</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z="1800" spc="0" dirty="0">
                <a:effectLst/>
                <a:latin typeface="Times New Roman" panose="02020603050405020304" pitchFamily="18" charset="0"/>
                <a:ea typeface="Times New Roman" panose="02020603050405020304" pitchFamily="18" charset="0"/>
              </a:rPr>
              <a:t>Office</a:t>
            </a:r>
            <a:r>
              <a:rPr lang="en-US" sz="1800" spc="-2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Bioavailability</a:t>
            </a:r>
            <a:r>
              <a:rPr lang="en-US" sz="1800" spc="-2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and</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Bioequivalence</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Materials</a:t>
            </a:r>
            <a:r>
              <a:rPr lang="en-US" sz="1800" spc="-10" dirty="0">
                <a:effectLst/>
                <a:latin typeface="Times New Roman" panose="02020603050405020304" pitchFamily="18" charset="0"/>
                <a:ea typeface="Times New Roman" panose="02020603050405020304" pitchFamily="18" charset="0"/>
              </a:rPr>
              <a:t> Expertise</a:t>
            </a:r>
            <a:endParaRPr lang="uk-UA" sz="16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538480" algn="l"/>
              </a:tabLst>
            </a:pPr>
            <a:r>
              <a:rPr lang="en-US" sz="1800" spc="0" dirty="0">
                <a:effectLst/>
                <a:latin typeface="Times New Roman" panose="02020603050405020304" pitchFamily="18" charset="0"/>
                <a:ea typeface="Times New Roman" panose="02020603050405020304" pitchFamily="18" charset="0"/>
              </a:rPr>
              <a:t>State</a:t>
            </a:r>
            <a:r>
              <a:rPr lang="en-US" sz="1800" spc="-1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Registers</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Administration</a:t>
            </a:r>
            <a:r>
              <a:rPr lang="en-US" sz="1800" spc="-10" dirty="0">
                <a:effectLst/>
                <a:latin typeface="Times New Roman" panose="02020603050405020304" pitchFamily="18" charset="0"/>
                <a:ea typeface="Times New Roman" panose="02020603050405020304" pitchFamily="18" charset="0"/>
              </a:rPr>
              <a:t> Division</a:t>
            </a:r>
            <a:endParaRPr lang="uk-UA" sz="1600" spc="0" dirty="0">
              <a:effectLst/>
              <a:latin typeface="Times New Roman" panose="02020603050405020304" pitchFamily="18" charset="0"/>
              <a:ea typeface="Times New Roman" panose="02020603050405020304" pitchFamily="18" charset="0"/>
            </a:endParaRPr>
          </a:p>
        </p:txBody>
      </p:sp>
      <p:pic>
        <p:nvPicPr>
          <p:cNvPr id="6" name="Picture 2" descr="До уваги заявників!">
            <a:extLst>
              <a:ext uri="{FF2B5EF4-FFF2-40B4-BE49-F238E27FC236}">
                <a16:creationId xmlns:a16="http://schemas.microsoft.com/office/drawing/2014/main" id="{971E2EAB-2CE3-75B2-2970-66AF5C8046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1934" y="1137315"/>
            <a:ext cx="2774090" cy="1444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1198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FBB71D-0C2D-8050-2F91-B9C02290626E}"/>
              </a:ext>
            </a:extLst>
          </p:cNvPr>
          <p:cNvSpPr txBox="1"/>
          <p:nvPr/>
        </p:nvSpPr>
        <p:spPr>
          <a:xfrm>
            <a:off x="963561" y="458956"/>
            <a:ext cx="10795819" cy="5940088"/>
          </a:xfrm>
          <a:prstGeom prst="rect">
            <a:avLst/>
          </a:prstGeom>
          <a:solidFill>
            <a:schemeClr val="tx2">
              <a:lumMod val="20000"/>
              <a:lumOff val="80000"/>
            </a:schemeClr>
          </a:solidFill>
          <a:ln>
            <a:solidFill>
              <a:schemeClr val="accent1"/>
            </a:solidFill>
          </a:ln>
        </p:spPr>
        <p:txBody>
          <a:bodyPr wrap="square">
            <a:spAutoFit/>
          </a:bodyPr>
          <a:lstStyle/>
          <a:p>
            <a:pPr marL="1270" marR="89535" indent="448945" algn="just"/>
            <a:r>
              <a:rPr lang="en-US" sz="2000" dirty="0">
                <a:effectLst/>
                <a:latin typeface="Times New Roman" panose="02020603050405020304" pitchFamily="18" charset="0"/>
                <a:ea typeface="Times New Roman" panose="02020603050405020304" pitchFamily="18" charset="0"/>
              </a:rPr>
              <a:t>According to the Law of Ukraine "On Medicines," medicinal products are allowed for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use in Ukraine after their state registration.</a:t>
            </a:r>
            <a:endParaRPr lang="uk-UA" sz="2000" dirty="0">
              <a:effectLst/>
              <a:latin typeface="Times New Roman" panose="02020603050405020304" pitchFamily="18" charset="0"/>
              <a:ea typeface="Times New Roman" panose="02020603050405020304" pitchFamily="18" charset="0"/>
            </a:endParaRPr>
          </a:p>
          <a:p>
            <a:pPr marL="1270" marR="89535" indent="448945" algn="just"/>
            <a:endParaRPr lang="uk-UA" sz="2000" dirty="0">
              <a:effectLst/>
              <a:latin typeface="Times New Roman" panose="02020603050405020304" pitchFamily="18" charset="0"/>
              <a:ea typeface="Times New Roman" panose="02020603050405020304" pitchFamily="18" charset="0"/>
            </a:endParaRPr>
          </a:p>
          <a:p>
            <a:pPr marL="1270" marR="90170" indent="448945" algn="just"/>
            <a:r>
              <a:rPr lang="en-US" sz="2000" i="1" dirty="0">
                <a:effectLst/>
                <a:latin typeface="Times New Roman" panose="02020603050405020304" pitchFamily="18" charset="0"/>
                <a:ea typeface="Times New Roman" panose="02020603050405020304" pitchFamily="18" charset="0"/>
              </a:rPr>
              <a:t>State</a:t>
            </a:r>
            <a:r>
              <a:rPr lang="en-US" sz="2000" i="1" spc="2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registration</a:t>
            </a:r>
            <a:r>
              <a:rPr lang="en-US" sz="2000" i="1" spc="2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of</a:t>
            </a:r>
            <a:r>
              <a:rPr lang="en-US" sz="2000" i="1" spc="2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a</a:t>
            </a:r>
            <a:r>
              <a:rPr lang="en-US" sz="2000" i="1" spc="2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medicinal</a:t>
            </a:r>
            <a:r>
              <a:rPr lang="en-US" sz="2000" i="1" spc="2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product</a:t>
            </a:r>
            <a:r>
              <a:rPr lang="en-US" sz="2000" i="1"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procedure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conducted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accordance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with the requirements of current legislation aimed at substantiating the efficacy, safety, and quality of a medicinal product and is a prerequisite for its circulation and medical use.</a:t>
            </a:r>
            <a:endParaRPr lang="uk-UA" sz="2000" dirty="0">
              <a:effectLst/>
              <a:latin typeface="Times New Roman" panose="02020603050405020304" pitchFamily="18" charset="0"/>
              <a:ea typeface="Times New Roman" panose="02020603050405020304" pitchFamily="18" charset="0"/>
            </a:endParaRPr>
          </a:p>
          <a:p>
            <a:pPr marL="1270" marR="90170" indent="448945" algn="just"/>
            <a:endParaRPr lang="uk-UA" sz="2000" dirty="0">
              <a:effectLst/>
              <a:latin typeface="Times New Roman" panose="02020603050405020304" pitchFamily="18" charset="0"/>
              <a:ea typeface="Times New Roman" panose="02020603050405020304" pitchFamily="18" charset="0"/>
            </a:endParaRPr>
          </a:p>
          <a:p>
            <a:pPr marL="1270" marR="87630" indent="448945" algn="just"/>
            <a:r>
              <a:rPr lang="en-US" sz="2000" i="1" dirty="0">
                <a:effectLst/>
                <a:latin typeface="Times New Roman" panose="02020603050405020304" pitchFamily="18" charset="0"/>
                <a:ea typeface="Times New Roman" panose="02020603050405020304" pitchFamily="18" charset="0"/>
              </a:rPr>
              <a:t>State re-registration of a medicinal product </a:t>
            </a:r>
            <a:r>
              <a:rPr lang="en-US" sz="2000" dirty="0">
                <a:effectLst/>
                <a:latin typeface="Times New Roman" panose="02020603050405020304" pitchFamily="18" charset="0"/>
                <a:ea typeface="Times New Roman" panose="02020603050405020304" pitchFamily="18" charset="0"/>
              </a:rPr>
              <a:t>is a procedure carried out in accordance with the requirements of current legislation with the aim of extending the authorization for medical use of the medicinal product in Ukraine.</a:t>
            </a:r>
            <a:endParaRPr lang="uk-UA" sz="2000" dirty="0">
              <a:effectLst/>
              <a:latin typeface="Times New Roman" panose="02020603050405020304" pitchFamily="18" charset="0"/>
              <a:ea typeface="Times New Roman" panose="02020603050405020304" pitchFamily="18" charset="0"/>
            </a:endParaRPr>
          </a:p>
          <a:p>
            <a:pPr marL="1270" marR="89535" indent="448945" algn="just"/>
            <a:r>
              <a:rPr lang="en-US" sz="2000" dirty="0">
                <a:effectLst/>
                <a:latin typeface="Times New Roman" panose="02020603050405020304" pitchFamily="18" charset="0"/>
                <a:ea typeface="Times New Roman" panose="02020603050405020304" pitchFamily="18" charset="0"/>
              </a:rPr>
              <a:t>The</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Ministry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Health</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Ukraine</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conducts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state</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registration/re-registration</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based 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results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expertise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performed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State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Expert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Center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Ministry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Health of Ukraine.</a:t>
            </a:r>
            <a:endParaRPr lang="uk-UA" sz="2000" dirty="0">
              <a:effectLst/>
              <a:latin typeface="Times New Roman" panose="02020603050405020304" pitchFamily="18" charset="0"/>
              <a:ea typeface="Times New Roman" panose="02020603050405020304" pitchFamily="18" charset="0"/>
            </a:endParaRPr>
          </a:p>
          <a:p>
            <a:pPr marL="1270" marR="89535" indent="448945" algn="just"/>
            <a:endParaRPr lang="uk-UA" sz="2000" dirty="0">
              <a:effectLst/>
              <a:latin typeface="Times New Roman" panose="02020603050405020304" pitchFamily="18" charset="0"/>
              <a:ea typeface="Times New Roman" panose="02020603050405020304" pitchFamily="18" charset="0"/>
            </a:endParaRPr>
          </a:p>
          <a:p>
            <a:pPr marL="1270" marR="90805" indent="448945" algn="just"/>
            <a:r>
              <a:rPr lang="en-US" sz="2000" i="1" dirty="0">
                <a:effectLst/>
                <a:latin typeface="Times New Roman" panose="02020603050405020304" pitchFamily="18" charset="0"/>
                <a:ea typeface="Times New Roman" panose="02020603050405020304" pitchFamily="18" charset="0"/>
              </a:rPr>
              <a:t>Applicant (holder of registration certificate) </a:t>
            </a:r>
            <a:r>
              <a:rPr lang="en-US" sz="2000" dirty="0">
                <a:effectLst/>
                <a:latin typeface="Times New Roman" panose="02020603050405020304" pitchFamily="18" charset="0"/>
                <a:ea typeface="Times New Roman" panose="02020603050405020304" pitchFamily="18" charset="0"/>
              </a:rPr>
              <a:t>is a legal entity or a natural person responsible for efficacy, quality, and safety of a medicinal product according to the procedure established</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by</a:t>
            </a:r>
            <a:r>
              <a:rPr lang="en-US" sz="2000" spc="3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acting</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legislation,</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having</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resources</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perform</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pharmacovigilance in Ukraine, and being responsible for reliability of information included in registration dossier submitted by him.</a:t>
            </a:r>
            <a:endParaRPr lang="uk-UA" sz="2000" dirty="0">
              <a:effectLst/>
              <a:latin typeface="Times New Roman" panose="02020603050405020304" pitchFamily="18" charset="0"/>
              <a:ea typeface="Times New Roman" panose="02020603050405020304" pitchFamily="18" charset="0"/>
            </a:endParaRPr>
          </a:p>
          <a:p>
            <a:pPr marL="1270" marR="93345" indent="448945" algn="just">
              <a:spcBef>
                <a:spcPts val="5"/>
              </a:spcBef>
            </a:pPr>
            <a:r>
              <a:rPr lang="en-US" sz="2000" dirty="0">
                <a:effectLst/>
                <a:latin typeface="Times New Roman" panose="02020603050405020304" pitchFamily="18" charset="0"/>
                <a:ea typeface="Times New Roman" panose="02020603050405020304" pitchFamily="18" charset="0"/>
              </a:rPr>
              <a:t>During the registration of a medicinal product, the applicant must specify the grounds for choosing the type of medicinal product that the set of registration documents corresponds to.</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76242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1F8430-A465-11C7-5574-4085CD49D27A}"/>
              </a:ext>
            </a:extLst>
          </p:cNvPr>
          <p:cNvSpPr txBox="1"/>
          <p:nvPr/>
        </p:nvSpPr>
        <p:spPr>
          <a:xfrm>
            <a:off x="747253" y="285832"/>
            <a:ext cx="11041626" cy="6286336"/>
          </a:xfrm>
          <a:prstGeom prst="rect">
            <a:avLst/>
          </a:prstGeom>
          <a:solidFill>
            <a:schemeClr val="tx2">
              <a:lumMod val="20000"/>
              <a:lumOff val="80000"/>
            </a:schemeClr>
          </a:solidFill>
          <a:ln>
            <a:solidFill>
              <a:schemeClr val="accent1"/>
            </a:solidFill>
          </a:ln>
        </p:spPr>
        <p:txBody>
          <a:bodyPr wrap="square">
            <a:spAutoFit/>
          </a:bodyPr>
          <a:lstStyle/>
          <a:p>
            <a:pPr marL="450850" algn="ctr"/>
            <a:r>
              <a:rPr lang="en-US" sz="2400" b="1" i="1" dirty="0">
                <a:effectLst/>
                <a:latin typeface="Times New Roman" panose="02020603050405020304" pitchFamily="18" charset="0"/>
                <a:ea typeface="Times New Roman" panose="02020603050405020304" pitchFamily="18" charset="0"/>
              </a:rPr>
              <a:t>Types</a:t>
            </a:r>
            <a:r>
              <a:rPr lang="en-US" sz="2400" b="1" i="1" spc="-10" dirty="0">
                <a:effectLst/>
                <a:latin typeface="Times New Roman" panose="02020603050405020304" pitchFamily="18" charset="0"/>
                <a:ea typeface="Times New Roman" panose="02020603050405020304" pitchFamily="18" charset="0"/>
              </a:rPr>
              <a:t> </a:t>
            </a:r>
            <a:r>
              <a:rPr lang="en-US" sz="2400" b="1" i="1" dirty="0">
                <a:effectLst/>
                <a:latin typeface="Times New Roman" panose="02020603050405020304" pitchFamily="18" charset="0"/>
                <a:ea typeface="Times New Roman" panose="02020603050405020304" pitchFamily="18" charset="0"/>
              </a:rPr>
              <a:t>of</a:t>
            </a:r>
            <a:r>
              <a:rPr lang="en-US" sz="2400" b="1" i="1" spc="-5" dirty="0">
                <a:effectLst/>
                <a:latin typeface="Times New Roman" panose="02020603050405020304" pitchFamily="18" charset="0"/>
                <a:ea typeface="Times New Roman" panose="02020603050405020304" pitchFamily="18" charset="0"/>
              </a:rPr>
              <a:t> </a:t>
            </a:r>
            <a:r>
              <a:rPr lang="en-US" sz="2400" b="1" i="1" dirty="0">
                <a:effectLst/>
                <a:latin typeface="Times New Roman" panose="02020603050405020304" pitchFamily="18" charset="0"/>
                <a:ea typeface="Times New Roman" panose="02020603050405020304" pitchFamily="18" charset="0"/>
              </a:rPr>
              <a:t>medicinal</a:t>
            </a:r>
            <a:r>
              <a:rPr lang="en-US" sz="2400" b="1" i="1" spc="-5" dirty="0">
                <a:effectLst/>
                <a:latin typeface="Times New Roman" panose="02020603050405020304" pitchFamily="18" charset="0"/>
                <a:ea typeface="Times New Roman" panose="02020603050405020304" pitchFamily="18" charset="0"/>
              </a:rPr>
              <a:t> </a:t>
            </a:r>
            <a:r>
              <a:rPr lang="en-US" sz="2400" b="1" i="1" spc="-10" dirty="0">
                <a:effectLst/>
                <a:latin typeface="Times New Roman" panose="02020603050405020304" pitchFamily="18" charset="0"/>
                <a:ea typeface="Times New Roman" panose="02020603050405020304" pitchFamily="18" charset="0"/>
              </a:rPr>
              <a:t>products</a:t>
            </a:r>
            <a:endParaRPr lang="uk-UA" sz="2400" b="1" i="1" spc="-10" dirty="0">
              <a:effectLst/>
              <a:latin typeface="Times New Roman" panose="02020603050405020304" pitchFamily="18" charset="0"/>
              <a:ea typeface="Times New Roman" panose="02020603050405020304" pitchFamily="18" charset="0"/>
            </a:endParaRPr>
          </a:p>
          <a:p>
            <a:pPr marL="450850" algn="just"/>
            <a:endParaRPr lang="uk-UA" i="1" spc="-10" dirty="0">
              <a:latin typeface="Times New Roman" panose="02020603050405020304" pitchFamily="18" charset="0"/>
              <a:ea typeface="Times New Roman" panose="02020603050405020304" pitchFamily="18" charset="0"/>
            </a:endParaRPr>
          </a:p>
          <a:p>
            <a:pPr marL="450850" algn="just"/>
            <a:endParaRPr lang="uk-UA" sz="1600" dirty="0">
              <a:effectLst/>
              <a:latin typeface="Times New Roman" panose="02020603050405020304" pitchFamily="18" charset="0"/>
              <a:ea typeface="Times New Roman" panose="02020603050405020304" pitchFamily="18" charset="0"/>
            </a:endParaRPr>
          </a:p>
          <a:p>
            <a:pPr marL="1270" marR="88265" indent="448945" algn="just"/>
            <a:r>
              <a:rPr lang="en-US" u="sng" dirty="0">
                <a:effectLst/>
                <a:latin typeface="Times New Roman" panose="02020603050405020304" pitchFamily="18" charset="0"/>
                <a:ea typeface="Times New Roman" panose="02020603050405020304" pitchFamily="18" charset="0"/>
              </a:rPr>
              <a:t>Full dossier medicinal product (innovative/original medicinal product)</a:t>
            </a:r>
            <a:r>
              <a:rPr lang="en-US" dirty="0">
                <a:effectLst/>
                <a:latin typeface="Times New Roman" panose="02020603050405020304" pitchFamily="18" charset="0"/>
                <a:ea typeface="Times New Roman" panose="02020603050405020304" pitchFamily="18" charset="0"/>
              </a:rPr>
              <a:t> is a medicinal product containing a new active substance.</a:t>
            </a:r>
            <a:endParaRPr lang="uk-UA" dirty="0">
              <a:effectLst/>
              <a:latin typeface="Times New Roman" panose="02020603050405020304" pitchFamily="18" charset="0"/>
              <a:ea typeface="Times New Roman" panose="02020603050405020304" pitchFamily="18" charset="0"/>
            </a:endParaRPr>
          </a:p>
          <a:p>
            <a:pPr marL="1270" marR="88265" indent="448945" algn="just"/>
            <a:endParaRPr lang="uk-UA" dirty="0">
              <a:effectLst/>
              <a:latin typeface="Times New Roman" panose="02020603050405020304" pitchFamily="18" charset="0"/>
              <a:ea typeface="Times New Roman" panose="02020603050405020304" pitchFamily="18" charset="0"/>
            </a:endParaRPr>
          </a:p>
          <a:p>
            <a:pPr marL="1270" marR="88265" indent="448945" algn="just"/>
            <a:r>
              <a:rPr lang="en-US" u="sng" dirty="0">
                <a:effectLst/>
                <a:latin typeface="Times New Roman" panose="02020603050405020304" pitchFamily="18" charset="0"/>
                <a:ea typeface="Times New Roman" panose="02020603050405020304" pitchFamily="18" charset="0"/>
              </a:rPr>
              <a:t>Generic</a:t>
            </a:r>
            <a:r>
              <a:rPr lang="en-US" u="sng" spc="375" dirty="0">
                <a:effectLst/>
                <a:latin typeface="Times New Roman" panose="02020603050405020304" pitchFamily="18" charset="0"/>
                <a:ea typeface="Times New Roman" panose="02020603050405020304" pitchFamily="18" charset="0"/>
              </a:rPr>
              <a:t>  </a:t>
            </a:r>
            <a:r>
              <a:rPr lang="en-US" u="sng" dirty="0">
                <a:effectLst/>
                <a:latin typeface="Times New Roman" panose="02020603050405020304" pitchFamily="18" charset="0"/>
                <a:ea typeface="Times New Roman" panose="02020603050405020304" pitchFamily="18" charset="0"/>
              </a:rPr>
              <a:t>medicinal</a:t>
            </a:r>
            <a:r>
              <a:rPr lang="en-US" u="sng" spc="370" dirty="0">
                <a:effectLst/>
                <a:latin typeface="Times New Roman" panose="02020603050405020304" pitchFamily="18" charset="0"/>
                <a:ea typeface="Times New Roman" panose="02020603050405020304" pitchFamily="18" charset="0"/>
              </a:rPr>
              <a:t>  </a:t>
            </a:r>
            <a:r>
              <a:rPr lang="en-US" u="sng" dirty="0">
                <a:effectLst/>
                <a:latin typeface="Times New Roman" panose="02020603050405020304" pitchFamily="18" charset="0"/>
                <a:ea typeface="Times New Roman" panose="02020603050405020304" pitchFamily="18" charset="0"/>
              </a:rPr>
              <a:t>product</a:t>
            </a:r>
            <a:r>
              <a:rPr lang="en-US" spc="38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is</a:t>
            </a:r>
            <a:r>
              <a:rPr lang="en-US" spc="3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a:t>
            </a:r>
            <a:r>
              <a:rPr lang="en-US" spc="37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medicinal</a:t>
            </a:r>
            <a:r>
              <a:rPr lang="en-US" spc="37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product</a:t>
            </a:r>
            <a:r>
              <a:rPr lang="en-US" spc="38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whose</a:t>
            </a:r>
            <a:r>
              <a:rPr lang="en-US" spc="3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bioequivalence with the reference medicinal product has been demonstrated by appropriate bioavailability studies. This</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type of medicinal product envisages that the registration dossier contains references to the registration information contained in the dossier for the reference product.</a:t>
            </a:r>
            <a:endParaRPr lang="uk-UA" dirty="0">
              <a:effectLst/>
              <a:latin typeface="Times New Roman" panose="02020603050405020304" pitchFamily="18" charset="0"/>
              <a:ea typeface="Times New Roman" panose="02020603050405020304" pitchFamily="18" charset="0"/>
            </a:endParaRPr>
          </a:p>
          <a:p>
            <a:pPr marL="1270" marR="93980" indent="448945" algn="just">
              <a:spcBef>
                <a:spcPts val="330"/>
              </a:spcBef>
            </a:pPr>
            <a:br>
              <a:rPr lang="en-US" dirty="0">
                <a:effectLst/>
                <a:latin typeface="Times New Roman" panose="02020603050405020304" pitchFamily="18" charset="0"/>
                <a:ea typeface="Times New Roman" panose="02020603050405020304" pitchFamily="18" charset="0"/>
              </a:rPr>
            </a:br>
            <a:r>
              <a:rPr lang="en-US" dirty="0">
                <a:effectLst/>
                <a:latin typeface="Times New Roman" panose="02020603050405020304" pitchFamily="18" charset="0"/>
                <a:ea typeface="Times New Roman" panose="02020603050405020304" pitchFamily="18" charset="0"/>
              </a:rPr>
              <a:t>If</a:t>
            </a:r>
            <a:r>
              <a:rPr lang="en-US" spc="38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a:t>
            </a:r>
            <a:r>
              <a:rPr lang="en-US" spc="38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medicinal</a:t>
            </a:r>
            <a:r>
              <a:rPr lang="en-US" spc="38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product</a:t>
            </a:r>
            <a:r>
              <a:rPr lang="en-US" spc="38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has</a:t>
            </a:r>
            <a:r>
              <a:rPr lang="en-US" spc="3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such</a:t>
            </a:r>
            <a:r>
              <a:rPr lang="en-US" spc="37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differences</a:t>
            </a:r>
            <a:r>
              <a:rPr lang="en-US" spc="39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from</a:t>
            </a:r>
            <a:r>
              <a:rPr lang="en-US" spc="3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38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reference</a:t>
            </a:r>
            <a:r>
              <a:rPr lang="en-US" spc="38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medicinal</a:t>
            </a:r>
            <a:r>
              <a:rPr lang="en-US" spc="3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product as changes in the salt form of the active substance, therapeutic indications, dosage, dosage form, or route of administration, it is classified as a </a:t>
            </a:r>
            <a:r>
              <a:rPr lang="en-US" u="sng" dirty="0">
                <a:effectLst/>
                <a:latin typeface="Times New Roman" panose="02020603050405020304" pitchFamily="18" charset="0"/>
                <a:ea typeface="Times New Roman" panose="02020603050405020304" pitchFamily="18" charset="0"/>
              </a:rPr>
              <a:t>hybrid medicinal product</a:t>
            </a:r>
            <a:r>
              <a:rPr lang="en-US" dirty="0">
                <a:effectLst/>
                <a:latin typeface="Times New Roman" panose="02020603050405020304" pitchFamily="18" charset="0"/>
                <a:ea typeface="Times New Roman" panose="02020603050405020304" pitchFamily="18" charset="0"/>
              </a:rPr>
              <a:t>.</a:t>
            </a:r>
            <a:endParaRPr lang="uk-UA" dirty="0">
              <a:effectLst/>
              <a:latin typeface="Times New Roman" panose="02020603050405020304" pitchFamily="18" charset="0"/>
              <a:ea typeface="Times New Roman" panose="02020603050405020304" pitchFamily="18" charset="0"/>
            </a:endParaRPr>
          </a:p>
          <a:p>
            <a:pPr marL="1270" marR="88900" indent="448945" algn="just">
              <a:spcBef>
                <a:spcPts val="5"/>
              </a:spcBef>
            </a:pPr>
            <a:endParaRPr lang="uk-UA" u="sng" dirty="0">
              <a:effectLst/>
              <a:latin typeface="Times New Roman" panose="02020603050405020304" pitchFamily="18" charset="0"/>
              <a:ea typeface="Times New Roman" panose="02020603050405020304" pitchFamily="18" charset="0"/>
            </a:endParaRPr>
          </a:p>
          <a:p>
            <a:pPr marL="1270" marR="88900" indent="448945" algn="just">
              <a:spcBef>
                <a:spcPts val="5"/>
              </a:spcBef>
            </a:pPr>
            <a:r>
              <a:rPr lang="en-US" u="sng" dirty="0">
                <a:effectLst/>
                <a:latin typeface="Times New Roman" panose="02020603050405020304" pitchFamily="18" charset="0"/>
                <a:ea typeface="Times New Roman" panose="02020603050405020304" pitchFamily="18" charset="0"/>
              </a:rPr>
              <a:t>Similar biological medicinal product (biosimilar)</a:t>
            </a:r>
            <a:r>
              <a:rPr lang="en-US" dirty="0">
                <a:effectLst/>
                <a:latin typeface="Times New Roman" panose="02020603050405020304" pitchFamily="18" charset="0"/>
                <a:ea typeface="Times New Roman" panose="02020603050405020304" pitchFamily="18" charset="0"/>
              </a:rPr>
              <a:t> is a biological medicinal product which is similar in terms of quality, efficacy and safety to the registered reference biological product, which patent protection period expired.</a:t>
            </a:r>
            <a:endParaRPr lang="uk-UA" dirty="0">
              <a:effectLst/>
              <a:latin typeface="Times New Roman" panose="02020603050405020304" pitchFamily="18" charset="0"/>
              <a:ea typeface="Times New Roman" panose="02020603050405020304" pitchFamily="18" charset="0"/>
            </a:endParaRPr>
          </a:p>
          <a:p>
            <a:pPr marL="1270" marR="88900" indent="448945" algn="just">
              <a:spcBef>
                <a:spcPts val="5"/>
              </a:spcBef>
            </a:pPr>
            <a:endParaRPr lang="uk-UA" u="sng" dirty="0">
              <a:effectLst/>
              <a:latin typeface="Times New Roman" panose="02020603050405020304" pitchFamily="18" charset="0"/>
              <a:ea typeface="Times New Roman" panose="02020603050405020304" pitchFamily="18" charset="0"/>
            </a:endParaRPr>
          </a:p>
          <a:p>
            <a:pPr marL="1270" marR="88900" indent="448945" algn="just">
              <a:spcBef>
                <a:spcPts val="5"/>
              </a:spcBef>
            </a:pPr>
            <a:r>
              <a:rPr lang="en-US" u="sng" dirty="0">
                <a:effectLst/>
                <a:latin typeface="Times New Roman" panose="02020603050405020304" pitchFamily="18" charset="0"/>
                <a:ea typeface="Times New Roman" panose="02020603050405020304" pitchFamily="18" charset="0"/>
              </a:rPr>
              <a:t>Medicinal product</a:t>
            </a:r>
            <a:r>
              <a:rPr lang="en-US" u="sng" spc="180" dirty="0">
                <a:effectLst/>
                <a:latin typeface="Times New Roman" panose="02020603050405020304" pitchFamily="18" charset="0"/>
                <a:ea typeface="Times New Roman" panose="02020603050405020304" pitchFamily="18" charset="0"/>
              </a:rPr>
              <a:t> </a:t>
            </a:r>
            <a:r>
              <a:rPr lang="en-US" u="sng" dirty="0">
                <a:effectLst/>
                <a:latin typeface="Times New Roman" panose="02020603050405020304" pitchFamily="18" charset="0"/>
                <a:ea typeface="Times New Roman" panose="02020603050405020304" pitchFamily="18" charset="0"/>
              </a:rPr>
              <a:t>with</a:t>
            </a:r>
            <a:r>
              <a:rPr lang="en-US" u="sng" spc="170" dirty="0">
                <a:effectLst/>
                <a:latin typeface="Times New Roman" panose="02020603050405020304" pitchFamily="18" charset="0"/>
                <a:ea typeface="Times New Roman" panose="02020603050405020304" pitchFamily="18" charset="0"/>
              </a:rPr>
              <a:t> </a:t>
            </a:r>
            <a:r>
              <a:rPr lang="en-US" u="sng" dirty="0">
                <a:effectLst/>
                <a:latin typeface="Times New Roman" panose="02020603050405020304" pitchFamily="18" charset="0"/>
                <a:ea typeface="Times New Roman" panose="02020603050405020304" pitchFamily="18" charset="0"/>
              </a:rPr>
              <a:t>well-established medical</a:t>
            </a:r>
            <a:r>
              <a:rPr lang="en-US" u="sng" spc="180" dirty="0">
                <a:effectLst/>
                <a:latin typeface="Times New Roman" panose="02020603050405020304" pitchFamily="18" charset="0"/>
                <a:ea typeface="Times New Roman" panose="02020603050405020304" pitchFamily="18" charset="0"/>
              </a:rPr>
              <a:t> </a:t>
            </a:r>
            <a:r>
              <a:rPr lang="en-US" u="sng" dirty="0">
                <a:effectLst/>
                <a:latin typeface="Times New Roman" panose="02020603050405020304" pitchFamily="18" charset="0"/>
                <a:ea typeface="Times New Roman" panose="02020603050405020304" pitchFamily="18" charset="0"/>
              </a:rPr>
              <a:t>use</a:t>
            </a:r>
            <a:r>
              <a:rPr lang="en-US" spc="1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is</a:t>
            </a:r>
            <a:r>
              <a:rPr lang="en-US" spc="17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 medicinal product</a:t>
            </a:r>
            <a:r>
              <a:rPr lang="en-US" spc="17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for which the applicant can demonstrate that the active substance of the medicinal product with well- established therapeutic properties within the EU and/or Ukraine for at least 10 years has been recognized as effective and has an acceptable level of safety in any medicinal form.</a:t>
            </a:r>
            <a:endParaRPr lang="uk-UA"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55183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19467C-58DD-780F-5D03-BA2FDA646145}"/>
              </a:ext>
            </a:extLst>
          </p:cNvPr>
          <p:cNvSpPr txBox="1"/>
          <p:nvPr/>
        </p:nvSpPr>
        <p:spPr>
          <a:xfrm>
            <a:off x="1052051" y="655985"/>
            <a:ext cx="10382865" cy="5355312"/>
          </a:xfrm>
          <a:prstGeom prst="rect">
            <a:avLst/>
          </a:prstGeom>
          <a:solidFill>
            <a:schemeClr val="tx2">
              <a:lumMod val="20000"/>
              <a:lumOff val="80000"/>
            </a:schemeClr>
          </a:solidFill>
          <a:ln>
            <a:solidFill>
              <a:schemeClr val="accent1"/>
            </a:solidFill>
          </a:ln>
        </p:spPr>
        <p:txBody>
          <a:bodyPr wrap="square">
            <a:spAutoFit/>
          </a:bodyPr>
          <a:lstStyle/>
          <a:p>
            <a:pPr marL="1270" marR="92710" indent="448945" algn="just"/>
            <a:r>
              <a:rPr lang="en-US" sz="1800" u="sng" dirty="0">
                <a:effectLst/>
                <a:latin typeface="Times New Roman" panose="02020603050405020304" pitchFamily="18" charset="0"/>
                <a:ea typeface="Times New Roman" panose="02020603050405020304" pitchFamily="18" charset="0"/>
              </a:rPr>
              <a:t>Fixed combination</a:t>
            </a:r>
            <a:r>
              <a:rPr lang="en-US" sz="1800" dirty="0">
                <a:effectLst/>
                <a:latin typeface="Times New Roman" panose="02020603050405020304" pitchFamily="18" charset="0"/>
                <a:ea typeface="Times New Roman" panose="02020603050405020304" pitchFamily="18" charset="0"/>
              </a:rPr>
              <a:t> is a combination of several active substances in one medicinal form for therapeutic purposes.</a:t>
            </a:r>
            <a:endParaRPr lang="uk-UA" sz="1800" dirty="0">
              <a:effectLst/>
              <a:latin typeface="Times New Roman" panose="02020603050405020304" pitchFamily="18" charset="0"/>
              <a:ea typeface="Times New Roman" panose="02020603050405020304" pitchFamily="18" charset="0"/>
            </a:endParaRPr>
          </a:p>
          <a:p>
            <a:pPr marL="1270" marR="92710" indent="448945" algn="just"/>
            <a:endParaRPr lang="uk-UA" sz="1800" dirty="0">
              <a:effectLst/>
              <a:latin typeface="Times New Roman" panose="02020603050405020304" pitchFamily="18" charset="0"/>
              <a:ea typeface="Times New Roman" panose="02020603050405020304" pitchFamily="18" charset="0"/>
            </a:endParaRPr>
          </a:p>
          <a:p>
            <a:pPr marL="1270" marR="90805" indent="448945" algn="just"/>
            <a:r>
              <a:rPr lang="en-US" sz="1800" u="sng" dirty="0">
                <a:effectLst/>
                <a:latin typeface="Times New Roman" panose="02020603050405020304" pitchFamily="18" charset="0"/>
                <a:ea typeface="Times New Roman" panose="02020603050405020304" pitchFamily="18" charset="0"/>
              </a:rPr>
              <a:t>Informed consent.</a:t>
            </a:r>
            <a:r>
              <a:rPr lang="en-US" sz="1800" dirty="0">
                <a:effectLst/>
                <a:latin typeface="Times New Roman" panose="02020603050405020304" pitchFamily="18" charset="0"/>
                <a:ea typeface="Times New Roman" panose="02020603050405020304" pitchFamily="18" charset="0"/>
              </a:rPr>
              <a:t> The holder of registration for a medicinal product may allow another applicant to use the documentation of the registration dossier for their registered medicinal product</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for</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registration</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other</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medicinal</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products</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with</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same</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qualitative</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quantitative composition of active substances and the same pharmaceutical form.</a:t>
            </a:r>
            <a:endParaRPr lang="uk-UA" sz="1800" dirty="0">
              <a:effectLst/>
              <a:latin typeface="Times New Roman" panose="02020603050405020304" pitchFamily="18" charset="0"/>
              <a:ea typeface="Times New Roman" panose="02020603050405020304" pitchFamily="18" charset="0"/>
            </a:endParaRPr>
          </a:p>
          <a:p>
            <a:pPr marL="1270" marR="90805" indent="448945" algn="just"/>
            <a:endParaRPr lang="uk-UA" sz="1800" dirty="0">
              <a:effectLst/>
              <a:latin typeface="Times New Roman" panose="02020603050405020304" pitchFamily="18" charset="0"/>
              <a:ea typeface="Times New Roman" panose="02020603050405020304" pitchFamily="18" charset="0"/>
            </a:endParaRPr>
          </a:p>
          <a:p>
            <a:pPr marL="1270" marR="90805" indent="448945" algn="just"/>
            <a:r>
              <a:rPr lang="en-US" sz="1800" u="sng" dirty="0">
                <a:effectLst/>
                <a:latin typeface="Times New Roman" panose="02020603050405020304" pitchFamily="18" charset="0"/>
                <a:ea typeface="Times New Roman" panose="02020603050405020304" pitchFamily="18" charset="0"/>
              </a:rPr>
              <a:t>Traditional medicinal product</a:t>
            </a:r>
            <a:r>
              <a:rPr lang="en-US" sz="1800" dirty="0">
                <a:effectLst/>
                <a:latin typeface="Times New Roman" panose="02020603050405020304" pitchFamily="18" charset="0"/>
                <a:ea typeface="Times New Roman" panose="02020603050405020304" pitchFamily="18" charset="0"/>
              </a:rPr>
              <a:t> is a medicinal product for which the applicant can prove that</a:t>
            </a:r>
            <a:r>
              <a:rPr lang="en-US" sz="1800" spc="1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1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respective</a:t>
            </a:r>
            <a:r>
              <a:rPr lang="en-US" sz="1800" spc="1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preparation</a:t>
            </a:r>
            <a:r>
              <a:rPr lang="en-US" sz="1800" spc="1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has</a:t>
            </a:r>
            <a:r>
              <a:rPr lang="en-US" sz="1800" spc="1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been</a:t>
            </a:r>
            <a:r>
              <a:rPr lang="en-US" sz="1800" spc="1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used</a:t>
            </a:r>
            <a:r>
              <a:rPr lang="en-US" sz="1800" spc="1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a:t>
            </a:r>
            <a:r>
              <a:rPr lang="en-US" sz="1800" spc="14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medical</a:t>
            </a:r>
            <a:r>
              <a:rPr lang="en-US" sz="1800" spc="1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practice</a:t>
            </a:r>
            <a:r>
              <a:rPr lang="en-US" sz="1800" spc="1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for</a:t>
            </a:r>
            <a:r>
              <a:rPr lang="en-US" sz="1800" spc="1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a:t>
            </a:r>
            <a:r>
              <a:rPr lang="en-US" sz="1800" spc="1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period</a:t>
            </a:r>
            <a:r>
              <a:rPr lang="en-US" sz="1800" spc="1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1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not</a:t>
            </a:r>
            <a:r>
              <a:rPr lang="en-US" sz="1800" spc="1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less</a:t>
            </a:r>
            <a:r>
              <a:rPr lang="en-US" sz="1800" spc="1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than 30 years preceding the date of submission of the traditional medicinal product for registration, including at least 15 years in the EU and/or Ukraine.</a:t>
            </a:r>
            <a:endParaRPr lang="uk-UA" sz="1800" dirty="0">
              <a:effectLst/>
              <a:latin typeface="Times New Roman" panose="02020603050405020304" pitchFamily="18" charset="0"/>
              <a:ea typeface="Times New Roman" panose="02020603050405020304" pitchFamily="18" charset="0"/>
            </a:endParaRPr>
          </a:p>
          <a:p>
            <a:pPr marL="1270" marR="90805" indent="448945" algn="just"/>
            <a:endParaRPr lang="uk-UA" sz="1800" dirty="0">
              <a:effectLst/>
              <a:latin typeface="Times New Roman" panose="02020603050405020304" pitchFamily="18" charset="0"/>
              <a:ea typeface="Times New Roman" panose="02020603050405020304" pitchFamily="18" charset="0"/>
            </a:endParaRPr>
          </a:p>
          <a:p>
            <a:pPr marL="1270" marR="90170" indent="448945" algn="just">
              <a:spcBef>
                <a:spcPts val="5"/>
              </a:spcBef>
            </a:pPr>
            <a:r>
              <a:rPr lang="en-US" sz="1800" u="sng" dirty="0">
                <a:effectLst/>
                <a:latin typeface="Times New Roman" panose="02020603050405020304" pitchFamily="18" charset="0"/>
                <a:ea typeface="Times New Roman" panose="02020603050405020304" pitchFamily="18" charset="0"/>
              </a:rPr>
              <a:t>―</a:t>
            </a:r>
            <a:r>
              <a:rPr lang="en-US" sz="1800" i="1" u="sng" dirty="0">
                <a:effectLst/>
                <a:latin typeface="Times New Roman" panose="02020603050405020304" pitchFamily="18" charset="0"/>
                <a:ea typeface="Times New Roman" panose="02020603050405020304" pitchFamily="18" charset="0"/>
              </a:rPr>
              <a:t>In bulk</a:t>
            </a:r>
            <a:r>
              <a:rPr lang="uk-UA" i="1" u="sng" dirty="0">
                <a:latin typeface="Times New Roman" panose="02020603050405020304" pitchFamily="18" charset="0"/>
                <a:ea typeface="Times New Roman" panose="02020603050405020304" pitchFamily="18" charset="0"/>
              </a:rPr>
              <a:t> </a:t>
            </a:r>
            <a:r>
              <a:rPr lang="en-US" sz="1800" u="sng" dirty="0">
                <a:effectLst/>
                <a:latin typeface="Times New Roman" panose="02020603050405020304" pitchFamily="18" charset="0"/>
                <a:ea typeface="Times New Roman" panose="02020603050405020304" pitchFamily="18" charset="0"/>
              </a:rPr>
              <a:t> product</a:t>
            </a:r>
            <a:r>
              <a:rPr lang="en-US" sz="1800" dirty="0">
                <a:effectLst/>
                <a:latin typeface="Times New Roman" panose="02020603050405020304" pitchFamily="18" charset="0"/>
                <a:ea typeface="Times New Roman" panose="02020603050405020304" pitchFamily="18" charset="0"/>
              </a:rPr>
              <a:t> – any medicinal product, which passed all stages of manufacturing process, except for pre-packaging and/or final packaging and labelling.</a:t>
            </a:r>
            <a:endParaRPr lang="uk-UA" sz="1800" dirty="0">
              <a:effectLst/>
              <a:latin typeface="Times New Roman" panose="02020603050405020304" pitchFamily="18" charset="0"/>
              <a:ea typeface="Times New Roman" panose="02020603050405020304" pitchFamily="18" charset="0"/>
            </a:endParaRPr>
          </a:p>
          <a:p>
            <a:pPr marL="1270" marR="90170" indent="448945" algn="just">
              <a:spcBef>
                <a:spcPts val="5"/>
              </a:spcBef>
            </a:pPr>
            <a:endParaRPr lang="uk-UA" sz="1800" dirty="0">
              <a:effectLst/>
              <a:latin typeface="Times New Roman" panose="02020603050405020304" pitchFamily="18" charset="0"/>
              <a:ea typeface="Times New Roman" panose="02020603050405020304" pitchFamily="18" charset="0"/>
            </a:endParaRPr>
          </a:p>
          <a:p>
            <a:pPr marL="1270" marR="90170" indent="448945" algn="just"/>
            <a:r>
              <a:rPr lang="en-US" sz="1800" u="sng" dirty="0">
                <a:effectLst/>
                <a:latin typeface="Times New Roman" panose="02020603050405020304" pitchFamily="18" charset="0"/>
                <a:ea typeface="Times New Roman" panose="02020603050405020304" pitchFamily="18" charset="0"/>
              </a:rPr>
              <a:t>Product of limited use (orphan product)</a:t>
            </a:r>
            <a:r>
              <a:rPr lang="en-US" sz="1800" dirty="0">
                <a:effectLst/>
                <a:latin typeface="Times New Roman" panose="02020603050405020304" pitchFamily="18" charset="0"/>
                <a:ea typeface="Times New Roman" panose="02020603050405020304" pitchFamily="18" charset="0"/>
              </a:rPr>
              <a:t> – a medicinal product which is intended for the diagnosis, prevention or treatment of a rare life-threatening or chronically debilitating condition affecting not more than five in 10 thousand persons by the time of submission of the application for state registration.</a:t>
            </a:r>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77992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D43E126-1C16-BA40-033B-E8CD2CB4F3EE}"/>
              </a:ext>
            </a:extLst>
          </p:cNvPr>
          <p:cNvSpPr txBox="1"/>
          <p:nvPr/>
        </p:nvSpPr>
        <p:spPr>
          <a:xfrm>
            <a:off x="2251587" y="559407"/>
            <a:ext cx="9261988" cy="3139321"/>
          </a:xfrm>
          <a:prstGeom prst="rect">
            <a:avLst/>
          </a:prstGeom>
          <a:noFill/>
        </p:spPr>
        <p:txBody>
          <a:bodyPr wrap="square">
            <a:spAutoFit/>
          </a:bodyPr>
          <a:lstStyle/>
          <a:p>
            <a:pPr marL="450850" algn="just"/>
            <a:r>
              <a:rPr lang="en-US" sz="2200" i="1" dirty="0">
                <a:effectLst/>
                <a:latin typeface="Times New Roman" panose="02020603050405020304" pitchFamily="18" charset="0"/>
                <a:ea typeface="Times New Roman" panose="02020603050405020304" pitchFamily="18" charset="0"/>
              </a:rPr>
              <a:t>Structure</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of</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the</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registration</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dossier</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for</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a</a:t>
            </a:r>
            <a:r>
              <a:rPr lang="en-US" sz="2200" i="1" spc="-5" dirty="0">
                <a:effectLst/>
                <a:latin typeface="Times New Roman" panose="02020603050405020304" pitchFamily="18" charset="0"/>
                <a:ea typeface="Times New Roman" panose="02020603050405020304" pitchFamily="18" charset="0"/>
              </a:rPr>
              <a:t> </a:t>
            </a:r>
            <a:r>
              <a:rPr lang="en-US" sz="2200" i="1" dirty="0">
                <a:effectLst/>
                <a:latin typeface="Times New Roman" panose="02020603050405020304" pitchFamily="18" charset="0"/>
                <a:ea typeface="Times New Roman" panose="02020603050405020304" pitchFamily="18" charset="0"/>
              </a:rPr>
              <a:t>medicinal </a:t>
            </a:r>
            <a:r>
              <a:rPr lang="en-US" sz="2200" i="1" spc="-10" dirty="0">
                <a:effectLst/>
                <a:latin typeface="Times New Roman" panose="02020603050405020304" pitchFamily="18" charset="0"/>
                <a:ea typeface="Times New Roman" panose="02020603050405020304" pitchFamily="18" charset="0"/>
              </a:rPr>
              <a:t>product:</a:t>
            </a:r>
            <a:endParaRPr lang="uk-UA" sz="2200" i="1" spc="-10" dirty="0">
              <a:effectLst/>
              <a:latin typeface="Times New Roman" panose="02020603050405020304" pitchFamily="18" charset="0"/>
              <a:ea typeface="Times New Roman" panose="02020603050405020304" pitchFamily="18" charset="0"/>
            </a:endParaRPr>
          </a:p>
          <a:p>
            <a:pPr marL="450850" algn="just"/>
            <a:endParaRPr lang="uk-UA" sz="2200" i="1" spc="-10" dirty="0">
              <a:latin typeface="Times New Roman" panose="02020603050405020304" pitchFamily="18" charset="0"/>
              <a:ea typeface="Times New Roman" panose="02020603050405020304" pitchFamily="18" charset="0"/>
            </a:endParaRPr>
          </a:p>
          <a:p>
            <a:pPr marL="450850" algn="just"/>
            <a:r>
              <a:rPr lang="en-US" sz="2200" dirty="0">
                <a:effectLst/>
                <a:latin typeface="Times New Roman" panose="02020603050405020304" pitchFamily="18" charset="0"/>
                <a:ea typeface="Times New Roman" panose="02020603050405020304" pitchFamily="18" charset="0"/>
              </a:rPr>
              <a:t>Module</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1. Administrative </a:t>
            </a:r>
            <a:r>
              <a:rPr lang="en-US" sz="2200" spc="-10" dirty="0" err="1">
                <a:effectLst/>
                <a:latin typeface="Times New Roman" panose="02020603050405020304" pitchFamily="18" charset="0"/>
                <a:ea typeface="Times New Roman" panose="02020603050405020304" pitchFamily="18" charset="0"/>
              </a:rPr>
              <a:t>information</a:t>
            </a:r>
            <a:r>
              <a:rPr lang="en-US" sz="2200" dirty="0" err="1">
                <a:effectLst/>
                <a:latin typeface="Times New Roman" panose="02020603050405020304" pitchFamily="18" charset="0"/>
                <a:ea typeface="Times New Roman" panose="02020603050405020304" pitchFamily="18" charset="0"/>
              </a:rPr>
              <a:t>Module</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2.</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Summary</a:t>
            </a:r>
            <a:r>
              <a:rPr lang="en-US" sz="2200" spc="-2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Common</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Technical </a:t>
            </a:r>
            <a:r>
              <a:rPr lang="en-US" sz="2200" spc="-10" dirty="0">
                <a:effectLst/>
                <a:latin typeface="Times New Roman" panose="02020603050405020304" pitchFamily="18" charset="0"/>
                <a:ea typeface="Times New Roman" panose="02020603050405020304" pitchFamily="18" charset="0"/>
              </a:rPr>
              <a:t>Document</a:t>
            </a:r>
            <a:endParaRPr lang="uk-UA" sz="2200" dirty="0">
              <a:effectLst/>
              <a:latin typeface="Times New Roman" panose="02020603050405020304" pitchFamily="18" charset="0"/>
              <a:ea typeface="Times New Roman" panose="02020603050405020304" pitchFamily="18" charset="0"/>
            </a:endParaRPr>
          </a:p>
          <a:p>
            <a:pPr marL="1270" marR="92710" indent="448945" algn="just"/>
            <a:r>
              <a:rPr lang="en-US" sz="2200" dirty="0">
                <a:effectLst/>
                <a:latin typeface="Times New Roman" panose="02020603050405020304" pitchFamily="18" charset="0"/>
                <a:ea typeface="Times New Roman" panose="02020603050405020304" pitchFamily="18" charset="0"/>
              </a:rPr>
              <a:t>Module</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3.</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Quality.</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Chemical,</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pharmaceutical,</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and</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biological</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information</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about medicinal products containing chemical and/or biological active substances</a:t>
            </a:r>
            <a:endParaRPr lang="uk-UA" sz="2200" dirty="0">
              <a:latin typeface="Times New Roman" panose="02020603050405020304" pitchFamily="18" charset="0"/>
              <a:ea typeface="Times New Roman" panose="02020603050405020304" pitchFamily="18" charset="0"/>
            </a:endParaRPr>
          </a:p>
          <a:p>
            <a:pPr marL="1270" marR="92710" indent="448945" algn="just"/>
            <a:r>
              <a:rPr lang="en-US" sz="2200" dirty="0">
                <a:effectLst/>
                <a:latin typeface="Times New Roman" panose="02020603050405020304" pitchFamily="18" charset="0"/>
                <a:ea typeface="Times New Roman" panose="02020603050405020304" pitchFamily="18" charset="0"/>
              </a:rPr>
              <a:t>Module</a:t>
            </a:r>
            <a:r>
              <a:rPr lang="en-US" sz="2200" spc="-4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4.</a:t>
            </a:r>
            <a:r>
              <a:rPr lang="en-US" sz="2200" spc="-4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Non-clinical</a:t>
            </a:r>
            <a:r>
              <a:rPr lang="en-US" sz="2200" spc="-4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Study</a:t>
            </a:r>
            <a:r>
              <a:rPr lang="en-US" sz="2200" spc="-6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Reports </a:t>
            </a:r>
            <a:endParaRPr lang="uk-UA" sz="2200" dirty="0">
              <a:effectLst/>
              <a:latin typeface="Times New Roman" panose="02020603050405020304" pitchFamily="18" charset="0"/>
              <a:ea typeface="Times New Roman" panose="02020603050405020304" pitchFamily="18" charset="0"/>
            </a:endParaRPr>
          </a:p>
          <a:p>
            <a:pPr marL="1270" marR="92710" indent="448945" algn="just"/>
            <a:r>
              <a:rPr lang="en-US" sz="2200" dirty="0">
                <a:effectLst/>
                <a:latin typeface="Times New Roman" panose="02020603050405020304" pitchFamily="18" charset="0"/>
                <a:ea typeface="Times New Roman" panose="02020603050405020304" pitchFamily="18" charset="0"/>
              </a:rPr>
              <a:t>Module 5. Clinical Study Reports</a:t>
            </a:r>
            <a:endParaRPr lang="uk-UA" sz="2200" dirty="0">
              <a:effectLst/>
              <a:latin typeface="Times New Roman" panose="02020603050405020304" pitchFamily="18" charset="0"/>
              <a:ea typeface="Times New Roman" panose="02020603050405020304" pitchFamily="18" charset="0"/>
            </a:endParaRPr>
          </a:p>
        </p:txBody>
      </p:sp>
      <p:pic>
        <p:nvPicPr>
          <p:cNvPr id="4" name="Picture 2" descr="Що варто знати фармацевту про якість лікарських засобів? | Щотижневик АПТЕКА">
            <a:extLst>
              <a:ext uri="{FF2B5EF4-FFF2-40B4-BE49-F238E27FC236}">
                <a16:creationId xmlns:a16="http://schemas.microsoft.com/office/drawing/2014/main" id="{42137680-6CCB-D7D4-B35B-A489E26BEE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253" y="3903923"/>
            <a:ext cx="3201629" cy="2561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1119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7790FE-485E-AD24-84A9-22FE41E4296C}"/>
              </a:ext>
            </a:extLst>
          </p:cNvPr>
          <p:cNvSpPr txBox="1"/>
          <p:nvPr/>
        </p:nvSpPr>
        <p:spPr>
          <a:xfrm>
            <a:off x="1828800" y="987233"/>
            <a:ext cx="10058400" cy="4708981"/>
          </a:xfrm>
          <a:prstGeom prst="rect">
            <a:avLst/>
          </a:prstGeom>
          <a:noFill/>
        </p:spPr>
        <p:txBody>
          <a:bodyPr wrap="square">
            <a:spAutoFit/>
          </a:bodyPr>
          <a:lstStyle/>
          <a:p>
            <a:pPr marL="450850"/>
            <a:r>
              <a:rPr lang="en-US" sz="2000" i="1" dirty="0">
                <a:effectLst/>
                <a:latin typeface="Times New Roman" panose="02020603050405020304" pitchFamily="18" charset="0"/>
                <a:ea typeface="Times New Roman" panose="02020603050405020304" pitchFamily="18" charset="0"/>
              </a:rPr>
              <a:t>Procedure</a:t>
            </a:r>
            <a:r>
              <a:rPr lang="en-US" sz="2000" i="1" spc="-2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for the</a:t>
            </a:r>
            <a:r>
              <a:rPr lang="en-US" sz="2000" i="1" spc="-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state</a:t>
            </a:r>
            <a:r>
              <a:rPr lang="en-US" sz="2000" i="1" spc="-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registration of medicinal products in </a:t>
            </a:r>
            <a:r>
              <a:rPr lang="en-US" sz="2000" i="1" spc="-10" dirty="0">
                <a:effectLst/>
                <a:latin typeface="Times New Roman" panose="02020603050405020304" pitchFamily="18" charset="0"/>
                <a:ea typeface="Times New Roman" panose="02020603050405020304" pitchFamily="18" charset="0"/>
              </a:rPr>
              <a:t>Ukraine:</a:t>
            </a:r>
            <a:endParaRPr lang="uk-UA" sz="2000" i="1" spc="-10" dirty="0">
              <a:effectLst/>
              <a:latin typeface="Times New Roman" panose="02020603050405020304" pitchFamily="18" charset="0"/>
              <a:ea typeface="Times New Roman" panose="02020603050405020304" pitchFamily="18" charset="0"/>
            </a:endParaRPr>
          </a:p>
          <a:p>
            <a:pPr marL="450850"/>
            <a:endParaRPr lang="uk-UA" sz="2000" dirty="0">
              <a:effectLst/>
              <a:latin typeface="Times New Roman" panose="02020603050405020304" pitchFamily="18" charset="0"/>
              <a:ea typeface="Times New Roman" panose="02020603050405020304" pitchFamily="18" charset="0"/>
            </a:endParaRPr>
          </a:p>
          <a:p>
            <a:pPr marL="342900" marR="92075" lvl="0" indent="-342900" algn="just">
              <a:buSzPts val="1200"/>
              <a:buFont typeface="Times New Roman" panose="02020603050405020304" pitchFamily="18" charset="0"/>
              <a:buAutoNum type="arabicPeriod"/>
              <a:tabLst>
                <a:tab pos="617220" algn="l"/>
              </a:tabLst>
            </a:pPr>
            <a:r>
              <a:rPr lang="en-US" sz="2000" spc="0" dirty="0">
                <a:effectLst/>
                <a:latin typeface="Times New Roman" panose="02020603050405020304" pitchFamily="18" charset="0"/>
                <a:ea typeface="Times New Roman" panose="02020603050405020304" pitchFamily="18" charset="0"/>
              </a:rPr>
              <a:t>Expertise of the registration dossier.</a:t>
            </a:r>
            <a:r>
              <a:rPr lang="en-US" sz="2000" spc="13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1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registration dossier</a:t>
            </a:r>
            <a:r>
              <a:rPr lang="en-US" sz="2000" spc="1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for</a:t>
            </a:r>
            <a:r>
              <a:rPr lang="en-US" sz="2000" spc="1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 medicinal</a:t>
            </a:r>
            <a:r>
              <a:rPr lang="en-US" sz="2000" spc="1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product is reviewed by the State Expert Center of the Ministry of Health of Ukraine.</a:t>
            </a:r>
            <a:endParaRPr lang="uk-UA" sz="2000" spc="0" dirty="0">
              <a:effectLst/>
              <a:latin typeface="Times New Roman" panose="02020603050405020304" pitchFamily="18" charset="0"/>
              <a:ea typeface="Times New Roman" panose="02020603050405020304" pitchFamily="18" charset="0"/>
            </a:endParaRPr>
          </a:p>
          <a:p>
            <a:pPr marL="342900" marR="88900" lvl="0" indent="-342900" algn="just">
              <a:buSzPts val="1200"/>
              <a:buFont typeface="Times New Roman" panose="02020603050405020304" pitchFamily="18" charset="0"/>
              <a:buAutoNum type="arabicPeriod"/>
              <a:tabLst>
                <a:tab pos="622300" algn="l"/>
              </a:tabLst>
            </a:pPr>
            <a:r>
              <a:rPr lang="en-US" sz="2000" spc="0" dirty="0">
                <a:effectLst/>
                <a:latin typeface="Times New Roman" panose="02020603050405020304" pitchFamily="18" charset="0"/>
                <a:ea typeface="Times New Roman" panose="02020603050405020304" pitchFamily="18" charset="0"/>
              </a:rPr>
              <a:t>Preparation of motivated conclusions. Based on the results of the expert evaluation,</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 State Expert Center of the Ministry of Health of Ukraine prepares motivated conclusions regarding</a:t>
            </a:r>
            <a:r>
              <a:rPr lang="en-US" sz="2000" spc="19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efficacy,</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safety,</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quality</a:t>
            </a:r>
            <a:r>
              <a:rPr lang="en-US" sz="2000" spc="19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medicinal</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product.</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These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conclusions</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form the basis for the recommendation to the Ministry of Health of Ukraine regarding the state registration of the medicinal product or refusal of registration.</a:t>
            </a:r>
            <a:endParaRPr lang="uk-UA" sz="2000" spc="0" dirty="0">
              <a:effectLst/>
              <a:latin typeface="Times New Roman" panose="02020603050405020304" pitchFamily="18" charset="0"/>
              <a:ea typeface="Times New Roman" panose="02020603050405020304" pitchFamily="18" charset="0"/>
            </a:endParaRPr>
          </a:p>
          <a:p>
            <a:pPr marL="342900" marR="88265" lvl="0" indent="-342900" algn="just">
              <a:buSzPts val="1200"/>
              <a:buFont typeface="Times New Roman" panose="02020603050405020304" pitchFamily="18" charset="0"/>
              <a:buAutoNum type="arabicPeriod"/>
              <a:tabLst>
                <a:tab pos="678180" algn="l"/>
              </a:tabLst>
            </a:pPr>
            <a:r>
              <a:rPr lang="en-US" sz="2000" spc="0" dirty="0">
                <a:effectLst/>
                <a:latin typeface="Times New Roman" panose="02020603050405020304" pitchFamily="18" charset="0"/>
                <a:ea typeface="Times New Roman" panose="02020603050405020304" pitchFamily="18" charset="0"/>
              </a:rPr>
              <a:t>State</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Registration/Re-registration.</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Ministry</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Health</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Ukraine</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makes</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14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decision</a:t>
            </a:r>
            <a:r>
              <a:rPr lang="en-US" sz="2000" spc="15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on</a:t>
            </a:r>
            <a:r>
              <a:rPr lang="en-US" sz="2000" spc="15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14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state</a:t>
            </a:r>
            <a:r>
              <a:rPr lang="en-US" sz="2000" spc="13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registration</a:t>
            </a:r>
            <a:r>
              <a:rPr lang="en-US" sz="2000" spc="15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or</a:t>
            </a:r>
            <a:r>
              <a:rPr lang="en-US" sz="2000" spc="14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re-registration</a:t>
            </a:r>
            <a:r>
              <a:rPr lang="en-US" sz="2000" spc="15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14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16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medicinal</a:t>
            </a:r>
            <a:r>
              <a:rPr lang="en-US" sz="2000" spc="15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product.</a:t>
            </a:r>
            <a:r>
              <a:rPr lang="en-US" sz="2000" spc="15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Confirmation of registration is the issuance of a registration certificate for the medicinal product.</a:t>
            </a:r>
            <a:endParaRPr lang="uk-UA" sz="2000" spc="0" dirty="0">
              <a:effectLst/>
              <a:latin typeface="Times New Roman" panose="02020603050405020304" pitchFamily="18" charset="0"/>
              <a:ea typeface="Times New Roman" panose="02020603050405020304" pitchFamily="18" charset="0"/>
            </a:endParaRPr>
          </a:p>
          <a:p>
            <a:pPr marL="1270" marR="88265" indent="448945" algn="just">
              <a:spcBef>
                <a:spcPts val="5"/>
              </a:spcBef>
            </a:pPr>
            <a:r>
              <a:rPr lang="en-US" sz="2000" dirty="0">
                <a:effectLst/>
                <a:latin typeface="Times New Roman" panose="02020603050405020304" pitchFamily="18" charset="0"/>
                <a:ea typeface="Times New Roman" panose="02020603050405020304" pitchFamily="18" charset="0"/>
              </a:rPr>
              <a:t>Information about registered medicinal products in Ukraine and instructions for their medical use can be obtained from the State Register of Medicinal Products of the State Expert Center of the Ministry of Health of Ukraine.</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622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88AD16-93E6-CF38-E828-923432F95595}"/>
              </a:ext>
            </a:extLst>
          </p:cNvPr>
          <p:cNvSpPr txBox="1"/>
          <p:nvPr/>
        </p:nvSpPr>
        <p:spPr>
          <a:xfrm>
            <a:off x="1973179" y="920056"/>
            <a:ext cx="9737558" cy="5055230"/>
          </a:xfrm>
          <a:prstGeom prst="rect">
            <a:avLst/>
          </a:prstGeom>
          <a:noFill/>
        </p:spPr>
        <p:txBody>
          <a:bodyPr wrap="square">
            <a:spAutoFit/>
          </a:bodyPr>
          <a:lstStyle/>
          <a:p>
            <a:pPr marL="1270" marR="85725" indent="448945" algn="just"/>
            <a:r>
              <a:rPr lang="en-US" sz="2000" dirty="0">
                <a:effectLst/>
                <a:latin typeface="Times New Roman" panose="02020603050405020304" pitchFamily="18" charset="0"/>
                <a:ea typeface="Times New Roman" panose="02020603050405020304" pitchFamily="18" charset="0"/>
              </a:rPr>
              <a:t>It should be noted that proper quality of medications is not an absolute guarantee that pharmacotherapy will not have adverse effects. The use of medicinal products implies that their therapeutic effect should occur, but adverse reactions may occur.</a:t>
            </a:r>
            <a:endParaRPr lang="uk-UA" sz="2000" dirty="0">
              <a:effectLst/>
              <a:latin typeface="Times New Roman" panose="02020603050405020304" pitchFamily="18" charset="0"/>
              <a:ea typeface="Times New Roman" panose="02020603050405020304" pitchFamily="18" charset="0"/>
            </a:endParaRPr>
          </a:p>
          <a:p>
            <a:pPr marL="1270" marR="87630" indent="448945" algn="just">
              <a:spcBef>
                <a:spcPts val="330"/>
              </a:spcBef>
            </a:pPr>
            <a:br>
              <a:rPr lang="en-US" sz="2000" dirty="0">
                <a:effectLst/>
                <a:latin typeface="Times New Roman" panose="02020603050405020304" pitchFamily="18" charset="0"/>
                <a:ea typeface="Times New Roman" panose="02020603050405020304" pitchFamily="18" charset="0"/>
              </a:rPr>
            </a:br>
            <a:r>
              <a:rPr lang="en-US" sz="2000" i="1" dirty="0">
                <a:effectLst/>
                <a:latin typeface="Times New Roman" panose="02020603050405020304" pitchFamily="18" charset="0"/>
                <a:ea typeface="Times New Roman" panose="02020603050405020304" pitchFamily="18" charset="0"/>
              </a:rPr>
              <a:t>Pharmacovigilance</a:t>
            </a:r>
            <a:r>
              <a:rPr lang="en-US" sz="2000" dirty="0">
                <a:effectLst/>
                <a:latin typeface="Times New Roman" panose="02020603050405020304" pitchFamily="18" charset="0"/>
                <a:ea typeface="Times New Roman" panose="02020603050405020304" pitchFamily="18" charset="0"/>
              </a:rPr>
              <a:t>, which involves monitoring the safety of medicinal products during their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medical</a:t>
            </a:r>
            <a:r>
              <a:rPr lang="en-US" sz="2000" spc="3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use,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3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primary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directions</a:t>
            </a:r>
            <a:r>
              <a:rPr lang="en-US" sz="2000" spc="3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3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implementing</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national</a:t>
            </a:r>
            <a:r>
              <a:rPr lang="en-US" sz="2000" spc="3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drug</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policies in all countries worldwide.</a:t>
            </a:r>
            <a:endParaRPr lang="uk-UA" sz="2000" dirty="0">
              <a:effectLst/>
              <a:latin typeface="Times New Roman" panose="02020603050405020304" pitchFamily="18" charset="0"/>
              <a:ea typeface="Times New Roman" panose="02020603050405020304" pitchFamily="18" charset="0"/>
            </a:endParaRPr>
          </a:p>
          <a:p>
            <a:pPr marL="1270" marR="87630" indent="448945" algn="just">
              <a:spcBef>
                <a:spcPts val="5"/>
              </a:spcBef>
            </a:pPr>
            <a:r>
              <a:rPr lang="en-US" sz="2000" i="1" dirty="0">
                <a:effectLst/>
                <a:latin typeface="Times New Roman" panose="02020603050405020304" pitchFamily="18" charset="0"/>
                <a:ea typeface="Times New Roman" panose="02020603050405020304" pitchFamily="18" charset="0"/>
              </a:rPr>
              <a:t>The pharmacovigilance system </a:t>
            </a:r>
            <a:r>
              <a:rPr lang="en-US" sz="2000" dirty="0">
                <a:effectLst/>
                <a:latin typeface="Times New Roman" panose="02020603050405020304" pitchFamily="18" charset="0"/>
                <a:ea typeface="Times New Roman" panose="02020603050405020304" pitchFamily="18" charset="0"/>
              </a:rPr>
              <a:t>is a mechanism used by the state and pharmaceutical manufacturers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monitor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safety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efficacy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medicines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determine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changes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1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balance</a:t>
            </a:r>
            <a:r>
              <a:rPr lang="en-US" sz="2000" spc="1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between</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benefit</a:t>
            </a:r>
            <a:r>
              <a:rPr lang="en-US" sz="2000" spc="1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1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risk.</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pharmacovigilance</a:t>
            </a:r>
            <a:r>
              <a:rPr lang="en-US" sz="2000" spc="1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system</a:t>
            </a:r>
            <a:r>
              <a:rPr lang="en-US" sz="2000" spc="1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1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established</a:t>
            </a:r>
            <a:r>
              <a:rPr lang="en-US" sz="2000" spc="1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within the healthcare system at the state level and by pharmaceutical manufacturers.</a:t>
            </a:r>
            <a:endParaRPr lang="uk-UA" sz="2000" dirty="0">
              <a:effectLst/>
              <a:latin typeface="Times New Roman" panose="02020603050405020304" pitchFamily="18" charset="0"/>
              <a:ea typeface="Times New Roman" panose="02020603050405020304" pitchFamily="18" charset="0"/>
            </a:endParaRPr>
          </a:p>
          <a:p>
            <a:pPr marL="1270" marR="87630" indent="448945" algn="just"/>
            <a:r>
              <a:rPr lang="en-US" sz="2000" i="1" dirty="0">
                <a:effectLst/>
                <a:latin typeface="Times New Roman" panose="02020603050405020304" pitchFamily="18" charset="0"/>
                <a:ea typeface="Times New Roman" panose="02020603050405020304" pitchFamily="18" charset="0"/>
              </a:rPr>
              <a:t>The benefit-risk ratio of a medicinal product </a:t>
            </a:r>
            <a:r>
              <a:rPr lang="en-US" sz="2000" dirty="0">
                <a:effectLst/>
                <a:latin typeface="Times New Roman" panose="02020603050405020304" pitchFamily="18" charset="0"/>
                <a:ea typeface="Times New Roman" panose="02020603050405020304" pitchFamily="18" charset="0"/>
              </a:rPr>
              <a:t>is an assessment of the positive therapeutic effects of the medicinal product compared to any risks related to its quality, safety, or efficacy that affect patient or public health.</a:t>
            </a:r>
            <a:endParaRPr lang="uk-UA" sz="2000" dirty="0">
              <a:effectLst/>
              <a:latin typeface="Times New Roman" panose="02020603050405020304" pitchFamily="18" charset="0"/>
              <a:ea typeface="Times New Roman" panose="02020603050405020304" pitchFamily="18" charset="0"/>
            </a:endParaRPr>
          </a:p>
          <a:p>
            <a:pPr marL="1270" marR="88900" indent="448945" algn="just"/>
            <a:r>
              <a:rPr lang="en-US" sz="2000" i="1" dirty="0">
                <a:effectLst/>
                <a:latin typeface="Times New Roman" panose="02020603050405020304" pitchFamily="18" charset="0"/>
                <a:ea typeface="Times New Roman" panose="02020603050405020304" pitchFamily="18" charset="0"/>
              </a:rPr>
              <a:t>Unexpected</a:t>
            </a:r>
            <a:r>
              <a:rPr lang="en-US" sz="2000" i="1" spc="4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adverse</a:t>
            </a:r>
            <a:r>
              <a:rPr lang="en-US" sz="2000" i="1" spc="4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reaction</a:t>
            </a:r>
            <a:r>
              <a:rPr lang="en-US" sz="2000" i="1"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adverse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reaction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whose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nature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severity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 not consistent with the information provided in the drug's instruction for medical use.</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08637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1D3B11-71B4-D8F1-87D4-AF19E31D5FFF}"/>
              </a:ext>
            </a:extLst>
          </p:cNvPr>
          <p:cNvSpPr txBox="1"/>
          <p:nvPr/>
        </p:nvSpPr>
        <p:spPr>
          <a:xfrm>
            <a:off x="2390273" y="871932"/>
            <a:ext cx="9144001" cy="3785652"/>
          </a:xfrm>
          <a:prstGeom prst="rect">
            <a:avLst/>
          </a:prstGeom>
          <a:noFill/>
        </p:spPr>
        <p:txBody>
          <a:bodyPr wrap="square">
            <a:spAutoFit/>
          </a:bodyPr>
          <a:lstStyle/>
          <a:p>
            <a:pPr marL="1270" marR="92075" indent="448945" algn="just"/>
            <a:r>
              <a:rPr lang="en-US" sz="2000" i="1" dirty="0">
                <a:effectLst/>
                <a:latin typeface="Times New Roman" panose="02020603050405020304" pitchFamily="18" charset="0"/>
                <a:ea typeface="Times New Roman" panose="02020603050405020304" pitchFamily="18" charset="0"/>
              </a:rPr>
              <a:t>Expected adverse reaction </a:t>
            </a:r>
            <a:r>
              <a:rPr lang="en-US" sz="2000" dirty="0">
                <a:effectLst/>
                <a:latin typeface="Times New Roman" panose="02020603050405020304" pitchFamily="18" charset="0"/>
                <a:ea typeface="Times New Roman" panose="02020603050405020304" pitchFamily="18" charset="0"/>
              </a:rPr>
              <a:t>is an adverse reaction whose nature or severity is consistent with the information provided in the drug's instruction for medical use of the registered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medicinal product.</a:t>
            </a:r>
            <a:endParaRPr lang="uk-UA" sz="2000" dirty="0">
              <a:effectLst/>
              <a:latin typeface="Times New Roman" panose="02020603050405020304" pitchFamily="18" charset="0"/>
              <a:ea typeface="Times New Roman" panose="02020603050405020304" pitchFamily="18" charset="0"/>
            </a:endParaRPr>
          </a:p>
          <a:p>
            <a:pPr marL="1270" marR="90805" indent="448945" algn="just"/>
            <a:r>
              <a:rPr lang="en-US" sz="2000" i="1" dirty="0">
                <a:effectLst/>
                <a:latin typeface="Times New Roman" panose="02020603050405020304" pitchFamily="18" charset="0"/>
                <a:ea typeface="Times New Roman" panose="02020603050405020304" pitchFamily="18" charset="0"/>
              </a:rPr>
              <a:t>Non-serious</a:t>
            </a:r>
            <a:r>
              <a:rPr lang="en-US" sz="2000" i="1" spc="2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adverse</a:t>
            </a:r>
            <a:r>
              <a:rPr lang="en-US" sz="2000" i="1" spc="2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reaction</a:t>
            </a:r>
            <a:r>
              <a:rPr lang="en-US" sz="2000" i="1"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adverse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reaction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that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does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not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result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death, does not pose a threat to life, does not require hospitalization or prolongation of existing hospitalization, does not result in persistent or significant disability</a:t>
            </a:r>
            <a:r>
              <a:rPr lang="en-US" sz="2000" spc="-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 incapacity, does not cause congenital anomalies or developmental defects, and does not have any other significant medical </a:t>
            </a:r>
            <a:r>
              <a:rPr lang="en-US" sz="2000" spc="-10" dirty="0">
                <a:effectLst/>
                <a:latin typeface="Times New Roman" panose="02020603050405020304" pitchFamily="18" charset="0"/>
                <a:ea typeface="Times New Roman" panose="02020603050405020304" pitchFamily="18" charset="0"/>
              </a:rPr>
              <a:t>condition.</a:t>
            </a:r>
            <a:endParaRPr lang="uk-UA" sz="2000" dirty="0">
              <a:effectLst/>
              <a:latin typeface="Times New Roman" panose="02020603050405020304" pitchFamily="18" charset="0"/>
              <a:ea typeface="Times New Roman" panose="02020603050405020304" pitchFamily="18" charset="0"/>
            </a:endParaRPr>
          </a:p>
          <a:p>
            <a:pPr marL="1270" marR="88265" indent="448945" algn="just">
              <a:spcBef>
                <a:spcPts val="5"/>
              </a:spcBef>
            </a:pPr>
            <a:r>
              <a:rPr lang="en-US" sz="2000" i="1" dirty="0">
                <a:effectLst/>
                <a:latin typeface="Times New Roman" panose="02020603050405020304" pitchFamily="18" charset="0"/>
                <a:ea typeface="Times New Roman" panose="02020603050405020304" pitchFamily="18" charset="0"/>
              </a:rPr>
              <a:t>Serious adverse reaction </a:t>
            </a:r>
            <a:r>
              <a:rPr lang="en-US" sz="2000" dirty="0">
                <a:effectLst/>
                <a:latin typeface="Times New Roman" panose="02020603050405020304" pitchFamily="18" charset="0"/>
                <a:ea typeface="Times New Roman" panose="02020603050405020304" pitchFamily="18" charset="0"/>
              </a:rPr>
              <a:t>is any adverse reaction that results in death, is life-threatening, requires hospitalization or prolongation of existing hospitalization, results in persistent or significant disability</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 incapacity, causes congenital anomalies or developmental defects, or has any other significant medical condition.</a:t>
            </a:r>
            <a:endParaRPr lang="uk-UA" sz="2000" dirty="0">
              <a:effectLst/>
              <a:latin typeface="Times New Roman" panose="02020603050405020304" pitchFamily="18" charset="0"/>
              <a:ea typeface="Times New Roman" panose="02020603050405020304" pitchFamily="18" charset="0"/>
            </a:endParaRPr>
          </a:p>
        </p:txBody>
      </p:sp>
      <p:pic>
        <p:nvPicPr>
          <p:cNvPr id="4" name="Рисунок 3">
            <a:extLst>
              <a:ext uri="{FF2B5EF4-FFF2-40B4-BE49-F238E27FC236}">
                <a16:creationId xmlns:a16="http://schemas.microsoft.com/office/drawing/2014/main" id="{B2C8A046-E00A-DA31-CDBD-D0D520475FD0}"/>
              </a:ext>
            </a:extLst>
          </p:cNvPr>
          <p:cNvPicPr>
            <a:picLocks noChangeAspect="1"/>
          </p:cNvPicPr>
          <p:nvPr/>
        </p:nvPicPr>
        <p:blipFill>
          <a:blip r:embed="rId2">
            <a:extLst>
              <a:ext uri="{28A0092B-C50C-407E-A947-70E740481C1C}">
                <a14:useLocalDpi xmlns:a14="http://schemas.microsoft.com/office/drawing/2010/main" val="0"/>
              </a:ext>
            </a:extLst>
          </a:blip>
          <a:srcRect l="5815"/>
          <a:stretch/>
        </p:blipFill>
        <p:spPr>
          <a:xfrm>
            <a:off x="393290" y="4657584"/>
            <a:ext cx="2998839" cy="1913658"/>
          </a:xfrm>
          <a:prstGeom prst="rect">
            <a:avLst/>
          </a:prstGeom>
        </p:spPr>
      </p:pic>
    </p:spTree>
    <p:extLst>
      <p:ext uri="{BB962C8B-B14F-4D97-AF65-F5344CB8AC3E}">
        <p14:creationId xmlns:p14="http://schemas.microsoft.com/office/powerpoint/2010/main" val="1564134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FD6645-D3A2-2567-C469-0CFB37CFCDE1}"/>
              </a:ext>
            </a:extLst>
          </p:cNvPr>
          <p:cNvSpPr txBox="1"/>
          <p:nvPr/>
        </p:nvSpPr>
        <p:spPr>
          <a:xfrm>
            <a:off x="2069432" y="766732"/>
            <a:ext cx="9512968" cy="5324535"/>
          </a:xfrm>
          <a:prstGeom prst="rect">
            <a:avLst/>
          </a:prstGeom>
          <a:noFill/>
        </p:spPr>
        <p:txBody>
          <a:bodyPr wrap="square">
            <a:spAutoFit/>
          </a:bodyPr>
          <a:lstStyle/>
          <a:p>
            <a:pPr marL="450850" indent="448945" algn="just">
              <a:spcBef>
                <a:spcPts val="575"/>
              </a:spcBef>
            </a:pPr>
            <a:r>
              <a:rPr lang="en-US" sz="2000" u="sng" dirty="0">
                <a:effectLst/>
                <a:latin typeface="Times New Roman" panose="02020603050405020304" pitchFamily="18" charset="0"/>
                <a:ea typeface="Times New Roman" panose="02020603050405020304" pitchFamily="18" charset="0"/>
              </a:rPr>
              <a:t>The</a:t>
            </a:r>
            <a:r>
              <a:rPr lang="en-US" sz="2000" u="sng" spc="-25"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Directorate of</a:t>
            </a:r>
            <a:r>
              <a:rPr lang="en-US" sz="2000" u="sng" spc="-5"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Pharmaceutical Provision</a:t>
            </a:r>
            <a:r>
              <a:rPr lang="en-US" sz="2000" u="sng" spc="-5"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of the</a:t>
            </a:r>
            <a:r>
              <a:rPr lang="en-US" sz="2000" u="sng" spc="-10"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Ministry</a:t>
            </a:r>
            <a:r>
              <a:rPr lang="en-US" sz="2000" u="sng" spc="-25"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of</a:t>
            </a:r>
            <a:r>
              <a:rPr lang="en-US" sz="2000" u="sng" spc="-5"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Health of</a:t>
            </a:r>
            <a:r>
              <a:rPr lang="en-US" sz="2000" u="sng" spc="5" dirty="0">
                <a:effectLst/>
                <a:latin typeface="Times New Roman" panose="02020603050405020304" pitchFamily="18" charset="0"/>
                <a:ea typeface="Times New Roman" panose="02020603050405020304" pitchFamily="18" charset="0"/>
              </a:rPr>
              <a:t> </a:t>
            </a:r>
            <a:r>
              <a:rPr lang="en-US" sz="2000" u="sng" spc="-10" dirty="0">
                <a:effectLst/>
                <a:latin typeface="Times New Roman" panose="02020603050405020304" pitchFamily="18" charset="0"/>
                <a:ea typeface="Times New Roman" panose="02020603050405020304" pitchFamily="18" charset="0"/>
              </a:rPr>
              <a:t>Ukraine</a:t>
            </a:r>
            <a:endParaRPr lang="uk-UA" sz="2000" dirty="0">
              <a:effectLst/>
              <a:latin typeface="Times New Roman" panose="02020603050405020304" pitchFamily="18" charset="0"/>
              <a:ea typeface="Times New Roman" panose="02020603050405020304" pitchFamily="18" charset="0"/>
            </a:endParaRPr>
          </a:p>
          <a:p>
            <a:pPr marL="1270" marR="92075" indent="448945" algn="just"/>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Directorate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Pharmaceutical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Provision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Ministry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Health</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Ukraine (the Directorate) is an independent structural unit of the Ministry of Health of Ukraine responsible for shaping state policy in the pharmaceutical sector of the healthcare industry.</a:t>
            </a:r>
            <a:endParaRPr lang="uk-UA" sz="2000" dirty="0">
              <a:effectLst/>
              <a:latin typeface="Times New Roman" panose="02020603050405020304" pitchFamily="18" charset="0"/>
              <a:ea typeface="Times New Roman" panose="02020603050405020304" pitchFamily="18" charset="0"/>
            </a:endParaRPr>
          </a:p>
          <a:p>
            <a:pPr marL="1270" marR="92075" indent="448945" algn="just"/>
            <a:endParaRPr lang="uk-UA" sz="2000" dirty="0">
              <a:effectLst/>
              <a:latin typeface="Times New Roman" panose="02020603050405020304" pitchFamily="18" charset="0"/>
              <a:ea typeface="Times New Roman" panose="02020603050405020304" pitchFamily="18" charset="0"/>
            </a:endParaRPr>
          </a:p>
          <a:p>
            <a:pPr marL="450850" indent="448945" algn="just"/>
            <a:r>
              <a:rPr lang="en-US" sz="2000" dirty="0">
                <a:effectLst/>
                <a:latin typeface="Times New Roman" panose="02020603050405020304" pitchFamily="18" charset="0"/>
                <a:ea typeface="Times New Roman" panose="02020603050405020304" pitchFamily="18" charset="0"/>
              </a:rPr>
              <a:t>The</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Directorate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comprises</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5 expert </a:t>
            </a:r>
            <a:r>
              <a:rPr lang="en-US" sz="2000" spc="-10" dirty="0">
                <a:effectLst/>
                <a:latin typeface="Times New Roman" panose="02020603050405020304" pitchFamily="18" charset="0"/>
                <a:ea typeface="Times New Roman" panose="02020603050405020304" pitchFamily="18" charset="0"/>
              </a:rPr>
              <a:t>groups:</a:t>
            </a:r>
            <a:endParaRPr lang="uk-UA" sz="2000" dirty="0">
              <a:effectLst/>
              <a:latin typeface="Times New Roman" panose="02020603050405020304" pitchFamily="18" charset="0"/>
              <a:ea typeface="Times New Roman" panose="02020603050405020304" pitchFamily="18" charset="0"/>
            </a:endParaRPr>
          </a:p>
          <a:p>
            <a:pPr marL="450850" algn="just"/>
            <a:r>
              <a:rPr lang="en-US" sz="2000" i="1" u="sng" dirty="0">
                <a:effectLst/>
                <a:latin typeface="Times New Roman" panose="02020603050405020304" pitchFamily="18" charset="0"/>
                <a:ea typeface="Times New Roman" panose="02020603050405020304" pitchFamily="18" charset="0"/>
              </a:rPr>
              <a:t>Expert</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Group on</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Rational Use</a:t>
            </a:r>
            <a:r>
              <a:rPr lang="en-US" sz="2000" i="1" u="sng" spc="-10"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of </a:t>
            </a:r>
            <a:r>
              <a:rPr lang="en-US" sz="2000" i="1" u="sng" spc="-10" dirty="0">
                <a:effectLst/>
                <a:latin typeface="Times New Roman" panose="02020603050405020304" pitchFamily="18" charset="0"/>
                <a:ea typeface="Times New Roman" panose="02020603050405020304" pitchFamily="18" charset="0"/>
              </a:rPr>
              <a:t>Medicines</a:t>
            </a:r>
            <a:endParaRPr lang="uk-UA" sz="2000" dirty="0">
              <a:effectLst/>
              <a:latin typeface="Times New Roman" panose="02020603050405020304" pitchFamily="18" charset="0"/>
              <a:ea typeface="Times New Roman" panose="02020603050405020304" pitchFamily="18" charset="0"/>
            </a:endParaRPr>
          </a:p>
          <a:p>
            <a:pPr marL="450850" indent="448945" algn="just"/>
            <a:r>
              <a:rPr lang="en-US" sz="2000" dirty="0">
                <a:effectLst/>
                <a:latin typeface="Times New Roman" panose="02020603050405020304" pitchFamily="18" charset="0"/>
                <a:ea typeface="Times New Roman" panose="02020603050405020304" pitchFamily="18" charset="0"/>
              </a:rPr>
              <a:t>The</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main priority</a:t>
            </a:r>
            <a:r>
              <a:rPr lang="en-US" sz="2000" spc="-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tasks of this expert group</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include:</a:t>
            </a:r>
            <a:endParaRPr lang="uk-UA" sz="2000" dirty="0">
              <a:effectLst/>
              <a:latin typeface="Times New Roman" panose="02020603050405020304" pitchFamily="18" charset="0"/>
              <a:ea typeface="Times New Roman" panose="02020603050405020304" pitchFamily="18" charset="0"/>
            </a:endParaRPr>
          </a:p>
          <a:p>
            <a:pPr marL="342900" marR="90805" lvl="0" indent="-342900" algn="just">
              <a:buSzPts val="1200"/>
              <a:buFont typeface="Wingdings" panose="05000000000000000000" pitchFamily="2" charset="2"/>
              <a:buChar char=""/>
              <a:tabLst>
                <a:tab pos="899160" algn="l"/>
              </a:tabLst>
            </a:pPr>
            <a:r>
              <a:rPr lang="en-US" sz="2000" spc="0" dirty="0">
                <a:effectLst/>
                <a:latin typeface="Times New Roman" panose="02020603050405020304" pitchFamily="18" charset="0"/>
                <a:ea typeface="Wingdings" panose="05000000000000000000" pitchFamily="2" charset="2"/>
                <a:cs typeface="Wingdings" panose="05000000000000000000" pitchFamily="2" charset="2"/>
              </a:rPr>
              <a:t>developing regulatory acts for the full functioning of the "Accessible Medicines" reimbursement program and systematic review and approval of the Register of Medicinal Products subject to reimbursement, as well as the Register of Maximum Prices for Medicinal Products subject to reimbursement according to data from 5 reference countries;</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342900" lvl="0" indent="-342900" algn="just">
              <a:buSzPts val="1200"/>
              <a:buFont typeface="Wingdings" panose="05000000000000000000" pitchFamily="2" charset="2"/>
              <a:buChar char=""/>
              <a:tabLst>
                <a:tab pos="899795" algn="l"/>
              </a:tabLst>
            </a:pPr>
            <a:r>
              <a:rPr lang="en-US" sz="2000" spc="0" dirty="0">
                <a:effectLst/>
                <a:latin typeface="Times New Roman" panose="02020603050405020304" pitchFamily="18" charset="0"/>
                <a:ea typeface="Wingdings" panose="05000000000000000000" pitchFamily="2" charset="2"/>
                <a:cs typeface="Wingdings" panose="05000000000000000000" pitchFamily="2" charset="2"/>
              </a:rPr>
              <a:t>reviewing</a:t>
            </a:r>
            <a:r>
              <a:rPr lang="en-US" sz="2000" spc="-2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the National</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List</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of Essential </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Medicines;</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342900" marR="90805" lvl="0" indent="-342900" algn="just">
              <a:buSzPts val="1200"/>
              <a:buFont typeface="Wingdings" panose="05000000000000000000" pitchFamily="2" charset="2"/>
              <a:buChar char=""/>
              <a:tabLst>
                <a:tab pos="899160" algn="l"/>
              </a:tabLst>
            </a:pPr>
            <a:r>
              <a:rPr lang="en-US" sz="2000" spc="0" dirty="0">
                <a:effectLst/>
                <a:latin typeface="Times New Roman" panose="02020603050405020304" pitchFamily="18" charset="0"/>
                <a:ea typeface="Wingdings" panose="05000000000000000000" pitchFamily="2" charset="2"/>
                <a:cs typeface="Wingdings" panose="05000000000000000000" pitchFamily="2" charset="2"/>
              </a:rPr>
              <a:t>approving the Register of maximum wholesale and retail prices for certain medicinal products purchased with budgetary funds and included in the national list, as well as the Register of reference prices for insulin products.</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p:txBody>
      </p:sp>
    </p:spTree>
    <p:extLst>
      <p:ext uri="{BB962C8B-B14F-4D97-AF65-F5344CB8AC3E}">
        <p14:creationId xmlns:p14="http://schemas.microsoft.com/office/powerpoint/2010/main" val="2139586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C4EFB3-DB57-8A4F-9ED7-F86826AEF38E}"/>
              </a:ext>
            </a:extLst>
          </p:cNvPr>
          <p:cNvSpPr txBox="1"/>
          <p:nvPr/>
        </p:nvSpPr>
        <p:spPr>
          <a:xfrm>
            <a:off x="2358189" y="705853"/>
            <a:ext cx="9400673" cy="5670783"/>
          </a:xfrm>
          <a:prstGeom prst="rect">
            <a:avLst/>
          </a:prstGeom>
          <a:noFill/>
        </p:spPr>
        <p:txBody>
          <a:bodyPr wrap="square">
            <a:spAutoFit/>
          </a:bodyPr>
          <a:lstStyle/>
          <a:p>
            <a:pPr marL="450850" algn="just">
              <a:spcBef>
                <a:spcPts val="5"/>
              </a:spcBef>
            </a:pPr>
            <a:r>
              <a:rPr lang="en-US" sz="2000" i="1" u="sng" dirty="0">
                <a:effectLst/>
                <a:latin typeface="Times New Roman" panose="02020603050405020304" pitchFamily="18" charset="0"/>
                <a:ea typeface="Times New Roman" panose="02020603050405020304" pitchFamily="18" charset="0"/>
              </a:rPr>
              <a:t>Expert</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Group</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on</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Medical Devices</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and</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Cosmetic</a:t>
            </a:r>
            <a:r>
              <a:rPr lang="en-US" sz="2000" i="1" u="sng" spc="-5" dirty="0">
                <a:effectLst/>
                <a:latin typeface="Times New Roman" panose="02020603050405020304" pitchFamily="18" charset="0"/>
                <a:ea typeface="Times New Roman" panose="02020603050405020304" pitchFamily="18" charset="0"/>
              </a:rPr>
              <a:t> </a:t>
            </a:r>
            <a:r>
              <a:rPr lang="en-US" sz="2000" i="1" u="sng" spc="-10" dirty="0">
                <a:effectLst/>
                <a:latin typeface="Times New Roman" panose="02020603050405020304" pitchFamily="18" charset="0"/>
                <a:ea typeface="Times New Roman" panose="02020603050405020304" pitchFamily="18" charset="0"/>
              </a:rPr>
              <a:t>Products</a:t>
            </a:r>
            <a:endParaRPr lang="uk-UA" sz="2000" dirty="0">
              <a:effectLst/>
              <a:latin typeface="Times New Roman" panose="02020603050405020304" pitchFamily="18" charset="0"/>
              <a:ea typeface="Times New Roman" panose="02020603050405020304" pitchFamily="18" charset="0"/>
            </a:endParaRPr>
          </a:p>
          <a:p>
            <a:pPr marL="1270" marR="91440" indent="448945" algn="just"/>
            <a:r>
              <a:rPr lang="en-US" sz="2000" dirty="0">
                <a:effectLst/>
                <a:latin typeface="Times New Roman" panose="02020603050405020304" pitchFamily="18" charset="0"/>
                <a:ea typeface="Times New Roman" panose="02020603050405020304" pitchFamily="18" charset="0"/>
              </a:rPr>
              <a:t>The main directions of work of this group include ensuring the formation and implementation of state policy in the field of technical regulation of the circulation of medical devices and cosmetic products.</a:t>
            </a:r>
            <a:endParaRPr lang="uk-UA" sz="2000" dirty="0">
              <a:effectLst/>
              <a:latin typeface="Times New Roman" panose="02020603050405020304" pitchFamily="18" charset="0"/>
              <a:ea typeface="Times New Roman" panose="02020603050405020304" pitchFamily="18" charset="0"/>
            </a:endParaRPr>
          </a:p>
          <a:p>
            <a:pPr marL="1270" marR="91440" indent="448945" algn="just"/>
            <a:endParaRPr lang="uk-UA" sz="2000" dirty="0">
              <a:effectLst/>
              <a:latin typeface="Times New Roman" panose="02020603050405020304" pitchFamily="18" charset="0"/>
              <a:ea typeface="Times New Roman" panose="02020603050405020304" pitchFamily="18" charset="0"/>
            </a:endParaRPr>
          </a:p>
          <a:p>
            <a:pPr marL="450850" algn="just"/>
            <a:r>
              <a:rPr lang="en-US" sz="2000" i="1" u="sng" dirty="0">
                <a:effectLst/>
                <a:latin typeface="Times New Roman" panose="02020603050405020304" pitchFamily="18" charset="0"/>
                <a:ea typeface="Times New Roman" panose="02020603050405020304" pitchFamily="18" charset="0"/>
              </a:rPr>
              <a:t>Expert</a:t>
            </a:r>
            <a:r>
              <a:rPr lang="en-US" sz="2000" i="1" u="sng" spc="-1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Group</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on</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the</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Quality</a:t>
            </a:r>
            <a:r>
              <a:rPr lang="en-US" sz="2000" i="1" u="sng" spc="-10"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and Accessibility</a:t>
            </a:r>
            <a:r>
              <a:rPr lang="en-US" sz="2000" i="1" u="sng" spc="-10"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of</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Medicinal </a:t>
            </a:r>
            <a:r>
              <a:rPr lang="en-US" sz="2000" i="1" u="sng" spc="-10" dirty="0">
                <a:effectLst/>
                <a:latin typeface="Times New Roman" panose="02020603050405020304" pitchFamily="18" charset="0"/>
                <a:ea typeface="Times New Roman" panose="02020603050405020304" pitchFamily="18" charset="0"/>
              </a:rPr>
              <a:t>Products</a:t>
            </a:r>
            <a:endParaRPr lang="uk-UA" sz="2000" dirty="0">
              <a:effectLst/>
              <a:latin typeface="Times New Roman" panose="02020603050405020304" pitchFamily="18" charset="0"/>
              <a:ea typeface="Times New Roman" panose="02020603050405020304" pitchFamily="18" charset="0"/>
            </a:endParaRPr>
          </a:p>
          <a:p>
            <a:pPr marL="450850" indent="448945" algn="just"/>
            <a:r>
              <a:rPr lang="en-US" sz="2000" dirty="0">
                <a:effectLst/>
                <a:latin typeface="Times New Roman" panose="02020603050405020304" pitchFamily="18" charset="0"/>
                <a:ea typeface="Times New Roman" panose="02020603050405020304" pitchFamily="18" charset="0"/>
              </a:rPr>
              <a:t>The</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main tasks of</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this expert group </a:t>
            </a:r>
            <a:r>
              <a:rPr lang="en-US" sz="2000" spc="-10" dirty="0">
                <a:effectLst/>
                <a:latin typeface="Times New Roman" panose="02020603050405020304" pitchFamily="18" charset="0"/>
                <a:ea typeface="Times New Roman" panose="02020603050405020304" pitchFamily="18" charset="0"/>
              </a:rPr>
              <a:t>include:</a:t>
            </a:r>
            <a:endParaRPr lang="uk-UA" sz="2000" dirty="0">
              <a:effectLst/>
              <a:latin typeface="Times New Roman" panose="02020603050405020304" pitchFamily="18" charset="0"/>
              <a:ea typeface="Times New Roman" panose="02020603050405020304" pitchFamily="18" charset="0"/>
            </a:endParaRPr>
          </a:p>
          <a:p>
            <a:pPr marL="342900" marR="92710" lvl="0" indent="-342900" algn="just">
              <a:buSzPts val="1200"/>
              <a:buFont typeface="Wingdings" panose="05000000000000000000" pitchFamily="2" charset="2"/>
              <a:buChar char=""/>
              <a:tabLst>
                <a:tab pos="899160" algn="l"/>
              </a:tabLst>
            </a:pPr>
            <a:r>
              <a:rPr lang="en-US" sz="2000" spc="0" dirty="0">
                <a:effectLst/>
                <a:latin typeface="Times New Roman" panose="02020603050405020304" pitchFamily="18" charset="0"/>
                <a:ea typeface="Wingdings" panose="05000000000000000000" pitchFamily="2" charset="2"/>
                <a:cs typeface="Wingdings" panose="05000000000000000000" pitchFamily="2" charset="2"/>
              </a:rPr>
              <a:t>coordinating the development and approval of rules for preclinical studies and clinical trials of medicinal products and ensuring compliance with them;</a:t>
            </a:r>
            <a:endParaRPr lang="uk-UA" sz="2000" dirty="0">
              <a:latin typeface="Times New Roman" panose="02020603050405020304" pitchFamily="18" charset="0"/>
              <a:ea typeface="Wingdings" panose="05000000000000000000" pitchFamily="2" charset="2"/>
              <a:cs typeface="Wingdings" panose="05000000000000000000" pitchFamily="2" charset="2"/>
            </a:endParaRPr>
          </a:p>
          <a:p>
            <a:pPr marL="342900" marR="92710" lvl="0" indent="-342900" algn="just">
              <a:buSzPts val="1200"/>
              <a:buFont typeface="Wingdings" panose="05000000000000000000" pitchFamily="2" charset="2"/>
              <a:buChar char=""/>
              <a:tabLst>
                <a:tab pos="899160" algn="l"/>
              </a:tabLst>
            </a:pPr>
            <a:r>
              <a:rPr lang="en-US" sz="2000" dirty="0">
                <a:effectLst/>
                <a:latin typeface="Times New Roman" panose="02020603050405020304" pitchFamily="18" charset="0"/>
                <a:ea typeface="Times New Roman" panose="02020603050405020304" pitchFamily="18" charset="0"/>
              </a:rPr>
              <a:t>preparation of notifications for the import of unregistered medicinal products, reagents,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standards,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etc.,</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into</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territory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Ukraine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cases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provided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 by legislation.</a:t>
            </a:r>
            <a:endParaRPr lang="uk-UA" sz="2000" dirty="0">
              <a:effectLst/>
              <a:latin typeface="Times New Roman" panose="02020603050405020304" pitchFamily="18" charset="0"/>
              <a:ea typeface="Times New Roman" panose="02020603050405020304" pitchFamily="18" charset="0"/>
            </a:endParaRPr>
          </a:p>
          <a:p>
            <a:pPr marL="342900" marR="92710" lvl="0" indent="-342900" algn="just">
              <a:buSzPts val="1200"/>
              <a:buFont typeface="Wingdings" panose="05000000000000000000" pitchFamily="2" charset="2"/>
              <a:buChar char=""/>
              <a:tabLst>
                <a:tab pos="899160" algn="l"/>
              </a:tabLst>
            </a:pPr>
            <a:endParaRPr lang="uk-UA" sz="2000" dirty="0">
              <a:latin typeface="Times New Roman" panose="02020603050405020304" pitchFamily="18" charset="0"/>
            </a:endParaRPr>
          </a:p>
          <a:p>
            <a:pPr marL="450850" algn="just">
              <a:spcBef>
                <a:spcPts val="330"/>
              </a:spcBef>
            </a:pPr>
            <a:r>
              <a:rPr lang="en-US" sz="2000" i="1" u="sng" dirty="0">
                <a:effectLst/>
                <a:latin typeface="Times New Roman" panose="02020603050405020304" pitchFamily="18" charset="0"/>
                <a:ea typeface="Times New Roman" panose="02020603050405020304" pitchFamily="18" charset="0"/>
              </a:rPr>
              <a:t>Expert</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Group on</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the</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Circulation</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of Narcotic </a:t>
            </a:r>
            <a:r>
              <a:rPr lang="en-US" sz="2000" i="1" u="sng" spc="-20" dirty="0">
                <a:effectLst/>
                <a:latin typeface="Times New Roman" panose="02020603050405020304" pitchFamily="18" charset="0"/>
                <a:ea typeface="Times New Roman" panose="02020603050405020304" pitchFamily="18" charset="0"/>
              </a:rPr>
              <a:t>Drugs</a:t>
            </a:r>
            <a:endParaRPr lang="uk-UA" sz="2000" dirty="0">
              <a:effectLst/>
              <a:latin typeface="Times New Roman" panose="02020603050405020304" pitchFamily="18" charset="0"/>
              <a:ea typeface="Times New Roman" panose="02020603050405020304" pitchFamily="18" charset="0"/>
            </a:endParaRPr>
          </a:p>
          <a:p>
            <a:pPr marL="1270" marR="90805" indent="448945" algn="just"/>
            <a:r>
              <a:rPr lang="en-US" sz="2000" dirty="0">
                <a:effectLst/>
                <a:latin typeface="Times New Roman" panose="02020603050405020304" pitchFamily="18" charset="0"/>
                <a:ea typeface="Times New Roman" panose="02020603050405020304" pitchFamily="18" charset="0"/>
              </a:rPr>
              <a:t>One of the main tasks of the Expert Group is to ensure the formation and implementation of state policy on the circulation of narcotic drugs, psychotropic substances, and precursors, as well as to counter their illegal circulation.</a:t>
            </a:r>
            <a:endParaRPr lang="uk-UA" sz="2000" dirty="0">
              <a:effectLst/>
              <a:latin typeface="Times New Roman" panose="02020603050405020304" pitchFamily="18" charset="0"/>
              <a:ea typeface="Times New Roman" panose="02020603050405020304" pitchFamily="18" charset="0"/>
            </a:endParaRPr>
          </a:p>
          <a:p>
            <a:pPr marL="342900" marR="92710" lvl="0" indent="-342900" algn="just">
              <a:buSzPts val="1200"/>
              <a:buFont typeface="Wingdings" panose="05000000000000000000" pitchFamily="2" charset="2"/>
              <a:buChar char=""/>
              <a:tabLst>
                <a:tab pos="899160" algn="l"/>
              </a:tabLst>
            </a:pPr>
            <a:endParaRPr lang="uk-UA" sz="2000" dirty="0"/>
          </a:p>
        </p:txBody>
      </p:sp>
    </p:spTree>
    <p:extLst>
      <p:ext uri="{BB962C8B-B14F-4D97-AF65-F5344CB8AC3E}">
        <p14:creationId xmlns:p14="http://schemas.microsoft.com/office/powerpoint/2010/main" val="1705142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E8B592-04FC-23C1-4733-015828440F6D}"/>
              </a:ext>
            </a:extLst>
          </p:cNvPr>
          <p:cNvSpPr txBox="1"/>
          <p:nvPr/>
        </p:nvSpPr>
        <p:spPr>
          <a:xfrm>
            <a:off x="2310062" y="842533"/>
            <a:ext cx="9320463" cy="4785926"/>
          </a:xfrm>
          <a:prstGeom prst="rect">
            <a:avLst/>
          </a:prstGeom>
          <a:noFill/>
        </p:spPr>
        <p:txBody>
          <a:bodyPr wrap="square">
            <a:spAutoFit/>
          </a:bodyPr>
          <a:lstStyle/>
          <a:p>
            <a:pPr marL="450850" algn="just">
              <a:spcBef>
                <a:spcPts val="5"/>
              </a:spcBef>
            </a:pPr>
            <a:r>
              <a:rPr lang="en-US" sz="2000" i="1" u="sng" dirty="0">
                <a:effectLst/>
                <a:latin typeface="Times New Roman" panose="02020603050405020304" pitchFamily="18" charset="0"/>
                <a:ea typeface="Times New Roman" panose="02020603050405020304" pitchFamily="18" charset="0"/>
              </a:rPr>
              <a:t>Expert</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Group</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on</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the</a:t>
            </a:r>
            <a:r>
              <a:rPr lang="en-US" sz="2000" i="1" u="sng" spc="-10"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Registration</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of</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Medicinal</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Products</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and </a:t>
            </a:r>
            <a:r>
              <a:rPr lang="en-US" sz="2000" i="1" u="sng" spc="-10" dirty="0">
                <a:effectLst/>
                <a:latin typeface="Times New Roman" panose="02020603050405020304" pitchFamily="18" charset="0"/>
                <a:ea typeface="Times New Roman" panose="02020603050405020304" pitchFamily="18" charset="0"/>
              </a:rPr>
              <a:t>Disinfectants</a:t>
            </a:r>
            <a:endParaRPr lang="uk-UA" sz="2000" dirty="0">
              <a:effectLst/>
              <a:latin typeface="Times New Roman" panose="02020603050405020304" pitchFamily="18" charset="0"/>
              <a:ea typeface="Times New Roman" panose="02020603050405020304" pitchFamily="18" charset="0"/>
            </a:endParaRPr>
          </a:p>
          <a:p>
            <a:pPr marL="450850" indent="448945" algn="just"/>
            <a:r>
              <a:rPr lang="en-US" sz="2000" dirty="0">
                <a:effectLst/>
                <a:latin typeface="Times New Roman" panose="02020603050405020304" pitchFamily="18" charset="0"/>
                <a:ea typeface="Times New Roman" panose="02020603050405020304" pitchFamily="18" charset="0"/>
              </a:rPr>
              <a:t>The</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main</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directions of</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work of</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 Expert</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Group </a:t>
            </a:r>
            <a:r>
              <a:rPr lang="en-US" sz="2000" spc="-10" dirty="0">
                <a:effectLst/>
                <a:latin typeface="Times New Roman" panose="02020603050405020304" pitchFamily="18" charset="0"/>
                <a:ea typeface="Times New Roman" panose="02020603050405020304" pitchFamily="18" charset="0"/>
              </a:rPr>
              <a:t>include:</a:t>
            </a:r>
            <a:endParaRPr lang="uk-UA" sz="2000" dirty="0">
              <a:effectLst/>
              <a:latin typeface="Times New Roman" panose="02020603050405020304" pitchFamily="18" charset="0"/>
              <a:ea typeface="Times New Roman" panose="02020603050405020304" pitchFamily="18" charset="0"/>
            </a:endParaRPr>
          </a:p>
          <a:p>
            <a:pPr marL="342900" marR="88265" lvl="0" indent="-342900" algn="just">
              <a:buSzPts val="1200"/>
              <a:buFont typeface="Wingdings" panose="05000000000000000000" pitchFamily="2" charset="2"/>
              <a:buChar char=""/>
              <a:tabLst>
                <a:tab pos="899160" algn="l"/>
              </a:tabLst>
            </a:pPr>
            <a:r>
              <a:rPr lang="en-US" sz="2000" spc="0" dirty="0">
                <a:effectLst/>
                <a:latin typeface="Times New Roman" panose="02020603050405020304" pitchFamily="18" charset="0"/>
                <a:ea typeface="Wingdings" panose="05000000000000000000" pitchFamily="2" charset="2"/>
                <a:cs typeface="Wingdings" panose="05000000000000000000" pitchFamily="2" charset="2"/>
              </a:rPr>
              <a:t>formulation of state policy in the field of circulation of medicinal products and disinfectants in accordance with the directions of state registration (re-registration) of medicinal products, including medical immunobiological preparations in Ukraine;</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342900" lvl="0" indent="-342900" algn="just">
              <a:buSzPts val="1200"/>
              <a:buFont typeface="Wingdings" panose="05000000000000000000" pitchFamily="2" charset="2"/>
              <a:buChar char=""/>
              <a:tabLst>
                <a:tab pos="899795" algn="l"/>
              </a:tabLst>
            </a:pPr>
            <a:r>
              <a:rPr lang="en-US" sz="2000" spc="0" dirty="0">
                <a:effectLst/>
                <a:latin typeface="Times New Roman" panose="02020603050405020304" pitchFamily="18" charset="0"/>
                <a:ea typeface="Wingdings" panose="05000000000000000000" pitchFamily="2" charset="2"/>
                <a:cs typeface="Wingdings" panose="05000000000000000000" pitchFamily="2" charset="2"/>
              </a:rPr>
              <a:t>registration</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disinfectants and</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formation of</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a</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registry</a:t>
            </a:r>
            <a:r>
              <a:rPr lang="en-US" sz="2000" spc="-3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of </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disinfectants.</a:t>
            </a:r>
            <a:endParaRPr lang="uk-UA" sz="2000" spc="-10" dirty="0">
              <a:effectLst/>
              <a:latin typeface="Times New Roman" panose="02020603050405020304" pitchFamily="18" charset="0"/>
              <a:ea typeface="Wingdings" panose="05000000000000000000" pitchFamily="2" charset="2"/>
              <a:cs typeface="Wingdings" panose="05000000000000000000" pitchFamily="2" charset="2"/>
            </a:endParaRPr>
          </a:p>
          <a:p>
            <a:pPr marL="342900" lvl="0" indent="-342900" algn="just">
              <a:buSzPts val="1200"/>
              <a:buFont typeface="Wingdings" panose="05000000000000000000" pitchFamily="2" charset="2"/>
              <a:buChar char=""/>
              <a:tabLst>
                <a:tab pos="899795" algn="l"/>
              </a:tabLst>
            </a:pP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450850" indent="448945" algn="just">
              <a:spcBef>
                <a:spcPts val="575"/>
              </a:spcBef>
            </a:pPr>
            <a:r>
              <a:rPr lang="en-US" sz="2000" u="sng" dirty="0">
                <a:effectLst/>
                <a:latin typeface="Times New Roman" panose="02020603050405020304" pitchFamily="18" charset="0"/>
                <a:ea typeface="Times New Roman" panose="02020603050405020304" pitchFamily="18" charset="0"/>
              </a:rPr>
              <a:t>The</a:t>
            </a:r>
            <a:r>
              <a:rPr lang="en-US" sz="2000" u="sng" spc="-20"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State</a:t>
            </a:r>
            <a:r>
              <a:rPr lang="en-US" sz="2000" u="sng" spc="-10"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Service</a:t>
            </a:r>
            <a:r>
              <a:rPr lang="en-US" sz="2000" u="sng" spc="-10"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of</a:t>
            </a:r>
            <a:r>
              <a:rPr lang="en-US" sz="2000" u="sng" spc="-5"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Ukraine</a:t>
            </a:r>
            <a:r>
              <a:rPr lang="en-US" sz="2000" u="sng" spc="-5"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on</a:t>
            </a:r>
            <a:r>
              <a:rPr lang="en-US" sz="2000" u="sng" spc="-5"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Medicines</a:t>
            </a:r>
            <a:r>
              <a:rPr lang="en-US" sz="2000" u="sng" spc="5"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and</a:t>
            </a:r>
            <a:r>
              <a:rPr lang="en-US" sz="2000" u="sng" spc="-5"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Drugs</a:t>
            </a:r>
            <a:r>
              <a:rPr lang="en-US" sz="2000" u="sng" spc="-5" dirty="0">
                <a:effectLst/>
                <a:latin typeface="Times New Roman" panose="02020603050405020304" pitchFamily="18" charset="0"/>
                <a:ea typeface="Times New Roman" panose="02020603050405020304" pitchFamily="18" charset="0"/>
              </a:rPr>
              <a:t> </a:t>
            </a:r>
            <a:r>
              <a:rPr lang="en-US" sz="2000" u="sng" spc="-10" dirty="0">
                <a:effectLst/>
                <a:latin typeface="Times New Roman" panose="02020603050405020304" pitchFamily="18" charset="0"/>
                <a:ea typeface="Times New Roman" panose="02020603050405020304" pitchFamily="18" charset="0"/>
              </a:rPr>
              <a:t>Control</a:t>
            </a:r>
            <a:endParaRPr lang="uk-UA" sz="2000" dirty="0">
              <a:effectLst/>
              <a:latin typeface="Times New Roman" panose="02020603050405020304" pitchFamily="18" charset="0"/>
              <a:ea typeface="Times New Roman" panose="02020603050405020304" pitchFamily="18" charset="0"/>
            </a:endParaRPr>
          </a:p>
          <a:p>
            <a:pPr marL="1270" marR="87630" indent="448945" algn="just"/>
            <a:r>
              <a:rPr lang="en-US" sz="2000" dirty="0">
                <a:effectLst/>
                <a:latin typeface="Times New Roman" panose="02020603050405020304" pitchFamily="18" charset="0"/>
                <a:ea typeface="Times New Roman" panose="02020603050405020304" pitchFamily="18" charset="0"/>
              </a:rPr>
              <a:t>The State Service of Ukraine on Medicines and Drugs Control (SMDC) is the central executive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body,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whose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activities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are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directed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coordinated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Cabinet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Ministers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 Ukraine through the Minister of Health, who implements state policy in the fields of quality and safety control of medicinal products, including medical immunobiological preparations (hereinafter – medicinal products), medical equipment and devices (hereinafter – medical devices), as well as the circulation of narcotic drugs, psychotropic substances, and precursors, and counteracting their illegal circulation.</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53791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3D7C41-5DAF-EBBB-6D99-F3BE33339620}"/>
              </a:ext>
            </a:extLst>
          </p:cNvPr>
          <p:cNvSpPr txBox="1"/>
          <p:nvPr/>
        </p:nvSpPr>
        <p:spPr>
          <a:xfrm>
            <a:off x="1796716" y="628233"/>
            <a:ext cx="10250905" cy="5601533"/>
          </a:xfrm>
          <a:prstGeom prst="rect">
            <a:avLst/>
          </a:prstGeom>
          <a:noFill/>
        </p:spPr>
        <p:txBody>
          <a:bodyPr wrap="square">
            <a:spAutoFit/>
          </a:bodyPr>
          <a:lstStyle/>
          <a:p>
            <a:pPr marL="1270" marR="93345" indent="448945" algn="just">
              <a:spcBef>
                <a:spcPts val="5"/>
              </a:spcBef>
            </a:pPr>
            <a:r>
              <a:rPr lang="en-US" sz="1800" i="1" u="sng" dirty="0">
                <a:effectLst/>
                <a:latin typeface="Times New Roman" panose="02020603050405020304" pitchFamily="18" charset="0"/>
                <a:ea typeface="Times New Roman" panose="02020603050405020304" pitchFamily="18" charset="0"/>
              </a:rPr>
              <a:t>Department</a:t>
            </a:r>
            <a:r>
              <a:rPr lang="en-US" sz="1800" i="1" u="sng" spc="-5" dirty="0">
                <a:effectLst/>
                <a:latin typeface="Times New Roman" panose="02020603050405020304" pitchFamily="18" charset="0"/>
                <a:ea typeface="Times New Roman" panose="02020603050405020304" pitchFamily="18" charset="0"/>
              </a:rPr>
              <a:t> </a:t>
            </a:r>
            <a:r>
              <a:rPr lang="en-US" sz="1800" i="1" u="sng" dirty="0">
                <a:effectLst/>
                <a:latin typeface="Times New Roman" panose="02020603050405020304" pitchFamily="18" charset="0"/>
                <a:ea typeface="Times New Roman" panose="02020603050405020304" pitchFamily="18" charset="0"/>
              </a:rPr>
              <a:t>of</a:t>
            </a:r>
            <a:r>
              <a:rPr lang="en-US" sz="1800" i="1" u="sng" spc="-5" dirty="0">
                <a:effectLst/>
                <a:latin typeface="Times New Roman" panose="02020603050405020304" pitchFamily="18" charset="0"/>
                <a:ea typeface="Times New Roman" panose="02020603050405020304" pitchFamily="18" charset="0"/>
              </a:rPr>
              <a:t> </a:t>
            </a:r>
            <a:r>
              <a:rPr lang="en-US" sz="1800" i="1" u="sng" dirty="0">
                <a:effectLst/>
                <a:latin typeface="Times New Roman" panose="02020603050405020304" pitchFamily="18" charset="0"/>
                <a:ea typeface="Times New Roman" panose="02020603050405020304" pitchFamily="18" charset="0"/>
              </a:rPr>
              <a:t>Licensing</a:t>
            </a:r>
            <a:r>
              <a:rPr lang="en-US" sz="1800" i="1" u="sng" spc="-5" dirty="0">
                <a:effectLst/>
                <a:latin typeface="Times New Roman" panose="02020603050405020304" pitchFamily="18" charset="0"/>
                <a:ea typeface="Times New Roman" panose="02020603050405020304" pitchFamily="18" charset="0"/>
              </a:rPr>
              <a:t> </a:t>
            </a:r>
            <a:r>
              <a:rPr lang="en-US" sz="1800" i="1" u="sng" dirty="0">
                <a:effectLst/>
                <a:latin typeface="Times New Roman" panose="02020603050405020304" pitchFamily="18" charset="0"/>
                <a:ea typeface="Times New Roman" panose="02020603050405020304" pitchFamily="18" charset="0"/>
              </a:rPr>
              <a:t>of</a:t>
            </a:r>
            <a:r>
              <a:rPr lang="en-US" sz="1800" i="1" u="sng" spc="-5" dirty="0">
                <a:effectLst/>
                <a:latin typeface="Times New Roman" panose="02020603050405020304" pitchFamily="18" charset="0"/>
                <a:ea typeface="Times New Roman" panose="02020603050405020304" pitchFamily="18" charset="0"/>
              </a:rPr>
              <a:t> </a:t>
            </a:r>
            <a:r>
              <a:rPr lang="en-US" sz="1800" i="1" u="sng" dirty="0">
                <a:effectLst/>
                <a:latin typeface="Times New Roman" panose="02020603050405020304" pitchFamily="18" charset="0"/>
                <a:ea typeface="Times New Roman" panose="02020603050405020304" pitchFamily="18" charset="0"/>
              </a:rPr>
              <a:t>Production</a:t>
            </a:r>
            <a:r>
              <a:rPr lang="en-US" sz="1800" i="1" u="sng" spc="-5" dirty="0">
                <a:effectLst/>
                <a:latin typeface="Times New Roman" panose="02020603050405020304" pitchFamily="18" charset="0"/>
                <a:ea typeface="Times New Roman" panose="02020603050405020304" pitchFamily="18" charset="0"/>
              </a:rPr>
              <a:t> </a:t>
            </a:r>
            <a:r>
              <a:rPr lang="en-US" sz="1800" i="1" u="sng" dirty="0">
                <a:effectLst/>
                <a:latin typeface="Times New Roman" panose="02020603050405020304" pitchFamily="18" charset="0"/>
                <a:ea typeface="Times New Roman" panose="02020603050405020304" pitchFamily="18" charset="0"/>
              </a:rPr>
              <a:t>of Medicines,</a:t>
            </a:r>
            <a:r>
              <a:rPr lang="en-US" sz="1800" i="1" u="sng" spc="-5" dirty="0">
                <a:effectLst/>
                <a:latin typeface="Times New Roman" panose="02020603050405020304" pitchFamily="18" charset="0"/>
                <a:ea typeface="Times New Roman" panose="02020603050405020304" pitchFamily="18" charset="0"/>
              </a:rPr>
              <a:t> </a:t>
            </a:r>
            <a:r>
              <a:rPr lang="en-US" sz="1800" i="1" u="sng" dirty="0">
                <a:effectLst/>
                <a:latin typeface="Times New Roman" panose="02020603050405020304" pitchFamily="18" charset="0"/>
                <a:ea typeface="Times New Roman" panose="02020603050405020304" pitchFamily="18" charset="0"/>
              </a:rPr>
              <a:t>Blood</a:t>
            </a:r>
            <a:r>
              <a:rPr lang="en-US" sz="1800" i="1" u="sng" spc="-5" dirty="0">
                <a:effectLst/>
                <a:latin typeface="Times New Roman" panose="02020603050405020304" pitchFamily="18" charset="0"/>
                <a:ea typeface="Times New Roman" panose="02020603050405020304" pitchFamily="18" charset="0"/>
              </a:rPr>
              <a:t> </a:t>
            </a:r>
            <a:r>
              <a:rPr lang="en-US" sz="1800" i="1" u="sng" dirty="0">
                <a:effectLst/>
                <a:latin typeface="Times New Roman" panose="02020603050405020304" pitchFamily="18" charset="0"/>
                <a:ea typeface="Times New Roman" panose="02020603050405020304" pitchFamily="18" charset="0"/>
              </a:rPr>
              <a:t>and</a:t>
            </a:r>
            <a:r>
              <a:rPr lang="en-US" sz="1800" i="1" u="sng" spc="-5" dirty="0">
                <a:effectLst/>
                <a:latin typeface="Times New Roman" panose="02020603050405020304" pitchFamily="18" charset="0"/>
                <a:ea typeface="Times New Roman" panose="02020603050405020304" pitchFamily="18" charset="0"/>
              </a:rPr>
              <a:t> </a:t>
            </a:r>
            <a:r>
              <a:rPr lang="en-US" sz="1800" i="1" u="sng" dirty="0">
                <a:effectLst/>
                <a:latin typeface="Times New Roman" panose="02020603050405020304" pitchFamily="18" charset="0"/>
                <a:ea typeface="Times New Roman" panose="02020603050405020304" pitchFamily="18" charset="0"/>
              </a:rPr>
              <a:t>Certification</a:t>
            </a:r>
            <a:r>
              <a:rPr lang="en-US" sz="1800" i="1" u="sng" spc="-5" dirty="0">
                <a:effectLst/>
                <a:latin typeface="Times New Roman" panose="02020603050405020304" pitchFamily="18" charset="0"/>
                <a:ea typeface="Times New Roman" panose="02020603050405020304" pitchFamily="18" charset="0"/>
              </a:rPr>
              <a:t> </a:t>
            </a:r>
            <a:r>
              <a:rPr lang="en-US" sz="1800" i="1" u="sng" dirty="0">
                <a:effectLst/>
                <a:latin typeface="Times New Roman" panose="02020603050405020304" pitchFamily="18" charset="0"/>
                <a:ea typeface="Times New Roman" panose="02020603050405020304" pitchFamily="18" charset="0"/>
              </a:rPr>
              <a:t>of</a:t>
            </a:r>
            <a:r>
              <a:rPr lang="en-US" sz="1800" i="1" u="sng" spc="-5" dirty="0">
                <a:effectLst/>
                <a:latin typeface="Times New Roman" panose="02020603050405020304" pitchFamily="18" charset="0"/>
                <a:ea typeface="Times New Roman" panose="02020603050405020304" pitchFamily="18" charset="0"/>
              </a:rPr>
              <a:t> </a:t>
            </a:r>
            <a:r>
              <a:rPr lang="en-US" sz="1800" i="1" u="sng" dirty="0">
                <a:effectLst/>
                <a:latin typeface="Times New Roman" panose="02020603050405020304" pitchFamily="18" charset="0"/>
                <a:ea typeface="Times New Roman" panose="02020603050405020304" pitchFamily="18" charset="0"/>
              </a:rPr>
              <a:t>the</a:t>
            </a:r>
            <a:r>
              <a:rPr lang="en-US" sz="1800" i="1" u="sng" spc="-10" dirty="0">
                <a:effectLst/>
                <a:latin typeface="Times New Roman" panose="02020603050405020304" pitchFamily="18" charset="0"/>
                <a:ea typeface="Times New Roman" panose="02020603050405020304" pitchFamily="18" charset="0"/>
              </a:rPr>
              <a:t> </a:t>
            </a:r>
            <a:r>
              <a:rPr lang="en-US" sz="1800" i="1" u="sng" dirty="0">
                <a:effectLst/>
                <a:latin typeface="Times New Roman" panose="02020603050405020304" pitchFamily="18" charset="0"/>
                <a:ea typeface="Times New Roman" panose="02020603050405020304" pitchFamily="18" charset="0"/>
              </a:rPr>
              <a:t>State</a:t>
            </a:r>
            <a:r>
              <a:rPr lang="en-US" sz="1800" i="1" dirty="0">
                <a:effectLst/>
                <a:latin typeface="Times New Roman" panose="02020603050405020304" pitchFamily="18" charset="0"/>
                <a:ea typeface="Times New Roman" panose="02020603050405020304" pitchFamily="18" charset="0"/>
              </a:rPr>
              <a:t> </a:t>
            </a:r>
            <a:r>
              <a:rPr lang="en-US" sz="1800" i="1" u="sng" dirty="0">
                <a:effectLst/>
                <a:latin typeface="Times New Roman" panose="02020603050405020304" pitchFamily="18" charset="0"/>
                <a:ea typeface="Times New Roman" panose="02020603050405020304" pitchFamily="18" charset="0"/>
              </a:rPr>
              <a:t>Service of Ukraine on Medicines and Drugs Control</a:t>
            </a:r>
            <a:endParaRPr lang="uk-UA" sz="1600" dirty="0">
              <a:effectLst/>
              <a:latin typeface="Times New Roman" panose="02020603050405020304" pitchFamily="18" charset="0"/>
              <a:ea typeface="Times New Roman" panose="02020603050405020304" pitchFamily="18" charset="0"/>
            </a:endParaRPr>
          </a:p>
          <a:p>
            <a:pPr marL="450850" indent="448945" algn="just"/>
            <a:r>
              <a:rPr lang="en-US" sz="1800" dirty="0">
                <a:effectLst/>
                <a:latin typeface="Times New Roman" panose="02020603050405020304" pitchFamily="18" charset="0"/>
                <a:ea typeface="Times New Roman" panose="02020603050405020304" pitchFamily="18" charset="0"/>
              </a:rPr>
              <a:t>The</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main functions of</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Department </a:t>
            </a:r>
            <a:r>
              <a:rPr lang="en-US" sz="1800" spc="-10" dirty="0">
                <a:effectLst/>
                <a:latin typeface="Times New Roman" panose="02020603050405020304" pitchFamily="18" charset="0"/>
                <a:ea typeface="Times New Roman" panose="02020603050405020304" pitchFamily="18" charset="0"/>
              </a:rPr>
              <a:t>include:</a:t>
            </a:r>
            <a:endParaRPr lang="uk-UA" sz="1800" dirty="0">
              <a:effectLst/>
              <a:latin typeface="Times New Roman" panose="02020603050405020304" pitchFamily="18" charset="0"/>
              <a:ea typeface="Times New Roman" panose="02020603050405020304" pitchFamily="18" charset="0"/>
            </a:endParaRPr>
          </a:p>
          <a:p>
            <a:pPr marL="342900" marR="87630" lvl="0" indent="-342900">
              <a:buSzPts val="1200"/>
              <a:buFont typeface="Wingdings" panose="05000000000000000000" pitchFamily="2" charset="2"/>
              <a:buChar char=""/>
              <a:tabLst>
                <a:tab pos="899795" algn="l"/>
              </a:tabLst>
            </a:pPr>
            <a:r>
              <a:rPr lang="en-US" sz="1800" spc="0" dirty="0">
                <a:effectLst/>
                <a:latin typeface="Times New Roman" panose="02020603050405020304" pitchFamily="18" charset="0"/>
                <a:ea typeface="Wingdings" panose="05000000000000000000" pitchFamily="2" charset="2"/>
                <a:cs typeface="Wingdings" panose="05000000000000000000" pitchFamily="2" charset="2"/>
              </a:rPr>
              <a:t>ensuring</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the</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licensing</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business</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activities</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related</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to</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the</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manufacturing</a:t>
            </a:r>
            <a:r>
              <a:rPr lang="en-US" sz="18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of medicinal products;</a:t>
            </a:r>
            <a:endParaRPr lang="uk-UA" sz="1600" spc="0" dirty="0">
              <a:effectLst/>
              <a:latin typeface="Times New Roman" panose="02020603050405020304" pitchFamily="18" charset="0"/>
              <a:ea typeface="Wingdings" panose="05000000000000000000" pitchFamily="2" charset="2"/>
              <a:cs typeface="Wingdings" panose="05000000000000000000" pitchFamily="2" charset="2"/>
            </a:endParaRPr>
          </a:p>
          <a:p>
            <a:pPr marL="342900" marR="90805" lvl="0" indent="-342900">
              <a:buSzPts val="1200"/>
              <a:buFont typeface="Wingdings" panose="05000000000000000000" pitchFamily="2" charset="2"/>
              <a:buChar char=""/>
              <a:tabLst>
                <a:tab pos="899795" algn="l"/>
              </a:tabLst>
            </a:pPr>
            <a:r>
              <a:rPr lang="en-US" sz="1800" spc="0" dirty="0">
                <a:effectLst/>
                <a:latin typeface="Times New Roman" panose="02020603050405020304" pitchFamily="18" charset="0"/>
                <a:ea typeface="Wingdings" panose="05000000000000000000" pitchFamily="2" charset="2"/>
                <a:cs typeface="Wingdings" panose="05000000000000000000" pitchFamily="2" charset="2"/>
              </a:rPr>
              <a:t>ensuring</a:t>
            </a:r>
            <a:r>
              <a:rPr lang="en-US" sz="1800" spc="135"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the</a:t>
            </a:r>
            <a:r>
              <a:rPr lang="en-US" sz="1800" spc="135"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licensing</a:t>
            </a:r>
            <a:r>
              <a:rPr lang="en-US" sz="1800" spc="125"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z="1800" spc="135"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business</a:t>
            </a:r>
            <a:r>
              <a:rPr lang="en-US" sz="1800" spc="14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activities</a:t>
            </a:r>
            <a:r>
              <a:rPr lang="en-US" sz="1800" spc="135"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related</a:t>
            </a:r>
            <a:r>
              <a:rPr lang="en-US" sz="1800" spc="135"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to</a:t>
            </a:r>
            <a:r>
              <a:rPr lang="en-US" sz="1800" spc="14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the</a:t>
            </a:r>
            <a:r>
              <a:rPr lang="en-US" sz="1800" spc="135"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collection</a:t>
            </a:r>
            <a:r>
              <a:rPr lang="en-US" sz="1800" spc="15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and</a:t>
            </a:r>
            <a:r>
              <a:rPr lang="en-US" sz="1800" spc="15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testing of donor blood and blood components;</a:t>
            </a:r>
            <a:endParaRPr lang="uk-UA" sz="1600" spc="0" dirty="0">
              <a:effectLst/>
              <a:latin typeface="Times New Roman" panose="02020603050405020304" pitchFamily="18" charset="0"/>
              <a:ea typeface="Wingdings" panose="05000000000000000000" pitchFamily="2" charset="2"/>
              <a:cs typeface="Wingdings" panose="05000000000000000000" pitchFamily="2" charset="2"/>
            </a:endParaRPr>
          </a:p>
          <a:p>
            <a:pPr marL="342900" marR="92075" lvl="0" indent="-342900">
              <a:buSzPts val="1200"/>
              <a:buFont typeface="Wingdings" panose="05000000000000000000" pitchFamily="2" charset="2"/>
              <a:buChar char=""/>
              <a:tabLst>
                <a:tab pos="899795" algn="l"/>
                <a:tab pos="1667510" algn="l"/>
                <a:tab pos="2021205" algn="l"/>
                <a:tab pos="2790190" algn="l"/>
                <a:tab pos="3176905" algn="l"/>
                <a:tab pos="4115435" algn="l"/>
                <a:tab pos="4409440" algn="l"/>
                <a:tab pos="4762500" algn="l"/>
                <a:tab pos="5481320" algn="l"/>
              </a:tabLst>
            </a:pPr>
            <a:r>
              <a:rPr lang="en-US" sz="1800" spc="-10" dirty="0">
                <a:effectLst/>
                <a:latin typeface="Times New Roman" panose="02020603050405020304" pitchFamily="18" charset="0"/>
                <a:ea typeface="Wingdings" panose="05000000000000000000" pitchFamily="2" charset="2"/>
                <a:cs typeface="Wingdings" panose="05000000000000000000" pitchFamily="2" charset="2"/>
              </a:rPr>
              <a:t>managing</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20" dirty="0">
                <a:effectLst/>
                <a:latin typeface="Times New Roman" panose="02020603050405020304" pitchFamily="18" charset="0"/>
                <a:ea typeface="Wingdings" panose="05000000000000000000" pitchFamily="2" charset="2"/>
                <a:cs typeface="Wingdings" panose="05000000000000000000" pitchFamily="2" charset="2"/>
              </a:rPr>
              <a:t>the</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10" dirty="0">
                <a:effectLst/>
                <a:latin typeface="Times New Roman" panose="02020603050405020304" pitchFamily="18" charset="0"/>
                <a:ea typeface="Wingdings" panose="05000000000000000000" pitchFamily="2" charset="2"/>
                <a:cs typeface="Wingdings" panose="05000000000000000000" pitchFamily="2" charset="2"/>
              </a:rPr>
              <a:t>formation</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20" dirty="0">
                <a:effectLst/>
                <a:latin typeface="Times New Roman" panose="02020603050405020304" pitchFamily="18" charset="0"/>
                <a:ea typeface="Wingdings" panose="05000000000000000000" pitchFamily="2" charset="2"/>
                <a:cs typeface="Wingdings" panose="05000000000000000000" pitchFamily="2" charset="2"/>
              </a:rPr>
              <a:t>and</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10" dirty="0">
                <a:effectLst/>
                <a:latin typeface="Times New Roman" panose="02020603050405020304" pitchFamily="18" charset="0"/>
                <a:ea typeface="Wingdings" panose="05000000000000000000" pitchFamily="2" charset="2"/>
                <a:cs typeface="Wingdings" panose="05000000000000000000" pitchFamily="2" charset="2"/>
              </a:rPr>
              <a:t>maintenance</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30" dirty="0">
                <a:effectLst/>
                <a:latin typeface="Times New Roman" panose="02020603050405020304" pitchFamily="18" charset="0"/>
                <a:ea typeface="Wingdings" panose="05000000000000000000" pitchFamily="2" charset="2"/>
                <a:cs typeface="Wingdings" panose="05000000000000000000" pitchFamily="2" charset="2"/>
              </a:rPr>
              <a:t>of</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20" dirty="0">
                <a:effectLst/>
                <a:latin typeface="Times New Roman" panose="02020603050405020304" pitchFamily="18" charset="0"/>
                <a:ea typeface="Wingdings" panose="05000000000000000000" pitchFamily="2" charset="2"/>
                <a:cs typeface="Wingdings" panose="05000000000000000000" pitchFamily="2" charset="2"/>
              </a:rPr>
              <a:t>the</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10" dirty="0">
                <a:effectLst/>
                <a:latin typeface="Times New Roman" panose="02020603050405020304" pitchFamily="18" charset="0"/>
                <a:ea typeface="Wingdings" panose="05000000000000000000" pitchFamily="2" charset="2"/>
                <a:cs typeface="Wingdings" panose="05000000000000000000" pitchFamily="2" charset="2"/>
              </a:rPr>
              <a:t>licensing</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10" dirty="0">
                <a:effectLst/>
                <a:latin typeface="Times New Roman" panose="02020603050405020304" pitchFamily="18" charset="0"/>
                <a:ea typeface="Wingdings" panose="05000000000000000000" pitchFamily="2" charset="2"/>
                <a:cs typeface="Wingdings" panose="05000000000000000000" pitchFamily="2" charset="2"/>
              </a:rPr>
              <a:t>register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for the manufacturing of medicinal products.</a:t>
            </a:r>
            <a:endParaRPr lang="uk-UA" sz="1800" spc="0" dirty="0">
              <a:effectLst/>
              <a:latin typeface="Times New Roman" panose="02020603050405020304" pitchFamily="18" charset="0"/>
              <a:ea typeface="Wingdings" panose="05000000000000000000" pitchFamily="2" charset="2"/>
              <a:cs typeface="Wingdings" panose="05000000000000000000" pitchFamily="2" charset="2"/>
            </a:endParaRPr>
          </a:p>
          <a:p>
            <a:pPr marL="342900" marR="92075" lvl="0" indent="-342900">
              <a:buSzPts val="1200"/>
              <a:buFont typeface="Wingdings" panose="05000000000000000000" pitchFamily="2" charset="2"/>
              <a:buChar char=""/>
              <a:tabLst>
                <a:tab pos="899795" algn="l"/>
                <a:tab pos="1667510" algn="l"/>
                <a:tab pos="2021205" algn="l"/>
                <a:tab pos="2790190" algn="l"/>
                <a:tab pos="3176905" algn="l"/>
                <a:tab pos="4115435" algn="l"/>
                <a:tab pos="4409440" algn="l"/>
                <a:tab pos="4762500" algn="l"/>
                <a:tab pos="5481320" algn="l"/>
              </a:tabLst>
            </a:pPr>
            <a:endParaRPr lang="uk-UA" sz="1600" spc="0" dirty="0">
              <a:effectLst/>
              <a:latin typeface="Times New Roman" panose="02020603050405020304" pitchFamily="18" charset="0"/>
              <a:ea typeface="Wingdings" panose="05000000000000000000" pitchFamily="2" charset="2"/>
              <a:cs typeface="Wingdings" panose="05000000000000000000" pitchFamily="2" charset="2"/>
            </a:endParaRPr>
          </a:p>
          <a:p>
            <a:pPr marL="1270" marR="149225" indent="448945"/>
            <a:r>
              <a:rPr lang="en-US" sz="1800" i="1" u="sng" dirty="0">
                <a:effectLst/>
                <a:latin typeface="Times New Roman" panose="02020603050405020304" pitchFamily="18" charset="0"/>
                <a:ea typeface="Times New Roman" panose="02020603050405020304" pitchFamily="18" charset="0"/>
              </a:rPr>
              <a:t>Department of Quality Control of Medicines and Blood of the State Service of Ukraine</a:t>
            </a:r>
            <a:r>
              <a:rPr lang="en-US" sz="1800" i="1" spc="400" dirty="0">
                <a:effectLst/>
                <a:latin typeface="Times New Roman" panose="02020603050405020304" pitchFamily="18" charset="0"/>
                <a:ea typeface="Times New Roman" panose="02020603050405020304" pitchFamily="18" charset="0"/>
              </a:rPr>
              <a:t> </a:t>
            </a:r>
            <a:r>
              <a:rPr lang="en-US" sz="1800" i="1" u="sng" dirty="0">
                <a:effectLst/>
                <a:latin typeface="Times New Roman" panose="02020603050405020304" pitchFamily="18" charset="0"/>
                <a:ea typeface="Times New Roman" panose="02020603050405020304" pitchFamily="18" charset="0"/>
              </a:rPr>
              <a:t>on Medicines and Drugs Control</a:t>
            </a:r>
            <a:endParaRPr lang="uk-UA" sz="1600" dirty="0">
              <a:effectLst/>
              <a:latin typeface="Times New Roman" panose="02020603050405020304" pitchFamily="18" charset="0"/>
              <a:ea typeface="Times New Roman" panose="02020603050405020304" pitchFamily="18" charset="0"/>
            </a:endParaRPr>
          </a:p>
          <a:p>
            <a:pPr marL="450850" indent="448945" algn="l"/>
            <a:r>
              <a:rPr lang="en-US" sz="1800" dirty="0">
                <a:effectLst/>
                <a:latin typeface="Times New Roman" panose="02020603050405020304" pitchFamily="18" charset="0"/>
                <a:ea typeface="Times New Roman" panose="02020603050405020304" pitchFamily="18" charset="0"/>
              </a:rPr>
              <a:t>The</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main functions of</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Department </a:t>
            </a:r>
            <a:r>
              <a:rPr lang="en-US" sz="1800" spc="-10" dirty="0">
                <a:effectLst/>
                <a:latin typeface="Times New Roman" panose="02020603050405020304" pitchFamily="18" charset="0"/>
                <a:ea typeface="Times New Roman" panose="02020603050405020304" pitchFamily="18" charset="0"/>
              </a:rPr>
              <a:t>include:</a:t>
            </a:r>
            <a:endParaRPr lang="uk-UA" sz="1800" dirty="0">
              <a:effectLst/>
              <a:latin typeface="Times New Roman" panose="02020603050405020304" pitchFamily="18" charset="0"/>
              <a:ea typeface="Times New Roman" panose="02020603050405020304" pitchFamily="18" charset="0"/>
            </a:endParaRPr>
          </a:p>
          <a:p>
            <a:pPr marL="342900" marR="87630" lvl="0" indent="-342900" algn="just">
              <a:buSzPts val="1200"/>
              <a:buFont typeface="Wingdings" panose="05000000000000000000" pitchFamily="2" charset="2"/>
              <a:buChar char=""/>
              <a:tabLst>
                <a:tab pos="899160" algn="l"/>
              </a:tabLst>
            </a:pPr>
            <a:r>
              <a:rPr lang="en-US" sz="1800" spc="0" dirty="0">
                <a:effectLst/>
                <a:latin typeface="Times New Roman" panose="02020603050405020304" pitchFamily="18" charset="0"/>
                <a:ea typeface="Wingdings" panose="05000000000000000000" pitchFamily="2" charset="2"/>
                <a:cs typeface="Wingdings" panose="05000000000000000000" pitchFamily="2" charset="2"/>
              </a:rPr>
              <a:t>ensuring the licensing of business activities related to the import of medicinal </a:t>
            </a:r>
            <a:r>
              <a:rPr lang="en-US" sz="1800" spc="-10" dirty="0">
                <a:effectLst/>
                <a:latin typeface="Times New Roman" panose="02020603050405020304" pitchFamily="18" charset="0"/>
                <a:ea typeface="Wingdings" panose="05000000000000000000" pitchFamily="2" charset="2"/>
                <a:cs typeface="Wingdings" panose="05000000000000000000" pitchFamily="2" charset="2"/>
              </a:rPr>
              <a:t>products;</a:t>
            </a:r>
            <a:endParaRPr lang="uk-UA" sz="1600" spc="0" dirty="0">
              <a:effectLst/>
              <a:latin typeface="Times New Roman" panose="02020603050405020304" pitchFamily="18" charset="0"/>
              <a:ea typeface="Wingdings" panose="05000000000000000000" pitchFamily="2" charset="2"/>
              <a:cs typeface="Wingdings" panose="05000000000000000000" pitchFamily="2" charset="2"/>
            </a:endParaRPr>
          </a:p>
          <a:p>
            <a:pPr marL="342900" marR="89535" lvl="0" indent="-342900" algn="just">
              <a:buSzPts val="1200"/>
              <a:buFont typeface="Wingdings" panose="05000000000000000000" pitchFamily="2" charset="2"/>
              <a:buChar char=""/>
              <a:tabLst>
                <a:tab pos="899160" algn="l"/>
              </a:tabLst>
            </a:pPr>
            <a:r>
              <a:rPr lang="en-US" sz="1800" spc="0" dirty="0">
                <a:effectLst/>
                <a:latin typeface="Times New Roman" panose="02020603050405020304" pitchFamily="18" charset="0"/>
                <a:ea typeface="Wingdings" panose="05000000000000000000" pitchFamily="2" charset="2"/>
                <a:cs typeface="Wingdings" panose="05000000000000000000" pitchFamily="2" charset="2"/>
              </a:rPr>
              <a:t>ensuring</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state</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control</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over</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compliance</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with</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legal</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requirements</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regarding the</a:t>
            </a:r>
            <a:r>
              <a:rPr lang="en-US" sz="18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quality</a:t>
            </a:r>
            <a:r>
              <a:rPr lang="en-US" sz="18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and</a:t>
            </a:r>
            <a:r>
              <a:rPr lang="en-US" sz="18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safety</a:t>
            </a:r>
            <a:r>
              <a:rPr lang="en-US" sz="18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z="18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medicinal</a:t>
            </a:r>
            <a:r>
              <a:rPr lang="en-US" sz="18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products,</a:t>
            </a:r>
            <a:r>
              <a:rPr lang="en-US" sz="18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donor</a:t>
            </a:r>
            <a:r>
              <a:rPr lang="en-US" sz="18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blood,</a:t>
            </a:r>
            <a:r>
              <a:rPr lang="en-US" sz="18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and</a:t>
            </a:r>
            <a:r>
              <a:rPr lang="en-US" sz="18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its</a:t>
            </a:r>
            <a:r>
              <a:rPr lang="en-US" sz="18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components</a:t>
            </a:r>
            <a:r>
              <a:rPr lang="en-US" sz="18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at</a:t>
            </a:r>
            <a:r>
              <a:rPr lang="en-US" sz="18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all</a:t>
            </a:r>
            <a:r>
              <a:rPr lang="en-US" sz="18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stages of circulation;</a:t>
            </a:r>
            <a:endParaRPr lang="uk-UA" sz="1600" spc="0" dirty="0">
              <a:effectLst/>
              <a:latin typeface="Times New Roman" panose="02020603050405020304" pitchFamily="18" charset="0"/>
              <a:ea typeface="Wingdings" panose="05000000000000000000" pitchFamily="2" charset="2"/>
              <a:cs typeface="Wingdings" panose="05000000000000000000" pitchFamily="2" charset="2"/>
            </a:endParaRPr>
          </a:p>
          <a:p>
            <a:pPr marL="342900" marR="86995" lvl="0" indent="-342900" algn="just">
              <a:buSzPts val="1200"/>
              <a:buFont typeface="Wingdings" panose="05000000000000000000" pitchFamily="2" charset="2"/>
              <a:buChar char=""/>
              <a:tabLst>
                <a:tab pos="899160" algn="l"/>
              </a:tabLst>
            </a:pPr>
            <a:r>
              <a:rPr lang="en-US" sz="1800" spc="0" dirty="0">
                <a:effectLst/>
                <a:latin typeface="Times New Roman" panose="02020603050405020304" pitchFamily="18" charset="0"/>
                <a:ea typeface="Wingdings" panose="05000000000000000000" pitchFamily="2" charset="2"/>
                <a:cs typeface="Wingdings" panose="05000000000000000000" pitchFamily="2" charset="2"/>
              </a:rPr>
              <a:t>conducting</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sector-specific</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certification</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laboratories</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for</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quality</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control of medicinal products and laboratories within the blood system.</a:t>
            </a:r>
            <a:endParaRPr lang="uk-UA" sz="1600" spc="0" dirty="0">
              <a:effectLst/>
              <a:latin typeface="Times New Roman" panose="02020603050405020304" pitchFamily="18" charset="0"/>
              <a:ea typeface="Wingdings" panose="05000000000000000000" pitchFamily="2" charset="2"/>
              <a:cs typeface="Wingdings" panose="05000000000000000000" pitchFamily="2" charset="2"/>
            </a:endParaRPr>
          </a:p>
          <a:p>
            <a:pPr marL="342900" marR="88900" lvl="0" indent="-342900" algn="just">
              <a:spcBef>
                <a:spcPts val="5"/>
              </a:spcBef>
              <a:buSzPts val="1200"/>
              <a:buFont typeface="Wingdings" panose="05000000000000000000" pitchFamily="2" charset="2"/>
              <a:buChar char=""/>
              <a:tabLst>
                <a:tab pos="899160" algn="l"/>
              </a:tabLst>
            </a:pPr>
            <a:r>
              <a:rPr lang="en-US" sz="1800" spc="0" dirty="0">
                <a:effectLst/>
                <a:latin typeface="Times New Roman" panose="02020603050405020304" pitchFamily="18" charset="0"/>
                <a:ea typeface="Wingdings" panose="05000000000000000000" pitchFamily="2" charset="2"/>
                <a:cs typeface="Wingdings" panose="05000000000000000000" pitchFamily="2" charset="2"/>
              </a:rPr>
              <a:t>organizing</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and</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implementing</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measures</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to</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detect,</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withdraw,</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and</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prevent</a:t>
            </a:r>
            <a:r>
              <a:rPr lang="en-US" sz="18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800" spc="0" dirty="0">
                <a:effectLst/>
                <a:latin typeface="Times New Roman" panose="02020603050405020304" pitchFamily="18" charset="0"/>
                <a:ea typeface="Wingdings" panose="05000000000000000000" pitchFamily="2" charset="2"/>
                <a:cs typeface="Wingdings" panose="05000000000000000000" pitchFamily="2" charset="2"/>
              </a:rPr>
              <a:t>the circulation of falsified, substandard, unregistered medicinal products, as well as medicinal products that do not meet established regulatory requirements, within the Department’s </a:t>
            </a:r>
            <a:r>
              <a:rPr lang="en-US" sz="1800" spc="-10" dirty="0">
                <a:effectLst/>
                <a:latin typeface="Times New Roman" panose="02020603050405020304" pitchFamily="18" charset="0"/>
                <a:ea typeface="Wingdings" panose="05000000000000000000" pitchFamily="2" charset="2"/>
                <a:cs typeface="Wingdings" panose="05000000000000000000" pitchFamily="2" charset="2"/>
              </a:rPr>
              <a:t>competence.</a:t>
            </a:r>
            <a:endParaRPr lang="uk-UA" sz="1600" spc="0" dirty="0">
              <a:effectLst/>
              <a:latin typeface="Times New Roman" panose="02020603050405020304" pitchFamily="18" charset="0"/>
              <a:ea typeface="Wingdings" panose="05000000000000000000" pitchFamily="2" charset="2"/>
              <a:cs typeface="Wingdings" panose="05000000000000000000" pitchFamily="2" charset="2"/>
            </a:endParaRPr>
          </a:p>
        </p:txBody>
      </p:sp>
    </p:spTree>
    <p:extLst>
      <p:ext uri="{BB962C8B-B14F-4D97-AF65-F5344CB8AC3E}">
        <p14:creationId xmlns:p14="http://schemas.microsoft.com/office/powerpoint/2010/main" val="36761934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686499-DA6F-476C-7C3C-7C13497170B8}"/>
              </a:ext>
            </a:extLst>
          </p:cNvPr>
          <p:cNvSpPr txBox="1"/>
          <p:nvPr/>
        </p:nvSpPr>
        <p:spPr>
          <a:xfrm>
            <a:off x="1510545" y="220686"/>
            <a:ext cx="10266946" cy="6416628"/>
          </a:xfrm>
          <a:prstGeom prst="rect">
            <a:avLst/>
          </a:prstGeom>
          <a:solidFill>
            <a:schemeClr val="tx2">
              <a:lumMod val="20000"/>
              <a:lumOff val="80000"/>
            </a:schemeClr>
          </a:solidFill>
          <a:ln>
            <a:solidFill>
              <a:schemeClr val="accent1"/>
            </a:solidFill>
          </a:ln>
        </p:spPr>
        <p:txBody>
          <a:bodyPr wrap="square">
            <a:spAutoFit/>
          </a:bodyPr>
          <a:lstStyle/>
          <a:p>
            <a:pPr marL="1270" marR="86360" indent="448945" algn="just"/>
            <a:r>
              <a:rPr lang="en-US" sz="1700" i="1" u="sng" dirty="0">
                <a:effectLst/>
                <a:latin typeface="Times New Roman" panose="02020603050405020304" pitchFamily="18" charset="0"/>
                <a:ea typeface="Times New Roman" panose="02020603050405020304" pitchFamily="18" charset="0"/>
              </a:rPr>
              <a:t>Department of State Regulation and Control in the Sphere of Circulation of Narcotic</a:t>
            </a:r>
            <a:r>
              <a:rPr lang="en-US" sz="1700" i="1" dirty="0">
                <a:effectLst/>
                <a:latin typeface="Times New Roman" panose="02020603050405020304" pitchFamily="18" charset="0"/>
                <a:ea typeface="Times New Roman" panose="02020603050405020304" pitchFamily="18" charset="0"/>
              </a:rPr>
              <a:t> </a:t>
            </a:r>
            <a:r>
              <a:rPr lang="en-US" sz="1700" i="1" u="sng" dirty="0">
                <a:effectLst/>
                <a:latin typeface="Times New Roman" panose="02020603050405020304" pitchFamily="18" charset="0"/>
                <a:ea typeface="Times New Roman" panose="02020603050405020304" pitchFamily="18" charset="0"/>
              </a:rPr>
              <a:t>Drugs,</a:t>
            </a:r>
            <a:r>
              <a:rPr lang="en-US" sz="1700" i="1" u="sng" spc="200" dirty="0">
                <a:effectLst/>
                <a:latin typeface="Times New Roman" panose="02020603050405020304" pitchFamily="18" charset="0"/>
                <a:ea typeface="Times New Roman" panose="02020603050405020304" pitchFamily="18" charset="0"/>
              </a:rPr>
              <a:t> </a:t>
            </a:r>
            <a:r>
              <a:rPr lang="en-US" sz="1700" i="1" u="sng" dirty="0">
                <a:effectLst/>
                <a:latin typeface="Times New Roman" panose="02020603050405020304" pitchFamily="18" charset="0"/>
                <a:ea typeface="Times New Roman" panose="02020603050405020304" pitchFamily="18" charset="0"/>
              </a:rPr>
              <a:t>Psychotropic</a:t>
            </a:r>
            <a:r>
              <a:rPr lang="en-US" sz="1700" i="1" u="sng" spc="200" dirty="0">
                <a:effectLst/>
                <a:latin typeface="Times New Roman" panose="02020603050405020304" pitchFamily="18" charset="0"/>
                <a:ea typeface="Times New Roman" panose="02020603050405020304" pitchFamily="18" charset="0"/>
              </a:rPr>
              <a:t> </a:t>
            </a:r>
            <a:r>
              <a:rPr lang="en-US" sz="1700" i="1" u="sng" dirty="0">
                <a:effectLst/>
                <a:latin typeface="Times New Roman" panose="02020603050405020304" pitchFamily="18" charset="0"/>
                <a:ea typeface="Times New Roman" panose="02020603050405020304" pitchFamily="18" charset="0"/>
              </a:rPr>
              <a:t>Substances,</a:t>
            </a:r>
            <a:r>
              <a:rPr lang="en-US" sz="1700" i="1" u="sng" spc="200" dirty="0">
                <a:effectLst/>
                <a:latin typeface="Times New Roman" panose="02020603050405020304" pitchFamily="18" charset="0"/>
                <a:ea typeface="Times New Roman" panose="02020603050405020304" pitchFamily="18" charset="0"/>
              </a:rPr>
              <a:t> </a:t>
            </a:r>
            <a:r>
              <a:rPr lang="en-US" sz="1700" i="1" u="sng" dirty="0">
                <a:effectLst/>
                <a:latin typeface="Times New Roman" panose="02020603050405020304" pitchFamily="18" charset="0"/>
                <a:ea typeface="Times New Roman" panose="02020603050405020304" pitchFamily="18" charset="0"/>
              </a:rPr>
              <a:t>Precursors</a:t>
            </a:r>
            <a:r>
              <a:rPr lang="en-US" sz="1700" i="1" u="sng" spc="200" dirty="0">
                <a:effectLst/>
                <a:latin typeface="Times New Roman" panose="02020603050405020304" pitchFamily="18" charset="0"/>
                <a:ea typeface="Times New Roman" panose="02020603050405020304" pitchFamily="18" charset="0"/>
              </a:rPr>
              <a:t> </a:t>
            </a:r>
            <a:r>
              <a:rPr lang="en-US" sz="1700" i="1" u="sng" dirty="0">
                <a:effectLst/>
                <a:latin typeface="Times New Roman" panose="02020603050405020304" pitchFamily="18" charset="0"/>
                <a:ea typeface="Times New Roman" panose="02020603050405020304" pitchFamily="18" charset="0"/>
              </a:rPr>
              <a:t>and</a:t>
            </a:r>
            <a:r>
              <a:rPr lang="en-US" sz="1700" i="1" u="sng" spc="200" dirty="0">
                <a:effectLst/>
                <a:latin typeface="Times New Roman" panose="02020603050405020304" pitchFamily="18" charset="0"/>
                <a:ea typeface="Times New Roman" panose="02020603050405020304" pitchFamily="18" charset="0"/>
              </a:rPr>
              <a:t> </a:t>
            </a:r>
            <a:r>
              <a:rPr lang="en-US" sz="1700" i="1" u="sng" dirty="0">
                <a:effectLst/>
                <a:latin typeface="Times New Roman" panose="02020603050405020304" pitchFamily="18" charset="0"/>
                <a:ea typeface="Times New Roman" panose="02020603050405020304" pitchFamily="18" charset="0"/>
              </a:rPr>
              <a:t>Counteraction</a:t>
            </a:r>
            <a:r>
              <a:rPr lang="en-US" sz="1700" i="1" u="sng" spc="200" dirty="0">
                <a:effectLst/>
                <a:latin typeface="Times New Roman" panose="02020603050405020304" pitchFamily="18" charset="0"/>
                <a:ea typeface="Times New Roman" panose="02020603050405020304" pitchFamily="18" charset="0"/>
              </a:rPr>
              <a:t> </a:t>
            </a:r>
            <a:r>
              <a:rPr lang="en-US" sz="1700" i="1" u="sng" dirty="0">
                <a:effectLst/>
                <a:latin typeface="Times New Roman" panose="02020603050405020304" pitchFamily="18" charset="0"/>
                <a:ea typeface="Times New Roman" panose="02020603050405020304" pitchFamily="18" charset="0"/>
              </a:rPr>
              <a:t>to</a:t>
            </a:r>
            <a:r>
              <a:rPr lang="en-US" sz="1700" i="1" u="sng" spc="200" dirty="0">
                <a:effectLst/>
                <a:latin typeface="Times New Roman" panose="02020603050405020304" pitchFamily="18" charset="0"/>
                <a:ea typeface="Times New Roman" panose="02020603050405020304" pitchFamily="18" charset="0"/>
              </a:rPr>
              <a:t> </a:t>
            </a:r>
            <a:r>
              <a:rPr lang="en-US" sz="1700" i="1" u="sng" dirty="0">
                <a:effectLst/>
                <a:latin typeface="Times New Roman" panose="02020603050405020304" pitchFamily="18" charset="0"/>
                <a:ea typeface="Times New Roman" panose="02020603050405020304" pitchFamily="18" charset="0"/>
              </a:rPr>
              <a:t>Their</a:t>
            </a:r>
            <a:r>
              <a:rPr lang="en-US" sz="1700" i="1" u="sng" spc="200" dirty="0">
                <a:effectLst/>
                <a:latin typeface="Times New Roman" panose="02020603050405020304" pitchFamily="18" charset="0"/>
                <a:ea typeface="Times New Roman" panose="02020603050405020304" pitchFamily="18" charset="0"/>
              </a:rPr>
              <a:t> </a:t>
            </a:r>
            <a:r>
              <a:rPr lang="en-US" sz="1700" i="1" u="sng" dirty="0">
                <a:effectLst/>
                <a:latin typeface="Times New Roman" panose="02020603050405020304" pitchFamily="18" charset="0"/>
                <a:ea typeface="Times New Roman" panose="02020603050405020304" pitchFamily="18" charset="0"/>
              </a:rPr>
              <a:t>Illegal</a:t>
            </a:r>
            <a:r>
              <a:rPr lang="en-US" sz="1700" i="1" u="sng" spc="200" dirty="0">
                <a:effectLst/>
                <a:latin typeface="Times New Roman" panose="02020603050405020304" pitchFamily="18" charset="0"/>
                <a:ea typeface="Times New Roman" panose="02020603050405020304" pitchFamily="18" charset="0"/>
              </a:rPr>
              <a:t> </a:t>
            </a:r>
            <a:r>
              <a:rPr lang="en-US" sz="1700" i="1" u="sng" dirty="0">
                <a:effectLst/>
                <a:latin typeface="Times New Roman" panose="02020603050405020304" pitchFamily="18" charset="0"/>
                <a:ea typeface="Times New Roman" panose="02020603050405020304" pitchFamily="18" charset="0"/>
              </a:rPr>
              <a:t>Circulation</a:t>
            </a:r>
            <a:r>
              <a:rPr lang="en-US" sz="1700" i="1" dirty="0">
                <a:effectLst/>
                <a:latin typeface="Times New Roman" panose="02020603050405020304" pitchFamily="18" charset="0"/>
                <a:ea typeface="Times New Roman" panose="02020603050405020304" pitchFamily="18" charset="0"/>
              </a:rPr>
              <a:t> </a:t>
            </a:r>
            <a:r>
              <a:rPr lang="en-US" sz="1700" i="1" u="sng" dirty="0">
                <a:effectLst/>
                <a:latin typeface="Times New Roman" panose="02020603050405020304" pitchFamily="18" charset="0"/>
                <a:ea typeface="Times New Roman" panose="02020603050405020304" pitchFamily="18" charset="0"/>
              </a:rPr>
              <a:t>of the State Service of Ukraine on Medicines and Drugs Control</a:t>
            </a:r>
            <a:endParaRPr lang="uk-UA" sz="1700" i="1" u="sng" dirty="0">
              <a:effectLst/>
              <a:latin typeface="Times New Roman" panose="02020603050405020304" pitchFamily="18" charset="0"/>
              <a:ea typeface="Times New Roman" panose="02020603050405020304" pitchFamily="18" charset="0"/>
            </a:endParaRPr>
          </a:p>
          <a:p>
            <a:pPr marL="1270" marR="86360" indent="448945" algn="just"/>
            <a:endParaRPr lang="uk-UA" sz="1700" dirty="0">
              <a:effectLst/>
              <a:latin typeface="Times New Roman" panose="02020603050405020304" pitchFamily="18" charset="0"/>
              <a:ea typeface="Times New Roman" panose="02020603050405020304" pitchFamily="18" charset="0"/>
            </a:endParaRPr>
          </a:p>
          <a:p>
            <a:pPr marL="450850" indent="448945" algn="just"/>
            <a:r>
              <a:rPr lang="en-US" sz="1700" dirty="0">
                <a:effectLst/>
                <a:latin typeface="Times New Roman" panose="02020603050405020304" pitchFamily="18" charset="0"/>
                <a:ea typeface="Times New Roman" panose="02020603050405020304" pitchFamily="18" charset="0"/>
              </a:rPr>
              <a:t>The</a:t>
            </a:r>
            <a:r>
              <a:rPr lang="en-US" sz="1700" spc="-15" dirty="0">
                <a:effectLst/>
                <a:latin typeface="Times New Roman" panose="02020603050405020304" pitchFamily="18" charset="0"/>
                <a:ea typeface="Times New Roman" panose="02020603050405020304" pitchFamily="18" charset="0"/>
              </a:rPr>
              <a:t> </a:t>
            </a:r>
            <a:r>
              <a:rPr lang="en-US" sz="1700" dirty="0">
                <a:effectLst/>
                <a:latin typeface="Times New Roman" panose="02020603050405020304" pitchFamily="18" charset="0"/>
                <a:ea typeface="Times New Roman" panose="02020603050405020304" pitchFamily="18" charset="0"/>
              </a:rPr>
              <a:t>main functions of</a:t>
            </a:r>
            <a:r>
              <a:rPr lang="en-US" sz="1700" spc="-5" dirty="0">
                <a:effectLst/>
                <a:latin typeface="Times New Roman" panose="02020603050405020304" pitchFamily="18" charset="0"/>
                <a:ea typeface="Times New Roman" panose="02020603050405020304" pitchFamily="18" charset="0"/>
              </a:rPr>
              <a:t> </a:t>
            </a:r>
            <a:r>
              <a:rPr lang="en-US" sz="1700" dirty="0">
                <a:effectLst/>
                <a:latin typeface="Times New Roman" panose="02020603050405020304" pitchFamily="18" charset="0"/>
                <a:ea typeface="Times New Roman" panose="02020603050405020304" pitchFamily="18" charset="0"/>
              </a:rPr>
              <a:t>the</a:t>
            </a:r>
            <a:r>
              <a:rPr lang="en-US" sz="1700" spc="-5" dirty="0">
                <a:effectLst/>
                <a:latin typeface="Times New Roman" panose="02020603050405020304" pitchFamily="18" charset="0"/>
                <a:ea typeface="Times New Roman" panose="02020603050405020304" pitchFamily="18" charset="0"/>
              </a:rPr>
              <a:t> </a:t>
            </a:r>
            <a:r>
              <a:rPr lang="en-US" sz="1700" dirty="0">
                <a:effectLst/>
                <a:latin typeface="Times New Roman" panose="02020603050405020304" pitchFamily="18" charset="0"/>
                <a:ea typeface="Times New Roman" panose="02020603050405020304" pitchFamily="18" charset="0"/>
              </a:rPr>
              <a:t>Department </a:t>
            </a:r>
            <a:r>
              <a:rPr lang="en-US" sz="1700" spc="-10" dirty="0">
                <a:effectLst/>
                <a:latin typeface="Times New Roman" panose="02020603050405020304" pitchFamily="18" charset="0"/>
                <a:ea typeface="Times New Roman" panose="02020603050405020304" pitchFamily="18" charset="0"/>
              </a:rPr>
              <a:t>include:</a:t>
            </a:r>
            <a:endParaRPr lang="uk-UA" sz="1700" dirty="0">
              <a:effectLst/>
              <a:latin typeface="Times New Roman" panose="02020603050405020304" pitchFamily="18" charset="0"/>
              <a:ea typeface="Times New Roman" panose="02020603050405020304" pitchFamily="18" charset="0"/>
            </a:endParaRPr>
          </a:p>
          <a:p>
            <a:pPr marL="342900" marR="92075" lvl="0" indent="-342900" algn="just">
              <a:buSzPts val="1200"/>
              <a:buFont typeface="Wingdings" panose="05000000000000000000" pitchFamily="2" charset="2"/>
              <a:buChar char=""/>
              <a:tabLst>
                <a:tab pos="899160" algn="l"/>
              </a:tabLst>
            </a:pPr>
            <a:r>
              <a:rPr lang="en-US" sz="1700" spc="0" dirty="0">
                <a:effectLst/>
                <a:latin typeface="Times New Roman" panose="02020603050405020304" pitchFamily="18" charset="0"/>
                <a:ea typeface="Wingdings" panose="05000000000000000000" pitchFamily="2" charset="2"/>
                <a:cs typeface="Wingdings" panose="05000000000000000000" pitchFamily="2" charset="2"/>
              </a:rPr>
              <a:t>ensuring</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the</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licensing</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all</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types</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business</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activities</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in</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the</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circulation of narcotic drugs, psychotropic substances, and precursors;</a:t>
            </a:r>
            <a:endParaRPr lang="uk-UA" sz="1700" spc="0" dirty="0">
              <a:effectLst/>
              <a:latin typeface="Times New Roman" panose="02020603050405020304" pitchFamily="18" charset="0"/>
              <a:ea typeface="Wingdings" panose="05000000000000000000" pitchFamily="2" charset="2"/>
              <a:cs typeface="Wingdings" panose="05000000000000000000" pitchFamily="2" charset="2"/>
            </a:endParaRPr>
          </a:p>
          <a:p>
            <a:pPr marL="342900" lvl="0" indent="-342900" algn="just">
              <a:buSzPts val="1200"/>
              <a:buFont typeface="Wingdings" panose="05000000000000000000" pitchFamily="2" charset="2"/>
              <a:buChar char=""/>
              <a:tabLst>
                <a:tab pos="899795" algn="l"/>
              </a:tabLst>
            </a:pPr>
            <a:r>
              <a:rPr lang="en-US" sz="1700" spc="0" dirty="0">
                <a:effectLst/>
                <a:latin typeface="Times New Roman" panose="02020603050405020304" pitchFamily="18" charset="0"/>
                <a:ea typeface="Wingdings" panose="05000000000000000000" pitchFamily="2" charset="2"/>
                <a:cs typeface="Wingdings" panose="05000000000000000000" pitchFamily="2" charset="2"/>
              </a:rPr>
              <a:t>organizing</a:t>
            </a:r>
            <a:r>
              <a:rPr lang="en-US" sz="1700" spc="-15"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the submission of</a:t>
            </a:r>
            <a:r>
              <a:rPr lang="en-US" sz="1700" spc="-1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proposals to </a:t>
            </a:r>
            <a:r>
              <a:rPr lang="en-US" sz="1700" spc="-10" dirty="0">
                <a:effectLst/>
                <a:latin typeface="Times New Roman" panose="02020603050405020304" pitchFamily="18" charset="0"/>
                <a:ea typeface="Wingdings" panose="05000000000000000000" pitchFamily="2" charset="2"/>
                <a:cs typeface="Wingdings" panose="05000000000000000000" pitchFamily="2" charset="2"/>
              </a:rPr>
              <a:t>determine:</a:t>
            </a:r>
            <a:endParaRPr lang="uk-UA" sz="1700"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marR="91440" lvl="1" indent="-285750" algn="just">
              <a:lnSpc>
                <a:spcPct val="98000"/>
              </a:lnSpc>
              <a:spcBef>
                <a:spcPts val="25"/>
              </a:spcBef>
              <a:buSzPts val="1200"/>
              <a:buFont typeface="Symbol" panose="05050102010706020507" pitchFamily="18" charset="2"/>
              <a:buChar char=""/>
              <a:tabLst>
                <a:tab pos="899795" algn="l"/>
                <a:tab pos="908050" algn="l"/>
              </a:tabLst>
            </a:pPr>
            <a:r>
              <a:rPr lang="en-US" sz="1700" spc="0" dirty="0">
                <a:effectLst/>
                <a:latin typeface="Times New Roman" panose="02020603050405020304" pitchFamily="18" charset="0"/>
                <a:ea typeface="Symbol" panose="05050102010706020507" pitchFamily="18" charset="2"/>
                <a:cs typeface="Symbol" panose="05050102010706020507" pitchFamily="18" charset="2"/>
              </a:rPr>
              <a:t>the maximum permissible quantities of narcotic drugs, psychotropic substances, and precursors contained in medicinal products;</a:t>
            </a:r>
            <a:endParaRPr lang="uk-UA" sz="1700" spc="0" dirty="0">
              <a:effectLst/>
              <a:latin typeface="Times New Roman" panose="02020603050405020304" pitchFamily="18" charset="0"/>
              <a:ea typeface="Symbol" panose="05050102010706020507" pitchFamily="18" charset="2"/>
              <a:cs typeface="Symbol" panose="05050102010706020507" pitchFamily="18" charset="2"/>
            </a:endParaRPr>
          </a:p>
          <a:p>
            <a:pPr marL="742950" marR="87630" lvl="1" indent="-285750" algn="just">
              <a:spcBef>
                <a:spcPts val="440"/>
              </a:spcBef>
              <a:buSzPts val="1200"/>
              <a:buFont typeface="Symbol" panose="05050102010706020507" pitchFamily="18" charset="2"/>
              <a:buChar char=""/>
              <a:tabLst>
                <a:tab pos="899795" algn="l"/>
                <a:tab pos="908050" algn="l"/>
              </a:tabLst>
            </a:pPr>
            <a:r>
              <a:rPr lang="en-US" sz="1700" spc="0" dirty="0">
                <a:effectLst/>
                <a:latin typeface="Times New Roman" panose="02020603050405020304" pitchFamily="18" charset="0"/>
                <a:ea typeface="Symbol" panose="05050102010706020507" pitchFamily="18" charset="2"/>
                <a:cs typeface="Symbol" panose="05050102010706020507" pitchFamily="18" charset="2"/>
              </a:rPr>
              <a:t>the</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list</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of</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tools</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and</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equipment</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used</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for</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the</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production</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and</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manufacture of</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narcotic</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drugs,</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psychotropic</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substances,</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and</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precursors</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that</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are</a:t>
            </a:r>
            <a:r>
              <a:rPr lang="en-US" sz="17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1700" spc="0" dirty="0">
                <a:effectLst/>
                <a:latin typeface="Times New Roman" panose="02020603050405020304" pitchFamily="18" charset="0"/>
                <a:ea typeface="Symbol" panose="05050102010706020507" pitchFamily="18" charset="2"/>
                <a:cs typeface="Symbol" panose="05050102010706020507" pitchFamily="18" charset="2"/>
              </a:rPr>
              <a:t>subject to control, as well as the rules for conducting operations with them;</a:t>
            </a:r>
            <a:endParaRPr lang="uk-UA" sz="1700" spc="0" dirty="0">
              <a:effectLst/>
              <a:latin typeface="Times New Roman" panose="02020603050405020304" pitchFamily="18" charset="0"/>
              <a:ea typeface="Symbol" panose="05050102010706020507" pitchFamily="18" charset="2"/>
              <a:cs typeface="Symbol" panose="05050102010706020507" pitchFamily="18" charset="2"/>
            </a:endParaRPr>
          </a:p>
          <a:p>
            <a:pPr marL="742950" marR="91440" lvl="1" indent="-285750" algn="just">
              <a:lnSpc>
                <a:spcPct val="98000"/>
              </a:lnSpc>
              <a:spcBef>
                <a:spcPts val="20"/>
              </a:spcBef>
              <a:buSzPts val="1200"/>
              <a:buFont typeface="Symbol" panose="05050102010706020507" pitchFamily="18" charset="2"/>
              <a:buChar char=""/>
              <a:tabLst>
                <a:tab pos="899795" algn="l"/>
                <a:tab pos="908050" algn="l"/>
              </a:tabLst>
            </a:pPr>
            <a:r>
              <a:rPr lang="en-US" sz="1700" spc="0" dirty="0">
                <a:effectLst/>
                <a:latin typeface="Times New Roman" panose="02020603050405020304" pitchFamily="18" charset="0"/>
                <a:ea typeface="Symbol" panose="05050102010706020507" pitchFamily="18" charset="2"/>
                <a:cs typeface="Symbol" panose="05050102010706020507" pitchFamily="18" charset="2"/>
              </a:rPr>
              <a:t>the procedure for transporting narcotic drugs, psychotropic substances, and precursors within Ukraine and the documentation required for such transport;</a:t>
            </a:r>
            <a:endParaRPr lang="uk-UA" sz="1700" spc="0" dirty="0">
              <a:effectLst/>
              <a:latin typeface="Times New Roman" panose="02020603050405020304" pitchFamily="18" charset="0"/>
              <a:ea typeface="Symbol" panose="05050102010706020507" pitchFamily="18" charset="2"/>
              <a:cs typeface="Symbol" panose="05050102010706020507" pitchFamily="18" charset="2"/>
            </a:endParaRPr>
          </a:p>
          <a:p>
            <a:pPr marL="742950" marR="90170" lvl="1" indent="-285750" algn="just">
              <a:spcBef>
                <a:spcPts val="10"/>
              </a:spcBef>
              <a:buSzPts val="1200"/>
              <a:buFont typeface="Symbol" panose="05050102010706020507" pitchFamily="18" charset="2"/>
              <a:buChar char=""/>
              <a:tabLst>
                <a:tab pos="899795" algn="l"/>
                <a:tab pos="908050" algn="l"/>
              </a:tabLst>
            </a:pPr>
            <a:r>
              <a:rPr lang="en-US" sz="1700" spc="0" dirty="0">
                <a:effectLst/>
                <a:latin typeface="Times New Roman" panose="02020603050405020304" pitchFamily="18" charset="0"/>
                <a:ea typeface="Symbol" panose="05050102010706020507" pitchFamily="18" charset="2"/>
                <a:cs typeface="Symbol" panose="05050102010706020507" pitchFamily="18" charset="2"/>
              </a:rPr>
              <a:t>the volume of quotas within which the production, manufacture, storage, import, and export of narcotic drugs and psychotropic substances for medical and scientific purposes, as well as medicinal products containing narcotic drugs, psychotropic substances, and precursors in quantities exceeding the permissible limits, are carried out.</a:t>
            </a:r>
            <a:endParaRPr lang="uk-UA" sz="1700" spc="0" dirty="0">
              <a:effectLst/>
              <a:latin typeface="Times New Roman" panose="02020603050405020304" pitchFamily="18" charset="0"/>
              <a:ea typeface="Symbol" panose="05050102010706020507" pitchFamily="18" charset="2"/>
              <a:cs typeface="Symbol" panose="05050102010706020507" pitchFamily="18" charset="2"/>
            </a:endParaRPr>
          </a:p>
          <a:p>
            <a:pPr marL="342900" marR="90805" lvl="0" indent="-342900" algn="just">
              <a:buSzPts val="1200"/>
              <a:buFont typeface="Wingdings" panose="05000000000000000000" pitchFamily="2" charset="2"/>
              <a:buChar char=""/>
              <a:tabLst>
                <a:tab pos="899160" algn="l"/>
              </a:tabLst>
            </a:pPr>
            <a:r>
              <a:rPr lang="en-US" sz="1700" spc="0" dirty="0">
                <a:effectLst/>
                <a:latin typeface="Times New Roman" panose="02020603050405020304" pitchFamily="18" charset="0"/>
                <a:ea typeface="Wingdings" panose="05000000000000000000" pitchFamily="2" charset="2"/>
                <a:cs typeface="Wingdings" panose="05000000000000000000" pitchFamily="2" charset="2"/>
              </a:rPr>
              <a:t>ensuring,</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in</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coordination</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with</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the</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Security</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Service</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Ukraine</a:t>
            </a:r>
            <a:r>
              <a:rPr lang="en-US" sz="17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1700" spc="0" dirty="0">
                <a:effectLst/>
                <a:latin typeface="Times New Roman" panose="02020603050405020304" pitchFamily="18" charset="0"/>
                <a:ea typeface="Wingdings" panose="05000000000000000000" pitchFamily="2" charset="2"/>
                <a:cs typeface="Wingdings" panose="05000000000000000000" pitchFamily="2" charset="2"/>
              </a:rPr>
              <a:t>(SBU), the issuance of permits to business entities for the import and transit of narcotic drugs, psychotropic substances, and precursors;</a:t>
            </a:r>
            <a:endParaRPr lang="uk-UA" sz="1700" spc="0" dirty="0">
              <a:effectLst/>
              <a:latin typeface="Times New Roman" panose="02020603050405020304" pitchFamily="18" charset="0"/>
              <a:ea typeface="Wingdings" panose="05000000000000000000" pitchFamily="2" charset="2"/>
              <a:cs typeface="Wingdings" panose="05000000000000000000" pitchFamily="2" charset="2"/>
            </a:endParaRPr>
          </a:p>
          <a:p>
            <a:pPr marL="342900" marR="93345" lvl="0" indent="-342900" algn="just">
              <a:buSzPts val="1200"/>
              <a:buFont typeface="Wingdings" panose="05000000000000000000" pitchFamily="2" charset="2"/>
              <a:buChar char=""/>
              <a:tabLst>
                <a:tab pos="899160" algn="l"/>
              </a:tabLst>
            </a:pPr>
            <a:r>
              <a:rPr lang="en-US" sz="1700" spc="0" dirty="0">
                <a:effectLst/>
                <a:latin typeface="Times New Roman" panose="02020603050405020304" pitchFamily="18" charset="0"/>
                <a:ea typeface="Wingdings" panose="05000000000000000000" pitchFamily="2" charset="2"/>
                <a:cs typeface="Wingdings" panose="05000000000000000000" pitchFamily="2" charset="2"/>
              </a:rPr>
              <a:t>controlling compliance by business entities with the procedure for the destruction of narcotic drugs, psychotropic substances, and precursors.</a:t>
            </a:r>
            <a:endParaRPr lang="uk-UA" sz="1700"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marR="90170" lvl="1" indent="-285750" algn="just">
              <a:spcBef>
                <a:spcPts val="10"/>
              </a:spcBef>
              <a:buSzPts val="1200"/>
              <a:buFont typeface="Symbol" panose="05050102010706020507" pitchFamily="18" charset="2"/>
              <a:buChar char=""/>
              <a:tabLst>
                <a:tab pos="899795" algn="l"/>
                <a:tab pos="908050" algn="l"/>
              </a:tabLst>
            </a:pPr>
            <a:endParaRPr lang="uk-UA" spc="0" dirty="0">
              <a:effectLst/>
              <a:latin typeface="Times New Roman" panose="02020603050405020304" pitchFamily="18" charset="0"/>
              <a:ea typeface="Symbol" panose="05050102010706020507" pitchFamily="18" charset="2"/>
              <a:cs typeface="Symbol" panose="05050102010706020507" pitchFamily="18" charset="2"/>
            </a:endParaRPr>
          </a:p>
        </p:txBody>
      </p:sp>
    </p:spTree>
    <p:extLst>
      <p:ext uri="{BB962C8B-B14F-4D97-AF65-F5344CB8AC3E}">
        <p14:creationId xmlns:p14="http://schemas.microsoft.com/office/powerpoint/2010/main" val="879352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CE3859-8358-8774-B753-73A69503E25B}"/>
              </a:ext>
            </a:extLst>
          </p:cNvPr>
          <p:cNvSpPr txBox="1"/>
          <p:nvPr/>
        </p:nvSpPr>
        <p:spPr>
          <a:xfrm>
            <a:off x="2399070" y="980793"/>
            <a:ext cx="9016181" cy="4401205"/>
          </a:xfrm>
          <a:prstGeom prst="rect">
            <a:avLst/>
          </a:prstGeom>
          <a:noFill/>
        </p:spPr>
        <p:txBody>
          <a:bodyPr wrap="square">
            <a:spAutoFit/>
          </a:bodyPr>
          <a:lstStyle/>
          <a:p>
            <a:pPr marL="1270" marR="88265" indent="448945" algn="just"/>
            <a:r>
              <a:rPr lang="en-US" sz="2000" b="1" i="1" u="sng" dirty="0">
                <a:effectLst/>
                <a:latin typeface="Times New Roman" panose="02020603050405020304" pitchFamily="18" charset="0"/>
                <a:ea typeface="Times New Roman" panose="02020603050405020304" pitchFamily="18" charset="0"/>
              </a:rPr>
              <a:t>Department</a:t>
            </a:r>
            <a:r>
              <a:rPr lang="en-US" sz="2000" b="1" i="1" u="sng" spc="145" dirty="0">
                <a:effectLst/>
                <a:latin typeface="Times New Roman" panose="02020603050405020304" pitchFamily="18" charset="0"/>
                <a:ea typeface="Times New Roman" panose="02020603050405020304" pitchFamily="18" charset="0"/>
              </a:rPr>
              <a:t> </a:t>
            </a:r>
            <a:r>
              <a:rPr lang="en-US" sz="2000" b="1" i="1" u="sng" dirty="0">
                <a:effectLst/>
                <a:latin typeface="Times New Roman" panose="02020603050405020304" pitchFamily="18" charset="0"/>
                <a:ea typeface="Times New Roman" panose="02020603050405020304" pitchFamily="18" charset="0"/>
              </a:rPr>
              <a:t>of</a:t>
            </a:r>
            <a:r>
              <a:rPr lang="en-US" sz="2000" b="1" i="1" u="sng" spc="160" dirty="0">
                <a:effectLst/>
                <a:latin typeface="Times New Roman" panose="02020603050405020304" pitchFamily="18" charset="0"/>
                <a:ea typeface="Times New Roman" panose="02020603050405020304" pitchFamily="18" charset="0"/>
              </a:rPr>
              <a:t> </a:t>
            </a:r>
            <a:r>
              <a:rPr lang="en-US" sz="2000" b="1" i="1" u="sng" dirty="0">
                <a:effectLst/>
                <a:latin typeface="Times New Roman" panose="02020603050405020304" pitchFamily="18" charset="0"/>
                <a:ea typeface="Times New Roman" panose="02020603050405020304" pitchFamily="18" charset="0"/>
              </a:rPr>
              <a:t>Wholesale</a:t>
            </a:r>
            <a:r>
              <a:rPr lang="en-US" sz="2000" b="1" i="1" u="sng" spc="140" dirty="0">
                <a:effectLst/>
                <a:latin typeface="Times New Roman" panose="02020603050405020304" pitchFamily="18" charset="0"/>
                <a:ea typeface="Times New Roman" panose="02020603050405020304" pitchFamily="18" charset="0"/>
              </a:rPr>
              <a:t> </a:t>
            </a:r>
            <a:r>
              <a:rPr lang="en-US" sz="2000" b="1" i="1" u="sng" dirty="0">
                <a:effectLst/>
                <a:latin typeface="Times New Roman" panose="02020603050405020304" pitchFamily="18" charset="0"/>
                <a:ea typeface="Times New Roman" panose="02020603050405020304" pitchFamily="18" charset="0"/>
              </a:rPr>
              <a:t>and</a:t>
            </a:r>
            <a:r>
              <a:rPr lang="en-US" sz="2000" b="1" i="1" u="sng" spc="145" dirty="0">
                <a:effectLst/>
                <a:latin typeface="Times New Roman" panose="02020603050405020304" pitchFamily="18" charset="0"/>
                <a:ea typeface="Times New Roman" panose="02020603050405020304" pitchFamily="18" charset="0"/>
              </a:rPr>
              <a:t> </a:t>
            </a:r>
            <a:r>
              <a:rPr lang="en-US" sz="2000" b="1" i="1" u="sng" dirty="0">
                <a:effectLst/>
                <a:latin typeface="Times New Roman" panose="02020603050405020304" pitchFamily="18" charset="0"/>
                <a:ea typeface="Times New Roman" panose="02020603050405020304" pitchFamily="18" charset="0"/>
              </a:rPr>
              <a:t>Retail</a:t>
            </a:r>
            <a:r>
              <a:rPr lang="en-US" sz="2000" b="1" i="1" u="sng" spc="160" dirty="0">
                <a:effectLst/>
                <a:latin typeface="Times New Roman" panose="02020603050405020304" pitchFamily="18" charset="0"/>
                <a:ea typeface="Times New Roman" panose="02020603050405020304" pitchFamily="18" charset="0"/>
              </a:rPr>
              <a:t> </a:t>
            </a:r>
            <a:r>
              <a:rPr lang="en-US" sz="2000" b="1" i="1" u="sng" dirty="0">
                <a:effectLst/>
                <a:latin typeface="Times New Roman" panose="02020603050405020304" pitchFamily="18" charset="0"/>
                <a:ea typeface="Times New Roman" panose="02020603050405020304" pitchFamily="18" charset="0"/>
              </a:rPr>
              <a:t>Trade</a:t>
            </a:r>
            <a:r>
              <a:rPr lang="en-US" sz="2000" b="1" i="1" u="sng" spc="140" dirty="0">
                <a:effectLst/>
                <a:latin typeface="Times New Roman" panose="02020603050405020304" pitchFamily="18" charset="0"/>
                <a:ea typeface="Times New Roman" panose="02020603050405020304" pitchFamily="18" charset="0"/>
              </a:rPr>
              <a:t> </a:t>
            </a:r>
            <a:r>
              <a:rPr lang="en-US" sz="2000" b="1" i="1" u="sng" dirty="0">
                <a:effectLst/>
                <a:latin typeface="Times New Roman" panose="02020603050405020304" pitchFamily="18" charset="0"/>
                <a:ea typeface="Times New Roman" panose="02020603050405020304" pitchFamily="18" charset="0"/>
              </a:rPr>
              <a:t>of</a:t>
            </a:r>
            <a:r>
              <a:rPr lang="en-US" sz="2000" b="1" i="1" u="sng" spc="145" dirty="0">
                <a:effectLst/>
                <a:latin typeface="Times New Roman" panose="02020603050405020304" pitchFamily="18" charset="0"/>
                <a:ea typeface="Times New Roman" panose="02020603050405020304" pitchFamily="18" charset="0"/>
              </a:rPr>
              <a:t> </a:t>
            </a:r>
            <a:r>
              <a:rPr lang="en-US" sz="2000" b="1" i="1" u="sng" dirty="0">
                <a:effectLst/>
                <a:latin typeface="Times New Roman" panose="02020603050405020304" pitchFamily="18" charset="0"/>
                <a:ea typeface="Times New Roman" panose="02020603050405020304" pitchFamily="18" charset="0"/>
              </a:rPr>
              <a:t>Medicinal</a:t>
            </a:r>
            <a:r>
              <a:rPr lang="en-US" sz="2000" b="1" i="1" u="sng" spc="145" dirty="0">
                <a:effectLst/>
                <a:latin typeface="Times New Roman" panose="02020603050405020304" pitchFamily="18" charset="0"/>
                <a:ea typeface="Times New Roman" panose="02020603050405020304" pitchFamily="18" charset="0"/>
              </a:rPr>
              <a:t> </a:t>
            </a:r>
            <a:r>
              <a:rPr lang="en-US" sz="2000" b="1" i="1" u="sng" dirty="0">
                <a:effectLst/>
                <a:latin typeface="Times New Roman" panose="02020603050405020304" pitchFamily="18" charset="0"/>
                <a:ea typeface="Times New Roman" panose="02020603050405020304" pitchFamily="18" charset="0"/>
              </a:rPr>
              <a:t>Products</a:t>
            </a:r>
            <a:r>
              <a:rPr lang="en-US" sz="2000" b="1" i="1" u="sng" spc="160" dirty="0">
                <a:effectLst/>
                <a:latin typeface="Times New Roman" panose="02020603050405020304" pitchFamily="18" charset="0"/>
                <a:ea typeface="Times New Roman" panose="02020603050405020304" pitchFamily="18" charset="0"/>
              </a:rPr>
              <a:t> </a:t>
            </a:r>
            <a:r>
              <a:rPr lang="en-US" sz="2000" b="1" i="1" u="sng" dirty="0">
                <a:effectLst/>
                <a:latin typeface="Times New Roman" panose="02020603050405020304" pitchFamily="18" charset="0"/>
                <a:ea typeface="Times New Roman" panose="02020603050405020304" pitchFamily="18" charset="0"/>
              </a:rPr>
              <a:t>of</a:t>
            </a:r>
            <a:r>
              <a:rPr lang="en-US" sz="2000" b="1" i="1" u="sng" spc="145" dirty="0">
                <a:effectLst/>
                <a:latin typeface="Times New Roman" panose="02020603050405020304" pitchFamily="18" charset="0"/>
                <a:ea typeface="Times New Roman" panose="02020603050405020304" pitchFamily="18" charset="0"/>
              </a:rPr>
              <a:t> </a:t>
            </a:r>
            <a:r>
              <a:rPr lang="en-US" sz="2000" b="1" i="1" u="sng" dirty="0">
                <a:effectLst/>
                <a:latin typeface="Times New Roman" panose="02020603050405020304" pitchFamily="18" charset="0"/>
                <a:ea typeface="Times New Roman" panose="02020603050405020304" pitchFamily="18" charset="0"/>
              </a:rPr>
              <a:t>the</a:t>
            </a:r>
            <a:r>
              <a:rPr lang="en-US" sz="2000" b="1" i="1" u="sng" spc="145" dirty="0">
                <a:effectLst/>
                <a:latin typeface="Times New Roman" panose="02020603050405020304" pitchFamily="18" charset="0"/>
                <a:ea typeface="Times New Roman" panose="02020603050405020304" pitchFamily="18" charset="0"/>
              </a:rPr>
              <a:t> </a:t>
            </a:r>
            <a:r>
              <a:rPr lang="en-US" sz="2000" b="1" i="1" u="sng" dirty="0">
                <a:effectLst/>
                <a:latin typeface="Times New Roman" panose="02020603050405020304" pitchFamily="18" charset="0"/>
                <a:ea typeface="Times New Roman" panose="02020603050405020304" pitchFamily="18" charset="0"/>
              </a:rPr>
              <a:t>State</a:t>
            </a:r>
            <a:r>
              <a:rPr lang="en-US" sz="2000" b="1" i="1" u="sng" spc="140" dirty="0">
                <a:effectLst/>
                <a:latin typeface="Times New Roman" panose="02020603050405020304" pitchFamily="18" charset="0"/>
                <a:ea typeface="Times New Roman" panose="02020603050405020304" pitchFamily="18" charset="0"/>
              </a:rPr>
              <a:t> </a:t>
            </a:r>
            <a:r>
              <a:rPr lang="en-US" sz="2000" b="1" i="1" u="sng" dirty="0">
                <a:effectLst/>
                <a:latin typeface="Times New Roman" panose="02020603050405020304" pitchFamily="18" charset="0"/>
                <a:ea typeface="Times New Roman" panose="02020603050405020304" pitchFamily="18" charset="0"/>
              </a:rPr>
              <a:t>Service</a:t>
            </a:r>
            <a:r>
              <a:rPr lang="en-US" sz="2000" b="1" i="1" dirty="0">
                <a:effectLst/>
                <a:latin typeface="Times New Roman" panose="02020603050405020304" pitchFamily="18" charset="0"/>
                <a:ea typeface="Times New Roman" panose="02020603050405020304" pitchFamily="18" charset="0"/>
              </a:rPr>
              <a:t> </a:t>
            </a:r>
            <a:r>
              <a:rPr lang="en-US" sz="2000" b="1" i="1" u="sng" dirty="0">
                <a:effectLst/>
                <a:latin typeface="Times New Roman" panose="02020603050405020304" pitchFamily="18" charset="0"/>
                <a:ea typeface="Times New Roman" panose="02020603050405020304" pitchFamily="18" charset="0"/>
              </a:rPr>
              <a:t>of Ukraine on Medicines and Drugs Control</a:t>
            </a:r>
            <a:endParaRPr lang="uk-UA" sz="2000" b="1" i="1" u="sng" dirty="0">
              <a:effectLst/>
              <a:latin typeface="Times New Roman" panose="02020603050405020304" pitchFamily="18" charset="0"/>
              <a:ea typeface="Times New Roman" panose="02020603050405020304" pitchFamily="18" charset="0"/>
            </a:endParaRPr>
          </a:p>
          <a:p>
            <a:pPr marL="1270" marR="88265" indent="448945" algn="just"/>
            <a:endParaRPr lang="uk-UA" sz="2000" dirty="0">
              <a:effectLst/>
              <a:latin typeface="Times New Roman" panose="02020603050405020304" pitchFamily="18" charset="0"/>
              <a:ea typeface="Times New Roman" panose="02020603050405020304" pitchFamily="18" charset="0"/>
            </a:endParaRPr>
          </a:p>
          <a:p>
            <a:pPr marL="450850" indent="448945" algn="just"/>
            <a:r>
              <a:rPr lang="en-US" sz="2000" dirty="0">
                <a:effectLst/>
                <a:latin typeface="Times New Roman" panose="02020603050405020304" pitchFamily="18" charset="0"/>
                <a:ea typeface="Times New Roman" panose="02020603050405020304" pitchFamily="18" charset="0"/>
              </a:rPr>
              <a:t>Main</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functions of</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Department:</a:t>
            </a:r>
            <a:endParaRPr lang="uk-UA" sz="2000" dirty="0">
              <a:effectLst/>
              <a:latin typeface="Times New Roman" panose="02020603050405020304" pitchFamily="18" charset="0"/>
              <a:ea typeface="Times New Roman" panose="02020603050405020304" pitchFamily="18" charset="0"/>
            </a:endParaRPr>
          </a:p>
          <a:p>
            <a:pPr marL="342900" marR="89535" lvl="0" indent="-342900" algn="just">
              <a:buSzPts val="1200"/>
              <a:buFont typeface="Wingdings" panose="05000000000000000000" pitchFamily="2" charset="2"/>
              <a:buChar char=""/>
              <a:tabLst>
                <a:tab pos="899160" algn="l"/>
              </a:tabLst>
            </a:pPr>
            <a:r>
              <a:rPr lang="en-US" sz="2000" spc="0" dirty="0">
                <a:effectLst/>
                <a:latin typeface="Times New Roman" panose="02020603050405020304" pitchFamily="18" charset="0"/>
                <a:ea typeface="Wingdings" panose="05000000000000000000" pitchFamily="2" charset="2"/>
                <a:cs typeface="Wingdings" panose="05000000000000000000" pitchFamily="2" charset="2"/>
              </a:rPr>
              <a:t>conducting the examination of documents submitted for obtaining, amending, and renewing licenses for conducting business activities related to the production of medicinal products in pharmacy settings, and the wholesale and retail trade of medicinal products;</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342900" marR="91440" lvl="0" indent="-342900" algn="just">
              <a:buSzPts val="1200"/>
              <a:buFont typeface="Wingdings" panose="05000000000000000000" pitchFamily="2" charset="2"/>
              <a:buChar char=""/>
              <a:tabLst>
                <a:tab pos="899160" algn="l"/>
              </a:tabLst>
            </a:pPr>
            <a:r>
              <a:rPr lang="en-US" sz="2000" spc="0" dirty="0">
                <a:effectLst/>
                <a:latin typeface="Times New Roman" panose="02020603050405020304" pitchFamily="18" charset="0"/>
                <a:ea typeface="Wingdings" panose="05000000000000000000" pitchFamily="2" charset="2"/>
                <a:cs typeface="Wingdings" panose="05000000000000000000" pitchFamily="2" charset="2"/>
              </a:rPr>
              <a:t>forming</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and maintaining a</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database</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entities certified for</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compliance</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with Good Distribution Practice (GDP) requirements;</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342900" marR="88900" lvl="0" indent="-342900" algn="just">
              <a:buSzPts val="1200"/>
              <a:buFont typeface="Wingdings" panose="05000000000000000000" pitchFamily="2" charset="2"/>
              <a:buChar char=""/>
              <a:tabLst>
                <a:tab pos="899160" algn="l"/>
              </a:tabLst>
            </a:pPr>
            <a:r>
              <a:rPr lang="en-US" sz="2000" spc="0" dirty="0">
                <a:effectLst/>
                <a:latin typeface="Times New Roman" panose="02020603050405020304" pitchFamily="18" charset="0"/>
                <a:ea typeface="Wingdings" panose="05000000000000000000" pitchFamily="2" charset="2"/>
                <a:cs typeface="Wingdings" panose="05000000000000000000" pitchFamily="2" charset="2"/>
              </a:rPr>
              <a:t>implementing</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state</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control</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over</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the</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compliance</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business</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entities</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with the</a:t>
            </a:r>
            <a:r>
              <a:rPr lang="en-US" sz="2000" spc="-1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licensing</a:t>
            </a:r>
            <a:r>
              <a:rPr lang="en-US" sz="2000" spc="-1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conditions</a:t>
            </a:r>
            <a:r>
              <a:rPr lang="en-US" sz="2000" spc="-1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for</a:t>
            </a:r>
            <a:r>
              <a:rPr lang="en-US" sz="2000" spc="-2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the</a:t>
            </a:r>
            <a:r>
              <a:rPr lang="en-US" sz="2000" spc="-1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specified</a:t>
            </a:r>
            <a:r>
              <a:rPr lang="en-US" sz="2000" spc="-1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types</a:t>
            </a:r>
            <a:r>
              <a:rPr lang="en-US" sz="2000" spc="-1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business</a:t>
            </a:r>
            <a:r>
              <a:rPr lang="en-US" sz="2000" spc="-1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activities;</a:t>
            </a:r>
            <a:r>
              <a:rPr lang="en-US" sz="2000" spc="-1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this</a:t>
            </a:r>
            <a:r>
              <a:rPr lang="en-US" sz="2000" spc="-1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includes</a:t>
            </a:r>
            <a:r>
              <a:rPr lang="en-US" sz="2000" spc="-1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organizing</a:t>
            </a:r>
            <a:r>
              <a:rPr lang="en-US" sz="2000" spc="-1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and conducting planned and unplanned inspections of entities engaged in the specified business </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activities.</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p:txBody>
      </p:sp>
    </p:spTree>
    <p:extLst>
      <p:ext uri="{BB962C8B-B14F-4D97-AF65-F5344CB8AC3E}">
        <p14:creationId xmlns:p14="http://schemas.microsoft.com/office/powerpoint/2010/main" val="853846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3E2377-563D-3459-803D-7533261E571E}"/>
              </a:ext>
            </a:extLst>
          </p:cNvPr>
          <p:cNvSpPr txBox="1"/>
          <p:nvPr/>
        </p:nvSpPr>
        <p:spPr>
          <a:xfrm>
            <a:off x="2477728" y="887106"/>
            <a:ext cx="8878529" cy="4401205"/>
          </a:xfrm>
          <a:prstGeom prst="rect">
            <a:avLst/>
          </a:prstGeom>
          <a:noFill/>
        </p:spPr>
        <p:txBody>
          <a:bodyPr wrap="square">
            <a:spAutoFit/>
          </a:bodyPr>
          <a:lstStyle/>
          <a:p>
            <a:pPr marL="1270" marR="91440" indent="448945" algn="just"/>
            <a:r>
              <a:rPr lang="en-US" sz="2000" i="1" dirty="0">
                <a:effectLst/>
                <a:latin typeface="Times New Roman" panose="02020603050405020304" pitchFamily="18" charset="0"/>
                <a:ea typeface="Times New Roman" panose="02020603050405020304" pitchFamily="18" charset="0"/>
              </a:rPr>
              <a:t>State enterprise under the management of the State Service of Ukraine on Medicinal Products and Drug Control:</a:t>
            </a:r>
            <a:endParaRPr lang="uk-UA" sz="2000" i="1" dirty="0">
              <a:effectLst/>
              <a:latin typeface="Times New Roman" panose="02020603050405020304" pitchFamily="18" charset="0"/>
              <a:ea typeface="Times New Roman" panose="02020603050405020304" pitchFamily="18" charset="0"/>
            </a:endParaRPr>
          </a:p>
          <a:p>
            <a:pPr marL="1270" marR="91440" indent="448945" algn="just"/>
            <a:endParaRPr lang="uk-UA" sz="2000" dirty="0">
              <a:effectLst/>
              <a:latin typeface="Times New Roman" panose="02020603050405020304" pitchFamily="18" charset="0"/>
              <a:ea typeface="Times New Roman" panose="02020603050405020304" pitchFamily="18" charset="0"/>
            </a:endParaRPr>
          </a:p>
          <a:p>
            <a:pPr marL="342900" marR="92075" lvl="0" indent="-342900" algn="just">
              <a:buSzPts val="1200"/>
              <a:buFont typeface="Times New Roman" panose="02020603050405020304" pitchFamily="18" charset="0"/>
              <a:buAutoNum type="arabicPeriod"/>
              <a:tabLst>
                <a:tab pos="899795" algn="l"/>
              </a:tabLst>
            </a:pPr>
            <a:r>
              <a:rPr lang="en-US" sz="2000" i="1" spc="0" dirty="0">
                <a:effectLst/>
                <a:latin typeface="Times New Roman" panose="02020603050405020304" pitchFamily="18" charset="0"/>
                <a:ea typeface="Times New Roman" panose="02020603050405020304" pitchFamily="18" charset="0"/>
              </a:rPr>
              <a:t>State Enterprise "Central Laboratory for Quality Analysis of Medicinal Products and Medical Products"</a:t>
            </a:r>
            <a:endParaRPr lang="uk-UA" sz="2000" spc="0" dirty="0">
              <a:effectLst/>
              <a:latin typeface="Times New Roman" panose="02020603050405020304" pitchFamily="18" charset="0"/>
              <a:ea typeface="Times New Roman" panose="02020603050405020304" pitchFamily="18" charset="0"/>
            </a:endParaRPr>
          </a:p>
          <a:p>
            <a:pPr marL="1270" marR="86995" indent="448945" algn="just"/>
            <a:r>
              <a:rPr lang="en-US" sz="2000" dirty="0">
                <a:effectLst/>
                <a:latin typeface="Times New Roman" panose="02020603050405020304" pitchFamily="18" charset="0"/>
                <a:ea typeface="Times New Roman" panose="02020603050405020304" pitchFamily="18" charset="0"/>
              </a:rPr>
              <a:t>The State Enterprise "Central Laboratory for Quality</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Analysis of Medicinal Products and Medical Products" is a reference laboratory of the State Service of Ukraine on Medicines and Drugs Control with the following main activities:</a:t>
            </a:r>
            <a:endParaRPr lang="uk-UA" sz="2000" dirty="0">
              <a:effectLst/>
              <a:latin typeface="Times New Roman" panose="02020603050405020304" pitchFamily="18" charset="0"/>
              <a:ea typeface="Times New Roman" panose="02020603050405020304" pitchFamily="18" charset="0"/>
            </a:endParaRPr>
          </a:p>
          <a:p>
            <a:pPr marL="742950" lvl="1" indent="-285750" algn="just">
              <a:buSzPts val="1200"/>
              <a:buFont typeface="Wingdings" panose="05000000000000000000" pitchFamily="2" charset="2"/>
              <a:buChar char=""/>
              <a:tabLst>
                <a:tab pos="899795" algn="l"/>
              </a:tabLst>
            </a:pPr>
            <a:r>
              <a:rPr lang="en-US" sz="2000" spc="0" dirty="0">
                <a:effectLst/>
                <a:latin typeface="Times New Roman" panose="02020603050405020304" pitchFamily="18" charset="0"/>
                <a:ea typeface="Wingdings" panose="05000000000000000000" pitchFamily="2" charset="2"/>
                <a:cs typeface="Wingdings" panose="05000000000000000000" pitchFamily="2" charset="2"/>
              </a:rPr>
              <a:t>conducting</a:t>
            </a:r>
            <a:r>
              <a:rPr lang="en-US" sz="2000" spc="-2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quality</a:t>
            </a:r>
            <a:r>
              <a:rPr lang="en-US" sz="2000" spc="-1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analysis</a:t>
            </a:r>
            <a:r>
              <a:rPr lang="en-US" sz="2000" spc="1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finished</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medicinal </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products;</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lvl="1" indent="-285750" algn="just">
              <a:buSzPts val="1200"/>
              <a:buFont typeface="Wingdings" panose="05000000000000000000" pitchFamily="2" charset="2"/>
              <a:buChar char=""/>
              <a:tabLst>
                <a:tab pos="899795" algn="l"/>
              </a:tabLst>
            </a:pPr>
            <a:r>
              <a:rPr lang="en-US" sz="2000" spc="0" dirty="0">
                <a:effectLst/>
                <a:latin typeface="Times New Roman" panose="02020603050405020304" pitchFamily="18" charset="0"/>
                <a:ea typeface="Wingdings" panose="05000000000000000000" pitchFamily="2" charset="2"/>
                <a:cs typeface="Wingdings" panose="05000000000000000000" pitchFamily="2" charset="2"/>
              </a:rPr>
              <a:t>qualifying</a:t>
            </a:r>
            <a:r>
              <a:rPr lang="en-US" sz="2000" spc="-2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analytical</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instruments</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and</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equipment;</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marR="90170" lvl="1" indent="-285750" algn="just">
              <a:buSzPts val="1200"/>
              <a:buFont typeface="Wingdings" panose="05000000000000000000" pitchFamily="2" charset="2"/>
              <a:buChar char=""/>
              <a:tabLst>
                <a:tab pos="899160" algn="l"/>
              </a:tabLst>
            </a:pPr>
            <a:r>
              <a:rPr lang="en-US" sz="2000" spc="0" dirty="0">
                <a:effectLst/>
                <a:latin typeface="Times New Roman" panose="02020603050405020304" pitchFamily="18" charset="0"/>
                <a:ea typeface="Wingdings" panose="05000000000000000000" pitchFamily="2" charset="2"/>
                <a:cs typeface="Wingdings" panose="05000000000000000000" pitchFamily="2" charset="2"/>
              </a:rPr>
              <a:t>performing</a:t>
            </a:r>
            <a:r>
              <a:rPr lang="en-US" sz="2000" spc="39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technical</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expertise</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and</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inspections</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the</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production</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conditions of medicinal products as directed by the State Service of Ukraine on Medicines and Drugs Control to determine compliance with Good Manufacturing Practice (GMP) requirements.</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p:txBody>
      </p:sp>
    </p:spTree>
    <p:extLst>
      <p:ext uri="{BB962C8B-B14F-4D97-AF65-F5344CB8AC3E}">
        <p14:creationId xmlns:p14="http://schemas.microsoft.com/office/powerpoint/2010/main" val="17970577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9BC213-4C80-DE48-6874-AEE143F7087F}"/>
              </a:ext>
            </a:extLst>
          </p:cNvPr>
          <p:cNvSpPr txBox="1"/>
          <p:nvPr/>
        </p:nvSpPr>
        <p:spPr>
          <a:xfrm>
            <a:off x="2005781" y="290364"/>
            <a:ext cx="9694606" cy="5940088"/>
          </a:xfrm>
          <a:prstGeom prst="rect">
            <a:avLst/>
          </a:prstGeom>
          <a:noFill/>
        </p:spPr>
        <p:txBody>
          <a:bodyPr wrap="square">
            <a:spAutoFit/>
          </a:bodyPr>
          <a:lstStyle/>
          <a:p>
            <a:pPr lvl="0" algn="just">
              <a:buSzPts val="1200"/>
              <a:tabLst>
                <a:tab pos="900430" algn="l"/>
              </a:tabLst>
            </a:pPr>
            <a:r>
              <a:rPr lang="uk-UA" sz="2000" i="1" spc="0" dirty="0">
                <a:effectLst/>
                <a:latin typeface="Times New Roman" panose="02020603050405020304" pitchFamily="18" charset="0"/>
                <a:ea typeface="Times New Roman" panose="02020603050405020304" pitchFamily="18" charset="0"/>
              </a:rPr>
              <a:t>2. </a:t>
            </a:r>
            <a:r>
              <a:rPr lang="en-US" sz="2000" i="1" spc="0" dirty="0">
                <a:effectLst/>
                <a:latin typeface="Times New Roman" panose="02020603050405020304" pitchFamily="18" charset="0"/>
                <a:ea typeface="Times New Roman" panose="02020603050405020304" pitchFamily="18" charset="0"/>
              </a:rPr>
              <a:t>State</a:t>
            </a:r>
            <a:r>
              <a:rPr lang="en-US" sz="2000" i="1" spc="-20" dirty="0">
                <a:effectLst/>
                <a:latin typeface="Times New Roman" panose="02020603050405020304" pitchFamily="18" charset="0"/>
                <a:ea typeface="Times New Roman" panose="02020603050405020304" pitchFamily="18" charset="0"/>
              </a:rPr>
              <a:t> </a:t>
            </a:r>
            <a:r>
              <a:rPr lang="en-US" sz="2000" i="1" spc="0" dirty="0">
                <a:effectLst/>
                <a:latin typeface="Times New Roman" panose="02020603050405020304" pitchFamily="18" charset="0"/>
                <a:ea typeface="Times New Roman" panose="02020603050405020304" pitchFamily="18" charset="0"/>
              </a:rPr>
              <a:t>Enterprise</a:t>
            </a:r>
            <a:r>
              <a:rPr lang="en-US" sz="2000" i="1" spc="-10" dirty="0">
                <a:effectLst/>
                <a:latin typeface="Times New Roman" panose="02020603050405020304" pitchFamily="18" charset="0"/>
                <a:ea typeface="Times New Roman" panose="02020603050405020304" pitchFamily="18" charset="0"/>
              </a:rPr>
              <a:t> </a:t>
            </a:r>
            <a:r>
              <a:rPr lang="en-US" sz="2000" i="1" spc="0" dirty="0">
                <a:effectLst/>
                <a:latin typeface="Times New Roman" panose="02020603050405020304" pitchFamily="18" charset="0"/>
                <a:ea typeface="Times New Roman" panose="02020603050405020304" pitchFamily="18" charset="0"/>
              </a:rPr>
              <a:t>"Ukrainian</a:t>
            </a:r>
            <a:r>
              <a:rPr lang="en-US" sz="2000" i="1" spc="-5" dirty="0">
                <a:effectLst/>
                <a:latin typeface="Times New Roman" panose="02020603050405020304" pitchFamily="18" charset="0"/>
                <a:ea typeface="Times New Roman" panose="02020603050405020304" pitchFamily="18" charset="0"/>
              </a:rPr>
              <a:t> </a:t>
            </a:r>
            <a:r>
              <a:rPr lang="en-US" sz="2000" i="1" spc="0" dirty="0">
                <a:effectLst/>
                <a:latin typeface="Times New Roman" panose="02020603050405020304" pitchFamily="18" charset="0"/>
                <a:ea typeface="Times New Roman" panose="02020603050405020304" pitchFamily="18" charset="0"/>
              </a:rPr>
              <a:t>Pharmaceutical</a:t>
            </a:r>
            <a:r>
              <a:rPr lang="en-US" sz="2000" i="1" spc="-5" dirty="0">
                <a:effectLst/>
                <a:latin typeface="Times New Roman" panose="02020603050405020304" pitchFamily="18" charset="0"/>
                <a:ea typeface="Times New Roman" panose="02020603050405020304" pitchFamily="18" charset="0"/>
              </a:rPr>
              <a:t> </a:t>
            </a:r>
            <a:r>
              <a:rPr lang="en-US" sz="2000" i="1" spc="0" dirty="0">
                <a:effectLst/>
                <a:latin typeface="Times New Roman" panose="02020603050405020304" pitchFamily="18" charset="0"/>
                <a:ea typeface="Times New Roman" panose="02020603050405020304" pitchFamily="18" charset="0"/>
              </a:rPr>
              <a:t>Quality</a:t>
            </a:r>
            <a:r>
              <a:rPr lang="en-US" sz="2000" i="1" spc="-5" dirty="0">
                <a:effectLst/>
                <a:latin typeface="Times New Roman" panose="02020603050405020304" pitchFamily="18" charset="0"/>
                <a:ea typeface="Times New Roman" panose="02020603050405020304" pitchFamily="18" charset="0"/>
              </a:rPr>
              <a:t> </a:t>
            </a:r>
            <a:r>
              <a:rPr lang="en-US" sz="2000" i="1" spc="-10" dirty="0">
                <a:effectLst/>
                <a:latin typeface="Times New Roman" panose="02020603050405020304" pitchFamily="18" charset="0"/>
                <a:ea typeface="Times New Roman" panose="02020603050405020304" pitchFamily="18" charset="0"/>
              </a:rPr>
              <a:t>Institute"</a:t>
            </a:r>
            <a:endParaRPr lang="uk-UA" sz="2000" spc="0" dirty="0">
              <a:effectLst/>
              <a:latin typeface="Times New Roman" panose="02020603050405020304" pitchFamily="18" charset="0"/>
              <a:ea typeface="Times New Roman" panose="02020603050405020304" pitchFamily="18" charset="0"/>
            </a:endParaRPr>
          </a:p>
          <a:p>
            <a:pPr marL="1270" marR="93345" indent="448945" algn="just"/>
            <a:r>
              <a:rPr lang="en-US" sz="2000" dirty="0">
                <a:effectLst/>
                <a:latin typeface="Times New Roman" panose="02020603050405020304" pitchFamily="18" charset="0"/>
                <a:ea typeface="Times New Roman" panose="02020603050405020304" pitchFamily="18" charset="0"/>
              </a:rPr>
              <a:t>The main activities of the State Enterprise "Ukrainian Pharmaceutical Quality Institute" </a:t>
            </a:r>
            <a:r>
              <a:rPr lang="en-US" sz="2000" spc="-10" dirty="0">
                <a:effectLst/>
                <a:latin typeface="Times New Roman" panose="02020603050405020304" pitchFamily="18" charset="0"/>
                <a:ea typeface="Times New Roman" panose="02020603050405020304" pitchFamily="18" charset="0"/>
              </a:rPr>
              <a:t>include:</a:t>
            </a:r>
            <a:endParaRPr lang="uk-UA" sz="2000" dirty="0">
              <a:effectLst/>
              <a:latin typeface="Times New Roman" panose="02020603050405020304" pitchFamily="18" charset="0"/>
              <a:ea typeface="Times New Roman" panose="02020603050405020304" pitchFamily="18" charset="0"/>
            </a:endParaRPr>
          </a:p>
          <a:p>
            <a:pPr marL="742950" marR="89535" lvl="1" indent="-285750" algn="just">
              <a:buSzPts val="1200"/>
              <a:buFont typeface="Wingdings" panose="05000000000000000000" pitchFamily="2" charset="2"/>
              <a:buChar char=""/>
              <a:tabLst>
                <a:tab pos="899160" algn="l"/>
              </a:tabLst>
            </a:pPr>
            <a:r>
              <a:rPr lang="en-US" sz="2000" spc="0" dirty="0">
                <a:effectLst/>
                <a:latin typeface="Times New Roman" panose="02020603050405020304" pitchFamily="18" charset="0"/>
                <a:ea typeface="Wingdings" panose="05000000000000000000" pitchFamily="2" charset="2"/>
                <a:cs typeface="Wingdings" panose="05000000000000000000" pitchFamily="2" charset="2"/>
              </a:rPr>
              <a:t>providing training for specialists from enterprises, institutions, and organizations, including</a:t>
            </a:r>
            <a:r>
              <a:rPr lang="en-US" sz="2000" spc="-2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public</a:t>
            </a:r>
            <a:r>
              <a:rPr lang="en-US" sz="2000" spc="-1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servants,</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on</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the</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rules</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and</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standards</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Good</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Manufacturing</a:t>
            </a:r>
            <a:r>
              <a:rPr lang="en-US" sz="2000" spc="-2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Practice</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(GMP)</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and Good</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Distribution</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Practice</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(GDP)</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for</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the</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production</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medicines</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and</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medical</a:t>
            </a:r>
            <a:r>
              <a:rPr lang="en-US"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devices in accordance with European and international standards;</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marR="89535" lvl="1" indent="-285750" algn="just">
              <a:buSzPts val="1200"/>
              <a:buFont typeface="Wingdings" panose="05000000000000000000" pitchFamily="2" charset="2"/>
              <a:buChar char=""/>
              <a:tabLst>
                <a:tab pos="899160" algn="l"/>
              </a:tabLst>
            </a:pP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marR="88900" lvl="1" indent="-285750" algn="just">
              <a:buSzPts val="1200"/>
              <a:buFont typeface="Wingdings" panose="05000000000000000000" pitchFamily="2" charset="2"/>
              <a:buChar char=""/>
              <a:tabLst>
                <a:tab pos="899160" algn="l"/>
              </a:tabLst>
            </a:pPr>
            <a:r>
              <a:rPr lang="en-US" sz="2000" spc="0" dirty="0">
                <a:effectLst/>
                <a:latin typeface="Times New Roman" panose="02020603050405020304" pitchFamily="18" charset="0"/>
                <a:ea typeface="Wingdings" panose="05000000000000000000" pitchFamily="2" charset="2"/>
                <a:cs typeface="Wingdings" panose="05000000000000000000" pitchFamily="2" charset="2"/>
              </a:rPr>
              <a:t>conducting</a:t>
            </a:r>
            <a:r>
              <a:rPr lang="en-US"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scientific</a:t>
            </a:r>
            <a:r>
              <a:rPr lang="en-US"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and</a:t>
            </a:r>
            <a:r>
              <a:rPr lang="en-US"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technical</a:t>
            </a:r>
            <a:r>
              <a:rPr lang="en-US"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examinations</a:t>
            </a:r>
            <a:r>
              <a:rPr lang="en-US"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and</a:t>
            </a:r>
            <a:r>
              <a:rPr lang="en-US"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inspections</a:t>
            </a:r>
            <a:r>
              <a:rPr lang="en-US"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to</a:t>
            </a:r>
            <a:r>
              <a:rPr lang="en-US"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confirm</a:t>
            </a:r>
            <a:r>
              <a:rPr lang="en-US"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the</a:t>
            </a:r>
            <a:r>
              <a:rPr lang="en-US" sz="2000" spc="18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compliance</a:t>
            </a:r>
            <a:r>
              <a:rPr lang="en-US" sz="2000" spc="19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z="2000" spc="18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the</a:t>
            </a:r>
            <a:r>
              <a:rPr lang="en-US" sz="2000" spc="19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manufacturing</a:t>
            </a:r>
            <a:r>
              <a:rPr lang="en-US" sz="2000" spc="18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conditions</a:t>
            </a:r>
            <a:r>
              <a:rPr lang="en-US" sz="2000" spc="19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z="2000" spc="18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medicinal</a:t>
            </a:r>
            <a:r>
              <a:rPr lang="en-US" sz="2000" spc="19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products</a:t>
            </a:r>
            <a:r>
              <a:rPr lang="en-US"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with</a:t>
            </a:r>
            <a:r>
              <a:rPr lang="en-US" sz="2000" spc="19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the</a:t>
            </a:r>
            <a:r>
              <a:rPr lang="en-US" sz="2000" spc="18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requirements of good manufacturing and distribution practices of enterprises, institutions and </a:t>
            </a:r>
            <a:r>
              <a:rPr lang="en-US" sz="2000" spc="0" dirty="0" err="1">
                <a:effectLst/>
                <a:latin typeface="Times New Roman" panose="02020603050405020304" pitchFamily="18" charset="0"/>
                <a:ea typeface="Wingdings" panose="05000000000000000000" pitchFamily="2" charset="2"/>
                <a:cs typeface="Wingdings" panose="05000000000000000000" pitchFamily="2" charset="2"/>
              </a:rPr>
              <a:t>organisations</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 regardless of ownership form, conducting certification of production of medicinal products, organizations</a:t>
            </a:r>
            <a:r>
              <a:rPr lang="en-US" sz="2000" spc="5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engaged</a:t>
            </a:r>
            <a:r>
              <a:rPr lang="en-US" sz="2000" spc="6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in</a:t>
            </a:r>
            <a:r>
              <a:rPr lang="en-US" sz="2000" spc="7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wholesale</a:t>
            </a:r>
            <a:r>
              <a:rPr lang="en-US" sz="2000" spc="6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distribution</a:t>
            </a:r>
            <a:r>
              <a:rPr lang="en-US" sz="2000" spc="6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z="2000" spc="6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medicinal</a:t>
            </a:r>
            <a:r>
              <a:rPr lang="en-US" sz="2000" spc="6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products,</a:t>
            </a:r>
            <a:r>
              <a:rPr lang="en-US" sz="2000" spc="8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conducting</a:t>
            </a:r>
            <a:r>
              <a:rPr lang="en-US" sz="2000" spc="5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accreditation</a:t>
            </a:r>
            <a:r>
              <a:rPr lang="uk-UA" sz="2000" dirty="0">
                <a:latin typeface="Times New Roman" panose="02020603050405020304" pitchFamily="18" charset="0"/>
                <a:ea typeface="Wingdings" panose="05000000000000000000" pitchFamily="2" charset="2"/>
                <a:cs typeface="Wingdings" panose="05000000000000000000" pitchFamily="2" charset="2"/>
              </a:rPr>
              <a:t> </a:t>
            </a:r>
            <a:r>
              <a:rPr lang="en-US" sz="2000" dirty="0">
                <a:effectLst/>
                <a:latin typeface="Times New Roman" panose="02020603050405020304" pitchFamily="18" charset="0"/>
                <a:ea typeface="Times New Roman" panose="02020603050405020304" pitchFamily="18" charset="0"/>
              </a:rPr>
              <a:t>of</a:t>
            </a:r>
            <a:r>
              <a:rPr lang="en-US" sz="2000" spc="1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1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control</a:t>
            </a:r>
            <a:r>
              <a:rPr lang="en-US" sz="2000" spc="1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laboratories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1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medicinal</a:t>
            </a:r>
            <a:r>
              <a:rPr lang="en-US" sz="2000" spc="1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products,</a:t>
            </a:r>
            <a:r>
              <a:rPr lang="en-US" sz="2000" spc="1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conducting</a:t>
            </a:r>
            <a:r>
              <a:rPr lang="en-US" sz="2000" spc="1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audits,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inspections,</a:t>
            </a:r>
            <a:r>
              <a:rPr lang="en-US" sz="2000" spc="1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surveys, </a:t>
            </a:r>
            <a:r>
              <a:rPr lang="en-US" sz="2000" spc="-10" dirty="0">
                <a:effectLst/>
                <a:latin typeface="Times New Roman" panose="02020603050405020304" pitchFamily="18" charset="0"/>
                <a:ea typeface="Times New Roman" panose="02020603050405020304" pitchFamily="18" charset="0"/>
              </a:rPr>
              <a:t>etc.;</a:t>
            </a:r>
            <a:endParaRPr lang="uk-UA" sz="2000" spc="-10" dirty="0">
              <a:effectLst/>
              <a:latin typeface="Times New Roman" panose="02020603050405020304" pitchFamily="18" charset="0"/>
              <a:ea typeface="Times New Roman" panose="02020603050405020304" pitchFamily="18" charset="0"/>
            </a:endParaRPr>
          </a:p>
          <a:p>
            <a:pPr marL="742950" marR="88900" lvl="1" indent="-285750" algn="just">
              <a:buSzPts val="1200"/>
              <a:buFont typeface="Wingdings" panose="05000000000000000000" pitchFamily="2" charset="2"/>
              <a:buChar char=""/>
              <a:tabLst>
                <a:tab pos="899160" algn="l"/>
              </a:tabLst>
            </a:pPr>
            <a:endParaRPr lang="uk-UA" sz="2000" dirty="0">
              <a:effectLst/>
              <a:latin typeface="Times New Roman" panose="02020603050405020304" pitchFamily="18" charset="0"/>
              <a:ea typeface="Times New Roman" panose="02020603050405020304" pitchFamily="18" charset="0"/>
            </a:endParaRPr>
          </a:p>
          <a:p>
            <a:pPr marL="742950" marR="90805" lvl="1" indent="-285750">
              <a:buSzPts val="1200"/>
              <a:buFont typeface="Wingdings" panose="05000000000000000000" pitchFamily="2" charset="2"/>
              <a:buChar char=""/>
              <a:tabLst>
                <a:tab pos="899795" algn="l"/>
              </a:tabLst>
            </a:pPr>
            <a:r>
              <a:rPr lang="en-US" sz="2000" spc="0" dirty="0">
                <a:effectLst/>
                <a:latin typeface="Times New Roman" panose="02020603050405020304" pitchFamily="18" charset="0"/>
                <a:ea typeface="Wingdings" panose="05000000000000000000" pitchFamily="2" charset="2"/>
                <a:cs typeface="Wingdings" panose="05000000000000000000" pitchFamily="2" charset="2"/>
              </a:rPr>
              <a:t>conducting specialized examinations to issue expert opinions for the importation into and exportation from Ukraine of narcotic drugs, psychotropic substances, and precursors.</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p:txBody>
      </p:sp>
    </p:spTree>
    <p:extLst>
      <p:ext uri="{BB962C8B-B14F-4D97-AF65-F5344CB8AC3E}">
        <p14:creationId xmlns:p14="http://schemas.microsoft.com/office/powerpoint/2010/main" val="3730843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E9145E-C9A6-86CC-EC3E-2D397D0F711B}"/>
              </a:ext>
            </a:extLst>
          </p:cNvPr>
          <p:cNvSpPr txBox="1"/>
          <p:nvPr/>
        </p:nvSpPr>
        <p:spPr>
          <a:xfrm>
            <a:off x="1887793" y="148441"/>
            <a:ext cx="9802761" cy="6186309"/>
          </a:xfrm>
          <a:prstGeom prst="rect">
            <a:avLst/>
          </a:prstGeom>
          <a:noFill/>
        </p:spPr>
        <p:txBody>
          <a:bodyPr wrap="square">
            <a:spAutoFit/>
          </a:bodyPr>
          <a:lstStyle/>
          <a:p>
            <a:pPr marR="89535" lvl="0">
              <a:spcBef>
                <a:spcPts val="5"/>
              </a:spcBef>
              <a:buSzPts val="1200"/>
              <a:tabLst>
                <a:tab pos="899795" algn="l"/>
              </a:tabLst>
            </a:pPr>
            <a:r>
              <a:rPr lang="uk-UA" i="1" spc="0" dirty="0">
                <a:effectLst/>
                <a:latin typeface="Times New Roman" panose="02020603050405020304" pitchFamily="18" charset="0"/>
                <a:ea typeface="Times New Roman" panose="02020603050405020304" pitchFamily="18" charset="0"/>
              </a:rPr>
              <a:t>3. </a:t>
            </a:r>
            <a:r>
              <a:rPr lang="en-US" i="1" spc="0" dirty="0">
                <a:effectLst/>
                <a:latin typeface="Times New Roman" panose="02020603050405020304" pitchFamily="18" charset="0"/>
                <a:ea typeface="Times New Roman" panose="02020603050405020304" pitchFamily="18" charset="0"/>
              </a:rPr>
              <a:t>State</a:t>
            </a:r>
            <a:r>
              <a:rPr lang="en-US" i="1" spc="200" dirty="0">
                <a:effectLst/>
                <a:latin typeface="Times New Roman" panose="02020603050405020304" pitchFamily="18" charset="0"/>
                <a:ea typeface="Times New Roman" panose="02020603050405020304" pitchFamily="18" charset="0"/>
              </a:rPr>
              <a:t> </a:t>
            </a:r>
            <a:r>
              <a:rPr lang="en-US" i="1" spc="0" dirty="0">
                <a:effectLst/>
                <a:latin typeface="Times New Roman" panose="02020603050405020304" pitchFamily="18" charset="0"/>
                <a:ea typeface="Times New Roman" panose="02020603050405020304" pitchFamily="18" charset="0"/>
              </a:rPr>
              <a:t>Enterprise</a:t>
            </a:r>
            <a:r>
              <a:rPr lang="en-US" i="1" spc="200" dirty="0">
                <a:effectLst/>
                <a:latin typeface="Times New Roman" panose="02020603050405020304" pitchFamily="18" charset="0"/>
                <a:ea typeface="Times New Roman" panose="02020603050405020304" pitchFamily="18" charset="0"/>
              </a:rPr>
              <a:t> </a:t>
            </a:r>
            <a:r>
              <a:rPr lang="en-US" i="1" spc="0" dirty="0">
                <a:effectLst/>
                <a:latin typeface="Times New Roman" panose="02020603050405020304" pitchFamily="18" charset="0"/>
                <a:ea typeface="Times New Roman" panose="02020603050405020304" pitchFamily="18" charset="0"/>
              </a:rPr>
              <a:t>"Ukrainian</a:t>
            </a:r>
            <a:r>
              <a:rPr lang="en-US" i="1" spc="200" dirty="0">
                <a:effectLst/>
                <a:latin typeface="Times New Roman" panose="02020603050405020304" pitchFamily="18" charset="0"/>
                <a:ea typeface="Times New Roman" panose="02020603050405020304" pitchFamily="18" charset="0"/>
              </a:rPr>
              <a:t> </a:t>
            </a:r>
            <a:r>
              <a:rPr lang="en-US" i="1" spc="0" dirty="0">
                <a:effectLst/>
                <a:latin typeface="Times New Roman" panose="02020603050405020304" pitchFamily="18" charset="0"/>
                <a:ea typeface="Times New Roman" panose="02020603050405020304" pitchFamily="18" charset="0"/>
              </a:rPr>
              <a:t>Scientific</a:t>
            </a:r>
            <a:r>
              <a:rPr lang="en-US" i="1" spc="200" dirty="0">
                <a:effectLst/>
                <a:latin typeface="Times New Roman" panose="02020603050405020304" pitchFamily="18" charset="0"/>
                <a:ea typeface="Times New Roman" panose="02020603050405020304" pitchFamily="18" charset="0"/>
              </a:rPr>
              <a:t> </a:t>
            </a:r>
            <a:r>
              <a:rPr lang="en-US" i="1" spc="0" dirty="0" err="1">
                <a:effectLst/>
                <a:latin typeface="Times New Roman" panose="02020603050405020304" pitchFamily="18" charset="0"/>
                <a:ea typeface="Times New Roman" panose="02020603050405020304" pitchFamily="18" charset="0"/>
              </a:rPr>
              <a:t>Pharmacopoeial</a:t>
            </a:r>
            <a:r>
              <a:rPr lang="en-US" i="1" spc="200" dirty="0">
                <a:effectLst/>
                <a:latin typeface="Times New Roman" panose="02020603050405020304" pitchFamily="18" charset="0"/>
                <a:ea typeface="Times New Roman" panose="02020603050405020304" pitchFamily="18" charset="0"/>
              </a:rPr>
              <a:t> </a:t>
            </a:r>
            <a:r>
              <a:rPr lang="en-US" i="1" spc="0" dirty="0">
                <a:effectLst/>
                <a:latin typeface="Times New Roman" panose="02020603050405020304" pitchFamily="18" charset="0"/>
                <a:ea typeface="Times New Roman" panose="02020603050405020304" pitchFamily="18" charset="0"/>
              </a:rPr>
              <a:t>Centre</a:t>
            </a:r>
            <a:r>
              <a:rPr lang="en-US" i="1" spc="200" dirty="0">
                <a:effectLst/>
                <a:latin typeface="Times New Roman" panose="02020603050405020304" pitchFamily="18" charset="0"/>
                <a:ea typeface="Times New Roman" panose="02020603050405020304" pitchFamily="18" charset="0"/>
              </a:rPr>
              <a:t> </a:t>
            </a:r>
            <a:r>
              <a:rPr lang="en-US" i="1" spc="0" dirty="0">
                <a:effectLst/>
                <a:latin typeface="Times New Roman" panose="02020603050405020304" pitchFamily="18" charset="0"/>
                <a:ea typeface="Times New Roman" panose="02020603050405020304" pitchFamily="18" charset="0"/>
              </a:rPr>
              <a:t>for</a:t>
            </a:r>
            <a:r>
              <a:rPr lang="en-US" i="1" spc="200" dirty="0">
                <a:effectLst/>
                <a:latin typeface="Times New Roman" panose="02020603050405020304" pitchFamily="18" charset="0"/>
                <a:ea typeface="Times New Roman" panose="02020603050405020304" pitchFamily="18" charset="0"/>
              </a:rPr>
              <a:t> </a:t>
            </a:r>
            <a:r>
              <a:rPr lang="en-US" i="1" spc="0" dirty="0">
                <a:effectLst/>
                <a:latin typeface="Times New Roman" panose="02020603050405020304" pitchFamily="18" charset="0"/>
                <a:ea typeface="Times New Roman" panose="02020603050405020304" pitchFamily="18" charset="0"/>
              </a:rPr>
              <a:t>the</a:t>
            </a:r>
            <a:r>
              <a:rPr lang="en-US" i="1" spc="200" dirty="0">
                <a:effectLst/>
                <a:latin typeface="Times New Roman" panose="02020603050405020304" pitchFamily="18" charset="0"/>
                <a:ea typeface="Times New Roman" panose="02020603050405020304" pitchFamily="18" charset="0"/>
              </a:rPr>
              <a:t> </a:t>
            </a:r>
            <a:r>
              <a:rPr lang="en-US" i="1" spc="0" dirty="0">
                <a:effectLst/>
                <a:latin typeface="Times New Roman" panose="02020603050405020304" pitchFamily="18" charset="0"/>
                <a:ea typeface="Times New Roman" panose="02020603050405020304" pitchFamily="18" charset="0"/>
              </a:rPr>
              <a:t>Quality of Medicines"</a:t>
            </a:r>
            <a:endParaRPr lang="uk-UA" spc="0" dirty="0">
              <a:effectLst/>
              <a:latin typeface="Times New Roman" panose="02020603050405020304" pitchFamily="18" charset="0"/>
              <a:ea typeface="Times New Roman" panose="02020603050405020304" pitchFamily="18" charset="0"/>
            </a:endParaRPr>
          </a:p>
          <a:p>
            <a:pPr marL="1270" indent="448945" algn="l"/>
            <a:endParaRPr lang="uk-UA" dirty="0">
              <a:effectLst/>
              <a:latin typeface="Times New Roman" panose="02020603050405020304" pitchFamily="18" charset="0"/>
              <a:ea typeface="Times New Roman" panose="02020603050405020304" pitchFamily="18" charset="0"/>
            </a:endParaRPr>
          </a:p>
          <a:p>
            <a:pPr marL="1270" indent="448945" algn="l"/>
            <a:r>
              <a:rPr lang="en-US" dirty="0">
                <a:effectLst/>
                <a:latin typeface="Times New Roman" panose="02020603050405020304" pitchFamily="18" charset="0"/>
                <a:ea typeface="Times New Roman" panose="02020603050405020304" pitchFamily="18" charset="0"/>
              </a:rPr>
              <a:t>The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main</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tasks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and</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directions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of</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work</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of</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State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Enterprise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"Ukrainian</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Scientific </a:t>
            </a:r>
            <a:r>
              <a:rPr lang="en-US" dirty="0" err="1">
                <a:effectLst/>
                <a:latin typeface="Times New Roman" panose="02020603050405020304" pitchFamily="18" charset="0"/>
                <a:ea typeface="Times New Roman" panose="02020603050405020304" pitchFamily="18" charset="0"/>
              </a:rPr>
              <a:t>Pharmacopoeial</a:t>
            </a:r>
            <a:r>
              <a:rPr lang="en-US" dirty="0">
                <a:effectLst/>
                <a:latin typeface="Times New Roman" panose="02020603050405020304" pitchFamily="18" charset="0"/>
                <a:ea typeface="Times New Roman" panose="02020603050405020304" pitchFamily="18" charset="0"/>
              </a:rPr>
              <a:t> Centre for the Quality of Medicines":</a:t>
            </a:r>
            <a:endParaRPr lang="uk-UA" dirty="0">
              <a:effectLst/>
              <a:latin typeface="Times New Roman" panose="02020603050405020304" pitchFamily="18" charset="0"/>
              <a:ea typeface="Times New Roman" panose="02020603050405020304" pitchFamily="18" charset="0"/>
            </a:endParaRPr>
          </a:p>
          <a:p>
            <a:pPr marL="742950" marR="88900" lvl="1" indent="-285750">
              <a:buSzPts val="1200"/>
              <a:buFont typeface="Wingdings" panose="05000000000000000000" pitchFamily="2" charset="2"/>
              <a:buChar char=""/>
              <a:tabLst>
                <a:tab pos="899795" algn="l"/>
                <a:tab pos="1887220" algn="l"/>
                <a:tab pos="2827020" algn="l"/>
                <a:tab pos="3175635" algn="l"/>
                <a:tab pos="3994150" algn="l"/>
                <a:tab pos="4250055" algn="l"/>
                <a:tab pos="4565015" algn="l"/>
                <a:tab pos="5000625" algn="l"/>
              </a:tabLst>
            </a:pPr>
            <a:r>
              <a:rPr lang="en-US" spc="-10" dirty="0">
                <a:effectLst/>
                <a:latin typeface="Times New Roman" panose="02020603050405020304" pitchFamily="18" charset="0"/>
                <a:ea typeface="Wingdings" panose="05000000000000000000" pitchFamily="2" charset="2"/>
                <a:cs typeface="Wingdings" panose="05000000000000000000" pitchFamily="2" charset="2"/>
              </a:rPr>
              <a:t>Development,</a:t>
            </a:r>
            <a:r>
              <a:rPr lang="en-US" spc="0" dirty="0">
                <a:effectLst/>
                <a:latin typeface="Times New Roman" panose="02020603050405020304" pitchFamily="18" charset="0"/>
                <a:ea typeface="Wingdings" panose="05000000000000000000" pitchFamily="2" charset="2"/>
                <a:cs typeface="Wingdings" panose="05000000000000000000" pitchFamily="2" charset="2"/>
              </a:rPr>
              <a:t>	</a:t>
            </a:r>
            <a:r>
              <a:rPr lang="en-US" spc="-10" dirty="0">
                <a:effectLst/>
                <a:latin typeface="Times New Roman" panose="02020603050405020304" pitchFamily="18" charset="0"/>
                <a:ea typeface="Wingdings" panose="05000000000000000000" pitchFamily="2" charset="2"/>
                <a:cs typeface="Wingdings" panose="05000000000000000000" pitchFamily="2" charset="2"/>
              </a:rPr>
              <a:t>maintenance,</a:t>
            </a:r>
            <a:r>
              <a:rPr lang="en-US" spc="0" dirty="0">
                <a:effectLst/>
                <a:latin typeface="Times New Roman" panose="02020603050405020304" pitchFamily="18" charset="0"/>
                <a:ea typeface="Wingdings" panose="05000000000000000000" pitchFamily="2" charset="2"/>
                <a:cs typeface="Wingdings" panose="05000000000000000000" pitchFamily="2" charset="2"/>
              </a:rPr>
              <a:t>	</a:t>
            </a:r>
            <a:r>
              <a:rPr lang="en-US" spc="-20" dirty="0">
                <a:effectLst/>
                <a:latin typeface="Times New Roman" panose="02020603050405020304" pitchFamily="18" charset="0"/>
                <a:ea typeface="Wingdings" panose="05000000000000000000" pitchFamily="2" charset="2"/>
                <a:cs typeface="Wingdings" panose="05000000000000000000" pitchFamily="2" charset="2"/>
              </a:rPr>
              <a:t>and</a:t>
            </a:r>
            <a:r>
              <a:rPr lang="en-US" spc="0" dirty="0">
                <a:effectLst/>
                <a:latin typeface="Times New Roman" panose="02020603050405020304" pitchFamily="18" charset="0"/>
                <a:ea typeface="Wingdings" panose="05000000000000000000" pitchFamily="2" charset="2"/>
                <a:cs typeface="Wingdings" panose="05000000000000000000" pitchFamily="2" charset="2"/>
              </a:rPr>
              <a:t>	</a:t>
            </a:r>
            <a:r>
              <a:rPr lang="en-US" spc="-10" dirty="0">
                <a:effectLst/>
                <a:latin typeface="Times New Roman" panose="02020603050405020304" pitchFamily="18" charset="0"/>
                <a:ea typeface="Wingdings" panose="05000000000000000000" pitchFamily="2" charset="2"/>
                <a:cs typeface="Wingdings" panose="05000000000000000000" pitchFamily="2" charset="2"/>
              </a:rPr>
              <a:t>publication</a:t>
            </a:r>
            <a:r>
              <a:rPr lang="en-US" spc="0" dirty="0">
                <a:effectLst/>
                <a:latin typeface="Times New Roman" panose="02020603050405020304" pitchFamily="18" charset="0"/>
                <a:ea typeface="Wingdings" panose="05000000000000000000" pitchFamily="2" charset="2"/>
                <a:cs typeface="Wingdings" panose="05000000000000000000" pitchFamily="2" charset="2"/>
              </a:rPr>
              <a:t>	</a:t>
            </a:r>
            <a:r>
              <a:rPr lang="en-US" spc="-30" dirty="0">
                <a:effectLst/>
                <a:latin typeface="Times New Roman" panose="02020603050405020304" pitchFamily="18" charset="0"/>
                <a:ea typeface="Wingdings" panose="05000000000000000000" pitchFamily="2" charset="2"/>
                <a:cs typeface="Wingdings" panose="05000000000000000000" pitchFamily="2" charset="2"/>
              </a:rPr>
              <a:t>of</a:t>
            </a:r>
            <a:r>
              <a:rPr lang="en-US" spc="0" dirty="0">
                <a:effectLst/>
                <a:latin typeface="Times New Roman" panose="02020603050405020304" pitchFamily="18" charset="0"/>
                <a:ea typeface="Wingdings" panose="05000000000000000000" pitchFamily="2" charset="2"/>
                <a:cs typeface="Wingdings" panose="05000000000000000000" pitchFamily="2" charset="2"/>
              </a:rPr>
              <a:t>	</a:t>
            </a:r>
            <a:r>
              <a:rPr lang="en-US" spc="-20" dirty="0">
                <a:effectLst/>
                <a:latin typeface="Times New Roman" panose="02020603050405020304" pitchFamily="18" charset="0"/>
                <a:ea typeface="Wingdings" panose="05000000000000000000" pitchFamily="2" charset="2"/>
                <a:cs typeface="Wingdings" panose="05000000000000000000" pitchFamily="2" charset="2"/>
              </a:rPr>
              <a:t>the</a:t>
            </a:r>
            <a:r>
              <a:rPr lang="en-US" spc="0" dirty="0">
                <a:effectLst/>
                <a:latin typeface="Times New Roman" panose="02020603050405020304" pitchFamily="18" charset="0"/>
                <a:ea typeface="Wingdings" panose="05000000000000000000" pitchFamily="2" charset="2"/>
                <a:cs typeface="Wingdings" panose="05000000000000000000" pitchFamily="2" charset="2"/>
              </a:rPr>
              <a:t>	</a:t>
            </a:r>
            <a:r>
              <a:rPr lang="en-US" spc="-10" dirty="0">
                <a:effectLst/>
                <a:latin typeface="Times New Roman" panose="02020603050405020304" pitchFamily="18" charset="0"/>
                <a:ea typeface="Wingdings" panose="05000000000000000000" pitchFamily="2" charset="2"/>
                <a:cs typeface="Wingdings" panose="05000000000000000000" pitchFamily="2" charset="2"/>
              </a:rPr>
              <a:t>State</a:t>
            </a:r>
            <a:r>
              <a:rPr lang="en-US" spc="0" dirty="0">
                <a:effectLst/>
                <a:latin typeface="Times New Roman" panose="02020603050405020304" pitchFamily="18" charset="0"/>
                <a:ea typeface="Wingdings" panose="05000000000000000000" pitchFamily="2" charset="2"/>
                <a:cs typeface="Wingdings" panose="05000000000000000000" pitchFamily="2" charset="2"/>
              </a:rPr>
              <a:t>	</a:t>
            </a:r>
            <a:r>
              <a:rPr lang="en-US" spc="-10" dirty="0">
                <a:effectLst/>
                <a:latin typeface="Times New Roman" panose="02020603050405020304" pitchFamily="18" charset="0"/>
                <a:ea typeface="Wingdings" panose="05000000000000000000" pitchFamily="2" charset="2"/>
                <a:cs typeface="Wingdings" panose="05000000000000000000" pitchFamily="2" charset="2"/>
              </a:rPr>
              <a:t>Pharmacopoeia </a:t>
            </a:r>
            <a:r>
              <a:rPr lang="en-US" spc="0" dirty="0">
                <a:effectLst/>
                <a:latin typeface="Times New Roman" panose="02020603050405020304" pitchFamily="18" charset="0"/>
                <a:ea typeface="Wingdings" panose="05000000000000000000" pitchFamily="2" charset="2"/>
                <a:cs typeface="Wingdings" panose="05000000000000000000" pitchFamily="2" charset="2"/>
              </a:rPr>
              <a:t>of Ukraine (SPU).</a:t>
            </a:r>
            <a:endParaRPr lang="uk-UA"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marR="93345" lvl="1" indent="-285750">
              <a:buSzPts val="1200"/>
              <a:buFont typeface="Wingdings" panose="05000000000000000000" pitchFamily="2" charset="2"/>
              <a:buChar char=""/>
              <a:tabLst>
                <a:tab pos="899795" algn="l"/>
              </a:tabLst>
            </a:pPr>
            <a:r>
              <a:rPr lang="en-US" spc="0" dirty="0">
                <a:effectLst/>
                <a:latin typeface="Times New Roman" panose="02020603050405020304" pitchFamily="18" charset="0"/>
                <a:ea typeface="Wingdings" panose="05000000000000000000" pitchFamily="2" charset="2"/>
                <a:cs typeface="Wingdings" panose="05000000000000000000" pitchFamily="2" charset="2"/>
              </a:rPr>
              <a:t>Development</a:t>
            </a:r>
            <a:r>
              <a:rPr lang="en-US"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pc="0" dirty="0">
                <a:effectLst/>
                <a:latin typeface="Times New Roman" panose="02020603050405020304" pitchFamily="18" charset="0"/>
                <a:ea typeface="Wingdings" panose="05000000000000000000" pitchFamily="2" charset="2"/>
                <a:cs typeface="Wingdings" panose="05000000000000000000" pitchFamily="2" charset="2"/>
              </a:rPr>
              <a:t>and</a:t>
            </a:r>
            <a:r>
              <a:rPr lang="en-US"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pc="0" dirty="0">
                <a:effectLst/>
                <a:latin typeface="Times New Roman" panose="02020603050405020304" pitchFamily="18" charset="0"/>
                <a:ea typeface="Wingdings" panose="05000000000000000000" pitchFamily="2" charset="2"/>
                <a:cs typeface="Wingdings" panose="05000000000000000000" pitchFamily="2" charset="2"/>
              </a:rPr>
              <a:t>maintenance</a:t>
            </a:r>
            <a:r>
              <a:rPr lang="en-US"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pc="0" dirty="0">
                <a:effectLst/>
                <a:latin typeface="Times New Roman" panose="02020603050405020304" pitchFamily="18" charset="0"/>
                <a:ea typeface="Wingdings" panose="05000000000000000000" pitchFamily="2" charset="2"/>
                <a:cs typeface="Wingdings" panose="05000000000000000000" pitchFamily="2" charset="2"/>
              </a:rPr>
              <a:t>the</a:t>
            </a:r>
            <a:r>
              <a:rPr lang="en-US"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pc="0" dirty="0">
                <a:effectLst/>
                <a:latin typeface="Times New Roman" panose="02020603050405020304" pitchFamily="18" charset="0"/>
                <a:ea typeface="Wingdings" panose="05000000000000000000" pitchFamily="2" charset="2"/>
                <a:cs typeface="Wingdings" panose="05000000000000000000" pitchFamily="2" charset="2"/>
              </a:rPr>
              <a:t>National</a:t>
            </a:r>
            <a:r>
              <a:rPr lang="en-US"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pc="0" dirty="0">
                <a:effectLst/>
                <a:latin typeface="Times New Roman" panose="02020603050405020304" pitchFamily="18" charset="0"/>
                <a:ea typeface="Wingdings" panose="05000000000000000000" pitchFamily="2" charset="2"/>
                <a:cs typeface="Wingdings" panose="05000000000000000000" pitchFamily="2" charset="2"/>
              </a:rPr>
              <a:t>System</a:t>
            </a:r>
            <a:r>
              <a:rPr lang="en-US"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pc="0" dirty="0" err="1">
                <a:effectLst/>
                <a:latin typeface="Times New Roman" panose="02020603050405020304" pitchFamily="18" charset="0"/>
                <a:ea typeface="Wingdings" panose="05000000000000000000" pitchFamily="2" charset="2"/>
                <a:cs typeface="Wingdings" panose="05000000000000000000" pitchFamily="2" charset="2"/>
              </a:rPr>
              <a:t>Pharmacopoeial</a:t>
            </a:r>
            <a:r>
              <a:rPr lang="en-US" spc="0" dirty="0">
                <a:effectLst/>
                <a:latin typeface="Times New Roman" panose="02020603050405020304" pitchFamily="18" charset="0"/>
                <a:ea typeface="Wingdings" panose="05000000000000000000" pitchFamily="2" charset="2"/>
                <a:cs typeface="Wingdings" panose="05000000000000000000" pitchFamily="2" charset="2"/>
              </a:rPr>
              <a:t> Reference Standards of SPU.</a:t>
            </a:r>
            <a:endParaRPr lang="uk-UA"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marR="88900" lvl="1" indent="-285750">
              <a:buSzPts val="1200"/>
              <a:buFont typeface="Wingdings" panose="05000000000000000000" pitchFamily="2" charset="2"/>
              <a:buChar char=""/>
              <a:tabLst>
                <a:tab pos="899795" algn="l"/>
              </a:tabLst>
            </a:pPr>
            <a:r>
              <a:rPr lang="en-US" spc="0" dirty="0">
                <a:effectLst/>
                <a:latin typeface="Times New Roman" panose="02020603050405020304" pitchFamily="18" charset="0"/>
                <a:ea typeface="Wingdings" panose="05000000000000000000" pitchFamily="2" charset="2"/>
                <a:cs typeface="Wingdings" panose="05000000000000000000" pitchFamily="2" charset="2"/>
              </a:rPr>
              <a:t>Quality</a:t>
            </a:r>
            <a:r>
              <a:rPr lang="en-US"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pc="0" dirty="0">
                <a:effectLst/>
                <a:latin typeface="Times New Roman" panose="02020603050405020304" pitchFamily="18" charset="0"/>
                <a:ea typeface="Wingdings" panose="05000000000000000000" pitchFamily="2" charset="2"/>
                <a:cs typeface="Wingdings" panose="05000000000000000000" pitchFamily="2" charset="2"/>
              </a:rPr>
              <a:t>control</a:t>
            </a:r>
            <a:r>
              <a:rPr lang="en-US"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pc="0" dirty="0">
                <a:effectLst/>
                <a:latin typeface="Times New Roman" panose="02020603050405020304" pitchFamily="18" charset="0"/>
                <a:ea typeface="Wingdings" panose="05000000000000000000" pitchFamily="2" charset="2"/>
                <a:cs typeface="Wingdings" panose="05000000000000000000" pitchFamily="2" charset="2"/>
              </a:rPr>
              <a:t>medicinal</a:t>
            </a:r>
            <a:r>
              <a:rPr lang="en-US"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pc="0" dirty="0">
                <a:effectLst/>
                <a:latin typeface="Times New Roman" panose="02020603050405020304" pitchFamily="18" charset="0"/>
                <a:ea typeface="Wingdings" panose="05000000000000000000" pitchFamily="2" charset="2"/>
                <a:cs typeface="Wingdings" panose="05000000000000000000" pitchFamily="2" charset="2"/>
              </a:rPr>
              <a:t>products</a:t>
            </a:r>
            <a:r>
              <a:rPr lang="en-US"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pc="0" dirty="0">
                <a:effectLst/>
                <a:latin typeface="Times New Roman" panose="02020603050405020304" pitchFamily="18" charset="0"/>
                <a:ea typeface="Wingdings" panose="05000000000000000000" pitchFamily="2" charset="2"/>
                <a:cs typeface="Wingdings" panose="05000000000000000000" pitchFamily="2" charset="2"/>
              </a:rPr>
              <a:t>under</a:t>
            </a:r>
            <a:r>
              <a:rPr lang="en-US"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pc="0" dirty="0">
                <a:effectLst/>
                <a:latin typeface="Times New Roman" panose="02020603050405020304" pitchFamily="18" charset="0"/>
                <a:ea typeface="Wingdings" panose="05000000000000000000" pitchFamily="2" charset="2"/>
                <a:cs typeface="Wingdings" panose="05000000000000000000" pitchFamily="2" charset="2"/>
              </a:rPr>
              <a:t>the</a:t>
            </a:r>
            <a:r>
              <a:rPr lang="en-US"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pc="0" dirty="0">
                <a:effectLst/>
                <a:latin typeface="Times New Roman" panose="02020603050405020304" pitchFamily="18" charset="0"/>
                <a:ea typeface="Wingdings" panose="05000000000000000000" pitchFamily="2" charset="2"/>
                <a:cs typeface="Wingdings" panose="05000000000000000000" pitchFamily="2" charset="2"/>
              </a:rPr>
              <a:t>task</a:t>
            </a:r>
            <a:r>
              <a:rPr lang="en-US"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pc="0" dirty="0">
                <a:effectLst/>
                <a:latin typeface="Times New Roman" panose="02020603050405020304" pitchFamily="18" charset="0"/>
                <a:ea typeface="Wingdings" panose="05000000000000000000" pitchFamily="2" charset="2"/>
                <a:cs typeface="Wingdings" panose="05000000000000000000" pitchFamily="2" charset="2"/>
              </a:rPr>
              <a:t>of</a:t>
            </a:r>
            <a:r>
              <a:rPr lang="en-US"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pc="0" dirty="0">
                <a:effectLst/>
                <a:latin typeface="Times New Roman" panose="02020603050405020304" pitchFamily="18" charset="0"/>
                <a:ea typeface="Wingdings" panose="05000000000000000000" pitchFamily="2" charset="2"/>
                <a:cs typeface="Wingdings" panose="05000000000000000000" pitchFamily="2" charset="2"/>
              </a:rPr>
              <a:t>the</a:t>
            </a:r>
            <a:r>
              <a:rPr lang="en-US"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pc="0" dirty="0">
                <a:effectLst/>
                <a:latin typeface="Times New Roman" panose="02020603050405020304" pitchFamily="18" charset="0"/>
                <a:ea typeface="Wingdings" panose="05000000000000000000" pitchFamily="2" charset="2"/>
                <a:cs typeface="Wingdings" panose="05000000000000000000" pitchFamily="2" charset="2"/>
              </a:rPr>
              <a:t>State</a:t>
            </a:r>
            <a:r>
              <a:rPr lang="en-US" spc="400" dirty="0">
                <a:effectLst/>
                <a:latin typeface="Times New Roman" panose="02020603050405020304" pitchFamily="18" charset="0"/>
                <a:ea typeface="Wingdings" panose="05000000000000000000" pitchFamily="2" charset="2"/>
                <a:cs typeface="Wingdings" panose="05000000000000000000" pitchFamily="2" charset="2"/>
              </a:rPr>
              <a:t> </a:t>
            </a:r>
            <a:r>
              <a:rPr lang="en-US" spc="0" dirty="0">
                <a:effectLst/>
                <a:latin typeface="Times New Roman" panose="02020603050405020304" pitchFamily="18" charset="0"/>
                <a:ea typeface="Wingdings" panose="05000000000000000000" pitchFamily="2" charset="2"/>
                <a:cs typeface="Wingdings" panose="05000000000000000000" pitchFamily="2" charset="2"/>
              </a:rPr>
              <a:t>Service of Ukraine on Medicinal Products and Drug Control.</a:t>
            </a:r>
            <a:endParaRPr lang="uk-UA" spc="0" dirty="0">
              <a:effectLst/>
              <a:latin typeface="Times New Roman" panose="02020603050405020304" pitchFamily="18" charset="0"/>
              <a:ea typeface="Wingdings" panose="05000000000000000000" pitchFamily="2" charset="2"/>
              <a:cs typeface="Wingdings" panose="05000000000000000000" pitchFamily="2" charset="2"/>
            </a:endParaRPr>
          </a:p>
          <a:p>
            <a:pPr marL="1270" marR="88900" indent="448945" algn="just"/>
            <a:endParaRPr lang="uk-UA" dirty="0">
              <a:effectLst/>
              <a:latin typeface="Times New Roman" panose="02020603050405020304" pitchFamily="18" charset="0"/>
              <a:ea typeface="Times New Roman" panose="02020603050405020304" pitchFamily="18" charset="0"/>
            </a:endParaRPr>
          </a:p>
          <a:p>
            <a:pPr marL="1270" marR="88900" indent="448945" algn="just"/>
            <a:r>
              <a:rPr lang="en-US" dirty="0">
                <a:effectLst/>
                <a:latin typeface="Times New Roman" panose="02020603050405020304" pitchFamily="18" charset="0"/>
                <a:ea typeface="Times New Roman" panose="02020603050405020304" pitchFamily="18" charset="0"/>
              </a:rPr>
              <a:t>The laboratory, at the request of the State Service of Ukraine on Medicinal Products and Drug Control, carries out laboratory analysis of the quality of samples of medicinal products imported into the customs territory of Ukraine or available on the market of Ukraine, and provides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conclusions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on</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results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of</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this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analysis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regarding</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conformity</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of</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quality of medicinal products to the requirements of relevant </a:t>
            </a:r>
            <a:r>
              <a:rPr lang="en-US" dirty="0" err="1">
                <a:effectLst/>
                <a:latin typeface="Times New Roman" panose="02020603050405020304" pitchFamily="18" charset="0"/>
                <a:ea typeface="Times New Roman" panose="02020603050405020304" pitchFamily="18" charset="0"/>
              </a:rPr>
              <a:t>pharmacopoeial</a:t>
            </a:r>
            <a:r>
              <a:rPr lang="en-US" dirty="0">
                <a:effectLst/>
                <a:latin typeface="Times New Roman" panose="02020603050405020304" pitchFamily="18" charset="0"/>
                <a:ea typeface="Times New Roman" panose="02020603050405020304" pitchFamily="18" charset="0"/>
              </a:rPr>
              <a:t> monographs or current methods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of</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quality</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control.</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laboratory</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conducts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arbitral</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analysis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of</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medicinal</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products at</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request</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of</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State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Service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of</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Ukraine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on</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Medicinal</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Products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and</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Drug</a:t>
            </a:r>
            <a:r>
              <a:rPr lang="en-US" spc="19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Control</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and at the request of business entities.</a:t>
            </a:r>
            <a:endParaRPr lang="uk-UA" dirty="0">
              <a:effectLst/>
              <a:latin typeface="Times New Roman" panose="02020603050405020304" pitchFamily="18" charset="0"/>
              <a:ea typeface="Times New Roman" panose="02020603050405020304" pitchFamily="18" charset="0"/>
            </a:endParaRPr>
          </a:p>
          <a:p>
            <a:pPr marL="1270" marR="88900" indent="448945" algn="just"/>
            <a:endParaRPr lang="uk-UA" dirty="0">
              <a:effectLst/>
              <a:latin typeface="Times New Roman" panose="02020603050405020304" pitchFamily="18" charset="0"/>
              <a:ea typeface="Times New Roman" panose="02020603050405020304" pitchFamily="18" charset="0"/>
            </a:endParaRPr>
          </a:p>
          <a:p>
            <a:pPr marL="742950" marR="85725" lvl="1" indent="-285750" algn="just">
              <a:spcBef>
                <a:spcPts val="5"/>
              </a:spcBef>
              <a:buSzPts val="1200"/>
              <a:buFont typeface="Wingdings" panose="05000000000000000000" pitchFamily="2" charset="2"/>
              <a:buChar char=""/>
              <a:tabLst>
                <a:tab pos="899160" algn="l"/>
              </a:tabLst>
            </a:pPr>
            <a:r>
              <a:rPr lang="en-US" spc="0" dirty="0">
                <a:effectLst/>
                <a:latin typeface="Times New Roman" panose="02020603050405020304" pitchFamily="18" charset="0"/>
                <a:ea typeface="Wingdings" panose="05000000000000000000" pitchFamily="2" charset="2"/>
                <a:cs typeface="Wingdings" panose="05000000000000000000" pitchFamily="2" charset="2"/>
              </a:rPr>
              <a:t>Organization and conduct of the Program of Professional Testing of Quality Control Laboratories.</a:t>
            </a:r>
            <a:endParaRPr lang="uk-UA"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lvl="1" indent="-285750" algn="just">
              <a:buSzPts val="1200"/>
              <a:buFont typeface="Wingdings" panose="05000000000000000000" pitchFamily="2" charset="2"/>
              <a:buChar char=""/>
              <a:tabLst>
                <a:tab pos="899795" algn="l"/>
              </a:tabLst>
            </a:pPr>
            <a:r>
              <a:rPr lang="en-US" spc="0" dirty="0">
                <a:effectLst/>
                <a:latin typeface="Times New Roman" panose="02020603050405020304" pitchFamily="18" charset="0"/>
                <a:ea typeface="Wingdings" panose="05000000000000000000" pitchFamily="2" charset="2"/>
                <a:cs typeface="Wingdings" panose="05000000000000000000" pitchFamily="2" charset="2"/>
              </a:rPr>
              <a:t>International</a:t>
            </a:r>
            <a:r>
              <a:rPr lang="en-US" spc="-30" dirty="0">
                <a:effectLst/>
                <a:latin typeface="Times New Roman" panose="02020603050405020304" pitchFamily="18" charset="0"/>
                <a:ea typeface="Wingdings" panose="05000000000000000000" pitchFamily="2" charset="2"/>
                <a:cs typeface="Wingdings" panose="05000000000000000000" pitchFamily="2" charset="2"/>
              </a:rPr>
              <a:t> </a:t>
            </a:r>
            <a:r>
              <a:rPr lang="en-US" spc="-10" dirty="0">
                <a:effectLst/>
                <a:latin typeface="Times New Roman" panose="02020603050405020304" pitchFamily="18" charset="0"/>
                <a:ea typeface="Wingdings" panose="05000000000000000000" pitchFamily="2" charset="2"/>
                <a:cs typeface="Wingdings" panose="05000000000000000000" pitchFamily="2" charset="2"/>
              </a:rPr>
              <a:t>cooperation.</a:t>
            </a:r>
            <a:endParaRPr lang="uk-UA" spc="0" dirty="0">
              <a:effectLst/>
              <a:latin typeface="Times New Roman" panose="02020603050405020304" pitchFamily="18" charset="0"/>
              <a:ea typeface="Wingdings" panose="05000000000000000000" pitchFamily="2" charset="2"/>
              <a:cs typeface="Wingdings" panose="05000000000000000000" pitchFamily="2" charset="2"/>
            </a:endParaRPr>
          </a:p>
        </p:txBody>
      </p:sp>
    </p:spTree>
    <p:extLst>
      <p:ext uri="{BB962C8B-B14F-4D97-AF65-F5344CB8AC3E}">
        <p14:creationId xmlns:p14="http://schemas.microsoft.com/office/powerpoint/2010/main" val="9528531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C13072-4E77-3DF6-D4CD-F196AE6DB4B1}"/>
              </a:ext>
            </a:extLst>
          </p:cNvPr>
          <p:cNvSpPr txBox="1"/>
          <p:nvPr/>
        </p:nvSpPr>
        <p:spPr>
          <a:xfrm>
            <a:off x="698089" y="520651"/>
            <a:ext cx="9183330" cy="3739485"/>
          </a:xfrm>
          <a:prstGeom prst="rect">
            <a:avLst/>
          </a:prstGeom>
          <a:solidFill>
            <a:schemeClr val="tx2">
              <a:lumMod val="20000"/>
              <a:lumOff val="80000"/>
            </a:schemeClr>
          </a:solidFill>
          <a:ln>
            <a:solidFill>
              <a:schemeClr val="accent1"/>
            </a:solidFill>
          </a:ln>
        </p:spPr>
        <p:txBody>
          <a:bodyPr wrap="square">
            <a:spAutoFit/>
          </a:bodyPr>
          <a:lstStyle/>
          <a:p>
            <a:pPr marL="450850" indent="448945" algn="l">
              <a:spcBef>
                <a:spcPts val="575"/>
              </a:spcBef>
            </a:pPr>
            <a:r>
              <a:rPr lang="en-US" sz="2400" b="1" u="sng" spc="-10" dirty="0">
                <a:solidFill>
                  <a:srgbClr val="002060"/>
                </a:solidFill>
                <a:effectLst/>
                <a:latin typeface="Times New Roman" panose="02020603050405020304" pitchFamily="18" charset="0"/>
                <a:ea typeface="Times New Roman" panose="02020603050405020304" pitchFamily="18" charset="0"/>
              </a:rPr>
              <a:t>Certification</a:t>
            </a:r>
            <a:endParaRPr lang="uk-UA" sz="2400" b="1" u="sng" spc="-10" dirty="0">
              <a:solidFill>
                <a:srgbClr val="002060"/>
              </a:solidFill>
              <a:effectLst/>
              <a:latin typeface="Times New Roman" panose="02020603050405020304" pitchFamily="18" charset="0"/>
              <a:ea typeface="Times New Roman" panose="02020603050405020304" pitchFamily="18" charset="0"/>
            </a:endParaRPr>
          </a:p>
          <a:p>
            <a:pPr marL="450850" indent="448945" algn="l">
              <a:spcBef>
                <a:spcPts val="575"/>
              </a:spcBef>
            </a:pPr>
            <a:endParaRPr lang="uk-UA" sz="1600" b="1" dirty="0">
              <a:solidFill>
                <a:srgbClr val="002060"/>
              </a:solidFill>
              <a:effectLst/>
              <a:latin typeface="Times New Roman" panose="02020603050405020304" pitchFamily="18" charset="0"/>
              <a:ea typeface="Times New Roman" panose="02020603050405020304" pitchFamily="18" charset="0"/>
            </a:endParaRPr>
          </a:p>
          <a:p>
            <a:pPr marL="1270" marR="86995" indent="448945" algn="just"/>
            <a:r>
              <a:rPr lang="en-US" sz="1600" dirty="0">
                <a:effectLst/>
                <a:latin typeface="Times New Roman" panose="02020603050405020304" pitchFamily="18" charset="0"/>
                <a:ea typeface="Times New Roman" panose="02020603050405020304" pitchFamily="18" charset="0"/>
              </a:rPr>
              <a:t>In</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1970,</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the</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Eighth</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Session</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of</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the</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ISO</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General</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Assembly</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adopted</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a</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resolution to</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transition</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to</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the</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development</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of</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international</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standards</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instead</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of</a:t>
            </a:r>
            <a:r>
              <a:rPr lang="en-US" sz="1600" spc="4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recommendations. At the same time, the session decided to establish the Committee for Certification of Conformity of Products to International Standards, renamed the ISO Committee for Conformity Assessment (CASCO) in 1985. It was during this period that national certification systems and networks of independent testing laboratories were established. To ensure a unified approach to certification issues and prevent differences in national certification systems from hindering trade expansion between countries, it was decided to assign this body the task of developing international recommendations for countries on all aspects of certification. An important area of CASCO’s activities is to facilitate mutual recognition and acceptance of national certification systems, as well as the use of international standards in the field of conformity assessment.</a:t>
            </a:r>
            <a:endParaRPr lang="uk-UA" sz="1600" dirty="0">
              <a:effectLst/>
              <a:latin typeface="Times New Roman" panose="02020603050405020304" pitchFamily="18" charset="0"/>
              <a:ea typeface="Times New Roman" panose="02020603050405020304" pitchFamily="18" charset="0"/>
            </a:endParaRPr>
          </a:p>
          <a:p>
            <a:pPr marL="1270" marR="91440" indent="448945" algn="just">
              <a:spcBef>
                <a:spcPts val="5"/>
              </a:spcBef>
            </a:pPr>
            <a:r>
              <a:rPr lang="en-US" sz="1600" dirty="0">
                <a:effectLst/>
                <a:latin typeface="Times New Roman" panose="02020603050405020304" pitchFamily="18" charset="0"/>
                <a:ea typeface="Times New Roman" panose="02020603050405020304" pitchFamily="18" charset="0"/>
              </a:rPr>
              <a:t>The</a:t>
            </a:r>
            <a:r>
              <a:rPr lang="en-US" sz="1600" spc="325"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Ukrainian</a:t>
            </a:r>
            <a:r>
              <a:rPr lang="en-US" sz="1600" spc="33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Technical</a:t>
            </a:r>
            <a:r>
              <a:rPr lang="en-US" sz="1600" spc="33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Committee</a:t>
            </a:r>
            <a:r>
              <a:rPr lang="en-US" sz="1600" spc="2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for</a:t>
            </a:r>
            <a:r>
              <a:rPr lang="en-US" sz="1600" spc="2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Standardization</a:t>
            </a:r>
            <a:r>
              <a:rPr lang="en-US" sz="1600" spc="33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(TC</a:t>
            </a:r>
            <a:r>
              <a:rPr lang="en-US" sz="1600" spc="33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89)</a:t>
            </a:r>
            <a:r>
              <a:rPr lang="en-US" sz="1600" spc="325"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is</a:t>
            </a:r>
            <a:r>
              <a:rPr lang="en-US" sz="1600" spc="335"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a</a:t>
            </a:r>
            <a:r>
              <a:rPr lang="en-US" sz="1600" spc="325"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full</a:t>
            </a:r>
            <a:r>
              <a:rPr lang="en-US" sz="1600" spc="33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member of ISO/CASCO.</a:t>
            </a:r>
            <a:endParaRPr lang="uk-UA" sz="16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24F1EABE-649D-4DE9-5D34-86D073535CEE}"/>
              </a:ext>
            </a:extLst>
          </p:cNvPr>
          <p:cNvSpPr txBox="1"/>
          <p:nvPr/>
        </p:nvSpPr>
        <p:spPr>
          <a:xfrm>
            <a:off x="1700981" y="4404347"/>
            <a:ext cx="10019071" cy="2031325"/>
          </a:xfrm>
          <a:prstGeom prst="rect">
            <a:avLst/>
          </a:prstGeom>
          <a:solidFill>
            <a:schemeClr val="tx2">
              <a:lumMod val="20000"/>
              <a:lumOff val="80000"/>
            </a:schemeClr>
          </a:solidFill>
          <a:ln>
            <a:solidFill>
              <a:schemeClr val="accent1"/>
            </a:solidFill>
          </a:ln>
        </p:spPr>
        <p:txBody>
          <a:bodyPr wrap="square">
            <a:spAutoFit/>
          </a:bodyPr>
          <a:lstStyle/>
          <a:p>
            <a:pPr marL="1270" marR="89535" indent="448945" algn="just"/>
            <a:r>
              <a:rPr lang="en-US" sz="1800" dirty="0">
                <a:effectLst/>
                <a:latin typeface="Times New Roman" panose="02020603050405020304" pitchFamily="18" charset="0"/>
                <a:ea typeface="Times New Roman" panose="02020603050405020304" pitchFamily="18" charset="0"/>
              </a:rPr>
              <a:t>According to the decree of the Cabinet of Ministers of Ukraine dated November 26,</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2014, No. 1163 "On the designation of a state enterprise performing the functions of a national standardization</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body,"</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functions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national</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standardization</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body</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are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performed by the state enterprise "Ukrainian Scientific Research and Training Center for Standardization, Certification, and Quality Issues".</a:t>
            </a:r>
            <a:endParaRPr lang="uk-UA" sz="1800" dirty="0">
              <a:effectLst/>
              <a:latin typeface="Times New Roman" panose="02020603050405020304" pitchFamily="18" charset="0"/>
              <a:ea typeface="Times New Roman" panose="02020603050405020304" pitchFamily="18" charset="0"/>
            </a:endParaRPr>
          </a:p>
          <a:p>
            <a:pPr marL="1270" marR="92075" indent="448945" algn="just"/>
            <a:r>
              <a:rPr lang="en-US" sz="1800" dirty="0">
                <a:effectLst/>
                <a:latin typeface="Times New Roman" panose="02020603050405020304" pitchFamily="18" charset="0"/>
                <a:ea typeface="Times New Roman" panose="02020603050405020304" pitchFamily="18" charset="0"/>
              </a:rPr>
              <a:t>In accordance with the Law "On Standardization," the main powers of the national standardization body include organizing and coordinating activities related to the development, adoption, verification, review, cancellation, and restoration of the effect of national standards.</a:t>
            </a:r>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905716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300BC2-9E9B-6F3D-C156-751DCD56B132}"/>
              </a:ext>
            </a:extLst>
          </p:cNvPr>
          <p:cNvSpPr txBox="1"/>
          <p:nvPr/>
        </p:nvSpPr>
        <p:spPr>
          <a:xfrm>
            <a:off x="1897625" y="4075075"/>
            <a:ext cx="9812594" cy="2308324"/>
          </a:xfrm>
          <a:prstGeom prst="rect">
            <a:avLst/>
          </a:prstGeom>
          <a:noFill/>
        </p:spPr>
        <p:txBody>
          <a:bodyPr wrap="square">
            <a:spAutoFit/>
          </a:bodyPr>
          <a:lstStyle/>
          <a:p>
            <a:pPr marL="1270" marR="87630" indent="448945" algn="just">
              <a:spcBef>
                <a:spcPts val="5"/>
              </a:spcBef>
            </a:pPr>
            <a:endParaRPr lang="uk-UA" sz="1800" dirty="0">
              <a:effectLst/>
              <a:latin typeface="Times New Roman" panose="02020603050405020304" pitchFamily="18" charset="0"/>
              <a:ea typeface="Times New Roman" panose="02020603050405020304" pitchFamily="18" charset="0"/>
            </a:endParaRPr>
          </a:p>
          <a:p>
            <a:pPr marL="1270" marR="84455" indent="448945" algn="just"/>
            <a:r>
              <a:rPr lang="en-US" sz="1800" dirty="0">
                <a:effectLst/>
                <a:latin typeface="Times New Roman" panose="02020603050405020304" pitchFamily="18" charset="0"/>
                <a:ea typeface="Times New Roman" panose="02020603050405020304" pitchFamily="18" charset="0"/>
              </a:rPr>
              <a:t>After</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economic</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part of</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Association Agreement between Ukraine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 the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EU</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came into force, in accordance with the requirements of EU legislation in the field of conformity assessment,</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changes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were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made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Cabinet</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Ministers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Ukraine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Decree "On Standardization and Certification" dated May 10, 1993, No. 46-93. According to these changes, as of January 1, 2018, the operation of the Decree and the state certification system </a:t>
            </a:r>
            <a:r>
              <a:rPr lang="en-US" sz="1800" dirty="0" err="1">
                <a:effectLst/>
                <a:latin typeface="Times New Roman" panose="02020603050405020304" pitchFamily="18" charset="0"/>
                <a:ea typeface="Times New Roman" panose="02020603050405020304" pitchFamily="18" charset="0"/>
              </a:rPr>
              <a:t>UkrSEPRO</a:t>
            </a:r>
            <a:r>
              <a:rPr lang="en-US" sz="1800" dirty="0">
                <a:effectLst/>
                <a:latin typeface="Times New Roman" panose="02020603050405020304" pitchFamily="18" charset="0"/>
                <a:ea typeface="Times New Roman" panose="02020603050405020304" pitchFamily="18" charset="0"/>
              </a:rPr>
              <a:t> ceased. Thus, from January 1, 2018, Ukraine fully transitioned to conformity assessment procedures and certification of products and services according to European </a:t>
            </a:r>
            <a:r>
              <a:rPr lang="en-US" sz="1800" spc="-10" dirty="0">
                <a:effectLst/>
                <a:latin typeface="Times New Roman" panose="02020603050405020304" pitchFamily="18" charset="0"/>
                <a:ea typeface="Times New Roman" panose="02020603050405020304" pitchFamily="18" charset="0"/>
              </a:rPr>
              <a:t>principles.</a:t>
            </a:r>
            <a:endParaRPr lang="uk-UA" sz="18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9DEE0710-698F-023C-39BA-DAD0AF1E991D}"/>
              </a:ext>
            </a:extLst>
          </p:cNvPr>
          <p:cNvSpPr txBox="1"/>
          <p:nvPr/>
        </p:nvSpPr>
        <p:spPr>
          <a:xfrm>
            <a:off x="2109019" y="474601"/>
            <a:ext cx="9389806" cy="3454792"/>
          </a:xfrm>
          <a:prstGeom prst="rect">
            <a:avLst/>
          </a:prstGeom>
          <a:noFill/>
          <a:ln w="28575">
            <a:solidFill>
              <a:srgbClr val="FF0000"/>
            </a:solidFill>
          </a:ln>
        </p:spPr>
        <p:txBody>
          <a:bodyPr wrap="square">
            <a:spAutoFit/>
          </a:bodyPr>
          <a:lstStyle/>
          <a:p>
            <a:pPr marL="1270" marR="90170" indent="448945" algn="just"/>
            <a:r>
              <a:rPr lang="en-US" sz="1800" dirty="0">
                <a:effectLst/>
                <a:latin typeface="Times New Roman" panose="02020603050405020304" pitchFamily="18" charset="0"/>
                <a:ea typeface="Times New Roman" panose="02020603050405020304" pitchFamily="18" charset="0"/>
              </a:rPr>
              <a:t>The</a:t>
            </a:r>
            <a:r>
              <a:rPr lang="en-US" sz="1800" spc="3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State</a:t>
            </a:r>
            <a:r>
              <a:rPr lang="en-US" sz="1800" spc="3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Enterprise</a:t>
            </a:r>
            <a:r>
              <a:rPr lang="en-US" sz="1800" spc="3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"Ukrainian</a:t>
            </a:r>
            <a:r>
              <a:rPr lang="en-US" sz="1800" spc="3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Scientific</a:t>
            </a:r>
            <a:r>
              <a:rPr lang="en-US" sz="1800" spc="3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Research</a:t>
            </a:r>
            <a:r>
              <a:rPr lang="en-US" sz="1800" spc="36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3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Training</a:t>
            </a:r>
            <a:r>
              <a:rPr lang="en-US" sz="1800" spc="3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Center for</a:t>
            </a:r>
            <a:r>
              <a:rPr lang="en-US" sz="1800" spc="39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Standardization,</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Certification,</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Quality</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Issues"</a:t>
            </a:r>
            <a:r>
              <a:rPr lang="en-US" sz="1800" spc="39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represents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interests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Ukraine in the International Organization for Standardization (ISO).</a:t>
            </a:r>
            <a:endParaRPr lang="uk-UA" sz="1800" dirty="0">
              <a:effectLst/>
              <a:latin typeface="Times New Roman" panose="02020603050405020304" pitchFamily="18" charset="0"/>
              <a:ea typeface="Times New Roman" panose="02020603050405020304" pitchFamily="18" charset="0"/>
            </a:endParaRPr>
          </a:p>
          <a:p>
            <a:pPr marL="1270" marR="87630" indent="448945" algn="just">
              <a:spcBef>
                <a:spcPts val="330"/>
              </a:spcBef>
            </a:pPr>
            <a:br>
              <a:rPr lang="en-US" sz="1800" dirty="0">
                <a:effectLst/>
                <a:latin typeface="Times New Roman" panose="02020603050405020304" pitchFamily="18" charset="0"/>
                <a:ea typeface="Times New Roman" panose="02020603050405020304" pitchFamily="18" charset="0"/>
              </a:rPr>
            </a:br>
            <a:r>
              <a:rPr lang="en-US" sz="1800" i="1" dirty="0">
                <a:effectLst/>
                <a:latin typeface="Times New Roman" panose="02020603050405020304" pitchFamily="18" charset="0"/>
                <a:ea typeface="Times New Roman" panose="02020603050405020304" pitchFamily="18" charset="0"/>
              </a:rPr>
              <a:t>Certification</a:t>
            </a:r>
            <a:r>
              <a:rPr lang="en-US" sz="1800" i="1" spc="-15"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of</a:t>
            </a:r>
            <a:r>
              <a:rPr lang="en-US" sz="1800" i="1" spc="-15"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quality</a:t>
            </a:r>
            <a:r>
              <a:rPr lang="en-US" sz="1800" i="1" spc="-15"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systems</a:t>
            </a:r>
            <a:r>
              <a:rPr lang="en-US" sz="1800" i="1"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is</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process</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verification,</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assessment,</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certification by</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a:t>
            </a:r>
            <a:r>
              <a:rPr lang="en-US" sz="1800" spc="3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accredited</a:t>
            </a:r>
            <a:r>
              <a:rPr lang="en-US" sz="1800" spc="39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certification</a:t>
            </a:r>
            <a:r>
              <a:rPr lang="en-US" sz="1800" spc="3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body</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that</a:t>
            </a:r>
            <a:r>
              <a:rPr lang="en-US" sz="1800" spc="3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3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quality</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management</a:t>
            </a:r>
            <a:r>
              <a:rPr lang="en-US" sz="1800" spc="3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system of the evaluated enterprise complies with the requirements of a national or international quality management standard.</a:t>
            </a:r>
            <a:endParaRPr lang="uk-UA" sz="1800" dirty="0">
              <a:effectLst/>
              <a:latin typeface="Times New Roman" panose="02020603050405020304" pitchFamily="18" charset="0"/>
              <a:ea typeface="Times New Roman" panose="02020603050405020304" pitchFamily="18" charset="0"/>
            </a:endParaRPr>
          </a:p>
          <a:p>
            <a:pPr marL="1270" marR="87630" indent="448945" algn="just">
              <a:spcBef>
                <a:spcPts val="5"/>
              </a:spcBef>
            </a:pPr>
            <a:r>
              <a:rPr lang="en-US" sz="1800" i="1" dirty="0">
                <a:effectLst/>
                <a:latin typeface="Times New Roman" panose="02020603050405020304" pitchFamily="18" charset="0"/>
                <a:ea typeface="Times New Roman" panose="02020603050405020304" pitchFamily="18" charset="0"/>
              </a:rPr>
              <a:t>A</a:t>
            </a:r>
            <a:r>
              <a:rPr lang="en-US" sz="1800" i="1" spc="400"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certificate</a:t>
            </a:r>
            <a:r>
              <a:rPr lang="en-US" sz="1800" i="1" spc="400"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for</a:t>
            </a:r>
            <a:r>
              <a:rPr lang="en-US" sz="1800" i="1" spc="400"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a</a:t>
            </a:r>
            <a:r>
              <a:rPr lang="en-US" sz="1800" i="1" spc="400"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company’s</a:t>
            </a:r>
            <a:r>
              <a:rPr lang="en-US" sz="1800" i="1" spc="400"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quality</a:t>
            </a:r>
            <a:r>
              <a:rPr lang="en-US" sz="1800" i="1" spc="400"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system</a:t>
            </a:r>
            <a:r>
              <a:rPr lang="en-US" sz="1800" i="1"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document</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issued in accordance with the certification system’s rules, which certifies that the quality management system of the evaluated enterprise meets the requirements of a national or international quality management standard.</a:t>
            </a:r>
            <a:endParaRPr lang="uk-UA" sz="1800" dirty="0">
              <a:effectLst/>
              <a:latin typeface="Times New Roman" panose="02020603050405020304" pitchFamily="18" charset="0"/>
              <a:ea typeface="Times New Roman" panose="02020603050405020304" pitchFamily="18" charset="0"/>
            </a:endParaRPr>
          </a:p>
        </p:txBody>
      </p:sp>
      <p:pic>
        <p:nvPicPr>
          <p:cNvPr id="1026" name="Picture 2" descr="Attention Instituto Federal Sul-rio-grandense Information Company,  attention, company, service, hand png | PNGWing">
            <a:extLst>
              <a:ext uri="{FF2B5EF4-FFF2-40B4-BE49-F238E27FC236}">
                <a16:creationId xmlns:a16="http://schemas.microsoft.com/office/drawing/2014/main" id="{90BB411C-B393-15BB-20CE-CA58534E08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864" y="474601"/>
            <a:ext cx="1641748" cy="2718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8270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15EE98-DB7C-07B1-0BE9-7A4442641704}"/>
              </a:ext>
            </a:extLst>
          </p:cNvPr>
          <p:cNvSpPr txBox="1"/>
          <p:nvPr/>
        </p:nvSpPr>
        <p:spPr>
          <a:xfrm>
            <a:off x="3946358" y="1280846"/>
            <a:ext cx="7581334" cy="3477875"/>
          </a:xfrm>
          <a:prstGeom prst="rect">
            <a:avLst/>
          </a:prstGeom>
          <a:noFill/>
        </p:spPr>
        <p:txBody>
          <a:bodyPr wrap="square">
            <a:spAutoFit/>
          </a:bodyPr>
          <a:lstStyle/>
          <a:p>
            <a:pPr marL="1270" marR="86995" indent="448945" algn="just"/>
            <a:r>
              <a:rPr lang="en-US" sz="2000" dirty="0">
                <a:effectLst/>
                <a:latin typeface="Times New Roman" panose="02020603050405020304" pitchFamily="18" charset="0"/>
                <a:ea typeface="Times New Roman" panose="02020603050405020304" pitchFamily="18" charset="0"/>
              </a:rPr>
              <a:t>However, considering the existing needs of Ukraine’s industry for competent conformity assessment of products by a third-party independent body, as well as society’s need for reliable information on the quality and safety of goods and services, the State Enterprise "UKRMETRTESTSTANDART" has created the "Voluntary </a:t>
            </a:r>
            <a:r>
              <a:rPr lang="en-US" sz="2000" dirty="0" err="1">
                <a:effectLst/>
                <a:latin typeface="Times New Roman" panose="02020603050405020304" pitchFamily="18" charset="0"/>
                <a:ea typeface="Times New Roman" panose="02020603050405020304" pitchFamily="18" charset="0"/>
              </a:rPr>
              <a:t>UkrSEPRO</a:t>
            </a:r>
            <a:r>
              <a:rPr lang="en-US" sz="2000" dirty="0">
                <a:effectLst/>
                <a:latin typeface="Times New Roman" panose="02020603050405020304" pitchFamily="18" charset="0"/>
                <a:ea typeface="Times New Roman" panose="02020603050405020304" pitchFamily="18" charset="0"/>
              </a:rPr>
              <a:t> System", giving manufacturers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freedom</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find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optimal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way</a:t>
            </a:r>
            <a:r>
              <a:rPr lang="en-US" sz="2000" spc="1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confirm</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1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their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products. The Voluntary </a:t>
            </a:r>
            <a:r>
              <a:rPr lang="en-US" sz="2000" dirty="0" err="1">
                <a:effectLst/>
                <a:latin typeface="Times New Roman" panose="02020603050405020304" pitchFamily="18" charset="0"/>
                <a:ea typeface="Times New Roman" panose="02020603050405020304" pitchFamily="18" charset="0"/>
              </a:rPr>
              <a:t>UkrSEPRO</a:t>
            </a:r>
            <a:r>
              <a:rPr lang="en-US" sz="2000" dirty="0">
                <a:effectLst/>
                <a:latin typeface="Times New Roman" panose="02020603050405020304" pitchFamily="18" charset="0"/>
                <a:ea typeface="Times New Roman" panose="02020603050405020304" pitchFamily="18" charset="0"/>
              </a:rPr>
              <a:t> System involves the participation of certification bodies with a positive reputation acquired during their work in the state certification system, high technical competence, and extensive experience in conformity assessment activities.</a:t>
            </a:r>
            <a:endParaRPr lang="uk-UA" sz="2000" dirty="0">
              <a:effectLst/>
              <a:latin typeface="Times New Roman" panose="02020603050405020304" pitchFamily="18" charset="0"/>
              <a:ea typeface="Times New Roman" panose="02020603050405020304" pitchFamily="18" charset="0"/>
            </a:endParaRPr>
          </a:p>
        </p:txBody>
      </p:sp>
      <p:pic>
        <p:nvPicPr>
          <p:cNvPr id="4" name="Picture 2" descr="Ціни на лікарські засоби за програмою &quot;Доступні ліки&quot; можуть бути змінені -  Аптечна Професійна Асоціація України">
            <a:extLst>
              <a:ext uri="{FF2B5EF4-FFF2-40B4-BE49-F238E27FC236}">
                <a16:creationId xmlns:a16="http://schemas.microsoft.com/office/drawing/2014/main" id="{A8D85EFE-29CC-906F-50F4-5E45544FE2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76354" y="2409220"/>
            <a:ext cx="3713828" cy="2039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4873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FBB13A-5D2A-7BD8-8C3D-A471DCD8BC95}"/>
              </a:ext>
            </a:extLst>
          </p:cNvPr>
          <p:cNvSpPr txBox="1"/>
          <p:nvPr/>
        </p:nvSpPr>
        <p:spPr>
          <a:xfrm>
            <a:off x="2772697" y="2302896"/>
            <a:ext cx="8662219" cy="1754326"/>
          </a:xfrm>
          <a:prstGeom prst="rect">
            <a:avLst/>
          </a:prstGeom>
          <a:noFill/>
        </p:spPr>
        <p:txBody>
          <a:bodyPr wrap="square">
            <a:spAutoFit/>
          </a:bodyPr>
          <a:lstStyle/>
          <a:p>
            <a:pPr algn="ctr"/>
            <a:r>
              <a:rPr lang="uk-UA" sz="5400" b="1" dirty="0" err="1">
                <a:latin typeface="Times New Roman" panose="02020603050405020304" pitchFamily="18" charset="0"/>
                <a:cs typeface="Times New Roman" panose="02020603050405020304" pitchFamily="18" charset="0"/>
              </a:rPr>
              <a:t>Thank</a:t>
            </a:r>
            <a:r>
              <a:rPr lang="uk-UA" sz="5400" b="1" dirty="0">
                <a:latin typeface="Times New Roman" panose="02020603050405020304" pitchFamily="18" charset="0"/>
                <a:cs typeface="Times New Roman" panose="02020603050405020304" pitchFamily="18" charset="0"/>
              </a:rPr>
              <a:t> </a:t>
            </a:r>
            <a:r>
              <a:rPr lang="uk-UA" sz="5400" b="1" dirty="0" err="1">
                <a:latin typeface="Times New Roman" panose="02020603050405020304" pitchFamily="18" charset="0"/>
                <a:cs typeface="Times New Roman" panose="02020603050405020304" pitchFamily="18" charset="0"/>
              </a:rPr>
              <a:t>you</a:t>
            </a:r>
            <a:r>
              <a:rPr lang="uk-UA" sz="5400" b="1" dirty="0">
                <a:latin typeface="Times New Roman" panose="02020603050405020304" pitchFamily="18" charset="0"/>
                <a:cs typeface="Times New Roman" panose="02020603050405020304" pitchFamily="18" charset="0"/>
              </a:rPr>
              <a:t> </a:t>
            </a:r>
            <a:r>
              <a:rPr lang="uk-UA" sz="5400" b="1" dirty="0" err="1">
                <a:latin typeface="Times New Roman" panose="02020603050405020304" pitchFamily="18" charset="0"/>
                <a:cs typeface="Times New Roman" panose="02020603050405020304" pitchFamily="18" charset="0"/>
              </a:rPr>
              <a:t>for</a:t>
            </a:r>
            <a:r>
              <a:rPr lang="uk-UA" sz="5400" b="1" dirty="0">
                <a:latin typeface="Times New Roman" panose="02020603050405020304" pitchFamily="18" charset="0"/>
                <a:cs typeface="Times New Roman" panose="02020603050405020304" pitchFamily="18" charset="0"/>
              </a:rPr>
              <a:t> </a:t>
            </a:r>
            <a:r>
              <a:rPr lang="uk-UA" sz="5400" b="1" dirty="0" err="1">
                <a:latin typeface="Times New Roman" panose="02020603050405020304" pitchFamily="18" charset="0"/>
                <a:cs typeface="Times New Roman" panose="02020603050405020304" pitchFamily="18" charset="0"/>
              </a:rPr>
              <a:t>your</a:t>
            </a:r>
            <a:r>
              <a:rPr lang="uk-UA" sz="5400" b="1" dirty="0">
                <a:latin typeface="Times New Roman" panose="02020603050405020304" pitchFamily="18" charset="0"/>
                <a:cs typeface="Times New Roman" panose="02020603050405020304" pitchFamily="18" charset="0"/>
              </a:rPr>
              <a:t> </a:t>
            </a:r>
            <a:r>
              <a:rPr lang="uk-UA" sz="5400" b="1" dirty="0" err="1">
                <a:latin typeface="Times New Roman" panose="02020603050405020304" pitchFamily="18" charset="0"/>
                <a:cs typeface="Times New Roman" panose="02020603050405020304" pitchFamily="18" charset="0"/>
              </a:rPr>
              <a:t>attention</a:t>
            </a:r>
            <a:r>
              <a:rPr lang="uk-UA" sz="54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944066593"/>
      </p:ext>
    </p:extLst>
  </p:cSld>
  <p:clrMapOvr>
    <a:masterClrMapping/>
  </p:clrMapOvr>
</p:sld>
</file>

<file path=ppt/theme/theme1.xml><?xml version="1.0" encoding="utf-8"?>
<a:theme xmlns:a="http://schemas.openxmlformats.org/drawingml/2006/main" name="Віхоть">
  <a:themeElements>
    <a:clrScheme name="Віхоть">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42</TotalTime>
  <Words>4243</Words>
  <Application>Microsoft Office PowerPoint</Application>
  <PresentationFormat>Широкий екран</PresentationFormat>
  <Paragraphs>199</Paragraphs>
  <Slides>26</Slides>
  <Notes>0</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26</vt:i4>
      </vt:variant>
    </vt:vector>
  </HeadingPairs>
  <TitlesOfParts>
    <vt:vector size="33" baseType="lpstr">
      <vt:lpstr>Arial</vt:lpstr>
      <vt:lpstr>Century Gothic</vt:lpstr>
      <vt:lpstr>Symbol</vt:lpstr>
      <vt:lpstr>Times New Roman</vt:lpstr>
      <vt:lpstr>Wingdings</vt:lpstr>
      <vt:lpstr>Wingdings 3</vt:lpstr>
      <vt:lpstr>Віхоть</vt:lpstr>
      <vt:lpstr> Topic 3. Regulatory authorities of Ukraine in the field of quality management of medicinal products.</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Еберле Лідія Вікторівна</dc:creator>
  <cp:lastModifiedBy>Еберле Лідія Вікторівна</cp:lastModifiedBy>
  <cp:revision>3</cp:revision>
  <dcterms:created xsi:type="dcterms:W3CDTF">2025-01-21T21:23:32Z</dcterms:created>
  <dcterms:modified xsi:type="dcterms:W3CDTF">2026-03-22T22:42:26Z</dcterms:modified>
</cp:coreProperties>
</file>