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77" r:id="rId9"/>
    <p:sldId id="263" r:id="rId10"/>
    <p:sldId id="278" r:id="rId11"/>
    <p:sldId id="264"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F2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79045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31768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2921697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1156315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938C736-7D07-4701-81C2-A2AB4C09E23F}"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2412298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938C736-7D07-4701-81C2-A2AB4C09E23F}"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999875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8C736-7D07-4701-81C2-A2AB4C09E23F}"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9766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400309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3792053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2846374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BE5E8EB-FA39-4F75-800E-54CFEDE60825}"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84665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2726305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BE5E8EB-FA39-4F75-800E-54CFEDE60825}"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2777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938C736-7D07-4701-81C2-A2AB4C09E23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963029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3304871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938C736-7D07-4701-81C2-A2AB4C09E23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BE5E8EB-FA39-4F75-800E-54CFEDE60825}" type="slidenum">
              <a:rPr lang="uk-UA" smtClean="0"/>
              <a:t>‹№›</a:t>
            </a:fld>
            <a:endParaRPr lang="uk-UA"/>
          </a:p>
        </p:txBody>
      </p:sp>
    </p:spTree>
    <p:extLst>
      <p:ext uri="{BB962C8B-B14F-4D97-AF65-F5344CB8AC3E}">
        <p14:creationId xmlns:p14="http://schemas.microsoft.com/office/powerpoint/2010/main" val="3758421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938C736-7D07-4701-81C2-A2AB4C09E23F}"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BE5E8EB-FA39-4F75-800E-54CFEDE60825}" type="slidenum">
              <a:rPr lang="uk-UA" smtClean="0"/>
              <a:t>‹№›</a:t>
            </a:fld>
            <a:endParaRPr lang="uk-UA"/>
          </a:p>
        </p:txBody>
      </p:sp>
    </p:spTree>
    <p:extLst>
      <p:ext uri="{BB962C8B-B14F-4D97-AF65-F5344CB8AC3E}">
        <p14:creationId xmlns:p14="http://schemas.microsoft.com/office/powerpoint/2010/main" val="36036487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C2507D-695D-0CD3-91E4-5FA23223D139}"/>
              </a:ext>
            </a:extLst>
          </p:cNvPr>
          <p:cNvSpPr>
            <a:spLocks noGrp="1"/>
          </p:cNvSpPr>
          <p:nvPr>
            <p:ph type="ctrTitle"/>
          </p:nvPr>
        </p:nvSpPr>
        <p:spPr>
          <a:xfrm>
            <a:off x="2451561" y="2705100"/>
            <a:ext cx="8855535" cy="1447800"/>
          </a:xfrm>
        </p:spPr>
        <p:txBody>
          <a:bodyPr>
            <a:normAutofit/>
          </a:bodyPr>
          <a:lstStyle/>
          <a:p>
            <a:pPr marL="450850" marR="87630" algn="ctr">
              <a:lnSpc>
                <a:spcPts val="1370"/>
              </a:lnSpc>
              <a:spcBef>
                <a:spcPts val="355"/>
              </a:spcBef>
            </a:pPr>
            <a:r>
              <a:rPr lang="en-US" sz="3200" b="1">
                <a:effectLst/>
                <a:latin typeface="Times New Roman" panose="02020603050405020304" pitchFamily="18" charset="0"/>
                <a:ea typeface="Times New Roman" panose="02020603050405020304" pitchFamily="18" charset="0"/>
              </a:rPr>
              <a:t> </a:t>
            </a:r>
            <a:br>
              <a:rPr lang="uk-UA" sz="3200" dirty="0">
                <a:effectLst/>
                <a:latin typeface="Times New Roman" panose="02020603050405020304" pitchFamily="18" charset="0"/>
                <a:ea typeface="Times New Roman" panose="02020603050405020304" pitchFamily="18" charset="0"/>
              </a:rPr>
            </a:br>
            <a:r>
              <a:rPr lang="en-US" sz="3200" b="1" dirty="0">
                <a:effectLst/>
                <a:latin typeface="Times New Roman" panose="02020603050405020304" pitchFamily="18" charset="0"/>
                <a:ea typeface="Times New Roman" panose="02020603050405020304" pitchFamily="18" charset="0"/>
              </a:rPr>
              <a:t>Topic</a:t>
            </a:r>
            <a:r>
              <a:rPr lang="en-US" sz="3200" b="1" spc="-10"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4.</a:t>
            </a:r>
            <a:r>
              <a:rPr lang="en-US" sz="3200" b="1" spc="-5"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Statistical</a:t>
            </a:r>
            <a:r>
              <a:rPr lang="en-US" sz="3200" b="1" spc="-10"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methods</a:t>
            </a:r>
            <a:r>
              <a:rPr lang="en-US" sz="3200" b="1" spc="-5"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of</a:t>
            </a:r>
            <a:r>
              <a:rPr lang="en-US" sz="3200" b="1" spc="-5"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quality</a:t>
            </a:r>
            <a:r>
              <a:rPr lang="en-US" sz="3200" b="1" spc="-5" dirty="0">
                <a:effectLst/>
                <a:latin typeface="Times New Roman" panose="02020603050405020304" pitchFamily="18" charset="0"/>
                <a:ea typeface="Times New Roman" panose="02020603050405020304" pitchFamily="18" charset="0"/>
              </a:rPr>
              <a:t> </a:t>
            </a:r>
            <a:r>
              <a:rPr lang="en-US" sz="3200" b="1" spc="-10" dirty="0">
                <a:effectLst/>
                <a:latin typeface="Times New Roman" panose="02020603050405020304" pitchFamily="18" charset="0"/>
                <a:ea typeface="Times New Roman" panose="02020603050405020304" pitchFamily="18" charset="0"/>
              </a:rPr>
              <a:t>control.</a:t>
            </a:r>
            <a:br>
              <a:rPr lang="uk-UA" sz="3200" dirty="0">
                <a:effectLst/>
                <a:latin typeface="Times New Roman" panose="02020603050405020304" pitchFamily="18" charset="0"/>
                <a:ea typeface="Times New Roman" panose="02020603050405020304" pitchFamily="18" charset="0"/>
              </a:rPr>
            </a:br>
            <a:endParaRPr lang="uk-UA" sz="3200" dirty="0"/>
          </a:p>
        </p:txBody>
      </p:sp>
      <p:sp>
        <p:nvSpPr>
          <p:cNvPr id="5" name="TextBox 4">
            <a:extLst>
              <a:ext uri="{FF2B5EF4-FFF2-40B4-BE49-F238E27FC236}">
                <a16:creationId xmlns:a16="http://schemas.microsoft.com/office/drawing/2014/main" id="{68003F03-6959-A882-6A10-6192AC7F14F4}"/>
              </a:ext>
            </a:extLst>
          </p:cNvPr>
          <p:cNvSpPr txBox="1"/>
          <p:nvPr/>
        </p:nvSpPr>
        <p:spPr>
          <a:xfrm>
            <a:off x="629265" y="342885"/>
            <a:ext cx="10953135"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2DFF7DB6-5E46-E129-6EFB-52968F4A996B}"/>
              </a:ext>
            </a:extLst>
          </p:cNvPr>
          <p:cNvSpPr txBox="1"/>
          <p:nvPr/>
        </p:nvSpPr>
        <p:spPr>
          <a:xfrm>
            <a:off x="6784258" y="5436842"/>
            <a:ext cx="5220929" cy="1200329"/>
          </a:xfrm>
          <a:prstGeom prst="rect">
            <a:avLst/>
          </a:prstGeom>
          <a:noFill/>
        </p:spPr>
        <p:txBody>
          <a:bodyPr wrap="square">
            <a:sp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072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89244B-55EF-262E-026D-E5CE706A5F01}"/>
              </a:ext>
            </a:extLst>
          </p:cNvPr>
          <p:cNvSpPr txBox="1"/>
          <p:nvPr/>
        </p:nvSpPr>
        <p:spPr>
          <a:xfrm>
            <a:off x="705854" y="1186896"/>
            <a:ext cx="5791200" cy="4524315"/>
          </a:xfrm>
          <a:prstGeom prst="rect">
            <a:avLst/>
          </a:prstGeom>
          <a:solidFill>
            <a:schemeClr val="bg2">
              <a:lumMod val="90000"/>
            </a:schemeClr>
          </a:solidFill>
          <a:ln>
            <a:solidFill>
              <a:schemeClr val="tx1"/>
            </a:solidFill>
          </a:ln>
        </p:spPr>
        <p:txBody>
          <a:bodyPr wrap="square">
            <a:spAutoFit/>
          </a:bodyPr>
          <a:lstStyle/>
          <a:p>
            <a:pPr marL="1270" marR="86995" indent="448945" algn="just"/>
            <a:r>
              <a:rPr lang="en-US" sz="1800" b="1" dirty="0">
                <a:effectLst/>
                <a:latin typeface="Times New Roman" panose="02020603050405020304" pitchFamily="18" charset="0"/>
                <a:ea typeface="Times New Roman" panose="02020603050405020304" pitchFamily="18" charset="0"/>
              </a:rPr>
              <a:t>The</a:t>
            </a:r>
            <a:r>
              <a:rPr lang="en-US" sz="1800" b="1" spc="4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relevance</a:t>
            </a:r>
            <a:r>
              <a:rPr lang="en-US" sz="1800" b="1" spc="4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of</a:t>
            </a:r>
            <a:r>
              <a:rPr lang="en-US" sz="1800" b="1" spc="4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the</a:t>
            </a:r>
            <a:r>
              <a:rPr lang="en-US" sz="1800" b="1" spc="4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topic.</a:t>
            </a:r>
            <a:r>
              <a:rPr lang="en-US" sz="1800" b="1"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Today,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high</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regarded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one of the important conditions for economic development, which determines the pace of industrial growth in the country, the efficiency of labor resource utilization, the success of foreign trade, and national prestige. Striving to enter global markets with intense competitive battles, domestic enterprises are actively implementing quality management systems that meet recognized international requirements and stimulate continuous product improvement. Effective management of production process quality is impossible without the use of statistical methods that can timely, promptly, and objectively reflect changes in the process.</a:t>
            </a:r>
            <a:endParaRPr lang="uk-UA" sz="1800" dirty="0">
              <a:effectLst/>
              <a:latin typeface="Times New Roman" panose="02020603050405020304" pitchFamily="18" charset="0"/>
              <a:ea typeface="Times New Roman" panose="02020603050405020304" pitchFamily="18" charset="0"/>
            </a:endParaRPr>
          </a:p>
          <a:p>
            <a:pPr marL="1270" marR="88900" indent="448945" algn="just"/>
            <a:r>
              <a:rPr lang="en-US" sz="1800" b="1" dirty="0">
                <a:effectLst/>
                <a:latin typeface="Times New Roman" panose="02020603050405020304" pitchFamily="18" charset="0"/>
                <a:ea typeface="Times New Roman" panose="02020603050405020304" pitchFamily="18" charset="0"/>
              </a:rPr>
              <a:t>Objective: </a:t>
            </a:r>
            <a:r>
              <a:rPr lang="en-US" sz="1800" dirty="0">
                <a:effectLst/>
                <a:latin typeface="Times New Roman" panose="02020603050405020304" pitchFamily="18" charset="0"/>
                <a:ea typeface="Times New Roman" panose="02020603050405020304" pitchFamily="18" charset="0"/>
              </a:rPr>
              <a:t>to provide higher education students theoretical knowledge regarding statistical methods of quality control.</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4447525-643F-BF7D-1D9E-9BB4CBA0E850}"/>
              </a:ext>
            </a:extLst>
          </p:cNvPr>
          <p:cNvSpPr txBox="1"/>
          <p:nvPr/>
        </p:nvSpPr>
        <p:spPr>
          <a:xfrm>
            <a:off x="6769768" y="1531959"/>
            <a:ext cx="4973053" cy="3139321"/>
          </a:xfrm>
          <a:prstGeom prst="rect">
            <a:avLst/>
          </a:prstGeom>
          <a:solidFill>
            <a:schemeClr val="bg2">
              <a:lumMod val="90000"/>
            </a:schemeClr>
          </a:solidFill>
          <a:ln>
            <a:solidFill>
              <a:schemeClr val="tx1"/>
            </a:solidFill>
          </a:ln>
        </p:spPr>
        <p:txBody>
          <a:bodyPr wrap="square">
            <a:spAutoFit/>
          </a:bodyPr>
          <a:lstStyle/>
          <a:p>
            <a:pPr algn="just"/>
            <a:r>
              <a:rPr lang="en-US" sz="1800" b="1" kern="0" dirty="0">
                <a:effectLst/>
                <a:latin typeface="Times New Roman" panose="02020603050405020304" pitchFamily="18" charset="0"/>
                <a:ea typeface="Times New Roman" panose="02020603050405020304" pitchFamily="18" charset="0"/>
              </a:rPr>
              <a:t>Lecture</a:t>
            </a:r>
            <a:r>
              <a:rPr lang="en-US" sz="1800" b="1" kern="0" spc="-2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plan and</a:t>
            </a:r>
            <a:r>
              <a:rPr lang="en-US" sz="1800" b="1" kern="0" spc="-1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organizational</a:t>
            </a:r>
            <a:r>
              <a:rPr lang="en-US" sz="1800" b="1" kern="0" spc="-5" dirty="0">
                <a:effectLst/>
                <a:latin typeface="Times New Roman" panose="02020603050405020304" pitchFamily="18" charset="0"/>
                <a:ea typeface="Times New Roman" panose="02020603050405020304" pitchFamily="18" charset="0"/>
              </a:rPr>
              <a:t> </a:t>
            </a:r>
            <a:r>
              <a:rPr lang="en-US" sz="1800" b="1" kern="0" spc="-10" dirty="0">
                <a:effectLst/>
                <a:latin typeface="Times New Roman" panose="02020603050405020304" pitchFamily="18" charset="0"/>
                <a:ea typeface="Times New Roman" panose="02020603050405020304" pitchFamily="18" charset="0"/>
              </a:rPr>
              <a:t>structure:</a:t>
            </a:r>
            <a:endParaRPr lang="uk-UA" sz="1800" b="1" kern="0" spc="-10" dirty="0">
              <a:effectLst/>
              <a:latin typeface="Times New Roman" panose="02020603050405020304" pitchFamily="18" charset="0"/>
              <a:ea typeface="Times New Roman" panose="02020603050405020304" pitchFamily="18" charset="0"/>
            </a:endParaRPr>
          </a:p>
          <a:p>
            <a:pPr algn="just"/>
            <a:endParaRPr lang="uk-UA" sz="1800" b="1" kern="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essence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 statistical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methods 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control.</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10" dirty="0">
                <a:effectLst/>
                <a:latin typeface="Times New Roman" panose="02020603050405020304" pitchFamily="18" charset="0"/>
                <a:ea typeface="Times New Roman" panose="02020603050405020304" pitchFamily="18" charset="0"/>
              </a:rPr>
              <a:t>Checklist.</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0" dirty="0">
                <a:effectLst/>
                <a:latin typeface="Times New Roman" panose="02020603050405020304" pitchFamily="18" charset="0"/>
                <a:ea typeface="Times New Roman" panose="02020603050405020304" pitchFamily="18" charset="0"/>
              </a:rPr>
              <a:t>Pareto</a:t>
            </a:r>
            <a:r>
              <a:rPr lang="en-US" sz="1800" spc="-1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0" dirty="0">
                <a:effectLst/>
                <a:latin typeface="Times New Roman" panose="02020603050405020304" pitchFamily="18" charset="0"/>
                <a:ea typeface="Times New Roman" panose="02020603050405020304" pitchFamily="18" charset="0"/>
              </a:rPr>
              <a:t>Ishikawa</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cause-and-effect</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10" dirty="0">
                <a:effectLst/>
                <a:latin typeface="Times New Roman" panose="02020603050405020304" pitchFamily="18" charset="0"/>
                <a:ea typeface="Times New Roman" panose="02020603050405020304" pitchFamily="18" charset="0"/>
              </a:rPr>
              <a:t>Histogram.</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0" dirty="0">
                <a:effectLst/>
                <a:latin typeface="Times New Roman" panose="02020603050405020304" pitchFamily="18" charset="0"/>
                <a:ea typeface="Times New Roman" panose="02020603050405020304" pitchFamily="18" charset="0"/>
              </a:rPr>
              <a:t>Scatter</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31825" algn="l"/>
              </a:tabLst>
            </a:pPr>
            <a:r>
              <a:rPr lang="en-US" sz="1800" spc="0" dirty="0">
                <a:effectLst/>
                <a:latin typeface="Times New Roman" panose="02020603050405020304" pitchFamily="18" charset="0"/>
                <a:ea typeface="Times New Roman" panose="02020603050405020304" pitchFamily="18" charset="0"/>
              </a:rPr>
              <a:t>Control</a:t>
            </a:r>
            <a:r>
              <a:rPr lang="en-US" sz="1800" spc="-10" dirty="0">
                <a:effectLst/>
                <a:latin typeface="Times New Roman" panose="02020603050405020304" pitchFamily="18" charset="0"/>
                <a:ea typeface="Times New Roman" panose="02020603050405020304" pitchFamily="18" charset="0"/>
              </a:rPr>
              <a:t> chart.</a:t>
            </a:r>
            <a:endParaRPr lang="uk-UA" sz="16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pPr>
            <a:r>
              <a:rPr lang="en-US" sz="1800" spc="-10" dirty="0">
                <a:effectLst/>
                <a:latin typeface="Times New Roman" panose="02020603050405020304" pitchFamily="18" charset="0"/>
                <a:ea typeface="Times New Roman" panose="02020603050405020304" pitchFamily="18" charset="0"/>
              </a:rPr>
              <a:t>Stratification.</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75132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0EC2AC-E368-3362-F34B-4FCE1CF85811}"/>
              </a:ext>
            </a:extLst>
          </p:cNvPr>
          <p:cNvSpPr txBox="1"/>
          <p:nvPr/>
        </p:nvSpPr>
        <p:spPr>
          <a:xfrm>
            <a:off x="2358189" y="1082203"/>
            <a:ext cx="9111916" cy="4693593"/>
          </a:xfrm>
          <a:prstGeom prst="rect">
            <a:avLst/>
          </a:prstGeom>
          <a:noFill/>
        </p:spPr>
        <p:txBody>
          <a:bodyPr wrap="square">
            <a:spAutoFit/>
          </a:bodyPr>
          <a:lstStyle/>
          <a:p>
            <a:pPr marL="450850" indent="448945" algn="l">
              <a:lnSpc>
                <a:spcPts val="1370"/>
              </a:lnSpc>
            </a:pPr>
            <a:r>
              <a:rPr lang="en-US" sz="2400" u="sng" dirty="0">
                <a:effectLst/>
                <a:latin typeface="Times New Roman" panose="02020603050405020304" pitchFamily="18" charset="0"/>
                <a:ea typeface="Times New Roman" panose="02020603050405020304" pitchFamily="18" charset="0"/>
              </a:rPr>
              <a:t>The</a:t>
            </a:r>
            <a:r>
              <a:rPr lang="en-US" sz="2400" u="sng" spc="-25" dirty="0">
                <a:effectLst/>
                <a:latin typeface="Times New Roman" panose="02020603050405020304" pitchFamily="18" charset="0"/>
                <a:ea typeface="Times New Roman" panose="02020603050405020304" pitchFamily="18" charset="0"/>
              </a:rPr>
              <a:t> </a:t>
            </a:r>
            <a:r>
              <a:rPr lang="en-US" sz="2400" u="sng" dirty="0">
                <a:effectLst/>
                <a:latin typeface="Times New Roman" panose="02020603050405020304" pitchFamily="18" charset="0"/>
                <a:ea typeface="Times New Roman" panose="02020603050405020304" pitchFamily="18" charset="0"/>
              </a:rPr>
              <a:t>essence</a:t>
            </a:r>
            <a:r>
              <a:rPr lang="en-US" sz="2400" u="sng" spc="-5" dirty="0">
                <a:effectLst/>
                <a:latin typeface="Times New Roman" panose="02020603050405020304" pitchFamily="18" charset="0"/>
                <a:ea typeface="Times New Roman" panose="02020603050405020304" pitchFamily="18" charset="0"/>
              </a:rPr>
              <a:t> </a:t>
            </a:r>
            <a:r>
              <a:rPr lang="en-US" sz="2400" u="sng" dirty="0">
                <a:effectLst/>
                <a:latin typeface="Times New Roman" panose="02020603050405020304" pitchFamily="18" charset="0"/>
                <a:ea typeface="Times New Roman" panose="02020603050405020304" pitchFamily="18" charset="0"/>
              </a:rPr>
              <a:t>of statistical</a:t>
            </a:r>
            <a:r>
              <a:rPr lang="en-US" sz="2400" u="sng" spc="5" dirty="0">
                <a:effectLst/>
                <a:latin typeface="Times New Roman" panose="02020603050405020304" pitchFamily="18" charset="0"/>
                <a:ea typeface="Times New Roman" panose="02020603050405020304" pitchFamily="18" charset="0"/>
              </a:rPr>
              <a:t> </a:t>
            </a:r>
            <a:r>
              <a:rPr lang="en-US" sz="2400" u="sng" dirty="0">
                <a:effectLst/>
                <a:latin typeface="Times New Roman" panose="02020603050405020304" pitchFamily="18" charset="0"/>
                <a:ea typeface="Times New Roman" panose="02020603050405020304" pitchFamily="18" charset="0"/>
              </a:rPr>
              <a:t>methods of quality</a:t>
            </a:r>
            <a:r>
              <a:rPr lang="en-US" sz="2400" u="sng" spc="-25" dirty="0">
                <a:effectLst/>
                <a:latin typeface="Times New Roman" panose="02020603050405020304" pitchFamily="18" charset="0"/>
                <a:ea typeface="Times New Roman" panose="02020603050405020304" pitchFamily="18" charset="0"/>
              </a:rPr>
              <a:t> </a:t>
            </a:r>
            <a:r>
              <a:rPr lang="en-US" sz="2400" u="sng" spc="-10" dirty="0">
                <a:effectLst/>
                <a:latin typeface="Times New Roman" panose="02020603050405020304" pitchFamily="18" charset="0"/>
                <a:ea typeface="Times New Roman" panose="02020603050405020304" pitchFamily="18" charset="0"/>
              </a:rPr>
              <a:t>control</a:t>
            </a:r>
            <a:endParaRPr lang="uk-UA" sz="2400" u="sng" spc="-10" dirty="0">
              <a:effectLst/>
              <a:latin typeface="Times New Roman" panose="02020603050405020304" pitchFamily="18" charset="0"/>
              <a:ea typeface="Times New Roman" panose="02020603050405020304" pitchFamily="18" charset="0"/>
            </a:endParaRPr>
          </a:p>
          <a:p>
            <a:pPr marL="450850" indent="448945" algn="l">
              <a:lnSpc>
                <a:spcPts val="1370"/>
              </a:lnSpc>
            </a:pPr>
            <a:endParaRPr lang="uk-UA" sz="2400" u="sng" spc="-10" dirty="0">
              <a:latin typeface="Times New Roman" panose="02020603050405020304" pitchFamily="18" charset="0"/>
              <a:ea typeface="Times New Roman" panose="02020603050405020304" pitchFamily="18" charset="0"/>
            </a:endParaRPr>
          </a:p>
          <a:p>
            <a:pPr marL="450850" indent="448945" algn="l">
              <a:lnSpc>
                <a:spcPts val="1370"/>
              </a:lnSpc>
            </a:pPr>
            <a:endParaRPr lang="uk-UA" sz="2400" dirty="0">
              <a:effectLst/>
              <a:latin typeface="Times New Roman" panose="02020603050405020304" pitchFamily="18" charset="0"/>
              <a:ea typeface="Times New Roman" panose="02020603050405020304" pitchFamily="18" charset="0"/>
            </a:endParaRPr>
          </a:p>
          <a:p>
            <a:pPr marL="1270" marR="87630" indent="448945" algn="just"/>
            <a:r>
              <a:rPr lang="en-US" sz="2400" dirty="0">
                <a:effectLst/>
                <a:latin typeface="Times New Roman" panose="02020603050405020304" pitchFamily="18" charset="0"/>
                <a:ea typeface="Times New Roman" panose="02020603050405020304" pitchFamily="18" charset="0"/>
              </a:rPr>
              <a:t>The main task of statistical methods in the quality management of production processes</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 to guarantee and maintain quality at all stages of production to obtain high-quality end products.</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Therefore,</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statistical</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process</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management</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fact-based</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decision-making</a:t>
            </a:r>
            <a:r>
              <a:rPr lang="en-US" sz="2400" spc="-2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are</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main requirements of the international standards ISO 9000 series for quality systems, which can be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met through the implementation of statistical methods at enterprises.</a:t>
            </a:r>
            <a:endParaRPr lang="uk-UA" sz="2400" dirty="0">
              <a:effectLst/>
              <a:latin typeface="Times New Roman" panose="02020603050405020304" pitchFamily="18" charset="0"/>
              <a:ea typeface="Times New Roman" panose="02020603050405020304" pitchFamily="18" charset="0"/>
            </a:endParaRPr>
          </a:p>
          <a:p>
            <a:pPr marL="1270" marR="88265" indent="448945" algn="just"/>
            <a:r>
              <a:rPr lang="en-US" sz="2400" dirty="0">
                <a:effectLst/>
                <a:latin typeface="Times New Roman" panose="02020603050405020304" pitchFamily="18" charset="0"/>
                <a:ea typeface="Times New Roman" panose="02020603050405020304" pitchFamily="18" charset="0"/>
              </a:rPr>
              <a:t>The terminological basis for the use, selection and implementation of statistical methods is laid down in the international standard ISO/TR 10017:2021 Quality management ‒ Guidance on statistical techniques for ISO 9001:2015.</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4481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E15DB9-E5C2-FE6A-D4B4-D4B80004608B}"/>
              </a:ext>
            </a:extLst>
          </p:cNvPr>
          <p:cNvSpPr txBox="1"/>
          <p:nvPr/>
        </p:nvSpPr>
        <p:spPr>
          <a:xfrm>
            <a:off x="2069430" y="907411"/>
            <a:ext cx="9641307" cy="1938992"/>
          </a:xfrm>
          <a:prstGeom prst="rect">
            <a:avLst/>
          </a:prstGeom>
          <a:noFill/>
        </p:spPr>
        <p:txBody>
          <a:bodyPr wrap="square">
            <a:spAutoFit/>
          </a:bodyPr>
          <a:lstStyle/>
          <a:p>
            <a:pPr marL="1270" marR="86995" indent="448945" algn="just"/>
            <a:r>
              <a:rPr lang="en-US" sz="2000" dirty="0">
                <a:effectLst/>
                <a:latin typeface="Times New Roman" panose="02020603050405020304" pitchFamily="18" charset="0"/>
                <a:ea typeface="Times New Roman" panose="02020603050405020304" pitchFamily="18" charset="0"/>
              </a:rPr>
              <a:t>Statistical methods help to optimize the process of finding the causes of nonconformities, increase the accuracy and reliability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conclusions, and the effectiveness of measures developed to</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eliminate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identified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causes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failures</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defects.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statistical</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methods in production practice leads to a significant reduction in costs and an increase in product quality, which is associated with production and quality analyses, process analyses, process control, and acceptance sampling:</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8906C677-E29B-50E9-F7A6-FC4EDCFAAC04}"/>
              </a:ext>
            </a:extLst>
          </p:cNvPr>
          <p:cNvSpPr txBox="1"/>
          <p:nvPr/>
        </p:nvSpPr>
        <p:spPr>
          <a:xfrm>
            <a:off x="1892967" y="3419908"/>
            <a:ext cx="9641307" cy="2585323"/>
          </a:xfrm>
          <a:prstGeom prst="rect">
            <a:avLst/>
          </a:prstGeom>
          <a:noFill/>
          <a:ln w="28575">
            <a:solidFill>
              <a:srgbClr val="FF0000"/>
            </a:solidFill>
          </a:ln>
        </p:spPr>
        <p:txBody>
          <a:bodyPr wrap="square">
            <a:spAutoFit/>
          </a:bodyPr>
          <a:lstStyle/>
          <a:p>
            <a:pPr marL="1270" marR="93980" indent="448945" algn="just"/>
            <a:r>
              <a:rPr lang="en-US" sz="1800" i="1" dirty="0">
                <a:effectLst/>
                <a:latin typeface="Times New Roman" panose="02020603050405020304" pitchFamily="18" charset="0"/>
                <a:ea typeface="Times New Roman" panose="02020603050405020304" pitchFamily="18" charset="0"/>
              </a:rPr>
              <a:t>Quality analysis </a:t>
            </a:r>
            <a:r>
              <a:rPr lang="en-US" sz="1800" dirty="0">
                <a:effectLst/>
                <a:latin typeface="Times New Roman" panose="02020603050405020304" pitchFamily="18" charset="0"/>
                <a:ea typeface="Times New Roman" panose="02020603050405020304" pitchFamily="18" charset="0"/>
              </a:rPr>
              <a:t>is based on the premise that if it is impossible to achieve perfect quality, a certain level of defects is acceptable, for which selective control methods can be created.</a:t>
            </a:r>
            <a:endParaRPr lang="uk-UA" sz="1800" dirty="0">
              <a:effectLst/>
              <a:latin typeface="Times New Roman" panose="02020603050405020304" pitchFamily="18" charset="0"/>
              <a:ea typeface="Times New Roman" panose="02020603050405020304" pitchFamily="18" charset="0"/>
            </a:endParaRPr>
          </a:p>
          <a:p>
            <a:pPr marL="1270" marR="90805" indent="448945" algn="just">
              <a:spcBef>
                <a:spcPts val="5"/>
              </a:spcBef>
            </a:pPr>
            <a:r>
              <a:rPr lang="en-US" sz="1800" i="1" dirty="0">
                <a:effectLst/>
                <a:latin typeface="Times New Roman" panose="02020603050405020304" pitchFamily="18" charset="0"/>
                <a:ea typeface="Times New Roman" panose="02020603050405020304" pitchFamily="18" charset="0"/>
              </a:rPr>
              <a:t>Process analysis </a:t>
            </a:r>
            <a:r>
              <a:rPr lang="en-US" sz="1800" dirty="0">
                <a:effectLst/>
                <a:latin typeface="Times New Roman" panose="02020603050405020304" pitchFamily="18" charset="0"/>
                <a:ea typeface="Times New Roman" panose="02020603050405020304" pitchFamily="18" charset="0"/>
              </a:rPr>
              <a:t>is an analysis that allows understanding the relationship between causal factors and outcomes such as quality, cost, productivity, etc.</a:t>
            </a:r>
            <a:endParaRPr lang="uk-UA" sz="1800" dirty="0">
              <a:effectLst/>
              <a:latin typeface="Times New Roman" panose="02020603050405020304" pitchFamily="18" charset="0"/>
              <a:ea typeface="Times New Roman" panose="02020603050405020304" pitchFamily="18" charset="0"/>
            </a:endParaRPr>
          </a:p>
          <a:p>
            <a:pPr marL="1270" marR="90805" indent="448945" algn="just"/>
            <a:r>
              <a:rPr lang="en-US" sz="1800" i="1" dirty="0">
                <a:effectLst/>
                <a:latin typeface="Times New Roman" panose="02020603050405020304" pitchFamily="18" charset="0"/>
                <a:ea typeface="Times New Roman" panose="02020603050405020304" pitchFamily="18" charset="0"/>
              </a:rPr>
              <a:t>Process control </a:t>
            </a:r>
            <a:r>
              <a:rPr lang="en-US" sz="1800" dirty="0">
                <a:effectLst/>
                <a:latin typeface="Times New Roman" panose="02020603050405020304" pitchFamily="18" charset="0"/>
                <a:ea typeface="Times New Roman" panose="02020603050405020304" pitchFamily="18" charset="0"/>
              </a:rPr>
              <a:t>involves identifying the causal factors that affect the uninterrupted functioning of the production process.</a:t>
            </a:r>
            <a:endParaRPr lang="uk-UA" sz="1800" dirty="0">
              <a:effectLst/>
              <a:latin typeface="Times New Roman" panose="02020603050405020304" pitchFamily="18" charset="0"/>
              <a:ea typeface="Times New Roman" panose="02020603050405020304" pitchFamily="18" charset="0"/>
            </a:endParaRPr>
          </a:p>
          <a:p>
            <a:pPr marL="1270" marR="88900" indent="448945" algn="just"/>
            <a:r>
              <a:rPr lang="en-US" sz="1800" i="1" dirty="0">
                <a:effectLst/>
                <a:latin typeface="Times New Roman" panose="02020603050405020304" pitchFamily="18" charset="0"/>
                <a:ea typeface="Times New Roman" panose="02020603050405020304" pitchFamily="18" charset="0"/>
              </a:rPr>
              <a:t>Acceptance sampling </a:t>
            </a:r>
            <a:r>
              <a:rPr lang="en-US" sz="1800" dirty="0">
                <a:effectLst/>
                <a:latin typeface="Times New Roman" panose="02020603050405020304" pitchFamily="18" charset="0"/>
                <a:ea typeface="Times New Roman" panose="02020603050405020304" pitchFamily="18" charset="0"/>
              </a:rPr>
              <a:t>is a selective quality</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 of products based on the application of mathematical statistics methods to check the compliance of product quality with the established </a:t>
            </a:r>
            <a:r>
              <a:rPr lang="en-US" sz="1800" spc="-10" dirty="0">
                <a:effectLst/>
                <a:latin typeface="Times New Roman" panose="02020603050405020304" pitchFamily="18" charset="0"/>
                <a:ea typeface="Times New Roman" panose="02020603050405020304" pitchFamily="18" charset="0"/>
              </a:rPr>
              <a:t>requirements.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1253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E2E38C-8634-9C8F-3050-07D238E95EF1}"/>
              </a:ext>
            </a:extLst>
          </p:cNvPr>
          <p:cNvSpPr txBox="1"/>
          <p:nvPr/>
        </p:nvSpPr>
        <p:spPr>
          <a:xfrm>
            <a:off x="2388204" y="3622364"/>
            <a:ext cx="9400674" cy="2585323"/>
          </a:xfrm>
          <a:prstGeom prst="rect">
            <a:avLst/>
          </a:prstGeom>
          <a:noFill/>
        </p:spPr>
        <p:txBody>
          <a:bodyPr wrap="square">
            <a:spAutoFit/>
          </a:bodyPr>
          <a:lstStyle/>
          <a:p>
            <a:pPr marR="4580255" lvl="0">
              <a:buSzPts val="1200"/>
              <a:tabLst>
                <a:tab pos="614680" algn="l"/>
              </a:tabLst>
            </a:pPr>
            <a:r>
              <a:rPr lang="en-US" sz="1800" b="1" u="sng" spc="-10" dirty="0">
                <a:effectLst/>
                <a:latin typeface="Times New Roman" panose="02020603050405020304" pitchFamily="18" charset="0"/>
                <a:ea typeface="Times New Roman" panose="02020603050405020304" pitchFamily="18" charset="0"/>
              </a:rPr>
              <a:t>Checklist</a:t>
            </a:r>
            <a:endParaRPr lang="uk-UA" sz="1600" b="1" spc="0" dirty="0">
              <a:effectLst/>
              <a:latin typeface="Times New Roman" panose="02020603050405020304" pitchFamily="18" charset="0"/>
              <a:ea typeface="Times New Roman" panose="02020603050405020304" pitchFamily="18" charset="0"/>
            </a:endParaRPr>
          </a:p>
          <a:p>
            <a:pPr marL="1270" marR="149225" indent="448945" algn="l"/>
            <a:r>
              <a:rPr lang="en-US" sz="1800" dirty="0">
                <a:effectLst/>
                <a:latin typeface="Times New Roman" panose="02020603050405020304" pitchFamily="18" charset="0"/>
                <a:ea typeface="Times New Roman" panose="02020603050405020304" pitchFamily="18" charset="0"/>
              </a:rPr>
              <a:t>Whatever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task</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management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which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combines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sequence of application of statistical methods, always begins with the collection of initial data.</a:t>
            </a:r>
            <a:endParaRPr lang="uk-UA" sz="1800" dirty="0">
              <a:effectLst/>
              <a:latin typeface="Times New Roman" panose="02020603050405020304" pitchFamily="18" charset="0"/>
              <a:ea typeface="Times New Roman" panose="02020603050405020304" pitchFamily="18" charset="0"/>
            </a:endParaRPr>
          </a:p>
          <a:p>
            <a:pPr marL="1270" indent="448945" algn="l"/>
            <a:r>
              <a:rPr lang="en-US" sz="1800" i="1" dirty="0">
                <a:effectLst/>
                <a:latin typeface="Times New Roman" panose="02020603050405020304" pitchFamily="18" charset="0"/>
                <a:ea typeface="Times New Roman" panose="02020603050405020304" pitchFamily="18" charset="0"/>
              </a:rPr>
              <a:t>A</a:t>
            </a:r>
            <a:r>
              <a:rPr lang="en-US" sz="1800" i="1" spc="2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control</a:t>
            </a:r>
            <a:r>
              <a:rPr lang="en-US" sz="1800" i="1" spc="2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sheet</a:t>
            </a:r>
            <a:r>
              <a:rPr lang="en-US" sz="1800" i="1"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form</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recording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data</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during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which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controlled parameters are applied.</a:t>
            </a:r>
            <a:endParaRPr lang="uk-UA" sz="1800" dirty="0">
              <a:effectLst/>
              <a:latin typeface="Times New Roman" panose="02020603050405020304" pitchFamily="18" charset="0"/>
              <a:ea typeface="Times New Roman" panose="02020603050405020304" pitchFamily="18" charset="0"/>
            </a:endParaRPr>
          </a:p>
          <a:p>
            <a:pPr marL="450850" indent="448945" algn="l"/>
            <a:endParaRPr lang="uk-UA" sz="1800" dirty="0">
              <a:effectLst/>
              <a:latin typeface="Times New Roman" panose="02020603050405020304" pitchFamily="18" charset="0"/>
              <a:ea typeface="Times New Roman" panose="02020603050405020304" pitchFamily="18" charset="0"/>
            </a:endParaRPr>
          </a:p>
          <a:p>
            <a:pPr marL="450850" indent="448945" algn="l"/>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purpose of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 sheet is </a:t>
            </a:r>
            <a:r>
              <a:rPr lang="en-US" sz="1800" spc="-25" dirty="0">
                <a:effectLst/>
                <a:latin typeface="Times New Roman" panose="02020603050405020304" pitchFamily="18" charset="0"/>
                <a:ea typeface="Times New Roman" panose="02020603050405020304" pitchFamily="18" charset="0"/>
              </a:rPr>
              <a:t>to</a:t>
            </a:r>
            <a:endParaRPr lang="uk-UA" sz="1800" dirty="0">
              <a:effectLst/>
              <a:latin typeface="Times New Roman" panose="02020603050405020304" pitchFamily="18" charset="0"/>
              <a:ea typeface="Times New Roman" panose="02020603050405020304" pitchFamily="18" charset="0"/>
            </a:endParaRPr>
          </a:p>
          <a:p>
            <a:pPr marL="342900" marR="92710" lvl="0" indent="-342900">
              <a:buSzPts val="1200"/>
              <a:buFont typeface="Times New Roman" panose="02020603050405020304" pitchFamily="18" charset="0"/>
              <a:buChar char="–"/>
              <a:tabLst>
                <a:tab pos="631190" algn="l"/>
              </a:tabLst>
            </a:pPr>
            <a:r>
              <a:rPr lang="en-US" sz="1800" spc="0" dirty="0">
                <a:effectLst/>
                <a:latin typeface="Times New Roman" panose="02020603050405020304" pitchFamily="18" charset="0"/>
                <a:ea typeface="Times New Roman" panose="02020603050405020304" pitchFamily="18" charset="0"/>
              </a:rPr>
              <a:t>to</a:t>
            </a:r>
            <a:r>
              <a:rPr lang="en-US" sz="1800" spc="18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facilitate</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process</a:t>
            </a:r>
            <a:r>
              <a:rPr lang="en-US" sz="1800" spc="19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collecting</a:t>
            </a:r>
            <a:r>
              <a:rPr lang="en-US" sz="1800" spc="17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data</a:t>
            </a:r>
            <a:r>
              <a:rPr lang="en-US" sz="1800" spc="19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on</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controlled</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parameters</a:t>
            </a:r>
            <a:r>
              <a:rPr lang="en-US" sz="1800" spc="18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19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identifying </a:t>
            </a:r>
            <a:r>
              <a:rPr lang="en-US" sz="1800" spc="-10" dirty="0">
                <a:effectLst/>
                <a:latin typeface="Times New Roman" panose="02020603050405020304" pitchFamily="18" charset="0"/>
                <a:ea typeface="Times New Roman" panose="02020603050405020304" pitchFamily="18" charset="0"/>
              </a:rPr>
              <a:t>defects,</a:t>
            </a:r>
            <a:endParaRPr lang="uk-UA" sz="1600" dirty="0">
              <a:latin typeface="Times New Roman" panose="02020603050405020304" pitchFamily="18" charset="0"/>
              <a:ea typeface="Times New Roman" panose="02020603050405020304" pitchFamily="18" charset="0"/>
            </a:endParaRPr>
          </a:p>
          <a:p>
            <a:pPr marL="342900" marR="92710" lvl="0" indent="-342900">
              <a:buSzPts val="1200"/>
              <a:buFont typeface="Times New Roman" panose="02020603050405020304" pitchFamily="18" charset="0"/>
              <a:buChar char="–"/>
              <a:tabLst>
                <a:tab pos="631190" algn="l"/>
              </a:tabLst>
            </a:pPr>
            <a:r>
              <a:rPr lang="en-US" sz="1800" dirty="0">
                <a:effectLst/>
                <a:latin typeface="Times New Roman" panose="02020603050405020304" pitchFamily="18" charset="0"/>
                <a:ea typeface="Times New Roman" panose="02020603050405020304" pitchFamily="18" charset="0"/>
              </a:rPr>
              <a:t>automatically</a:t>
            </a:r>
            <a:r>
              <a:rPr lang="en-US" sz="1800" spc="-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organize</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data</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facilitate</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its</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further</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use. </a:t>
            </a:r>
            <a:endParaRPr lang="uk-UA" dirty="0"/>
          </a:p>
        </p:txBody>
      </p:sp>
      <p:sp>
        <p:nvSpPr>
          <p:cNvPr id="5" name="TextBox 4">
            <a:extLst>
              <a:ext uri="{FF2B5EF4-FFF2-40B4-BE49-F238E27FC236}">
                <a16:creationId xmlns:a16="http://schemas.microsoft.com/office/drawing/2014/main" id="{CF29ECBD-C0A1-4A2A-101E-CFCEF29CD348}"/>
              </a:ext>
            </a:extLst>
          </p:cNvPr>
          <p:cNvSpPr txBox="1"/>
          <p:nvPr/>
        </p:nvSpPr>
        <p:spPr>
          <a:xfrm>
            <a:off x="2526890" y="650313"/>
            <a:ext cx="8740878" cy="2585323"/>
          </a:xfrm>
          <a:prstGeom prst="rect">
            <a:avLst/>
          </a:prstGeom>
          <a:noFill/>
          <a:ln w="28575">
            <a:solidFill>
              <a:srgbClr val="FF0000"/>
            </a:solidFill>
          </a:ln>
        </p:spPr>
        <p:txBody>
          <a:bodyPr wrap="square">
            <a:spAutoFit/>
          </a:bodyPr>
          <a:lstStyle/>
          <a:p>
            <a:pPr marL="1270" indent="448945" algn="l">
              <a:spcBef>
                <a:spcPts val="330"/>
              </a:spcBef>
            </a:pPr>
            <a:r>
              <a:rPr lang="en-US" sz="1800" dirty="0">
                <a:effectLst/>
                <a:latin typeface="Times New Roman" panose="02020603050405020304" pitchFamily="18" charset="0"/>
                <a:ea typeface="Times New Roman" panose="02020603050405020304" pitchFamily="18" charset="0"/>
              </a:rPr>
              <a:t>Among</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statistical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methods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1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most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common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so-called seven elementary quality control tools:</a:t>
            </a:r>
            <a:endParaRPr lang="uk-UA" sz="180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1800" spc="-10" dirty="0">
                <a:effectLst/>
                <a:latin typeface="Times New Roman" panose="02020603050405020304" pitchFamily="18" charset="0"/>
                <a:ea typeface="Times New Roman" panose="02020603050405020304" pitchFamily="18" charset="0"/>
              </a:rPr>
              <a:t>Checklist;</a:t>
            </a:r>
            <a:endParaRPr lang="uk-UA" sz="1600" spc="0" dirty="0">
              <a:effectLst/>
              <a:latin typeface="Times New Roman" panose="02020603050405020304" pitchFamily="18" charset="0"/>
              <a:ea typeface="Times New Roman" panose="02020603050405020304" pitchFamily="18" charset="0"/>
            </a:endParaRPr>
          </a:p>
          <a:p>
            <a:pPr marL="342900" lvl="0" indent="-342900">
              <a:spcBef>
                <a:spcPts val="5"/>
              </a:spcBef>
              <a:buSzPts val="1200"/>
              <a:buFont typeface="Times New Roman" panose="02020603050405020304" pitchFamily="18" charset="0"/>
              <a:buAutoNum type="arabicParenR"/>
              <a:tabLst>
                <a:tab pos="614680" algn="l"/>
              </a:tabLst>
            </a:pPr>
            <a:r>
              <a:rPr lang="en-US" sz="1800" spc="0" dirty="0">
                <a:effectLst/>
                <a:latin typeface="Times New Roman" panose="02020603050405020304" pitchFamily="18" charset="0"/>
                <a:ea typeface="Times New Roman" panose="02020603050405020304" pitchFamily="18" charset="0"/>
              </a:rPr>
              <a:t>Pareto</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5950" algn="l"/>
              </a:tabLst>
            </a:pPr>
            <a:r>
              <a:rPr lang="en-US" sz="1800" spc="0" dirty="0">
                <a:effectLst/>
                <a:latin typeface="Times New Roman" panose="02020603050405020304" pitchFamily="18" charset="0"/>
                <a:ea typeface="Times New Roman" panose="02020603050405020304" pitchFamily="18" charset="0"/>
              </a:rPr>
              <a:t>Ishikawa</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cause-and-effect</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1800" spc="-10" dirty="0">
                <a:effectLst/>
                <a:latin typeface="Times New Roman" panose="02020603050405020304" pitchFamily="18" charset="0"/>
                <a:ea typeface="Times New Roman" panose="02020603050405020304" pitchFamily="18" charset="0"/>
              </a:rPr>
              <a:t>Histogram;</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1800" spc="0" dirty="0">
                <a:effectLst/>
                <a:latin typeface="Times New Roman" panose="02020603050405020304" pitchFamily="18" charset="0"/>
                <a:ea typeface="Times New Roman" panose="02020603050405020304" pitchFamily="18" charset="0"/>
              </a:rPr>
              <a:t>Scatter</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diagram;</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1800" spc="0" dirty="0">
                <a:effectLst/>
                <a:latin typeface="Times New Roman" panose="02020603050405020304" pitchFamily="18" charset="0"/>
                <a:ea typeface="Times New Roman" panose="02020603050405020304" pitchFamily="18" charset="0"/>
              </a:rPr>
              <a:t>Control</a:t>
            </a:r>
            <a:r>
              <a:rPr lang="en-US" sz="1800" spc="-10" dirty="0">
                <a:effectLst/>
                <a:latin typeface="Times New Roman" panose="02020603050405020304" pitchFamily="18" charset="0"/>
                <a:ea typeface="Times New Roman" panose="02020603050405020304" pitchFamily="18" charset="0"/>
              </a:rPr>
              <a:t> chart;</a:t>
            </a:r>
            <a:endParaRPr lang="uk-UA" sz="1600" spc="0" dirty="0">
              <a:effectLst/>
              <a:latin typeface="Times New Roman" panose="02020603050405020304" pitchFamily="18" charset="0"/>
              <a:ea typeface="Times New Roman" panose="02020603050405020304" pitchFamily="18" charset="0"/>
            </a:endParaRPr>
          </a:p>
          <a:p>
            <a:pPr marL="342900" marR="4580255" lvl="0" indent="-342900">
              <a:buSzPts val="1200"/>
              <a:buFont typeface="Times New Roman" panose="02020603050405020304" pitchFamily="18" charset="0"/>
              <a:buAutoNum type="arabicParenR"/>
              <a:tabLst>
                <a:tab pos="614680" algn="l"/>
              </a:tabLst>
            </a:pPr>
            <a:r>
              <a:rPr lang="en-US" sz="1800" spc="-10" dirty="0">
                <a:effectLst/>
                <a:latin typeface="Times New Roman" panose="02020603050405020304" pitchFamily="18" charset="0"/>
                <a:ea typeface="Times New Roman" panose="02020603050405020304" pitchFamily="18" charset="0"/>
              </a:rPr>
              <a:t>Stratification. </a:t>
            </a:r>
            <a:endParaRPr lang="uk-UA" sz="1800" spc="-1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74471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18F76E-EFD0-A1AF-9477-04682339257D}"/>
              </a:ext>
            </a:extLst>
          </p:cNvPr>
          <p:cNvSpPr txBox="1"/>
          <p:nvPr/>
        </p:nvSpPr>
        <p:spPr>
          <a:xfrm>
            <a:off x="1887794" y="775867"/>
            <a:ext cx="9645445" cy="5016758"/>
          </a:xfrm>
          <a:prstGeom prst="rect">
            <a:avLst/>
          </a:prstGeom>
          <a:noFill/>
        </p:spPr>
        <p:txBody>
          <a:bodyPr wrap="square">
            <a:spAutoFit/>
          </a:bodyPr>
          <a:lstStyle/>
          <a:p>
            <a:pPr marR="2072640" lvl="0">
              <a:buSzPts val="1200"/>
              <a:tabLst>
                <a:tab pos="631825" algn="l"/>
              </a:tabLst>
            </a:pPr>
            <a:r>
              <a:rPr lang="en-US" sz="2000" b="1" u="sng" spc="0" dirty="0">
                <a:effectLst/>
                <a:latin typeface="Times New Roman" panose="02020603050405020304" pitchFamily="18" charset="0"/>
                <a:ea typeface="Times New Roman" panose="02020603050405020304" pitchFamily="18" charset="0"/>
              </a:rPr>
              <a:t>Pareto diagram</a:t>
            </a:r>
            <a:endParaRPr lang="uk-UA" sz="2000" b="1" u="sng" spc="0" dirty="0">
              <a:effectLst/>
              <a:latin typeface="Times New Roman" panose="02020603050405020304" pitchFamily="18" charset="0"/>
              <a:ea typeface="Times New Roman" panose="02020603050405020304" pitchFamily="18" charset="0"/>
            </a:endParaRPr>
          </a:p>
          <a:p>
            <a:pPr marR="2072640" lvl="0">
              <a:buSzPts val="1200"/>
              <a:tabLst>
                <a:tab pos="631825" algn="l"/>
              </a:tabLst>
            </a:pPr>
            <a:endParaRPr lang="uk-UA" sz="2000" b="1" spc="0" dirty="0">
              <a:effectLst/>
              <a:latin typeface="Times New Roman" panose="02020603050405020304" pitchFamily="18" charset="0"/>
              <a:ea typeface="Times New Roman" panose="02020603050405020304" pitchFamily="18" charset="0"/>
            </a:endParaRPr>
          </a:p>
          <a:p>
            <a:pPr marL="450850" marR="90805" indent="448945" algn="l"/>
            <a:r>
              <a:rPr lang="en-US" sz="2000" i="1" u="sng" dirty="0">
                <a:effectLst/>
                <a:latin typeface="Times New Roman" panose="02020603050405020304" pitchFamily="18" charset="0"/>
                <a:ea typeface="Times New Roman" panose="02020603050405020304" pitchFamily="18" charset="0"/>
              </a:rPr>
              <a:t>A</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Pareto</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diagram</a:t>
            </a:r>
            <a:r>
              <a:rPr lang="en-US" sz="2000" i="1"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graph</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helps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identify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primary</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causes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(factors)</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losses. A Pareto diagram is created as follows:</a:t>
            </a:r>
            <a:endParaRPr lang="uk-UA" sz="2000" dirty="0">
              <a:effectLst/>
              <a:latin typeface="Times New Roman" panose="02020603050405020304" pitchFamily="18" charset="0"/>
              <a:ea typeface="Times New Roman" panose="02020603050405020304" pitchFamily="18" charset="0"/>
            </a:endParaRPr>
          </a:p>
          <a:p>
            <a:pPr marL="450850" marR="90805" indent="448945" algn="l"/>
            <a:endParaRPr lang="uk-UA" sz="2000" dirty="0">
              <a:effectLst/>
              <a:latin typeface="Times New Roman" panose="02020603050405020304" pitchFamily="18" charset="0"/>
              <a:ea typeface="Times New Roman" panose="02020603050405020304" pitchFamily="18" charset="0"/>
            </a:endParaRPr>
          </a:p>
          <a:p>
            <a:pPr marL="457200" lvl="0" indent="-457200" algn="just">
              <a:spcBef>
                <a:spcPts val="5"/>
              </a:spcBef>
              <a:buSzPct val="120000"/>
              <a:buFont typeface="+mj-lt"/>
              <a:buAutoNum type="arabicParenR"/>
              <a:tabLst>
                <a:tab pos="603250" algn="l"/>
              </a:tabLst>
            </a:pPr>
            <a:r>
              <a:rPr lang="en-US" sz="2000" spc="0" dirty="0">
                <a:effectLst/>
                <a:latin typeface="Times New Roman" panose="02020603050405020304" pitchFamily="18" charset="0"/>
                <a:ea typeface="Times New Roman" panose="02020603050405020304" pitchFamily="18" charset="0"/>
              </a:rPr>
              <a:t>Collect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data</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defects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number.</a:t>
            </a:r>
            <a:endParaRPr lang="uk-UA" sz="2000" spc="0" dirty="0">
              <a:effectLst/>
              <a:latin typeface="Times New Roman" panose="02020603050405020304" pitchFamily="18" charset="0"/>
              <a:ea typeface="Times New Roman" panose="02020603050405020304" pitchFamily="18" charset="0"/>
            </a:endParaRPr>
          </a:p>
          <a:p>
            <a:pPr marL="457200" marR="88900" lvl="0" indent="-457200" algn="just">
              <a:buSzPct val="120000"/>
              <a:buFont typeface="+mj-lt"/>
              <a:buAutoNum type="arabicParenR"/>
              <a:tabLst>
                <a:tab pos="609600" algn="l"/>
              </a:tabLst>
            </a:pPr>
            <a:r>
              <a:rPr lang="en-US" sz="2000" spc="0" dirty="0">
                <a:effectLst/>
                <a:latin typeface="Times New Roman" panose="02020603050405020304" pitchFamily="18" charset="0"/>
                <a:ea typeface="Times New Roman" panose="02020603050405020304" pitchFamily="18" charset="0"/>
              </a:rPr>
              <a:t>Determine the total number of defects of each type that occurred over a certain period of time.</a:t>
            </a:r>
            <a:endParaRPr lang="uk-UA" sz="2000" spc="0" dirty="0">
              <a:effectLst/>
              <a:latin typeface="Times New Roman" panose="02020603050405020304" pitchFamily="18" charset="0"/>
              <a:ea typeface="Times New Roman" panose="02020603050405020304" pitchFamily="18" charset="0"/>
            </a:endParaRPr>
          </a:p>
          <a:p>
            <a:pPr marL="457200" marR="87630" lvl="0" indent="-457200" algn="just">
              <a:buSzPct val="120000"/>
              <a:buFont typeface="+mj-lt"/>
              <a:buAutoNum type="arabicParenR"/>
              <a:tabLst>
                <a:tab pos="611505" algn="l"/>
              </a:tabLst>
            </a:pPr>
            <a:r>
              <a:rPr lang="en-US" sz="2000" spc="0" dirty="0">
                <a:effectLst/>
                <a:latin typeface="Times New Roman" panose="02020603050405020304" pitchFamily="18" charset="0"/>
                <a:ea typeface="Times New Roman" panose="02020603050405020304" pitchFamily="18" charset="0"/>
              </a:rPr>
              <a:t>A bar graph is created in which the height of each column corresponds to the number</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defects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certain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type.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columns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are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arranged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descending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order</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number</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defects</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from</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left</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right.</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7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main</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task</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creating</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a:t>
            </a:r>
            <a:r>
              <a:rPr lang="en-US" sz="2000" spc="10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diagram</a:t>
            </a:r>
            <a:r>
              <a:rPr lang="en-US" sz="2000" spc="9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is</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8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identify those</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few</a:t>
            </a:r>
            <a:r>
              <a:rPr lang="en-US" sz="2000" spc="8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types of defects that have an absolute and relative majority. The elimination of these defects will ultimately result in increased product quality and the best economic effect.</a:t>
            </a:r>
            <a:endParaRPr lang="uk-UA" sz="2000" spc="0" dirty="0">
              <a:effectLst/>
              <a:latin typeface="Times New Roman" panose="02020603050405020304" pitchFamily="18" charset="0"/>
              <a:ea typeface="Times New Roman" panose="02020603050405020304" pitchFamily="18" charset="0"/>
            </a:endParaRPr>
          </a:p>
          <a:p>
            <a:pPr marL="458470" marR="86360" indent="-457200" algn="just">
              <a:buSzPct val="120000"/>
              <a:buFont typeface="+mj-lt"/>
              <a:buAutoNum type="arabicParenR"/>
            </a:pPr>
            <a:r>
              <a:rPr lang="en-US" sz="2000" dirty="0">
                <a:effectLst/>
                <a:latin typeface="Times New Roman" panose="02020603050405020304" pitchFamily="18" charset="0"/>
                <a:ea typeface="Times New Roman" panose="02020603050405020304" pitchFamily="18" charset="0"/>
              </a:rPr>
              <a:t>Often, a Pareto diagram reveals a pattern based on the Pareto principle (the 80 % to 20 % rule), according to which most effects are caused by relatively few causes.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3020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A4FC4-1412-2614-42E7-FFE188970E05}"/>
              </a:ext>
            </a:extLst>
          </p:cNvPr>
          <p:cNvSpPr txBox="1"/>
          <p:nvPr/>
        </p:nvSpPr>
        <p:spPr>
          <a:xfrm>
            <a:off x="2192592" y="353809"/>
            <a:ext cx="8976851" cy="2862322"/>
          </a:xfrm>
          <a:prstGeom prst="rect">
            <a:avLst/>
          </a:prstGeom>
          <a:noFill/>
          <a:ln w="28575">
            <a:solidFill>
              <a:srgbClr val="FF0000"/>
            </a:solidFill>
          </a:ln>
        </p:spPr>
        <p:txBody>
          <a:bodyPr wrap="square">
            <a:spAutoFit/>
          </a:bodyPr>
          <a:lstStyle/>
          <a:p>
            <a:pPr indent="448945" algn="just"/>
            <a:r>
              <a:rPr lang="en-US" b="1" u="sng" dirty="0">
                <a:effectLst/>
                <a:latin typeface="Times New Roman" panose="02020603050405020304" pitchFamily="18" charset="0"/>
                <a:ea typeface="Times New Roman" panose="02020603050405020304" pitchFamily="18" charset="0"/>
              </a:rPr>
              <a:t>Ishikawa</a:t>
            </a:r>
            <a:r>
              <a:rPr lang="en-US" b="1" u="sng" spc="-20"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cause-and-effect</a:t>
            </a:r>
            <a:r>
              <a:rPr lang="en-US" b="1" u="sng" spc="-5" dirty="0">
                <a:effectLst/>
                <a:latin typeface="Times New Roman" panose="02020603050405020304" pitchFamily="18" charset="0"/>
                <a:ea typeface="Times New Roman" panose="02020603050405020304" pitchFamily="18" charset="0"/>
              </a:rPr>
              <a:t> </a:t>
            </a:r>
            <a:r>
              <a:rPr lang="en-US" b="1" u="sng" spc="-10" dirty="0">
                <a:effectLst/>
                <a:latin typeface="Times New Roman" panose="02020603050405020304" pitchFamily="18" charset="0"/>
                <a:ea typeface="Times New Roman" panose="02020603050405020304" pitchFamily="18" charset="0"/>
              </a:rPr>
              <a:t>diagram</a:t>
            </a:r>
            <a:endParaRPr lang="uk-UA" b="1" u="sng" spc="-10" dirty="0">
              <a:effectLst/>
              <a:latin typeface="Times New Roman" panose="02020603050405020304" pitchFamily="18" charset="0"/>
              <a:ea typeface="Times New Roman" panose="02020603050405020304" pitchFamily="18" charset="0"/>
            </a:endParaRPr>
          </a:p>
          <a:p>
            <a:pPr indent="448945" algn="just"/>
            <a:endParaRPr lang="uk-UA" dirty="0">
              <a:effectLst/>
              <a:latin typeface="Times New Roman" panose="02020603050405020304" pitchFamily="18" charset="0"/>
              <a:ea typeface="Times New Roman" panose="02020603050405020304" pitchFamily="18" charset="0"/>
            </a:endParaRPr>
          </a:p>
          <a:p>
            <a:pPr marR="88265" indent="448945" algn="just"/>
            <a:r>
              <a:rPr lang="en-US" i="1" dirty="0">
                <a:effectLst/>
                <a:latin typeface="Times New Roman" panose="02020603050405020304" pitchFamily="18" charset="0"/>
                <a:ea typeface="Times New Roman" panose="02020603050405020304" pitchFamily="18" charset="0"/>
              </a:rPr>
              <a:t>The Ishikawa diagram </a:t>
            </a:r>
            <a:r>
              <a:rPr lang="en-US" dirty="0">
                <a:effectLst/>
                <a:latin typeface="Times New Roman" panose="02020603050405020304" pitchFamily="18" charset="0"/>
                <a:ea typeface="Times New Roman" panose="02020603050405020304" pitchFamily="18" charset="0"/>
              </a:rPr>
              <a:t>is a graphical method of studying the most significant cause-and- effect relationships between factors and consequences in a situation or problem under study.</a:t>
            </a:r>
            <a:endParaRPr lang="uk-UA" dirty="0">
              <a:effectLst/>
              <a:latin typeface="Times New Roman" panose="02020603050405020304" pitchFamily="18" charset="0"/>
              <a:ea typeface="Times New Roman" panose="02020603050405020304" pitchFamily="18" charset="0"/>
            </a:endParaRPr>
          </a:p>
          <a:p>
            <a:pPr marR="88265" indent="448945" algn="just"/>
            <a:endParaRPr lang="uk-UA" dirty="0">
              <a:effectLst/>
              <a:latin typeface="Times New Roman" panose="02020603050405020304" pitchFamily="18" charset="0"/>
              <a:ea typeface="Times New Roman" panose="02020603050405020304" pitchFamily="18" charset="0"/>
            </a:endParaRPr>
          </a:p>
          <a:p>
            <a:pPr marR="88900" indent="448945" algn="just"/>
            <a:r>
              <a:rPr lang="en-US" dirty="0">
                <a:effectLst/>
                <a:latin typeface="Times New Roman" panose="02020603050405020304" pitchFamily="18" charset="0"/>
                <a:ea typeface="Times New Roman" panose="02020603050405020304" pitchFamily="18" charset="0"/>
              </a:rPr>
              <a:t>The Ishikawa diagram ("fish skeleton") is used when it is necessary to investigate and depict</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all</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potential</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causes</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with</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effects</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that</a:t>
            </a:r>
            <a:r>
              <a:rPr lang="en-US" spc="19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arise</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during</a:t>
            </a:r>
            <a:r>
              <a:rPr lang="en-US" spc="16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production</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process.</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diagram is</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visually</a:t>
            </a:r>
            <a:r>
              <a:rPr lang="en-US" spc="-4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based</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clear</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relationship</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between</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causes</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effects,</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indicators</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factors that influence them. "Causes" are labeled on the left side of the diagram, and effects are labeled on the right side of the diagram.</a:t>
            </a:r>
            <a:endParaRPr lang="uk-UA" dirty="0">
              <a:effectLst/>
              <a:latin typeface="Times New Roman" panose="02020603050405020304" pitchFamily="18" charset="0"/>
              <a:ea typeface="Times New Roman" panose="02020603050405020304" pitchFamily="18" charset="0"/>
            </a:endParaRPr>
          </a:p>
        </p:txBody>
      </p:sp>
      <p:pic>
        <p:nvPicPr>
          <p:cNvPr id="4" name="Image 5">
            <a:extLst>
              <a:ext uri="{FF2B5EF4-FFF2-40B4-BE49-F238E27FC236}">
                <a16:creationId xmlns:a16="http://schemas.microsoft.com/office/drawing/2014/main" id="{1420F78F-1823-9A32-715F-B14F91E167E7}"/>
              </a:ext>
            </a:extLst>
          </p:cNvPr>
          <p:cNvPicPr>
            <a:picLocks/>
          </p:cNvPicPr>
          <p:nvPr/>
        </p:nvPicPr>
        <p:blipFill>
          <a:blip r:embed="rId2" cstate="print"/>
          <a:stretch>
            <a:fillRect/>
          </a:stretch>
        </p:blipFill>
        <p:spPr>
          <a:xfrm>
            <a:off x="2972486" y="3429000"/>
            <a:ext cx="6247028" cy="2965714"/>
          </a:xfrm>
          <a:prstGeom prst="rect">
            <a:avLst/>
          </a:prstGeom>
        </p:spPr>
      </p:pic>
    </p:spTree>
    <p:extLst>
      <p:ext uri="{BB962C8B-B14F-4D97-AF65-F5344CB8AC3E}">
        <p14:creationId xmlns:p14="http://schemas.microsoft.com/office/powerpoint/2010/main" val="353473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84B401-E05C-3B75-2806-6947D0EEBBC8}"/>
              </a:ext>
            </a:extLst>
          </p:cNvPr>
          <p:cNvSpPr txBox="1"/>
          <p:nvPr/>
        </p:nvSpPr>
        <p:spPr>
          <a:xfrm>
            <a:off x="2084438" y="540544"/>
            <a:ext cx="9773265" cy="5363007"/>
          </a:xfrm>
          <a:prstGeom prst="rect">
            <a:avLst/>
          </a:prstGeom>
          <a:noFill/>
        </p:spPr>
        <p:txBody>
          <a:bodyPr wrap="square">
            <a:spAutoFit/>
          </a:bodyPr>
          <a:lstStyle/>
          <a:p>
            <a:pPr marL="450850" indent="448945" algn="just">
              <a:spcBef>
                <a:spcPts val="330"/>
              </a:spcBef>
            </a:pPr>
            <a:r>
              <a:rPr lang="en-US" sz="1800" b="1" dirty="0">
                <a:effectLst/>
                <a:latin typeface="Times New Roman" panose="02020603050405020304" pitchFamily="18" charset="0"/>
                <a:ea typeface="Times New Roman" panose="02020603050405020304" pitchFamily="18" charset="0"/>
              </a:rPr>
              <a:t>Building</a:t>
            </a:r>
            <a:r>
              <a:rPr lang="en-US" sz="1800" b="1" spc="-1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 cause</a:t>
            </a:r>
            <a:r>
              <a:rPr lang="en-US" sz="1800" b="1" spc="-1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and</a:t>
            </a:r>
            <a:r>
              <a:rPr lang="en-US" sz="1800" b="1" spc="-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effect </a:t>
            </a:r>
            <a:r>
              <a:rPr lang="en-US" sz="1800" b="1" spc="-10" dirty="0">
                <a:effectLst/>
                <a:latin typeface="Times New Roman" panose="02020603050405020304" pitchFamily="18" charset="0"/>
                <a:ea typeface="Times New Roman" panose="02020603050405020304" pitchFamily="18" charset="0"/>
              </a:rPr>
              <a:t>diagram.</a:t>
            </a:r>
            <a:endParaRPr lang="uk-UA" sz="1800" b="1" spc="-10" dirty="0">
              <a:effectLst/>
              <a:latin typeface="Times New Roman" panose="02020603050405020304" pitchFamily="18" charset="0"/>
              <a:ea typeface="Times New Roman" panose="02020603050405020304" pitchFamily="18" charset="0"/>
            </a:endParaRPr>
          </a:p>
          <a:p>
            <a:pPr marL="450850" indent="448945" algn="just">
              <a:spcBef>
                <a:spcPts val="330"/>
              </a:spcBef>
            </a:pPr>
            <a:endParaRPr lang="uk-UA" sz="1800" dirty="0">
              <a:effectLst/>
              <a:latin typeface="Times New Roman" panose="02020603050405020304" pitchFamily="18" charset="0"/>
              <a:ea typeface="Times New Roman" panose="02020603050405020304" pitchFamily="18" charset="0"/>
            </a:endParaRPr>
          </a:p>
          <a:p>
            <a:pPr marL="342900" marR="89535" lvl="0" indent="-342900" algn="just">
              <a:buSzPts val="1200"/>
              <a:buFont typeface="Times New Roman" panose="02020603050405020304" pitchFamily="18" charset="0"/>
              <a:buAutoNum type="arabicPeriod"/>
              <a:tabLst>
                <a:tab pos="899795" algn="l"/>
              </a:tabLst>
            </a:pPr>
            <a:r>
              <a:rPr lang="en-US" sz="1800" spc="0" dirty="0">
                <a:effectLst/>
                <a:latin typeface="Times New Roman" panose="02020603050405020304" pitchFamily="18" charset="0"/>
                <a:ea typeface="Times New Roman" panose="02020603050405020304" pitchFamily="18" charset="0"/>
              </a:rPr>
              <a:t>When constructing a K. Ishikawa diagram, a horizontal line with an arrow ("spine")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is</a:t>
            </a:r>
            <a:r>
              <a:rPr lang="en-US" sz="1800" spc="14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drawn</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a:t>
            </a:r>
            <a:r>
              <a:rPr lang="en-US" sz="1800" spc="14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center,</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at</a:t>
            </a:r>
            <a:r>
              <a:rPr lang="en-US" sz="1800" spc="14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end</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arrow,</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on</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right</a:t>
            </a:r>
            <a:r>
              <a:rPr lang="en-US" sz="1800" spc="14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side,</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a:t>
            </a:r>
            <a:r>
              <a:rPr lang="en-US" sz="1800" spc="14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10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indicator is written in the frame ‒ this is the object of analysis / quality indicator (consequence).</a:t>
            </a:r>
            <a:endParaRPr lang="uk-UA" sz="1600" spc="0" dirty="0">
              <a:effectLst/>
              <a:latin typeface="Times New Roman" panose="02020603050405020304" pitchFamily="18" charset="0"/>
              <a:ea typeface="Times New Roman" panose="02020603050405020304" pitchFamily="18" charset="0"/>
            </a:endParaRPr>
          </a:p>
          <a:p>
            <a:pPr marL="342900" marR="88900" lvl="0" indent="-342900" algn="just">
              <a:spcBef>
                <a:spcPts val="5"/>
              </a:spcBef>
              <a:buSzPts val="1200"/>
              <a:buFont typeface="Times New Roman" panose="02020603050405020304" pitchFamily="18" charset="0"/>
              <a:buAutoNum type="arabicPeriod"/>
              <a:tabLst>
                <a:tab pos="899795" algn="l"/>
              </a:tabLst>
            </a:pPr>
            <a:r>
              <a:rPr lang="en-US" sz="1800" spc="0" dirty="0">
                <a:effectLst/>
                <a:latin typeface="Times New Roman" panose="02020603050405020304" pitchFamily="18" charset="0"/>
                <a:ea typeface="Times New Roman" panose="02020603050405020304" pitchFamily="18" charset="0"/>
              </a:rPr>
              <a:t>Large primary arrows ("big bones") are drawn to the central horizontal line representing the object of analysis. The main causes (of the first level) are placed on the "big bones" and connected with the "spine" by sloping arrows. When structuring the diagram at the level of primary arrows, in many real situations, one can use the rule proposed by Kaoru Ishikawa himself, known as the "5Ms": materials, methods, measuring, men, and machines. This rule suggests that, in general, there are five possible main causes of certain effects.</a:t>
            </a:r>
            <a:endParaRPr lang="uk-UA" sz="1600" spc="0" dirty="0">
              <a:effectLst/>
              <a:latin typeface="Times New Roman" panose="02020603050405020304" pitchFamily="18" charset="0"/>
              <a:ea typeface="Times New Roman" panose="02020603050405020304" pitchFamily="18" charset="0"/>
            </a:endParaRPr>
          </a:p>
          <a:p>
            <a:pPr marL="342900" marR="86995" lvl="0" indent="-342900" algn="just">
              <a:buSzPts val="1200"/>
              <a:buFont typeface="Times New Roman" panose="02020603050405020304" pitchFamily="18" charset="0"/>
              <a:buAutoNum type="arabicPeriod"/>
              <a:tabLst>
                <a:tab pos="899795" algn="l"/>
              </a:tabLst>
            </a:pPr>
            <a:r>
              <a:rPr lang="en-US" sz="1800" spc="0" dirty="0">
                <a:effectLst/>
                <a:latin typeface="Times New Roman" panose="02020603050405020304" pitchFamily="18" charset="0"/>
                <a:ea typeface="Times New Roman" panose="02020603050405020304" pitchFamily="18" charset="0"/>
              </a:rPr>
              <a:t>Further,</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to</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each</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primary</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arrow,</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secondary-level</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arrows</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("middle</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bones") are drawn, to which, in turn, tertiary-level arrows ("small bones") and so on are drawn until all arrows representing factors that have a significant impact on the object of analysis are included</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 the diagram.</a:t>
            </a:r>
            <a:endParaRPr lang="uk-UA" sz="1800" spc="0" dirty="0">
              <a:effectLst/>
              <a:latin typeface="Times New Roman" panose="02020603050405020304" pitchFamily="18" charset="0"/>
              <a:ea typeface="Times New Roman" panose="02020603050405020304" pitchFamily="18" charset="0"/>
            </a:endParaRPr>
          </a:p>
          <a:p>
            <a:pPr marL="342900" marR="86995" lvl="0" indent="-342900" algn="just">
              <a:buSzPts val="1200"/>
              <a:buFont typeface="Times New Roman" panose="02020603050405020304" pitchFamily="18" charset="0"/>
              <a:buAutoNum type="arabicPeriod"/>
              <a:tabLst>
                <a:tab pos="899795" algn="l"/>
              </a:tabLst>
            </a:pPr>
            <a:endParaRPr lang="uk-UA" sz="1600" spc="0" dirty="0">
              <a:effectLst/>
              <a:latin typeface="Times New Roman" panose="02020603050405020304" pitchFamily="18" charset="0"/>
              <a:ea typeface="Times New Roman" panose="02020603050405020304" pitchFamily="18" charset="0"/>
            </a:endParaRPr>
          </a:p>
          <a:p>
            <a:pPr marL="1270" marR="86995" indent="448945" algn="just"/>
            <a:r>
              <a:rPr lang="en-US" sz="1800" dirty="0">
                <a:effectLst/>
                <a:latin typeface="Times New Roman" panose="02020603050405020304" pitchFamily="18" charset="0"/>
                <a:ea typeface="Times New Roman" panose="02020603050405020304" pitchFamily="18" charset="0"/>
              </a:rPr>
              <a:t>Thus, Ishikawa’s cause-and-effect diagram allows identifying key relationships between various factors and gaining a more thorough understanding of the analyzed process. It also helps determine the main factors contributing the most significant contribution to the problem under consideration and prevents or eliminates their effects.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586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44733-F977-6BB9-C316-590AF9F3F219}"/>
              </a:ext>
            </a:extLst>
          </p:cNvPr>
          <p:cNvSpPr txBox="1"/>
          <p:nvPr/>
        </p:nvSpPr>
        <p:spPr>
          <a:xfrm>
            <a:off x="2133599" y="459176"/>
            <a:ext cx="9733936" cy="1938992"/>
          </a:xfrm>
          <a:prstGeom prst="rect">
            <a:avLst/>
          </a:prstGeom>
          <a:noFill/>
          <a:ln w="28575">
            <a:solidFill>
              <a:srgbClr val="FF0000"/>
            </a:solidFill>
          </a:ln>
        </p:spPr>
        <p:txBody>
          <a:bodyPr wrap="square">
            <a:spAutoFit/>
          </a:bodyPr>
          <a:lstStyle/>
          <a:p>
            <a:pPr marL="450850" indent="448945" algn="l"/>
            <a:r>
              <a:rPr lang="en-US" sz="2000" b="1" u="sng" spc="-10" dirty="0">
                <a:effectLst/>
                <a:latin typeface="Times New Roman" panose="02020603050405020304" pitchFamily="18" charset="0"/>
                <a:ea typeface="Times New Roman" panose="02020603050405020304" pitchFamily="18" charset="0"/>
              </a:rPr>
              <a:t>Histogram</a:t>
            </a:r>
            <a:endParaRPr lang="uk-UA" sz="2000" b="1" u="sng" spc="-10" dirty="0">
              <a:effectLst/>
              <a:latin typeface="Times New Roman" panose="02020603050405020304" pitchFamily="18" charset="0"/>
              <a:ea typeface="Times New Roman" panose="02020603050405020304" pitchFamily="18" charset="0"/>
            </a:endParaRPr>
          </a:p>
          <a:p>
            <a:pPr marL="450850" indent="448945" algn="l"/>
            <a:endParaRPr lang="uk-UA" sz="2000" b="1" dirty="0">
              <a:effectLst/>
              <a:latin typeface="Times New Roman" panose="02020603050405020304" pitchFamily="18" charset="0"/>
              <a:ea typeface="Times New Roman" panose="02020603050405020304" pitchFamily="18" charset="0"/>
            </a:endParaRPr>
          </a:p>
          <a:p>
            <a:pPr marL="1270" marR="87630" indent="448945" algn="just"/>
            <a:r>
              <a:rPr lang="en-US" sz="2000" i="1" dirty="0">
                <a:effectLst/>
                <a:latin typeface="Times New Roman" panose="02020603050405020304" pitchFamily="18" charset="0"/>
                <a:ea typeface="Times New Roman" panose="02020603050405020304" pitchFamily="18" charset="0"/>
              </a:rPr>
              <a:t>A</a:t>
            </a:r>
            <a:r>
              <a:rPr lang="en-US" sz="2000" i="1" spc="37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histogram</a:t>
            </a:r>
            <a:r>
              <a:rPr lang="en-US" sz="2000" i="1"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3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column</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chart</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used</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graphically</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represent</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data</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grouped by the frequency of falling into a certain interval. The intervals are the bases of the columns into which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data</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divided.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height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columns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proportional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frequency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the observation results falling into the corresponding interval.</a:t>
            </a:r>
            <a:endParaRPr lang="uk-UA" sz="2000" dirty="0">
              <a:effectLst/>
              <a:latin typeface="Times New Roman" panose="02020603050405020304" pitchFamily="18" charset="0"/>
              <a:ea typeface="Times New Roman" panose="02020603050405020304" pitchFamily="18" charset="0"/>
            </a:endParaRPr>
          </a:p>
        </p:txBody>
      </p:sp>
      <p:pic>
        <p:nvPicPr>
          <p:cNvPr id="4" name="Image 6" descr="ÐÑÐ°Ð·Ð¾Ðº Ð³ÑÑÑÐ¾Ð³ÑÐ°Ð¼Ð¸">
            <a:extLst>
              <a:ext uri="{FF2B5EF4-FFF2-40B4-BE49-F238E27FC236}">
                <a16:creationId xmlns:a16="http://schemas.microsoft.com/office/drawing/2014/main" id="{D5D4D6ED-A4CE-980A-4FBC-5A614842D65B}"/>
              </a:ext>
            </a:extLst>
          </p:cNvPr>
          <p:cNvPicPr>
            <a:picLocks/>
          </p:cNvPicPr>
          <p:nvPr/>
        </p:nvPicPr>
        <p:blipFill>
          <a:blip r:embed="rId2" cstate="print"/>
          <a:stretch>
            <a:fillRect/>
          </a:stretch>
        </p:blipFill>
        <p:spPr>
          <a:xfrm>
            <a:off x="1337187" y="2743356"/>
            <a:ext cx="4277034" cy="2847001"/>
          </a:xfrm>
          <a:prstGeom prst="rect">
            <a:avLst/>
          </a:prstGeom>
          <a:ln>
            <a:solidFill>
              <a:schemeClr val="tx1"/>
            </a:solidFill>
          </a:ln>
        </p:spPr>
      </p:pic>
      <p:sp>
        <p:nvSpPr>
          <p:cNvPr id="6" name="TextBox 5">
            <a:extLst>
              <a:ext uri="{FF2B5EF4-FFF2-40B4-BE49-F238E27FC236}">
                <a16:creationId xmlns:a16="http://schemas.microsoft.com/office/drawing/2014/main" id="{B3C688D5-9199-B96E-DF28-3A56786945CB}"/>
              </a:ext>
            </a:extLst>
          </p:cNvPr>
          <p:cNvSpPr txBox="1"/>
          <p:nvPr/>
        </p:nvSpPr>
        <p:spPr>
          <a:xfrm>
            <a:off x="6096000" y="2728035"/>
            <a:ext cx="5781367" cy="2862322"/>
          </a:xfrm>
          <a:prstGeom prst="rect">
            <a:avLst/>
          </a:prstGeom>
          <a:noFill/>
          <a:ln w="28575">
            <a:solidFill>
              <a:srgbClr val="FF0000"/>
            </a:solidFill>
          </a:ln>
        </p:spPr>
        <p:txBody>
          <a:bodyPr wrap="square">
            <a:spAutoFit/>
          </a:bodyPr>
          <a:lstStyle/>
          <a:p>
            <a:pPr marL="36000" algn="l">
              <a:buSzPct val="99000"/>
            </a:pPr>
            <a:r>
              <a:rPr lang="en-US" b="1" dirty="0">
                <a:effectLst/>
                <a:latin typeface="Times New Roman" panose="02020603050405020304" pitchFamily="18" charset="0"/>
                <a:ea typeface="Times New Roman" panose="02020603050405020304" pitchFamily="18" charset="0"/>
              </a:rPr>
              <a:t>The</a:t>
            </a:r>
            <a:r>
              <a:rPr lang="en-US" b="1" spc="-15" dirty="0">
                <a:effectLst/>
                <a:latin typeface="Times New Roman" panose="02020603050405020304" pitchFamily="18" charset="0"/>
                <a:ea typeface="Times New Roman" panose="02020603050405020304" pitchFamily="18" charset="0"/>
              </a:rPr>
              <a:t> </a:t>
            </a:r>
            <a:r>
              <a:rPr lang="en-US" b="1" dirty="0">
                <a:effectLst/>
                <a:latin typeface="Times New Roman" panose="02020603050405020304" pitchFamily="18" charset="0"/>
                <a:ea typeface="Times New Roman" panose="02020603050405020304" pitchFamily="18" charset="0"/>
              </a:rPr>
              <a:t>histogram</a:t>
            </a:r>
            <a:r>
              <a:rPr lang="en-US" b="1" spc="-5" dirty="0">
                <a:effectLst/>
                <a:latin typeface="Times New Roman" panose="02020603050405020304" pitchFamily="18" charset="0"/>
                <a:ea typeface="Times New Roman" panose="02020603050405020304" pitchFamily="18" charset="0"/>
              </a:rPr>
              <a:t> </a:t>
            </a:r>
            <a:r>
              <a:rPr lang="en-US" b="1" dirty="0">
                <a:effectLst/>
                <a:latin typeface="Times New Roman" panose="02020603050405020304" pitchFamily="18" charset="0"/>
                <a:ea typeface="Times New Roman" panose="02020603050405020304" pitchFamily="18" charset="0"/>
              </a:rPr>
              <a:t>is</a:t>
            </a:r>
            <a:r>
              <a:rPr lang="en-US" b="1" spc="-5" dirty="0">
                <a:effectLst/>
                <a:latin typeface="Times New Roman" panose="02020603050405020304" pitchFamily="18" charset="0"/>
                <a:ea typeface="Times New Roman" panose="02020603050405020304" pitchFamily="18" charset="0"/>
              </a:rPr>
              <a:t> </a:t>
            </a:r>
            <a:r>
              <a:rPr lang="en-US" b="1" dirty="0">
                <a:effectLst/>
                <a:latin typeface="Times New Roman" panose="02020603050405020304" pitchFamily="18" charset="0"/>
                <a:ea typeface="Times New Roman" panose="02020603050405020304" pitchFamily="18" charset="0"/>
              </a:rPr>
              <a:t>created in</a:t>
            </a:r>
            <a:r>
              <a:rPr lang="en-US" b="1" spc="-5" dirty="0">
                <a:effectLst/>
                <a:latin typeface="Times New Roman" panose="02020603050405020304" pitchFamily="18" charset="0"/>
                <a:ea typeface="Times New Roman" panose="02020603050405020304" pitchFamily="18" charset="0"/>
              </a:rPr>
              <a:t> </a:t>
            </a:r>
            <a:r>
              <a:rPr lang="en-US" b="1" dirty="0">
                <a:effectLst/>
                <a:latin typeface="Times New Roman" panose="02020603050405020304" pitchFamily="18" charset="0"/>
                <a:ea typeface="Times New Roman" panose="02020603050405020304" pitchFamily="18" charset="0"/>
              </a:rPr>
              <a:t>the</a:t>
            </a:r>
            <a:r>
              <a:rPr lang="en-US" b="1" spc="-10" dirty="0">
                <a:effectLst/>
                <a:latin typeface="Times New Roman" panose="02020603050405020304" pitchFamily="18" charset="0"/>
                <a:ea typeface="Times New Roman" panose="02020603050405020304" pitchFamily="18" charset="0"/>
              </a:rPr>
              <a:t> </a:t>
            </a:r>
            <a:r>
              <a:rPr lang="en-US" b="1" dirty="0">
                <a:effectLst/>
                <a:latin typeface="Times New Roman" panose="02020603050405020304" pitchFamily="18" charset="0"/>
                <a:ea typeface="Times New Roman" panose="02020603050405020304" pitchFamily="18" charset="0"/>
              </a:rPr>
              <a:t>following</a:t>
            </a:r>
            <a:r>
              <a:rPr lang="en-US" b="1" spc="-15" dirty="0">
                <a:effectLst/>
                <a:latin typeface="Times New Roman" panose="02020603050405020304" pitchFamily="18" charset="0"/>
                <a:ea typeface="Times New Roman" panose="02020603050405020304" pitchFamily="18" charset="0"/>
              </a:rPr>
              <a:t> </a:t>
            </a:r>
            <a:r>
              <a:rPr lang="en-US" b="1" spc="-10" dirty="0">
                <a:effectLst/>
                <a:latin typeface="Times New Roman" panose="02020603050405020304" pitchFamily="18" charset="0"/>
                <a:ea typeface="Times New Roman" panose="02020603050405020304" pitchFamily="18" charset="0"/>
              </a:rPr>
              <a:t>sequence:</a:t>
            </a:r>
            <a:endParaRPr lang="uk-UA" b="1" dirty="0">
              <a:effectLst/>
              <a:latin typeface="Times New Roman" panose="02020603050405020304" pitchFamily="18" charset="0"/>
              <a:ea typeface="Times New Roman" panose="02020603050405020304" pitchFamily="18" charset="0"/>
            </a:endParaRPr>
          </a:p>
          <a:p>
            <a:pPr marL="93150" lvl="1" indent="-342900">
              <a:buSzPct val="99000"/>
              <a:buFont typeface="+mj-lt"/>
              <a:buAutoNum type="alphaUcPeriod"/>
              <a:tabLst>
                <a:tab pos="606425" algn="l"/>
              </a:tabLst>
            </a:pPr>
            <a:r>
              <a:rPr lang="en-US" spc="-5" dirty="0">
                <a:effectLst/>
                <a:latin typeface="Times New Roman" panose="02020603050405020304" pitchFamily="18" charset="0"/>
                <a:ea typeface="Times New Roman" panose="02020603050405020304" pitchFamily="18" charset="0"/>
              </a:rPr>
              <a:t>a</a:t>
            </a:r>
            <a:r>
              <a:rPr lang="en-US" spc="-1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table of initial data is</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compiled;</a:t>
            </a:r>
            <a:endParaRPr lang="uk-UA" spc="-5" dirty="0">
              <a:effectLst/>
              <a:latin typeface="Times New Roman" panose="02020603050405020304" pitchFamily="18" charset="0"/>
              <a:ea typeface="Times New Roman" panose="02020603050405020304" pitchFamily="18" charset="0"/>
            </a:endParaRPr>
          </a:p>
          <a:p>
            <a:pPr marL="93150" lvl="1" indent="-342900">
              <a:buSzPct val="99000"/>
              <a:buFont typeface="+mj-lt"/>
              <a:buAutoNum type="alphaUcPeriod"/>
              <a:tabLst>
                <a:tab pos="614680" algn="l"/>
              </a:tabLst>
            </a:pPr>
            <a:r>
              <a:rPr lang="en-US" spc="-5" dirty="0">
                <a:effectLst/>
                <a:latin typeface="Times New Roman" panose="02020603050405020304" pitchFamily="18" charset="0"/>
                <a:ea typeface="Times New Roman" panose="02020603050405020304" pitchFamily="18" charset="0"/>
              </a:rPr>
              <a:t>the range</a:t>
            </a:r>
            <a:r>
              <a:rPr lang="en-US" spc="-1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of the</a:t>
            </a:r>
            <a:r>
              <a:rPr lang="en-US" spc="-1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analyzed parameter</a:t>
            </a:r>
            <a:r>
              <a:rPr lang="en-US" spc="-1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is </a:t>
            </a:r>
            <a:r>
              <a:rPr lang="en-US" spc="-10" dirty="0">
                <a:effectLst/>
                <a:latin typeface="Times New Roman" panose="02020603050405020304" pitchFamily="18" charset="0"/>
                <a:ea typeface="Times New Roman" panose="02020603050405020304" pitchFamily="18" charset="0"/>
              </a:rPr>
              <a:t>estimated;</a:t>
            </a:r>
            <a:endParaRPr lang="uk-UA" spc="-5" dirty="0">
              <a:effectLst/>
              <a:latin typeface="Times New Roman" panose="02020603050405020304" pitchFamily="18" charset="0"/>
              <a:ea typeface="Times New Roman" panose="02020603050405020304" pitchFamily="18" charset="0"/>
            </a:endParaRPr>
          </a:p>
          <a:p>
            <a:pPr marL="93150" lvl="1" indent="-342900">
              <a:buSzPct val="99000"/>
              <a:buFont typeface="+mj-lt"/>
              <a:buAutoNum type="alphaUcPeriod"/>
              <a:tabLst>
                <a:tab pos="606425" algn="l"/>
              </a:tabLst>
            </a:pPr>
            <a:r>
              <a:rPr lang="en-US" spc="-5" dirty="0">
                <a:effectLst/>
                <a:latin typeface="Times New Roman" panose="02020603050405020304" pitchFamily="18" charset="0"/>
                <a:ea typeface="Times New Roman" panose="02020603050405020304" pitchFamily="18" charset="0"/>
              </a:rPr>
              <a:t>the</a:t>
            </a:r>
            <a:r>
              <a:rPr lang="en-US" spc="-1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width of the range</a:t>
            </a:r>
            <a:r>
              <a:rPr lang="en-US" spc="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is </a:t>
            </a:r>
            <a:r>
              <a:rPr lang="en-US" spc="-10" dirty="0">
                <a:effectLst/>
                <a:latin typeface="Times New Roman" panose="02020603050405020304" pitchFamily="18" charset="0"/>
                <a:ea typeface="Times New Roman" panose="02020603050405020304" pitchFamily="18" charset="0"/>
              </a:rPr>
              <a:t>determined;</a:t>
            </a:r>
            <a:endParaRPr lang="uk-UA" spc="-5" dirty="0">
              <a:effectLst/>
              <a:latin typeface="Times New Roman" panose="02020603050405020304" pitchFamily="18" charset="0"/>
              <a:ea typeface="Times New Roman" panose="02020603050405020304" pitchFamily="18" charset="0"/>
            </a:endParaRPr>
          </a:p>
          <a:p>
            <a:pPr marL="93150" lvl="1" indent="-342900">
              <a:buSzPct val="99000"/>
              <a:buFont typeface="+mj-lt"/>
              <a:buAutoNum type="alphaUcPeriod"/>
              <a:tabLst>
                <a:tab pos="614680" algn="l"/>
              </a:tabLst>
            </a:pPr>
            <a:r>
              <a:rPr lang="en-US" spc="-5" dirty="0">
                <a:effectLst/>
                <a:latin typeface="Times New Roman" panose="02020603050405020304" pitchFamily="18" charset="0"/>
                <a:ea typeface="Times New Roman" panose="02020603050405020304" pitchFamily="18" charset="0"/>
              </a:rPr>
              <a:t>the</a:t>
            </a:r>
            <a:r>
              <a:rPr lang="en-US" spc="-1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starting</a:t>
            </a:r>
            <a:r>
              <a:rPr lang="en-US" spc="-2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point of the</a:t>
            </a:r>
            <a:r>
              <a:rPr lang="en-US" spc="-1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first interval is </a:t>
            </a:r>
            <a:r>
              <a:rPr lang="en-US" spc="-20" dirty="0">
                <a:effectLst/>
                <a:latin typeface="Times New Roman" panose="02020603050405020304" pitchFamily="18" charset="0"/>
                <a:ea typeface="Times New Roman" panose="02020603050405020304" pitchFamily="18" charset="0"/>
              </a:rPr>
              <a:t>set;</a:t>
            </a:r>
            <a:endParaRPr lang="uk-UA" spc="-5" dirty="0">
              <a:effectLst/>
              <a:latin typeface="Times New Roman" panose="02020603050405020304" pitchFamily="18" charset="0"/>
              <a:ea typeface="Times New Roman" panose="02020603050405020304" pitchFamily="18" charset="0"/>
            </a:endParaRPr>
          </a:p>
          <a:p>
            <a:pPr marL="93150" lvl="1" indent="-342900">
              <a:buSzPct val="99000"/>
              <a:buFont typeface="+mj-lt"/>
              <a:buAutoNum type="alphaUcPeriod"/>
              <a:tabLst>
                <a:tab pos="606425" algn="l"/>
              </a:tabLst>
            </a:pPr>
            <a:r>
              <a:rPr lang="en-US" spc="-5" dirty="0">
                <a:effectLst/>
                <a:latin typeface="Times New Roman" panose="02020603050405020304" pitchFamily="18" charset="0"/>
                <a:ea typeface="Times New Roman" panose="02020603050405020304" pitchFamily="18" charset="0"/>
              </a:rPr>
              <a:t>select the</a:t>
            </a:r>
            <a:r>
              <a:rPr lang="en-US" spc="-1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final number of </a:t>
            </a:r>
            <a:r>
              <a:rPr lang="en-US" spc="-10" dirty="0">
                <a:effectLst/>
                <a:latin typeface="Times New Roman" panose="02020603050405020304" pitchFamily="18" charset="0"/>
                <a:ea typeface="Times New Roman" panose="02020603050405020304" pitchFamily="18" charset="0"/>
              </a:rPr>
              <a:t>intervals.</a:t>
            </a:r>
            <a:endParaRPr lang="uk-UA" spc="-5" dirty="0">
              <a:effectLst/>
              <a:latin typeface="Times New Roman" panose="02020603050405020304" pitchFamily="18" charset="0"/>
              <a:ea typeface="Times New Roman" panose="02020603050405020304" pitchFamily="18" charset="0"/>
            </a:endParaRPr>
          </a:p>
          <a:p>
            <a:pPr marL="36000" marR="91440" algn="just">
              <a:buSzPct val="99000"/>
            </a:pPr>
            <a:endParaRPr lang="uk-UA" dirty="0">
              <a:effectLst/>
              <a:latin typeface="Times New Roman" panose="02020603050405020304" pitchFamily="18" charset="0"/>
              <a:ea typeface="Times New Roman" panose="02020603050405020304" pitchFamily="18" charset="0"/>
            </a:endParaRPr>
          </a:p>
          <a:p>
            <a:pPr marL="36000" marR="91440" algn="just">
              <a:buSzPct val="99000"/>
            </a:pPr>
            <a:r>
              <a:rPr lang="en-US" dirty="0">
                <a:effectLst/>
                <a:latin typeface="Times New Roman" panose="02020603050405020304" pitchFamily="18" charset="0"/>
                <a:ea typeface="Times New Roman" panose="02020603050405020304" pitchFamily="18" charset="0"/>
              </a:rPr>
              <a:t>Therefore, constructing a histogram helps narrow down the search for problematic areas by demonstrating models of deviation from the desired mean level.</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0895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3C548A-45C1-7EA2-434B-CA7250675BF2}"/>
              </a:ext>
            </a:extLst>
          </p:cNvPr>
          <p:cNvSpPr txBox="1"/>
          <p:nvPr/>
        </p:nvSpPr>
        <p:spPr>
          <a:xfrm>
            <a:off x="1828800" y="518170"/>
            <a:ext cx="9851923" cy="1938992"/>
          </a:xfrm>
          <a:prstGeom prst="rect">
            <a:avLst/>
          </a:prstGeom>
          <a:noFill/>
          <a:ln w="28575">
            <a:solidFill>
              <a:srgbClr val="FF0000"/>
            </a:solidFill>
          </a:ln>
        </p:spPr>
        <p:txBody>
          <a:bodyPr wrap="square">
            <a:spAutoFit/>
          </a:bodyPr>
          <a:lstStyle/>
          <a:p>
            <a:pPr marL="450850" indent="448945" algn="just"/>
            <a:r>
              <a:rPr lang="en-US" sz="2000" b="1" u="sng" dirty="0">
                <a:effectLst/>
                <a:latin typeface="Times New Roman" panose="02020603050405020304" pitchFamily="18" charset="0"/>
                <a:ea typeface="Times New Roman" panose="02020603050405020304" pitchFamily="18" charset="0"/>
              </a:rPr>
              <a:t>Scatter</a:t>
            </a:r>
            <a:r>
              <a:rPr lang="en-US" sz="2000" b="1" u="sng" spc="-1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diagram</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A scatter diagram is used to identify the dependence of one variable (product quality indicator,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parameters,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etc.)</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another.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diagram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answer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question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whether one variable is the cause of another, but it can clarify whether a causal relationship exists in this case and what its strength is.</a:t>
            </a:r>
            <a:endParaRPr lang="uk-UA" sz="2000" dirty="0">
              <a:effectLst/>
              <a:latin typeface="Times New Roman" panose="02020603050405020304" pitchFamily="18" charset="0"/>
              <a:ea typeface="Times New Roman" panose="02020603050405020304" pitchFamily="18" charset="0"/>
            </a:endParaRPr>
          </a:p>
        </p:txBody>
      </p:sp>
      <p:pic>
        <p:nvPicPr>
          <p:cNvPr id="4" name="Image 7">
            <a:extLst>
              <a:ext uri="{FF2B5EF4-FFF2-40B4-BE49-F238E27FC236}">
                <a16:creationId xmlns:a16="http://schemas.microsoft.com/office/drawing/2014/main" id="{18F19495-2CCA-B9E5-D36E-864F72F0855C}"/>
              </a:ext>
            </a:extLst>
          </p:cNvPr>
          <p:cNvPicPr>
            <a:picLocks/>
          </p:cNvPicPr>
          <p:nvPr/>
        </p:nvPicPr>
        <p:blipFill>
          <a:blip r:embed="rId2" cstate="print"/>
          <a:stretch>
            <a:fillRect/>
          </a:stretch>
        </p:blipFill>
        <p:spPr>
          <a:xfrm>
            <a:off x="664794" y="2781566"/>
            <a:ext cx="5008420" cy="3069670"/>
          </a:xfrm>
          <a:prstGeom prst="rect">
            <a:avLst/>
          </a:prstGeom>
          <a:ln>
            <a:solidFill>
              <a:schemeClr val="tx1"/>
            </a:solidFill>
          </a:ln>
        </p:spPr>
      </p:pic>
      <p:sp>
        <p:nvSpPr>
          <p:cNvPr id="6" name="TextBox 5">
            <a:extLst>
              <a:ext uri="{FF2B5EF4-FFF2-40B4-BE49-F238E27FC236}">
                <a16:creationId xmlns:a16="http://schemas.microsoft.com/office/drawing/2014/main" id="{61A3CBC7-A05A-20E7-72F2-72B3F6A3D614}"/>
              </a:ext>
            </a:extLst>
          </p:cNvPr>
          <p:cNvSpPr txBox="1"/>
          <p:nvPr/>
        </p:nvSpPr>
        <p:spPr>
          <a:xfrm>
            <a:off x="6096000" y="2866004"/>
            <a:ext cx="5781368" cy="2900794"/>
          </a:xfrm>
          <a:prstGeom prst="rect">
            <a:avLst/>
          </a:prstGeom>
          <a:noFill/>
          <a:ln w="28575">
            <a:solidFill>
              <a:srgbClr val="FF0000"/>
            </a:solidFill>
          </a:ln>
        </p:spPr>
        <p:txBody>
          <a:bodyPr wrap="square">
            <a:spAutoFit/>
          </a:bodyPr>
          <a:lstStyle/>
          <a:p>
            <a:pPr marL="1270" marR="88900" indent="448945" algn="just">
              <a:spcBef>
                <a:spcPts val="330"/>
              </a:spcBef>
            </a:pPr>
            <a:r>
              <a:rPr lang="en-US" dirty="0">
                <a:effectLst/>
                <a:latin typeface="Times New Roman" panose="02020603050405020304" pitchFamily="18" charset="0"/>
                <a:ea typeface="Times New Roman" panose="02020603050405020304" pitchFamily="18" charset="0"/>
              </a:rPr>
              <a:t>The most common statistical method for identifying such a relationship is correlation analysis,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based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estimation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correlation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coefficient.</a:t>
            </a:r>
            <a:r>
              <a:rPr lang="en-US" spc="35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Correlations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are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described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by the corresponding equations.</a:t>
            </a:r>
            <a:endParaRPr lang="uk-UA" dirty="0">
              <a:effectLst/>
              <a:latin typeface="Times New Roman" panose="02020603050405020304" pitchFamily="18" charset="0"/>
              <a:ea typeface="Times New Roman" panose="02020603050405020304" pitchFamily="18" charset="0"/>
            </a:endParaRPr>
          </a:p>
          <a:p>
            <a:pPr marL="1270" marR="88900" indent="448945" algn="just">
              <a:spcBef>
                <a:spcPts val="330"/>
              </a:spcBef>
            </a:pPr>
            <a:endParaRPr lang="uk-UA" dirty="0">
              <a:effectLst/>
              <a:latin typeface="Times New Roman" panose="02020603050405020304" pitchFamily="18" charset="0"/>
              <a:ea typeface="Times New Roman" panose="02020603050405020304" pitchFamily="18" charset="0"/>
            </a:endParaRPr>
          </a:p>
          <a:p>
            <a:pPr marL="1270" marR="90805" indent="448945" algn="just">
              <a:spcBef>
                <a:spcPts val="5"/>
              </a:spcBef>
            </a:pPr>
            <a:r>
              <a:rPr lang="en-US" dirty="0">
                <a:effectLst/>
                <a:latin typeface="Times New Roman" panose="02020603050405020304" pitchFamily="18" charset="0"/>
                <a:ea typeface="Times New Roman" panose="02020603050405020304" pitchFamily="18" charset="0"/>
              </a:rPr>
              <a:t>The data displayed by a scatter diagram form a correlation field. The relationship</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between</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related</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datasets</a:t>
            </a:r>
            <a:r>
              <a:rPr lang="en-US" spc="19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established</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based</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shape</a:t>
            </a:r>
            <a:r>
              <a:rPr lang="en-US" spc="16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field.</a:t>
            </a:r>
            <a:r>
              <a:rPr lang="en-US" spc="19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6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closer</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points are to the diagonal line, the greater the dependence between the two specified parameters.</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7640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2CC53B-C68D-FE88-FBA4-1B1138FB37C2}"/>
              </a:ext>
            </a:extLst>
          </p:cNvPr>
          <p:cNvSpPr txBox="1"/>
          <p:nvPr/>
        </p:nvSpPr>
        <p:spPr>
          <a:xfrm>
            <a:off x="1415845" y="222353"/>
            <a:ext cx="10510683" cy="2133918"/>
          </a:xfrm>
          <a:prstGeom prst="rect">
            <a:avLst/>
          </a:prstGeom>
          <a:noFill/>
          <a:ln w="28575">
            <a:solidFill>
              <a:srgbClr val="FF0000"/>
            </a:solidFill>
          </a:ln>
        </p:spPr>
        <p:txBody>
          <a:bodyPr wrap="square">
            <a:spAutoFit/>
          </a:bodyPr>
          <a:lstStyle/>
          <a:p>
            <a:pPr marL="450850" indent="448945" algn="just">
              <a:spcBef>
                <a:spcPts val="765"/>
              </a:spcBef>
            </a:pPr>
            <a:r>
              <a:rPr lang="en-US" b="1" u="sng" dirty="0">
                <a:effectLst/>
                <a:latin typeface="Times New Roman" panose="02020603050405020304" pitchFamily="18" charset="0"/>
                <a:ea typeface="Times New Roman" panose="02020603050405020304" pitchFamily="18" charset="0"/>
              </a:rPr>
              <a:t>Control</a:t>
            </a:r>
            <a:r>
              <a:rPr lang="en-US" b="1" u="sng" spc="-10" dirty="0">
                <a:effectLst/>
                <a:latin typeface="Times New Roman" panose="02020603050405020304" pitchFamily="18" charset="0"/>
                <a:ea typeface="Times New Roman" panose="02020603050405020304" pitchFamily="18" charset="0"/>
              </a:rPr>
              <a:t> chart</a:t>
            </a:r>
            <a:endParaRPr lang="uk-UA" b="1" u="sng" spc="-10" dirty="0">
              <a:effectLst/>
              <a:latin typeface="Times New Roman" panose="02020603050405020304" pitchFamily="18" charset="0"/>
              <a:ea typeface="Times New Roman" panose="02020603050405020304" pitchFamily="18" charset="0"/>
            </a:endParaRPr>
          </a:p>
          <a:p>
            <a:pPr marL="450850" indent="448945" algn="just">
              <a:spcBef>
                <a:spcPts val="765"/>
              </a:spcBef>
            </a:pPr>
            <a:endParaRPr lang="uk-UA" b="1"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i="1" dirty="0">
                <a:effectLst/>
                <a:latin typeface="Times New Roman" panose="02020603050405020304" pitchFamily="18" charset="0"/>
                <a:ea typeface="Times New Roman" panose="02020603050405020304" pitchFamily="18" charset="0"/>
              </a:rPr>
              <a:t>A</a:t>
            </a:r>
            <a:r>
              <a:rPr lang="en-US" i="1" spc="155"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control</a:t>
            </a:r>
            <a:r>
              <a:rPr lang="en-US" i="1" spc="155"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chart</a:t>
            </a:r>
            <a:r>
              <a:rPr lang="en-US" i="1" spc="16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14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type</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graph,</a:t>
            </a:r>
            <a:r>
              <a:rPr lang="en-US" spc="15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but</a:t>
            </a:r>
            <a:r>
              <a:rPr lang="en-US" spc="15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it</a:t>
            </a:r>
            <a:r>
              <a:rPr lang="en-US" spc="16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differs</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from</a:t>
            </a:r>
            <a:r>
              <a:rPr lang="en-US" spc="15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regular</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graph</a:t>
            </a:r>
            <a:r>
              <a:rPr lang="en-US" spc="15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by</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presence of lines called dimensional control limits.</a:t>
            </a:r>
            <a:endParaRPr lang="uk-UA" dirty="0">
              <a:effectLst/>
              <a:latin typeface="Times New Roman" panose="02020603050405020304" pitchFamily="18" charset="0"/>
              <a:ea typeface="Times New Roman" panose="02020603050405020304" pitchFamily="18" charset="0"/>
            </a:endParaRPr>
          </a:p>
          <a:p>
            <a:pPr marL="1270" marR="93345" indent="448945" algn="just"/>
            <a:r>
              <a:rPr lang="en-US" dirty="0">
                <a:effectLst/>
                <a:latin typeface="Times New Roman" panose="02020603050405020304" pitchFamily="18" charset="0"/>
                <a:ea typeface="Times New Roman" panose="02020603050405020304" pitchFamily="18" charset="0"/>
              </a:rPr>
              <a:t>Any control chart consists of a center line, a pair of control limits, one above (upper</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limit) and one below (lower limit) the center line, and the values of product quality indicators plotted on the chart to determine suitability for use.</a:t>
            </a:r>
            <a:endParaRPr lang="uk-UA" dirty="0">
              <a:effectLst/>
              <a:latin typeface="Times New Roman" panose="02020603050405020304" pitchFamily="18" charset="0"/>
              <a:ea typeface="Times New Roman" panose="02020603050405020304" pitchFamily="18" charset="0"/>
            </a:endParaRPr>
          </a:p>
        </p:txBody>
      </p:sp>
      <p:pic>
        <p:nvPicPr>
          <p:cNvPr id="4" name="Image 8">
            <a:extLst>
              <a:ext uri="{FF2B5EF4-FFF2-40B4-BE49-F238E27FC236}">
                <a16:creationId xmlns:a16="http://schemas.microsoft.com/office/drawing/2014/main" id="{06D1A5D5-6B37-C8C9-B853-47C1381CB9BC}"/>
              </a:ext>
            </a:extLst>
          </p:cNvPr>
          <p:cNvPicPr>
            <a:picLocks/>
          </p:cNvPicPr>
          <p:nvPr/>
        </p:nvPicPr>
        <p:blipFill>
          <a:blip r:embed="rId2" cstate="print"/>
          <a:stretch>
            <a:fillRect/>
          </a:stretch>
        </p:blipFill>
        <p:spPr>
          <a:xfrm>
            <a:off x="823904" y="2790641"/>
            <a:ext cx="4937800" cy="3261877"/>
          </a:xfrm>
          <a:prstGeom prst="rect">
            <a:avLst/>
          </a:prstGeom>
          <a:ln>
            <a:solidFill>
              <a:schemeClr val="tx1"/>
            </a:solidFill>
          </a:ln>
        </p:spPr>
      </p:pic>
      <p:sp>
        <p:nvSpPr>
          <p:cNvPr id="6" name="TextBox 5">
            <a:extLst>
              <a:ext uri="{FF2B5EF4-FFF2-40B4-BE49-F238E27FC236}">
                <a16:creationId xmlns:a16="http://schemas.microsoft.com/office/drawing/2014/main" id="{68C337EC-F5DD-8FB5-F4D9-66B902D9D581}"/>
              </a:ext>
            </a:extLst>
          </p:cNvPr>
          <p:cNvSpPr txBox="1"/>
          <p:nvPr/>
        </p:nvSpPr>
        <p:spPr>
          <a:xfrm>
            <a:off x="6096000" y="2516571"/>
            <a:ext cx="5633884" cy="3970318"/>
          </a:xfrm>
          <a:prstGeom prst="rect">
            <a:avLst/>
          </a:prstGeom>
          <a:noFill/>
          <a:ln w="19050">
            <a:solidFill>
              <a:srgbClr val="FF0000"/>
            </a:solidFill>
          </a:ln>
        </p:spPr>
        <p:txBody>
          <a:bodyPr wrap="square">
            <a:spAutoFit/>
          </a:bodyPr>
          <a:lstStyle/>
          <a:p>
            <a:pPr marL="1270" marR="88265" indent="448945" algn="just">
              <a:spcBef>
                <a:spcPts val="485"/>
              </a:spcBef>
            </a:pPr>
            <a:r>
              <a:rPr lang="en-US" sz="1800" dirty="0">
                <a:effectLst/>
                <a:latin typeface="Times New Roman" panose="02020603050405020304" pitchFamily="18" charset="0"/>
                <a:ea typeface="Times New Roman" panose="02020603050405020304" pitchFamily="18" charset="0"/>
              </a:rPr>
              <a:t>If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all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points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(values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indicators)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within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limits, 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process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considered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comply with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technological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process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standard.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outlier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point,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indicates the detection of deviations from the established norm, inconsistencies, defects and rejects, 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 process is considered to be out of control. In this case, it is necessary to take corrective actions to return the quality system to the standard, or to find new conditions for manufacturing </a:t>
            </a:r>
            <a:r>
              <a:rPr lang="en-US" sz="1800" spc="-10" dirty="0">
                <a:effectLst/>
                <a:latin typeface="Times New Roman" panose="02020603050405020304" pitchFamily="18" charset="0"/>
                <a:ea typeface="Times New Roman" panose="02020603050405020304" pitchFamily="18" charset="0"/>
              </a:rPr>
              <a:t>products.</a:t>
            </a:r>
            <a:endParaRPr lang="uk-UA" sz="1800" dirty="0">
              <a:effectLst/>
              <a:latin typeface="Times New Roman" panose="02020603050405020304" pitchFamily="18" charset="0"/>
              <a:ea typeface="Times New Roman" panose="02020603050405020304" pitchFamily="18" charset="0"/>
            </a:endParaRPr>
          </a:p>
          <a:p>
            <a:pPr marL="1270" marR="90170" indent="448945" algn="just"/>
            <a:r>
              <a:rPr lang="en-US" sz="1800" dirty="0">
                <a:effectLst/>
                <a:latin typeface="Times New Roman" panose="02020603050405020304" pitchFamily="18" charset="0"/>
                <a:ea typeface="Times New Roman" panose="02020603050405020304" pitchFamily="18" charset="0"/>
              </a:rPr>
              <a:t>The control chart helps to identify and subsequently take into account mistakes and compensate for shortcomings.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8219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5E9035-FB81-017C-068F-1668D2DE8E72}"/>
              </a:ext>
            </a:extLst>
          </p:cNvPr>
          <p:cNvSpPr txBox="1"/>
          <p:nvPr/>
        </p:nvSpPr>
        <p:spPr>
          <a:xfrm>
            <a:off x="2182761" y="1006845"/>
            <a:ext cx="9419304" cy="4678204"/>
          </a:xfrm>
          <a:prstGeom prst="rect">
            <a:avLst/>
          </a:prstGeom>
          <a:noFill/>
          <a:ln w="3175">
            <a:solidFill>
              <a:schemeClr val="tx1"/>
            </a:solidFill>
          </a:ln>
        </p:spPr>
        <p:txBody>
          <a:bodyPr wrap="square">
            <a:spAutoFit/>
          </a:bodyPr>
          <a:lstStyle/>
          <a:p>
            <a:pPr marL="450850" indent="448945" algn="l"/>
            <a:r>
              <a:rPr lang="en-US" sz="2000" b="1" u="sng" spc="-10" dirty="0">
                <a:effectLst/>
                <a:latin typeface="Times New Roman" panose="02020603050405020304" pitchFamily="18" charset="0"/>
                <a:ea typeface="Times New Roman" panose="02020603050405020304" pitchFamily="18" charset="0"/>
              </a:rPr>
              <a:t>Stratification</a:t>
            </a:r>
            <a:endParaRPr lang="uk-UA" sz="2000" b="1" u="sng" spc="-10" dirty="0">
              <a:effectLst/>
              <a:latin typeface="Times New Roman" panose="02020603050405020304" pitchFamily="18" charset="0"/>
              <a:ea typeface="Times New Roman" panose="02020603050405020304" pitchFamily="18" charset="0"/>
            </a:endParaRPr>
          </a:p>
          <a:p>
            <a:pPr marL="450850" indent="448945" algn="l"/>
            <a:endParaRPr lang="uk-UA" sz="2000" dirty="0">
              <a:effectLst/>
              <a:latin typeface="Times New Roman" panose="02020603050405020304" pitchFamily="18" charset="0"/>
              <a:ea typeface="Times New Roman" panose="02020603050405020304" pitchFamily="18" charset="0"/>
            </a:endParaRPr>
          </a:p>
          <a:p>
            <a:pPr marL="1270" marR="89535" indent="448945" algn="just">
              <a:spcBef>
                <a:spcPts val="5"/>
              </a:spcBef>
            </a:pPr>
            <a:r>
              <a:rPr lang="en-US" sz="2000" i="1" dirty="0">
                <a:effectLst/>
                <a:latin typeface="Times New Roman" panose="02020603050405020304" pitchFamily="18" charset="0"/>
                <a:ea typeface="Times New Roman" panose="02020603050405020304" pitchFamily="18" charset="0"/>
              </a:rPr>
              <a:t>Stratification</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division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obtained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data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separate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groups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depending on the selected stratifying factor. Any parameter that determines the specifics of the conditions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occurrence and receipt of data can be selected as a stratifying factor.</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According to this method, statistical data are stratified, i.e., data are grouped depending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the conditions of their receipt, and each group of data is processed separately. Data divided into</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groups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according</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their</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characteristics</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called</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layers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(strata),</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the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dividing into layers (strata) is called stratification.</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The method of stratification is often used in evidence-based medicine during clinical trials.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essence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considering</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factors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study</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may</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influence the experiment’s outcome. For example, in a clinical trial of a drug whose effect may vary depending on the age of the subject, patients are initially divided into subgroups based on age, and then randomization is conducted separately for each subgroup.</a:t>
            </a:r>
            <a:endParaRPr lang="uk-UA" sz="2000" dirty="0">
              <a:effectLst/>
              <a:latin typeface="Times New Roman" panose="02020603050405020304" pitchFamily="18" charset="0"/>
              <a:ea typeface="Times New Roman" panose="02020603050405020304" pitchFamily="18" charset="0"/>
            </a:endParaRPr>
          </a:p>
          <a:p>
            <a:pPr marL="1270" marR="88265" indent="448945" algn="just"/>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8979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59C600-AE05-EB3C-F217-0C44AE0529CB}"/>
              </a:ext>
            </a:extLst>
          </p:cNvPr>
          <p:cNvSpPr txBox="1"/>
          <p:nvPr/>
        </p:nvSpPr>
        <p:spPr>
          <a:xfrm>
            <a:off x="2277219" y="2505670"/>
            <a:ext cx="8691716"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3515167"/>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26</TotalTime>
  <Words>1835</Words>
  <Application>Microsoft Office PowerPoint</Application>
  <PresentationFormat>Широкий екран</PresentationFormat>
  <Paragraphs>93</Paragraphs>
  <Slides>13</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13</vt:i4>
      </vt:variant>
    </vt:vector>
  </HeadingPairs>
  <TitlesOfParts>
    <vt:vector size="18" baseType="lpstr">
      <vt:lpstr>Arial</vt:lpstr>
      <vt:lpstr>Century Gothic</vt:lpstr>
      <vt:lpstr>Times New Roman</vt:lpstr>
      <vt:lpstr>Wingdings 3</vt:lpstr>
      <vt:lpstr>Віхоть</vt:lpstr>
      <vt:lpstr>  Topic 4. Statistical methods of quality control.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4</cp:revision>
  <dcterms:created xsi:type="dcterms:W3CDTF">2025-01-21T22:06:47Z</dcterms:created>
  <dcterms:modified xsi:type="dcterms:W3CDTF">2026-03-22T22:42:38Z</dcterms:modified>
</cp:coreProperties>
</file>