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76E35E4C-71B7-4A2E-A30D-60C808D5075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2906177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6E35E4C-71B7-4A2E-A30D-60C808D5075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1912143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76E35E4C-71B7-4A2E-A30D-60C808D5075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4115964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76E35E4C-71B7-4A2E-A30D-60C808D5075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2379859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76E35E4C-71B7-4A2E-A30D-60C808D5075F}" type="datetimeFigureOut">
              <a:rPr lang="uk-UA" smtClean="0"/>
              <a:t>23.03.2026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3477419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76E35E4C-71B7-4A2E-A30D-60C808D5075F}" type="datetimeFigureOut">
              <a:rPr lang="uk-UA" smtClean="0"/>
              <a:t>23.03.2026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36071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E35E4C-71B7-4A2E-A30D-60C808D5075F}" type="datetimeFigureOut">
              <a:rPr lang="uk-UA" smtClean="0"/>
              <a:t>23.03.2026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4135640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6E35E4C-71B7-4A2E-A30D-60C808D5075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2691785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6E35E4C-71B7-4A2E-A30D-60C808D5075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1047899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76E35E4C-71B7-4A2E-A30D-60C808D5075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78701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76E35E4C-71B7-4A2E-A30D-60C808D5075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D1CBD11-E13C-4591-9530-EBC2D92EE9F0}"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42156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6E35E4C-71B7-4A2E-A30D-60C808D5075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693792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6E35E4C-71B7-4A2E-A30D-60C808D5075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D1CBD11-E13C-4591-9530-EBC2D92EE9F0}"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391134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6E35E4C-71B7-4A2E-A30D-60C808D5075F}"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3829305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6E35E4C-71B7-4A2E-A30D-60C808D5075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16324376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6E35E4C-71B7-4A2E-A30D-60C808D5075F}"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D1CBD11-E13C-4591-9530-EBC2D92EE9F0}" type="slidenum">
              <a:rPr lang="uk-UA" smtClean="0"/>
              <a:t>‹№›</a:t>
            </a:fld>
            <a:endParaRPr lang="uk-UA"/>
          </a:p>
        </p:txBody>
      </p:sp>
    </p:spTree>
    <p:extLst>
      <p:ext uri="{BB962C8B-B14F-4D97-AF65-F5344CB8AC3E}">
        <p14:creationId xmlns:p14="http://schemas.microsoft.com/office/powerpoint/2010/main" val="7332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E35E4C-71B7-4A2E-A30D-60C808D5075F}" type="datetimeFigureOut">
              <a:rPr lang="uk-UA" smtClean="0"/>
              <a:t>23.03.2026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D1CBD11-E13C-4591-9530-EBC2D92EE9F0}" type="slidenum">
              <a:rPr lang="uk-UA" smtClean="0"/>
              <a:t>‹№›</a:t>
            </a:fld>
            <a:endParaRPr lang="uk-UA"/>
          </a:p>
        </p:txBody>
      </p:sp>
    </p:spTree>
    <p:extLst>
      <p:ext uri="{BB962C8B-B14F-4D97-AF65-F5344CB8AC3E}">
        <p14:creationId xmlns:p14="http://schemas.microsoft.com/office/powerpoint/2010/main" val="92624726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7C64C7-0300-B986-39A9-63EBF16D4692}"/>
              </a:ext>
            </a:extLst>
          </p:cNvPr>
          <p:cNvSpPr>
            <a:spLocks noGrp="1"/>
          </p:cNvSpPr>
          <p:nvPr>
            <p:ph type="ctrTitle"/>
          </p:nvPr>
        </p:nvSpPr>
        <p:spPr>
          <a:xfrm>
            <a:off x="2481059" y="2170471"/>
            <a:ext cx="8915399" cy="2262781"/>
          </a:xfrm>
        </p:spPr>
        <p:txBody>
          <a:bodyPr>
            <a:normAutofit/>
          </a:bodyPr>
          <a:lstStyle/>
          <a:p>
            <a:pPr marR="87630" algn="ctr">
              <a:spcBef>
                <a:spcPts val="0"/>
              </a:spcBef>
            </a:pPr>
            <a:br>
              <a:rPr lang="uk-UA" sz="3200" dirty="0">
                <a:solidFill>
                  <a:srgbClr val="0070C0"/>
                </a:solidFill>
                <a:effectLst/>
                <a:latin typeface="Times New Roman" panose="02020603050405020304" pitchFamily="18" charset="0"/>
                <a:ea typeface="Times New Roman" panose="02020603050405020304" pitchFamily="18" charset="0"/>
              </a:rPr>
            </a:br>
            <a:r>
              <a:rPr lang="en-US" sz="3200" b="1" dirty="0">
                <a:solidFill>
                  <a:srgbClr val="0070C0"/>
                </a:solidFill>
                <a:effectLst/>
                <a:latin typeface="Times New Roman" panose="02020603050405020304" pitchFamily="18" charset="0"/>
                <a:ea typeface="Times New Roman" panose="02020603050405020304" pitchFamily="18" charset="0"/>
              </a:rPr>
              <a:t>Topic 5. Regulation and documentation of pharmaceutical quality management </a:t>
            </a:r>
            <a:r>
              <a:rPr lang="en-US" sz="3200" b="1" spc="-10" dirty="0">
                <a:solidFill>
                  <a:srgbClr val="0070C0"/>
                </a:solidFill>
                <a:effectLst/>
                <a:latin typeface="Times New Roman" panose="02020603050405020304" pitchFamily="18" charset="0"/>
                <a:ea typeface="Times New Roman" panose="02020603050405020304" pitchFamily="18" charset="0"/>
              </a:rPr>
              <a:t>processes.</a:t>
            </a:r>
            <a:br>
              <a:rPr lang="uk-UA" sz="3200" dirty="0">
                <a:solidFill>
                  <a:srgbClr val="0070C0"/>
                </a:solidFill>
                <a:effectLst/>
                <a:latin typeface="Times New Roman" panose="02020603050405020304" pitchFamily="18" charset="0"/>
                <a:ea typeface="Times New Roman" panose="02020603050405020304" pitchFamily="18" charset="0"/>
              </a:rPr>
            </a:br>
            <a:endParaRPr lang="uk-UA" sz="3200" dirty="0">
              <a:solidFill>
                <a:srgbClr val="0070C0"/>
              </a:solidFill>
            </a:endParaRPr>
          </a:p>
        </p:txBody>
      </p:sp>
      <p:sp>
        <p:nvSpPr>
          <p:cNvPr id="3" name="TextBox 2">
            <a:extLst>
              <a:ext uri="{FF2B5EF4-FFF2-40B4-BE49-F238E27FC236}">
                <a16:creationId xmlns:a16="http://schemas.microsoft.com/office/drawing/2014/main" id="{0FF73AEB-ABEB-6D7F-7824-28EE6C0E2597}"/>
              </a:ext>
            </a:extLst>
          </p:cNvPr>
          <p:cNvSpPr txBox="1"/>
          <p:nvPr/>
        </p:nvSpPr>
        <p:spPr>
          <a:xfrm>
            <a:off x="1750141" y="244561"/>
            <a:ext cx="9625781" cy="1569660"/>
          </a:xfrm>
          <a:prstGeom prst="rect">
            <a:avLst/>
          </a:prstGeom>
          <a:noFill/>
        </p:spPr>
        <p:txBody>
          <a:bodyPr wrap="square">
            <a:spAutoFit/>
          </a:bodyPr>
          <a:lstStyle/>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p>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General and Clinical Pharmacology and Pharmacognosy</a:t>
            </a:r>
            <a:endPar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2400" dirty="0">
              <a:latin typeface="Times New Roman" panose="02020603050405020304" pitchFamily="18" charset="0"/>
              <a:cs typeface="Times New Roman" panose="02020603050405020304" pitchFamily="18" charset="0"/>
            </a:endParaRPr>
          </a:p>
          <a:p>
            <a:pPr algn="ctr"/>
            <a:r>
              <a:rPr lang="en-ID" sz="2400" b="1" dirty="0">
                <a:latin typeface="Times New Roman" panose="02020603050405020304" pitchFamily="18" charset="0"/>
                <a:cs typeface="Times New Roman" panose="02020603050405020304" pitchFamily="18" charset="0"/>
              </a:rPr>
              <a:t>Discipline</a:t>
            </a:r>
            <a:r>
              <a:rPr lang="uk-UA"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Qualiti</a:t>
            </a:r>
            <a:r>
              <a:rPr lang="en-US" sz="2400" b="1" dirty="0">
                <a:latin typeface="Times New Roman" panose="02020603050405020304" pitchFamily="18" charset="0"/>
                <a:cs typeface="Times New Roman" panose="02020603050405020304" pitchFamily="18" charset="0"/>
              </a:rPr>
              <a:t> systems in pharmacy</a:t>
            </a:r>
            <a:r>
              <a:rPr lang="uk-UA" sz="2400" b="1" dirty="0">
                <a:latin typeface="Times New Roman" panose="02020603050405020304" pitchFamily="18" charset="0"/>
                <a:cs typeface="Times New Roman" panose="02020603050405020304" pitchFamily="18" charset="0"/>
              </a:rPr>
              <a:t>»</a:t>
            </a:r>
          </a:p>
        </p:txBody>
      </p:sp>
      <p:sp>
        <p:nvSpPr>
          <p:cNvPr id="4" name="Підзаголовок 2">
            <a:extLst>
              <a:ext uri="{FF2B5EF4-FFF2-40B4-BE49-F238E27FC236}">
                <a16:creationId xmlns:a16="http://schemas.microsoft.com/office/drawing/2014/main" id="{86E5F239-E877-BF53-E458-A2CC82794DE5}"/>
              </a:ext>
            </a:extLst>
          </p:cNvPr>
          <p:cNvSpPr>
            <a:spLocks noGrp="1"/>
          </p:cNvSpPr>
          <p:nvPr>
            <p:ph type="subTitle" idx="1"/>
          </p:nvPr>
        </p:nvSpPr>
        <p:spPr>
          <a:xfrm>
            <a:off x="6661354" y="5330361"/>
            <a:ext cx="5397909" cy="1456273"/>
          </a:xfrm>
        </p:spPr>
        <p:txBody>
          <a:bodyPr>
            <a:noAutofit/>
          </a:bodyPr>
          <a:lstStyle/>
          <a:p>
            <a:r>
              <a:rPr lang="en-US" b="1" dirty="0">
                <a:solidFill>
                  <a:schemeClr val="tx1"/>
                </a:solidFill>
                <a:latin typeface="Times New Roman" panose="02020603050405020304" pitchFamily="18" charset="0"/>
                <a:cs typeface="Times New Roman" panose="02020603050405020304" pitchFamily="18" charset="0"/>
              </a:rPr>
              <a:t>Lecturer:</a:t>
            </a:r>
            <a:r>
              <a:rPr lang="uk-UA" b="1"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Eberle L.V.</a:t>
            </a:r>
          </a:p>
          <a:p>
            <a:r>
              <a:rPr lang="en-US" dirty="0">
                <a:solidFill>
                  <a:schemeClr val="tx1"/>
                </a:solidFill>
                <a:latin typeface="Times New Roman" panose="02020603050405020304" pitchFamily="18" charset="0"/>
                <a:cs typeface="Times New Roman" panose="02020603050405020304" pitchFamily="18" charset="0"/>
              </a:rPr>
              <a:t>Candidate of Biological Sciences, Associate Professor of the Department of General and Clinical Pharmacology and Pharmacognosy</a:t>
            </a:r>
            <a:endParaRPr lang="uk-UA"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6252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7D9299-D053-C137-7AF2-361128B647B0}"/>
              </a:ext>
            </a:extLst>
          </p:cNvPr>
          <p:cNvSpPr txBox="1"/>
          <p:nvPr/>
        </p:nvSpPr>
        <p:spPr>
          <a:xfrm>
            <a:off x="2054942" y="566678"/>
            <a:ext cx="9458632" cy="2862322"/>
          </a:xfrm>
          <a:prstGeom prst="rect">
            <a:avLst/>
          </a:prstGeom>
          <a:noFill/>
        </p:spPr>
        <p:txBody>
          <a:bodyPr wrap="square">
            <a:spAutoFit/>
          </a:bodyPr>
          <a:lstStyle/>
          <a:p>
            <a:pPr marL="1270" marR="86995" indent="448945" algn="just"/>
            <a:r>
              <a:rPr lang="en-US" sz="1800" b="1">
                <a:effectLst/>
                <a:latin typeface="Times New Roman" panose="02020603050405020304" pitchFamily="18" charset="0"/>
                <a:ea typeface="Times New Roman" panose="02020603050405020304" pitchFamily="18" charset="0"/>
              </a:rPr>
              <a:t>The relevance of the topic. </a:t>
            </a:r>
            <a:r>
              <a:rPr lang="en-US" sz="1800">
                <a:effectLst/>
                <a:latin typeface="Times New Roman" panose="02020603050405020304" pitchFamily="18" charset="0"/>
                <a:ea typeface="Times New Roman" panose="02020603050405020304" pitchFamily="18" charset="0"/>
              </a:rPr>
              <a:t>Document management processes for any pharmaceutical company are one of the cornerstone elements of the management system. The use of modern, effective</a:t>
            </a:r>
            <a:r>
              <a:rPr lang="en-US" sz="1800" spc="19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methods</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and</a:t>
            </a:r>
            <a:r>
              <a:rPr lang="en-US" sz="1800" spc="19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tools</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for</a:t>
            </a:r>
            <a:r>
              <a:rPr lang="en-US" sz="1800" spc="19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document</a:t>
            </a:r>
            <a:r>
              <a:rPr lang="en-US" sz="1800" spc="19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management</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is</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critical</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and</a:t>
            </a:r>
            <a:r>
              <a:rPr lang="en-US" sz="1800" spc="19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necessary</a:t>
            </a:r>
            <a:r>
              <a:rPr lang="en-US" sz="1800" spc="17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at</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all</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stages of the document flow. Implementation of a project to implement a quality management system</a:t>
            </a:r>
            <a:r>
              <a:rPr lang="en-US" sz="1800" spc="4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at a pharmaceutical company requires the establishment of clear algorithms for performing document</a:t>
            </a:r>
            <a:r>
              <a:rPr lang="en-US" sz="1800" spc="-1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and record</a:t>
            </a:r>
            <a:r>
              <a:rPr lang="en-US" sz="1800" spc="-1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management activities</a:t>
            </a:r>
            <a:r>
              <a:rPr lang="en-US" sz="1800" spc="-1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as</a:t>
            </a:r>
            <a:r>
              <a:rPr lang="en-US" sz="1800" spc="-1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processes</a:t>
            </a:r>
            <a:r>
              <a:rPr lang="en-US" sz="1800" spc="-1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that</a:t>
            </a:r>
            <a:r>
              <a:rPr lang="en-US" sz="1800" spc="-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achieve</a:t>
            </a:r>
            <a:r>
              <a:rPr lang="en-US" sz="1800" spc="-1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the</a:t>
            </a:r>
            <a:r>
              <a:rPr lang="en-US" sz="1800" spc="-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planned</a:t>
            </a:r>
            <a:r>
              <a:rPr lang="en-US" sz="1800" spc="-1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results,</a:t>
            </a:r>
            <a:r>
              <a:rPr lang="en-US" sz="1800" spc="-1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as</a:t>
            </a:r>
            <a:r>
              <a:rPr lang="en-US" sz="1800" spc="-1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well as</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systematic</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tracking</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of</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the</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performance</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indicators</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of</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these</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processes</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and</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implementation of actions for their continuous improvement.</a:t>
            </a:r>
            <a:endParaRPr lang="uk-UA" sz="1800">
              <a:effectLst/>
              <a:latin typeface="Times New Roman" panose="02020603050405020304" pitchFamily="18" charset="0"/>
              <a:ea typeface="Times New Roman" panose="02020603050405020304" pitchFamily="18" charset="0"/>
            </a:endParaRPr>
          </a:p>
          <a:p>
            <a:pPr marL="1270" marR="91440" indent="448945" algn="just"/>
            <a:r>
              <a:rPr lang="en-US" sz="1800" b="1">
                <a:effectLst/>
                <a:latin typeface="Times New Roman" panose="02020603050405020304" pitchFamily="18" charset="0"/>
                <a:ea typeface="Times New Roman" panose="02020603050405020304" pitchFamily="18" charset="0"/>
              </a:rPr>
              <a:t>Objective: </a:t>
            </a:r>
            <a:r>
              <a:rPr lang="en-US" sz="1800">
                <a:effectLst/>
                <a:latin typeface="Times New Roman" panose="02020603050405020304" pitchFamily="18" charset="0"/>
                <a:ea typeface="Times New Roman" panose="02020603050405020304" pitchFamily="18" charset="0"/>
              </a:rPr>
              <a:t>to provide higher education students with theoretical knowledge regarding</a:t>
            </a:r>
            <a:r>
              <a:rPr lang="en-US" sz="1800" spc="4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the regulation and documentation of processes within the pharmaceutical quality system.</a:t>
            </a:r>
            <a:endParaRPr lang="uk-UA" sz="1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C52BDD75-5902-AA5A-E500-65C1A65C2F6B}"/>
              </a:ext>
            </a:extLst>
          </p:cNvPr>
          <p:cNvSpPr txBox="1"/>
          <p:nvPr/>
        </p:nvSpPr>
        <p:spPr>
          <a:xfrm>
            <a:off x="2054942" y="3623925"/>
            <a:ext cx="6096000" cy="2667397"/>
          </a:xfrm>
          <a:prstGeom prst="rect">
            <a:avLst/>
          </a:prstGeom>
          <a:noFill/>
        </p:spPr>
        <p:txBody>
          <a:bodyPr wrap="square">
            <a:spAutoFit/>
          </a:bodyPr>
          <a:lstStyle/>
          <a:p>
            <a:pPr marL="450850" algn="just">
              <a:lnSpc>
                <a:spcPts val="1370"/>
              </a:lnSpc>
              <a:spcBef>
                <a:spcPts val="5"/>
              </a:spcBef>
            </a:pPr>
            <a:r>
              <a:rPr lang="en-US" sz="1800" b="1" kern="0" dirty="0">
                <a:effectLst/>
                <a:latin typeface="Times New Roman" panose="02020603050405020304" pitchFamily="18" charset="0"/>
                <a:ea typeface="Times New Roman" panose="02020603050405020304" pitchFamily="18" charset="0"/>
              </a:rPr>
              <a:t>Lecture</a:t>
            </a:r>
            <a:r>
              <a:rPr lang="en-US" sz="1800" b="1" kern="0" spc="-2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plan and</a:t>
            </a:r>
            <a:r>
              <a:rPr lang="en-US" sz="1800" b="1" kern="0" spc="-1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organizational</a:t>
            </a:r>
            <a:r>
              <a:rPr lang="en-US" sz="1800" b="1" kern="0" spc="-5" dirty="0">
                <a:effectLst/>
                <a:latin typeface="Times New Roman" panose="02020603050405020304" pitchFamily="18" charset="0"/>
                <a:ea typeface="Times New Roman" panose="02020603050405020304" pitchFamily="18" charset="0"/>
              </a:rPr>
              <a:t> </a:t>
            </a:r>
            <a:r>
              <a:rPr lang="en-US" sz="1800" b="1" kern="0" spc="-10" dirty="0">
                <a:effectLst/>
                <a:latin typeface="Times New Roman" panose="02020603050405020304" pitchFamily="18" charset="0"/>
                <a:ea typeface="Times New Roman" panose="02020603050405020304" pitchFamily="18" charset="0"/>
              </a:rPr>
              <a:t>structure:</a:t>
            </a:r>
            <a:endParaRPr lang="uk-UA" sz="1800" b="1" kern="0" spc="-10" dirty="0">
              <a:effectLst/>
              <a:latin typeface="Times New Roman" panose="02020603050405020304" pitchFamily="18" charset="0"/>
              <a:ea typeface="Times New Roman" panose="02020603050405020304" pitchFamily="18" charset="0"/>
            </a:endParaRPr>
          </a:p>
          <a:p>
            <a:pPr marL="450850" algn="just">
              <a:lnSpc>
                <a:spcPts val="1370"/>
              </a:lnSpc>
              <a:spcBef>
                <a:spcPts val="5"/>
              </a:spcBef>
            </a:pPr>
            <a:endParaRPr lang="uk-UA" sz="1800" b="1" kern="0" dirty="0">
              <a:effectLst/>
              <a:latin typeface="Times New Roman" panose="02020603050405020304" pitchFamily="18" charset="0"/>
              <a:ea typeface="Times New Roman" panose="02020603050405020304" pitchFamily="18" charset="0"/>
            </a:endParaRPr>
          </a:p>
          <a:p>
            <a:pPr marL="342900" marR="9017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essence</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documenting</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management</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system</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at</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pharmaceutical </a:t>
            </a:r>
            <a:r>
              <a:rPr lang="en-US" sz="1800" spc="-10" dirty="0">
                <a:effectLst/>
                <a:latin typeface="Times New Roman" panose="02020603050405020304" pitchFamily="18" charset="0"/>
                <a:ea typeface="Times New Roman" panose="02020603050405020304" pitchFamily="18" charset="0"/>
              </a:rPr>
              <a:t>enterprise.</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Quality</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manual.</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Process</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execution</a:t>
            </a:r>
            <a:r>
              <a:rPr lang="en-US" sz="1800" spc="-10" dirty="0">
                <a:effectLst/>
                <a:latin typeface="Times New Roman" panose="02020603050405020304" pitchFamily="18" charset="0"/>
                <a:ea typeface="Times New Roman" panose="02020603050405020304" pitchFamily="18" charset="0"/>
              </a:rPr>
              <a:t> methodologies.</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Third-level</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3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management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system</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documents.</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Fourth-level</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3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management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system </a:t>
            </a:r>
            <a:r>
              <a:rPr lang="en-US" sz="1800" spc="-10" dirty="0">
                <a:effectLst/>
                <a:latin typeface="Times New Roman" panose="02020603050405020304" pitchFamily="18" charset="0"/>
                <a:ea typeface="Times New Roman" panose="02020603050405020304" pitchFamily="18" charset="0"/>
              </a:rPr>
              <a:t>documents.</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"Inter-process"</a:t>
            </a:r>
            <a:r>
              <a:rPr lang="en-US" sz="1800" spc="-2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documents.</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Formulating</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document control </a:t>
            </a:r>
            <a:r>
              <a:rPr lang="en-US" sz="1800" spc="-10" dirty="0">
                <a:effectLst/>
                <a:latin typeface="Times New Roman" panose="02020603050405020304" pitchFamily="18" charset="0"/>
                <a:ea typeface="Times New Roman" panose="02020603050405020304" pitchFamily="18" charset="0"/>
              </a:rPr>
              <a:t>procedure.</a:t>
            </a: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02985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F83FB2-A915-7373-851B-5AF4F58F9058}"/>
              </a:ext>
            </a:extLst>
          </p:cNvPr>
          <p:cNvSpPr txBox="1"/>
          <p:nvPr/>
        </p:nvSpPr>
        <p:spPr>
          <a:xfrm>
            <a:off x="5496232" y="1316614"/>
            <a:ext cx="6096000" cy="5170646"/>
          </a:xfrm>
          <a:prstGeom prst="rect">
            <a:avLst/>
          </a:prstGeom>
          <a:noFill/>
        </p:spPr>
        <p:txBody>
          <a:bodyPr wrap="square">
            <a:spAutoFit/>
          </a:bodyPr>
          <a:lstStyle/>
          <a:p>
            <a:pPr marL="1270" marR="93980" indent="448945" algn="just"/>
            <a:endParaRPr lang="uk-UA" b="1" dirty="0">
              <a:effectLst/>
              <a:latin typeface="Times New Roman" panose="02020603050405020304" pitchFamily="18" charset="0"/>
              <a:ea typeface="Times New Roman" panose="02020603050405020304" pitchFamily="18" charset="0"/>
            </a:endParaRPr>
          </a:p>
          <a:p>
            <a:pPr marL="1270" marR="90170" indent="448945" algn="just"/>
            <a:r>
              <a:rPr lang="en-US" dirty="0">
                <a:effectLst/>
                <a:latin typeface="Times New Roman" panose="02020603050405020304" pitchFamily="18" charset="0"/>
                <a:ea typeface="Times New Roman" panose="02020603050405020304" pitchFamily="18" charset="0"/>
              </a:rPr>
              <a:t>According to the requirements of </a:t>
            </a:r>
            <a:r>
              <a:rPr lang="en-US" i="1" dirty="0">
                <a:effectLst/>
                <a:latin typeface="Times New Roman" panose="02020603050405020304" pitchFamily="18" charset="0"/>
                <a:ea typeface="Times New Roman" panose="02020603050405020304" pitchFamily="18" charset="0"/>
              </a:rPr>
              <a:t>ISO 9001:2015 Quality management systems. Requirements</a:t>
            </a:r>
            <a:r>
              <a:rPr lang="en-US" i="1"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organization</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must</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document</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its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quality</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management</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system,</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describe in the relevant documents all the processes of the system being established.</a:t>
            </a:r>
            <a:endParaRPr lang="uk-UA" dirty="0">
              <a:effectLst/>
              <a:latin typeface="Times New Roman" panose="02020603050405020304" pitchFamily="18" charset="0"/>
              <a:ea typeface="Times New Roman" panose="02020603050405020304" pitchFamily="18" charset="0"/>
            </a:endParaRPr>
          </a:p>
          <a:p>
            <a:pPr marL="1270" marR="90805" indent="448945" algn="just"/>
            <a:r>
              <a:rPr lang="en-US" dirty="0">
                <a:effectLst/>
                <a:latin typeface="Times New Roman" panose="02020603050405020304" pitchFamily="18" charset="0"/>
                <a:ea typeface="Times New Roman" panose="02020603050405020304" pitchFamily="18" charset="0"/>
              </a:rPr>
              <a:t>According to ISO 9001, at the most general level, the documentation of the quality management system should include:</a:t>
            </a:r>
            <a:endParaRPr lang="uk-UA" dirty="0">
              <a:effectLst/>
              <a:latin typeface="Times New Roman" panose="02020603050405020304" pitchFamily="18" charset="0"/>
              <a:ea typeface="Times New Roman" panose="02020603050405020304" pitchFamily="18" charset="0"/>
            </a:endParaRPr>
          </a:p>
          <a:p>
            <a:pPr marL="742950" lvl="1" indent="-285750">
              <a:buSzPts val="1200"/>
              <a:buFont typeface="Times New Roman" panose="02020603050405020304" pitchFamily="18" charset="0"/>
              <a:buAutoNum type="alphaLcParenR"/>
              <a:tabLst>
                <a:tab pos="606425" algn="l"/>
              </a:tabLst>
            </a:pPr>
            <a:r>
              <a:rPr lang="en-US" spc="-5" dirty="0">
                <a:effectLst/>
                <a:latin typeface="Times New Roman" panose="02020603050405020304" pitchFamily="18" charset="0"/>
                <a:ea typeface="Times New Roman" panose="02020603050405020304" pitchFamily="18" charset="0"/>
              </a:rPr>
              <a:t>documented</a:t>
            </a:r>
            <a:r>
              <a:rPr lang="en-US" spc="5"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quality</a:t>
            </a:r>
            <a:r>
              <a:rPr lang="en-US" spc="-2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policy</a:t>
            </a:r>
            <a:r>
              <a:rPr lang="en-US" spc="-25"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and</a:t>
            </a:r>
            <a:r>
              <a:rPr lang="en-US" spc="10"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objectives;</a:t>
            </a:r>
            <a:endParaRPr lang="uk-UA" spc="-5" dirty="0">
              <a:effectLst/>
              <a:latin typeface="Times New Roman" panose="02020603050405020304" pitchFamily="18" charset="0"/>
              <a:ea typeface="Times New Roman" panose="02020603050405020304" pitchFamily="18" charset="0"/>
            </a:endParaRPr>
          </a:p>
          <a:p>
            <a:pPr marL="742950" lvl="1" indent="-285750">
              <a:buSzPts val="1200"/>
              <a:buFont typeface="Times New Roman" panose="02020603050405020304" pitchFamily="18" charset="0"/>
              <a:buAutoNum type="alphaLcParenR"/>
              <a:tabLst>
                <a:tab pos="614680" algn="l"/>
              </a:tabLst>
            </a:pPr>
            <a:r>
              <a:rPr lang="en-US" spc="-5" dirty="0">
                <a:effectLst/>
                <a:latin typeface="Times New Roman" panose="02020603050405020304" pitchFamily="18" charset="0"/>
                <a:ea typeface="Times New Roman" panose="02020603050405020304" pitchFamily="18" charset="0"/>
              </a:rPr>
              <a:t>quality</a:t>
            </a:r>
            <a:r>
              <a:rPr lang="en-US" spc="-20"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manual;</a:t>
            </a:r>
            <a:endParaRPr lang="uk-UA" spc="-5" dirty="0">
              <a:effectLst/>
              <a:latin typeface="Times New Roman" panose="02020603050405020304" pitchFamily="18" charset="0"/>
              <a:ea typeface="Times New Roman" panose="02020603050405020304" pitchFamily="18" charset="0"/>
            </a:endParaRPr>
          </a:p>
          <a:p>
            <a:pPr marL="742950" lvl="1" indent="-285750">
              <a:buSzPts val="1200"/>
              <a:buFont typeface="Times New Roman" panose="02020603050405020304" pitchFamily="18" charset="0"/>
              <a:buAutoNum type="alphaLcParenR"/>
              <a:tabLst>
                <a:tab pos="606425" algn="l"/>
              </a:tabLst>
            </a:pPr>
            <a:r>
              <a:rPr lang="en-US" spc="-5" dirty="0">
                <a:effectLst/>
                <a:latin typeface="Times New Roman" panose="02020603050405020304" pitchFamily="18" charset="0"/>
                <a:ea typeface="Times New Roman" panose="02020603050405020304" pitchFamily="18" charset="0"/>
              </a:rPr>
              <a:t>documented methods and protocols required by</a:t>
            </a:r>
            <a:r>
              <a:rPr lang="en-US" spc="-2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the </a:t>
            </a:r>
            <a:r>
              <a:rPr lang="en-US" spc="-10" dirty="0">
                <a:effectLst/>
                <a:latin typeface="Times New Roman" panose="02020603050405020304" pitchFamily="18" charset="0"/>
                <a:ea typeface="Times New Roman" panose="02020603050405020304" pitchFamily="18" charset="0"/>
              </a:rPr>
              <a:t>standard;</a:t>
            </a:r>
            <a:endParaRPr lang="uk-UA" spc="-5" dirty="0">
              <a:effectLst/>
              <a:latin typeface="Times New Roman" panose="02020603050405020304" pitchFamily="18" charset="0"/>
              <a:ea typeface="Times New Roman" panose="02020603050405020304" pitchFamily="18" charset="0"/>
            </a:endParaRPr>
          </a:p>
          <a:p>
            <a:pPr marL="742950" marR="88900" lvl="1" indent="-285750">
              <a:buSzPts val="1200"/>
              <a:buFont typeface="Times New Roman" panose="02020603050405020304" pitchFamily="18" charset="0"/>
              <a:buAutoNum type="alphaLcParenR"/>
              <a:tabLst>
                <a:tab pos="656590" algn="l"/>
              </a:tabLst>
            </a:pPr>
            <a:r>
              <a:rPr lang="en-US" spc="-5" dirty="0">
                <a:effectLst/>
                <a:latin typeface="Times New Roman" panose="02020603050405020304" pitchFamily="18" charset="0"/>
                <a:ea typeface="Times New Roman" panose="02020603050405020304" pitchFamily="18" charset="0"/>
              </a:rPr>
              <a:t>documents,</a:t>
            </a:r>
            <a:r>
              <a:rPr lang="en-US" spc="20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including</a:t>
            </a:r>
            <a:r>
              <a:rPr lang="en-US" spc="20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protocols,</a:t>
            </a:r>
            <a:r>
              <a:rPr lang="en-US" spc="20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that</a:t>
            </a:r>
            <a:r>
              <a:rPr lang="en-US" spc="20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organization</a:t>
            </a:r>
            <a:r>
              <a:rPr lang="en-US" spc="20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has</a:t>
            </a:r>
            <a:r>
              <a:rPr lang="en-US" spc="20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identified</a:t>
            </a:r>
            <a:r>
              <a:rPr lang="en-US" spc="20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as</a:t>
            </a:r>
            <a:r>
              <a:rPr lang="en-US" spc="20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necessary</a:t>
            </a:r>
            <a:r>
              <a:rPr lang="en-US" spc="200" dirty="0">
                <a:effectLst/>
                <a:latin typeface="Times New Roman" panose="02020603050405020304" pitchFamily="18" charset="0"/>
                <a:ea typeface="Times New Roman" panose="02020603050405020304" pitchFamily="18" charset="0"/>
              </a:rPr>
              <a:t> </a:t>
            </a:r>
            <a:r>
              <a:rPr lang="en-US" spc="-5" dirty="0">
                <a:effectLst/>
                <a:latin typeface="Times New Roman" panose="02020603050405020304" pitchFamily="18" charset="0"/>
                <a:ea typeface="Times New Roman" panose="02020603050405020304" pitchFamily="18" charset="0"/>
              </a:rPr>
              <a:t>to ensure the effective planning, operation and control of its processes.</a:t>
            </a:r>
            <a:endParaRPr lang="uk-UA" spc="-5" dirty="0">
              <a:effectLst/>
              <a:latin typeface="Times New Roman" panose="02020603050405020304" pitchFamily="18" charset="0"/>
              <a:ea typeface="Times New Roman" panose="02020603050405020304" pitchFamily="18" charset="0"/>
            </a:endParaRPr>
          </a:p>
          <a:p>
            <a:pPr marL="450850" indent="448945" algn="l"/>
            <a:r>
              <a:rPr lang="en-US" dirty="0">
                <a:effectLst/>
                <a:latin typeface="Times New Roman" panose="02020603050405020304" pitchFamily="18" charset="0"/>
                <a:ea typeface="Times New Roman" panose="02020603050405020304" pitchFamily="18" charset="0"/>
              </a:rPr>
              <a:t>The</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structure</a:t>
            </a:r>
            <a:r>
              <a:rPr lang="en-US" spc="-1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quality</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management system</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documentation is</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hierarchical</a:t>
            </a:r>
            <a:r>
              <a:rPr lang="en-US" sz="2400" spc="-10" dirty="0">
                <a:effectLst/>
                <a:latin typeface="Times New Roman" panose="02020603050405020304" pitchFamily="18" charset="0"/>
                <a:ea typeface="Times New Roman" panose="02020603050405020304" pitchFamily="18" charset="0"/>
              </a:rPr>
              <a:t>.</a:t>
            </a:r>
            <a:endParaRPr lang="uk-UA" sz="2400" dirty="0">
              <a:effectLst/>
              <a:latin typeface="Times New Roman" panose="02020603050405020304" pitchFamily="18" charset="0"/>
              <a:ea typeface="Times New Roman" panose="02020603050405020304" pitchFamily="18" charset="0"/>
            </a:endParaRPr>
          </a:p>
        </p:txBody>
      </p:sp>
      <p:pic>
        <p:nvPicPr>
          <p:cNvPr id="4" name="Image 9">
            <a:extLst>
              <a:ext uri="{FF2B5EF4-FFF2-40B4-BE49-F238E27FC236}">
                <a16:creationId xmlns:a16="http://schemas.microsoft.com/office/drawing/2014/main" id="{71EC19DA-1ED0-7B88-4CAE-C9D8C9873C38}"/>
              </a:ext>
            </a:extLst>
          </p:cNvPr>
          <p:cNvPicPr>
            <a:picLocks/>
          </p:cNvPicPr>
          <p:nvPr/>
        </p:nvPicPr>
        <p:blipFill>
          <a:blip r:embed="rId2" cstate="print"/>
          <a:stretch>
            <a:fillRect/>
          </a:stretch>
        </p:blipFill>
        <p:spPr>
          <a:xfrm>
            <a:off x="945720" y="2300748"/>
            <a:ext cx="4550512" cy="2846132"/>
          </a:xfrm>
          <a:prstGeom prst="rect">
            <a:avLst/>
          </a:prstGeom>
        </p:spPr>
      </p:pic>
      <p:sp>
        <p:nvSpPr>
          <p:cNvPr id="6" name="TextBox 5">
            <a:extLst>
              <a:ext uri="{FF2B5EF4-FFF2-40B4-BE49-F238E27FC236}">
                <a16:creationId xmlns:a16="http://schemas.microsoft.com/office/drawing/2014/main" id="{968BD6A6-1AA2-67FF-0406-AF733166E116}"/>
              </a:ext>
            </a:extLst>
          </p:cNvPr>
          <p:cNvSpPr txBox="1"/>
          <p:nvPr/>
        </p:nvSpPr>
        <p:spPr>
          <a:xfrm>
            <a:off x="1897625" y="485617"/>
            <a:ext cx="9694607" cy="830997"/>
          </a:xfrm>
          <a:prstGeom prst="rect">
            <a:avLst/>
          </a:prstGeom>
          <a:noFill/>
        </p:spPr>
        <p:txBody>
          <a:bodyPr wrap="square">
            <a:spAutoFit/>
          </a:bodyPr>
          <a:lstStyle/>
          <a:p>
            <a:pPr marL="1270" marR="93980" indent="448945" algn="ctr"/>
            <a:r>
              <a:rPr lang="en-US" sz="2400" b="1" u="sng" dirty="0">
                <a:effectLst/>
                <a:latin typeface="Times New Roman" panose="02020603050405020304" pitchFamily="18" charset="0"/>
                <a:ea typeface="Times New Roman" panose="02020603050405020304" pitchFamily="18" charset="0"/>
              </a:rPr>
              <a:t>The essence of documenting the quality management system at a pharmaceutical</a:t>
            </a:r>
            <a:r>
              <a:rPr lang="en-US" sz="2400" b="1" dirty="0">
                <a:effectLst/>
                <a:latin typeface="Times New Roman" panose="02020603050405020304" pitchFamily="18" charset="0"/>
                <a:ea typeface="Times New Roman" panose="02020603050405020304" pitchFamily="18" charset="0"/>
              </a:rPr>
              <a:t> </a:t>
            </a:r>
            <a:r>
              <a:rPr lang="en-US" sz="2400" b="1" u="sng" spc="-10" dirty="0">
                <a:effectLst/>
                <a:latin typeface="Times New Roman" panose="02020603050405020304" pitchFamily="18" charset="0"/>
                <a:ea typeface="Times New Roman" panose="02020603050405020304" pitchFamily="18" charset="0"/>
              </a:rPr>
              <a:t>enterprise</a:t>
            </a:r>
            <a:endParaRPr lang="uk-UA" sz="2400" b="1" u="sng" spc="-1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35700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B16249-5B6B-6C99-8CE6-136999FEB1FB}"/>
              </a:ext>
            </a:extLst>
          </p:cNvPr>
          <p:cNvSpPr txBox="1"/>
          <p:nvPr/>
        </p:nvSpPr>
        <p:spPr>
          <a:xfrm>
            <a:off x="2507226" y="1071826"/>
            <a:ext cx="8750710" cy="4401205"/>
          </a:xfrm>
          <a:prstGeom prst="rect">
            <a:avLst/>
          </a:prstGeom>
          <a:noFill/>
          <a:ln w="28575">
            <a:solidFill>
              <a:srgbClr val="FF0000"/>
            </a:solidFill>
          </a:ln>
        </p:spPr>
        <p:txBody>
          <a:bodyPr wrap="square">
            <a:spAutoFit/>
          </a:bodyPr>
          <a:lstStyle/>
          <a:p>
            <a:pPr marL="450850" indent="448945" algn="just">
              <a:spcBef>
                <a:spcPts val="330"/>
              </a:spcBef>
            </a:pPr>
            <a:r>
              <a:rPr lang="en-US" sz="2000" b="1" u="sng" dirty="0">
                <a:effectLst/>
                <a:latin typeface="Times New Roman" panose="02020603050405020304" pitchFamily="18" charset="0"/>
                <a:ea typeface="Times New Roman" panose="02020603050405020304" pitchFamily="18" charset="0"/>
              </a:rPr>
              <a:t>Typical</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levels</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of</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quality</a:t>
            </a:r>
            <a:r>
              <a:rPr lang="en-US" sz="2000" b="1" u="sng" spc="-2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management</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system</a:t>
            </a:r>
            <a:r>
              <a:rPr lang="en-US" sz="2000" b="1" u="sng" spc="-5" dirty="0">
                <a:effectLst/>
                <a:latin typeface="Times New Roman" panose="02020603050405020304" pitchFamily="18" charset="0"/>
                <a:ea typeface="Times New Roman" panose="02020603050405020304" pitchFamily="18" charset="0"/>
              </a:rPr>
              <a:t> </a:t>
            </a:r>
            <a:r>
              <a:rPr lang="en-US" sz="2000" b="1" u="sng" spc="-10" dirty="0">
                <a:effectLst/>
                <a:latin typeface="Times New Roman" panose="02020603050405020304" pitchFamily="18" charset="0"/>
                <a:ea typeface="Times New Roman" panose="02020603050405020304" pitchFamily="18" charset="0"/>
              </a:rPr>
              <a:t>documentation</a:t>
            </a:r>
            <a:endParaRPr lang="uk-UA" sz="2000" b="1" dirty="0">
              <a:effectLst/>
              <a:latin typeface="Times New Roman" panose="02020603050405020304" pitchFamily="18" charset="0"/>
              <a:ea typeface="Times New Roman" panose="02020603050405020304" pitchFamily="18" charset="0"/>
            </a:endParaRPr>
          </a:p>
          <a:p>
            <a:pPr marL="450850" indent="448945" algn="just"/>
            <a:endParaRPr lang="uk-UA" sz="2000" u="sng" dirty="0">
              <a:effectLst/>
              <a:latin typeface="Times New Roman" panose="02020603050405020304" pitchFamily="18" charset="0"/>
              <a:ea typeface="Times New Roman" panose="02020603050405020304" pitchFamily="18" charset="0"/>
            </a:endParaRPr>
          </a:p>
          <a:p>
            <a:pPr marL="450850" indent="448945" algn="just"/>
            <a:r>
              <a:rPr lang="en-US" sz="2000" u="sng" dirty="0">
                <a:effectLst/>
                <a:latin typeface="Times New Roman" panose="02020603050405020304" pitchFamily="18" charset="0"/>
                <a:ea typeface="Times New Roman" panose="02020603050405020304" pitchFamily="18" charset="0"/>
              </a:rPr>
              <a:t>First-level</a:t>
            </a:r>
            <a:r>
              <a:rPr lang="en-US" sz="2000" u="sng" spc="-1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quality</a:t>
            </a:r>
            <a:r>
              <a:rPr lang="en-US" sz="2000" u="sng" spc="-2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management</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system</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document: Quality</a:t>
            </a:r>
            <a:r>
              <a:rPr lang="en-US" sz="2000" u="sng" spc="-25" dirty="0">
                <a:effectLst/>
                <a:latin typeface="Times New Roman" panose="02020603050405020304" pitchFamily="18" charset="0"/>
                <a:ea typeface="Times New Roman" panose="02020603050405020304" pitchFamily="18" charset="0"/>
              </a:rPr>
              <a:t> </a:t>
            </a:r>
            <a:r>
              <a:rPr lang="en-US" sz="2000" u="sng" spc="-10" dirty="0">
                <a:effectLst/>
                <a:latin typeface="Times New Roman" panose="02020603050405020304" pitchFamily="18" charset="0"/>
                <a:ea typeface="Times New Roman" panose="02020603050405020304" pitchFamily="18" charset="0"/>
              </a:rPr>
              <a:t>manual</a:t>
            </a:r>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i="1" dirty="0">
                <a:effectLst/>
                <a:latin typeface="Times New Roman" panose="02020603050405020304" pitchFamily="18" charset="0"/>
                <a:ea typeface="Times New Roman" panose="02020603050405020304" pitchFamily="18" charset="0"/>
              </a:rPr>
              <a:t>Quality manual </a:t>
            </a:r>
            <a:r>
              <a:rPr lang="en-US" sz="2000" dirty="0">
                <a:effectLst/>
                <a:latin typeface="Times New Roman" panose="02020603050405020304" pitchFamily="18" charset="0"/>
                <a:ea typeface="Times New Roman" panose="02020603050405020304" pitchFamily="18" charset="0"/>
              </a:rPr>
              <a:t>is a conceptual document describing the quality management system.</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reflects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all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activities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pharmaceutical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company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affect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products.</a:t>
            </a:r>
            <a:endParaRPr lang="uk-UA" sz="2000" dirty="0">
              <a:effectLst/>
              <a:latin typeface="Times New Roman" panose="02020603050405020304" pitchFamily="18" charset="0"/>
              <a:ea typeface="Times New Roman" panose="02020603050405020304" pitchFamily="18" charset="0"/>
            </a:endParaRPr>
          </a:p>
          <a:p>
            <a:pPr marL="1270" marR="93980" indent="448945" algn="just">
              <a:spcBef>
                <a:spcPts val="5"/>
              </a:spcBef>
            </a:pP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manual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include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policy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objectives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(but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 in a separate document).</a:t>
            </a:r>
            <a:endParaRPr lang="uk-UA" sz="2000" dirty="0">
              <a:effectLst/>
              <a:latin typeface="Times New Roman" panose="02020603050405020304" pitchFamily="18" charset="0"/>
              <a:ea typeface="Times New Roman" panose="02020603050405020304" pitchFamily="18" charset="0"/>
            </a:endParaRPr>
          </a:p>
          <a:p>
            <a:pPr marL="1270" marR="93980" indent="448945" algn="just">
              <a:spcBef>
                <a:spcPts val="5"/>
              </a:spcBef>
            </a:pPr>
            <a:endParaRPr lang="uk-UA" sz="2000" dirty="0">
              <a:effectLst/>
              <a:latin typeface="Times New Roman" panose="02020603050405020304" pitchFamily="18" charset="0"/>
              <a:ea typeface="Times New Roman" panose="02020603050405020304" pitchFamily="18" charset="0"/>
            </a:endParaRPr>
          </a:p>
          <a:p>
            <a:pPr marL="1270" marR="92075" indent="448945" algn="just"/>
            <a:r>
              <a:rPr lang="en-US" sz="2000" i="1" dirty="0">
                <a:effectLst/>
                <a:latin typeface="Times New Roman" panose="02020603050405020304" pitchFamily="18" charset="0"/>
                <a:ea typeface="Times New Roman" panose="02020603050405020304" pitchFamily="18" charset="0"/>
              </a:rPr>
              <a:t>The quality policy </a:t>
            </a:r>
            <a:r>
              <a:rPr lang="en-US" sz="2000" dirty="0">
                <a:effectLst/>
                <a:latin typeface="Times New Roman" panose="02020603050405020304" pitchFamily="18" charset="0"/>
                <a:ea typeface="Times New Roman" panose="02020603050405020304" pitchFamily="18" charset="0"/>
              </a:rPr>
              <a:t>should contain commitments to meet the requirements and continuously improve the performance of the quality management system.</a:t>
            </a:r>
            <a:endParaRPr lang="uk-UA" sz="2000" dirty="0">
              <a:effectLst/>
              <a:latin typeface="Times New Roman" panose="02020603050405020304" pitchFamily="18" charset="0"/>
              <a:ea typeface="Times New Roman" panose="02020603050405020304" pitchFamily="18" charset="0"/>
            </a:endParaRPr>
          </a:p>
          <a:p>
            <a:pPr marL="1270" marR="90170" indent="448945" algn="just"/>
            <a:endParaRPr lang="uk-UA" sz="2000" i="1" dirty="0">
              <a:effectLst/>
              <a:latin typeface="Times New Roman" panose="02020603050405020304" pitchFamily="18" charset="0"/>
              <a:ea typeface="Times New Roman" panose="02020603050405020304" pitchFamily="18" charset="0"/>
            </a:endParaRPr>
          </a:p>
          <a:p>
            <a:pPr marL="1270" marR="90170" indent="448945" algn="just"/>
            <a:r>
              <a:rPr lang="en-US" sz="2000" i="1" dirty="0">
                <a:effectLst/>
                <a:latin typeface="Times New Roman" panose="02020603050405020304" pitchFamily="18" charset="0"/>
                <a:ea typeface="Times New Roman" panose="02020603050405020304" pitchFamily="18" charset="0"/>
              </a:rPr>
              <a:t>Quality objectives </a:t>
            </a:r>
            <a:r>
              <a:rPr lang="en-US" sz="2000" dirty="0">
                <a:effectLst/>
                <a:latin typeface="Times New Roman" panose="02020603050405020304" pitchFamily="18" charset="0"/>
                <a:ea typeface="Times New Roman" panose="02020603050405020304" pitchFamily="18" charset="0"/>
              </a:rPr>
              <a:t>are formed on the basis of the organization’s quality policy and must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 achievable.</a:t>
            </a:r>
            <a:endParaRPr lang="uk-UA" sz="2000" dirty="0">
              <a:effectLst/>
              <a:latin typeface="Times New Roman" panose="02020603050405020304" pitchFamily="18" charset="0"/>
              <a:ea typeface="Times New Roman" panose="02020603050405020304" pitchFamily="18" charset="0"/>
            </a:endParaRPr>
          </a:p>
        </p:txBody>
      </p:sp>
      <p:pic>
        <p:nvPicPr>
          <p:cNvPr id="1026" name="Picture 2" descr="Attention Instituto Federal Sul-rio-grandense Information Company,  attention, company, service, hand png | PNGWing">
            <a:extLst>
              <a:ext uri="{FF2B5EF4-FFF2-40B4-BE49-F238E27FC236}">
                <a16:creationId xmlns:a16="http://schemas.microsoft.com/office/drawing/2014/main" id="{B7C3A249-261F-D5EE-28FD-E2D9DDCF6A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522" y="2485103"/>
            <a:ext cx="1619926" cy="2681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260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E23BC7-5775-B484-9E6C-B807AF77854C}"/>
              </a:ext>
            </a:extLst>
          </p:cNvPr>
          <p:cNvSpPr txBox="1"/>
          <p:nvPr/>
        </p:nvSpPr>
        <p:spPr>
          <a:xfrm>
            <a:off x="2792361" y="900439"/>
            <a:ext cx="8613058" cy="5324535"/>
          </a:xfrm>
          <a:prstGeom prst="rect">
            <a:avLst/>
          </a:prstGeom>
          <a:noFill/>
        </p:spPr>
        <p:txBody>
          <a:bodyPr wrap="square">
            <a:spAutoFit/>
          </a:bodyPr>
          <a:lstStyle/>
          <a:p>
            <a:pPr marL="1270" marR="92710" indent="448945" algn="ctr"/>
            <a:r>
              <a:rPr lang="en-US" sz="2000" b="1" u="sng" dirty="0">
                <a:effectLst/>
                <a:latin typeface="Times New Roman" panose="02020603050405020304" pitchFamily="18" charset="0"/>
                <a:ea typeface="Times New Roman" panose="02020603050405020304" pitchFamily="18" charset="0"/>
              </a:rPr>
              <a:t>Second-level quality management system documents: Process execution methodologies</a:t>
            </a:r>
            <a:r>
              <a:rPr lang="en-US" sz="2000" b="1"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(Documented procedures)</a:t>
            </a:r>
            <a:endParaRPr lang="uk-UA" sz="2000" b="1" u="sng" dirty="0">
              <a:effectLst/>
              <a:latin typeface="Times New Roman" panose="02020603050405020304" pitchFamily="18" charset="0"/>
              <a:ea typeface="Times New Roman" panose="02020603050405020304" pitchFamily="18" charset="0"/>
            </a:endParaRPr>
          </a:p>
          <a:p>
            <a:pPr marL="1270" marR="92710" indent="448945" algn="ctr"/>
            <a:endParaRPr lang="uk-UA" sz="2000" b="1"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Process execution methodologies describe the interrelated processes and activities necessary for implementing the quality management system, specifically detailing the execution of activities at the level of each individual process. Second-level methodologies may include graphical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representations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activities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form</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flowcharts,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which</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visually</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demonstrate 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flow,</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order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interaction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internal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subprocesses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(operations),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 the connections between them. They should contain references to accompanying documentation, define</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conditions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measurements,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monitoring,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analysis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include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criteria for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its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effectiveness,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references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reporting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forms,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provide</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detailed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description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the distribution of responsibilities and authorities within the process, among other things. Process execution methodologies are usually developed by process owners (managers), coordinated among managers of all other processes within the quality management system, and approved by top management.</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29107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01C3AE-CCA0-2746-D4B6-E7C9B325AC81}"/>
              </a:ext>
            </a:extLst>
          </p:cNvPr>
          <p:cNvSpPr txBox="1"/>
          <p:nvPr/>
        </p:nvSpPr>
        <p:spPr>
          <a:xfrm>
            <a:off x="1563328" y="3990262"/>
            <a:ext cx="10255046" cy="2554545"/>
          </a:xfrm>
          <a:prstGeom prst="rect">
            <a:avLst/>
          </a:prstGeom>
          <a:noFill/>
        </p:spPr>
        <p:txBody>
          <a:bodyPr wrap="square">
            <a:spAutoFit/>
          </a:bodyPr>
          <a:lstStyle/>
          <a:p>
            <a:pPr marL="450850" indent="448945" algn="just">
              <a:spcBef>
                <a:spcPts val="5"/>
              </a:spcBef>
            </a:pPr>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According to </a:t>
            </a:r>
            <a:r>
              <a:rPr lang="en-US" sz="2000" i="1" dirty="0">
                <a:effectLst/>
                <a:latin typeface="Times New Roman" panose="02020603050405020304" pitchFamily="18" charset="0"/>
                <a:ea typeface="Times New Roman" panose="02020603050405020304" pitchFamily="18" charset="0"/>
              </a:rPr>
              <a:t>ISO 10013:2021 Quality management systems. Guidance for documented information</a:t>
            </a:r>
            <a:r>
              <a:rPr lang="en-US" sz="20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work instructions </a:t>
            </a:r>
            <a:r>
              <a:rPr lang="en-US" sz="2000" dirty="0">
                <a:effectLst/>
                <a:latin typeface="Times New Roman" panose="02020603050405020304" pitchFamily="18" charset="0"/>
                <a:ea typeface="Times New Roman" panose="02020603050405020304" pitchFamily="18" charset="0"/>
              </a:rPr>
              <a:t>are detailed descriptions of how to perform tasks and record results. Work instructions can include detailed written descriptions, job sequence charts, templates, equipment operating instructions, drawings, or a combination of these.</a:t>
            </a:r>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The third level is the most numerous. Usually, such documents should be developed by individuals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responsible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performing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described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operation,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coordinated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verified by employees from standardization, quality management departments, and so on.</a:t>
            </a:r>
            <a:endParaRPr lang="uk-UA" sz="20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B5F3666E-F1B9-D20F-69A6-2E81001C4000}"/>
              </a:ext>
            </a:extLst>
          </p:cNvPr>
          <p:cNvSpPr txBox="1"/>
          <p:nvPr/>
        </p:nvSpPr>
        <p:spPr>
          <a:xfrm>
            <a:off x="1828801" y="931606"/>
            <a:ext cx="9881418" cy="2862322"/>
          </a:xfrm>
          <a:prstGeom prst="rect">
            <a:avLst/>
          </a:prstGeom>
          <a:noFill/>
          <a:ln w="28575">
            <a:solidFill>
              <a:srgbClr val="FF0000"/>
            </a:solidFill>
          </a:ln>
        </p:spPr>
        <p:txBody>
          <a:bodyPr wrap="square">
            <a:spAutoFit/>
          </a:bodyPr>
          <a:lstStyle/>
          <a:p>
            <a:pPr marL="1270" marR="89535" indent="448945" algn="just"/>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third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level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logically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consists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specific</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instructions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describing</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algorithms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 performing individual types of work (operations) within the quality management system processes, as well as documents containing requirements for the characteristics of raw materials, materials, equipment, facilities, products, personnel, etc. Such documents in a pharmaceutical company include:</a:t>
            </a:r>
            <a:endParaRPr lang="uk-UA" sz="180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standard</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operating</a:t>
            </a:r>
            <a:r>
              <a:rPr lang="en-US" sz="1800" spc="-2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procedures</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(SOPs),</a:t>
            </a:r>
            <a:endParaRPr lang="uk-UA" sz="18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work,</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technological,</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job-specific, and any</a:t>
            </a:r>
            <a:r>
              <a:rPr lang="en-US" sz="1800" spc="-3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other</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instructions,</a:t>
            </a:r>
            <a:endParaRPr lang="uk-UA" sz="18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10" dirty="0">
                <a:effectLst/>
                <a:latin typeface="Times New Roman" panose="02020603050405020304" pitchFamily="18" charset="0"/>
                <a:ea typeface="Times New Roman" panose="02020603050405020304" pitchFamily="18" charset="0"/>
              </a:rPr>
              <a:t>specifications,</a:t>
            </a:r>
            <a:endParaRPr lang="uk-UA" sz="18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10" dirty="0">
                <a:effectLst/>
                <a:latin typeface="Times New Roman" panose="02020603050405020304" pitchFamily="18" charset="0"/>
                <a:ea typeface="Times New Roman" panose="02020603050405020304" pitchFamily="18" charset="0"/>
              </a:rPr>
              <a:t>standards,</a:t>
            </a:r>
            <a:endParaRPr lang="uk-UA" sz="18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technical</a:t>
            </a:r>
            <a:r>
              <a:rPr lang="en-US" sz="1800" spc="-10" dirty="0">
                <a:effectLst/>
                <a:latin typeface="Times New Roman" panose="02020603050405020304" pitchFamily="18" charset="0"/>
                <a:ea typeface="Times New Roman" panose="02020603050405020304" pitchFamily="18" charset="0"/>
              </a:rPr>
              <a:t> conditions,</a:t>
            </a:r>
            <a:endParaRPr lang="uk-UA" sz="18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analytical</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normative</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documentation,</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more.</a:t>
            </a:r>
            <a:endParaRPr lang="uk-UA" sz="1800" spc="0"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7E409EAB-D51D-06FF-5523-2C00F1031B34}"/>
              </a:ext>
            </a:extLst>
          </p:cNvPr>
          <p:cNvSpPr txBox="1"/>
          <p:nvPr/>
        </p:nvSpPr>
        <p:spPr>
          <a:xfrm>
            <a:off x="3136490" y="365940"/>
            <a:ext cx="6096000" cy="369332"/>
          </a:xfrm>
          <a:prstGeom prst="rect">
            <a:avLst/>
          </a:prstGeom>
          <a:noFill/>
        </p:spPr>
        <p:txBody>
          <a:bodyPr wrap="square">
            <a:spAutoFit/>
          </a:bodyPr>
          <a:lstStyle/>
          <a:p>
            <a:pPr marL="450850" indent="448945" algn="just">
              <a:spcBef>
                <a:spcPts val="5"/>
              </a:spcBef>
            </a:pPr>
            <a:r>
              <a:rPr lang="en-US" sz="1800" b="1" u="sng" dirty="0">
                <a:effectLst/>
                <a:latin typeface="Times New Roman" panose="02020603050405020304" pitchFamily="18" charset="0"/>
                <a:ea typeface="Times New Roman" panose="02020603050405020304" pitchFamily="18" charset="0"/>
              </a:rPr>
              <a:t>Third-level</a:t>
            </a:r>
            <a:r>
              <a:rPr lang="en-US" sz="1800" b="1" u="sng" spc="-10" dirty="0">
                <a:effectLst/>
                <a:latin typeface="Times New Roman" panose="02020603050405020304" pitchFamily="18" charset="0"/>
                <a:ea typeface="Times New Roman" panose="02020603050405020304" pitchFamily="18" charset="0"/>
              </a:rPr>
              <a:t> </a:t>
            </a:r>
            <a:r>
              <a:rPr lang="en-US" sz="1800" b="1" u="sng" dirty="0">
                <a:effectLst/>
                <a:latin typeface="Times New Roman" panose="02020603050405020304" pitchFamily="18" charset="0"/>
                <a:ea typeface="Times New Roman" panose="02020603050405020304" pitchFamily="18" charset="0"/>
              </a:rPr>
              <a:t>quality</a:t>
            </a:r>
            <a:r>
              <a:rPr lang="en-US" sz="1800" b="1" u="sng" spc="-30" dirty="0">
                <a:effectLst/>
                <a:latin typeface="Times New Roman" panose="02020603050405020304" pitchFamily="18" charset="0"/>
                <a:ea typeface="Times New Roman" panose="02020603050405020304" pitchFamily="18" charset="0"/>
              </a:rPr>
              <a:t> </a:t>
            </a:r>
            <a:r>
              <a:rPr lang="en-US" sz="1800" b="1" u="sng" dirty="0">
                <a:effectLst/>
                <a:latin typeface="Times New Roman" panose="02020603050405020304" pitchFamily="18" charset="0"/>
                <a:ea typeface="Times New Roman" panose="02020603050405020304" pitchFamily="18" charset="0"/>
              </a:rPr>
              <a:t>management</a:t>
            </a:r>
            <a:r>
              <a:rPr lang="en-US" sz="1800" b="1" u="sng" spc="-5" dirty="0">
                <a:effectLst/>
                <a:latin typeface="Times New Roman" panose="02020603050405020304" pitchFamily="18" charset="0"/>
                <a:ea typeface="Times New Roman" panose="02020603050405020304" pitchFamily="18" charset="0"/>
              </a:rPr>
              <a:t> </a:t>
            </a:r>
            <a:r>
              <a:rPr lang="en-US" sz="1800" b="1" u="sng" dirty="0">
                <a:effectLst/>
                <a:latin typeface="Times New Roman" panose="02020603050405020304" pitchFamily="18" charset="0"/>
                <a:ea typeface="Times New Roman" panose="02020603050405020304" pitchFamily="18" charset="0"/>
              </a:rPr>
              <a:t>system</a:t>
            </a:r>
            <a:r>
              <a:rPr lang="en-US" sz="1800" b="1" u="sng" spc="-5" dirty="0">
                <a:effectLst/>
                <a:latin typeface="Times New Roman" panose="02020603050405020304" pitchFamily="18" charset="0"/>
                <a:ea typeface="Times New Roman" panose="02020603050405020304" pitchFamily="18" charset="0"/>
              </a:rPr>
              <a:t> </a:t>
            </a:r>
            <a:r>
              <a:rPr lang="en-US" sz="1800" b="1" u="sng" spc="-10" dirty="0">
                <a:effectLst/>
                <a:latin typeface="Times New Roman" panose="02020603050405020304" pitchFamily="18" charset="0"/>
                <a:ea typeface="Times New Roman" panose="02020603050405020304" pitchFamily="18" charset="0"/>
              </a:rPr>
              <a:t>documents</a:t>
            </a:r>
            <a:endParaRPr lang="uk-UA" sz="1800" b="1" u="sng" spc="-10" dirty="0">
              <a:effectLst/>
              <a:latin typeface="Times New Roman" panose="02020603050405020304" pitchFamily="18" charset="0"/>
              <a:ea typeface="Times New Roman" panose="02020603050405020304" pitchFamily="18" charset="0"/>
            </a:endParaRPr>
          </a:p>
        </p:txBody>
      </p:sp>
      <p:pic>
        <p:nvPicPr>
          <p:cNvPr id="2050" name="Picture 2" descr="Attention Instituto Federal Sul-rio-grandense Information Company,  attention, company, service, hand png | PNGWing">
            <a:extLst>
              <a:ext uri="{FF2B5EF4-FFF2-40B4-BE49-F238E27FC236}">
                <a16:creationId xmlns:a16="http://schemas.microsoft.com/office/drawing/2014/main" id="{D55118D6-49AE-8206-CFA5-0DE5AA8272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753" y="1203838"/>
            <a:ext cx="1400048" cy="2317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734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A4034E-9383-CF13-2D9E-DC98AB2A59B9}"/>
              </a:ext>
            </a:extLst>
          </p:cNvPr>
          <p:cNvSpPr txBox="1"/>
          <p:nvPr/>
        </p:nvSpPr>
        <p:spPr>
          <a:xfrm>
            <a:off x="2576051" y="936717"/>
            <a:ext cx="8976852" cy="3816429"/>
          </a:xfrm>
          <a:prstGeom prst="rect">
            <a:avLst/>
          </a:prstGeom>
          <a:noFill/>
        </p:spPr>
        <p:txBody>
          <a:bodyPr wrap="square">
            <a:spAutoFit/>
          </a:bodyPr>
          <a:lstStyle/>
          <a:p>
            <a:pPr marL="450850" indent="448945" algn="just">
              <a:spcBef>
                <a:spcPts val="5"/>
              </a:spcBef>
            </a:pPr>
            <a:r>
              <a:rPr lang="en-US" sz="2200" b="1" u="sng" dirty="0">
                <a:effectLst/>
                <a:latin typeface="Times New Roman" panose="02020603050405020304" pitchFamily="18" charset="0"/>
                <a:ea typeface="Times New Roman" panose="02020603050405020304" pitchFamily="18" charset="0"/>
              </a:rPr>
              <a:t>Fourth-level</a:t>
            </a:r>
            <a:r>
              <a:rPr lang="en-US" sz="2200" b="1" u="sng" spc="-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quality</a:t>
            </a:r>
            <a:r>
              <a:rPr lang="en-US" sz="2200" b="1" u="sng" spc="-30"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management</a:t>
            </a:r>
            <a:r>
              <a:rPr lang="en-US" sz="2200" b="1" u="sng" spc="-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system </a:t>
            </a:r>
            <a:r>
              <a:rPr lang="en-US" sz="2200" b="1" u="sng" spc="-10" dirty="0">
                <a:effectLst/>
                <a:latin typeface="Times New Roman" panose="02020603050405020304" pitchFamily="18" charset="0"/>
                <a:ea typeface="Times New Roman" panose="02020603050405020304" pitchFamily="18" charset="0"/>
              </a:rPr>
              <a:t>documents</a:t>
            </a:r>
            <a:endParaRPr lang="uk-UA" sz="2200" b="1" u="sng" spc="-10" dirty="0">
              <a:effectLst/>
              <a:latin typeface="Times New Roman" panose="02020603050405020304" pitchFamily="18" charset="0"/>
              <a:ea typeface="Times New Roman" panose="02020603050405020304" pitchFamily="18" charset="0"/>
            </a:endParaRPr>
          </a:p>
          <a:p>
            <a:pPr marL="450850" indent="448945" algn="just">
              <a:spcBef>
                <a:spcPts val="5"/>
              </a:spcBef>
            </a:pPr>
            <a:endParaRPr lang="uk-UA" sz="2200" dirty="0">
              <a:effectLst/>
              <a:latin typeface="Times New Roman" panose="02020603050405020304" pitchFamily="18" charset="0"/>
              <a:ea typeface="Times New Roman" panose="02020603050405020304" pitchFamily="18" charset="0"/>
            </a:endParaRPr>
          </a:p>
          <a:p>
            <a:pPr marL="1270" marR="90170" indent="448945" algn="just"/>
            <a:r>
              <a:rPr lang="en-US" sz="2200" dirty="0">
                <a:effectLst/>
                <a:latin typeface="Times New Roman" panose="02020603050405020304" pitchFamily="18" charset="0"/>
                <a:ea typeface="Times New Roman" panose="02020603050405020304" pitchFamily="18" charset="0"/>
              </a:rPr>
              <a:t>This level may consist of record forms (</a:t>
            </a:r>
            <a:r>
              <a:rPr lang="en-US" sz="2200" i="1" dirty="0">
                <a:effectLst/>
                <a:latin typeface="Times New Roman" panose="02020603050405020304" pitchFamily="18" charset="0"/>
                <a:ea typeface="Times New Roman" panose="02020603050405020304" pitchFamily="18" charset="0"/>
              </a:rPr>
              <a:t>protocols</a:t>
            </a:r>
            <a:r>
              <a:rPr lang="en-US" sz="2200" dirty="0">
                <a:effectLst/>
                <a:latin typeface="Times New Roman" panose="02020603050405020304" pitchFamily="18" charset="0"/>
                <a:ea typeface="Times New Roman" panose="02020603050405020304" pitchFamily="18" charset="0"/>
              </a:rPr>
              <a:t>) that need to be maintained during or after the execution of processes and operations at various levels. Within the quality</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 system, protocols document the parameters of work execution and/or contain the characteristics of their results (e.g., test protocols, analysis reports, inspection records, validation and qualification work records, process control charts, product research results, system operation reports, etc.). These specific documents are necessary to confirm the proper execution of certain operations and processes and also provide information for their monitoring and analysis.</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40739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494F02-471E-EE87-D26A-2331FBC72E12}"/>
              </a:ext>
            </a:extLst>
          </p:cNvPr>
          <p:cNvSpPr txBox="1"/>
          <p:nvPr/>
        </p:nvSpPr>
        <p:spPr>
          <a:xfrm>
            <a:off x="2222090" y="531059"/>
            <a:ext cx="9350478" cy="4947508"/>
          </a:xfrm>
          <a:prstGeom prst="rect">
            <a:avLst/>
          </a:prstGeom>
          <a:noFill/>
        </p:spPr>
        <p:txBody>
          <a:bodyPr wrap="square">
            <a:spAutoFit/>
          </a:bodyPr>
          <a:lstStyle/>
          <a:p>
            <a:pPr marL="450850" indent="448945" algn="just">
              <a:spcBef>
                <a:spcPts val="330"/>
              </a:spcBef>
            </a:pPr>
            <a:r>
              <a:rPr lang="en-US" sz="2200" b="1" u="sng" dirty="0">
                <a:effectLst/>
                <a:latin typeface="Times New Roman" panose="02020603050405020304" pitchFamily="18" charset="0"/>
                <a:ea typeface="Times New Roman" panose="02020603050405020304" pitchFamily="18" charset="0"/>
              </a:rPr>
              <a:t>"Inter-process"</a:t>
            </a:r>
            <a:r>
              <a:rPr lang="en-US" sz="2200" b="1" u="sng" spc="-25"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documents</a:t>
            </a:r>
            <a:r>
              <a:rPr lang="uk-UA" sz="2200" b="1" u="sng" spc="-10" dirty="0">
                <a:effectLst/>
                <a:latin typeface="Times New Roman" panose="02020603050405020304" pitchFamily="18" charset="0"/>
                <a:ea typeface="Times New Roman" panose="02020603050405020304" pitchFamily="18" charset="0"/>
              </a:rPr>
              <a:t>є</a:t>
            </a:r>
          </a:p>
          <a:p>
            <a:pPr marL="450850" indent="448945" algn="just">
              <a:spcBef>
                <a:spcPts val="330"/>
              </a:spcBef>
            </a:pPr>
            <a:endParaRPr lang="uk-UA" sz="2200" dirty="0">
              <a:effectLst/>
              <a:latin typeface="Times New Roman" panose="02020603050405020304" pitchFamily="18" charset="0"/>
              <a:ea typeface="Times New Roman" panose="02020603050405020304" pitchFamily="18" charset="0"/>
            </a:endParaRPr>
          </a:p>
          <a:p>
            <a:pPr marL="1270" marR="90805" indent="448945" algn="just"/>
            <a:r>
              <a:rPr lang="en-US" sz="2200" dirty="0">
                <a:effectLst/>
                <a:latin typeface="Times New Roman" panose="02020603050405020304" pitchFamily="18" charset="0"/>
                <a:ea typeface="Times New Roman" panose="02020603050405020304" pitchFamily="18" charset="0"/>
              </a:rPr>
              <a:t>"Inter-process" documents can include provisions, internal standards, regulations, methodologies, and others that establish policies or general rules for performing certain tasks throughout the organization (e.g., "Rules for Documenting the Quality Management System"). These</a:t>
            </a:r>
            <a:r>
              <a:rPr lang="en-US" sz="2200" spc="10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documents</a:t>
            </a:r>
            <a:r>
              <a:rPr lang="en-US" sz="2200" spc="1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are</a:t>
            </a:r>
            <a:r>
              <a:rPr lang="en-US" sz="2200" spc="1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not</a:t>
            </a:r>
            <a:r>
              <a:rPr lang="en-US" sz="2200" spc="1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appropriately classified</a:t>
            </a:r>
            <a:r>
              <a:rPr lang="en-US" sz="2200" spc="1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under</a:t>
            </a:r>
            <a:r>
              <a:rPr lang="en-US" sz="2200" spc="1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any specific</a:t>
            </a:r>
            <a:r>
              <a:rPr lang="en-US" sz="2200" spc="1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process,</a:t>
            </a:r>
            <a:r>
              <a:rPr lang="en-US" sz="2200" spc="1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nor</a:t>
            </a:r>
            <a:r>
              <a:rPr lang="en-US" sz="2200" spc="10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a:t>
            </a:r>
            <a:r>
              <a:rPr lang="en-US" sz="2200" spc="1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it</a:t>
            </a:r>
            <a:r>
              <a:rPr lang="en-US" sz="2200" spc="1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practical to create a separate process for the activities they regulate.</a:t>
            </a:r>
            <a:endParaRPr lang="uk-UA" sz="2200" dirty="0">
              <a:effectLst/>
              <a:latin typeface="Times New Roman" panose="02020603050405020304" pitchFamily="18" charset="0"/>
              <a:ea typeface="Times New Roman" panose="02020603050405020304" pitchFamily="18" charset="0"/>
            </a:endParaRPr>
          </a:p>
          <a:p>
            <a:pPr marL="1270" marR="90170" indent="448945" algn="just">
              <a:spcBef>
                <a:spcPts val="580"/>
              </a:spcBef>
            </a:pPr>
            <a:r>
              <a:rPr lang="en-US" sz="2200" dirty="0">
                <a:effectLst/>
                <a:latin typeface="Times New Roman" panose="02020603050405020304" pitchFamily="18" charset="0"/>
                <a:ea typeface="Times New Roman" panose="02020603050405020304" pitchFamily="18" charset="0"/>
              </a:rPr>
              <a:t>Quality management system documentation can be on any medium, such as paper or </a:t>
            </a:r>
            <a:r>
              <a:rPr lang="en-US" sz="2200" spc="-10" dirty="0">
                <a:effectLst/>
                <a:latin typeface="Times New Roman" panose="02020603050405020304" pitchFamily="18" charset="0"/>
                <a:ea typeface="Times New Roman" panose="02020603050405020304" pitchFamily="18" charset="0"/>
              </a:rPr>
              <a:t>electronic.</a:t>
            </a:r>
            <a:endParaRPr lang="uk-UA" sz="2200" dirty="0">
              <a:effectLst/>
              <a:latin typeface="Times New Roman" panose="02020603050405020304" pitchFamily="18" charset="0"/>
              <a:ea typeface="Times New Roman" panose="02020603050405020304" pitchFamily="18" charset="0"/>
            </a:endParaRPr>
          </a:p>
          <a:p>
            <a:pPr marL="1270" marR="85725" indent="448945" algn="just"/>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sequence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developing</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system</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documentation does not necessarily have to follow the documentation hierarchy. Process execution methodologies and work instructions are often developed before the final version of the quality manual is completed.</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76096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6BFF61-966E-D28A-625B-943B8EEF8CF8}"/>
              </a:ext>
            </a:extLst>
          </p:cNvPr>
          <p:cNvSpPr txBox="1"/>
          <p:nvPr/>
        </p:nvSpPr>
        <p:spPr>
          <a:xfrm>
            <a:off x="2251587" y="645141"/>
            <a:ext cx="9202993" cy="2246769"/>
          </a:xfrm>
          <a:prstGeom prst="rect">
            <a:avLst/>
          </a:prstGeom>
          <a:noFill/>
          <a:ln w="19050">
            <a:solidFill>
              <a:srgbClr val="FF0000"/>
            </a:solidFill>
          </a:ln>
        </p:spPr>
        <p:txBody>
          <a:bodyPr wrap="square">
            <a:spAutoFit/>
          </a:bodyPr>
          <a:lstStyle/>
          <a:p>
            <a:pPr marL="450850" indent="448945" algn="just"/>
            <a:r>
              <a:rPr lang="en-US" sz="2000" b="1" u="sng" dirty="0">
                <a:effectLst/>
                <a:latin typeface="Times New Roman" panose="02020603050405020304" pitchFamily="18" charset="0"/>
                <a:ea typeface="Times New Roman" panose="02020603050405020304" pitchFamily="18" charset="0"/>
              </a:rPr>
              <a:t>Formulating</a:t>
            </a:r>
            <a:r>
              <a:rPr lang="en-US" sz="2000" b="1" u="sng" spc="-2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the</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document</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control </a:t>
            </a:r>
            <a:r>
              <a:rPr lang="en-US" sz="2000" b="1" u="sng" spc="-10" dirty="0">
                <a:effectLst/>
                <a:latin typeface="Times New Roman" panose="02020603050405020304" pitchFamily="18" charset="0"/>
                <a:ea typeface="Times New Roman" panose="02020603050405020304" pitchFamily="18" charset="0"/>
              </a:rPr>
              <a:t>procedure</a:t>
            </a:r>
            <a:endParaRPr lang="uk-UA" sz="2000" b="1" u="sng" spc="-10" dirty="0">
              <a:effectLst/>
              <a:latin typeface="Times New Roman" panose="02020603050405020304" pitchFamily="18" charset="0"/>
              <a:ea typeface="Times New Roman" panose="02020603050405020304" pitchFamily="18" charset="0"/>
            </a:endParaRPr>
          </a:p>
          <a:p>
            <a:pPr marL="450850" indent="448945" algn="just"/>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The</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ISO 9001 standard</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requires defining criteria</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 methods for</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all</a:t>
            </a:r>
            <a:r>
              <a:rPr lang="en-US" sz="2000" spc="1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processes within 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 system, including</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 control process,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 ensure</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their</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effective functioning and control. The standard also mandates the monitoring, measurement, and analysis of processes, as well as taking necessary actions to achieve planned results and ensure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continuous improvement.</a:t>
            </a:r>
            <a:endParaRPr lang="uk-UA" sz="2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08F0D22B-0987-DD76-02E3-59CD3E213AF6}"/>
              </a:ext>
            </a:extLst>
          </p:cNvPr>
          <p:cNvSpPr txBox="1"/>
          <p:nvPr/>
        </p:nvSpPr>
        <p:spPr>
          <a:xfrm>
            <a:off x="2084439" y="3429000"/>
            <a:ext cx="9370141" cy="2246769"/>
          </a:xfrm>
          <a:prstGeom prst="rect">
            <a:avLst/>
          </a:prstGeom>
          <a:noFill/>
          <a:ln w="28575">
            <a:solidFill>
              <a:srgbClr val="FF0000"/>
            </a:solidFill>
          </a:ln>
        </p:spPr>
        <p:txBody>
          <a:bodyPr wrap="square">
            <a:spAutoFit/>
          </a:bodyPr>
          <a:lstStyle/>
          <a:p>
            <a:pPr marL="450850" indent="448945" algn="just">
              <a:spcBef>
                <a:spcPts val="5"/>
              </a:spcBef>
            </a:pPr>
            <a:r>
              <a:rPr lang="en-US" sz="2000" b="1" dirty="0">
                <a:effectLst/>
                <a:latin typeface="Times New Roman" panose="02020603050405020304" pitchFamily="18" charset="0"/>
                <a:ea typeface="Times New Roman" panose="02020603050405020304" pitchFamily="18" charset="0"/>
              </a:rPr>
              <a:t>Based</a:t>
            </a:r>
            <a:r>
              <a:rPr lang="en-US" sz="2000" b="1" spc="-5"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on this,</a:t>
            </a:r>
            <a:r>
              <a:rPr lang="en-US" sz="2000" b="1" spc="-5"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it is necessary</a:t>
            </a:r>
            <a:r>
              <a:rPr lang="en-US" sz="2000" b="1" spc="-25" dirty="0">
                <a:effectLst/>
                <a:latin typeface="Times New Roman" panose="02020603050405020304" pitchFamily="18" charset="0"/>
                <a:ea typeface="Times New Roman" panose="02020603050405020304" pitchFamily="18" charset="0"/>
              </a:rPr>
              <a:t> to:</a:t>
            </a:r>
            <a:endParaRPr lang="uk-UA" sz="2000" dirty="0">
              <a:effectLst/>
              <a:latin typeface="Times New Roman" panose="02020603050405020304" pitchFamily="18" charset="0"/>
              <a:ea typeface="Times New Roman" panose="02020603050405020304" pitchFamily="18" charset="0"/>
            </a:endParaRPr>
          </a:p>
          <a:p>
            <a:pPr marL="342900" marR="88265" lvl="0" indent="-342900" algn="just">
              <a:buSzPts val="1200"/>
              <a:buFont typeface="Times New Roman" panose="02020603050405020304" pitchFamily="18" charset="0"/>
              <a:buAutoNum type="arabicPeriod"/>
              <a:tabLst>
                <a:tab pos="620395" algn="l"/>
              </a:tabLst>
            </a:pPr>
            <a:r>
              <a:rPr lang="en-US" sz="2000" spc="0" dirty="0">
                <a:effectLst/>
                <a:latin typeface="Times New Roman" panose="02020603050405020304" pitchFamily="18" charset="0"/>
                <a:ea typeface="Times New Roman" panose="02020603050405020304" pitchFamily="18" charset="0"/>
              </a:rPr>
              <a:t>Regulate all</a:t>
            </a:r>
            <a:r>
              <a:rPr lang="en-US" sz="2000" spc="13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stages of</a:t>
            </a:r>
            <a:r>
              <a:rPr lang="en-US" sz="2000" spc="13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 document lifecycle within the quality management</a:t>
            </a:r>
            <a:r>
              <a:rPr lang="en-US" sz="2000" spc="13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system</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organization: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from</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initiation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their</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development,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coordination, approval,</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distribution, and ensuring personnel awareness of their provisions, to updating, withdrawal, replacement, archiving, and destruction.</a:t>
            </a:r>
            <a:endParaRPr lang="uk-UA" sz="2000" spc="0" dirty="0">
              <a:effectLst/>
              <a:latin typeface="Times New Roman" panose="02020603050405020304" pitchFamily="18" charset="0"/>
              <a:ea typeface="Times New Roman" panose="02020603050405020304" pitchFamily="18" charset="0"/>
            </a:endParaRPr>
          </a:p>
          <a:p>
            <a:pPr marL="342900" marR="93980" lvl="0" indent="-342900" algn="just">
              <a:buSzPts val="1200"/>
              <a:buFont typeface="Times New Roman" panose="02020603050405020304" pitchFamily="18" charset="0"/>
              <a:buAutoNum type="arabicPeriod"/>
              <a:tabLst>
                <a:tab pos="614045" algn="l"/>
              </a:tabLst>
            </a:pPr>
            <a:r>
              <a:rPr lang="en-US" sz="2000" spc="0" dirty="0">
                <a:effectLst/>
                <a:latin typeface="Times New Roman" panose="02020603050405020304" pitchFamily="18" charset="0"/>
                <a:ea typeface="Times New Roman" panose="02020603050405020304" pitchFamily="18" charset="0"/>
              </a:rPr>
              <a:t>Clearly establish the objectives and tasks of the document control process, as well as all other "process" attributes: necessary resources and actions for managing it.</a:t>
            </a:r>
            <a:endParaRPr lang="uk-UA" sz="2000" spc="0" dirty="0">
              <a:effectLst/>
              <a:latin typeface="Times New Roman" panose="02020603050405020304" pitchFamily="18" charset="0"/>
              <a:ea typeface="Times New Roman" panose="02020603050405020304" pitchFamily="18" charset="0"/>
            </a:endParaRPr>
          </a:p>
        </p:txBody>
      </p:sp>
      <p:pic>
        <p:nvPicPr>
          <p:cNvPr id="3074" name="Picture 2" descr="Attention Instituto Federal Sul-rio-grandense Information Company,  attention, company, service, hand png | PNGWing">
            <a:extLst>
              <a:ext uri="{FF2B5EF4-FFF2-40B4-BE49-F238E27FC236}">
                <a16:creationId xmlns:a16="http://schemas.microsoft.com/office/drawing/2014/main" id="{115EF75B-00BA-7070-EAEB-6B22DEB85C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420" y="1182944"/>
            <a:ext cx="1190388" cy="1970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327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A4043B-DA5D-A8AC-391A-4D5292DCB2F6}"/>
              </a:ext>
            </a:extLst>
          </p:cNvPr>
          <p:cNvSpPr txBox="1"/>
          <p:nvPr/>
        </p:nvSpPr>
        <p:spPr>
          <a:xfrm>
            <a:off x="2251587" y="979942"/>
            <a:ext cx="9232490" cy="4708981"/>
          </a:xfrm>
          <a:prstGeom prst="rect">
            <a:avLst/>
          </a:prstGeom>
          <a:noFill/>
        </p:spPr>
        <p:txBody>
          <a:bodyPr wrap="square">
            <a:spAutoFit/>
          </a:bodyPr>
          <a:lstStyle/>
          <a:p>
            <a:pPr marL="1270" marR="84455" indent="448945" algn="just"/>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resources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are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determined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organization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usually are not a problematic issue. The outputs of the process should be systematically evaluated and analyzed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identify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discrepancies,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take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corrective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actions,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continuously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improve the</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which</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responsibility</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manager.</a:t>
            </a:r>
            <a:r>
              <a:rPr lang="en-US" sz="2000" spc="1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set</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managerial</a:t>
            </a:r>
            <a:r>
              <a:rPr lang="en-US" sz="2000" spc="1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actions is typically described in the corresponding process execution methodology "Document Control within the Quality</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 System". It is crucial that such a process execution methodology reflects all stages of the PDCA cycle during process regulation.</a:t>
            </a:r>
            <a:endParaRPr lang="uk-UA" sz="2000" dirty="0">
              <a:effectLst/>
              <a:latin typeface="Times New Roman" panose="02020603050405020304" pitchFamily="18" charset="0"/>
              <a:ea typeface="Times New Roman" panose="02020603050405020304" pitchFamily="18" charset="0"/>
            </a:endParaRPr>
          </a:p>
          <a:p>
            <a:pPr marL="1270" marR="84455" indent="448945" algn="just"/>
            <a:endParaRPr lang="uk-UA" sz="2000" dirty="0">
              <a:effectLst/>
              <a:latin typeface="Times New Roman" panose="02020603050405020304" pitchFamily="18" charset="0"/>
              <a:ea typeface="Times New Roman" panose="02020603050405020304" pitchFamily="18" charset="0"/>
            </a:endParaRPr>
          </a:p>
          <a:p>
            <a:pPr marL="1270" marR="90170" indent="448945" algn="just"/>
            <a:r>
              <a:rPr lang="en-US" sz="2000" dirty="0">
                <a:effectLst/>
                <a:latin typeface="Times New Roman" panose="02020603050405020304" pitchFamily="18" charset="0"/>
                <a:ea typeface="Times New Roman" panose="02020603050405020304" pitchFamily="18" charset="0"/>
              </a:rPr>
              <a:t>Therefore, it should be acknowledged that in establishing a quality management system</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pharmaceutical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company,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there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are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quite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complex</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issues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regarding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implementation of an effective document control system that complies with ISO 9001 and all other established requirements. Optimizing document control will ultimately have a positive impact on product quality, stability, and the effectiveness of all quality management system processes.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23235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BCC46D-67B2-BB46-4FCF-5153FCB1C592}"/>
              </a:ext>
            </a:extLst>
          </p:cNvPr>
          <p:cNvSpPr txBox="1"/>
          <p:nvPr/>
        </p:nvSpPr>
        <p:spPr>
          <a:xfrm>
            <a:off x="2202426" y="2194741"/>
            <a:ext cx="8662219" cy="1754326"/>
          </a:xfrm>
          <a:prstGeom prst="rect">
            <a:avLst/>
          </a:prstGeom>
          <a:noFill/>
        </p:spPr>
        <p:txBody>
          <a:bodyPr wrap="square">
            <a:spAutoFit/>
          </a:bodyPr>
          <a:lstStyle/>
          <a:p>
            <a:pPr algn="ctr"/>
            <a:r>
              <a:rPr lang="uk-UA" sz="5400" b="1" dirty="0" err="1">
                <a:latin typeface="Times New Roman" panose="02020603050405020304" pitchFamily="18" charset="0"/>
                <a:cs typeface="Times New Roman" panose="02020603050405020304" pitchFamily="18" charset="0"/>
              </a:rPr>
              <a:t>Thank</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you</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for</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your</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attention</a:t>
            </a:r>
            <a:r>
              <a:rPr lang="uk-UA" sz="54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03621001"/>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13</TotalTime>
  <Words>1380</Words>
  <Application>Microsoft Office PowerPoint</Application>
  <PresentationFormat>Широкий екран</PresentationFormat>
  <Paragraphs>68</Paragraphs>
  <Slides>11</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11</vt:i4>
      </vt:variant>
    </vt:vector>
  </HeadingPairs>
  <TitlesOfParts>
    <vt:vector size="16" baseType="lpstr">
      <vt:lpstr>Arial</vt:lpstr>
      <vt:lpstr>Century Gothic</vt:lpstr>
      <vt:lpstr>Times New Roman</vt:lpstr>
      <vt:lpstr>Wingdings 3</vt:lpstr>
      <vt:lpstr>Віхоть</vt:lpstr>
      <vt:lpstr> Topic 5. Regulation and documentation of pharmaceutical quality management processes.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4</cp:revision>
  <dcterms:created xsi:type="dcterms:W3CDTF">2025-01-22T22:06:07Z</dcterms:created>
  <dcterms:modified xsi:type="dcterms:W3CDTF">2026-03-22T22:42:50Z</dcterms:modified>
</cp:coreProperties>
</file>