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58"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CA982C69-5585-4DDB-A058-5A734B88F6CD}"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491405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A982C69-5585-4DDB-A058-5A734B88F6CD}"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1336250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A982C69-5585-4DDB-A058-5A734B88F6CD}"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678616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CA982C69-5585-4DDB-A058-5A734B88F6CD}"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3066882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CA982C69-5585-4DDB-A058-5A734B88F6CD}" type="datetimeFigureOut">
              <a:rPr lang="uk-UA" smtClean="0"/>
              <a:t>23.03.2026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308474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A982C69-5585-4DDB-A058-5A734B88F6CD}" type="datetimeFigureOut">
              <a:rPr lang="uk-UA" smtClean="0"/>
              <a:t>23.03.2026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327246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82C69-5585-4DDB-A058-5A734B88F6CD}" type="datetimeFigureOut">
              <a:rPr lang="uk-UA" smtClean="0"/>
              <a:t>23.03.2026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334540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A982C69-5585-4DDB-A058-5A734B88F6CD}"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3967960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A982C69-5585-4DDB-A058-5A734B88F6CD}"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2772664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A982C69-5585-4DDB-A058-5A734B88F6CD}"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3678736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CA982C69-5585-4DDB-A058-5A734B88F6CD}"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AA2AAB1-1259-4739-9B8D-693D0E1D2824}"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4797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A982C69-5585-4DDB-A058-5A734B88F6CD}"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427308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A982C69-5585-4DDB-A058-5A734B88F6CD}"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AA2AAB1-1259-4739-9B8D-693D0E1D2824}"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87065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CA982C69-5585-4DDB-A058-5A734B88F6CD}"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242563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A982C69-5585-4DDB-A058-5A734B88F6CD}"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4194710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CA982C69-5585-4DDB-A058-5A734B88F6CD}"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AA2AAB1-1259-4739-9B8D-693D0E1D2824}" type="slidenum">
              <a:rPr lang="uk-UA" smtClean="0"/>
              <a:t>‹№›</a:t>
            </a:fld>
            <a:endParaRPr lang="uk-UA"/>
          </a:p>
        </p:txBody>
      </p:sp>
    </p:spTree>
    <p:extLst>
      <p:ext uri="{BB962C8B-B14F-4D97-AF65-F5344CB8AC3E}">
        <p14:creationId xmlns:p14="http://schemas.microsoft.com/office/powerpoint/2010/main" val="2574809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A982C69-5585-4DDB-A058-5A734B88F6CD}" type="datetimeFigureOut">
              <a:rPr lang="uk-UA" smtClean="0"/>
              <a:t>23.03.2026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AA2AAB1-1259-4739-9B8D-693D0E1D2824}" type="slidenum">
              <a:rPr lang="uk-UA" smtClean="0"/>
              <a:t>‹№›</a:t>
            </a:fld>
            <a:endParaRPr lang="uk-UA"/>
          </a:p>
        </p:txBody>
      </p:sp>
    </p:spTree>
    <p:extLst>
      <p:ext uri="{BB962C8B-B14F-4D97-AF65-F5344CB8AC3E}">
        <p14:creationId xmlns:p14="http://schemas.microsoft.com/office/powerpoint/2010/main" val="6185699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49D771-3863-38D4-2F0E-FAEC134C33C9}"/>
              </a:ext>
            </a:extLst>
          </p:cNvPr>
          <p:cNvSpPr>
            <a:spLocks noGrp="1"/>
          </p:cNvSpPr>
          <p:nvPr>
            <p:ph type="ctrTitle"/>
          </p:nvPr>
        </p:nvSpPr>
        <p:spPr/>
        <p:txBody>
          <a:bodyPr>
            <a:normAutofit fontScale="90000"/>
          </a:bodyPr>
          <a:lstStyle/>
          <a:p>
            <a:pPr marR="87630" algn="ctr">
              <a:spcBef>
                <a:spcPts val="0"/>
              </a:spcBef>
            </a:pPr>
            <a:br>
              <a:rPr lang="uk-UA" sz="3200" b="1" kern="0" dirty="0">
                <a:effectLst/>
                <a:latin typeface="Times New Roman" panose="02020603050405020304" pitchFamily="18" charset="0"/>
                <a:ea typeface="Times New Roman" panose="02020603050405020304" pitchFamily="18" charset="0"/>
              </a:rPr>
            </a:br>
            <a:r>
              <a:rPr lang="en-US" sz="3200" b="1" dirty="0">
                <a:effectLst/>
                <a:latin typeface="Times New Roman" panose="02020603050405020304" pitchFamily="18" charset="0"/>
                <a:ea typeface="Times New Roman" panose="02020603050405020304" pitchFamily="18" charset="0"/>
              </a:rPr>
              <a:t> </a:t>
            </a:r>
            <a:br>
              <a:rPr lang="uk-UA" sz="3200" dirty="0">
                <a:effectLst/>
                <a:latin typeface="Times New Roman" panose="02020603050405020304" pitchFamily="18" charset="0"/>
                <a:ea typeface="Times New Roman" panose="02020603050405020304" pitchFamily="18" charset="0"/>
              </a:rPr>
            </a:br>
            <a:r>
              <a:rPr lang="en-US" sz="3200" b="1" dirty="0">
                <a:effectLst/>
                <a:latin typeface="Times New Roman" panose="02020603050405020304" pitchFamily="18" charset="0"/>
                <a:ea typeface="Times New Roman" panose="02020603050405020304" pitchFamily="18" charset="0"/>
              </a:rPr>
              <a:t>Topic 6. Risk assessment for the quality of medicinal products at all stages of their </a:t>
            </a:r>
            <a:r>
              <a:rPr lang="en-US" sz="3200" b="1" spc="-10" dirty="0">
                <a:effectLst/>
                <a:latin typeface="Times New Roman" panose="02020603050405020304" pitchFamily="18" charset="0"/>
                <a:ea typeface="Times New Roman" panose="02020603050405020304" pitchFamily="18" charset="0"/>
              </a:rPr>
              <a:t>lifecycle.</a:t>
            </a:r>
            <a:br>
              <a:rPr lang="uk-UA" sz="3200" dirty="0">
                <a:effectLst/>
                <a:latin typeface="Times New Roman" panose="02020603050405020304" pitchFamily="18" charset="0"/>
                <a:ea typeface="Times New Roman" panose="02020603050405020304" pitchFamily="18" charset="0"/>
              </a:rPr>
            </a:br>
            <a:endParaRPr lang="uk-UA" sz="3200" dirty="0"/>
          </a:p>
        </p:txBody>
      </p:sp>
      <p:sp>
        <p:nvSpPr>
          <p:cNvPr id="4" name="TextBox 3">
            <a:extLst>
              <a:ext uri="{FF2B5EF4-FFF2-40B4-BE49-F238E27FC236}">
                <a16:creationId xmlns:a16="http://schemas.microsoft.com/office/drawing/2014/main" id="{4C670729-EF96-392D-BA5A-872B453C5E29}"/>
              </a:ext>
            </a:extLst>
          </p:cNvPr>
          <p:cNvSpPr txBox="1"/>
          <p:nvPr/>
        </p:nvSpPr>
        <p:spPr>
          <a:xfrm>
            <a:off x="1750141" y="244561"/>
            <a:ext cx="9625781" cy="1569660"/>
          </a:xfrm>
          <a:prstGeom prst="rect">
            <a:avLst/>
          </a:prstGeom>
          <a:noFill/>
        </p:spPr>
        <p:txBody>
          <a:bodyPr wrap="square">
            <a:spAutoFit/>
          </a:bodyPr>
          <a:lstStyle/>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p>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General and Clinical Pharmacology and Pharmacognosy</a:t>
            </a:r>
            <a:endPar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2400" dirty="0">
              <a:latin typeface="Times New Roman" panose="02020603050405020304" pitchFamily="18" charset="0"/>
              <a:cs typeface="Times New Roman" panose="02020603050405020304" pitchFamily="18" charset="0"/>
            </a:endParaRPr>
          </a:p>
          <a:p>
            <a:pPr algn="ctr"/>
            <a:r>
              <a:rPr lang="en-ID" sz="2400" b="1" dirty="0">
                <a:latin typeface="Times New Roman" panose="02020603050405020304" pitchFamily="18" charset="0"/>
                <a:cs typeface="Times New Roman" panose="02020603050405020304" pitchFamily="18" charset="0"/>
              </a:rPr>
              <a:t>Discipline</a:t>
            </a:r>
            <a:r>
              <a:rPr lang="uk-UA"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Qualiti</a:t>
            </a:r>
            <a:r>
              <a:rPr lang="en-US" sz="2400" b="1" dirty="0">
                <a:latin typeface="Times New Roman" panose="02020603050405020304" pitchFamily="18" charset="0"/>
                <a:cs typeface="Times New Roman" panose="02020603050405020304" pitchFamily="18" charset="0"/>
              </a:rPr>
              <a:t> systems in pharmacy</a:t>
            </a:r>
            <a:r>
              <a:rPr lang="uk-UA" sz="2400" b="1" dirty="0">
                <a:latin typeface="Times New Roman" panose="02020603050405020304" pitchFamily="18" charset="0"/>
                <a:cs typeface="Times New Roman" panose="02020603050405020304" pitchFamily="18" charset="0"/>
              </a:rPr>
              <a:t>»</a:t>
            </a:r>
          </a:p>
        </p:txBody>
      </p:sp>
      <p:sp>
        <p:nvSpPr>
          <p:cNvPr id="5" name="Підзаголовок 2">
            <a:extLst>
              <a:ext uri="{FF2B5EF4-FFF2-40B4-BE49-F238E27FC236}">
                <a16:creationId xmlns:a16="http://schemas.microsoft.com/office/drawing/2014/main" id="{833922BC-1DAB-6057-87D5-93DB899151A9}"/>
              </a:ext>
            </a:extLst>
          </p:cNvPr>
          <p:cNvSpPr>
            <a:spLocks noGrp="1"/>
          </p:cNvSpPr>
          <p:nvPr>
            <p:ph type="subTitle" idx="1"/>
          </p:nvPr>
        </p:nvSpPr>
        <p:spPr>
          <a:xfrm>
            <a:off x="6661354" y="5330361"/>
            <a:ext cx="5397909" cy="1456273"/>
          </a:xfrm>
        </p:spPr>
        <p:txBody>
          <a:bodyPr>
            <a:noAutofit/>
          </a:bodyPr>
          <a:lstStyle/>
          <a:p>
            <a:r>
              <a:rPr lang="en-US" b="1" dirty="0">
                <a:solidFill>
                  <a:schemeClr val="tx1"/>
                </a:solidFill>
                <a:latin typeface="Times New Roman" panose="02020603050405020304" pitchFamily="18" charset="0"/>
                <a:cs typeface="Times New Roman" panose="02020603050405020304" pitchFamily="18" charset="0"/>
              </a:rPr>
              <a:t>Lecturer:</a:t>
            </a:r>
            <a:r>
              <a:rPr lang="uk-UA" b="1"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Eberle L.V.</a:t>
            </a:r>
          </a:p>
          <a:p>
            <a:r>
              <a:rPr lang="en-US" dirty="0">
                <a:solidFill>
                  <a:schemeClr val="tx1"/>
                </a:solidFill>
                <a:latin typeface="Times New Roman" panose="02020603050405020304" pitchFamily="18" charset="0"/>
                <a:cs typeface="Times New Roman" panose="02020603050405020304" pitchFamily="18" charset="0"/>
              </a:rPr>
              <a:t>Candidate of Biological Sciences, Associate Professor of the Department of General and Clinical Pharmacology and Pharmacognosy</a:t>
            </a:r>
            <a:endParaRPr lang="uk-UA"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9495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C73B35-3FDC-4603-8A28-6009D01B6EF6}"/>
              </a:ext>
            </a:extLst>
          </p:cNvPr>
          <p:cNvSpPr txBox="1"/>
          <p:nvPr/>
        </p:nvSpPr>
        <p:spPr>
          <a:xfrm>
            <a:off x="2310062" y="782649"/>
            <a:ext cx="9015663" cy="2031325"/>
          </a:xfrm>
          <a:prstGeom prst="rect">
            <a:avLst/>
          </a:prstGeom>
          <a:noFill/>
        </p:spPr>
        <p:txBody>
          <a:bodyPr wrap="square">
            <a:spAutoFit/>
          </a:bodyPr>
          <a:lstStyle/>
          <a:p>
            <a:pPr marL="1270" marR="88265" indent="448945" algn="just"/>
            <a:r>
              <a:rPr lang="en-US" sz="1800" b="1">
                <a:effectLst/>
                <a:latin typeface="Times New Roman" panose="02020603050405020304" pitchFamily="18" charset="0"/>
                <a:ea typeface="Times New Roman" panose="02020603050405020304" pitchFamily="18" charset="0"/>
              </a:rPr>
              <a:t>The</a:t>
            </a:r>
            <a:r>
              <a:rPr lang="en-US" sz="1800" b="1" spc="75">
                <a:effectLst/>
                <a:latin typeface="Times New Roman" panose="02020603050405020304" pitchFamily="18" charset="0"/>
                <a:ea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rPr>
              <a:t>relevance</a:t>
            </a:r>
            <a:r>
              <a:rPr lang="en-US" sz="1800" b="1" spc="70">
                <a:effectLst/>
                <a:latin typeface="Times New Roman" panose="02020603050405020304" pitchFamily="18" charset="0"/>
                <a:ea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rPr>
              <a:t>of</a:t>
            </a:r>
            <a:r>
              <a:rPr lang="en-US" sz="1800" b="1" spc="85">
                <a:effectLst/>
                <a:latin typeface="Times New Roman" panose="02020603050405020304" pitchFamily="18" charset="0"/>
                <a:ea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rPr>
              <a:t>the</a:t>
            </a:r>
            <a:r>
              <a:rPr lang="en-US" sz="1800" b="1" spc="75">
                <a:effectLst/>
                <a:latin typeface="Times New Roman" panose="02020603050405020304" pitchFamily="18" charset="0"/>
                <a:ea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rPr>
              <a:t>topic.</a:t>
            </a:r>
            <a:r>
              <a:rPr lang="en-US" sz="1800" b="1" spc="10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In</a:t>
            </a:r>
            <a:r>
              <a:rPr lang="en-US" sz="1800" spc="7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the</a:t>
            </a:r>
            <a:r>
              <a:rPr lang="en-US" sz="1800" spc="7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production</a:t>
            </a:r>
            <a:r>
              <a:rPr lang="en-US" sz="1800" spc="7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of</a:t>
            </a:r>
            <a:r>
              <a:rPr lang="en-US" sz="1800" spc="8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medicinal</a:t>
            </a:r>
            <a:r>
              <a:rPr lang="en-US" sz="1800" spc="7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products,</a:t>
            </a:r>
            <a:r>
              <a:rPr lang="en-US" sz="1800" spc="8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there</a:t>
            </a:r>
            <a:r>
              <a:rPr lang="en-US" sz="1800" spc="75">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is</a:t>
            </a:r>
            <a:r>
              <a:rPr lang="en-US" sz="1800" spc="8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inevitably a certain level of risk involved. An effective approach to quality risk management can subsequently guarantee high product quality for the patient by implementing preventive</a:t>
            </a:r>
            <a:r>
              <a:rPr lang="en-US" sz="1800" spc="200">
                <a:effectLst/>
                <a:latin typeface="Times New Roman" panose="02020603050405020304" pitchFamily="18" charset="0"/>
                <a:ea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rPr>
              <a:t>measures to identify and control potential quality issues during development and manufacturing.</a:t>
            </a:r>
            <a:endParaRPr lang="uk-UA" sz="1800">
              <a:effectLst/>
              <a:latin typeface="Times New Roman" panose="02020603050405020304" pitchFamily="18" charset="0"/>
              <a:ea typeface="Times New Roman" panose="02020603050405020304" pitchFamily="18" charset="0"/>
            </a:endParaRPr>
          </a:p>
          <a:p>
            <a:pPr marL="1270" marR="88900" indent="448945" algn="just"/>
            <a:r>
              <a:rPr lang="en-US" sz="1800" b="1">
                <a:effectLst/>
                <a:latin typeface="Times New Roman" panose="02020603050405020304" pitchFamily="18" charset="0"/>
                <a:ea typeface="Times New Roman" panose="02020603050405020304" pitchFamily="18" charset="0"/>
              </a:rPr>
              <a:t>Objective: </a:t>
            </a:r>
            <a:r>
              <a:rPr lang="en-US" sz="1800">
                <a:effectLst/>
                <a:latin typeface="Times New Roman" panose="02020603050405020304" pitchFamily="18" charset="0"/>
                <a:ea typeface="Times New Roman" panose="02020603050405020304" pitchFamily="18" charset="0"/>
              </a:rPr>
              <a:t>to provide higher education students with theoretical knowledge on assessing risks for the quality of medicinal products at all stages of their lifecycle.</a:t>
            </a:r>
            <a:endParaRPr lang="uk-UA" sz="1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3472008D-03D8-946D-DA04-2177C957B242}"/>
              </a:ext>
            </a:extLst>
          </p:cNvPr>
          <p:cNvSpPr txBox="1"/>
          <p:nvPr/>
        </p:nvSpPr>
        <p:spPr>
          <a:xfrm>
            <a:off x="2310061" y="3060032"/>
            <a:ext cx="6657475" cy="2569934"/>
          </a:xfrm>
          <a:prstGeom prst="rect">
            <a:avLst/>
          </a:prstGeom>
          <a:noFill/>
        </p:spPr>
        <p:txBody>
          <a:bodyPr wrap="square">
            <a:spAutoFit/>
          </a:bodyPr>
          <a:lstStyle/>
          <a:p>
            <a:pPr marL="450850" algn="just">
              <a:lnSpc>
                <a:spcPts val="1370"/>
              </a:lnSpc>
              <a:spcBef>
                <a:spcPts val="5"/>
              </a:spcBef>
            </a:pPr>
            <a:r>
              <a:rPr lang="en-US" sz="1800" b="1" kern="0" dirty="0">
                <a:effectLst/>
                <a:latin typeface="Times New Roman" panose="02020603050405020304" pitchFamily="18" charset="0"/>
                <a:ea typeface="Times New Roman" panose="02020603050405020304" pitchFamily="18" charset="0"/>
              </a:rPr>
              <a:t>Lecture</a:t>
            </a:r>
            <a:r>
              <a:rPr lang="en-US" sz="1800" b="1" kern="0" spc="-2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plan and</a:t>
            </a:r>
            <a:r>
              <a:rPr lang="en-US" sz="1800" b="1" kern="0" spc="-1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organizational</a:t>
            </a:r>
            <a:r>
              <a:rPr lang="en-US" sz="1800" b="1" kern="0" spc="-5" dirty="0">
                <a:effectLst/>
                <a:latin typeface="Times New Roman" panose="02020603050405020304" pitchFamily="18" charset="0"/>
                <a:ea typeface="Times New Roman" panose="02020603050405020304" pitchFamily="18" charset="0"/>
              </a:rPr>
              <a:t> </a:t>
            </a:r>
            <a:r>
              <a:rPr lang="en-US" sz="1800" b="1" kern="0" spc="-10" dirty="0">
                <a:effectLst/>
                <a:latin typeface="Times New Roman" panose="02020603050405020304" pitchFamily="18" charset="0"/>
                <a:ea typeface="Times New Roman" panose="02020603050405020304" pitchFamily="18" charset="0"/>
              </a:rPr>
              <a:t>structure:</a:t>
            </a:r>
            <a:endParaRPr lang="uk-UA" sz="1800" b="1" kern="0" spc="-10" dirty="0">
              <a:effectLst/>
              <a:latin typeface="Times New Roman" panose="02020603050405020304" pitchFamily="18" charset="0"/>
              <a:ea typeface="Times New Roman" panose="02020603050405020304" pitchFamily="18" charset="0"/>
            </a:endParaRPr>
          </a:p>
          <a:p>
            <a:pPr marL="450850" algn="just">
              <a:lnSpc>
                <a:spcPts val="1370"/>
              </a:lnSpc>
              <a:spcBef>
                <a:spcPts val="5"/>
              </a:spcBef>
            </a:pPr>
            <a:endParaRPr lang="uk-UA" sz="1800" b="1" kern="0" dirty="0">
              <a:effectLst/>
              <a:latin typeface="Times New Roman" panose="02020603050405020304" pitchFamily="18" charset="0"/>
              <a:ea typeface="Times New Roman" panose="02020603050405020304" pitchFamily="18" charset="0"/>
            </a:endParaRPr>
          </a:p>
          <a:p>
            <a:pPr marL="342900" lvl="0" indent="-342900">
              <a:lnSpc>
                <a:spcPts val="1370"/>
              </a:lnSpc>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The</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process of quality</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risk </a:t>
            </a:r>
            <a:r>
              <a:rPr lang="en-US" sz="1800" spc="-10" dirty="0">
                <a:effectLst/>
                <a:latin typeface="Times New Roman" panose="02020603050405020304" pitchFamily="18" charset="0"/>
                <a:ea typeface="Times New Roman" panose="02020603050405020304" pitchFamily="18" charset="0"/>
              </a:rPr>
              <a:t>management.</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Failure</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Mode</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Effects Analysis</a:t>
            </a:r>
            <a:r>
              <a:rPr lang="en-US" sz="1800" spc="-10" dirty="0">
                <a:effectLst/>
                <a:latin typeface="Times New Roman" panose="02020603050405020304" pitchFamily="18" charset="0"/>
                <a:ea typeface="Times New Roman" panose="02020603050405020304" pitchFamily="18" charset="0"/>
              </a:rPr>
              <a:t> (FMEA).</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Failure</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Mode,</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Effects,</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 Criticality</a:t>
            </a:r>
            <a:r>
              <a:rPr lang="en-US" sz="1800" spc="-3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Analysis </a:t>
            </a:r>
            <a:r>
              <a:rPr lang="en-US" sz="1800" spc="-10" dirty="0">
                <a:effectLst/>
                <a:latin typeface="Times New Roman" panose="02020603050405020304" pitchFamily="18" charset="0"/>
                <a:ea typeface="Times New Roman" panose="02020603050405020304" pitchFamily="18" charset="0"/>
              </a:rPr>
              <a:t>(FMECA).</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Fault</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Tree</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Analysis</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(FTA).</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Hazard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Analysis</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Critical</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Control</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Points </a:t>
            </a:r>
            <a:r>
              <a:rPr lang="en-US" sz="1800" spc="-10" dirty="0">
                <a:effectLst/>
                <a:latin typeface="Times New Roman" panose="02020603050405020304" pitchFamily="18" charset="0"/>
                <a:ea typeface="Times New Roman" panose="02020603050405020304" pitchFamily="18" charset="0"/>
              </a:rPr>
              <a:t>(HACCP).</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Hazard</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Operability</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Analysis </a:t>
            </a:r>
            <a:r>
              <a:rPr lang="en-US" sz="1800" spc="-10" dirty="0">
                <a:effectLst/>
                <a:latin typeface="Times New Roman" panose="02020603050405020304" pitchFamily="18" charset="0"/>
                <a:ea typeface="Times New Roman" panose="02020603050405020304" pitchFamily="18" charset="0"/>
              </a:rPr>
              <a:t>(HAZOP).</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Preliminary</a:t>
            </a:r>
            <a:r>
              <a:rPr lang="en-US" sz="1800" spc="-3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Hazard</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Analysis</a:t>
            </a:r>
            <a:r>
              <a:rPr lang="en-US" sz="1800" spc="-10" dirty="0">
                <a:effectLst/>
                <a:latin typeface="Times New Roman" panose="02020603050405020304" pitchFamily="18" charset="0"/>
                <a:ea typeface="Times New Roman" panose="02020603050405020304" pitchFamily="18" charset="0"/>
              </a:rPr>
              <a:t> (PHA).</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Ranking</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filtering</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 </a:t>
            </a:r>
            <a:r>
              <a:rPr lang="en-US" sz="1800" spc="-10" dirty="0">
                <a:effectLst/>
                <a:latin typeface="Times New Roman" panose="02020603050405020304" pitchFamily="18" charset="0"/>
                <a:ea typeface="Times New Roman" panose="02020603050405020304" pitchFamily="18" charset="0"/>
              </a:rPr>
              <a:t>risks.</a:t>
            </a: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1760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5A20E6-3380-8312-39EA-09D3C6C0B4BE}"/>
              </a:ext>
            </a:extLst>
          </p:cNvPr>
          <p:cNvSpPr txBox="1"/>
          <p:nvPr/>
        </p:nvSpPr>
        <p:spPr>
          <a:xfrm>
            <a:off x="5557813" y="1338849"/>
            <a:ext cx="6096000" cy="3221395"/>
          </a:xfrm>
          <a:prstGeom prst="rect">
            <a:avLst/>
          </a:prstGeom>
          <a:noFill/>
          <a:ln w="19050">
            <a:solidFill>
              <a:srgbClr val="FF0000"/>
            </a:solidFill>
          </a:ln>
        </p:spPr>
        <p:txBody>
          <a:bodyPr wrap="square">
            <a:spAutoFit/>
          </a:bodyPr>
          <a:lstStyle/>
          <a:p>
            <a:pPr marL="450850" indent="448945" algn="l">
              <a:lnSpc>
                <a:spcPts val="1370"/>
              </a:lnSpc>
            </a:pPr>
            <a:r>
              <a:rPr lang="en-US" sz="2000" b="1" u="sng" dirty="0">
                <a:effectLst/>
                <a:latin typeface="Times New Roman" panose="02020603050405020304" pitchFamily="18" charset="0"/>
                <a:ea typeface="Times New Roman" panose="02020603050405020304" pitchFamily="18" charset="0"/>
              </a:rPr>
              <a:t>The</a:t>
            </a:r>
            <a:r>
              <a:rPr lang="en-US" sz="2000" b="1" u="sng" spc="-1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process of quality</a:t>
            </a:r>
            <a:r>
              <a:rPr lang="en-US" sz="2000" b="1" u="sng" spc="-1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risk </a:t>
            </a:r>
            <a:r>
              <a:rPr lang="en-US" sz="2000" b="1" u="sng" spc="-10" dirty="0">
                <a:effectLst/>
                <a:latin typeface="Times New Roman" panose="02020603050405020304" pitchFamily="18" charset="0"/>
                <a:ea typeface="Times New Roman" panose="02020603050405020304" pitchFamily="18" charset="0"/>
              </a:rPr>
              <a:t>management</a:t>
            </a:r>
            <a:endParaRPr lang="uk-UA" sz="2000" b="1" u="sng" spc="-10" dirty="0">
              <a:effectLst/>
              <a:latin typeface="Times New Roman" panose="02020603050405020304" pitchFamily="18" charset="0"/>
              <a:ea typeface="Times New Roman" panose="02020603050405020304" pitchFamily="18" charset="0"/>
            </a:endParaRPr>
          </a:p>
          <a:p>
            <a:pPr marL="450850" indent="448945" algn="l">
              <a:lnSpc>
                <a:spcPts val="1370"/>
              </a:lnSpc>
            </a:pPr>
            <a:endParaRPr lang="uk-UA" sz="2000" dirty="0">
              <a:effectLst/>
              <a:latin typeface="Times New Roman" panose="02020603050405020304" pitchFamily="18" charset="0"/>
              <a:ea typeface="Times New Roman" panose="02020603050405020304" pitchFamily="18" charset="0"/>
            </a:endParaRPr>
          </a:p>
          <a:p>
            <a:pPr marL="1270" marR="93980" indent="448945" algn="just"/>
            <a:r>
              <a:rPr lang="en-US" sz="2000" dirty="0">
                <a:effectLst/>
                <a:latin typeface="Times New Roman" panose="02020603050405020304" pitchFamily="18" charset="0"/>
                <a:ea typeface="Times New Roman" panose="02020603050405020304" pitchFamily="18" charset="0"/>
              </a:rPr>
              <a:t>Risk can be defined as the combination of the probability of an event occurring and the severity of its consequences.</a:t>
            </a:r>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i="1" dirty="0">
                <a:effectLst/>
                <a:latin typeface="Times New Roman" panose="02020603050405020304" pitchFamily="18" charset="0"/>
                <a:ea typeface="Times New Roman" panose="02020603050405020304" pitchFamily="18" charset="0"/>
              </a:rPr>
              <a:t>ICH </a:t>
            </a:r>
            <a:r>
              <a:rPr lang="en-US" sz="2000" i="1" dirty="0" err="1">
                <a:effectLst/>
                <a:latin typeface="Times New Roman" panose="02020603050405020304" pitchFamily="18" charset="0"/>
                <a:ea typeface="Times New Roman" panose="02020603050405020304" pitchFamily="18" charset="0"/>
              </a:rPr>
              <a:t>Harmonised</a:t>
            </a:r>
            <a:r>
              <a:rPr lang="en-US" sz="2000" i="1" dirty="0">
                <a:effectLst/>
                <a:latin typeface="Times New Roman" panose="02020603050405020304" pitchFamily="18" charset="0"/>
                <a:ea typeface="Times New Roman" panose="02020603050405020304" pitchFamily="18" charset="0"/>
              </a:rPr>
              <a:t> Guideline Quality Risk Management Q9(R1) </a:t>
            </a:r>
            <a:r>
              <a:rPr lang="en-US" sz="2000" dirty="0">
                <a:effectLst/>
                <a:latin typeface="Times New Roman" panose="02020603050405020304" pitchFamily="18" charset="0"/>
                <a:ea typeface="Times New Roman" panose="02020603050405020304" pitchFamily="18" charset="0"/>
              </a:rPr>
              <a:t>provides principles and examples of quality risk management tools that can be applied to various aspects of pharmaceutical quality.</a:t>
            </a:r>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dirty="0">
                <a:effectLst/>
                <a:latin typeface="Times New Roman" panose="02020603050405020304" pitchFamily="18" charset="0"/>
                <a:ea typeface="Times New Roman" panose="02020603050405020304" pitchFamily="18" charset="0"/>
              </a:rPr>
              <a:t>A</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model for</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risk</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 outlined in the </a:t>
            </a:r>
            <a:r>
              <a:rPr lang="en-US" sz="2000" spc="-10" dirty="0">
                <a:effectLst/>
                <a:latin typeface="Times New Roman" panose="02020603050405020304" pitchFamily="18" charset="0"/>
                <a:ea typeface="Times New Roman" panose="02020603050405020304" pitchFamily="18" charset="0"/>
              </a:rPr>
              <a:t>diagram.</a:t>
            </a:r>
            <a:endParaRPr lang="uk-UA" sz="2000" dirty="0">
              <a:effectLst/>
              <a:latin typeface="Times New Roman" panose="02020603050405020304" pitchFamily="18" charset="0"/>
              <a:ea typeface="Times New Roman" panose="02020603050405020304" pitchFamily="18" charset="0"/>
            </a:endParaRPr>
          </a:p>
        </p:txBody>
      </p:sp>
      <p:pic>
        <p:nvPicPr>
          <p:cNvPr id="4" name="Image 10">
            <a:extLst>
              <a:ext uri="{FF2B5EF4-FFF2-40B4-BE49-F238E27FC236}">
                <a16:creationId xmlns:a16="http://schemas.microsoft.com/office/drawing/2014/main" id="{C1FCA4CD-A1A6-1849-0A7D-0323C408641D}"/>
              </a:ext>
            </a:extLst>
          </p:cNvPr>
          <p:cNvPicPr>
            <a:picLocks/>
          </p:cNvPicPr>
          <p:nvPr/>
        </p:nvPicPr>
        <p:blipFill>
          <a:blip r:embed="rId2" cstate="print"/>
          <a:stretch>
            <a:fillRect/>
          </a:stretch>
        </p:blipFill>
        <p:spPr>
          <a:xfrm>
            <a:off x="593558" y="809459"/>
            <a:ext cx="4572000" cy="5077994"/>
          </a:xfrm>
          <a:prstGeom prst="rect">
            <a:avLst/>
          </a:prstGeom>
        </p:spPr>
      </p:pic>
      <p:pic>
        <p:nvPicPr>
          <p:cNvPr id="1026" name="Picture 2" descr="Attention Instituto Federal Sul-rio-grandense Information Company,  attention, company, service, hand png | PNGWing">
            <a:extLst>
              <a:ext uri="{FF2B5EF4-FFF2-40B4-BE49-F238E27FC236}">
                <a16:creationId xmlns:a16="http://schemas.microsoft.com/office/drawing/2014/main" id="{1642C272-10F0-F8F4-17F4-5955A969FF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2014" y="26234"/>
            <a:ext cx="792855" cy="1312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486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A9F71B-654C-2537-1C1E-61B025B0EC47}"/>
              </a:ext>
            </a:extLst>
          </p:cNvPr>
          <p:cNvSpPr txBox="1"/>
          <p:nvPr/>
        </p:nvSpPr>
        <p:spPr>
          <a:xfrm>
            <a:off x="2326105" y="858048"/>
            <a:ext cx="8967537" cy="4193456"/>
          </a:xfrm>
          <a:prstGeom prst="rect">
            <a:avLst/>
          </a:prstGeom>
          <a:noFill/>
        </p:spPr>
        <p:txBody>
          <a:bodyPr wrap="square">
            <a:spAutoFit/>
          </a:bodyPr>
          <a:lstStyle/>
          <a:p>
            <a:pPr marL="450850" indent="448945" algn="l">
              <a:spcBef>
                <a:spcPts val="330"/>
              </a:spcBef>
            </a:pPr>
            <a:r>
              <a:rPr lang="en-US" sz="2200" b="1" dirty="0">
                <a:effectLst/>
                <a:latin typeface="Times New Roman" panose="02020603050405020304" pitchFamily="18" charset="0"/>
                <a:ea typeface="Times New Roman" panose="02020603050405020304" pitchFamily="18" charset="0"/>
              </a:rPr>
              <a:t>Stage I:</a:t>
            </a:r>
            <a:r>
              <a:rPr lang="en-US" sz="2200" b="1" spc="10"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Initiating</a:t>
            </a:r>
            <a:r>
              <a:rPr lang="en-US" sz="2200" b="1" spc="-2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the</a:t>
            </a:r>
            <a:r>
              <a:rPr lang="en-US" sz="2200" b="1" spc="-10"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Quality</a:t>
            </a:r>
            <a:r>
              <a:rPr lang="en-US" sz="2200" b="1" spc="-3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Risk</a:t>
            </a:r>
            <a:r>
              <a:rPr lang="en-US" sz="2200" b="1" spc="-1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Management</a:t>
            </a:r>
            <a:r>
              <a:rPr lang="en-US" sz="2200" b="1" spc="-10" dirty="0">
                <a:effectLst/>
                <a:latin typeface="Times New Roman" panose="02020603050405020304" pitchFamily="18" charset="0"/>
                <a:ea typeface="Times New Roman" panose="02020603050405020304" pitchFamily="18" charset="0"/>
              </a:rPr>
              <a:t> Process</a:t>
            </a:r>
            <a:endParaRPr lang="uk-UA" sz="2200" b="1" spc="-10" dirty="0">
              <a:effectLst/>
              <a:latin typeface="Times New Roman" panose="02020603050405020304" pitchFamily="18" charset="0"/>
              <a:ea typeface="Times New Roman" panose="02020603050405020304" pitchFamily="18" charset="0"/>
            </a:endParaRPr>
          </a:p>
          <a:p>
            <a:pPr marL="450850" indent="448945" algn="l">
              <a:spcBef>
                <a:spcPts val="330"/>
              </a:spcBef>
            </a:pPr>
            <a:endParaRPr lang="uk-UA" sz="2200" b="1" dirty="0">
              <a:effectLst/>
              <a:latin typeface="Times New Roman" panose="02020603050405020304" pitchFamily="18" charset="0"/>
              <a:ea typeface="Times New Roman" panose="02020603050405020304" pitchFamily="18" charset="0"/>
            </a:endParaRPr>
          </a:p>
          <a:p>
            <a:pPr marL="1270" indent="448945" algn="l"/>
            <a:r>
              <a:rPr lang="en-US" sz="2200" dirty="0">
                <a:effectLst/>
                <a:latin typeface="Times New Roman" panose="02020603050405020304" pitchFamily="18" charset="0"/>
                <a:ea typeface="Times New Roman" panose="02020603050405020304" pitchFamily="18" charset="0"/>
              </a:rPr>
              <a:t>The</a:t>
            </a:r>
            <a:r>
              <a:rPr lang="en-US" sz="2200" spc="1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possible</a:t>
            </a:r>
            <a:r>
              <a:rPr lang="en-US" sz="2200" spc="1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steps</a:t>
            </a:r>
            <a:r>
              <a:rPr lang="en-US" sz="2200" spc="1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used</a:t>
            </a:r>
            <a:r>
              <a:rPr lang="en-US" sz="2200" spc="1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1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initiate</a:t>
            </a:r>
            <a:r>
              <a:rPr lang="en-US" sz="2200" spc="1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1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plan</a:t>
            </a:r>
            <a:r>
              <a:rPr lang="en-US" sz="2200" spc="1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1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risk</a:t>
            </a:r>
            <a:r>
              <a:rPr lang="en-US" sz="2200" spc="1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1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process</a:t>
            </a:r>
            <a:r>
              <a:rPr lang="en-US" sz="2200" spc="1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may include the following:</a:t>
            </a:r>
            <a:endParaRPr lang="uk-UA" sz="2200" dirty="0">
              <a:effectLst/>
              <a:latin typeface="Times New Roman" panose="02020603050405020304" pitchFamily="18" charset="0"/>
              <a:ea typeface="Times New Roman" panose="02020603050405020304" pitchFamily="18" charset="0"/>
            </a:endParaRPr>
          </a:p>
          <a:p>
            <a:pPr marL="1270" indent="448945" algn="l"/>
            <a:endParaRPr lang="uk-UA" sz="2200" dirty="0">
              <a:effectLst/>
              <a:latin typeface="Times New Roman" panose="02020603050405020304" pitchFamily="18" charset="0"/>
              <a:ea typeface="Times New Roman" panose="02020603050405020304" pitchFamily="18" charset="0"/>
            </a:endParaRPr>
          </a:p>
          <a:p>
            <a:pPr marL="342900" marR="92075" lvl="0" indent="-342900">
              <a:spcBef>
                <a:spcPts val="5"/>
              </a:spcBef>
              <a:buSzPts val="1200"/>
              <a:buFont typeface="Times New Roman" panose="02020603050405020304" pitchFamily="18" charset="0"/>
              <a:buAutoNum type="arabicPeriod"/>
              <a:tabLst>
                <a:tab pos="655320" algn="l"/>
              </a:tabLst>
            </a:pPr>
            <a:r>
              <a:rPr lang="en-US" sz="2200" spc="0" dirty="0">
                <a:effectLst/>
                <a:latin typeface="Times New Roman" panose="02020603050405020304" pitchFamily="18" charset="0"/>
                <a:ea typeface="Times New Roman" panose="02020603050405020304" pitchFamily="18" charset="0"/>
              </a:rPr>
              <a:t>Defining</a:t>
            </a:r>
            <a:r>
              <a:rPr lang="en-US" sz="2200" spc="39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a:t>
            </a:r>
            <a:r>
              <a:rPr lang="en-US" sz="2200" spc="39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issue</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or</a:t>
            </a:r>
            <a:r>
              <a:rPr lang="en-US" sz="2200" spc="39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risk</a:t>
            </a:r>
            <a:r>
              <a:rPr lang="en-US" sz="2200" spc="39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question,</a:t>
            </a:r>
            <a:r>
              <a:rPr lang="en-US" sz="2200" spc="39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including</a:t>
            </a:r>
            <a:r>
              <a:rPr lang="en-US" sz="2200" spc="39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relevant</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assumptions</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that</a:t>
            </a:r>
            <a:r>
              <a:rPr lang="en-US" sz="2200" spc="39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define the possibility of risk.</a:t>
            </a:r>
            <a:endParaRPr lang="uk-UA" sz="2200" spc="0" dirty="0">
              <a:effectLst/>
              <a:latin typeface="Times New Roman" panose="02020603050405020304" pitchFamily="18" charset="0"/>
              <a:ea typeface="Times New Roman" panose="02020603050405020304" pitchFamily="18" charset="0"/>
            </a:endParaRPr>
          </a:p>
          <a:p>
            <a:pPr marL="342900" marR="92075" lvl="0" indent="-342900">
              <a:buSzPts val="1200"/>
              <a:buFont typeface="Times New Roman" panose="02020603050405020304" pitchFamily="18" charset="0"/>
              <a:buAutoNum type="arabicPeriod"/>
              <a:tabLst>
                <a:tab pos="612775" algn="l"/>
              </a:tabLst>
            </a:pPr>
            <a:r>
              <a:rPr lang="en-US" sz="2200" spc="0" dirty="0">
                <a:effectLst/>
                <a:latin typeface="Times New Roman" panose="02020603050405020304" pitchFamily="18" charset="0"/>
                <a:ea typeface="Times New Roman" panose="02020603050405020304" pitchFamily="18" charset="0"/>
              </a:rPr>
              <a:t>Gathering initial information and/or data regarding potential hazards, harm, or impact on human health relevant to general risk assessment.</a:t>
            </a:r>
            <a:endParaRPr lang="uk-UA" sz="22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593725" algn="l"/>
              </a:tabLst>
            </a:pPr>
            <a:r>
              <a:rPr lang="en-US" sz="2200" spc="0" dirty="0">
                <a:effectLst/>
                <a:latin typeface="Times New Roman" panose="02020603050405020304" pitchFamily="18" charset="0"/>
                <a:ea typeface="Times New Roman" panose="02020603050405020304" pitchFamily="18" charset="0"/>
              </a:rPr>
              <a:t>Appointing</a:t>
            </a:r>
            <a:r>
              <a:rPr lang="en-US" sz="2200" spc="-1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 leader and</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defining</a:t>
            </a:r>
            <a:r>
              <a:rPr lang="en-US" sz="2200" spc="-1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necessary</a:t>
            </a:r>
            <a:r>
              <a:rPr lang="en-US" sz="2200" spc="-2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resources.</a:t>
            </a:r>
            <a:endParaRPr lang="uk-UA" sz="2200" spc="0" dirty="0">
              <a:effectLst/>
              <a:latin typeface="Times New Roman" panose="02020603050405020304" pitchFamily="18" charset="0"/>
              <a:ea typeface="Times New Roman" panose="02020603050405020304" pitchFamily="18" charset="0"/>
            </a:endParaRPr>
          </a:p>
          <a:p>
            <a:pPr marL="342900" marR="86995" lvl="0" indent="-342900">
              <a:buSzPts val="1200"/>
              <a:buFont typeface="Times New Roman" panose="02020603050405020304" pitchFamily="18" charset="0"/>
              <a:buAutoNum type="arabicPeriod"/>
              <a:tabLst>
                <a:tab pos="611505" algn="l"/>
              </a:tabLst>
            </a:pPr>
            <a:r>
              <a:rPr lang="en-US" sz="2200" spc="0" dirty="0">
                <a:effectLst/>
                <a:latin typeface="Times New Roman" panose="02020603050405020304" pitchFamily="18" charset="0"/>
                <a:ea typeface="Times New Roman" panose="02020603050405020304" pitchFamily="18" charset="0"/>
              </a:rPr>
              <a:t>Establishing a schedule, expected outcomes, and appropriate level of decision-making regarding the risk management process.</a:t>
            </a:r>
            <a:endParaRPr lang="uk-UA" sz="22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15222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307879-4100-2BFC-F9AC-3D7FBBE90617}"/>
              </a:ext>
            </a:extLst>
          </p:cNvPr>
          <p:cNvSpPr txBox="1"/>
          <p:nvPr/>
        </p:nvSpPr>
        <p:spPr>
          <a:xfrm>
            <a:off x="2294019" y="843677"/>
            <a:ext cx="9448801" cy="4832092"/>
          </a:xfrm>
          <a:prstGeom prst="rect">
            <a:avLst/>
          </a:prstGeom>
          <a:noFill/>
        </p:spPr>
        <p:txBody>
          <a:bodyPr wrap="square">
            <a:spAutoFit/>
          </a:bodyPr>
          <a:lstStyle/>
          <a:p>
            <a:pPr marL="450850" indent="448945" algn="l"/>
            <a:r>
              <a:rPr lang="en-US" sz="2200" b="1" dirty="0">
                <a:effectLst/>
                <a:latin typeface="Times New Roman" panose="02020603050405020304" pitchFamily="18" charset="0"/>
                <a:ea typeface="Times New Roman" panose="02020603050405020304" pitchFamily="18" charset="0"/>
              </a:rPr>
              <a:t>Stage</a:t>
            </a:r>
            <a:r>
              <a:rPr lang="en-US" sz="2200" b="1" spc="-1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II:</a:t>
            </a:r>
            <a:r>
              <a:rPr lang="en-US" sz="2200" b="1" spc="-1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General</a:t>
            </a:r>
            <a:r>
              <a:rPr lang="en-US" sz="2200" b="1" spc="-15"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Risk</a:t>
            </a:r>
            <a:r>
              <a:rPr lang="en-US" sz="2200" b="1" spc="-75" dirty="0">
                <a:effectLst/>
                <a:latin typeface="Times New Roman" panose="02020603050405020304" pitchFamily="18" charset="0"/>
                <a:ea typeface="Times New Roman" panose="02020603050405020304" pitchFamily="18" charset="0"/>
              </a:rPr>
              <a:t> </a:t>
            </a:r>
            <a:r>
              <a:rPr lang="en-US" sz="2200" b="1" spc="-10" dirty="0">
                <a:effectLst/>
                <a:latin typeface="Times New Roman" panose="02020603050405020304" pitchFamily="18" charset="0"/>
                <a:ea typeface="Times New Roman" panose="02020603050405020304" pitchFamily="18" charset="0"/>
              </a:rPr>
              <a:t>Assessment</a:t>
            </a:r>
            <a:endParaRPr lang="uk-UA" sz="2200" b="1" spc="-10" dirty="0">
              <a:effectLst/>
              <a:latin typeface="Times New Roman" panose="02020603050405020304" pitchFamily="18" charset="0"/>
              <a:ea typeface="Times New Roman" panose="02020603050405020304" pitchFamily="18" charset="0"/>
            </a:endParaRPr>
          </a:p>
          <a:p>
            <a:pPr marL="450850" indent="448945" algn="l"/>
            <a:endParaRPr lang="uk-UA" sz="2200" dirty="0">
              <a:effectLst/>
              <a:latin typeface="Times New Roman" panose="02020603050405020304" pitchFamily="18" charset="0"/>
              <a:ea typeface="Times New Roman" panose="02020603050405020304" pitchFamily="18" charset="0"/>
            </a:endParaRPr>
          </a:p>
          <a:p>
            <a:pPr marL="1270" indent="448945" algn="just"/>
            <a:r>
              <a:rPr lang="en-US" sz="2200" dirty="0">
                <a:effectLst/>
                <a:latin typeface="Times New Roman" panose="02020603050405020304" pitchFamily="18" charset="0"/>
                <a:ea typeface="Times New Roman" panose="02020603050405020304" pitchFamily="18" charset="0"/>
              </a:rPr>
              <a:t>The</a:t>
            </a:r>
            <a:r>
              <a:rPr lang="en-US" sz="2200" spc="1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process</a:t>
            </a:r>
            <a:r>
              <a:rPr lang="en-US" sz="2200" spc="1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1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studying</a:t>
            </a:r>
            <a:r>
              <a:rPr lang="en-US" sz="2200" spc="1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risk</a:t>
            </a:r>
            <a:r>
              <a:rPr lang="en-US" sz="2200" spc="1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begins</a:t>
            </a:r>
            <a:r>
              <a:rPr lang="en-US" sz="2200" spc="1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with</a:t>
            </a:r>
            <a:r>
              <a:rPr lang="en-US" sz="2200" spc="1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a:t>
            </a:r>
            <a:r>
              <a:rPr lang="en-US" sz="2200" spc="1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clear</a:t>
            </a:r>
            <a:r>
              <a:rPr lang="en-US" sz="2200" spc="1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description</a:t>
            </a:r>
            <a:r>
              <a:rPr lang="en-US" sz="2200" spc="1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1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1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problem</a:t>
            </a:r>
            <a:r>
              <a:rPr lang="en-US" sz="2200" spc="1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associated with the risk.</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At this stage, risks are identified, analyzed, and assessed.</a:t>
            </a:r>
            <a:endParaRPr lang="uk-UA" sz="2200" dirty="0">
              <a:latin typeface="Times New Roman" panose="02020603050405020304" pitchFamily="18" charset="0"/>
              <a:ea typeface="Times New Roman" panose="02020603050405020304" pitchFamily="18" charset="0"/>
            </a:endParaRPr>
          </a:p>
          <a:p>
            <a:pPr marL="1270" indent="448945" algn="just"/>
            <a:endParaRPr lang="uk-UA" sz="2200" dirty="0">
              <a:effectLst/>
              <a:latin typeface="Times New Roman" panose="02020603050405020304" pitchFamily="18" charset="0"/>
              <a:ea typeface="Times New Roman" panose="02020603050405020304" pitchFamily="18" charset="0"/>
            </a:endParaRPr>
          </a:p>
          <a:p>
            <a:pPr marL="1270" indent="448945" algn="just"/>
            <a:r>
              <a:rPr lang="en-US" sz="2200" dirty="0">
                <a:effectLst/>
                <a:latin typeface="Times New Roman" panose="02020603050405020304" pitchFamily="18" charset="0"/>
                <a:ea typeface="Times New Roman" panose="02020603050405020304" pitchFamily="18" charset="0"/>
              </a:rPr>
              <a:t>To</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clearly</a:t>
            </a:r>
            <a:r>
              <a:rPr lang="en-US" sz="2200" spc="-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define</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risks,</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it is</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helpful</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answer</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three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fundamental</a:t>
            </a:r>
            <a:r>
              <a:rPr lang="en-US" sz="2200" spc="-10" dirty="0">
                <a:effectLst/>
                <a:latin typeface="Times New Roman" panose="02020603050405020304" pitchFamily="18" charset="0"/>
                <a:ea typeface="Times New Roman" panose="02020603050405020304" pitchFamily="18" charset="0"/>
              </a:rPr>
              <a:t> questions:</a:t>
            </a:r>
            <a:endParaRPr lang="uk-UA" sz="220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00075" algn="l"/>
              </a:tabLst>
            </a:pPr>
            <a:r>
              <a:rPr lang="en-US" sz="2200" spc="0" dirty="0">
                <a:effectLst/>
                <a:latin typeface="Times New Roman" panose="02020603050405020304" pitchFamily="18" charset="0"/>
                <a:ea typeface="Times New Roman" panose="02020603050405020304" pitchFamily="18" charset="0"/>
              </a:rPr>
              <a:t>What</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could</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go wrong? (</a:t>
            </a:r>
            <a:r>
              <a:rPr lang="en-US" sz="2200" i="1" spc="0" dirty="0">
                <a:effectLst/>
                <a:latin typeface="Times New Roman" panose="02020603050405020304" pitchFamily="18" charset="0"/>
                <a:ea typeface="Times New Roman" panose="02020603050405020304" pitchFamily="18" charset="0"/>
              </a:rPr>
              <a:t>Risk </a:t>
            </a:r>
            <a:r>
              <a:rPr lang="en-US" sz="2200" i="1" spc="-10" dirty="0">
                <a:effectLst/>
                <a:latin typeface="Times New Roman" panose="02020603050405020304" pitchFamily="18" charset="0"/>
                <a:ea typeface="Times New Roman" panose="02020603050405020304" pitchFamily="18" charset="0"/>
              </a:rPr>
              <a:t>identification</a:t>
            </a:r>
            <a:r>
              <a:rPr lang="en-US" sz="2200" spc="-10" dirty="0">
                <a:effectLst/>
                <a:latin typeface="Times New Roman" panose="02020603050405020304" pitchFamily="18" charset="0"/>
                <a:ea typeface="Times New Roman" panose="02020603050405020304" pitchFamily="18" charset="0"/>
              </a:rPr>
              <a:t>)</a:t>
            </a:r>
            <a:endParaRPr lang="uk-UA" sz="22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00075" algn="l"/>
              </a:tabLst>
            </a:pPr>
            <a:r>
              <a:rPr lang="en-US" sz="2200" spc="0" dirty="0">
                <a:effectLst/>
                <a:latin typeface="Times New Roman" panose="02020603050405020304" pitchFamily="18" charset="0"/>
                <a:ea typeface="Times New Roman" panose="02020603050405020304" pitchFamily="18" charset="0"/>
              </a:rPr>
              <a:t>What</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is</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likelihood</a:t>
            </a:r>
            <a:r>
              <a:rPr lang="en-US" sz="2200" spc="-2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that it</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will</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go</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wrong?</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t>
            </a:r>
            <a:r>
              <a:rPr lang="en-US" sz="2200" i="1" spc="0" dirty="0">
                <a:effectLst/>
                <a:latin typeface="Times New Roman" panose="02020603050405020304" pitchFamily="18" charset="0"/>
                <a:ea typeface="Times New Roman" panose="02020603050405020304" pitchFamily="18" charset="0"/>
              </a:rPr>
              <a:t>Risk</a:t>
            </a:r>
            <a:r>
              <a:rPr lang="en-US" sz="2200" i="1" spc="-5" dirty="0">
                <a:effectLst/>
                <a:latin typeface="Times New Roman" panose="02020603050405020304" pitchFamily="18" charset="0"/>
                <a:ea typeface="Times New Roman" panose="02020603050405020304" pitchFamily="18" charset="0"/>
              </a:rPr>
              <a:t> </a:t>
            </a:r>
            <a:r>
              <a:rPr lang="en-US" sz="2200" i="1" spc="-10" dirty="0">
                <a:effectLst/>
                <a:latin typeface="Times New Roman" panose="02020603050405020304" pitchFamily="18" charset="0"/>
                <a:ea typeface="Times New Roman" panose="02020603050405020304" pitchFamily="18" charset="0"/>
              </a:rPr>
              <a:t>analysis</a:t>
            </a:r>
            <a:r>
              <a:rPr lang="en-US" sz="2200" spc="-10" dirty="0">
                <a:effectLst/>
                <a:latin typeface="Times New Roman" panose="02020603050405020304" pitchFamily="18" charset="0"/>
                <a:ea typeface="Times New Roman" panose="02020603050405020304" pitchFamily="18" charset="0"/>
              </a:rPr>
              <a:t>)</a:t>
            </a:r>
            <a:endParaRPr lang="uk-UA" sz="22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600075" algn="l"/>
              </a:tabLst>
            </a:pPr>
            <a:r>
              <a:rPr lang="en-US" sz="2200" spc="0" dirty="0">
                <a:effectLst/>
                <a:latin typeface="Times New Roman" panose="02020603050405020304" pitchFamily="18" charset="0"/>
                <a:ea typeface="Times New Roman" panose="02020603050405020304" pitchFamily="18" charset="0"/>
              </a:rPr>
              <a:t>What</a:t>
            </a:r>
            <a:r>
              <a:rPr lang="en-US" sz="2200" spc="-1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are</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 consequences</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(severity)?</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t>
            </a:r>
            <a:r>
              <a:rPr lang="en-US" sz="2200" i="1" spc="0" dirty="0">
                <a:effectLst/>
                <a:latin typeface="Times New Roman" panose="02020603050405020304" pitchFamily="18" charset="0"/>
                <a:ea typeface="Times New Roman" panose="02020603050405020304" pitchFamily="18" charset="0"/>
              </a:rPr>
              <a:t>Risk </a:t>
            </a:r>
            <a:r>
              <a:rPr lang="en-US" sz="2200" i="1" spc="-10" dirty="0">
                <a:effectLst/>
                <a:latin typeface="Times New Roman" panose="02020603050405020304" pitchFamily="18" charset="0"/>
                <a:ea typeface="Times New Roman" panose="02020603050405020304" pitchFamily="18" charset="0"/>
              </a:rPr>
              <a:t>assessment</a:t>
            </a:r>
            <a:r>
              <a:rPr lang="en-US" sz="2200" spc="-10" dirty="0">
                <a:effectLst/>
                <a:latin typeface="Times New Roman" panose="02020603050405020304" pitchFamily="18" charset="0"/>
                <a:ea typeface="Times New Roman" panose="02020603050405020304" pitchFamily="18" charset="0"/>
              </a:rPr>
              <a:t>)</a:t>
            </a:r>
            <a:endParaRPr lang="uk-UA" sz="2200" spc="0" dirty="0">
              <a:effectLst/>
              <a:latin typeface="Times New Roman" panose="02020603050405020304" pitchFamily="18" charset="0"/>
              <a:ea typeface="Times New Roman" panose="02020603050405020304" pitchFamily="18" charset="0"/>
            </a:endParaRPr>
          </a:p>
          <a:p>
            <a:pPr marL="1270" marR="88900" indent="448945" algn="just"/>
            <a:r>
              <a:rPr lang="en-US" sz="2200" dirty="0">
                <a:effectLst/>
                <a:latin typeface="Times New Roman" panose="02020603050405020304" pitchFamily="18" charset="0"/>
                <a:ea typeface="Times New Roman" panose="02020603050405020304" pitchFamily="18" charset="0"/>
              </a:rPr>
              <a:t>The</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outcome</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1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1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general</a:t>
            </a:r>
            <a:r>
              <a:rPr lang="en-US" sz="2200" spc="1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risk</a:t>
            </a:r>
            <a:r>
              <a:rPr lang="en-US" sz="2200" spc="1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assessment</a:t>
            </a:r>
            <a:r>
              <a:rPr lang="en-US" sz="2200" spc="1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a:t>
            </a:r>
            <a:r>
              <a:rPr lang="en-US" sz="2200" spc="1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either</a:t>
            </a:r>
            <a:r>
              <a:rPr lang="en-US" sz="2200" spc="1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quantitative</a:t>
            </a:r>
            <a:r>
              <a:rPr lang="en-US" sz="2200" spc="1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risk</a:t>
            </a:r>
            <a:r>
              <a:rPr lang="en-US" sz="2200" spc="1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assessment</a:t>
            </a:r>
            <a:r>
              <a:rPr lang="en-US" sz="2200" spc="1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or a qualitative description of the risk range. If the risk is quantified, numerical probability is used. Alternatively, risks can be expressed using qualitative descriptors such as "high", "medium", or "low", which should be defined in as much detail as possible.</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5312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3C6268-68CF-54B8-1B79-F047C5F94C76}"/>
              </a:ext>
            </a:extLst>
          </p:cNvPr>
          <p:cNvSpPr txBox="1"/>
          <p:nvPr/>
        </p:nvSpPr>
        <p:spPr>
          <a:xfrm>
            <a:off x="1812758" y="674400"/>
            <a:ext cx="9657347" cy="5509200"/>
          </a:xfrm>
          <a:prstGeom prst="rect">
            <a:avLst/>
          </a:prstGeom>
          <a:noFill/>
        </p:spPr>
        <p:txBody>
          <a:bodyPr wrap="square">
            <a:spAutoFit/>
          </a:bodyPr>
          <a:lstStyle/>
          <a:p>
            <a:pPr marL="450850" indent="448945" algn="just">
              <a:spcBef>
                <a:spcPts val="5"/>
              </a:spcBef>
            </a:pPr>
            <a:r>
              <a:rPr lang="en-US" sz="2200" b="1" dirty="0">
                <a:effectLst/>
                <a:latin typeface="Times New Roman" panose="02020603050405020304" pitchFamily="18" charset="0"/>
                <a:ea typeface="Times New Roman" panose="02020603050405020304" pitchFamily="18" charset="0"/>
              </a:rPr>
              <a:t>Stage</a:t>
            </a:r>
            <a:r>
              <a:rPr lang="en-US" sz="2200" b="1" spc="-10"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III:</a:t>
            </a:r>
            <a:r>
              <a:rPr lang="en-US" sz="2200" b="1" spc="-20"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Risk</a:t>
            </a:r>
            <a:r>
              <a:rPr lang="en-US" sz="2200" b="1" spc="-20" dirty="0">
                <a:effectLst/>
                <a:latin typeface="Times New Roman" panose="02020603050405020304" pitchFamily="18" charset="0"/>
                <a:ea typeface="Times New Roman" panose="02020603050405020304" pitchFamily="18" charset="0"/>
              </a:rPr>
              <a:t> </a:t>
            </a:r>
            <a:r>
              <a:rPr lang="en-US" sz="2200" b="1" spc="-10" dirty="0">
                <a:effectLst/>
                <a:latin typeface="Times New Roman" panose="02020603050405020304" pitchFamily="18" charset="0"/>
                <a:ea typeface="Times New Roman" panose="02020603050405020304" pitchFamily="18" charset="0"/>
              </a:rPr>
              <a:t>Control</a:t>
            </a:r>
            <a:endParaRPr lang="uk-UA" sz="2200" b="1" spc="-10" dirty="0">
              <a:effectLst/>
              <a:latin typeface="Times New Roman" panose="02020603050405020304" pitchFamily="18" charset="0"/>
              <a:ea typeface="Times New Roman" panose="02020603050405020304" pitchFamily="18" charset="0"/>
            </a:endParaRPr>
          </a:p>
          <a:p>
            <a:pPr marL="450850" indent="448945" algn="just">
              <a:spcBef>
                <a:spcPts val="5"/>
              </a:spcBef>
            </a:pPr>
            <a:endParaRPr lang="uk-UA" sz="2200" b="1" dirty="0">
              <a:effectLst/>
              <a:latin typeface="Times New Roman" panose="02020603050405020304" pitchFamily="18" charset="0"/>
              <a:ea typeface="Times New Roman" panose="02020603050405020304" pitchFamily="18" charset="0"/>
            </a:endParaRPr>
          </a:p>
          <a:p>
            <a:pPr marL="1270" marR="93980" indent="448945" algn="just"/>
            <a:r>
              <a:rPr lang="en-US" sz="2200" dirty="0">
                <a:effectLst/>
                <a:latin typeface="Times New Roman" panose="02020603050405020304" pitchFamily="18" charset="0"/>
                <a:ea typeface="Times New Roman" panose="02020603050405020304" pitchFamily="18" charset="0"/>
              </a:rPr>
              <a:t>The purpose of risk control is to reduce risk to an acceptable level. The amount of effort applied to risk control should be proportional to the significance of the risk.</a:t>
            </a:r>
            <a:endParaRPr lang="uk-UA" sz="2200" dirty="0">
              <a:latin typeface="Times New Roman" panose="02020603050405020304" pitchFamily="18" charset="0"/>
              <a:ea typeface="Times New Roman" panose="02020603050405020304" pitchFamily="18" charset="0"/>
            </a:endParaRPr>
          </a:p>
          <a:p>
            <a:pPr marL="1270" marR="93980" indent="448945" algn="just"/>
            <a:endParaRPr lang="uk-UA" sz="2200" dirty="0">
              <a:effectLst/>
              <a:latin typeface="Times New Roman" panose="02020603050405020304" pitchFamily="18" charset="0"/>
              <a:ea typeface="Times New Roman" panose="02020603050405020304" pitchFamily="18" charset="0"/>
            </a:endParaRPr>
          </a:p>
          <a:p>
            <a:pPr marL="1270" marR="93980" indent="448945" algn="just"/>
            <a:r>
              <a:rPr lang="en-US" sz="2200" dirty="0">
                <a:effectLst/>
                <a:latin typeface="Times New Roman" panose="02020603050405020304" pitchFamily="18" charset="0"/>
                <a:ea typeface="Times New Roman" panose="02020603050405020304" pitchFamily="18" charset="0"/>
              </a:rPr>
              <a:t>Risk</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control should</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focus on</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following</a:t>
            </a:r>
            <a:r>
              <a:rPr lang="en-US" sz="2200" spc="-1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issues:</a:t>
            </a:r>
            <a:endParaRPr lang="uk-UA" sz="220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04520" algn="l"/>
              </a:tabLst>
            </a:pPr>
            <a:r>
              <a:rPr lang="en-US" sz="2200" spc="0" dirty="0">
                <a:effectLst/>
                <a:latin typeface="Times New Roman" panose="02020603050405020304" pitchFamily="18" charset="0"/>
                <a:ea typeface="Times New Roman" panose="02020603050405020304" pitchFamily="18" charset="0"/>
              </a:rPr>
              <a:t>Is</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risk</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above an</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acceptable</a:t>
            </a:r>
            <a:r>
              <a:rPr lang="en-US" sz="2200" spc="-10" dirty="0">
                <a:effectLst/>
                <a:latin typeface="Times New Roman" panose="02020603050405020304" pitchFamily="18" charset="0"/>
                <a:ea typeface="Times New Roman" panose="02020603050405020304" pitchFamily="18" charset="0"/>
              </a:rPr>
              <a:t> level?</a:t>
            </a:r>
            <a:endParaRPr lang="uk-UA" sz="22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00075" algn="l"/>
              </a:tabLst>
            </a:pPr>
            <a:r>
              <a:rPr lang="en-US" sz="2200" spc="0" dirty="0">
                <a:effectLst/>
                <a:latin typeface="Times New Roman" panose="02020603050405020304" pitchFamily="18" charset="0"/>
                <a:ea typeface="Times New Roman" panose="02020603050405020304" pitchFamily="18" charset="0"/>
              </a:rPr>
              <a:t>What</a:t>
            </a:r>
            <a:r>
              <a:rPr lang="en-US" sz="2200" spc="-1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needs</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to be</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done to reduce</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or eliminate</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risk?</a:t>
            </a:r>
            <a:endParaRPr lang="uk-UA" sz="22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00075" algn="l"/>
              </a:tabLst>
            </a:pPr>
            <a:r>
              <a:rPr lang="en-US" sz="2200" spc="0" dirty="0">
                <a:effectLst/>
                <a:latin typeface="Times New Roman" panose="02020603050405020304" pitchFamily="18" charset="0"/>
                <a:ea typeface="Times New Roman" panose="02020603050405020304" pitchFamily="18" charset="0"/>
              </a:rPr>
              <a:t>What</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is</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 acceptable balance</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between</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benefits, risks,</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and </a:t>
            </a:r>
            <a:r>
              <a:rPr lang="en-US" sz="2200" spc="-10" dirty="0">
                <a:effectLst/>
                <a:latin typeface="Times New Roman" panose="02020603050405020304" pitchFamily="18" charset="0"/>
                <a:ea typeface="Times New Roman" panose="02020603050405020304" pitchFamily="18" charset="0"/>
              </a:rPr>
              <a:t>resources?</a:t>
            </a:r>
            <a:endParaRPr lang="uk-UA" sz="22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593725" algn="l"/>
              </a:tabLst>
            </a:pPr>
            <a:r>
              <a:rPr lang="en-US" sz="2200" spc="0" dirty="0">
                <a:effectLst/>
                <a:latin typeface="Times New Roman" panose="02020603050405020304" pitchFamily="18" charset="0"/>
                <a:ea typeface="Times New Roman" panose="02020603050405020304" pitchFamily="18" charset="0"/>
              </a:rPr>
              <a:t>Are</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new risks arising as a result of controlling</a:t>
            </a:r>
            <a:r>
              <a:rPr lang="en-US" sz="2200" spc="-1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established</a:t>
            </a:r>
            <a:r>
              <a:rPr lang="en-US" sz="2200" spc="-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risks?</a:t>
            </a:r>
            <a:endParaRPr lang="uk-UA" sz="2200" spc="-1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593725" algn="l"/>
              </a:tabLst>
            </a:pPr>
            <a:endParaRPr lang="uk-UA" sz="2200" spc="0" dirty="0">
              <a:effectLst/>
              <a:latin typeface="Times New Roman" panose="02020603050405020304" pitchFamily="18" charset="0"/>
              <a:ea typeface="Times New Roman" panose="02020603050405020304" pitchFamily="18" charset="0"/>
            </a:endParaRPr>
          </a:p>
          <a:p>
            <a:pPr marL="1270" marR="89535" indent="448945" algn="just"/>
            <a:r>
              <a:rPr lang="en-US" sz="2200" dirty="0">
                <a:effectLst/>
                <a:latin typeface="Times New Roman" panose="02020603050405020304" pitchFamily="18" charset="0"/>
                <a:ea typeface="Times New Roman" panose="02020603050405020304" pitchFamily="18" charset="0"/>
              </a:rPr>
              <a:t>For</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certain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types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harm,</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even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best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practices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risk</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 may not completely eliminate the risk. In such cases, it may be decided that an appropriate quality risk management strategy is applied and that the quality risk is reduced to an established (acceptable) level.</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10564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E54260-445E-4A40-634B-1928A7B64A8B}"/>
              </a:ext>
            </a:extLst>
          </p:cNvPr>
          <p:cNvSpPr txBox="1"/>
          <p:nvPr/>
        </p:nvSpPr>
        <p:spPr>
          <a:xfrm>
            <a:off x="2408902" y="1007095"/>
            <a:ext cx="8630653" cy="3816429"/>
          </a:xfrm>
          <a:prstGeom prst="rect">
            <a:avLst/>
          </a:prstGeom>
          <a:noFill/>
        </p:spPr>
        <p:txBody>
          <a:bodyPr wrap="square">
            <a:spAutoFit/>
          </a:bodyPr>
          <a:lstStyle/>
          <a:p>
            <a:pPr indent="448945" algn="just"/>
            <a:r>
              <a:rPr lang="en-US" sz="2200" b="1" dirty="0">
                <a:effectLst/>
                <a:latin typeface="Times New Roman" panose="02020603050405020304" pitchFamily="18" charset="0"/>
                <a:ea typeface="Times New Roman" panose="02020603050405020304" pitchFamily="18" charset="0"/>
              </a:rPr>
              <a:t>Stage</a:t>
            </a:r>
            <a:r>
              <a:rPr lang="en-US" sz="2200" b="1" spc="-40"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IV:</a:t>
            </a:r>
            <a:r>
              <a:rPr lang="en-US" sz="2200" b="1" spc="-50" dirty="0">
                <a:effectLst/>
                <a:latin typeface="Times New Roman" panose="02020603050405020304" pitchFamily="18" charset="0"/>
                <a:ea typeface="Times New Roman" panose="02020603050405020304" pitchFamily="18" charset="0"/>
              </a:rPr>
              <a:t> </a:t>
            </a:r>
            <a:r>
              <a:rPr lang="en-US" sz="2200" b="1" dirty="0">
                <a:effectLst/>
                <a:latin typeface="Times New Roman" panose="02020603050405020304" pitchFamily="18" charset="0"/>
                <a:ea typeface="Times New Roman" panose="02020603050405020304" pitchFamily="18" charset="0"/>
              </a:rPr>
              <a:t>Risk</a:t>
            </a:r>
            <a:r>
              <a:rPr lang="en-US" sz="2200" b="1" spc="-45" dirty="0">
                <a:effectLst/>
                <a:latin typeface="Times New Roman" panose="02020603050405020304" pitchFamily="18" charset="0"/>
                <a:ea typeface="Times New Roman" panose="02020603050405020304" pitchFamily="18" charset="0"/>
              </a:rPr>
              <a:t> </a:t>
            </a:r>
            <a:r>
              <a:rPr lang="en-US" sz="2200" b="1" spc="-10" dirty="0">
                <a:effectLst/>
                <a:latin typeface="Times New Roman" panose="02020603050405020304" pitchFamily="18" charset="0"/>
                <a:ea typeface="Times New Roman" panose="02020603050405020304" pitchFamily="18" charset="0"/>
              </a:rPr>
              <a:t>Review</a:t>
            </a:r>
            <a:endParaRPr lang="uk-UA" sz="2200" b="1" spc="-10" dirty="0">
              <a:latin typeface="Times New Roman" panose="02020603050405020304" pitchFamily="18" charset="0"/>
              <a:ea typeface="Times New Roman" panose="02020603050405020304" pitchFamily="18" charset="0"/>
            </a:endParaRPr>
          </a:p>
          <a:p>
            <a:pPr indent="448945" algn="just"/>
            <a:endParaRPr lang="uk-UA" sz="2200" spc="-10" dirty="0">
              <a:effectLst/>
              <a:latin typeface="Times New Roman" panose="02020603050405020304" pitchFamily="18" charset="0"/>
              <a:ea typeface="Times New Roman" panose="02020603050405020304" pitchFamily="18" charset="0"/>
            </a:endParaRPr>
          </a:p>
          <a:p>
            <a:pPr indent="448945" algn="just"/>
            <a:r>
              <a:rPr lang="en-US" sz="2200" dirty="0">
                <a:effectLst/>
                <a:latin typeface="Times New Roman" panose="02020603050405020304" pitchFamily="18" charset="0"/>
                <a:ea typeface="Times New Roman" panose="02020603050405020304" pitchFamily="18" charset="0"/>
              </a:rPr>
              <a:t>Risk</a:t>
            </a:r>
            <a:r>
              <a:rPr lang="en-US" sz="2200" spc="1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1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should</a:t>
            </a:r>
            <a:r>
              <a:rPr lang="en-US" sz="2200" spc="1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a:t>
            </a:r>
            <a:r>
              <a:rPr lang="en-US" sz="2200" spc="1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part</a:t>
            </a:r>
            <a:r>
              <a:rPr lang="en-US" sz="2200" spc="1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1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t>
            </a:r>
            <a:r>
              <a:rPr lang="en-US" sz="2200" spc="1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ongoing</a:t>
            </a:r>
            <a:r>
              <a:rPr lang="en-US" sz="2200" spc="1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1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16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process.</a:t>
            </a:r>
            <a:endParaRPr lang="uk-UA" sz="2200" dirty="0">
              <a:effectLst/>
              <a:latin typeface="Times New Roman" panose="02020603050405020304" pitchFamily="18" charset="0"/>
              <a:ea typeface="Times New Roman" panose="02020603050405020304" pitchFamily="18" charset="0"/>
            </a:endParaRPr>
          </a:p>
          <a:p>
            <a:pPr indent="448945" algn="just"/>
            <a:r>
              <a:rPr lang="en-US" sz="2200" dirty="0">
                <a:effectLst/>
                <a:latin typeface="Times New Roman" panose="02020603050405020304" pitchFamily="18" charset="0"/>
                <a:ea typeface="Times New Roman" panose="02020603050405020304" pitchFamily="18" charset="0"/>
              </a:rPr>
              <a:t>A</a:t>
            </a:r>
            <a:r>
              <a:rPr lang="en-US" sz="2200" spc="-8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mechanism</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event review</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or monitoring</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should be</a:t>
            </a:r>
            <a:r>
              <a:rPr lang="en-US" sz="2200" spc="-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implemented.</a:t>
            </a:r>
            <a:endParaRPr lang="uk-UA" sz="2200" dirty="0">
              <a:effectLst/>
              <a:latin typeface="Times New Roman" panose="02020603050405020304" pitchFamily="18" charset="0"/>
              <a:ea typeface="Times New Roman" panose="02020603050405020304" pitchFamily="18" charset="0"/>
            </a:endParaRPr>
          </a:p>
          <a:p>
            <a:pPr marR="89535" indent="448945" algn="just"/>
            <a:r>
              <a:rPr lang="en-US" sz="2200" dirty="0">
                <a:effectLst/>
                <a:latin typeface="Times New Roman" panose="02020603050405020304" pitchFamily="18" charset="0"/>
                <a:ea typeface="Times New Roman" panose="02020603050405020304" pitchFamily="18" charset="0"/>
              </a:rPr>
              <a:t>The results of the risk management process should be reviewed considering new knowledge and experience. If the quality risk management process has been initiated, it should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 continued to review events that may impact previous decisions within the quality risk management process, whether these events are planned or unplanned. The frequency of any review should be based on the level of risk.</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0172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B4F85B-A916-35E0-35A6-7F71131856C4}"/>
              </a:ext>
            </a:extLst>
          </p:cNvPr>
          <p:cNvSpPr txBox="1"/>
          <p:nvPr/>
        </p:nvSpPr>
        <p:spPr>
          <a:xfrm>
            <a:off x="2713702" y="674400"/>
            <a:ext cx="8947357" cy="5170646"/>
          </a:xfrm>
          <a:prstGeom prst="rect">
            <a:avLst/>
          </a:prstGeom>
          <a:noFill/>
          <a:ln w="19050">
            <a:solidFill>
              <a:srgbClr val="FF0000"/>
            </a:solidFill>
          </a:ln>
        </p:spPr>
        <p:txBody>
          <a:bodyPr wrap="square">
            <a:spAutoFit/>
          </a:bodyPr>
          <a:lstStyle/>
          <a:p>
            <a:pPr indent="448945"/>
            <a:r>
              <a:rPr lang="en-US" sz="2200" b="1" u="sng" dirty="0">
                <a:effectLst/>
                <a:latin typeface="Times New Roman" panose="02020603050405020304" pitchFamily="18" charset="0"/>
                <a:ea typeface="Times New Roman" panose="02020603050405020304" pitchFamily="18" charset="0"/>
              </a:rPr>
              <a:t>The</a:t>
            </a:r>
            <a:r>
              <a:rPr lang="en-US" sz="2200" b="1" u="sng" spc="-20"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Risk</a:t>
            </a:r>
            <a:r>
              <a:rPr lang="en-US" sz="2200" b="1" u="sng" spc="-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Management</a:t>
            </a:r>
            <a:r>
              <a:rPr lang="en-US" sz="2200" b="1" u="sng" spc="5"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Methodology</a:t>
            </a:r>
            <a:endParaRPr lang="uk-UA" sz="2200" b="1" u="sng" spc="-10" dirty="0">
              <a:effectLst/>
              <a:latin typeface="Times New Roman" panose="02020603050405020304" pitchFamily="18" charset="0"/>
              <a:ea typeface="Times New Roman" panose="02020603050405020304" pitchFamily="18" charset="0"/>
            </a:endParaRPr>
          </a:p>
          <a:p>
            <a:pPr indent="448945"/>
            <a:endParaRPr lang="uk-UA" sz="2200" b="1" dirty="0">
              <a:effectLst/>
              <a:latin typeface="Times New Roman" panose="02020603050405020304" pitchFamily="18" charset="0"/>
              <a:ea typeface="Times New Roman" panose="02020603050405020304" pitchFamily="18" charset="0"/>
            </a:endParaRPr>
          </a:p>
          <a:p>
            <a:pPr marR="93345" indent="448945"/>
            <a:r>
              <a:rPr lang="en-US" sz="2200" dirty="0">
                <a:effectLst/>
                <a:latin typeface="Times New Roman" panose="02020603050405020304" pitchFamily="18" charset="0"/>
                <a:ea typeface="Times New Roman" panose="02020603050405020304" pitchFamily="18" charset="0"/>
              </a:rPr>
              <a:t>Representatives from the pharmaceutical industry and regulatory bodies can assess and manage risks using recognized risk management tools:</a:t>
            </a:r>
            <a:endParaRPr lang="uk-UA" sz="220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619760" algn="l"/>
              </a:tabLst>
            </a:pPr>
            <a:r>
              <a:rPr lang="en-US" sz="2200" spc="0" dirty="0">
                <a:effectLst/>
                <a:latin typeface="Times New Roman" panose="02020603050405020304" pitchFamily="18" charset="0"/>
                <a:ea typeface="Times New Roman" panose="02020603050405020304" pitchFamily="18" charset="0"/>
              </a:rPr>
              <a:t>Basic</a:t>
            </a:r>
            <a:r>
              <a:rPr lang="en-US" sz="2200" spc="12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auxiliary</a:t>
            </a:r>
            <a:r>
              <a:rPr lang="en-US" sz="2200" spc="1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risk</a:t>
            </a:r>
            <a:r>
              <a:rPr lang="en-US" sz="2200" spc="13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management</a:t>
            </a:r>
            <a:r>
              <a:rPr lang="en-US" sz="2200" spc="12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methods:</a:t>
            </a:r>
            <a:r>
              <a:rPr lang="en-US" sz="2200" spc="12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control</a:t>
            </a:r>
            <a:r>
              <a:rPr lang="en-US" sz="2200" spc="12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charts,</a:t>
            </a:r>
            <a:r>
              <a:rPr lang="en-US" sz="2200" spc="12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cause-and-effect</a:t>
            </a:r>
            <a:r>
              <a:rPr lang="en-US" sz="2200" spc="12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diagrams,</a:t>
            </a:r>
            <a:r>
              <a:rPr lang="uk-UA" sz="2200" dirty="0">
                <a:latin typeface="Times New Roman" panose="02020603050405020304" pitchFamily="18" charset="0"/>
                <a:ea typeface="Times New Roman" panose="02020603050405020304" pitchFamily="18" charset="0"/>
              </a:rPr>
              <a:t> </a:t>
            </a:r>
            <a:r>
              <a:rPr lang="en-US" sz="2200" spc="-20" dirty="0">
                <a:effectLst/>
                <a:latin typeface="Times New Roman" panose="02020603050405020304" pitchFamily="18" charset="0"/>
                <a:ea typeface="Times New Roman" panose="02020603050405020304" pitchFamily="18" charset="0"/>
              </a:rPr>
              <a:t>etc.</a:t>
            </a:r>
            <a:endParaRPr lang="uk-UA" sz="220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153670" algn="l"/>
              </a:tabLst>
            </a:pPr>
            <a:r>
              <a:rPr lang="en-US" sz="2200" spc="0" dirty="0">
                <a:effectLst/>
                <a:latin typeface="Times New Roman" panose="02020603050405020304" pitchFamily="18" charset="0"/>
                <a:ea typeface="Times New Roman" panose="02020603050405020304" pitchFamily="18" charset="0"/>
              </a:rPr>
              <a:t>Failure</a:t>
            </a:r>
            <a:r>
              <a:rPr lang="en-US" sz="2200" spc="-2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Mode</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and</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Effects</a:t>
            </a:r>
            <a:r>
              <a:rPr lang="en-US" sz="2200" spc="-7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Analysis</a:t>
            </a:r>
            <a:r>
              <a:rPr lang="en-US" sz="2200" spc="-10" dirty="0">
                <a:effectLst/>
                <a:latin typeface="Times New Roman" panose="02020603050405020304" pitchFamily="18" charset="0"/>
                <a:ea typeface="Times New Roman" panose="02020603050405020304" pitchFamily="18" charset="0"/>
              </a:rPr>
              <a:t> (FMEA)</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153670" algn="l"/>
              </a:tabLst>
            </a:pPr>
            <a:r>
              <a:rPr lang="en-US" sz="2200" spc="0" dirty="0">
                <a:effectLst/>
                <a:latin typeface="Times New Roman" panose="02020603050405020304" pitchFamily="18" charset="0"/>
                <a:ea typeface="Times New Roman" panose="02020603050405020304" pitchFamily="18" charset="0"/>
              </a:rPr>
              <a:t>Failure</a:t>
            </a:r>
            <a:r>
              <a:rPr lang="en-US" sz="2200" spc="-2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Mode,</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Effects, and</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Criticality</a:t>
            </a:r>
            <a:r>
              <a:rPr lang="en-US" sz="2200" spc="-8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Analysis</a:t>
            </a:r>
            <a:r>
              <a:rPr lang="en-US" sz="2200" spc="-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(FMECA)</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153670" algn="l"/>
              </a:tabLst>
            </a:pPr>
            <a:r>
              <a:rPr lang="en-US" sz="2200" spc="0" dirty="0">
                <a:effectLst/>
                <a:latin typeface="Times New Roman" panose="02020603050405020304" pitchFamily="18" charset="0"/>
                <a:ea typeface="Times New Roman" panose="02020603050405020304" pitchFamily="18" charset="0"/>
              </a:rPr>
              <a:t>Fault</a:t>
            </a:r>
            <a:r>
              <a:rPr lang="en-US" sz="2200" spc="-7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Tree</a:t>
            </a:r>
            <a:r>
              <a:rPr lang="en-US" sz="2200" spc="-7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Analysis</a:t>
            </a:r>
            <a:r>
              <a:rPr lang="en-US" sz="2200" spc="-25" dirty="0">
                <a:effectLst/>
                <a:latin typeface="Times New Roman" panose="02020603050405020304" pitchFamily="18" charset="0"/>
                <a:ea typeface="Times New Roman" panose="02020603050405020304" pitchFamily="18" charset="0"/>
              </a:rPr>
              <a:t> </a:t>
            </a:r>
            <a:r>
              <a:rPr lang="en-US" sz="2200" spc="-20" dirty="0">
                <a:effectLst/>
                <a:latin typeface="Times New Roman" panose="02020603050405020304" pitchFamily="18" charset="0"/>
                <a:ea typeface="Times New Roman" panose="02020603050405020304" pitchFamily="18" charset="0"/>
              </a:rPr>
              <a:t>(FTA)</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153670" algn="l"/>
              </a:tabLst>
            </a:pPr>
            <a:r>
              <a:rPr lang="en-US" sz="2200" spc="0" dirty="0">
                <a:effectLst/>
                <a:latin typeface="Times New Roman" panose="02020603050405020304" pitchFamily="18" charset="0"/>
                <a:ea typeface="Times New Roman" panose="02020603050405020304" pitchFamily="18" charset="0"/>
              </a:rPr>
              <a:t>Hazard</a:t>
            </a:r>
            <a:r>
              <a:rPr lang="en-US" sz="2200" spc="-8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Analysis</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and</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Critical</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Control</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Points </a:t>
            </a:r>
            <a:r>
              <a:rPr lang="en-US" sz="2200" spc="-10" dirty="0">
                <a:effectLst/>
                <a:latin typeface="Times New Roman" panose="02020603050405020304" pitchFamily="18" charset="0"/>
                <a:ea typeface="Times New Roman" panose="02020603050405020304" pitchFamily="18" charset="0"/>
              </a:rPr>
              <a:t>(HACCP)</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153670" algn="l"/>
              </a:tabLst>
            </a:pPr>
            <a:r>
              <a:rPr lang="en-US" sz="2200" spc="0" dirty="0">
                <a:effectLst/>
                <a:latin typeface="Times New Roman" panose="02020603050405020304" pitchFamily="18" charset="0"/>
                <a:ea typeface="Times New Roman" panose="02020603050405020304" pitchFamily="18" charset="0"/>
              </a:rPr>
              <a:t>Hazard</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and</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Operability</a:t>
            </a:r>
            <a:r>
              <a:rPr lang="en-US" sz="2200" spc="-8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Analysis </a:t>
            </a:r>
            <a:r>
              <a:rPr lang="en-US" sz="2200" spc="-10" dirty="0">
                <a:effectLst/>
                <a:latin typeface="Times New Roman" panose="02020603050405020304" pitchFamily="18" charset="0"/>
                <a:ea typeface="Times New Roman" panose="02020603050405020304" pitchFamily="18" charset="0"/>
              </a:rPr>
              <a:t>(HAZOP)</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153670" algn="l"/>
              </a:tabLst>
            </a:pPr>
            <a:r>
              <a:rPr lang="en-US" sz="2200" spc="0" dirty="0">
                <a:effectLst/>
                <a:latin typeface="Times New Roman" panose="02020603050405020304" pitchFamily="18" charset="0"/>
                <a:ea typeface="Times New Roman" panose="02020603050405020304" pitchFamily="18" charset="0"/>
              </a:rPr>
              <a:t>Preliminary</a:t>
            </a:r>
            <a:r>
              <a:rPr lang="en-US" sz="2200" spc="-3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Hazard</a:t>
            </a:r>
            <a:r>
              <a:rPr lang="en-US" sz="2200" spc="-7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Analysis</a:t>
            </a:r>
            <a:r>
              <a:rPr lang="en-US" sz="2200" spc="-5" dirty="0">
                <a:effectLst/>
                <a:latin typeface="Times New Roman" panose="02020603050405020304" pitchFamily="18" charset="0"/>
                <a:ea typeface="Times New Roman" panose="02020603050405020304" pitchFamily="18" charset="0"/>
              </a:rPr>
              <a:t> </a:t>
            </a:r>
            <a:r>
              <a:rPr lang="en-US" sz="2200" spc="-20" dirty="0">
                <a:effectLst/>
                <a:latin typeface="Times New Roman" panose="02020603050405020304" pitchFamily="18" charset="0"/>
                <a:ea typeface="Times New Roman" panose="02020603050405020304" pitchFamily="18" charset="0"/>
              </a:rPr>
              <a:t>(PHA)</a:t>
            </a:r>
            <a:endParaRPr lang="uk-UA" sz="2200" spc="-20" dirty="0">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153670" algn="l"/>
              </a:tabLst>
            </a:pPr>
            <a:r>
              <a:rPr lang="en-US" sz="2200" spc="0" dirty="0">
                <a:effectLst/>
                <a:latin typeface="Times New Roman" panose="02020603050405020304" pitchFamily="18" charset="0"/>
                <a:ea typeface="Times New Roman" panose="02020603050405020304" pitchFamily="18" charset="0"/>
              </a:rPr>
              <a:t>Risk</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ranking</a:t>
            </a:r>
            <a:r>
              <a:rPr lang="en-US" sz="2200" spc="-1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and</a:t>
            </a:r>
            <a:r>
              <a:rPr lang="en-US" sz="2200" spc="1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filtering</a:t>
            </a:r>
            <a:endParaRPr lang="uk-UA" sz="2200" dirty="0">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rabicPeriod"/>
              <a:tabLst>
                <a:tab pos="153670" algn="l"/>
              </a:tabLst>
            </a:pPr>
            <a:r>
              <a:rPr lang="en-US" sz="2200" dirty="0">
                <a:effectLst/>
                <a:latin typeface="Times New Roman" panose="02020603050405020304" pitchFamily="18" charset="0"/>
                <a:ea typeface="Times New Roman" panose="02020603050405020304" pitchFamily="18" charset="0"/>
              </a:rPr>
              <a:t>Supporting</a:t>
            </a:r>
            <a:r>
              <a:rPr lang="en-US" sz="2200" spc="-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statistical</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methods:</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control</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charts,</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histograms,</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Pareto</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diagrams,</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etc. </a:t>
            </a:r>
            <a:endParaRPr lang="uk-UA" sz="2200" spc="0" dirty="0">
              <a:effectLst/>
              <a:latin typeface="Times New Roman" panose="02020603050405020304" pitchFamily="18" charset="0"/>
              <a:ea typeface="Times New Roman" panose="02020603050405020304" pitchFamily="18" charset="0"/>
            </a:endParaRPr>
          </a:p>
        </p:txBody>
      </p:sp>
      <p:pic>
        <p:nvPicPr>
          <p:cNvPr id="2050" name="Picture 2" descr="Attention Instituto Federal Sul-rio-grandense Information Company,  attention, company, service, hand png | PNGWing">
            <a:extLst>
              <a:ext uri="{FF2B5EF4-FFF2-40B4-BE49-F238E27FC236}">
                <a16:creationId xmlns:a16="http://schemas.microsoft.com/office/drawing/2014/main" id="{32740DD0-CAD6-E7FA-DBDB-BA1EC9DA5C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760" y="1248697"/>
            <a:ext cx="2170314" cy="359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514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9C6997-F83A-D773-2A42-1707125273E4}"/>
              </a:ext>
            </a:extLst>
          </p:cNvPr>
          <p:cNvSpPr txBox="1"/>
          <p:nvPr/>
        </p:nvSpPr>
        <p:spPr>
          <a:xfrm>
            <a:off x="1995948" y="489716"/>
            <a:ext cx="9576620" cy="5509200"/>
          </a:xfrm>
          <a:prstGeom prst="rect">
            <a:avLst/>
          </a:prstGeom>
          <a:noFill/>
        </p:spPr>
        <p:txBody>
          <a:bodyPr wrap="square">
            <a:spAutoFit/>
          </a:bodyPr>
          <a:lstStyle/>
          <a:p>
            <a:pPr marR="570865" lvl="0" algn="ctr">
              <a:buSzPts val="1200"/>
              <a:tabLst>
                <a:tab pos="603250" algn="l"/>
              </a:tabLst>
            </a:pPr>
            <a:r>
              <a:rPr lang="en-US" sz="2200" b="1" u="sng" spc="0" dirty="0">
                <a:effectLst/>
                <a:latin typeface="Times New Roman" panose="02020603050405020304" pitchFamily="18" charset="0"/>
                <a:ea typeface="Times New Roman" panose="02020603050405020304" pitchFamily="18" charset="0"/>
              </a:rPr>
              <a:t>Failure Mode and Effects Analysis (FMEA)</a:t>
            </a:r>
            <a:endParaRPr lang="uk-UA" sz="2200" b="1" u="sng" spc="0" dirty="0">
              <a:effectLst/>
              <a:latin typeface="Times New Roman" panose="02020603050405020304" pitchFamily="18" charset="0"/>
              <a:ea typeface="Times New Roman" panose="02020603050405020304" pitchFamily="18" charset="0"/>
            </a:endParaRPr>
          </a:p>
          <a:p>
            <a:pPr marR="570865" lvl="0" algn="r">
              <a:buSzPts val="1200"/>
              <a:tabLst>
                <a:tab pos="603250" algn="l"/>
              </a:tabLst>
            </a:pPr>
            <a:endParaRPr lang="uk-UA" sz="2200" spc="0" dirty="0">
              <a:effectLst/>
              <a:latin typeface="Times New Roman" panose="02020603050405020304" pitchFamily="18" charset="0"/>
              <a:ea typeface="Times New Roman" panose="02020603050405020304" pitchFamily="18" charset="0"/>
            </a:endParaRPr>
          </a:p>
          <a:p>
            <a:pPr marR="90170" indent="448945" algn="just"/>
            <a:r>
              <a:rPr lang="en-US" sz="2200" dirty="0">
                <a:effectLst/>
                <a:latin typeface="Times New Roman" panose="02020603050405020304" pitchFamily="18" charset="0"/>
                <a:ea typeface="Times New Roman" panose="02020603050405020304" pitchFamily="18" charset="0"/>
              </a:rPr>
              <a:t>FMEA</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provides for</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 evaluation of</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potential failure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modes for</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processes and their</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likely effect on outcomes and/or product performance.</a:t>
            </a:r>
            <a:endParaRPr lang="uk-UA" sz="2200" dirty="0">
              <a:effectLst/>
              <a:latin typeface="Times New Roman" panose="02020603050405020304" pitchFamily="18" charset="0"/>
              <a:ea typeface="Times New Roman" panose="02020603050405020304" pitchFamily="18" charset="0"/>
            </a:endParaRPr>
          </a:p>
          <a:p>
            <a:pPr marR="88900" indent="448945" algn="just"/>
            <a:r>
              <a:rPr lang="en-US" sz="2200" dirty="0">
                <a:effectLst/>
                <a:latin typeface="Times New Roman" panose="02020603050405020304" pitchFamily="18" charset="0"/>
                <a:ea typeface="Times New Roman" panose="02020603050405020304" pitchFamily="18" charset="0"/>
              </a:rPr>
              <a:t>Once failure modes are established, risk reduction can be used to eliminate, contain, reduce or control the potential failures.</a:t>
            </a:r>
            <a:endParaRPr lang="uk-UA" sz="2200" dirty="0">
              <a:effectLst/>
              <a:latin typeface="Times New Roman" panose="02020603050405020304" pitchFamily="18" charset="0"/>
              <a:ea typeface="Times New Roman" panose="02020603050405020304" pitchFamily="18" charset="0"/>
            </a:endParaRPr>
          </a:p>
          <a:p>
            <a:pPr algn="just"/>
            <a:r>
              <a:rPr lang="en-US" sz="2200" i="1" dirty="0">
                <a:effectLst/>
                <a:latin typeface="Times New Roman" panose="02020603050405020304" pitchFamily="18" charset="0"/>
                <a:ea typeface="Times New Roman" panose="02020603050405020304" pitchFamily="18" charset="0"/>
              </a:rPr>
              <a:t>Advantage</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the </a:t>
            </a:r>
            <a:r>
              <a:rPr lang="en-US" sz="2200" i="1" spc="-10" dirty="0">
                <a:effectLst/>
                <a:latin typeface="Times New Roman" panose="02020603050405020304" pitchFamily="18" charset="0"/>
                <a:ea typeface="Times New Roman" panose="02020603050405020304" pitchFamily="18" charset="0"/>
              </a:rPr>
              <a:t>method</a:t>
            </a:r>
            <a:endParaRPr lang="uk-UA" sz="2200" dirty="0">
              <a:effectLst/>
              <a:latin typeface="Times New Roman" panose="02020603050405020304" pitchFamily="18" charset="0"/>
              <a:ea typeface="Times New Roman" panose="02020603050405020304" pitchFamily="18" charset="0"/>
            </a:endParaRPr>
          </a:p>
          <a:p>
            <a:pPr marR="92710" indent="448945" algn="just"/>
            <a:r>
              <a:rPr lang="en-US" sz="2200" dirty="0">
                <a:effectLst/>
                <a:latin typeface="Times New Roman" panose="02020603050405020304" pitchFamily="18" charset="0"/>
                <a:ea typeface="Times New Roman" panose="02020603050405020304" pitchFamily="18" charset="0"/>
              </a:rPr>
              <a:t>FMEA methodically breaks down the analysis of complex processes into manageable steps. It is a powerful tool for summarizing the important modes of failure, factors causing these failures and the likely effects of these failures.</a:t>
            </a:r>
            <a:endParaRPr lang="uk-UA" sz="2200" dirty="0">
              <a:effectLst/>
              <a:latin typeface="Times New Roman" panose="02020603050405020304" pitchFamily="18" charset="0"/>
              <a:ea typeface="Times New Roman" panose="02020603050405020304" pitchFamily="18" charset="0"/>
            </a:endParaRPr>
          </a:p>
          <a:p>
            <a:pPr algn="just"/>
            <a:r>
              <a:rPr lang="en-US" sz="2200" i="1" dirty="0">
                <a:effectLst/>
                <a:latin typeface="Times New Roman" panose="02020603050405020304" pitchFamily="18" charset="0"/>
                <a:ea typeface="Times New Roman" panose="02020603050405020304" pitchFamily="18" charset="0"/>
              </a:rPr>
              <a:t>Disadvantage</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 the </a:t>
            </a:r>
            <a:r>
              <a:rPr lang="en-US" sz="2200" i="1" spc="-10" dirty="0">
                <a:effectLst/>
                <a:latin typeface="Times New Roman" panose="02020603050405020304" pitchFamily="18" charset="0"/>
                <a:ea typeface="Times New Roman" panose="02020603050405020304" pitchFamily="18" charset="0"/>
              </a:rPr>
              <a:t>method</a:t>
            </a:r>
            <a:endParaRPr lang="uk-UA" sz="2200" dirty="0">
              <a:effectLst/>
              <a:latin typeface="Times New Roman" panose="02020603050405020304" pitchFamily="18" charset="0"/>
              <a:ea typeface="Times New Roman" panose="02020603050405020304" pitchFamily="18" charset="0"/>
            </a:endParaRPr>
          </a:p>
          <a:p>
            <a:pPr marR="92075" indent="448945" algn="just"/>
            <a:r>
              <a:rPr lang="en-US" sz="2200" dirty="0">
                <a:effectLst/>
                <a:latin typeface="Times New Roman" panose="02020603050405020304" pitchFamily="18" charset="0"/>
                <a:ea typeface="Times New Roman" panose="02020603050405020304" pitchFamily="18" charset="0"/>
              </a:rPr>
              <a:t>One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main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disadvantages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method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its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limited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use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identification of single failures rather than a combination of failures.</a:t>
            </a:r>
            <a:endParaRPr lang="uk-UA" sz="2200" dirty="0">
              <a:effectLst/>
              <a:latin typeface="Times New Roman" panose="02020603050405020304" pitchFamily="18" charset="0"/>
              <a:ea typeface="Times New Roman" panose="02020603050405020304" pitchFamily="18" charset="0"/>
            </a:endParaRPr>
          </a:p>
          <a:p>
            <a:pPr algn="just"/>
            <a:r>
              <a:rPr lang="en-US" sz="2200" i="1" dirty="0">
                <a:effectLst/>
                <a:latin typeface="Times New Roman" panose="02020603050405020304" pitchFamily="18" charset="0"/>
                <a:ea typeface="Times New Roman" panose="02020603050405020304" pitchFamily="18" charset="0"/>
              </a:rPr>
              <a:t>Potential</a:t>
            </a:r>
            <a:r>
              <a:rPr lang="en-US" sz="2200" i="1" spc="-4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Areas</a:t>
            </a:r>
            <a:r>
              <a:rPr lang="en-US" sz="2200" i="1" spc="-20"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a:t>
            </a:r>
            <a:r>
              <a:rPr lang="en-US" sz="2200" i="1" spc="-20" dirty="0">
                <a:effectLst/>
                <a:latin typeface="Times New Roman" panose="02020603050405020304" pitchFamily="18" charset="0"/>
                <a:ea typeface="Times New Roman" panose="02020603050405020304" pitchFamily="18" charset="0"/>
              </a:rPr>
              <a:t> </a:t>
            </a:r>
            <a:r>
              <a:rPr lang="en-US" sz="2200" i="1" spc="-25" dirty="0">
                <a:effectLst/>
                <a:latin typeface="Times New Roman" panose="02020603050405020304" pitchFamily="18" charset="0"/>
                <a:ea typeface="Times New Roman" panose="02020603050405020304" pitchFamily="18" charset="0"/>
              </a:rPr>
              <a:t>Use</a:t>
            </a:r>
            <a:endParaRPr lang="uk-UA" sz="2200" dirty="0">
              <a:effectLst/>
              <a:latin typeface="Times New Roman" panose="02020603050405020304" pitchFamily="18" charset="0"/>
              <a:ea typeface="Times New Roman" panose="02020603050405020304" pitchFamily="18" charset="0"/>
            </a:endParaRPr>
          </a:p>
          <a:p>
            <a:pPr marR="92075" indent="448945" algn="just"/>
            <a:r>
              <a:rPr lang="en-US" sz="2200" dirty="0">
                <a:effectLst/>
                <a:latin typeface="Times New Roman" panose="02020603050405020304" pitchFamily="18" charset="0"/>
                <a:ea typeface="Times New Roman" panose="02020603050405020304" pitchFamily="18" charset="0"/>
              </a:rPr>
              <a:t>FMEA</a:t>
            </a:r>
            <a:r>
              <a:rPr lang="en-US" sz="2200" spc="39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can</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a:t>
            </a:r>
            <a:r>
              <a:rPr lang="en-US" sz="2200" spc="39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applied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equipment</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facilities</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might</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a:t>
            </a:r>
            <a:r>
              <a:rPr lang="en-US" sz="2200" spc="39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used</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analyze a manufacturing operation and its effect on product or process.</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8257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BEFFD3-3222-99A8-9535-50F8A6FA1387}"/>
              </a:ext>
            </a:extLst>
          </p:cNvPr>
          <p:cNvSpPr txBox="1"/>
          <p:nvPr/>
        </p:nvSpPr>
        <p:spPr>
          <a:xfrm>
            <a:off x="2143433" y="340846"/>
            <a:ext cx="9606116" cy="5847755"/>
          </a:xfrm>
          <a:prstGeom prst="rect">
            <a:avLst/>
          </a:prstGeom>
          <a:noFill/>
        </p:spPr>
        <p:txBody>
          <a:bodyPr wrap="square">
            <a:spAutoFit/>
          </a:bodyPr>
          <a:lstStyle/>
          <a:p>
            <a:pPr marL="450850" indent="448945" algn="just"/>
            <a:r>
              <a:rPr lang="en-US" sz="2200" b="1" u="sng" dirty="0">
                <a:effectLst/>
                <a:latin typeface="Times New Roman" panose="02020603050405020304" pitchFamily="18" charset="0"/>
                <a:ea typeface="Times New Roman" panose="02020603050405020304" pitchFamily="18" charset="0"/>
              </a:rPr>
              <a:t>Failure</a:t>
            </a:r>
            <a:r>
              <a:rPr lang="en-US" sz="2200" b="1" u="sng" spc="-20"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Mode,</a:t>
            </a:r>
            <a:r>
              <a:rPr lang="en-US" sz="2200" b="1" u="sng" spc="-10"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Effects,</a:t>
            </a:r>
            <a:r>
              <a:rPr lang="en-US" sz="2200" b="1" u="sng" spc="-10"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and</a:t>
            </a:r>
            <a:r>
              <a:rPr lang="en-US" sz="2200" b="1" u="sng" spc="-10"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Criticality</a:t>
            </a:r>
            <a:r>
              <a:rPr lang="en-US" sz="2200" b="1" u="sng" spc="-100"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Analysis</a:t>
            </a:r>
            <a:r>
              <a:rPr lang="en-US" sz="2200" b="1" u="sng" spc="-5"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(FMECA)</a:t>
            </a:r>
            <a:endParaRPr lang="uk-UA" sz="2200" b="1" u="sng" spc="-10" dirty="0">
              <a:effectLst/>
              <a:latin typeface="Times New Roman" panose="02020603050405020304" pitchFamily="18" charset="0"/>
              <a:ea typeface="Times New Roman" panose="02020603050405020304" pitchFamily="18" charset="0"/>
            </a:endParaRPr>
          </a:p>
          <a:p>
            <a:pPr marL="450850" indent="448945" algn="just"/>
            <a:endParaRPr lang="uk-UA" sz="2200" b="1" dirty="0">
              <a:effectLst/>
              <a:latin typeface="Times New Roman" panose="02020603050405020304" pitchFamily="18" charset="0"/>
              <a:ea typeface="Times New Roman" panose="02020603050405020304" pitchFamily="18" charset="0"/>
            </a:endParaRPr>
          </a:p>
          <a:p>
            <a:pPr marL="1270" marR="87630" indent="448945" algn="just"/>
            <a:r>
              <a:rPr lang="en-US" sz="2200" dirty="0">
                <a:effectLst/>
                <a:latin typeface="Times New Roman" panose="02020603050405020304" pitchFamily="18" charset="0"/>
                <a:ea typeface="Times New Roman" panose="02020603050405020304" pitchFamily="18" charset="0"/>
              </a:rPr>
              <a:t>Failure Mode, Effects, and Criticality</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Analysis (FMECA) is an expanded method derived from</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Failure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Mode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Effects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Analysis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(FMEA).</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It</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includes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assessment</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severity of consequences. The result of FMECA is a relative "risk scale" for each</a:t>
            </a:r>
            <a:r>
              <a:rPr lang="en-US" sz="2200" spc="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type of failure, which</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 used to rank modes based on their relative risk.</a:t>
            </a:r>
            <a:endParaRPr lang="uk-UA" sz="2200" dirty="0">
              <a:effectLst/>
              <a:latin typeface="Times New Roman" panose="02020603050405020304" pitchFamily="18" charset="0"/>
              <a:ea typeface="Times New Roman" panose="02020603050405020304" pitchFamily="18" charset="0"/>
            </a:endParaRPr>
          </a:p>
          <a:p>
            <a:pPr marL="450850" algn="just">
              <a:spcBef>
                <a:spcPts val="5"/>
              </a:spcBef>
            </a:pPr>
            <a:r>
              <a:rPr lang="en-US" sz="2200" i="1" dirty="0">
                <a:effectLst/>
                <a:latin typeface="Times New Roman" panose="02020603050405020304" pitchFamily="18" charset="0"/>
                <a:ea typeface="Times New Roman" panose="02020603050405020304" pitchFamily="18" charset="0"/>
              </a:rPr>
              <a:t>Advantage</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the </a:t>
            </a:r>
            <a:r>
              <a:rPr lang="en-US" sz="2200" i="1" spc="-10" dirty="0">
                <a:effectLst/>
                <a:latin typeface="Times New Roman" panose="02020603050405020304" pitchFamily="18" charset="0"/>
                <a:ea typeface="Times New Roman" panose="02020603050405020304" pitchFamily="18" charset="0"/>
              </a:rPr>
              <a:t>method</a:t>
            </a:r>
            <a:endParaRPr lang="uk-UA" sz="2200" dirty="0">
              <a:effectLst/>
              <a:latin typeface="Times New Roman" panose="02020603050405020304" pitchFamily="18" charset="0"/>
              <a:ea typeface="Times New Roman" panose="02020603050405020304" pitchFamily="18" charset="0"/>
            </a:endParaRPr>
          </a:p>
          <a:p>
            <a:pPr marL="1270" marR="90170" indent="448945" algn="just"/>
            <a:r>
              <a:rPr lang="en-US" sz="2200" dirty="0">
                <a:effectLst/>
                <a:latin typeface="Times New Roman" panose="02020603050405020304" pitchFamily="18" charset="0"/>
                <a:ea typeface="Times New Roman" panose="02020603050405020304" pitchFamily="18" charset="0"/>
              </a:rPr>
              <a:t>FMECA</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can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establish</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points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where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additional</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preventive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measures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are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necessary to minimize risks.</a:t>
            </a:r>
            <a:endParaRPr lang="uk-UA" sz="2200" dirty="0">
              <a:effectLst/>
              <a:latin typeface="Times New Roman" panose="02020603050405020304" pitchFamily="18" charset="0"/>
              <a:ea typeface="Times New Roman" panose="02020603050405020304" pitchFamily="18" charset="0"/>
            </a:endParaRPr>
          </a:p>
          <a:p>
            <a:pPr marL="450850" algn="just"/>
            <a:r>
              <a:rPr lang="en-US" sz="2200" i="1" dirty="0">
                <a:effectLst/>
                <a:latin typeface="Times New Roman" panose="02020603050405020304" pitchFamily="18" charset="0"/>
                <a:ea typeface="Times New Roman" panose="02020603050405020304" pitchFamily="18" charset="0"/>
              </a:rPr>
              <a:t>Disadvantage</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 the </a:t>
            </a:r>
            <a:r>
              <a:rPr lang="en-US" sz="2200" i="1" spc="-10" dirty="0">
                <a:effectLst/>
                <a:latin typeface="Times New Roman" panose="02020603050405020304" pitchFamily="18" charset="0"/>
                <a:ea typeface="Times New Roman" panose="02020603050405020304" pitchFamily="18" charset="0"/>
              </a:rPr>
              <a:t>method</a:t>
            </a:r>
            <a:endParaRPr lang="uk-UA" sz="2200" dirty="0">
              <a:effectLst/>
              <a:latin typeface="Times New Roman" panose="02020603050405020304" pitchFamily="18" charset="0"/>
              <a:ea typeface="Times New Roman" panose="02020603050405020304" pitchFamily="18" charset="0"/>
            </a:endParaRPr>
          </a:p>
          <a:p>
            <a:pPr marL="1270" marR="90170" indent="448945" algn="just"/>
            <a:r>
              <a:rPr lang="en-US" sz="2200" dirty="0">
                <a:effectLst/>
                <a:latin typeface="Times New Roman" panose="02020603050405020304" pitchFamily="18" charset="0"/>
                <a:ea typeface="Times New Roman" panose="02020603050405020304" pitchFamily="18" charset="0"/>
              </a:rPr>
              <a:t>As is the case with FMEA, one of the main disadvantages of the method is its limited use to the identification of single failures rather than a combination of failures.</a:t>
            </a:r>
            <a:endParaRPr lang="uk-UA" sz="2200" dirty="0">
              <a:effectLst/>
              <a:latin typeface="Times New Roman" panose="02020603050405020304" pitchFamily="18" charset="0"/>
              <a:ea typeface="Times New Roman" panose="02020603050405020304" pitchFamily="18" charset="0"/>
            </a:endParaRPr>
          </a:p>
          <a:p>
            <a:pPr marL="450850" algn="just"/>
            <a:r>
              <a:rPr lang="en-US" sz="2200" i="1" dirty="0">
                <a:effectLst/>
                <a:latin typeface="Times New Roman" panose="02020603050405020304" pitchFamily="18" charset="0"/>
                <a:ea typeface="Times New Roman" panose="02020603050405020304" pitchFamily="18" charset="0"/>
              </a:rPr>
              <a:t>Potential</a:t>
            </a:r>
            <a:r>
              <a:rPr lang="en-US" sz="2200" i="1" spc="-4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Areas</a:t>
            </a:r>
            <a:r>
              <a:rPr lang="en-US" sz="2200" i="1" spc="-20"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a:t>
            </a:r>
            <a:r>
              <a:rPr lang="en-US" sz="2200" i="1" spc="-20" dirty="0">
                <a:effectLst/>
                <a:latin typeface="Times New Roman" panose="02020603050405020304" pitchFamily="18" charset="0"/>
                <a:ea typeface="Times New Roman" panose="02020603050405020304" pitchFamily="18" charset="0"/>
              </a:rPr>
              <a:t> </a:t>
            </a:r>
            <a:r>
              <a:rPr lang="en-US" sz="2200" i="1" spc="-25" dirty="0">
                <a:effectLst/>
                <a:latin typeface="Times New Roman" panose="02020603050405020304" pitchFamily="18" charset="0"/>
                <a:ea typeface="Times New Roman" panose="02020603050405020304" pitchFamily="18" charset="0"/>
              </a:rPr>
              <a:t>Use</a:t>
            </a:r>
            <a:endParaRPr lang="uk-UA" sz="2200" dirty="0">
              <a:effectLst/>
              <a:latin typeface="Times New Roman" panose="02020603050405020304" pitchFamily="18" charset="0"/>
              <a:ea typeface="Times New Roman" panose="02020603050405020304" pitchFamily="18" charset="0"/>
            </a:endParaRPr>
          </a:p>
          <a:p>
            <a:pPr marL="1270" marR="93345" indent="448945" algn="just"/>
            <a:r>
              <a:rPr lang="en-US" sz="2200" dirty="0">
                <a:effectLst/>
                <a:latin typeface="Times New Roman" panose="02020603050405020304" pitchFamily="18" charset="0"/>
                <a:ea typeface="Times New Roman" panose="02020603050405020304" pitchFamily="18" charset="0"/>
              </a:rPr>
              <a:t>FMECA is particularly useful in the pharmaceutical industry for addressing failures and risks associated with manufacturing processes.</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9055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75741D-4ED0-4CE5-298A-1E95808828E7}"/>
              </a:ext>
            </a:extLst>
          </p:cNvPr>
          <p:cNvSpPr txBox="1"/>
          <p:nvPr/>
        </p:nvSpPr>
        <p:spPr>
          <a:xfrm>
            <a:off x="1907458" y="428490"/>
            <a:ext cx="9783097" cy="5847755"/>
          </a:xfrm>
          <a:prstGeom prst="rect">
            <a:avLst/>
          </a:prstGeom>
          <a:noFill/>
        </p:spPr>
        <p:txBody>
          <a:bodyPr wrap="square">
            <a:spAutoFit/>
          </a:bodyPr>
          <a:lstStyle/>
          <a:p>
            <a:pPr marL="450850" indent="448945" algn="just"/>
            <a:r>
              <a:rPr lang="en-US" sz="2200" b="1" u="sng" dirty="0">
                <a:effectLst/>
                <a:latin typeface="Times New Roman" panose="02020603050405020304" pitchFamily="18" charset="0"/>
                <a:ea typeface="Times New Roman" panose="02020603050405020304" pitchFamily="18" charset="0"/>
              </a:rPr>
              <a:t>Fault</a:t>
            </a:r>
            <a:r>
              <a:rPr lang="en-US" sz="2200" b="1" u="sng" spc="-10"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Tree</a:t>
            </a:r>
            <a:r>
              <a:rPr lang="en-US" sz="2200" b="1" u="sng" spc="-1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Analysis</a:t>
            </a:r>
            <a:r>
              <a:rPr lang="en-US" sz="2200" b="1" u="sng" spc="-5" dirty="0">
                <a:effectLst/>
                <a:latin typeface="Times New Roman" panose="02020603050405020304" pitchFamily="18" charset="0"/>
                <a:ea typeface="Times New Roman" panose="02020603050405020304" pitchFamily="18" charset="0"/>
              </a:rPr>
              <a:t> </a:t>
            </a:r>
            <a:r>
              <a:rPr lang="en-US" sz="2200" b="1" u="sng" spc="-20" dirty="0">
                <a:effectLst/>
                <a:latin typeface="Times New Roman" panose="02020603050405020304" pitchFamily="18" charset="0"/>
                <a:ea typeface="Times New Roman" panose="02020603050405020304" pitchFamily="18" charset="0"/>
              </a:rPr>
              <a:t>(FTA)</a:t>
            </a:r>
            <a:endParaRPr lang="uk-UA" sz="2200" b="1" u="sng" spc="-20" dirty="0">
              <a:effectLst/>
              <a:latin typeface="Times New Roman" panose="02020603050405020304" pitchFamily="18" charset="0"/>
              <a:ea typeface="Times New Roman" panose="02020603050405020304" pitchFamily="18" charset="0"/>
            </a:endParaRPr>
          </a:p>
          <a:p>
            <a:pPr marL="450850" indent="448945" algn="just"/>
            <a:endParaRPr lang="uk-UA" sz="2200" dirty="0">
              <a:effectLst/>
              <a:latin typeface="Times New Roman" panose="02020603050405020304" pitchFamily="18" charset="0"/>
              <a:ea typeface="Times New Roman" panose="02020603050405020304" pitchFamily="18" charset="0"/>
            </a:endParaRPr>
          </a:p>
          <a:p>
            <a:pPr marL="1270" marR="88900" indent="448945" algn="just"/>
            <a:r>
              <a:rPr lang="en-US" sz="2200" dirty="0">
                <a:effectLst/>
                <a:latin typeface="Times New Roman" panose="02020603050405020304" pitchFamily="18" charset="0"/>
                <a:ea typeface="Times New Roman" panose="02020603050405020304" pitchFamily="18" charset="0"/>
              </a:rPr>
              <a:t>FTA</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evaluates</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system</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failures</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one</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at a</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time</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but</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can</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combine</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multiple</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causes</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failure</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by identifying causal chains. The results are represented pictorially in the form of a tree of fault </a:t>
            </a:r>
            <a:r>
              <a:rPr lang="en-US" sz="2200" spc="-10" dirty="0">
                <a:effectLst/>
                <a:latin typeface="Times New Roman" panose="02020603050405020304" pitchFamily="18" charset="0"/>
                <a:ea typeface="Times New Roman" panose="02020603050405020304" pitchFamily="18" charset="0"/>
              </a:rPr>
              <a:t>modes.</a:t>
            </a:r>
            <a:endParaRPr lang="uk-UA" sz="2200" dirty="0">
              <a:effectLst/>
              <a:latin typeface="Times New Roman" panose="02020603050405020304" pitchFamily="18" charset="0"/>
              <a:ea typeface="Times New Roman" panose="02020603050405020304" pitchFamily="18" charset="0"/>
            </a:endParaRPr>
          </a:p>
          <a:p>
            <a:pPr marL="450850" algn="just"/>
            <a:r>
              <a:rPr lang="en-US" sz="2200" i="1" dirty="0">
                <a:effectLst/>
                <a:latin typeface="Times New Roman" panose="02020603050405020304" pitchFamily="18" charset="0"/>
                <a:ea typeface="Times New Roman" panose="02020603050405020304" pitchFamily="18" charset="0"/>
              </a:rPr>
              <a:t>Advantage</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the </a:t>
            </a:r>
            <a:r>
              <a:rPr lang="en-US" sz="2200" i="1" spc="-10" dirty="0">
                <a:effectLst/>
                <a:latin typeface="Times New Roman" panose="02020603050405020304" pitchFamily="18" charset="0"/>
                <a:ea typeface="Times New Roman" panose="02020603050405020304" pitchFamily="18" charset="0"/>
              </a:rPr>
              <a:t>method</a:t>
            </a:r>
            <a:endParaRPr lang="uk-UA" sz="2200" dirty="0">
              <a:effectLst/>
              <a:latin typeface="Times New Roman" panose="02020603050405020304" pitchFamily="18" charset="0"/>
              <a:ea typeface="Times New Roman" panose="02020603050405020304" pitchFamily="18" charset="0"/>
            </a:endParaRPr>
          </a:p>
          <a:p>
            <a:pPr marL="450850" indent="448945" algn="just"/>
            <a:r>
              <a:rPr lang="en-US" sz="2200" dirty="0">
                <a:effectLst/>
                <a:latin typeface="Times New Roman" panose="02020603050405020304" pitchFamily="18" charset="0"/>
                <a:ea typeface="Times New Roman" panose="02020603050405020304" pitchFamily="18" charset="0"/>
              </a:rPr>
              <a:t>FTA</a:t>
            </a:r>
            <a:r>
              <a:rPr lang="en-US" sz="2200" spc="3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a:t>
            </a:r>
            <a:r>
              <a:rPr lang="en-US" sz="2200" spc="3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t>
            </a:r>
            <a:r>
              <a:rPr lang="en-US" sz="2200" spc="3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effective</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tool</a:t>
            </a:r>
            <a:r>
              <a:rPr lang="en-US" sz="2200" spc="3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evaluating</a:t>
            </a:r>
            <a:r>
              <a:rPr lang="en-US" sz="2200" spc="3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how</a:t>
            </a:r>
            <a:r>
              <a:rPr lang="en-US" sz="2200" spc="3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multiple</a:t>
            </a:r>
            <a:r>
              <a:rPr lang="en-US" sz="2200" spc="3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factors</a:t>
            </a:r>
            <a:r>
              <a:rPr lang="en-US" sz="2200" spc="3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affect</a:t>
            </a:r>
            <a:r>
              <a:rPr lang="en-US" sz="2200" spc="3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a:t>
            </a:r>
            <a:r>
              <a:rPr lang="en-US" sz="2200" spc="36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given</a:t>
            </a:r>
            <a:r>
              <a:rPr lang="en-US" sz="2200" spc="36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issue.</a:t>
            </a:r>
            <a:r>
              <a:rPr lang="uk-UA" sz="2200" spc="-10" dirty="0">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output</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FTA</a:t>
            </a:r>
            <a:r>
              <a:rPr lang="en-US" sz="2200" spc="-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includes</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visual</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representation</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failure</a:t>
            </a:r>
            <a:r>
              <a:rPr lang="en-US" sz="2200" spc="-1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modes.</a:t>
            </a:r>
            <a:endParaRPr lang="uk-UA" sz="2200" dirty="0">
              <a:effectLst/>
              <a:latin typeface="Times New Roman" panose="02020603050405020304" pitchFamily="18" charset="0"/>
              <a:ea typeface="Times New Roman" panose="02020603050405020304" pitchFamily="18" charset="0"/>
            </a:endParaRPr>
          </a:p>
          <a:p>
            <a:pPr marL="450850" algn="just"/>
            <a:r>
              <a:rPr lang="en-US" sz="2200" i="1" dirty="0">
                <a:effectLst/>
                <a:latin typeface="Times New Roman" panose="02020603050405020304" pitchFamily="18" charset="0"/>
                <a:ea typeface="Times New Roman" panose="02020603050405020304" pitchFamily="18" charset="0"/>
              </a:rPr>
              <a:t>Disadvantage</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 the </a:t>
            </a:r>
            <a:r>
              <a:rPr lang="en-US" sz="2200" i="1" spc="-10" dirty="0">
                <a:effectLst/>
                <a:latin typeface="Times New Roman" panose="02020603050405020304" pitchFamily="18" charset="0"/>
                <a:ea typeface="Times New Roman" panose="02020603050405020304" pitchFamily="18" charset="0"/>
              </a:rPr>
              <a:t>method</a:t>
            </a:r>
            <a:endParaRPr lang="uk-UA" sz="2200" dirty="0">
              <a:effectLst/>
              <a:latin typeface="Times New Roman" panose="02020603050405020304" pitchFamily="18" charset="0"/>
              <a:ea typeface="Times New Roman" panose="02020603050405020304" pitchFamily="18" charset="0"/>
            </a:endParaRPr>
          </a:p>
          <a:p>
            <a:pPr marL="1270" marR="91440" indent="448945" algn="just"/>
            <a:r>
              <a:rPr lang="en-US" sz="2200" dirty="0">
                <a:effectLst/>
                <a:latin typeface="Times New Roman" panose="02020603050405020304" pitchFamily="18" charset="0"/>
                <a:ea typeface="Times New Roman" panose="02020603050405020304" pitchFamily="18" charset="0"/>
              </a:rPr>
              <a:t>The</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disadvantage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 method is</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static</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nature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model, which</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does not</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take</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into account the time dependence factor.</a:t>
            </a:r>
            <a:endParaRPr lang="uk-UA" sz="2200" dirty="0">
              <a:effectLst/>
              <a:latin typeface="Times New Roman" panose="02020603050405020304" pitchFamily="18" charset="0"/>
              <a:ea typeface="Times New Roman" panose="02020603050405020304" pitchFamily="18" charset="0"/>
            </a:endParaRPr>
          </a:p>
          <a:p>
            <a:pPr marL="450850" algn="just"/>
            <a:r>
              <a:rPr lang="en-US" sz="2200" i="1" dirty="0">
                <a:effectLst/>
                <a:latin typeface="Times New Roman" panose="02020603050405020304" pitchFamily="18" charset="0"/>
                <a:ea typeface="Times New Roman" panose="02020603050405020304" pitchFamily="18" charset="0"/>
              </a:rPr>
              <a:t>Potential</a:t>
            </a:r>
            <a:r>
              <a:rPr lang="en-US" sz="2200" i="1" spc="-4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Areas</a:t>
            </a:r>
            <a:r>
              <a:rPr lang="en-US" sz="2200" i="1" spc="-20"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a:t>
            </a:r>
            <a:r>
              <a:rPr lang="en-US" sz="2200" i="1" spc="-20" dirty="0">
                <a:effectLst/>
                <a:latin typeface="Times New Roman" panose="02020603050405020304" pitchFamily="18" charset="0"/>
                <a:ea typeface="Times New Roman" panose="02020603050405020304" pitchFamily="18" charset="0"/>
              </a:rPr>
              <a:t> </a:t>
            </a:r>
            <a:r>
              <a:rPr lang="en-US" sz="2200" i="1" spc="-25" dirty="0">
                <a:effectLst/>
                <a:latin typeface="Times New Roman" panose="02020603050405020304" pitchFamily="18" charset="0"/>
                <a:ea typeface="Times New Roman" panose="02020603050405020304" pitchFamily="18" charset="0"/>
              </a:rPr>
              <a:t>Use</a:t>
            </a:r>
            <a:endParaRPr lang="uk-UA" sz="2200" dirty="0">
              <a:effectLst/>
              <a:latin typeface="Times New Roman" panose="02020603050405020304" pitchFamily="18" charset="0"/>
              <a:ea typeface="Times New Roman" panose="02020603050405020304" pitchFamily="18" charset="0"/>
            </a:endParaRPr>
          </a:p>
          <a:p>
            <a:pPr marL="1270" marR="88265" indent="448945" algn="just"/>
            <a:r>
              <a:rPr lang="en-US" sz="2200" dirty="0">
                <a:effectLst/>
                <a:latin typeface="Times New Roman" panose="02020603050405020304" pitchFamily="18" charset="0"/>
                <a:ea typeface="Times New Roman" panose="02020603050405020304" pitchFamily="18" charset="0"/>
              </a:rPr>
              <a:t>FTA can be applied to investigate complaints or deviations to achieve a full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understanding of their root causes and ensure that planned improvements fully resolve the issue without</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leading</a:t>
            </a:r>
            <a:r>
              <a:rPr lang="en-US" sz="2200" spc="3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other</a:t>
            </a:r>
            <a:r>
              <a:rPr lang="en-US" sz="2200" spc="3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problems</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(i.e.,</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solving</a:t>
            </a:r>
            <a:r>
              <a:rPr lang="en-US" sz="2200" spc="3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one</a:t>
            </a:r>
            <a:r>
              <a:rPr lang="en-US" sz="2200" spc="3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problem</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does</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not</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become</a:t>
            </a:r>
            <a:r>
              <a:rPr lang="en-US" sz="2200" spc="3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3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cause of another problem).</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99049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B64F7E-C53B-D0AB-B8FB-49C8565AF37A}"/>
              </a:ext>
            </a:extLst>
          </p:cNvPr>
          <p:cNvSpPr txBox="1"/>
          <p:nvPr/>
        </p:nvSpPr>
        <p:spPr>
          <a:xfrm>
            <a:off x="2625212" y="736175"/>
            <a:ext cx="8711381" cy="5024452"/>
          </a:xfrm>
          <a:prstGeom prst="rect">
            <a:avLst/>
          </a:prstGeom>
          <a:noFill/>
          <a:ln w="28575">
            <a:solidFill>
              <a:srgbClr val="FF0000"/>
            </a:solidFill>
          </a:ln>
        </p:spPr>
        <p:txBody>
          <a:bodyPr wrap="square">
            <a:spAutoFit/>
          </a:bodyPr>
          <a:lstStyle/>
          <a:p>
            <a:pPr marL="450850" indent="448945" algn="just">
              <a:spcBef>
                <a:spcPts val="5"/>
              </a:spcBef>
            </a:pPr>
            <a:r>
              <a:rPr lang="en-US" sz="2000" b="1" u="sng" dirty="0">
                <a:effectLst/>
                <a:latin typeface="Times New Roman" panose="02020603050405020304" pitchFamily="18" charset="0"/>
                <a:ea typeface="Times New Roman" panose="02020603050405020304" pitchFamily="18" charset="0"/>
              </a:rPr>
              <a:t>Hazard</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Analysis</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and</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Critical</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Control</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Points </a:t>
            </a:r>
            <a:r>
              <a:rPr lang="en-US" sz="2000" b="1" u="sng" spc="-10" dirty="0">
                <a:effectLst/>
                <a:latin typeface="Times New Roman" panose="02020603050405020304" pitchFamily="18" charset="0"/>
                <a:ea typeface="Times New Roman" panose="02020603050405020304" pitchFamily="18" charset="0"/>
              </a:rPr>
              <a:t>(HACCP)</a:t>
            </a:r>
            <a:endParaRPr lang="uk-UA" sz="2000" b="1" dirty="0">
              <a:effectLst/>
              <a:latin typeface="Times New Roman" panose="02020603050405020304" pitchFamily="18" charset="0"/>
              <a:ea typeface="Times New Roman" panose="02020603050405020304" pitchFamily="18" charset="0"/>
            </a:endParaRPr>
          </a:p>
          <a:p>
            <a:pPr marL="1270" marR="85725" indent="448945" algn="just"/>
            <a:r>
              <a:rPr lang="en-US" sz="2000" dirty="0">
                <a:effectLst/>
                <a:latin typeface="Times New Roman" panose="02020603050405020304" pitchFamily="18" charset="0"/>
                <a:ea typeface="Times New Roman" panose="02020603050405020304" pitchFamily="18" charset="0"/>
              </a:rPr>
              <a:t>HACCP is a systematic, proactive, and preventive tool for assuring product quality, reliability, and safety. HACCP involves identifying critical control points in the production </a:t>
            </a:r>
            <a:r>
              <a:rPr lang="en-US" sz="2000" spc="-10" dirty="0">
                <a:effectLst/>
                <a:latin typeface="Times New Roman" panose="02020603050405020304" pitchFamily="18" charset="0"/>
                <a:ea typeface="Times New Roman" panose="02020603050405020304" pitchFamily="18" charset="0"/>
              </a:rPr>
              <a:t>process.</a:t>
            </a:r>
            <a:endParaRPr lang="uk-UA" sz="2000" spc="-10" dirty="0">
              <a:effectLst/>
              <a:latin typeface="Times New Roman" panose="02020603050405020304" pitchFamily="18" charset="0"/>
              <a:ea typeface="Times New Roman" panose="02020603050405020304" pitchFamily="18" charset="0"/>
            </a:endParaRPr>
          </a:p>
          <a:p>
            <a:pPr marL="1270" marR="85725" indent="448945" algn="just"/>
            <a:endParaRPr lang="uk-UA" sz="2000" spc="-10" dirty="0">
              <a:latin typeface="Times New Roman" panose="02020603050405020304" pitchFamily="18" charset="0"/>
              <a:ea typeface="Times New Roman" panose="02020603050405020304" pitchFamily="18" charset="0"/>
            </a:endParaRPr>
          </a:p>
          <a:p>
            <a:pPr marL="450850" indent="448945" algn="l">
              <a:spcBef>
                <a:spcPts val="330"/>
              </a:spcBef>
            </a:pPr>
            <a:r>
              <a:rPr lang="en-US" sz="2000" dirty="0">
                <a:effectLst/>
                <a:latin typeface="Times New Roman" panose="02020603050405020304" pitchFamily="18" charset="0"/>
                <a:ea typeface="Times New Roman" panose="02020603050405020304" pitchFamily="18" charset="0"/>
              </a:rPr>
              <a:t>HACCP</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consists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following</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seven </a:t>
            </a:r>
            <a:r>
              <a:rPr lang="en-US" sz="2000" spc="-10" dirty="0">
                <a:effectLst/>
                <a:latin typeface="Times New Roman" panose="02020603050405020304" pitchFamily="18" charset="0"/>
                <a:ea typeface="Times New Roman" panose="02020603050405020304" pitchFamily="18" charset="0"/>
              </a:rPr>
              <a:t>steps:</a:t>
            </a:r>
            <a:endParaRPr lang="uk-UA" sz="2000" dirty="0">
              <a:effectLst/>
              <a:latin typeface="Times New Roman" panose="02020603050405020304" pitchFamily="18" charset="0"/>
              <a:ea typeface="Times New Roman" panose="02020603050405020304" pitchFamily="18" charset="0"/>
            </a:endParaRPr>
          </a:p>
          <a:p>
            <a:pPr marL="342900" marR="92710" lvl="0" indent="-342900">
              <a:buSzPts val="1200"/>
              <a:buFont typeface="Times New Roman" panose="02020603050405020304" pitchFamily="18" charset="0"/>
              <a:buAutoNum type="arabicParenR"/>
              <a:tabLst>
                <a:tab pos="694690" algn="l"/>
              </a:tabLst>
            </a:pPr>
            <a:r>
              <a:rPr lang="en-US" sz="2000" spc="0" dirty="0">
                <a:effectLst/>
                <a:latin typeface="Times New Roman" panose="02020603050405020304" pitchFamily="18" charset="0"/>
                <a:ea typeface="Times New Roman" panose="02020603050405020304" pitchFamily="18" charset="0"/>
              </a:rPr>
              <a:t>conduct</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hazard</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analysis</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identify</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preventive</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measures</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for</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each</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step of the process;</a:t>
            </a:r>
            <a:endParaRPr lang="uk-UA" sz="2000" spc="0" dirty="0">
              <a:effectLst/>
              <a:latin typeface="Times New Roman" panose="02020603050405020304" pitchFamily="18" charset="0"/>
              <a:ea typeface="Times New Roman" panose="02020603050405020304" pitchFamily="18" charset="0"/>
            </a:endParaRPr>
          </a:p>
          <a:p>
            <a:pPr marL="342900" lvl="0" indent="-342900">
              <a:spcBef>
                <a:spcPts val="5"/>
              </a:spcBef>
              <a:buSzPts val="1200"/>
              <a:buFont typeface="Times New Roman" panose="02020603050405020304" pitchFamily="18" charset="0"/>
              <a:buAutoNum type="arabicParenR"/>
              <a:tabLst>
                <a:tab pos="614680" algn="l"/>
              </a:tabLst>
            </a:pPr>
            <a:r>
              <a:rPr lang="en-US" sz="2000" spc="0" dirty="0">
                <a:effectLst/>
                <a:latin typeface="Times New Roman" panose="02020603050405020304" pitchFamily="18" charset="0"/>
                <a:ea typeface="Times New Roman" panose="02020603050405020304" pitchFamily="18" charset="0"/>
              </a:rPr>
              <a:t>determine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 critical control</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points;</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14680" algn="l"/>
              </a:tabLst>
            </a:pPr>
            <a:r>
              <a:rPr lang="en-US" sz="2000" spc="0" dirty="0">
                <a:effectLst/>
                <a:latin typeface="Times New Roman" panose="02020603050405020304" pitchFamily="18" charset="0"/>
                <a:ea typeface="Times New Roman" panose="02020603050405020304" pitchFamily="18" charset="0"/>
              </a:rPr>
              <a:t>establish</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critical</a:t>
            </a:r>
            <a:r>
              <a:rPr lang="en-US" sz="2000" spc="-10" dirty="0">
                <a:effectLst/>
                <a:latin typeface="Times New Roman" panose="02020603050405020304" pitchFamily="18" charset="0"/>
                <a:ea typeface="Times New Roman" panose="02020603050405020304" pitchFamily="18" charset="0"/>
              </a:rPr>
              <a:t> limits;</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14680" algn="l"/>
              </a:tabLst>
            </a:pPr>
            <a:r>
              <a:rPr lang="en-US" sz="2000" spc="0" dirty="0">
                <a:effectLst/>
                <a:latin typeface="Times New Roman" panose="02020603050405020304" pitchFamily="18" charset="0"/>
                <a:ea typeface="Times New Roman" panose="02020603050405020304" pitchFamily="18" charset="0"/>
              </a:rPr>
              <a:t>establish</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 system</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 monitor</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critical control </a:t>
            </a:r>
            <a:r>
              <a:rPr lang="en-US" sz="2000" spc="-10" dirty="0">
                <a:effectLst/>
                <a:latin typeface="Times New Roman" panose="02020603050405020304" pitchFamily="18" charset="0"/>
                <a:ea typeface="Times New Roman" panose="02020603050405020304" pitchFamily="18" charset="0"/>
              </a:rPr>
              <a:t>points;</a:t>
            </a:r>
            <a:endParaRPr lang="uk-UA" sz="2000" spc="0" dirty="0">
              <a:effectLst/>
              <a:latin typeface="Times New Roman" panose="02020603050405020304" pitchFamily="18" charset="0"/>
              <a:ea typeface="Times New Roman" panose="02020603050405020304" pitchFamily="18" charset="0"/>
            </a:endParaRPr>
          </a:p>
          <a:p>
            <a:pPr marL="342900" marR="95250" lvl="0" indent="-342900">
              <a:buSzPts val="1200"/>
              <a:buFont typeface="Times New Roman" panose="02020603050405020304" pitchFamily="18" charset="0"/>
              <a:buAutoNum type="arabicParenR"/>
              <a:tabLst>
                <a:tab pos="627380" algn="l"/>
              </a:tabLst>
            </a:pPr>
            <a:r>
              <a:rPr lang="en-US" sz="2000" spc="0" dirty="0">
                <a:effectLst/>
                <a:latin typeface="Times New Roman" panose="02020603050405020304" pitchFamily="18" charset="0"/>
                <a:ea typeface="Times New Roman" panose="02020603050405020304" pitchFamily="18" charset="0"/>
              </a:rPr>
              <a:t>establish the corrective action to be taken when monitoring indicates that the critical</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control points are not in a state of control;</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14680" algn="l"/>
              </a:tabLst>
            </a:pPr>
            <a:r>
              <a:rPr lang="en-US" sz="2000" spc="0" dirty="0">
                <a:effectLst/>
                <a:latin typeface="Times New Roman" panose="02020603050405020304" pitchFamily="18" charset="0"/>
                <a:ea typeface="Times New Roman" panose="02020603050405020304" pitchFamily="18" charset="0"/>
              </a:rPr>
              <a:t>establish</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system to verify</a:t>
            </a:r>
            <a:r>
              <a:rPr lang="en-US" sz="2000" spc="-3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that the HACCP</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system is working</a:t>
            </a:r>
            <a:r>
              <a:rPr lang="en-US" sz="2000" spc="-10" dirty="0">
                <a:effectLst/>
                <a:latin typeface="Times New Roman" panose="02020603050405020304" pitchFamily="18" charset="0"/>
                <a:ea typeface="Times New Roman" panose="02020603050405020304" pitchFamily="18" charset="0"/>
              </a:rPr>
              <a:t> effectively;</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614680" algn="l"/>
              </a:tabLst>
            </a:pPr>
            <a:r>
              <a:rPr lang="en-US" sz="2000" spc="0" dirty="0">
                <a:effectLst/>
                <a:latin typeface="Times New Roman" panose="02020603050405020304" pitchFamily="18" charset="0"/>
                <a:ea typeface="Times New Roman" panose="02020603050405020304" pitchFamily="18" charset="0"/>
              </a:rPr>
              <a:t>establish</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record-keeping</a:t>
            </a:r>
            <a:r>
              <a:rPr lang="en-US" sz="2000" spc="-10" dirty="0">
                <a:effectLst/>
                <a:latin typeface="Times New Roman" panose="02020603050405020304" pitchFamily="18" charset="0"/>
                <a:ea typeface="Times New Roman" panose="02020603050405020304" pitchFamily="18" charset="0"/>
              </a:rPr>
              <a:t> system.</a:t>
            </a:r>
            <a:endParaRPr lang="uk-UA" sz="2000" spc="0" dirty="0">
              <a:effectLst/>
              <a:latin typeface="Times New Roman" panose="02020603050405020304" pitchFamily="18" charset="0"/>
              <a:ea typeface="Times New Roman" panose="02020603050405020304" pitchFamily="18" charset="0"/>
            </a:endParaRPr>
          </a:p>
          <a:p>
            <a:pPr marL="1270" marR="85725" indent="448945" algn="just"/>
            <a:endParaRPr lang="uk-UA" sz="1800" dirty="0">
              <a:effectLst/>
              <a:latin typeface="Times New Roman" panose="02020603050405020304" pitchFamily="18" charset="0"/>
              <a:ea typeface="Times New Roman" panose="02020603050405020304" pitchFamily="18" charset="0"/>
            </a:endParaRPr>
          </a:p>
        </p:txBody>
      </p:sp>
      <p:pic>
        <p:nvPicPr>
          <p:cNvPr id="3074" name="Picture 2" descr="Attention Instituto Federal Sul-rio-grandense Information Company,  attention, company, service, hand png | PNGWing">
            <a:extLst>
              <a:ext uri="{FF2B5EF4-FFF2-40B4-BE49-F238E27FC236}">
                <a16:creationId xmlns:a16="http://schemas.microsoft.com/office/drawing/2014/main" id="{FB7A21BB-ABAD-8F52-FD05-3D98122A7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51" y="1199534"/>
            <a:ext cx="2051536" cy="3396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796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419BBA-AB95-705E-FD9A-A4292710DBFA}"/>
              </a:ext>
            </a:extLst>
          </p:cNvPr>
          <p:cNvSpPr txBox="1"/>
          <p:nvPr/>
        </p:nvSpPr>
        <p:spPr>
          <a:xfrm>
            <a:off x="2340076" y="660310"/>
            <a:ext cx="8947355" cy="5170646"/>
          </a:xfrm>
          <a:prstGeom prst="rect">
            <a:avLst/>
          </a:prstGeom>
          <a:noFill/>
        </p:spPr>
        <p:txBody>
          <a:bodyPr wrap="square">
            <a:spAutoFit/>
          </a:bodyPr>
          <a:lstStyle/>
          <a:p>
            <a:pPr marL="450850" algn="just"/>
            <a:r>
              <a:rPr lang="en-US" sz="2200" i="1" dirty="0">
                <a:effectLst/>
                <a:latin typeface="Times New Roman" panose="02020603050405020304" pitchFamily="18" charset="0"/>
                <a:ea typeface="Times New Roman" panose="02020603050405020304" pitchFamily="18" charset="0"/>
              </a:rPr>
              <a:t>Advantage</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the </a:t>
            </a:r>
            <a:r>
              <a:rPr lang="en-US" sz="2200" i="1" spc="-10" dirty="0">
                <a:effectLst/>
                <a:latin typeface="Times New Roman" panose="02020603050405020304" pitchFamily="18" charset="0"/>
                <a:ea typeface="Times New Roman" panose="02020603050405020304" pitchFamily="18" charset="0"/>
              </a:rPr>
              <a:t>method</a:t>
            </a:r>
            <a:endParaRPr lang="uk-UA" sz="2200" dirty="0">
              <a:effectLst/>
              <a:latin typeface="Times New Roman" panose="02020603050405020304" pitchFamily="18" charset="0"/>
              <a:ea typeface="Times New Roman" panose="02020603050405020304" pitchFamily="18" charset="0"/>
            </a:endParaRPr>
          </a:p>
          <a:p>
            <a:pPr marL="1270" marR="90170" indent="448945" algn="just"/>
            <a:r>
              <a:rPr lang="en-US" sz="2200" dirty="0">
                <a:effectLst/>
                <a:latin typeface="Times New Roman" panose="02020603050405020304" pitchFamily="18" charset="0"/>
                <a:ea typeface="Times New Roman" panose="02020603050405020304" pitchFamily="18" charset="0"/>
              </a:rPr>
              <a:t>The output of a HACCP analysis is risk management information that facilitates monitoring of critical points. This allows to organize regular control at critical control points in the production process.</a:t>
            </a:r>
            <a:endParaRPr lang="uk-UA" sz="2200" dirty="0">
              <a:effectLst/>
              <a:latin typeface="Times New Roman" panose="02020603050405020304" pitchFamily="18" charset="0"/>
              <a:ea typeface="Times New Roman" panose="02020603050405020304" pitchFamily="18" charset="0"/>
            </a:endParaRPr>
          </a:p>
          <a:p>
            <a:pPr marL="1270" marR="90170" indent="448945" algn="just"/>
            <a:endParaRPr lang="uk-UA" sz="2200" dirty="0">
              <a:effectLst/>
              <a:latin typeface="Times New Roman" panose="02020603050405020304" pitchFamily="18" charset="0"/>
              <a:ea typeface="Times New Roman" panose="02020603050405020304" pitchFamily="18" charset="0"/>
            </a:endParaRPr>
          </a:p>
          <a:p>
            <a:pPr marL="450850" algn="just"/>
            <a:r>
              <a:rPr lang="en-US" sz="2200" i="1" dirty="0">
                <a:effectLst/>
                <a:latin typeface="Times New Roman" panose="02020603050405020304" pitchFamily="18" charset="0"/>
                <a:ea typeface="Times New Roman" panose="02020603050405020304" pitchFamily="18" charset="0"/>
              </a:rPr>
              <a:t>Disadvantage</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 the </a:t>
            </a:r>
            <a:r>
              <a:rPr lang="en-US" sz="2200" i="1" spc="-10" dirty="0">
                <a:effectLst/>
                <a:latin typeface="Times New Roman" panose="02020603050405020304" pitchFamily="18" charset="0"/>
                <a:ea typeface="Times New Roman" panose="02020603050405020304" pitchFamily="18" charset="0"/>
              </a:rPr>
              <a:t>method</a:t>
            </a:r>
            <a:endParaRPr lang="uk-UA" sz="2200" dirty="0">
              <a:effectLst/>
              <a:latin typeface="Times New Roman" panose="02020603050405020304" pitchFamily="18" charset="0"/>
              <a:ea typeface="Times New Roman" panose="02020603050405020304" pitchFamily="18" charset="0"/>
            </a:endParaRPr>
          </a:p>
          <a:p>
            <a:pPr marL="1270" marR="92710" indent="448945" algn="just"/>
            <a:r>
              <a:rPr lang="en-US" sz="2200" dirty="0">
                <a:effectLst/>
                <a:latin typeface="Times New Roman" panose="02020603050405020304" pitchFamily="18" charset="0"/>
                <a:ea typeface="Times New Roman" panose="02020603050405020304" pitchFamily="18" charset="0"/>
              </a:rPr>
              <a:t>The disadvantage of HACCP is the application of measures only when the controlled parameters exceed the set limits, which does not always give effective results, because it does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not allow to take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into account the changes in the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controlled parameter within the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specified</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limits.</a:t>
            </a:r>
            <a:endParaRPr lang="uk-UA" sz="2200" dirty="0">
              <a:effectLst/>
              <a:latin typeface="Times New Roman" panose="02020603050405020304" pitchFamily="18" charset="0"/>
              <a:ea typeface="Times New Roman" panose="02020603050405020304" pitchFamily="18" charset="0"/>
            </a:endParaRPr>
          </a:p>
          <a:p>
            <a:pPr marL="1270" marR="92710" indent="448945" algn="just"/>
            <a:endParaRPr lang="uk-UA" sz="2200" dirty="0">
              <a:effectLst/>
              <a:latin typeface="Times New Roman" panose="02020603050405020304" pitchFamily="18" charset="0"/>
              <a:ea typeface="Times New Roman" panose="02020603050405020304" pitchFamily="18" charset="0"/>
            </a:endParaRPr>
          </a:p>
          <a:p>
            <a:pPr marL="450850" algn="just"/>
            <a:r>
              <a:rPr lang="en-US" sz="2200" i="1" dirty="0">
                <a:effectLst/>
                <a:latin typeface="Times New Roman" panose="02020603050405020304" pitchFamily="18" charset="0"/>
                <a:ea typeface="Times New Roman" panose="02020603050405020304" pitchFamily="18" charset="0"/>
              </a:rPr>
              <a:t>Potential</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Areas of </a:t>
            </a:r>
            <a:r>
              <a:rPr lang="en-US" sz="2200" i="1" spc="-25" dirty="0">
                <a:effectLst/>
                <a:latin typeface="Times New Roman" panose="02020603050405020304" pitchFamily="18" charset="0"/>
                <a:ea typeface="Times New Roman" panose="02020603050405020304" pitchFamily="18" charset="0"/>
              </a:rPr>
              <a:t>Use</a:t>
            </a:r>
            <a:endParaRPr lang="uk-UA" sz="2200" dirty="0">
              <a:effectLst/>
              <a:latin typeface="Times New Roman" panose="02020603050405020304" pitchFamily="18" charset="0"/>
              <a:ea typeface="Times New Roman" panose="02020603050405020304" pitchFamily="18" charset="0"/>
            </a:endParaRPr>
          </a:p>
          <a:p>
            <a:pPr marL="1270" marR="93345" indent="448945" algn="just"/>
            <a:r>
              <a:rPr lang="en-US" sz="2200" dirty="0">
                <a:effectLst/>
                <a:latin typeface="Times New Roman" panose="02020603050405020304" pitchFamily="18" charset="0"/>
                <a:ea typeface="Times New Roman" panose="02020603050405020304" pitchFamily="18" charset="0"/>
              </a:rPr>
              <a:t>HACCP</a:t>
            </a:r>
            <a:r>
              <a:rPr lang="en-US" sz="2200" spc="-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can be used to identify</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 manage risks associated with physical, chemical, and biological hazards (including microbial contamination).</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2085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CDE88D-90E1-F1B9-DA0D-FC5D1735EE63}"/>
              </a:ext>
            </a:extLst>
          </p:cNvPr>
          <p:cNvSpPr txBox="1"/>
          <p:nvPr/>
        </p:nvSpPr>
        <p:spPr>
          <a:xfrm>
            <a:off x="2015613" y="199804"/>
            <a:ext cx="9635613" cy="5940088"/>
          </a:xfrm>
          <a:prstGeom prst="rect">
            <a:avLst/>
          </a:prstGeom>
          <a:noFill/>
        </p:spPr>
        <p:txBody>
          <a:bodyPr wrap="square">
            <a:spAutoFit/>
          </a:bodyPr>
          <a:lstStyle/>
          <a:p>
            <a:pPr marL="450850" indent="448945" algn="ctr">
              <a:spcBef>
                <a:spcPts val="5"/>
              </a:spcBef>
            </a:pPr>
            <a:r>
              <a:rPr lang="en-US" sz="2000" b="1" u="sng" dirty="0">
                <a:effectLst/>
                <a:latin typeface="Times New Roman" panose="02020603050405020304" pitchFamily="18" charset="0"/>
                <a:ea typeface="Times New Roman" panose="02020603050405020304" pitchFamily="18" charset="0"/>
              </a:rPr>
              <a:t>Hazard</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and</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Operability</a:t>
            </a:r>
            <a:r>
              <a:rPr lang="en-US" sz="2000" b="1" u="sng" spc="-2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Analysis </a:t>
            </a:r>
            <a:r>
              <a:rPr lang="en-US" sz="2000" b="1" u="sng" spc="-10" dirty="0">
                <a:effectLst/>
                <a:latin typeface="Times New Roman" panose="02020603050405020304" pitchFamily="18" charset="0"/>
                <a:ea typeface="Times New Roman" panose="02020603050405020304" pitchFamily="18" charset="0"/>
              </a:rPr>
              <a:t>(HAZOP)</a:t>
            </a:r>
            <a:endParaRPr lang="uk-UA" sz="2000" b="1" u="sng" spc="-10" dirty="0">
              <a:effectLst/>
              <a:latin typeface="Times New Roman" panose="02020603050405020304" pitchFamily="18" charset="0"/>
              <a:ea typeface="Times New Roman" panose="02020603050405020304" pitchFamily="18" charset="0"/>
            </a:endParaRPr>
          </a:p>
          <a:p>
            <a:pPr marL="450850" indent="448945" algn="ctr">
              <a:spcBef>
                <a:spcPts val="5"/>
              </a:spcBef>
            </a:pPr>
            <a:endParaRPr lang="uk-UA" sz="2000" b="1" dirty="0">
              <a:effectLst/>
              <a:latin typeface="Times New Roman" panose="02020603050405020304" pitchFamily="18" charset="0"/>
              <a:ea typeface="Times New Roman" panose="02020603050405020304" pitchFamily="18" charset="0"/>
            </a:endParaRPr>
          </a:p>
          <a:p>
            <a:pPr marL="1270" marR="93980" indent="448945" algn="just"/>
            <a:r>
              <a:rPr lang="en-US" sz="2000" dirty="0">
                <a:effectLst/>
                <a:latin typeface="Times New Roman" panose="02020603050405020304" pitchFamily="18" charset="0"/>
                <a:ea typeface="Times New Roman" panose="02020603050405020304" pitchFamily="18" charset="0"/>
              </a:rPr>
              <a:t>HAZOP is based on the theory that risk events are the result of deviations from planned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 operational parameters.</a:t>
            </a:r>
            <a:endParaRPr lang="uk-UA" sz="2000" dirty="0">
              <a:effectLst/>
              <a:latin typeface="Times New Roman" panose="02020603050405020304" pitchFamily="18" charset="0"/>
              <a:ea typeface="Times New Roman" panose="02020603050405020304" pitchFamily="18" charset="0"/>
            </a:endParaRPr>
          </a:p>
          <a:p>
            <a:pPr marL="1270" marR="88265" indent="448945" algn="just"/>
            <a:r>
              <a:rPr lang="en-US" sz="2000" dirty="0">
                <a:effectLst/>
                <a:latin typeface="Times New Roman" panose="02020603050405020304" pitchFamily="18" charset="0"/>
                <a:ea typeface="Times New Roman" panose="02020603050405020304" pitchFamily="18" charset="0"/>
              </a:rPr>
              <a:t>It is a systematic brainstorming technique for identifying hazards using so-called "guide- words". "Guide-words" (e.g., No, More, Other Than, Part of, etc.) are applied to relevant parameters (e.g., contamination, temperature) to help identify potential deviations from normal use or planned parameters.</a:t>
            </a:r>
            <a:endParaRPr lang="uk-UA" sz="2000" dirty="0">
              <a:effectLst/>
              <a:latin typeface="Times New Roman" panose="02020603050405020304" pitchFamily="18" charset="0"/>
              <a:ea typeface="Times New Roman" panose="02020603050405020304" pitchFamily="18" charset="0"/>
            </a:endParaRPr>
          </a:p>
          <a:p>
            <a:pPr marL="450850" algn="just"/>
            <a:r>
              <a:rPr lang="en-US" sz="2000" i="1" dirty="0">
                <a:effectLst/>
                <a:latin typeface="Times New Roman" panose="02020603050405020304" pitchFamily="18" charset="0"/>
                <a:ea typeface="Times New Roman" panose="02020603050405020304" pitchFamily="18" charset="0"/>
              </a:rPr>
              <a:t>Advantage</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of</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the </a:t>
            </a:r>
            <a:r>
              <a:rPr lang="en-US" sz="2000" i="1" spc="-10" dirty="0">
                <a:effectLst/>
                <a:latin typeface="Times New Roman" panose="02020603050405020304" pitchFamily="18" charset="0"/>
                <a:ea typeface="Times New Roman" panose="02020603050405020304" pitchFamily="18" charset="0"/>
              </a:rPr>
              <a:t>method</a:t>
            </a:r>
            <a:endParaRPr lang="uk-UA" sz="2000" dirty="0">
              <a:effectLst/>
              <a:latin typeface="Times New Roman" panose="02020603050405020304" pitchFamily="18" charset="0"/>
              <a:ea typeface="Times New Roman" panose="02020603050405020304" pitchFamily="18" charset="0"/>
            </a:endParaRPr>
          </a:p>
          <a:p>
            <a:pPr marL="1270" marR="91440" indent="448945" algn="just"/>
            <a:r>
              <a:rPr lang="en-US" sz="2000" dirty="0">
                <a:effectLst/>
                <a:latin typeface="Times New Roman" panose="02020603050405020304" pitchFamily="18" charset="0"/>
                <a:ea typeface="Times New Roman" panose="02020603050405020304" pitchFamily="18" charset="0"/>
              </a:rPr>
              <a:t>As is the case with HACCP, the output of a HAZOP analysis is a list of critical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operations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risk</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facilitates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regular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monitoring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critical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points in the manufacturing process.</a:t>
            </a:r>
            <a:endParaRPr lang="uk-UA" sz="2000" dirty="0">
              <a:effectLst/>
              <a:latin typeface="Times New Roman" panose="02020603050405020304" pitchFamily="18" charset="0"/>
              <a:ea typeface="Times New Roman" panose="02020603050405020304" pitchFamily="18" charset="0"/>
            </a:endParaRPr>
          </a:p>
          <a:p>
            <a:pPr marL="450850" algn="just"/>
            <a:r>
              <a:rPr lang="en-US" sz="2000" i="1" dirty="0">
                <a:effectLst/>
                <a:latin typeface="Times New Roman" panose="02020603050405020304" pitchFamily="18" charset="0"/>
                <a:ea typeface="Times New Roman" panose="02020603050405020304" pitchFamily="18" charset="0"/>
              </a:rPr>
              <a:t>Disadvantage</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of the </a:t>
            </a:r>
            <a:r>
              <a:rPr lang="en-US" sz="2000" i="1" spc="-10" dirty="0">
                <a:effectLst/>
                <a:latin typeface="Times New Roman" panose="02020603050405020304" pitchFamily="18" charset="0"/>
                <a:ea typeface="Times New Roman" panose="02020603050405020304" pitchFamily="18" charset="0"/>
              </a:rPr>
              <a:t>method</a:t>
            </a:r>
            <a:endParaRPr lang="uk-UA" sz="2000" dirty="0">
              <a:effectLst/>
              <a:latin typeface="Times New Roman" panose="02020603050405020304" pitchFamily="18" charset="0"/>
              <a:ea typeface="Times New Roman" panose="02020603050405020304" pitchFamily="18" charset="0"/>
            </a:endParaRPr>
          </a:p>
          <a:p>
            <a:pPr marL="1270" marR="93345" indent="448945" algn="just"/>
            <a:r>
              <a:rPr lang="en-US" sz="2000" dirty="0">
                <a:effectLst/>
                <a:latin typeface="Times New Roman" panose="02020603050405020304" pitchFamily="18" charset="0"/>
                <a:ea typeface="Times New Roman" panose="02020603050405020304" pitchFamily="18" charset="0"/>
              </a:rPr>
              <a:t>One of the main disadvantages of the method is that the method relies on expert judgement of designers, who may find it difficult to identify flaws in their own designs.</a:t>
            </a:r>
            <a:endParaRPr lang="uk-UA" sz="2000" dirty="0">
              <a:effectLst/>
              <a:latin typeface="Times New Roman" panose="02020603050405020304" pitchFamily="18" charset="0"/>
              <a:ea typeface="Times New Roman" panose="02020603050405020304" pitchFamily="18" charset="0"/>
            </a:endParaRPr>
          </a:p>
          <a:p>
            <a:pPr marL="450850" algn="just"/>
            <a:r>
              <a:rPr lang="en-US" sz="2000" i="1" dirty="0">
                <a:effectLst/>
                <a:latin typeface="Times New Roman" panose="02020603050405020304" pitchFamily="18" charset="0"/>
                <a:ea typeface="Times New Roman" panose="02020603050405020304" pitchFamily="18" charset="0"/>
              </a:rPr>
              <a:t>Potential</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Areas of </a:t>
            </a:r>
            <a:r>
              <a:rPr lang="en-US" sz="2000" i="1" spc="-25" dirty="0">
                <a:effectLst/>
                <a:latin typeface="Times New Roman" panose="02020603050405020304" pitchFamily="18" charset="0"/>
                <a:ea typeface="Times New Roman" panose="02020603050405020304" pitchFamily="18" charset="0"/>
              </a:rPr>
              <a:t>Use</a:t>
            </a:r>
            <a:endParaRPr lang="uk-UA" sz="2000" dirty="0">
              <a:effectLst/>
              <a:latin typeface="Times New Roman" panose="02020603050405020304" pitchFamily="18" charset="0"/>
              <a:ea typeface="Times New Roman" panose="02020603050405020304" pitchFamily="18" charset="0"/>
            </a:endParaRPr>
          </a:p>
          <a:p>
            <a:pPr marL="1270" marR="86995" indent="448945" algn="just"/>
            <a:r>
              <a:rPr lang="en-US" sz="2000" dirty="0">
                <a:effectLst/>
                <a:latin typeface="Times New Roman" panose="02020603050405020304" pitchFamily="18" charset="0"/>
                <a:ea typeface="Times New Roman" panose="02020603050405020304" pitchFamily="18" charset="0"/>
              </a:rPr>
              <a:t>HAZOP</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can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applied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manufacturing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equipment,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technical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means for producing active</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substances</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drug (medicinal)</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It</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has</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also</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been</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used</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primarily in the pharmaceutical industry for evaluating process safety hazards.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77570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33A5AA-7178-BB45-5B75-D88C0F061BF2}"/>
              </a:ext>
            </a:extLst>
          </p:cNvPr>
          <p:cNvSpPr txBox="1"/>
          <p:nvPr/>
        </p:nvSpPr>
        <p:spPr>
          <a:xfrm>
            <a:off x="2133600" y="650454"/>
            <a:ext cx="9665109" cy="4993675"/>
          </a:xfrm>
          <a:prstGeom prst="rect">
            <a:avLst/>
          </a:prstGeom>
          <a:noFill/>
        </p:spPr>
        <p:txBody>
          <a:bodyPr wrap="square">
            <a:spAutoFit/>
          </a:bodyPr>
          <a:lstStyle/>
          <a:p>
            <a:pPr marL="450850" indent="448945" algn="just"/>
            <a:r>
              <a:rPr lang="en-US" sz="2000" b="1" u="sng" dirty="0">
                <a:effectLst/>
                <a:latin typeface="Times New Roman" panose="02020603050405020304" pitchFamily="18" charset="0"/>
                <a:ea typeface="Times New Roman" panose="02020603050405020304" pitchFamily="18" charset="0"/>
              </a:rPr>
              <a:t>Preliminary</a:t>
            </a:r>
            <a:r>
              <a:rPr lang="en-US" sz="2000" b="1" u="sng" spc="-3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Hazard</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Analysis</a:t>
            </a:r>
            <a:r>
              <a:rPr lang="en-US" sz="2000" b="1" u="sng" spc="-10" dirty="0">
                <a:effectLst/>
                <a:latin typeface="Times New Roman" panose="02020603050405020304" pitchFamily="18" charset="0"/>
                <a:ea typeface="Times New Roman" panose="02020603050405020304" pitchFamily="18" charset="0"/>
              </a:rPr>
              <a:t> (PHA)</a:t>
            </a:r>
            <a:endParaRPr lang="uk-UA" sz="2000" b="1" u="sng" spc="-10" dirty="0">
              <a:effectLst/>
              <a:latin typeface="Times New Roman" panose="02020603050405020304" pitchFamily="18" charset="0"/>
              <a:ea typeface="Times New Roman" panose="02020603050405020304" pitchFamily="18" charset="0"/>
            </a:endParaRPr>
          </a:p>
          <a:p>
            <a:pPr marL="450850" indent="448945" algn="just"/>
            <a:endParaRPr lang="uk-UA" sz="2000" b="1" dirty="0">
              <a:effectLst/>
              <a:latin typeface="Times New Roman" panose="02020603050405020304" pitchFamily="18" charset="0"/>
              <a:ea typeface="Times New Roman" panose="02020603050405020304" pitchFamily="18" charset="0"/>
            </a:endParaRPr>
          </a:p>
          <a:p>
            <a:pPr marL="1270" marR="93345" indent="448945" algn="just"/>
            <a:r>
              <a:rPr lang="en-US" sz="2000" dirty="0">
                <a:effectLst/>
                <a:latin typeface="Times New Roman" panose="02020603050405020304" pitchFamily="18" charset="0"/>
                <a:ea typeface="Times New Roman" panose="02020603050405020304" pitchFamily="18" charset="0"/>
              </a:rPr>
              <a:t>PHA is a tool of analysis based on applying</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prior experience or knowledge of a hazard or failure to identify future hazards, hazardous situations and events that might cause harm.</a:t>
            </a:r>
            <a:endParaRPr lang="uk-UA" sz="2000" dirty="0">
              <a:effectLst/>
              <a:latin typeface="Times New Roman" panose="02020603050405020304" pitchFamily="18" charset="0"/>
              <a:ea typeface="Times New Roman" panose="02020603050405020304" pitchFamily="18" charset="0"/>
            </a:endParaRPr>
          </a:p>
          <a:p>
            <a:pPr marL="450850" algn="just"/>
            <a:r>
              <a:rPr lang="en-US" sz="2000" i="1" dirty="0">
                <a:effectLst/>
                <a:latin typeface="Times New Roman" panose="02020603050405020304" pitchFamily="18" charset="0"/>
                <a:ea typeface="Times New Roman" panose="02020603050405020304" pitchFamily="18" charset="0"/>
              </a:rPr>
              <a:t>Advantages</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of</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the</a:t>
            </a:r>
            <a:r>
              <a:rPr lang="en-US" sz="2000" i="1" spc="-5" dirty="0">
                <a:effectLst/>
                <a:latin typeface="Times New Roman" panose="02020603050405020304" pitchFamily="18" charset="0"/>
                <a:ea typeface="Times New Roman" panose="02020603050405020304" pitchFamily="18" charset="0"/>
              </a:rPr>
              <a:t> </a:t>
            </a:r>
            <a:r>
              <a:rPr lang="en-US" sz="2000" i="1" spc="-10" dirty="0">
                <a:effectLst/>
                <a:latin typeface="Times New Roman" panose="02020603050405020304" pitchFamily="18" charset="0"/>
                <a:ea typeface="Times New Roman" panose="02020603050405020304" pitchFamily="18" charset="0"/>
              </a:rPr>
              <a:t>method</a:t>
            </a:r>
            <a:endParaRPr lang="uk-UA" sz="2000" dirty="0">
              <a:effectLst/>
              <a:latin typeface="Times New Roman" panose="02020603050405020304" pitchFamily="18" charset="0"/>
              <a:ea typeface="Times New Roman" panose="02020603050405020304" pitchFamily="18" charset="0"/>
            </a:endParaRPr>
          </a:p>
          <a:p>
            <a:pPr marL="342900" lvl="0" indent="-342900" algn="just">
              <a:spcBef>
                <a:spcPts val="5"/>
              </a:spcBef>
              <a:buSzPts val="1200"/>
              <a:buFont typeface="Times New Roman" panose="02020603050405020304" pitchFamily="18" charset="0"/>
              <a:buChar char="-"/>
              <a:tabLst>
                <a:tab pos="678815" algn="l"/>
              </a:tabLst>
            </a:pPr>
            <a:r>
              <a:rPr lang="en-US" sz="2000" spc="0" dirty="0">
                <a:effectLst/>
                <a:latin typeface="Times New Roman" panose="02020603050405020304" pitchFamily="18" charset="0"/>
                <a:ea typeface="Times New Roman" panose="02020603050405020304" pitchFamily="18" charset="0"/>
              </a:rPr>
              <a:t>It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can be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used in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situations with</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limited </a:t>
            </a:r>
            <a:r>
              <a:rPr lang="en-US" sz="2000" spc="-10" dirty="0">
                <a:effectLst/>
                <a:latin typeface="Times New Roman" panose="02020603050405020304" pitchFamily="18" charset="0"/>
                <a:ea typeface="Times New Roman" panose="02020603050405020304" pitchFamily="18" charset="0"/>
              </a:rPr>
              <a:t>information.</a:t>
            </a:r>
            <a:endParaRPr lang="uk-UA" sz="20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678815" algn="l"/>
              </a:tabLst>
            </a:pPr>
            <a:r>
              <a:rPr lang="en-US" sz="2000" spc="0" dirty="0">
                <a:effectLst/>
                <a:latin typeface="Times New Roman" panose="02020603050405020304" pitchFamily="18" charset="0"/>
                <a:ea typeface="Times New Roman" panose="02020603050405020304" pitchFamily="18" charset="0"/>
              </a:rPr>
              <a:t>It</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allows to</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investigate risk at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early</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stages 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system’s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life </a:t>
            </a:r>
            <a:r>
              <a:rPr lang="en-US" sz="2000" spc="-10" dirty="0">
                <a:effectLst/>
                <a:latin typeface="Times New Roman" panose="02020603050405020304" pitchFamily="18" charset="0"/>
                <a:ea typeface="Times New Roman" panose="02020603050405020304" pitchFamily="18" charset="0"/>
              </a:rPr>
              <a:t>cycle.</a:t>
            </a:r>
            <a:endParaRPr lang="uk-UA" sz="2000" spc="0" dirty="0">
              <a:effectLst/>
              <a:latin typeface="Times New Roman" panose="02020603050405020304" pitchFamily="18" charset="0"/>
              <a:ea typeface="Times New Roman" panose="02020603050405020304" pitchFamily="18" charset="0"/>
            </a:endParaRPr>
          </a:p>
          <a:p>
            <a:pPr marL="450850" algn="just"/>
            <a:r>
              <a:rPr lang="en-US" sz="2000" i="1" dirty="0">
                <a:effectLst/>
                <a:latin typeface="Times New Roman" panose="02020603050405020304" pitchFamily="18" charset="0"/>
                <a:ea typeface="Times New Roman" panose="02020603050405020304" pitchFamily="18" charset="0"/>
              </a:rPr>
              <a:t>Disadvantages</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of the</a:t>
            </a:r>
            <a:r>
              <a:rPr lang="en-US" sz="2000" i="1" spc="-5" dirty="0">
                <a:effectLst/>
                <a:latin typeface="Times New Roman" panose="02020603050405020304" pitchFamily="18" charset="0"/>
                <a:ea typeface="Times New Roman" panose="02020603050405020304" pitchFamily="18" charset="0"/>
              </a:rPr>
              <a:t> </a:t>
            </a:r>
            <a:r>
              <a:rPr lang="en-US" sz="2000" i="1" spc="-10" dirty="0">
                <a:effectLst/>
                <a:latin typeface="Times New Roman" panose="02020603050405020304" pitchFamily="18" charset="0"/>
                <a:ea typeface="Times New Roman" panose="02020603050405020304" pitchFamily="18" charset="0"/>
              </a:rPr>
              <a:t>method:</a:t>
            </a:r>
            <a:endParaRPr lang="uk-UA" sz="200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678815" algn="l"/>
              </a:tabLst>
            </a:pPr>
            <a:r>
              <a:rPr lang="en-US" sz="2000" spc="0" dirty="0">
                <a:effectLst/>
                <a:latin typeface="Times New Roman" panose="02020603050405020304" pitchFamily="18" charset="0"/>
                <a:ea typeface="Times New Roman" panose="02020603050405020304" pitchFamily="18" charset="0"/>
              </a:rPr>
              <a:t>It</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provides only</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preliminary</a:t>
            </a:r>
            <a:r>
              <a:rPr lang="en-US" sz="2000" spc="-20"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information.</a:t>
            </a:r>
            <a:endParaRPr lang="uk-UA" sz="2000" spc="0" dirty="0">
              <a:effectLst/>
              <a:latin typeface="Times New Roman" panose="02020603050405020304" pitchFamily="18" charset="0"/>
              <a:ea typeface="Times New Roman" panose="02020603050405020304" pitchFamily="18" charset="0"/>
            </a:endParaRPr>
          </a:p>
          <a:p>
            <a:pPr marL="342900" marR="93345" lvl="0" indent="-342900" algn="just">
              <a:buSzPts val="1200"/>
              <a:buFont typeface="Times New Roman" panose="02020603050405020304" pitchFamily="18" charset="0"/>
              <a:buChar char="-"/>
              <a:tabLst>
                <a:tab pos="679450" algn="l"/>
              </a:tabLst>
            </a:pPr>
            <a:r>
              <a:rPr lang="en-US" sz="2000" spc="0" dirty="0">
                <a:effectLst/>
                <a:latin typeface="Times New Roman" panose="02020603050405020304" pitchFamily="18" charset="0"/>
                <a:ea typeface="Times New Roman" panose="02020603050405020304" pitchFamily="18" charset="0"/>
              </a:rPr>
              <a:t>It is not a comprehensive method and cannot provide detailed information about hazardous events and ways to prevent them.</a:t>
            </a:r>
            <a:endParaRPr lang="uk-UA" sz="2000" spc="0" dirty="0">
              <a:effectLst/>
              <a:latin typeface="Times New Roman" panose="02020603050405020304" pitchFamily="18" charset="0"/>
              <a:ea typeface="Times New Roman" panose="02020603050405020304" pitchFamily="18" charset="0"/>
            </a:endParaRPr>
          </a:p>
          <a:p>
            <a:pPr marL="450850" algn="just">
              <a:spcBef>
                <a:spcPts val="330"/>
              </a:spcBef>
            </a:pPr>
            <a:r>
              <a:rPr lang="en-US" sz="2000" i="1" dirty="0">
                <a:effectLst/>
                <a:latin typeface="Times New Roman" panose="02020603050405020304" pitchFamily="18" charset="0"/>
                <a:ea typeface="Times New Roman" panose="02020603050405020304" pitchFamily="18" charset="0"/>
              </a:rPr>
              <a:t>Potential</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Areas of </a:t>
            </a:r>
            <a:r>
              <a:rPr lang="en-US" sz="2000" i="1" spc="-25" dirty="0">
                <a:effectLst/>
                <a:latin typeface="Times New Roman" panose="02020603050405020304" pitchFamily="18" charset="0"/>
                <a:ea typeface="Times New Roman" panose="02020603050405020304" pitchFamily="18" charset="0"/>
              </a:rPr>
              <a:t>Use</a:t>
            </a:r>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dirty="0">
                <a:effectLst/>
                <a:latin typeface="Times New Roman" panose="02020603050405020304" pitchFamily="18" charset="0"/>
                <a:ea typeface="Times New Roman" panose="02020603050405020304" pitchFamily="18" charset="0"/>
              </a:rPr>
              <a:t>PHA is most frequently used in the early stages of project development when there is limited</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information</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about</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details</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a:t>
            </a:r>
            <a:r>
              <a:rPr lang="en-US" sz="2000" spc="1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operational</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methods.</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a:t>
            </a:r>
            <a:r>
              <a:rPr lang="en-US" sz="2000" spc="1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often</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serves</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 a preliminary tool for further investigations.</a:t>
            </a:r>
            <a:endParaRPr lang="uk-UA" sz="2000" dirty="0">
              <a:effectLst/>
              <a:latin typeface="Times New Roman" panose="02020603050405020304" pitchFamily="18" charset="0"/>
              <a:ea typeface="Times New Roman" panose="02020603050405020304" pitchFamily="18" charset="0"/>
            </a:endParaRPr>
          </a:p>
          <a:p>
            <a:pPr marL="342900" marR="93345" lvl="0" indent="-342900" algn="just">
              <a:buSzPts val="1200"/>
              <a:buFont typeface="Times New Roman" panose="02020603050405020304" pitchFamily="18" charset="0"/>
              <a:buChar char="-"/>
              <a:tabLst>
                <a:tab pos="679450" algn="l"/>
              </a:tabLst>
            </a:pP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93521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28C5F6-46AE-DCEE-828F-EAF01D836C9E}"/>
              </a:ext>
            </a:extLst>
          </p:cNvPr>
          <p:cNvSpPr txBox="1"/>
          <p:nvPr/>
        </p:nvSpPr>
        <p:spPr>
          <a:xfrm>
            <a:off x="1868130" y="695657"/>
            <a:ext cx="9881418" cy="5016758"/>
          </a:xfrm>
          <a:prstGeom prst="rect">
            <a:avLst/>
          </a:prstGeom>
          <a:noFill/>
        </p:spPr>
        <p:txBody>
          <a:bodyPr wrap="square">
            <a:spAutoFit/>
          </a:bodyPr>
          <a:lstStyle/>
          <a:p>
            <a:pPr marL="450850" indent="448945" algn="just">
              <a:spcBef>
                <a:spcPts val="5"/>
              </a:spcBef>
            </a:pPr>
            <a:r>
              <a:rPr lang="en-US" sz="2000" b="1" u="sng" dirty="0">
                <a:effectLst/>
                <a:latin typeface="Times New Roman" panose="02020603050405020304" pitchFamily="18" charset="0"/>
                <a:ea typeface="Times New Roman" panose="02020603050405020304" pitchFamily="18" charset="0"/>
              </a:rPr>
              <a:t>Risk</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ranking</a:t>
            </a:r>
            <a:r>
              <a:rPr lang="en-US" sz="2000" b="1" u="sng" spc="-1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and</a:t>
            </a:r>
            <a:r>
              <a:rPr lang="en-US" sz="2000" b="1" u="sng" spc="10" dirty="0">
                <a:effectLst/>
                <a:latin typeface="Times New Roman" panose="02020603050405020304" pitchFamily="18" charset="0"/>
                <a:ea typeface="Times New Roman" panose="02020603050405020304" pitchFamily="18" charset="0"/>
              </a:rPr>
              <a:t> </a:t>
            </a:r>
            <a:r>
              <a:rPr lang="en-US" sz="2000" b="1" u="sng" spc="-10" dirty="0">
                <a:effectLst/>
                <a:latin typeface="Times New Roman" panose="02020603050405020304" pitchFamily="18" charset="0"/>
                <a:ea typeface="Times New Roman" panose="02020603050405020304" pitchFamily="18" charset="0"/>
              </a:rPr>
              <a:t>filtering</a:t>
            </a:r>
            <a:endParaRPr lang="uk-UA" sz="2000" b="1" u="sng" spc="-10" dirty="0">
              <a:effectLst/>
              <a:latin typeface="Times New Roman" panose="02020603050405020304" pitchFamily="18" charset="0"/>
              <a:ea typeface="Times New Roman" panose="02020603050405020304" pitchFamily="18" charset="0"/>
            </a:endParaRPr>
          </a:p>
          <a:p>
            <a:pPr marL="450850" indent="448945" algn="just">
              <a:spcBef>
                <a:spcPts val="5"/>
              </a:spcBef>
            </a:pPr>
            <a:endParaRPr lang="uk-UA" sz="2000" b="1" dirty="0">
              <a:effectLst/>
              <a:latin typeface="Times New Roman" panose="02020603050405020304" pitchFamily="18" charset="0"/>
              <a:ea typeface="Times New Roman" panose="02020603050405020304" pitchFamily="18" charset="0"/>
            </a:endParaRPr>
          </a:p>
          <a:p>
            <a:pPr marL="1270" marR="87630" indent="448945" algn="just"/>
            <a:r>
              <a:rPr lang="en-US" sz="2000" dirty="0">
                <a:effectLst/>
                <a:latin typeface="Times New Roman" panose="02020603050405020304" pitchFamily="18" charset="0"/>
                <a:ea typeface="Times New Roman" panose="02020603050405020304" pitchFamily="18" charset="0"/>
              </a:rPr>
              <a:t>The method involves breaking down a basic risk question into as many components as needed to capture factors involved in the risk. These factors are combined into a single relative risk score that can then be used for ranking risks. ―Filters‖, in the form of weighting factors or cut-offs for risk scores, can be used to scale or fit the risk ranking to management or policy </a:t>
            </a:r>
            <a:r>
              <a:rPr lang="en-US" sz="2000" spc="-10" dirty="0">
                <a:effectLst/>
                <a:latin typeface="Times New Roman" panose="02020603050405020304" pitchFamily="18" charset="0"/>
                <a:ea typeface="Times New Roman" panose="02020603050405020304" pitchFamily="18" charset="0"/>
              </a:rPr>
              <a:t>objectives.</a:t>
            </a:r>
            <a:endParaRPr lang="uk-UA" sz="2000" dirty="0">
              <a:effectLst/>
              <a:latin typeface="Times New Roman" panose="02020603050405020304" pitchFamily="18" charset="0"/>
              <a:ea typeface="Times New Roman" panose="02020603050405020304" pitchFamily="18" charset="0"/>
            </a:endParaRPr>
          </a:p>
          <a:p>
            <a:pPr marL="450850" algn="just"/>
            <a:endParaRPr lang="uk-UA" sz="2000" i="1" dirty="0">
              <a:effectLst/>
              <a:latin typeface="Times New Roman" panose="02020603050405020304" pitchFamily="18" charset="0"/>
              <a:ea typeface="Times New Roman" panose="02020603050405020304" pitchFamily="18" charset="0"/>
            </a:endParaRPr>
          </a:p>
          <a:p>
            <a:pPr marL="450850" algn="just"/>
            <a:r>
              <a:rPr lang="en-US" sz="2000" i="1" dirty="0">
                <a:effectLst/>
                <a:latin typeface="Times New Roman" panose="02020603050405020304" pitchFamily="18" charset="0"/>
                <a:ea typeface="Times New Roman" panose="02020603050405020304" pitchFamily="18" charset="0"/>
              </a:rPr>
              <a:t>Advantages</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of</a:t>
            </a:r>
            <a:r>
              <a:rPr lang="en-US" sz="2000" i="1" spc="-1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the</a:t>
            </a:r>
            <a:r>
              <a:rPr lang="en-US" sz="2000" i="1" spc="-5" dirty="0">
                <a:effectLst/>
                <a:latin typeface="Times New Roman" panose="02020603050405020304" pitchFamily="18" charset="0"/>
                <a:ea typeface="Times New Roman" panose="02020603050405020304" pitchFamily="18" charset="0"/>
              </a:rPr>
              <a:t> </a:t>
            </a:r>
            <a:r>
              <a:rPr lang="en-US" sz="2000" i="1" spc="-10" dirty="0">
                <a:effectLst/>
                <a:latin typeface="Times New Roman" panose="02020603050405020304" pitchFamily="18" charset="0"/>
                <a:ea typeface="Times New Roman" panose="02020603050405020304" pitchFamily="18" charset="0"/>
              </a:rPr>
              <a:t>method</a:t>
            </a:r>
            <a:endParaRPr lang="uk-UA" sz="200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678815" algn="l"/>
              </a:tabLst>
            </a:pPr>
            <a:r>
              <a:rPr lang="en-US" sz="2000" spc="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advantage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this method is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 rapid</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acquisition of</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information.</a:t>
            </a:r>
            <a:endParaRPr lang="uk-UA" sz="2000" spc="0" dirty="0">
              <a:effectLst/>
              <a:latin typeface="Times New Roman" panose="02020603050405020304" pitchFamily="18" charset="0"/>
              <a:ea typeface="Times New Roman" panose="02020603050405020304" pitchFamily="18" charset="0"/>
            </a:endParaRPr>
          </a:p>
          <a:p>
            <a:pPr marL="342900" marR="92075" lvl="0" indent="-342900" algn="just">
              <a:buSzPts val="1200"/>
              <a:buFont typeface="Times New Roman" panose="02020603050405020304" pitchFamily="18" charset="0"/>
              <a:buChar char="-"/>
              <a:tabLst>
                <a:tab pos="679450" algn="l"/>
              </a:tabLst>
            </a:pPr>
            <a:r>
              <a:rPr lang="en-US" sz="2000" spc="0" dirty="0">
                <a:effectLst/>
                <a:latin typeface="Times New Roman" panose="02020603050405020304" pitchFamily="18" charset="0"/>
                <a:ea typeface="Times New Roman" panose="02020603050405020304" pitchFamily="18" charset="0"/>
              </a:rPr>
              <a:t>Risk</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ranking</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methods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are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particularly</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helpful</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situations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which</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portfolio of</a:t>
            </a:r>
            <a:r>
              <a:rPr lang="en-US" sz="2000" spc="19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risks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9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underlying</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consequences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be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managed</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are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diverse</a:t>
            </a:r>
            <a:r>
              <a:rPr lang="en-US" sz="2000" spc="19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19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difficult to compare using a single tool.</a:t>
            </a:r>
            <a:endParaRPr lang="uk-UA" sz="2000" spc="0" dirty="0">
              <a:effectLst/>
              <a:latin typeface="Times New Roman" panose="02020603050405020304" pitchFamily="18" charset="0"/>
              <a:ea typeface="Times New Roman" panose="02020603050405020304" pitchFamily="18" charset="0"/>
            </a:endParaRPr>
          </a:p>
          <a:p>
            <a:pPr marL="450850" algn="just"/>
            <a:endParaRPr lang="uk-UA" sz="2000" i="1" dirty="0">
              <a:effectLst/>
              <a:latin typeface="Times New Roman" panose="02020603050405020304" pitchFamily="18" charset="0"/>
              <a:ea typeface="Times New Roman" panose="02020603050405020304" pitchFamily="18" charset="0"/>
            </a:endParaRPr>
          </a:p>
          <a:p>
            <a:pPr marL="450850" algn="just"/>
            <a:r>
              <a:rPr lang="en-US" sz="2000" i="1" dirty="0">
                <a:effectLst/>
                <a:latin typeface="Times New Roman" panose="02020603050405020304" pitchFamily="18" charset="0"/>
                <a:ea typeface="Times New Roman" panose="02020603050405020304" pitchFamily="18" charset="0"/>
              </a:rPr>
              <a:t>Disadvantage</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of the </a:t>
            </a:r>
            <a:r>
              <a:rPr lang="en-US" sz="2000" i="1" spc="-10" dirty="0">
                <a:effectLst/>
                <a:latin typeface="Times New Roman" panose="02020603050405020304" pitchFamily="18" charset="0"/>
                <a:ea typeface="Times New Roman" panose="02020603050405020304" pitchFamily="18" charset="0"/>
              </a:rPr>
              <a:t>method</a:t>
            </a:r>
            <a:endParaRPr lang="uk-UA" sz="2000" i="1" spc="-10" dirty="0">
              <a:latin typeface="Times New Roman" panose="02020603050405020304" pitchFamily="18" charset="0"/>
              <a:ea typeface="Times New Roman" panose="02020603050405020304" pitchFamily="18" charset="0"/>
            </a:endParaRPr>
          </a:p>
          <a:p>
            <a:pPr marL="450850" algn="just"/>
            <a:r>
              <a:rPr lang="en-US" sz="2000" dirty="0">
                <a:effectLst/>
                <a:latin typeface="Times New Roman" panose="02020603050405020304" pitchFamily="18" charset="0"/>
                <a:ea typeface="Times New Roman" panose="02020603050405020304" pitchFamily="18" charset="0"/>
              </a:rPr>
              <a:t>The</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main disadvantage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the</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method is its relatively</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high level of </a:t>
            </a:r>
            <a:r>
              <a:rPr lang="en-US" sz="2000" spc="-10" dirty="0">
                <a:effectLst/>
                <a:latin typeface="Times New Roman" panose="02020603050405020304" pitchFamily="18" charset="0"/>
                <a:ea typeface="Times New Roman" panose="02020603050405020304" pitchFamily="18" charset="0"/>
              </a:rPr>
              <a:t>subjectivity.</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24212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5CADEE-F571-887B-B9EF-6665CC86CBA4}"/>
              </a:ext>
            </a:extLst>
          </p:cNvPr>
          <p:cNvSpPr txBox="1"/>
          <p:nvPr/>
        </p:nvSpPr>
        <p:spPr>
          <a:xfrm>
            <a:off x="2772697" y="2302896"/>
            <a:ext cx="8662219" cy="1754326"/>
          </a:xfrm>
          <a:prstGeom prst="rect">
            <a:avLst/>
          </a:prstGeom>
          <a:noFill/>
        </p:spPr>
        <p:txBody>
          <a:bodyPr wrap="square">
            <a:spAutoFit/>
          </a:bodyPr>
          <a:lstStyle/>
          <a:p>
            <a:pPr algn="ctr"/>
            <a:r>
              <a:rPr lang="uk-UA" sz="5400" b="1" dirty="0" err="1">
                <a:latin typeface="Times New Roman" panose="02020603050405020304" pitchFamily="18" charset="0"/>
                <a:cs typeface="Times New Roman" panose="02020603050405020304" pitchFamily="18" charset="0"/>
              </a:rPr>
              <a:t>Thank</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you</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for</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your</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attention</a:t>
            </a:r>
            <a:r>
              <a:rPr lang="uk-UA" sz="54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89151370"/>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36</TotalTime>
  <Words>2058</Words>
  <Application>Microsoft Office PowerPoint</Application>
  <PresentationFormat>Широкий екран</PresentationFormat>
  <Paragraphs>148</Paragraphs>
  <Slides>17</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17</vt:i4>
      </vt:variant>
    </vt:vector>
  </HeadingPairs>
  <TitlesOfParts>
    <vt:vector size="22" baseType="lpstr">
      <vt:lpstr>Arial</vt:lpstr>
      <vt:lpstr>Century Gothic</vt:lpstr>
      <vt:lpstr>Times New Roman</vt:lpstr>
      <vt:lpstr>Wingdings 3</vt:lpstr>
      <vt:lpstr>Віхоть</vt:lpstr>
      <vt:lpstr>   Topic 6. Risk assessment for the quality of medicinal products at all stages of their lifecycle.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4</cp:revision>
  <dcterms:created xsi:type="dcterms:W3CDTF">2025-01-22T22:15:17Z</dcterms:created>
  <dcterms:modified xsi:type="dcterms:W3CDTF">2026-03-22T22:43:01Z</dcterms:modified>
</cp:coreProperties>
</file>