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5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67" y="6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BA108BCA-4C7E-4931-AE20-60488CA3ACC2}"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235775B-5A75-4CCC-8A83-C942E0756C3E}" type="slidenum">
              <a:rPr lang="uk-UA" smtClean="0"/>
              <a:t>‹№›</a:t>
            </a:fld>
            <a:endParaRPr lang="uk-UA"/>
          </a:p>
        </p:txBody>
      </p:sp>
    </p:spTree>
    <p:extLst>
      <p:ext uri="{BB962C8B-B14F-4D97-AF65-F5344CB8AC3E}">
        <p14:creationId xmlns:p14="http://schemas.microsoft.com/office/powerpoint/2010/main" val="3510172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BA108BCA-4C7E-4931-AE20-60488CA3ACC2}"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235775B-5A75-4CCC-8A83-C942E0756C3E}" type="slidenum">
              <a:rPr lang="uk-UA" smtClean="0"/>
              <a:t>‹№›</a:t>
            </a:fld>
            <a:endParaRPr lang="uk-UA"/>
          </a:p>
        </p:txBody>
      </p:sp>
    </p:spTree>
    <p:extLst>
      <p:ext uri="{BB962C8B-B14F-4D97-AF65-F5344CB8AC3E}">
        <p14:creationId xmlns:p14="http://schemas.microsoft.com/office/powerpoint/2010/main" val="2659015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BA108BCA-4C7E-4931-AE20-60488CA3ACC2}"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235775B-5A75-4CCC-8A83-C942E0756C3E}" type="slidenum">
              <a:rPr lang="uk-UA" smtClean="0"/>
              <a:t>‹№›</a:t>
            </a:fld>
            <a:endParaRPr lang="uk-UA"/>
          </a:p>
        </p:txBody>
      </p:sp>
    </p:spTree>
    <p:extLst>
      <p:ext uri="{BB962C8B-B14F-4D97-AF65-F5344CB8AC3E}">
        <p14:creationId xmlns:p14="http://schemas.microsoft.com/office/powerpoint/2010/main" val="297659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BA108BCA-4C7E-4931-AE20-60488CA3ACC2}"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235775B-5A75-4CCC-8A83-C942E0756C3E}" type="slidenum">
              <a:rPr lang="uk-UA" smtClean="0"/>
              <a:t>‹№›</a:t>
            </a:fld>
            <a:endParaRPr lang="uk-UA"/>
          </a:p>
        </p:txBody>
      </p:sp>
    </p:spTree>
    <p:extLst>
      <p:ext uri="{BB962C8B-B14F-4D97-AF65-F5344CB8AC3E}">
        <p14:creationId xmlns:p14="http://schemas.microsoft.com/office/powerpoint/2010/main" val="1676553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BA108BCA-4C7E-4931-AE20-60488CA3ACC2}" type="datetimeFigureOut">
              <a:rPr lang="uk-UA" smtClean="0"/>
              <a:t>23.03.2026</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235775B-5A75-4CCC-8A83-C942E0756C3E}" type="slidenum">
              <a:rPr lang="uk-UA" smtClean="0"/>
              <a:t>‹№›</a:t>
            </a:fld>
            <a:endParaRPr lang="uk-UA"/>
          </a:p>
        </p:txBody>
      </p:sp>
    </p:spTree>
    <p:extLst>
      <p:ext uri="{BB962C8B-B14F-4D97-AF65-F5344CB8AC3E}">
        <p14:creationId xmlns:p14="http://schemas.microsoft.com/office/powerpoint/2010/main" val="983562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BA108BCA-4C7E-4931-AE20-60488CA3ACC2}" type="datetimeFigureOut">
              <a:rPr lang="uk-UA" smtClean="0"/>
              <a:t>23.03.2026</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235775B-5A75-4CCC-8A83-C942E0756C3E}" type="slidenum">
              <a:rPr lang="uk-UA" smtClean="0"/>
              <a:t>‹№›</a:t>
            </a:fld>
            <a:endParaRPr lang="uk-UA"/>
          </a:p>
        </p:txBody>
      </p:sp>
    </p:spTree>
    <p:extLst>
      <p:ext uri="{BB962C8B-B14F-4D97-AF65-F5344CB8AC3E}">
        <p14:creationId xmlns:p14="http://schemas.microsoft.com/office/powerpoint/2010/main" val="937716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108BCA-4C7E-4931-AE20-60488CA3ACC2}" type="datetimeFigureOut">
              <a:rPr lang="uk-UA" smtClean="0"/>
              <a:t>23.03.2026</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235775B-5A75-4CCC-8A83-C942E0756C3E}" type="slidenum">
              <a:rPr lang="uk-UA" smtClean="0"/>
              <a:t>‹№›</a:t>
            </a:fld>
            <a:endParaRPr lang="uk-UA"/>
          </a:p>
        </p:txBody>
      </p:sp>
    </p:spTree>
    <p:extLst>
      <p:ext uri="{BB962C8B-B14F-4D97-AF65-F5344CB8AC3E}">
        <p14:creationId xmlns:p14="http://schemas.microsoft.com/office/powerpoint/2010/main" val="3759796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BA108BCA-4C7E-4931-AE20-60488CA3ACC2}"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235775B-5A75-4CCC-8A83-C942E0756C3E}" type="slidenum">
              <a:rPr lang="uk-UA" smtClean="0"/>
              <a:t>‹№›</a:t>
            </a:fld>
            <a:endParaRPr lang="uk-UA"/>
          </a:p>
        </p:txBody>
      </p:sp>
    </p:spTree>
    <p:extLst>
      <p:ext uri="{BB962C8B-B14F-4D97-AF65-F5344CB8AC3E}">
        <p14:creationId xmlns:p14="http://schemas.microsoft.com/office/powerpoint/2010/main" val="4274474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BA108BCA-4C7E-4931-AE20-60488CA3ACC2}"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235775B-5A75-4CCC-8A83-C942E0756C3E}" type="slidenum">
              <a:rPr lang="uk-UA" smtClean="0"/>
              <a:t>‹№›</a:t>
            </a:fld>
            <a:endParaRPr lang="uk-UA"/>
          </a:p>
        </p:txBody>
      </p:sp>
    </p:spTree>
    <p:extLst>
      <p:ext uri="{BB962C8B-B14F-4D97-AF65-F5344CB8AC3E}">
        <p14:creationId xmlns:p14="http://schemas.microsoft.com/office/powerpoint/2010/main" val="3125459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BA108BCA-4C7E-4931-AE20-60488CA3ACC2}"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235775B-5A75-4CCC-8A83-C942E0756C3E}" type="slidenum">
              <a:rPr lang="uk-UA" smtClean="0"/>
              <a:t>‹№›</a:t>
            </a:fld>
            <a:endParaRPr lang="uk-UA"/>
          </a:p>
        </p:txBody>
      </p:sp>
    </p:spTree>
    <p:extLst>
      <p:ext uri="{BB962C8B-B14F-4D97-AF65-F5344CB8AC3E}">
        <p14:creationId xmlns:p14="http://schemas.microsoft.com/office/powerpoint/2010/main" val="34513203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BA108BCA-4C7E-4931-AE20-60488CA3ACC2}"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235775B-5A75-4CCC-8A83-C942E0756C3E}"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934169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BA108BCA-4C7E-4931-AE20-60488CA3ACC2}"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235775B-5A75-4CCC-8A83-C942E0756C3E}" type="slidenum">
              <a:rPr lang="uk-UA" smtClean="0"/>
              <a:t>‹№›</a:t>
            </a:fld>
            <a:endParaRPr lang="uk-UA"/>
          </a:p>
        </p:txBody>
      </p:sp>
    </p:spTree>
    <p:extLst>
      <p:ext uri="{BB962C8B-B14F-4D97-AF65-F5344CB8AC3E}">
        <p14:creationId xmlns:p14="http://schemas.microsoft.com/office/powerpoint/2010/main" val="24879676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BA108BCA-4C7E-4931-AE20-60488CA3ACC2}"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235775B-5A75-4CCC-8A83-C942E0756C3E}"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908490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BA108BCA-4C7E-4931-AE20-60488CA3ACC2}"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235775B-5A75-4CCC-8A83-C942E0756C3E}" type="slidenum">
              <a:rPr lang="uk-UA" smtClean="0"/>
              <a:t>‹№›</a:t>
            </a:fld>
            <a:endParaRPr lang="uk-UA"/>
          </a:p>
        </p:txBody>
      </p:sp>
    </p:spTree>
    <p:extLst>
      <p:ext uri="{BB962C8B-B14F-4D97-AF65-F5344CB8AC3E}">
        <p14:creationId xmlns:p14="http://schemas.microsoft.com/office/powerpoint/2010/main" val="3414338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BA108BCA-4C7E-4931-AE20-60488CA3ACC2}"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235775B-5A75-4CCC-8A83-C942E0756C3E}" type="slidenum">
              <a:rPr lang="uk-UA" smtClean="0"/>
              <a:t>‹№›</a:t>
            </a:fld>
            <a:endParaRPr lang="uk-UA"/>
          </a:p>
        </p:txBody>
      </p:sp>
    </p:spTree>
    <p:extLst>
      <p:ext uri="{BB962C8B-B14F-4D97-AF65-F5344CB8AC3E}">
        <p14:creationId xmlns:p14="http://schemas.microsoft.com/office/powerpoint/2010/main" val="40744729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BA108BCA-4C7E-4931-AE20-60488CA3ACC2}"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235775B-5A75-4CCC-8A83-C942E0756C3E}" type="slidenum">
              <a:rPr lang="uk-UA" smtClean="0"/>
              <a:t>‹№›</a:t>
            </a:fld>
            <a:endParaRPr lang="uk-UA"/>
          </a:p>
        </p:txBody>
      </p:sp>
    </p:spTree>
    <p:extLst>
      <p:ext uri="{BB962C8B-B14F-4D97-AF65-F5344CB8AC3E}">
        <p14:creationId xmlns:p14="http://schemas.microsoft.com/office/powerpoint/2010/main" val="1421096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A108BCA-4C7E-4931-AE20-60488CA3ACC2}" type="datetimeFigureOut">
              <a:rPr lang="uk-UA" smtClean="0"/>
              <a:t>23.03.2026</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235775B-5A75-4CCC-8A83-C942E0756C3E}" type="slidenum">
              <a:rPr lang="uk-UA" smtClean="0"/>
              <a:t>‹№›</a:t>
            </a:fld>
            <a:endParaRPr lang="uk-UA"/>
          </a:p>
        </p:txBody>
      </p:sp>
    </p:spTree>
    <p:extLst>
      <p:ext uri="{BB962C8B-B14F-4D97-AF65-F5344CB8AC3E}">
        <p14:creationId xmlns:p14="http://schemas.microsoft.com/office/powerpoint/2010/main" val="226948038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s://www.iso.org/obp/ui/ru/#iso%3Astd%3Aiso%3A19011%3Aed-3%3Av1%3Aen%3Aterm%3A3.7"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s://www.iso.org/obp/ui/es/#iso%3Astd%3Aiso%3A19011%3Aed-3%3Av1%3Aen%3Aterm%3A3.1"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8AC25D-BF6A-0608-9EAD-FA5558100A08}"/>
              </a:ext>
            </a:extLst>
          </p:cNvPr>
          <p:cNvSpPr>
            <a:spLocks noGrp="1"/>
          </p:cNvSpPr>
          <p:nvPr>
            <p:ph type="ctrTitle"/>
          </p:nvPr>
        </p:nvSpPr>
        <p:spPr>
          <a:xfrm>
            <a:off x="2318567" y="2354303"/>
            <a:ext cx="8915399" cy="2262781"/>
          </a:xfrm>
        </p:spPr>
        <p:txBody>
          <a:bodyPr>
            <a:normAutofit fontScale="90000"/>
          </a:bodyPr>
          <a:lstStyle/>
          <a:p>
            <a:pPr marR="87630" algn="ctr">
              <a:spcBef>
                <a:spcPts val="0"/>
              </a:spcBef>
            </a:pPr>
            <a:br>
              <a:rPr lang="uk-UA" sz="2800" dirty="0">
                <a:solidFill>
                  <a:schemeClr val="tx1"/>
                </a:solidFill>
                <a:effectLst/>
                <a:latin typeface="Times New Roman" panose="02020603050405020304" pitchFamily="18" charset="0"/>
                <a:ea typeface="Times New Roman" panose="02020603050405020304" pitchFamily="18" charset="0"/>
              </a:rPr>
            </a:br>
            <a:r>
              <a:rPr lang="en-US" sz="2800" b="1" dirty="0">
                <a:solidFill>
                  <a:schemeClr val="tx1"/>
                </a:solidFill>
                <a:effectLst/>
                <a:latin typeface="Times New Roman" panose="02020603050405020304" pitchFamily="18" charset="0"/>
                <a:ea typeface="Times New Roman" panose="02020603050405020304" pitchFamily="18" charset="0"/>
              </a:rPr>
              <a:t>Topic 7. Organization of activities for validating production processes and qualifying equipment and auxiliary systems in organizations that are pharmaceutical market entities.</a:t>
            </a:r>
            <a:br>
              <a:rPr lang="uk-UA" sz="2800" dirty="0">
                <a:solidFill>
                  <a:schemeClr val="tx1"/>
                </a:solidFill>
                <a:effectLst/>
                <a:latin typeface="Times New Roman" panose="02020603050405020304" pitchFamily="18" charset="0"/>
                <a:ea typeface="Times New Roman" panose="02020603050405020304" pitchFamily="18" charset="0"/>
              </a:rPr>
            </a:br>
            <a:endParaRPr lang="uk-UA" sz="2800" dirty="0">
              <a:solidFill>
                <a:schemeClr val="tx1"/>
              </a:solidFill>
            </a:endParaRPr>
          </a:p>
        </p:txBody>
      </p:sp>
      <p:sp>
        <p:nvSpPr>
          <p:cNvPr id="4" name="TextBox 3">
            <a:extLst>
              <a:ext uri="{FF2B5EF4-FFF2-40B4-BE49-F238E27FC236}">
                <a16:creationId xmlns:a16="http://schemas.microsoft.com/office/drawing/2014/main" id="{2D641A84-A74E-A8BB-05D4-291E107FC5DE}"/>
              </a:ext>
            </a:extLst>
          </p:cNvPr>
          <p:cNvSpPr txBox="1"/>
          <p:nvPr/>
        </p:nvSpPr>
        <p:spPr>
          <a:xfrm>
            <a:off x="1423863" y="114069"/>
            <a:ext cx="10223541" cy="1569660"/>
          </a:xfrm>
          <a:prstGeom prst="rect">
            <a:avLst/>
          </a:prstGeom>
          <a:noFill/>
        </p:spPr>
        <p:txBody>
          <a:bodyPr wrap="square">
            <a:spAutoFit/>
          </a:bodyPr>
          <a:lstStyle/>
          <a:p>
            <a:pPr algn="ct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Odessa National Medical University</a:t>
            </a:r>
          </a:p>
          <a:p>
            <a:pPr algn="ct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Department of General and Clinical Pharmacology and Pharmacognosy</a:t>
            </a:r>
            <a:endParaRPr lang="uk-UA"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endParaRPr lang="uk-UA" sz="2400" dirty="0">
              <a:latin typeface="Times New Roman" panose="02020603050405020304" pitchFamily="18" charset="0"/>
              <a:cs typeface="Times New Roman" panose="02020603050405020304" pitchFamily="18" charset="0"/>
            </a:endParaRPr>
          </a:p>
          <a:p>
            <a:pPr algn="ctr"/>
            <a:r>
              <a:rPr lang="en-ID" sz="2400" b="1" dirty="0">
                <a:latin typeface="Times New Roman" panose="02020603050405020304" pitchFamily="18" charset="0"/>
                <a:cs typeface="Times New Roman" panose="02020603050405020304" pitchFamily="18" charset="0"/>
              </a:rPr>
              <a:t>Discipline</a:t>
            </a:r>
            <a:r>
              <a:rPr lang="uk-UA"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Qualiti</a:t>
            </a:r>
            <a:r>
              <a:rPr lang="en-US" sz="2400" b="1" dirty="0">
                <a:latin typeface="Times New Roman" panose="02020603050405020304" pitchFamily="18" charset="0"/>
                <a:cs typeface="Times New Roman" panose="02020603050405020304" pitchFamily="18" charset="0"/>
              </a:rPr>
              <a:t> systems in pharmacy</a:t>
            </a:r>
            <a:r>
              <a:rPr lang="uk-UA" sz="2400" b="1" dirty="0">
                <a:latin typeface="Times New Roman" panose="02020603050405020304" pitchFamily="18" charset="0"/>
                <a:cs typeface="Times New Roman" panose="02020603050405020304" pitchFamily="18" charset="0"/>
              </a:rPr>
              <a:t>»</a:t>
            </a:r>
          </a:p>
        </p:txBody>
      </p:sp>
      <p:sp>
        <p:nvSpPr>
          <p:cNvPr id="5" name="Підзаголовок 2">
            <a:extLst>
              <a:ext uri="{FF2B5EF4-FFF2-40B4-BE49-F238E27FC236}">
                <a16:creationId xmlns:a16="http://schemas.microsoft.com/office/drawing/2014/main" id="{9E033F85-4D01-F792-C409-F19BA74A3276}"/>
              </a:ext>
            </a:extLst>
          </p:cNvPr>
          <p:cNvSpPr>
            <a:spLocks noGrp="1"/>
          </p:cNvSpPr>
          <p:nvPr>
            <p:ph type="subTitle" idx="1"/>
          </p:nvPr>
        </p:nvSpPr>
        <p:spPr>
          <a:xfrm>
            <a:off x="6535633" y="5287658"/>
            <a:ext cx="5397909" cy="1456273"/>
          </a:xfrm>
        </p:spPr>
        <p:txBody>
          <a:bodyPr>
            <a:noAutofit/>
          </a:bodyPr>
          <a:lstStyle/>
          <a:p>
            <a:r>
              <a:rPr lang="en-US" b="1" dirty="0">
                <a:solidFill>
                  <a:schemeClr val="tx1"/>
                </a:solidFill>
                <a:latin typeface="Times New Roman" panose="02020603050405020304" pitchFamily="18" charset="0"/>
                <a:cs typeface="Times New Roman" panose="02020603050405020304" pitchFamily="18" charset="0"/>
              </a:rPr>
              <a:t>Lecturer:</a:t>
            </a:r>
            <a:r>
              <a:rPr lang="uk-UA" b="1" dirty="0">
                <a:solidFill>
                  <a:schemeClr val="tx1"/>
                </a:solidFill>
                <a:latin typeface="Times New Roman" panose="02020603050405020304" pitchFamily="18" charset="0"/>
                <a:cs typeface="Times New Roman" panose="02020603050405020304" pitchFamily="18" charset="0"/>
              </a:rPr>
              <a:t> </a:t>
            </a:r>
            <a:r>
              <a:rPr lang="en-US" b="1" dirty="0">
                <a:solidFill>
                  <a:schemeClr val="tx1"/>
                </a:solidFill>
                <a:latin typeface="Times New Roman" panose="02020603050405020304" pitchFamily="18" charset="0"/>
                <a:cs typeface="Times New Roman" panose="02020603050405020304" pitchFamily="18" charset="0"/>
              </a:rPr>
              <a:t>Eberle L.V.</a:t>
            </a:r>
          </a:p>
          <a:p>
            <a:r>
              <a:rPr lang="en-US" dirty="0">
                <a:solidFill>
                  <a:schemeClr val="tx1"/>
                </a:solidFill>
                <a:latin typeface="Times New Roman" panose="02020603050405020304" pitchFamily="18" charset="0"/>
                <a:cs typeface="Times New Roman" panose="02020603050405020304" pitchFamily="18" charset="0"/>
              </a:rPr>
              <a:t>Candidate of Biological Sciences, Associate Professor of the Department of General and Clinical Pharmacology and Pharmacognosy</a:t>
            </a:r>
            <a:endParaRPr lang="uk-UA"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5984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75331BD-6BA6-2279-2B48-04567A86845F}"/>
              </a:ext>
            </a:extLst>
          </p:cNvPr>
          <p:cNvSpPr txBox="1"/>
          <p:nvPr/>
        </p:nvSpPr>
        <p:spPr>
          <a:xfrm>
            <a:off x="2143431" y="642598"/>
            <a:ext cx="9075175" cy="2308324"/>
          </a:xfrm>
          <a:prstGeom prst="rect">
            <a:avLst/>
          </a:prstGeom>
          <a:noFill/>
        </p:spPr>
        <p:txBody>
          <a:bodyPr wrap="square">
            <a:spAutoFit/>
          </a:bodyPr>
          <a:lstStyle/>
          <a:p>
            <a:pPr marL="1270" marR="88265" indent="448945" algn="just"/>
            <a:r>
              <a:rPr lang="en-US" sz="1800" b="1" dirty="0">
                <a:effectLst/>
                <a:latin typeface="Times New Roman" panose="02020603050405020304" pitchFamily="18" charset="0"/>
                <a:ea typeface="Times New Roman" panose="02020603050405020304" pitchFamily="18" charset="0"/>
              </a:rPr>
              <a:t>The relevance of the topic. </a:t>
            </a:r>
            <a:r>
              <a:rPr lang="en-US" sz="1800" dirty="0">
                <a:effectLst/>
                <a:latin typeface="Times New Roman" panose="02020603050405020304" pitchFamily="18" charset="0"/>
                <a:ea typeface="Times New Roman" panose="02020603050405020304" pitchFamily="18" charset="0"/>
              </a:rPr>
              <a:t>According to the requirements of good manufacturing practice, there</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must</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 documented general</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policy</a:t>
            </a:r>
            <a:r>
              <a:rPr lang="en-US" sz="1800" spc="-2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manufacturer</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regarding</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intentions</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 approach to validation, as well as persons responsible for the development, verification,</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approval, and documentation of each stage of validation.</a:t>
            </a:r>
            <a:endParaRPr lang="uk-UA" sz="1800" dirty="0">
              <a:effectLst/>
              <a:latin typeface="Times New Roman" panose="02020603050405020304" pitchFamily="18" charset="0"/>
              <a:ea typeface="Times New Roman" panose="02020603050405020304" pitchFamily="18" charset="0"/>
            </a:endParaRPr>
          </a:p>
          <a:p>
            <a:pPr marL="1270" marR="90805" indent="448945" algn="just"/>
            <a:r>
              <a:rPr lang="en-US" sz="1800" b="1" dirty="0">
                <a:effectLst/>
                <a:latin typeface="Times New Roman" panose="02020603050405020304" pitchFamily="18" charset="0"/>
                <a:ea typeface="Times New Roman" panose="02020603050405020304" pitchFamily="18" charset="0"/>
              </a:rPr>
              <a:t>Objective: </a:t>
            </a:r>
            <a:r>
              <a:rPr lang="en-US" sz="1800" dirty="0">
                <a:effectLst/>
                <a:latin typeface="Times New Roman" panose="02020603050405020304" pitchFamily="18" charset="0"/>
                <a:ea typeface="Times New Roman" panose="02020603050405020304" pitchFamily="18" charset="0"/>
              </a:rPr>
              <a:t>to provide higher education students with theoretical knowledge regarding</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organization</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activities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related</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to</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validation</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manufacturing</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processes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 the qualification of equipment and auxiliary systems in organizations within the pharmaceutical </a:t>
            </a:r>
            <a:r>
              <a:rPr lang="en-US" sz="1800" spc="-10" dirty="0">
                <a:effectLst/>
                <a:latin typeface="Times New Roman" panose="02020603050405020304" pitchFamily="18" charset="0"/>
                <a:ea typeface="Times New Roman" panose="02020603050405020304" pitchFamily="18" charset="0"/>
              </a:rPr>
              <a:t>market.</a:t>
            </a:r>
            <a:endParaRPr lang="uk-UA" sz="18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33D97D0E-8D9E-2959-9701-1C4DFE8E11ED}"/>
              </a:ext>
            </a:extLst>
          </p:cNvPr>
          <p:cNvSpPr txBox="1"/>
          <p:nvPr/>
        </p:nvSpPr>
        <p:spPr>
          <a:xfrm>
            <a:off x="2585884" y="3429000"/>
            <a:ext cx="6096000" cy="2292935"/>
          </a:xfrm>
          <a:prstGeom prst="rect">
            <a:avLst/>
          </a:prstGeom>
          <a:noFill/>
        </p:spPr>
        <p:txBody>
          <a:bodyPr wrap="square">
            <a:spAutoFit/>
          </a:bodyPr>
          <a:lstStyle/>
          <a:p>
            <a:pPr marL="450850" algn="just">
              <a:lnSpc>
                <a:spcPts val="1370"/>
              </a:lnSpc>
              <a:spcBef>
                <a:spcPts val="5"/>
              </a:spcBef>
            </a:pPr>
            <a:r>
              <a:rPr lang="en-US" sz="1800" b="1" kern="0" dirty="0">
                <a:effectLst/>
                <a:latin typeface="Times New Roman" panose="02020603050405020304" pitchFamily="18" charset="0"/>
                <a:ea typeface="Times New Roman" panose="02020603050405020304" pitchFamily="18" charset="0"/>
              </a:rPr>
              <a:t>Lecture</a:t>
            </a:r>
            <a:r>
              <a:rPr lang="en-US" sz="1800" b="1" kern="0" spc="-20" dirty="0">
                <a:effectLst/>
                <a:latin typeface="Times New Roman" panose="02020603050405020304" pitchFamily="18" charset="0"/>
                <a:ea typeface="Times New Roman" panose="02020603050405020304" pitchFamily="18" charset="0"/>
              </a:rPr>
              <a:t> </a:t>
            </a:r>
            <a:r>
              <a:rPr lang="en-US" sz="1800" b="1" kern="0" dirty="0">
                <a:effectLst/>
                <a:latin typeface="Times New Roman" panose="02020603050405020304" pitchFamily="18" charset="0"/>
                <a:ea typeface="Times New Roman" panose="02020603050405020304" pitchFamily="18" charset="0"/>
              </a:rPr>
              <a:t>plan and</a:t>
            </a:r>
            <a:r>
              <a:rPr lang="en-US" sz="1800" b="1" kern="0" spc="-10" dirty="0">
                <a:effectLst/>
                <a:latin typeface="Times New Roman" panose="02020603050405020304" pitchFamily="18" charset="0"/>
                <a:ea typeface="Times New Roman" panose="02020603050405020304" pitchFamily="18" charset="0"/>
              </a:rPr>
              <a:t> </a:t>
            </a:r>
            <a:r>
              <a:rPr lang="en-US" sz="1800" b="1" kern="0" dirty="0">
                <a:effectLst/>
                <a:latin typeface="Times New Roman" panose="02020603050405020304" pitchFamily="18" charset="0"/>
                <a:ea typeface="Times New Roman" panose="02020603050405020304" pitchFamily="18" charset="0"/>
              </a:rPr>
              <a:t>organizational</a:t>
            </a:r>
            <a:r>
              <a:rPr lang="en-US" sz="1800" b="1" kern="0" spc="-5" dirty="0">
                <a:effectLst/>
                <a:latin typeface="Times New Roman" panose="02020603050405020304" pitchFamily="18" charset="0"/>
                <a:ea typeface="Times New Roman" panose="02020603050405020304" pitchFamily="18" charset="0"/>
              </a:rPr>
              <a:t> </a:t>
            </a:r>
            <a:r>
              <a:rPr lang="en-US" sz="1800" b="1" kern="0" spc="-10" dirty="0">
                <a:effectLst/>
                <a:latin typeface="Times New Roman" panose="02020603050405020304" pitchFamily="18" charset="0"/>
                <a:ea typeface="Times New Roman" panose="02020603050405020304" pitchFamily="18" charset="0"/>
              </a:rPr>
              <a:t>structure:</a:t>
            </a:r>
            <a:endParaRPr lang="uk-UA" sz="1800" b="1" kern="0" spc="-10" dirty="0">
              <a:effectLst/>
              <a:latin typeface="Times New Roman" panose="02020603050405020304" pitchFamily="18" charset="0"/>
              <a:ea typeface="Times New Roman" panose="02020603050405020304" pitchFamily="18" charset="0"/>
            </a:endParaRPr>
          </a:p>
          <a:p>
            <a:pPr marL="450850" algn="just">
              <a:lnSpc>
                <a:spcPts val="1370"/>
              </a:lnSpc>
              <a:spcBef>
                <a:spcPts val="5"/>
              </a:spcBef>
            </a:pPr>
            <a:endParaRPr lang="uk-UA" sz="1800" b="1" kern="0" dirty="0">
              <a:effectLst/>
              <a:latin typeface="Times New Roman" panose="02020603050405020304" pitchFamily="18" charset="0"/>
              <a:ea typeface="Times New Roman" panose="02020603050405020304" pitchFamily="18" charset="0"/>
            </a:endParaRPr>
          </a:p>
          <a:p>
            <a:pPr marL="342900" lvl="0" indent="-342900">
              <a:lnSpc>
                <a:spcPts val="1370"/>
              </a:lnSpc>
              <a:buSzPts val="1200"/>
              <a:buFont typeface="Times New Roman" panose="02020603050405020304" pitchFamily="18" charset="0"/>
              <a:buAutoNum type="arabicPeriod"/>
              <a:tabLst>
                <a:tab pos="686435" algn="l"/>
              </a:tabLst>
            </a:pPr>
            <a:r>
              <a:rPr lang="en-US" sz="1800" spc="0" dirty="0">
                <a:effectLst/>
                <a:latin typeface="Times New Roman" panose="02020603050405020304" pitchFamily="18" charset="0"/>
                <a:ea typeface="Times New Roman" panose="02020603050405020304" pitchFamily="18" charset="0"/>
              </a:rPr>
              <a:t>Validation:</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definition</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concepts,</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objects,</a:t>
            </a:r>
            <a:r>
              <a:rPr lang="en-US" sz="1800" spc="-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types.</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86435" algn="l"/>
              </a:tabLst>
            </a:pPr>
            <a:r>
              <a:rPr lang="en-US" sz="1800" spc="0" dirty="0">
                <a:effectLst/>
                <a:latin typeface="Times New Roman" panose="02020603050405020304" pitchFamily="18" charset="0"/>
                <a:ea typeface="Times New Roman" panose="02020603050405020304" pitchFamily="18" charset="0"/>
              </a:rPr>
              <a:t>Validation</a:t>
            </a:r>
            <a:r>
              <a:rPr lang="en-US" sz="1800" spc="-10" dirty="0">
                <a:effectLst/>
                <a:latin typeface="Times New Roman" panose="02020603050405020304" pitchFamily="18" charset="0"/>
                <a:ea typeface="Times New Roman" panose="02020603050405020304" pitchFamily="18" charset="0"/>
              </a:rPr>
              <a:t> staffing.</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86435" algn="l"/>
              </a:tabLst>
            </a:pPr>
            <a:r>
              <a:rPr lang="en-US" sz="1800" spc="0" dirty="0">
                <a:effectLst/>
                <a:latin typeface="Times New Roman" panose="02020603050405020304" pitchFamily="18" charset="0"/>
                <a:ea typeface="Times New Roman" panose="02020603050405020304" pitchFamily="18" charset="0"/>
              </a:rPr>
              <a:t>Validation</a:t>
            </a:r>
            <a:r>
              <a:rPr lang="en-US" sz="1800" spc="-20"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documents.</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86435" algn="l"/>
              </a:tabLst>
            </a:pPr>
            <a:r>
              <a:rPr lang="en-US" sz="1800" spc="0" dirty="0">
                <a:effectLst/>
                <a:latin typeface="Times New Roman" panose="02020603050405020304" pitchFamily="18" charset="0"/>
                <a:ea typeface="Times New Roman" panose="02020603050405020304" pitchFamily="18" charset="0"/>
              </a:rPr>
              <a:t>Validation</a:t>
            </a:r>
            <a:r>
              <a:rPr lang="en-US" sz="1800" spc="-2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a:t>
            </a:r>
            <a:r>
              <a:rPr lang="en-US" sz="1800" spc="-1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analytical </a:t>
            </a:r>
            <a:r>
              <a:rPr lang="en-US" sz="1800" spc="-10" dirty="0">
                <a:effectLst/>
                <a:latin typeface="Times New Roman" panose="02020603050405020304" pitchFamily="18" charset="0"/>
                <a:ea typeface="Times New Roman" panose="02020603050405020304" pitchFamily="18" charset="0"/>
              </a:rPr>
              <a:t>methods.</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86435" algn="l"/>
              </a:tabLst>
            </a:pPr>
            <a:r>
              <a:rPr lang="en-US" sz="1800" spc="0" dirty="0">
                <a:effectLst/>
                <a:latin typeface="Times New Roman" panose="02020603050405020304" pitchFamily="18" charset="0"/>
                <a:ea typeface="Times New Roman" panose="02020603050405020304" pitchFamily="18" charset="0"/>
              </a:rPr>
              <a:t>Cleaning</a:t>
            </a:r>
            <a:r>
              <a:rPr lang="en-US" sz="1800" spc="-20"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validation.</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86435" algn="l"/>
              </a:tabLst>
            </a:pPr>
            <a:r>
              <a:rPr lang="en-US" sz="1800" spc="0" dirty="0">
                <a:effectLst/>
                <a:latin typeface="Times New Roman" panose="02020603050405020304" pitchFamily="18" charset="0"/>
                <a:ea typeface="Times New Roman" panose="02020603050405020304" pitchFamily="18" charset="0"/>
              </a:rPr>
              <a:t>Qualification:</a:t>
            </a:r>
            <a:r>
              <a:rPr lang="en-US" sz="1800" spc="-2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definition</a:t>
            </a:r>
            <a:r>
              <a:rPr lang="en-US" sz="1800" spc="-1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of</a:t>
            </a:r>
            <a:r>
              <a:rPr lang="en-US" sz="1800" spc="-1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concepts,</a:t>
            </a:r>
            <a:r>
              <a:rPr lang="en-US" sz="1800" spc="-10" dirty="0">
                <a:effectLst/>
                <a:latin typeface="Times New Roman" panose="02020603050405020304" pitchFamily="18" charset="0"/>
                <a:ea typeface="Times New Roman" panose="02020603050405020304" pitchFamily="18" charset="0"/>
              </a:rPr>
              <a:t> objects.</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86435" algn="l"/>
              </a:tabLst>
            </a:pPr>
            <a:r>
              <a:rPr lang="en-US" sz="1800" spc="0" dirty="0">
                <a:effectLst/>
                <a:latin typeface="Times New Roman" panose="02020603050405020304" pitchFamily="18" charset="0"/>
                <a:ea typeface="Times New Roman" panose="02020603050405020304" pitchFamily="18" charset="0"/>
              </a:rPr>
              <a:t>Qualification</a:t>
            </a:r>
            <a:r>
              <a:rPr lang="en-US" sz="1800" spc="-2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stages.</a:t>
            </a:r>
            <a:endParaRPr lang="uk-UA" sz="16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68846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AEC7115-3F7B-706D-DD78-64AD38C9EE51}"/>
              </a:ext>
            </a:extLst>
          </p:cNvPr>
          <p:cNvSpPr txBox="1"/>
          <p:nvPr/>
        </p:nvSpPr>
        <p:spPr>
          <a:xfrm>
            <a:off x="2753033" y="1251783"/>
            <a:ext cx="8475406" cy="3785652"/>
          </a:xfrm>
          <a:prstGeom prst="rect">
            <a:avLst/>
          </a:prstGeom>
          <a:noFill/>
          <a:ln w="28575">
            <a:solidFill>
              <a:srgbClr val="FF0000"/>
            </a:solidFill>
          </a:ln>
        </p:spPr>
        <p:txBody>
          <a:bodyPr wrap="square">
            <a:spAutoFit/>
          </a:bodyPr>
          <a:lstStyle/>
          <a:p>
            <a:pPr indent="448945" algn="ctr"/>
            <a:r>
              <a:rPr lang="en-US" sz="2000" b="1" u="sng" dirty="0">
                <a:effectLst/>
                <a:latin typeface="Times New Roman" panose="02020603050405020304" pitchFamily="18" charset="0"/>
                <a:ea typeface="Times New Roman" panose="02020603050405020304" pitchFamily="18" charset="0"/>
              </a:rPr>
              <a:t>Validation:</a:t>
            </a:r>
            <a:r>
              <a:rPr lang="en-US" sz="2000" b="1" u="sng" spc="-10"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definition</a:t>
            </a:r>
            <a:r>
              <a:rPr lang="en-US" sz="2000" b="1" u="sng" spc="-10"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of</a:t>
            </a:r>
            <a:r>
              <a:rPr lang="en-US" sz="2000" b="1" u="sng" spc="-10"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concepts,</a:t>
            </a:r>
            <a:r>
              <a:rPr lang="en-US" sz="2000" b="1" u="sng" spc="-10"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objects,</a:t>
            </a:r>
            <a:r>
              <a:rPr lang="en-US" sz="2000" b="1" u="sng" spc="-5" dirty="0">
                <a:effectLst/>
                <a:latin typeface="Times New Roman" panose="02020603050405020304" pitchFamily="18" charset="0"/>
                <a:ea typeface="Times New Roman" panose="02020603050405020304" pitchFamily="18" charset="0"/>
              </a:rPr>
              <a:t> </a:t>
            </a:r>
            <a:r>
              <a:rPr lang="en-US" sz="2000" b="1" u="sng" spc="-20" dirty="0">
                <a:effectLst/>
                <a:latin typeface="Times New Roman" panose="02020603050405020304" pitchFamily="18" charset="0"/>
                <a:ea typeface="Times New Roman" panose="02020603050405020304" pitchFamily="18" charset="0"/>
              </a:rPr>
              <a:t>types</a:t>
            </a:r>
            <a:endParaRPr lang="uk-UA" sz="2000" b="1" dirty="0">
              <a:effectLst/>
              <a:latin typeface="Times New Roman" panose="02020603050405020304" pitchFamily="18" charset="0"/>
              <a:ea typeface="Times New Roman" panose="02020603050405020304" pitchFamily="18" charset="0"/>
            </a:endParaRPr>
          </a:p>
          <a:p>
            <a:pPr marR="91440" indent="448945" algn="ctr"/>
            <a:endParaRPr lang="uk-UA" sz="2000" b="1" i="1" dirty="0">
              <a:effectLst/>
              <a:latin typeface="Times New Roman" panose="02020603050405020304" pitchFamily="18" charset="0"/>
              <a:ea typeface="Times New Roman" panose="02020603050405020304" pitchFamily="18" charset="0"/>
            </a:endParaRPr>
          </a:p>
          <a:p>
            <a:pPr marR="91440" indent="448945" algn="just"/>
            <a:r>
              <a:rPr lang="en-US" sz="2000" i="1" dirty="0">
                <a:effectLst/>
                <a:latin typeface="Times New Roman" panose="02020603050405020304" pitchFamily="18" charset="0"/>
                <a:ea typeface="Times New Roman" panose="02020603050405020304" pitchFamily="18" charset="0"/>
              </a:rPr>
              <a:t>Validation </a:t>
            </a:r>
            <a:r>
              <a:rPr lang="en-US" sz="2000" dirty="0">
                <a:effectLst/>
                <a:latin typeface="Times New Roman" panose="02020603050405020304" pitchFamily="18" charset="0"/>
                <a:ea typeface="Times New Roman" panose="02020603050405020304" pitchFamily="18" charset="0"/>
              </a:rPr>
              <a:t>is the actions that, according to the principles of good manufacturing practice, demonstrate that a certain methodology, process, equipment, raw material, activity, or system actually yield the expected results.</a:t>
            </a:r>
            <a:endParaRPr lang="uk-UA" sz="2000" dirty="0">
              <a:effectLst/>
              <a:latin typeface="Times New Roman" panose="02020603050405020304" pitchFamily="18" charset="0"/>
              <a:ea typeface="Times New Roman" panose="02020603050405020304" pitchFamily="18" charset="0"/>
            </a:endParaRPr>
          </a:p>
          <a:p>
            <a:pPr indent="448945" algn="l"/>
            <a:endParaRPr lang="uk-UA" sz="2000" spc="-10" dirty="0">
              <a:effectLst/>
              <a:latin typeface="Times New Roman" panose="02020603050405020304" pitchFamily="18" charset="0"/>
              <a:ea typeface="Times New Roman" panose="02020603050405020304" pitchFamily="18" charset="0"/>
            </a:endParaRPr>
          </a:p>
          <a:p>
            <a:pPr indent="448945" algn="l"/>
            <a:r>
              <a:rPr lang="en-US" sz="2000" spc="-10" dirty="0">
                <a:effectLst/>
                <a:latin typeface="Times New Roman" panose="02020603050405020304" pitchFamily="18" charset="0"/>
                <a:ea typeface="Times New Roman" panose="02020603050405020304" pitchFamily="18" charset="0"/>
              </a:rPr>
              <a:t>Objects:</a:t>
            </a:r>
            <a:endParaRPr lang="uk-UA" sz="2000" dirty="0">
              <a:effectLst/>
              <a:latin typeface="Times New Roman" panose="02020603050405020304" pitchFamily="18" charset="0"/>
              <a:ea typeface="Times New Roman" panose="02020603050405020304" pitchFamily="18" charset="0"/>
            </a:endParaRPr>
          </a:p>
          <a:p>
            <a:pPr marL="0" lvl="1" indent="-285750">
              <a:buSzPts val="1200"/>
              <a:buFont typeface="Symbol" panose="05050102010706020507" pitchFamily="18" charset="2"/>
              <a:buChar char=""/>
              <a:tabLst>
                <a:tab pos="631825" algn="l"/>
              </a:tabLst>
            </a:pPr>
            <a:r>
              <a:rPr lang="en-US" sz="2000" spc="0" dirty="0">
                <a:effectLst/>
                <a:latin typeface="Times New Roman" panose="02020603050405020304" pitchFamily="18" charset="0"/>
                <a:ea typeface="Symbol" panose="05050102010706020507" pitchFamily="18" charset="2"/>
                <a:cs typeface="Symbol" panose="05050102010706020507" pitchFamily="18" charset="2"/>
              </a:rPr>
              <a:t>technological</a:t>
            </a:r>
            <a:r>
              <a:rPr lang="en-US" sz="2000" spc="-15"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process</a:t>
            </a:r>
            <a:r>
              <a:rPr lang="en-US" sz="2000" spc="-5"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(for</a:t>
            </a:r>
            <a:r>
              <a:rPr lang="en-US" sz="2000" spc="-5"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each</a:t>
            </a:r>
            <a:r>
              <a:rPr lang="en-US" sz="2000" spc="-5"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name</a:t>
            </a:r>
            <a:r>
              <a:rPr lang="en-US" sz="2000" spc="-5"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of</a:t>
            </a:r>
            <a:r>
              <a:rPr lang="en-US" sz="2000" spc="-15"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medicinal</a:t>
            </a:r>
            <a:r>
              <a:rPr lang="en-US" sz="2000" spc="5" dirty="0">
                <a:effectLst/>
                <a:latin typeface="Times New Roman" panose="02020603050405020304" pitchFamily="18" charset="0"/>
                <a:ea typeface="Symbol" panose="05050102010706020507" pitchFamily="18" charset="2"/>
                <a:cs typeface="Symbol" panose="05050102010706020507" pitchFamily="18" charset="2"/>
              </a:rPr>
              <a:t> </a:t>
            </a:r>
            <a:r>
              <a:rPr lang="en-US" sz="2000" spc="-10" dirty="0">
                <a:effectLst/>
                <a:latin typeface="Times New Roman" panose="02020603050405020304" pitchFamily="18" charset="0"/>
                <a:ea typeface="Symbol" panose="05050102010706020507" pitchFamily="18" charset="2"/>
                <a:cs typeface="Symbol" panose="05050102010706020507" pitchFamily="18" charset="2"/>
              </a:rPr>
              <a:t>product);</a:t>
            </a:r>
            <a:endParaRPr lang="uk-UA" sz="2000" spc="0" dirty="0">
              <a:effectLst/>
              <a:latin typeface="Times New Roman" panose="02020603050405020304" pitchFamily="18" charset="0"/>
              <a:ea typeface="Symbol" panose="05050102010706020507" pitchFamily="18" charset="2"/>
              <a:cs typeface="Symbol" panose="05050102010706020507" pitchFamily="18" charset="2"/>
            </a:endParaRPr>
          </a:p>
          <a:p>
            <a:pPr marL="0" lvl="1" indent="-285750">
              <a:buSzPts val="1200"/>
              <a:buFont typeface="Symbol" panose="05050102010706020507" pitchFamily="18" charset="2"/>
              <a:buChar char=""/>
              <a:tabLst>
                <a:tab pos="631825" algn="l"/>
              </a:tabLst>
            </a:pPr>
            <a:r>
              <a:rPr lang="en-US" sz="2000" spc="0" dirty="0">
                <a:effectLst/>
                <a:latin typeface="Times New Roman" panose="02020603050405020304" pitchFamily="18" charset="0"/>
                <a:ea typeface="Symbol" panose="05050102010706020507" pitchFamily="18" charset="2"/>
                <a:cs typeface="Symbol" panose="05050102010706020507" pitchFamily="18" charset="2"/>
              </a:rPr>
              <a:t>methods</a:t>
            </a:r>
            <a:r>
              <a:rPr lang="en-US" sz="2000" spc="-10"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of</a:t>
            </a:r>
            <a:r>
              <a:rPr lang="en-US" sz="2000" spc="-5"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quality</a:t>
            </a:r>
            <a:r>
              <a:rPr lang="en-US" sz="2000" spc="-30"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control</a:t>
            </a:r>
            <a:r>
              <a:rPr lang="en-US" sz="2000" spc="-5"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(analytical</a:t>
            </a:r>
            <a:r>
              <a:rPr lang="en-US" sz="2000" spc="-5" dirty="0">
                <a:effectLst/>
                <a:latin typeface="Times New Roman" panose="02020603050405020304" pitchFamily="18" charset="0"/>
                <a:ea typeface="Symbol" panose="05050102010706020507" pitchFamily="18" charset="2"/>
                <a:cs typeface="Symbol" panose="05050102010706020507" pitchFamily="18" charset="2"/>
              </a:rPr>
              <a:t> </a:t>
            </a:r>
            <a:r>
              <a:rPr lang="en-US" sz="2000" spc="-10" dirty="0">
                <a:effectLst/>
                <a:latin typeface="Times New Roman" panose="02020603050405020304" pitchFamily="18" charset="0"/>
                <a:ea typeface="Symbol" panose="05050102010706020507" pitchFamily="18" charset="2"/>
                <a:cs typeface="Symbol" panose="05050102010706020507" pitchFamily="18" charset="2"/>
              </a:rPr>
              <a:t>methods);</a:t>
            </a:r>
            <a:endParaRPr lang="uk-UA" sz="2000" spc="0" dirty="0">
              <a:effectLst/>
              <a:latin typeface="Times New Roman" panose="02020603050405020304" pitchFamily="18" charset="0"/>
              <a:ea typeface="Symbol" panose="05050102010706020507" pitchFamily="18" charset="2"/>
              <a:cs typeface="Symbol" panose="05050102010706020507" pitchFamily="18" charset="2"/>
            </a:endParaRPr>
          </a:p>
          <a:p>
            <a:pPr marL="0" lvl="1" indent="-285750">
              <a:buSzPts val="1200"/>
              <a:buFont typeface="Symbol" panose="05050102010706020507" pitchFamily="18" charset="2"/>
              <a:buChar char=""/>
              <a:tabLst>
                <a:tab pos="631825" algn="l"/>
              </a:tabLst>
            </a:pPr>
            <a:r>
              <a:rPr lang="en-US" sz="2000" spc="0" dirty="0">
                <a:effectLst/>
                <a:latin typeface="Times New Roman" panose="02020603050405020304" pitchFamily="18" charset="0"/>
                <a:ea typeface="Symbol" panose="05050102010706020507" pitchFamily="18" charset="2"/>
                <a:cs typeface="Symbol" panose="05050102010706020507" pitchFamily="18" charset="2"/>
              </a:rPr>
              <a:t>cleaning</a:t>
            </a:r>
            <a:r>
              <a:rPr lang="en-US" sz="2000" spc="-20" dirty="0">
                <a:effectLst/>
                <a:latin typeface="Times New Roman" panose="02020603050405020304" pitchFamily="18" charset="0"/>
                <a:ea typeface="Symbol" panose="05050102010706020507" pitchFamily="18" charset="2"/>
                <a:cs typeface="Symbol" panose="05050102010706020507" pitchFamily="18" charset="2"/>
              </a:rPr>
              <a:t> </a:t>
            </a:r>
            <a:r>
              <a:rPr lang="en-US" sz="2000" spc="-10" dirty="0">
                <a:effectLst/>
                <a:latin typeface="Times New Roman" panose="02020603050405020304" pitchFamily="18" charset="0"/>
                <a:ea typeface="Symbol" panose="05050102010706020507" pitchFamily="18" charset="2"/>
                <a:cs typeface="Symbol" panose="05050102010706020507" pitchFamily="18" charset="2"/>
              </a:rPr>
              <a:t>procedures;</a:t>
            </a:r>
            <a:endParaRPr lang="uk-UA" sz="2000" spc="0" dirty="0">
              <a:effectLst/>
              <a:latin typeface="Times New Roman" panose="02020603050405020304" pitchFamily="18" charset="0"/>
              <a:ea typeface="Symbol" panose="05050102010706020507" pitchFamily="18" charset="2"/>
              <a:cs typeface="Symbol" panose="05050102010706020507" pitchFamily="18" charset="2"/>
            </a:endParaRPr>
          </a:p>
          <a:p>
            <a:pPr marL="0" lvl="1" indent="-285750">
              <a:buSzPts val="1200"/>
              <a:buFont typeface="Symbol" panose="05050102010706020507" pitchFamily="18" charset="2"/>
              <a:buChar char=""/>
              <a:tabLst>
                <a:tab pos="631825" algn="l"/>
              </a:tabLst>
            </a:pPr>
            <a:r>
              <a:rPr lang="en-US" sz="2000" spc="0" dirty="0">
                <a:effectLst/>
                <a:latin typeface="Times New Roman" panose="02020603050405020304" pitchFamily="18" charset="0"/>
                <a:ea typeface="Symbol" panose="05050102010706020507" pitchFamily="18" charset="2"/>
                <a:cs typeface="Symbol" panose="05050102010706020507" pitchFamily="18" charset="2"/>
              </a:rPr>
              <a:t>methods</a:t>
            </a:r>
            <a:r>
              <a:rPr lang="en-US" sz="2000" spc="-5"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of</a:t>
            </a:r>
            <a:r>
              <a:rPr lang="en-US" sz="2000" spc="-5"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in-process</a:t>
            </a:r>
            <a:r>
              <a:rPr lang="en-US" sz="2000" spc="5"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control</a:t>
            </a:r>
            <a:r>
              <a:rPr lang="en-US" sz="2000" spc="-5" dirty="0">
                <a:effectLst/>
                <a:latin typeface="Times New Roman" panose="02020603050405020304" pitchFamily="18" charset="0"/>
                <a:ea typeface="Symbol" panose="05050102010706020507" pitchFamily="18" charset="2"/>
                <a:cs typeface="Symbol" panose="05050102010706020507" pitchFamily="18" charset="2"/>
              </a:rPr>
              <a:t> </a:t>
            </a:r>
            <a:r>
              <a:rPr lang="en-US" sz="2000" spc="-10" dirty="0">
                <a:effectLst/>
                <a:latin typeface="Times New Roman" panose="02020603050405020304" pitchFamily="18" charset="0"/>
                <a:ea typeface="Symbol" panose="05050102010706020507" pitchFamily="18" charset="2"/>
                <a:cs typeface="Symbol" panose="05050102010706020507" pitchFamily="18" charset="2"/>
              </a:rPr>
              <a:t>testing;</a:t>
            </a:r>
            <a:endParaRPr lang="uk-UA" sz="2000" spc="0" dirty="0">
              <a:effectLst/>
              <a:latin typeface="Times New Roman" panose="02020603050405020304" pitchFamily="18" charset="0"/>
              <a:ea typeface="Symbol" panose="05050102010706020507" pitchFamily="18" charset="2"/>
              <a:cs typeface="Symbol" panose="05050102010706020507" pitchFamily="18" charset="2"/>
            </a:endParaRPr>
          </a:p>
          <a:p>
            <a:pPr marL="0" lvl="1" indent="-285750">
              <a:buSzPts val="1200"/>
              <a:buFont typeface="Symbol" panose="05050102010706020507" pitchFamily="18" charset="2"/>
              <a:buChar char=""/>
              <a:tabLst>
                <a:tab pos="631825" algn="l"/>
              </a:tabLst>
            </a:pPr>
            <a:r>
              <a:rPr lang="en-US" sz="2000" spc="0" dirty="0">
                <a:effectLst/>
                <a:latin typeface="Times New Roman" panose="02020603050405020304" pitchFamily="18" charset="0"/>
                <a:ea typeface="Symbol" panose="05050102010706020507" pitchFamily="18" charset="2"/>
                <a:cs typeface="Symbol" panose="05050102010706020507" pitchFamily="18" charset="2"/>
              </a:rPr>
              <a:t>computerized</a:t>
            </a:r>
            <a:r>
              <a:rPr lang="en-US" sz="2000" spc="-15" dirty="0">
                <a:effectLst/>
                <a:latin typeface="Times New Roman" panose="02020603050405020304" pitchFamily="18" charset="0"/>
                <a:ea typeface="Symbol" panose="05050102010706020507" pitchFamily="18" charset="2"/>
                <a:cs typeface="Symbol" panose="05050102010706020507" pitchFamily="18" charset="2"/>
              </a:rPr>
              <a:t> </a:t>
            </a:r>
            <a:r>
              <a:rPr lang="en-US" sz="2000" spc="-10" dirty="0">
                <a:effectLst/>
                <a:latin typeface="Times New Roman" panose="02020603050405020304" pitchFamily="18" charset="0"/>
                <a:ea typeface="Symbol" panose="05050102010706020507" pitchFamily="18" charset="2"/>
                <a:cs typeface="Symbol" panose="05050102010706020507" pitchFamily="18" charset="2"/>
              </a:rPr>
              <a:t>systems.</a:t>
            </a:r>
            <a:endParaRPr lang="uk-UA" sz="2000" spc="0" dirty="0">
              <a:effectLst/>
              <a:latin typeface="Times New Roman" panose="02020603050405020304" pitchFamily="18" charset="0"/>
              <a:ea typeface="Symbol" panose="05050102010706020507" pitchFamily="18" charset="2"/>
              <a:cs typeface="Symbol" panose="05050102010706020507" pitchFamily="18" charset="2"/>
            </a:endParaRPr>
          </a:p>
        </p:txBody>
      </p:sp>
    </p:spTree>
    <p:extLst>
      <p:ext uri="{BB962C8B-B14F-4D97-AF65-F5344CB8AC3E}">
        <p14:creationId xmlns:p14="http://schemas.microsoft.com/office/powerpoint/2010/main" val="1120747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424A58-F0C5-9487-E42C-E19C3D6DECCC}"/>
              </a:ext>
            </a:extLst>
          </p:cNvPr>
          <p:cNvSpPr txBox="1"/>
          <p:nvPr/>
        </p:nvSpPr>
        <p:spPr>
          <a:xfrm>
            <a:off x="2281083" y="683281"/>
            <a:ext cx="9261987" cy="5016758"/>
          </a:xfrm>
          <a:prstGeom prst="rect">
            <a:avLst/>
          </a:prstGeom>
          <a:noFill/>
        </p:spPr>
        <p:txBody>
          <a:bodyPr wrap="square">
            <a:spAutoFit/>
          </a:bodyPr>
          <a:lstStyle/>
          <a:p>
            <a:pPr marL="1270" marR="89535" indent="448945" algn="just"/>
            <a:r>
              <a:rPr lang="en-US" sz="2000" i="1" dirty="0">
                <a:effectLst/>
                <a:latin typeface="Times New Roman" panose="02020603050405020304" pitchFamily="18" charset="0"/>
                <a:ea typeface="Times New Roman" panose="02020603050405020304" pitchFamily="18" charset="0"/>
              </a:rPr>
              <a:t>Process validation </a:t>
            </a:r>
            <a:r>
              <a:rPr lang="en-US" sz="2000" dirty="0">
                <a:effectLst/>
                <a:latin typeface="Times New Roman" panose="02020603050405020304" pitchFamily="18" charset="0"/>
                <a:ea typeface="Times New Roman" panose="02020603050405020304" pitchFamily="18" charset="0"/>
              </a:rPr>
              <a:t>can be defined as documented evidence that the process, operated within established parameters, can perform effectively and reproducibly to produce a medicinal product meeting its predetermined specifications and quality attributes.</a:t>
            </a:r>
            <a:endParaRPr lang="uk-UA" sz="2000" dirty="0">
              <a:effectLst/>
              <a:latin typeface="Times New Roman" panose="02020603050405020304" pitchFamily="18" charset="0"/>
              <a:ea typeface="Times New Roman" panose="02020603050405020304" pitchFamily="18" charset="0"/>
            </a:endParaRPr>
          </a:p>
          <a:p>
            <a:pPr marL="1270" marR="89535" indent="448945" algn="just"/>
            <a:endParaRPr lang="uk-UA" sz="2000" dirty="0">
              <a:effectLst/>
              <a:latin typeface="Times New Roman" panose="02020603050405020304" pitchFamily="18" charset="0"/>
              <a:ea typeface="Times New Roman" panose="02020603050405020304" pitchFamily="18" charset="0"/>
            </a:endParaRPr>
          </a:p>
          <a:p>
            <a:pPr marL="342900" marR="90170" lvl="0" indent="-342900" algn="just">
              <a:buSzPts val="1200"/>
              <a:buFont typeface="Times New Roman" panose="02020603050405020304" pitchFamily="18" charset="0"/>
              <a:buChar char="•"/>
              <a:tabLst>
                <a:tab pos="561340" algn="l"/>
              </a:tabLst>
            </a:pPr>
            <a:r>
              <a:rPr lang="en-US" sz="2000" i="1" spc="0" dirty="0">
                <a:effectLst/>
                <a:latin typeface="Times New Roman" panose="02020603050405020304" pitchFamily="18" charset="0"/>
                <a:ea typeface="Times New Roman" panose="02020603050405020304" pitchFamily="18" charset="0"/>
              </a:rPr>
              <a:t>Prospective validation </a:t>
            </a:r>
            <a:r>
              <a:rPr lang="en-US" sz="2000" spc="0" dirty="0">
                <a:effectLst/>
                <a:latin typeface="Times New Roman" panose="02020603050405020304" pitchFamily="18" charset="0"/>
                <a:ea typeface="Times New Roman" panose="02020603050405020304" pitchFamily="18" charset="0"/>
              </a:rPr>
              <a:t>is validation carried out before routine production of products intended for sale.</a:t>
            </a:r>
            <a:endParaRPr lang="uk-UA" sz="2000" spc="0" dirty="0">
              <a:effectLst/>
              <a:latin typeface="Times New Roman" panose="02020603050405020304" pitchFamily="18" charset="0"/>
              <a:ea typeface="Times New Roman" panose="02020603050405020304" pitchFamily="18" charset="0"/>
            </a:endParaRPr>
          </a:p>
          <a:p>
            <a:pPr marL="342900" marR="91440" lvl="0" indent="-342900" algn="just">
              <a:buSzPts val="1200"/>
              <a:buFont typeface="Times New Roman" panose="02020603050405020304" pitchFamily="18" charset="0"/>
              <a:buChar char="•"/>
              <a:tabLst>
                <a:tab pos="559435" algn="l"/>
              </a:tabLst>
            </a:pPr>
            <a:r>
              <a:rPr lang="en-US" sz="2000" i="1" spc="0" dirty="0">
                <a:effectLst/>
                <a:latin typeface="Times New Roman" panose="02020603050405020304" pitchFamily="18" charset="0"/>
                <a:ea typeface="Times New Roman" panose="02020603050405020304" pitchFamily="18" charset="0"/>
              </a:rPr>
              <a:t>Concurrent validation </a:t>
            </a:r>
            <a:r>
              <a:rPr lang="en-US" sz="2000" spc="0" dirty="0">
                <a:effectLst/>
                <a:latin typeface="Times New Roman" panose="02020603050405020304" pitchFamily="18" charset="0"/>
                <a:ea typeface="Times New Roman" panose="02020603050405020304" pitchFamily="18" charset="0"/>
              </a:rPr>
              <a:t>is validation carried out in exceptional circumstances, justified</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on the basis of significant patient benefit, where the validation protocol is executed concurrently with </a:t>
            </a:r>
            <a:r>
              <a:rPr lang="en-US" sz="2000" spc="0" dirty="0" err="1">
                <a:effectLst/>
                <a:latin typeface="Times New Roman" panose="02020603050405020304" pitchFamily="18" charset="0"/>
                <a:ea typeface="Times New Roman" panose="02020603050405020304" pitchFamily="18" charset="0"/>
              </a:rPr>
              <a:t>commercialisation</a:t>
            </a:r>
            <a:r>
              <a:rPr lang="en-US" sz="2000" spc="0" dirty="0">
                <a:effectLst/>
                <a:latin typeface="Times New Roman" panose="02020603050405020304" pitchFamily="18" charset="0"/>
                <a:ea typeface="Times New Roman" panose="02020603050405020304" pitchFamily="18" charset="0"/>
              </a:rPr>
              <a:t> of the validation batches.</a:t>
            </a:r>
            <a:endParaRPr lang="uk-UA" sz="2000" spc="0" dirty="0">
              <a:effectLst/>
              <a:latin typeface="Times New Roman" panose="02020603050405020304" pitchFamily="18" charset="0"/>
              <a:ea typeface="Times New Roman" panose="02020603050405020304" pitchFamily="18" charset="0"/>
            </a:endParaRPr>
          </a:p>
          <a:p>
            <a:pPr marL="342900" marR="88900" lvl="0" indent="-342900" algn="just">
              <a:buSzPts val="1200"/>
              <a:buFont typeface="Times New Roman" panose="02020603050405020304" pitchFamily="18" charset="0"/>
              <a:buChar char="•"/>
              <a:tabLst>
                <a:tab pos="581025" algn="l"/>
              </a:tabLst>
            </a:pPr>
            <a:r>
              <a:rPr lang="en-US" sz="2000" i="1" spc="0" dirty="0">
                <a:effectLst/>
                <a:latin typeface="Times New Roman" panose="02020603050405020304" pitchFamily="18" charset="0"/>
                <a:ea typeface="Times New Roman" panose="02020603050405020304" pitchFamily="18" charset="0"/>
              </a:rPr>
              <a:t>Re-validation </a:t>
            </a:r>
            <a:r>
              <a:rPr lang="en-US" sz="2000" spc="0" dirty="0">
                <a:effectLst/>
                <a:latin typeface="Times New Roman" panose="02020603050405020304" pitchFamily="18" charset="0"/>
                <a:ea typeface="Times New Roman" panose="02020603050405020304" pitchFamily="18" charset="0"/>
              </a:rPr>
              <a:t>is the repetition of process validation to ensure that changes to the process/equipment made in accordance with change control procedures have not adversely affected process characteristics and product quality.</a:t>
            </a:r>
            <a:endParaRPr lang="uk-UA" sz="2000" spc="0" dirty="0">
              <a:effectLst/>
              <a:latin typeface="Times New Roman" panose="02020603050405020304" pitchFamily="18" charset="0"/>
              <a:ea typeface="Times New Roman" panose="02020603050405020304" pitchFamily="18" charset="0"/>
            </a:endParaRPr>
          </a:p>
          <a:p>
            <a:pPr marL="1270" marR="89535" indent="448945" algn="just"/>
            <a:r>
              <a:rPr lang="en-US" sz="2000" i="1" dirty="0">
                <a:effectLst/>
                <a:latin typeface="Times New Roman" panose="02020603050405020304" pitchFamily="18" charset="0"/>
                <a:ea typeface="Times New Roman" panose="02020603050405020304" pitchFamily="18" charset="0"/>
              </a:rPr>
              <a:t>Qualification </a:t>
            </a:r>
            <a:r>
              <a:rPr lang="en-US" sz="2000" dirty="0">
                <a:effectLst/>
                <a:latin typeface="Times New Roman" panose="02020603050405020304" pitchFamily="18" charset="0"/>
                <a:ea typeface="Times New Roman" panose="02020603050405020304" pitchFamily="18" charset="0"/>
              </a:rPr>
              <a:t>is actions that confirm that specific equipment is operating correctly and indeed producing the expected results. The concept of "validation" is broader and sometimes includes the concept of "qualification".</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89852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23FF91-1808-3AED-3C4A-3884CD010105}"/>
              </a:ext>
            </a:extLst>
          </p:cNvPr>
          <p:cNvSpPr txBox="1"/>
          <p:nvPr/>
        </p:nvSpPr>
        <p:spPr>
          <a:xfrm>
            <a:off x="2192595" y="1143331"/>
            <a:ext cx="9399638" cy="4193456"/>
          </a:xfrm>
          <a:prstGeom prst="rect">
            <a:avLst/>
          </a:prstGeom>
          <a:noFill/>
          <a:ln w="28575">
            <a:solidFill>
              <a:srgbClr val="FF0000"/>
            </a:solidFill>
          </a:ln>
        </p:spPr>
        <p:txBody>
          <a:bodyPr wrap="square">
            <a:spAutoFit/>
          </a:bodyPr>
          <a:lstStyle/>
          <a:p>
            <a:pPr marL="450850" indent="448945" algn="just">
              <a:spcBef>
                <a:spcPts val="330"/>
              </a:spcBef>
            </a:pPr>
            <a:r>
              <a:rPr lang="en-US" sz="2200" b="1" u="sng" dirty="0">
                <a:effectLst/>
                <a:latin typeface="Times New Roman" panose="02020603050405020304" pitchFamily="18" charset="0"/>
                <a:ea typeface="Times New Roman" panose="02020603050405020304" pitchFamily="18" charset="0"/>
              </a:rPr>
              <a:t>Validation</a:t>
            </a:r>
            <a:r>
              <a:rPr lang="en-US" sz="2200" b="1" u="sng" spc="-15" dirty="0">
                <a:effectLst/>
                <a:latin typeface="Times New Roman" panose="02020603050405020304" pitchFamily="18" charset="0"/>
                <a:ea typeface="Times New Roman" panose="02020603050405020304" pitchFamily="18" charset="0"/>
              </a:rPr>
              <a:t> </a:t>
            </a:r>
            <a:r>
              <a:rPr lang="en-US" sz="2200" b="1" u="sng" spc="-10" dirty="0">
                <a:effectLst/>
                <a:latin typeface="Times New Roman" panose="02020603050405020304" pitchFamily="18" charset="0"/>
                <a:ea typeface="Times New Roman" panose="02020603050405020304" pitchFamily="18" charset="0"/>
              </a:rPr>
              <a:t>staffing</a:t>
            </a:r>
            <a:endParaRPr lang="uk-UA" sz="2200" b="1" u="sng" spc="-10" dirty="0">
              <a:effectLst/>
              <a:latin typeface="Times New Roman" panose="02020603050405020304" pitchFamily="18" charset="0"/>
              <a:ea typeface="Times New Roman" panose="02020603050405020304" pitchFamily="18" charset="0"/>
            </a:endParaRPr>
          </a:p>
          <a:p>
            <a:pPr marL="450850" indent="448945" algn="just">
              <a:spcBef>
                <a:spcPts val="330"/>
              </a:spcBef>
            </a:pPr>
            <a:endParaRPr lang="uk-UA" sz="2200" b="1" dirty="0">
              <a:effectLst/>
              <a:latin typeface="Times New Roman" panose="02020603050405020304" pitchFamily="18" charset="0"/>
              <a:ea typeface="Times New Roman" panose="02020603050405020304" pitchFamily="18" charset="0"/>
            </a:endParaRPr>
          </a:p>
          <a:p>
            <a:pPr marL="1270" marR="90805" indent="448945" algn="just"/>
            <a:r>
              <a:rPr lang="en-US" sz="2200" dirty="0">
                <a:effectLst/>
                <a:latin typeface="Times New Roman" panose="02020603050405020304" pitchFamily="18" charset="0"/>
                <a:ea typeface="Times New Roman" panose="02020603050405020304" pitchFamily="18" charset="0"/>
              </a:rPr>
              <a:t>At</a:t>
            </a:r>
            <a:r>
              <a:rPr lang="en-US" sz="2200" spc="3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3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enterprise,</a:t>
            </a:r>
            <a:r>
              <a:rPr lang="en-US" sz="2200" spc="32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there</a:t>
            </a:r>
            <a:r>
              <a:rPr lang="en-US" sz="2200" spc="3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should</a:t>
            </a:r>
            <a:r>
              <a:rPr lang="en-US" sz="2200" spc="3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be</a:t>
            </a:r>
            <a:r>
              <a:rPr lang="en-US" sz="2200" spc="32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a:t>
            </a:r>
            <a:r>
              <a:rPr lang="en-US" sz="2200" spc="30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formed</a:t>
            </a:r>
            <a:r>
              <a:rPr lang="en-US" sz="2200" spc="3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validation</a:t>
            </a:r>
            <a:r>
              <a:rPr lang="en-US" sz="2200" spc="3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committee</a:t>
            </a:r>
            <a:r>
              <a:rPr lang="en-US" sz="2200" spc="30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whose</a:t>
            </a:r>
            <a:r>
              <a:rPr lang="en-US" sz="2200" spc="30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main</a:t>
            </a:r>
            <a:r>
              <a:rPr lang="en-US" sz="2200" spc="3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task is to manage validation activities.</a:t>
            </a:r>
            <a:endParaRPr lang="uk-UA" sz="2200" dirty="0">
              <a:effectLst/>
              <a:latin typeface="Times New Roman" panose="02020603050405020304" pitchFamily="18" charset="0"/>
              <a:ea typeface="Times New Roman" panose="02020603050405020304" pitchFamily="18" charset="0"/>
            </a:endParaRPr>
          </a:p>
          <a:p>
            <a:pPr marL="450850" marR="2218055" indent="448945" algn="just">
              <a:spcBef>
                <a:spcPts val="5"/>
              </a:spcBef>
            </a:pPr>
            <a:r>
              <a:rPr lang="en-US" sz="2200" dirty="0">
                <a:effectLst/>
                <a:latin typeface="Times New Roman" panose="02020603050405020304" pitchFamily="18" charset="0"/>
                <a:ea typeface="Times New Roman" panose="02020603050405020304" pitchFamily="18" charset="0"/>
              </a:rPr>
              <a:t>For</a:t>
            </a:r>
            <a:r>
              <a:rPr lang="en-US" sz="2200" spc="-3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each</a:t>
            </a:r>
            <a:r>
              <a:rPr lang="en-US" sz="2200" spc="-2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object,</a:t>
            </a:r>
            <a:r>
              <a:rPr lang="en-US" sz="2200" spc="-2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a:t>
            </a:r>
            <a:r>
              <a:rPr lang="en-US" sz="2200" spc="-2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validation</a:t>
            </a:r>
            <a:r>
              <a:rPr lang="en-US" sz="2200" spc="-2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group</a:t>
            </a:r>
            <a:r>
              <a:rPr lang="en-US" sz="2200" spc="-3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should</a:t>
            </a:r>
            <a:r>
              <a:rPr lang="en-US" sz="2200" spc="-2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be</a:t>
            </a:r>
            <a:r>
              <a:rPr lang="en-US" sz="2200" spc="-2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formed. </a:t>
            </a:r>
            <a:endParaRPr lang="uk-UA" sz="2200" dirty="0">
              <a:effectLst/>
              <a:latin typeface="Times New Roman" panose="02020603050405020304" pitchFamily="18" charset="0"/>
              <a:ea typeface="Times New Roman" panose="02020603050405020304" pitchFamily="18" charset="0"/>
            </a:endParaRPr>
          </a:p>
          <a:p>
            <a:pPr marL="450850" marR="2218055" indent="448945" algn="just">
              <a:spcBef>
                <a:spcPts val="5"/>
              </a:spcBef>
            </a:pPr>
            <a:endParaRPr lang="uk-UA" sz="2200" dirty="0">
              <a:effectLst/>
              <a:latin typeface="Times New Roman" panose="02020603050405020304" pitchFamily="18" charset="0"/>
              <a:ea typeface="Times New Roman" panose="02020603050405020304" pitchFamily="18" charset="0"/>
            </a:endParaRPr>
          </a:p>
          <a:p>
            <a:pPr marL="450850" marR="2218055" indent="448945" algn="just">
              <a:spcBef>
                <a:spcPts val="5"/>
              </a:spcBef>
            </a:pPr>
            <a:r>
              <a:rPr lang="en-US" sz="2200" dirty="0">
                <a:effectLst/>
                <a:latin typeface="Times New Roman" panose="02020603050405020304" pitchFamily="18" charset="0"/>
                <a:ea typeface="Times New Roman" panose="02020603050405020304" pitchFamily="18" charset="0"/>
              </a:rPr>
              <a:t>The main tasks of the validation groups are:</a:t>
            </a:r>
            <a:endParaRPr lang="uk-UA" sz="220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AutoNum type="arabicParenR"/>
              <a:tabLst>
                <a:tab pos="614680" algn="l"/>
              </a:tabLst>
            </a:pPr>
            <a:r>
              <a:rPr lang="en-US" sz="2200" spc="0" dirty="0">
                <a:effectLst/>
                <a:latin typeface="Times New Roman" panose="02020603050405020304" pitchFamily="18" charset="0"/>
                <a:ea typeface="Times New Roman" panose="02020603050405020304" pitchFamily="18" charset="0"/>
              </a:rPr>
              <a:t>Preparation</a:t>
            </a:r>
            <a:r>
              <a:rPr lang="en-US" sz="2200" spc="-1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for</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testing (compilation</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of test</a:t>
            </a:r>
            <a:r>
              <a:rPr lang="en-US" sz="2200" spc="-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protocols, </a:t>
            </a:r>
            <a:r>
              <a:rPr lang="en-US" sz="2200" spc="-10" dirty="0">
                <a:effectLst/>
                <a:latin typeface="Times New Roman" panose="02020603050405020304" pitchFamily="18" charset="0"/>
                <a:ea typeface="Times New Roman" panose="02020603050405020304" pitchFamily="18" charset="0"/>
              </a:rPr>
              <a:t>etc.).</a:t>
            </a:r>
            <a:endParaRPr lang="uk-UA" sz="22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AutoNum type="arabicParenR"/>
              <a:tabLst>
                <a:tab pos="614680" algn="l"/>
              </a:tabLst>
            </a:pPr>
            <a:r>
              <a:rPr lang="en-US" sz="2200" spc="0" dirty="0">
                <a:effectLst/>
                <a:latin typeface="Times New Roman" panose="02020603050405020304" pitchFamily="18" charset="0"/>
                <a:ea typeface="Times New Roman" panose="02020603050405020304" pitchFamily="18" charset="0"/>
              </a:rPr>
              <a:t>Conducting</a:t>
            </a:r>
            <a:r>
              <a:rPr lang="en-US" sz="2200" spc="-30"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tests, documenting, recording</a:t>
            </a:r>
            <a:r>
              <a:rPr lang="en-US" sz="2200" spc="-15" dirty="0">
                <a:effectLst/>
                <a:latin typeface="Times New Roman" panose="02020603050405020304" pitchFamily="18" charset="0"/>
                <a:ea typeface="Times New Roman" panose="02020603050405020304" pitchFamily="18" charset="0"/>
              </a:rPr>
              <a:t> </a:t>
            </a:r>
            <a:r>
              <a:rPr lang="en-US" sz="2200" spc="0" dirty="0">
                <a:effectLst/>
                <a:latin typeface="Times New Roman" panose="02020603050405020304" pitchFamily="18" charset="0"/>
                <a:ea typeface="Times New Roman" panose="02020603050405020304" pitchFamily="18" charset="0"/>
              </a:rPr>
              <a:t>deviations, changes, non-</a:t>
            </a:r>
            <a:r>
              <a:rPr lang="en-US" sz="2200" spc="-10" dirty="0">
                <a:effectLst/>
                <a:latin typeface="Times New Roman" panose="02020603050405020304" pitchFamily="18" charset="0"/>
                <a:ea typeface="Times New Roman" panose="02020603050405020304" pitchFamily="18" charset="0"/>
              </a:rPr>
              <a:t>compliances.</a:t>
            </a:r>
            <a:endParaRPr lang="uk-UA" sz="2200" spc="0" dirty="0">
              <a:effectLst/>
              <a:latin typeface="Times New Roman" panose="02020603050405020304" pitchFamily="18" charset="0"/>
              <a:ea typeface="Times New Roman" panose="02020603050405020304" pitchFamily="18" charset="0"/>
            </a:endParaRPr>
          </a:p>
          <a:p>
            <a:pPr marL="342900" marR="91440" lvl="0" indent="-342900" algn="just">
              <a:buSzPts val="1200"/>
              <a:buFont typeface="Times New Roman" panose="02020603050405020304" pitchFamily="18" charset="0"/>
              <a:buAutoNum type="arabicParenR"/>
              <a:tabLst>
                <a:tab pos="636905" algn="l"/>
              </a:tabLst>
            </a:pPr>
            <a:r>
              <a:rPr lang="en-US" sz="2200" spc="0" dirty="0">
                <a:effectLst/>
                <a:latin typeface="Times New Roman" panose="02020603050405020304" pitchFamily="18" charset="0"/>
                <a:ea typeface="Times New Roman" panose="02020603050405020304" pitchFamily="18" charset="0"/>
              </a:rPr>
              <a:t>Interpreting results, their formalization and analysis, preparation of conclusions and recommendations, preparation of a report.</a:t>
            </a:r>
            <a:endParaRPr lang="uk-UA" sz="22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10861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ABD57F-AEC2-31E0-E722-1E2E58BF4086}"/>
              </a:ext>
            </a:extLst>
          </p:cNvPr>
          <p:cNvSpPr txBox="1"/>
          <p:nvPr/>
        </p:nvSpPr>
        <p:spPr>
          <a:xfrm>
            <a:off x="2458064" y="893094"/>
            <a:ext cx="9124335" cy="4708981"/>
          </a:xfrm>
          <a:prstGeom prst="rect">
            <a:avLst/>
          </a:prstGeom>
          <a:noFill/>
        </p:spPr>
        <p:txBody>
          <a:bodyPr wrap="square">
            <a:spAutoFit/>
          </a:bodyPr>
          <a:lstStyle/>
          <a:p>
            <a:pPr marL="450850" indent="448945" algn="just"/>
            <a:r>
              <a:rPr lang="en-US" sz="2000" b="1" u="sng" dirty="0">
                <a:effectLst/>
                <a:latin typeface="Times New Roman" panose="02020603050405020304" pitchFamily="18" charset="0"/>
                <a:ea typeface="Times New Roman" panose="02020603050405020304" pitchFamily="18" charset="0"/>
              </a:rPr>
              <a:t>Validation</a:t>
            </a:r>
            <a:r>
              <a:rPr lang="en-US" sz="2000" b="1" u="sng" spc="-25" dirty="0">
                <a:effectLst/>
                <a:latin typeface="Times New Roman" panose="02020603050405020304" pitchFamily="18" charset="0"/>
                <a:ea typeface="Times New Roman" panose="02020603050405020304" pitchFamily="18" charset="0"/>
              </a:rPr>
              <a:t> </a:t>
            </a:r>
            <a:r>
              <a:rPr lang="en-US" sz="2000" b="1" u="sng" spc="-10" dirty="0">
                <a:effectLst/>
                <a:latin typeface="Times New Roman" panose="02020603050405020304" pitchFamily="18" charset="0"/>
                <a:ea typeface="Times New Roman" panose="02020603050405020304" pitchFamily="18" charset="0"/>
              </a:rPr>
              <a:t>documents</a:t>
            </a:r>
            <a:endParaRPr lang="uk-UA" sz="2000" b="1" u="sng" spc="-10" dirty="0">
              <a:effectLst/>
              <a:latin typeface="Times New Roman" panose="02020603050405020304" pitchFamily="18" charset="0"/>
              <a:ea typeface="Times New Roman" panose="02020603050405020304" pitchFamily="18" charset="0"/>
            </a:endParaRPr>
          </a:p>
          <a:p>
            <a:pPr marL="450850" indent="448945" algn="just"/>
            <a:endParaRPr lang="uk-UA" sz="2000" b="1" dirty="0">
              <a:effectLst/>
              <a:latin typeface="Times New Roman" panose="02020603050405020304" pitchFamily="18" charset="0"/>
              <a:ea typeface="Times New Roman" panose="02020603050405020304" pitchFamily="18" charset="0"/>
            </a:endParaRPr>
          </a:p>
          <a:p>
            <a:pPr lvl="0" algn="just">
              <a:buSzPts val="1200"/>
              <a:tabLst>
                <a:tab pos="603250" algn="l"/>
              </a:tabLst>
            </a:pPr>
            <a:r>
              <a:rPr lang="uk-UA" sz="2000" i="1" spc="0" dirty="0">
                <a:effectLst/>
                <a:latin typeface="Times New Roman" panose="02020603050405020304" pitchFamily="18" charset="0"/>
                <a:ea typeface="Times New Roman" panose="02020603050405020304" pitchFamily="18" charset="0"/>
              </a:rPr>
              <a:t>1</a:t>
            </a:r>
            <a:r>
              <a:rPr lang="uk-UA" sz="2000" b="1" i="1" spc="0" dirty="0">
                <a:effectLst/>
                <a:latin typeface="Times New Roman" panose="02020603050405020304" pitchFamily="18" charset="0"/>
                <a:ea typeface="Times New Roman" panose="02020603050405020304" pitchFamily="18" charset="0"/>
              </a:rPr>
              <a:t>. </a:t>
            </a:r>
            <a:r>
              <a:rPr lang="en-US" sz="2000" b="1" i="1" spc="0" dirty="0">
                <a:effectLst/>
                <a:latin typeface="Times New Roman" panose="02020603050405020304" pitchFamily="18" charset="0"/>
                <a:ea typeface="Times New Roman" panose="02020603050405020304" pitchFamily="18" charset="0"/>
              </a:rPr>
              <a:t>Validation</a:t>
            </a:r>
            <a:r>
              <a:rPr lang="en-US" sz="2000" b="1" i="1" spc="-15" dirty="0">
                <a:effectLst/>
                <a:latin typeface="Times New Roman" panose="02020603050405020304" pitchFamily="18" charset="0"/>
                <a:ea typeface="Times New Roman" panose="02020603050405020304" pitchFamily="18" charset="0"/>
              </a:rPr>
              <a:t> </a:t>
            </a:r>
            <a:r>
              <a:rPr lang="en-US" sz="2000" b="1" i="1" spc="0" dirty="0">
                <a:effectLst/>
                <a:latin typeface="Times New Roman" panose="02020603050405020304" pitchFamily="18" charset="0"/>
                <a:ea typeface="Times New Roman" panose="02020603050405020304" pitchFamily="18" charset="0"/>
              </a:rPr>
              <a:t>Master </a:t>
            </a:r>
            <a:r>
              <a:rPr lang="en-US" sz="2000" b="1" i="1" spc="-20" dirty="0">
                <a:effectLst/>
                <a:latin typeface="Times New Roman" panose="02020603050405020304" pitchFamily="18" charset="0"/>
                <a:ea typeface="Times New Roman" panose="02020603050405020304" pitchFamily="18" charset="0"/>
              </a:rPr>
              <a:t>Plan</a:t>
            </a:r>
            <a:endParaRPr lang="uk-UA" sz="2000" b="1" spc="0" dirty="0">
              <a:effectLst/>
              <a:latin typeface="Times New Roman" panose="02020603050405020304" pitchFamily="18" charset="0"/>
              <a:ea typeface="Times New Roman" panose="02020603050405020304" pitchFamily="18" charset="0"/>
            </a:endParaRPr>
          </a:p>
          <a:p>
            <a:pPr marL="1270" marR="90805" indent="448945" algn="just"/>
            <a:r>
              <a:rPr lang="en-US" sz="2000" dirty="0">
                <a:effectLst/>
                <a:latin typeface="Times New Roman" panose="02020603050405020304" pitchFamily="18" charset="0"/>
                <a:ea typeface="Times New Roman" panose="02020603050405020304" pitchFamily="18" charset="0"/>
              </a:rPr>
              <a:t>The Validation Master Plan establishes a list of objects subject to validation, defines personnel responsibilities, specifies the frequency of validation activities, and outlines documentation requirements.</a:t>
            </a:r>
            <a:endParaRPr lang="uk-UA" sz="2000" dirty="0">
              <a:effectLst/>
              <a:latin typeface="Times New Roman" panose="02020603050405020304" pitchFamily="18" charset="0"/>
              <a:ea typeface="Times New Roman" panose="02020603050405020304" pitchFamily="18" charset="0"/>
            </a:endParaRPr>
          </a:p>
          <a:p>
            <a:pPr marL="450850" indent="448945" algn="just"/>
            <a:r>
              <a:rPr lang="en-US" sz="2000" dirty="0">
                <a:effectLst/>
                <a:latin typeface="Times New Roman" panose="02020603050405020304" pitchFamily="18" charset="0"/>
                <a:ea typeface="Times New Roman" panose="02020603050405020304" pitchFamily="18" charset="0"/>
              </a:rPr>
              <a:t>The</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Validation</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Master Plan</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should </a:t>
            </a:r>
            <a:r>
              <a:rPr lang="en-US" sz="2000" spc="-10" dirty="0">
                <a:effectLst/>
                <a:latin typeface="Times New Roman" panose="02020603050405020304" pitchFamily="18" charset="0"/>
                <a:ea typeface="Times New Roman" panose="02020603050405020304" pitchFamily="18" charset="0"/>
              </a:rPr>
              <a:t>include:</a:t>
            </a:r>
            <a:endParaRPr lang="uk-UA" sz="2000" dirty="0">
              <a:effectLst/>
              <a:latin typeface="Times New Roman" panose="02020603050405020304" pitchFamily="18" charset="0"/>
              <a:ea typeface="Times New Roman" panose="02020603050405020304" pitchFamily="18" charset="0"/>
            </a:endParaRPr>
          </a:p>
          <a:p>
            <a:pPr marL="742950" lvl="1" indent="-285750" algn="just">
              <a:buSzPts val="1200"/>
              <a:buFont typeface="Times New Roman" panose="02020603050405020304" pitchFamily="18" charset="0"/>
              <a:buChar char="-"/>
              <a:tabLst>
                <a:tab pos="538480" algn="l"/>
              </a:tabLst>
            </a:pPr>
            <a:r>
              <a:rPr lang="en-US" sz="2000" spc="0" dirty="0">
                <a:effectLst/>
                <a:latin typeface="Times New Roman" panose="02020603050405020304" pitchFamily="18" charset="0"/>
                <a:ea typeface="Times New Roman" panose="02020603050405020304" pitchFamily="18" charset="0"/>
              </a:rPr>
              <a:t>the</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purpose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 </a:t>
            </a:r>
            <a:r>
              <a:rPr lang="en-US" sz="2000" spc="-10" dirty="0">
                <a:effectLst/>
                <a:latin typeface="Times New Roman" panose="02020603050405020304" pitchFamily="18" charset="0"/>
                <a:ea typeface="Times New Roman" panose="02020603050405020304" pitchFamily="18" charset="0"/>
              </a:rPr>
              <a:t>validation;</a:t>
            </a:r>
            <a:endParaRPr lang="uk-UA" sz="2000" spc="0" dirty="0">
              <a:effectLst/>
              <a:latin typeface="Times New Roman" panose="02020603050405020304" pitchFamily="18" charset="0"/>
              <a:ea typeface="Times New Roman" panose="02020603050405020304" pitchFamily="18" charset="0"/>
            </a:endParaRPr>
          </a:p>
          <a:p>
            <a:pPr marL="742950" lvl="1" indent="-285750" algn="just">
              <a:buSzPts val="1200"/>
              <a:buFont typeface="Times New Roman" panose="02020603050405020304" pitchFamily="18" charset="0"/>
              <a:buChar char="-"/>
              <a:tabLst>
                <a:tab pos="538480" algn="l"/>
              </a:tabLst>
            </a:pPr>
            <a:r>
              <a:rPr lang="en-US" sz="2000" spc="0" dirty="0">
                <a:effectLst/>
                <a:latin typeface="Times New Roman" panose="02020603050405020304" pitchFamily="18" charset="0"/>
                <a:ea typeface="Times New Roman" panose="02020603050405020304" pitchFamily="18" charset="0"/>
              </a:rPr>
              <a:t>an</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organizational</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scheme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for</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validation</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activities;</a:t>
            </a:r>
            <a:endParaRPr lang="uk-UA" sz="2000" spc="0" dirty="0">
              <a:effectLst/>
              <a:latin typeface="Times New Roman" panose="02020603050405020304" pitchFamily="18" charset="0"/>
              <a:ea typeface="Times New Roman" panose="02020603050405020304" pitchFamily="18" charset="0"/>
            </a:endParaRPr>
          </a:p>
          <a:p>
            <a:pPr marL="742950" marR="90170" lvl="1" indent="-285750" algn="just">
              <a:buSzPts val="1200"/>
              <a:buFont typeface="Times New Roman" panose="02020603050405020304" pitchFamily="18" charset="0"/>
              <a:buChar char="-"/>
              <a:tabLst>
                <a:tab pos="537845" algn="l"/>
              </a:tabLst>
            </a:pPr>
            <a:r>
              <a:rPr lang="en-US" sz="2000" spc="0" dirty="0">
                <a:effectLst/>
                <a:latin typeface="Times New Roman" panose="02020603050405020304" pitchFamily="18" charset="0"/>
                <a:ea typeface="Times New Roman" panose="02020603050405020304" pitchFamily="18" charset="0"/>
              </a:rPr>
              <a:t>a list of all facilities, systems, equipment, and processes that require </a:t>
            </a:r>
            <a:r>
              <a:rPr lang="en-US" sz="2000" spc="-10" dirty="0">
                <a:effectLst/>
                <a:latin typeface="Times New Roman" panose="02020603050405020304" pitchFamily="18" charset="0"/>
                <a:ea typeface="Times New Roman" panose="02020603050405020304" pitchFamily="18" charset="0"/>
              </a:rPr>
              <a:t>qualification/validation;</a:t>
            </a:r>
            <a:endParaRPr lang="uk-UA" sz="2000" spc="0" dirty="0">
              <a:effectLst/>
              <a:latin typeface="Times New Roman" panose="02020603050405020304" pitchFamily="18" charset="0"/>
              <a:ea typeface="Times New Roman" panose="02020603050405020304" pitchFamily="18" charset="0"/>
            </a:endParaRPr>
          </a:p>
          <a:p>
            <a:pPr marL="742950" lvl="1" indent="-285750" algn="just">
              <a:buSzPts val="1200"/>
              <a:buFont typeface="Times New Roman" panose="02020603050405020304" pitchFamily="18" charset="0"/>
              <a:buChar char="-"/>
              <a:tabLst>
                <a:tab pos="538480" algn="l"/>
              </a:tabLst>
            </a:pPr>
            <a:r>
              <a:rPr lang="en-US" sz="2000" spc="0" dirty="0">
                <a:effectLst/>
                <a:latin typeface="Times New Roman" panose="02020603050405020304" pitchFamily="18" charset="0"/>
                <a:ea typeface="Times New Roman" panose="02020603050405020304" pitchFamily="18" charset="0"/>
              </a:rPr>
              <a:t>the</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form of documentation to be used</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for</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protocols and </a:t>
            </a:r>
            <a:r>
              <a:rPr lang="en-US" sz="2000" spc="-10" dirty="0">
                <a:effectLst/>
                <a:latin typeface="Times New Roman" panose="02020603050405020304" pitchFamily="18" charset="0"/>
                <a:ea typeface="Times New Roman" panose="02020603050405020304" pitchFamily="18" charset="0"/>
              </a:rPr>
              <a:t>reports;</a:t>
            </a:r>
            <a:endParaRPr lang="uk-UA" sz="2000" spc="0" dirty="0">
              <a:effectLst/>
              <a:latin typeface="Times New Roman" panose="02020603050405020304" pitchFamily="18" charset="0"/>
              <a:ea typeface="Times New Roman" panose="02020603050405020304" pitchFamily="18" charset="0"/>
            </a:endParaRPr>
          </a:p>
          <a:p>
            <a:pPr marL="742950" lvl="1" indent="-285750" algn="just">
              <a:spcBef>
                <a:spcPts val="5"/>
              </a:spcBef>
              <a:buSzPts val="1200"/>
              <a:buFont typeface="Times New Roman" panose="02020603050405020304" pitchFamily="18" charset="0"/>
              <a:buChar char="-"/>
              <a:tabLst>
                <a:tab pos="538480" algn="l"/>
              </a:tabLst>
            </a:pPr>
            <a:r>
              <a:rPr lang="en-US" sz="2000" spc="0" dirty="0">
                <a:effectLst/>
                <a:latin typeface="Times New Roman" panose="02020603050405020304" pitchFamily="18" charset="0"/>
                <a:ea typeface="Times New Roman" panose="02020603050405020304" pitchFamily="18" charset="0"/>
              </a:rPr>
              <a:t>planning</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execution </a:t>
            </a:r>
            <a:r>
              <a:rPr lang="en-US" sz="2000" spc="-10" dirty="0">
                <a:effectLst/>
                <a:latin typeface="Times New Roman" panose="02020603050405020304" pitchFamily="18" charset="0"/>
                <a:ea typeface="Times New Roman" panose="02020603050405020304" pitchFamily="18" charset="0"/>
              </a:rPr>
              <a:t>schedule;</a:t>
            </a:r>
            <a:endParaRPr lang="uk-UA" sz="2000" spc="0" dirty="0">
              <a:effectLst/>
              <a:latin typeface="Times New Roman" panose="02020603050405020304" pitchFamily="18" charset="0"/>
              <a:ea typeface="Times New Roman" panose="02020603050405020304" pitchFamily="18" charset="0"/>
            </a:endParaRPr>
          </a:p>
          <a:p>
            <a:pPr marL="742950" lvl="1" indent="-285750" algn="just">
              <a:buSzPts val="1200"/>
              <a:buFont typeface="Times New Roman" panose="02020603050405020304" pitchFamily="18" charset="0"/>
              <a:buChar char="-"/>
              <a:tabLst>
                <a:tab pos="538480" algn="l"/>
              </a:tabLst>
            </a:pPr>
            <a:r>
              <a:rPr lang="en-US" sz="2000" spc="0" dirty="0">
                <a:effectLst/>
                <a:latin typeface="Times New Roman" panose="02020603050405020304" pitchFamily="18" charset="0"/>
                <a:ea typeface="Times New Roman" panose="02020603050405020304" pitchFamily="18" charset="0"/>
              </a:rPr>
              <a:t>changes</a:t>
            </a:r>
            <a:r>
              <a:rPr lang="en-US" sz="2000" spc="-10" dirty="0">
                <a:effectLst/>
                <a:latin typeface="Times New Roman" panose="02020603050405020304" pitchFamily="18" charset="0"/>
                <a:ea typeface="Times New Roman" panose="02020603050405020304" pitchFamily="18" charset="0"/>
              </a:rPr>
              <a:t> control;</a:t>
            </a:r>
            <a:endParaRPr lang="uk-UA" sz="2000" spc="0" dirty="0">
              <a:effectLst/>
              <a:latin typeface="Times New Roman" panose="02020603050405020304" pitchFamily="18" charset="0"/>
              <a:ea typeface="Times New Roman" panose="02020603050405020304" pitchFamily="18" charset="0"/>
            </a:endParaRPr>
          </a:p>
          <a:p>
            <a:pPr marL="742950" lvl="1" indent="-285750" algn="just">
              <a:buSzPts val="1200"/>
              <a:buFont typeface="Times New Roman" panose="02020603050405020304" pitchFamily="18" charset="0"/>
              <a:buChar char="-"/>
              <a:tabLst>
                <a:tab pos="538480" algn="l"/>
              </a:tabLst>
            </a:pPr>
            <a:r>
              <a:rPr lang="en-US" sz="2000" spc="0" dirty="0">
                <a:effectLst/>
                <a:latin typeface="Times New Roman" panose="02020603050405020304" pitchFamily="18" charset="0"/>
                <a:ea typeface="Times New Roman" panose="02020603050405020304" pitchFamily="18" charset="0"/>
              </a:rPr>
              <a:t>references</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to</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existing</a:t>
            </a:r>
            <a:r>
              <a:rPr lang="en-US" sz="2000" spc="-10" dirty="0">
                <a:effectLst/>
                <a:latin typeface="Times New Roman" panose="02020603050405020304" pitchFamily="18" charset="0"/>
                <a:ea typeface="Times New Roman" panose="02020603050405020304" pitchFamily="18" charset="0"/>
              </a:rPr>
              <a:t> documents.</a:t>
            </a:r>
            <a:endParaRPr lang="uk-UA" sz="20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03377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587700-60CB-09F4-468A-0501D1618AFA}"/>
              </a:ext>
            </a:extLst>
          </p:cNvPr>
          <p:cNvSpPr txBox="1"/>
          <p:nvPr/>
        </p:nvSpPr>
        <p:spPr>
          <a:xfrm>
            <a:off x="2605548" y="981639"/>
            <a:ext cx="8662220" cy="4708981"/>
          </a:xfrm>
          <a:prstGeom prst="rect">
            <a:avLst/>
          </a:prstGeom>
          <a:noFill/>
        </p:spPr>
        <p:txBody>
          <a:bodyPr wrap="square">
            <a:spAutoFit/>
          </a:bodyPr>
          <a:lstStyle/>
          <a:p>
            <a:pPr lvl="0" algn="just">
              <a:buSzPts val="1200"/>
              <a:tabLst>
                <a:tab pos="603250" algn="l"/>
              </a:tabLst>
            </a:pPr>
            <a:r>
              <a:rPr lang="uk-UA" sz="2000" b="1" i="1" spc="0" dirty="0">
                <a:effectLst/>
                <a:latin typeface="Times New Roman" panose="02020603050405020304" pitchFamily="18" charset="0"/>
                <a:ea typeface="Times New Roman" panose="02020603050405020304" pitchFamily="18" charset="0"/>
              </a:rPr>
              <a:t>2. </a:t>
            </a:r>
            <a:r>
              <a:rPr lang="en-US" sz="2000" b="1" i="1" spc="0" dirty="0">
                <a:effectLst/>
                <a:latin typeface="Times New Roman" panose="02020603050405020304" pitchFamily="18" charset="0"/>
                <a:ea typeface="Times New Roman" panose="02020603050405020304" pitchFamily="18" charset="0"/>
              </a:rPr>
              <a:t>Validation</a:t>
            </a:r>
            <a:r>
              <a:rPr lang="en-US" sz="2000" b="1" i="1" spc="-5" dirty="0">
                <a:effectLst/>
                <a:latin typeface="Times New Roman" panose="02020603050405020304" pitchFamily="18" charset="0"/>
                <a:ea typeface="Times New Roman" panose="02020603050405020304" pitchFamily="18" charset="0"/>
              </a:rPr>
              <a:t> </a:t>
            </a:r>
            <a:r>
              <a:rPr lang="en-US" sz="2000" b="1" i="1" spc="0" dirty="0">
                <a:effectLst/>
                <a:latin typeface="Times New Roman" panose="02020603050405020304" pitchFamily="18" charset="0"/>
                <a:ea typeface="Times New Roman" panose="02020603050405020304" pitchFamily="18" charset="0"/>
              </a:rPr>
              <a:t>measurement</a:t>
            </a:r>
            <a:r>
              <a:rPr lang="en-US" sz="2000" b="1" i="1" spc="-5" dirty="0">
                <a:effectLst/>
                <a:latin typeface="Times New Roman" panose="02020603050405020304" pitchFamily="18" charset="0"/>
                <a:ea typeface="Times New Roman" panose="02020603050405020304" pitchFamily="18" charset="0"/>
              </a:rPr>
              <a:t> </a:t>
            </a:r>
            <a:r>
              <a:rPr lang="en-US" sz="2000" b="1" i="1" spc="-10" dirty="0">
                <a:effectLst/>
                <a:latin typeface="Times New Roman" panose="02020603050405020304" pitchFamily="18" charset="0"/>
                <a:ea typeface="Times New Roman" panose="02020603050405020304" pitchFamily="18" charset="0"/>
              </a:rPr>
              <a:t>protocol</a:t>
            </a:r>
            <a:endParaRPr lang="uk-UA" sz="2000" b="1" i="1" spc="-10" dirty="0">
              <a:effectLst/>
              <a:latin typeface="Times New Roman" panose="02020603050405020304" pitchFamily="18" charset="0"/>
              <a:ea typeface="Times New Roman" panose="02020603050405020304" pitchFamily="18" charset="0"/>
            </a:endParaRPr>
          </a:p>
          <a:p>
            <a:pPr lvl="0" algn="just">
              <a:buSzPts val="1200"/>
              <a:tabLst>
                <a:tab pos="603250" algn="l"/>
              </a:tabLst>
            </a:pPr>
            <a:endParaRPr lang="uk-UA" sz="2000" b="1" spc="0" dirty="0">
              <a:effectLst/>
              <a:latin typeface="Times New Roman" panose="02020603050405020304" pitchFamily="18" charset="0"/>
              <a:ea typeface="Times New Roman" panose="02020603050405020304" pitchFamily="18" charset="0"/>
            </a:endParaRPr>
          </a:p>
          <a:p>
            <a:pPr marL="1270" marR="92710" indent="448945" algn="just"/>
            <a:r>
              <a:rPr lang="en-US" sz="2000" dirty="0">
                <a:effectLst/>
                <a:latin typeface="Times New Roman" panose="02020603050405020304" pitchFamily="18" charset="0"/>
                <a:ea typeface="Times New Roman" panose="02020603050405020304" pitchFamily="18" charset="0"/>
              </a:rPr>
              <a:t>This document describes the subject of qualification/validation, the type of validation being</a:t>
            </a:r>
            <a:r>
              <a:rPr lang="en-US" sz="2000" spc="1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conducted</a:t>
            </a:r>
            <a:r>
              <a:rPr lang="en-US" sz="2000" spc="1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(e.g.,</a:t>
            </a:r>
            <a:r>
              <a:rPr lang="en-US" sz="2000" spc="1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retrospective,</a:t>
            </a:r>
            <a:r>
              <a:rPr lang="en-US" sz="2000" spc="1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prospective,</a:t>
            </a:r>
            <a:r>
              <a:rPr lang="en-US" sz="2000" spc="1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concurrent),</a:t>
            </a:r>
            <a:r>
              <a:rPr lang="en-US" sz="2000" spc="1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lists</a:t>
            </a:r>
            <a:r>
              <a:rPr lang="en-US" sz="2000" spc="1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measuring</a:t>
            </a:r>
            <a:r>
              <a:rPr lang="en-US" sz="2000" spc="17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instruments to be used, the number of production cycles required for validation, critical process parameters, critical quality attributes, and associated acceptance criteria.</a:t>
            </a:r>
            <a:endParaRPr lang="uk-UA" sz="2000" dirty="0">
              <a:effectLst/>
              <a:latin typeface="Times New Roman" panose="02020603050405020304" pitchFamily="18" charset="0"/>
              <a:ea typeface="Times New Roman" panose="02020603050405020304" pitchFamily="18" charset="0"/>
            </a:endParaRPr>
          </a:p>
          <a:p>
            <a:pPr marL="1270" marR="84455" indent="448945" algn="just"/>
            <a:r>
              <a:rPr lang="en-US" sz="2000" i="1" dirty="0">
                <a:effectLst/>
                <a:latin typeface="Times New Roman" panose="02020603050405020304" pitchFamily="18" charset="0"/>
                <a:ea typeface="Times New Roman" panose="02020603050405020304" pitchFamily="18" charset="0"/>
              </a:rPr>
              <a:t>Critical quality attribute (CQA) </a:t>
            </a:r>
            <a:r>
              <a:rPr lang="en-US" sz="2000" dirty="0">
                <a:effectLst/>
                <a:latin typeface="Times New Roman" panose="02020603050405020304" pitchFamily="18" charset="0"/>
                <a:ea typeface="Times New Roman" panose="02020603050405020304" pitchFamily="18" charset="0"/>
              </a:rPr>
              <a:t>is a physical, chemical, biological or microbiological property or characteristic that should be within an approved limit, range or distribution to ensure the desired product quality.</a:t>
            </a:r>
            <a:endParaRPr lang="uk-UA" sz="2000" dirty="0">
              <a:effectLst/>
              <a:latin typeface="Times New Roman" panose="02020603050405020304" pitchFamily="18" charset="0"/>
              <a:ea typeface="Times New Roman" panose="02020603050405020304" pitchFamily="18" charset="0"/>
            </a:endParaRPr>
          </a:p>
          <a:p>
            <a:pPr marL="1270" marR="86360" indent="448945" algn="just"/>
            <a:r>
              <a:rPr lang="en-US" sz="2000" i="1" dirty="0">
                <a:effectLst/>
                <a:latin typeface="Times New Roman" panose="02020603050405020304" pitchFamily="18" charset="0"/>
                <a:ea typeface="Times New Roman" panose="02020603050405020304" pitchFamily="18" charset="0"/>
              </a:rPr>
              <a:t>Critical process parameter (CPP) </a:t>
            </a:r>
            <a:r>
              <a:rPr lang="en-US" sz="2000" dirty="0">
                <a:effectLst/>
                <a:latin typeface="Times New Roman" panose="02020603050405020304" pitchFamily="18" charset="0"/>
                <a:ea typeface="Times New Roman" panose="02020603050405020304" pitchFamily="18" charset="0"/>
              </a:rPr>
              <a:t>is a process parameter whose variability has an impact on</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critical</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a:t>
            </a:r>
            <a:r>
              <a:rPr lang="en-US" sz="2000" spc="37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attribute</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therefore</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should</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monitored</a:t>
            </a:r>
            <a:r>
              <a:rPr lang="en-US" sz="2000" spc="3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or</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controlled</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ensure the process produces the desired quality.</a:t>
            </a:r>
            <a:endParaRPr lang="uk-UA" sz="2000" dirty="0">
              <a:effectLst/>
              <a:latin typeface="Times New Roman" panose="02020603050405020304" pitchFamily="18" charset="0"/>
              <a:ea typeface="Times New Roman" panose="02020603050405020304" pitchFamily="18" charset="0"/>
            </a:endParaRPr>
          </a:p>
          <a:p>
            <a:pPr marL="1270" marR="90805" indent="448945" algn="just"/>
            <a:r>
              <a:rPr lang="en-US" sz="2000" i="1" dirty="0">
                <a:effectLst/>
                <a:latin typeface="Times New Roman" panose="02020603050405020304" pitchFamily="18" charset="0"/>
                <a:ea typeface="Times New Roman" panose="02020603050405020304" pitchFamily="18" charset="0"/>
              </a:rPr>
              <a:t>Acceptance criteria </a:t>
            </a:r>
            <a:r>
              <a:rPr lang="en-US" sz="2000" dirty="0">
                <a:effectLst/>
                <a:latin typeface="Times New Roman" panose="02020603050405020304" pitchFamily="18" charset="0"/>
                <a:ea typeface="Times New Roman" panose="02020603050405020304" pitchFamily="18" charset="0"/>
              </a:rPr>
              <a:t>are numerical limits, intervals, or other relevant criteria for accepting the results of tests.</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26138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F251EF-36E7-D9BA-37FE-B91C36DEFD92}"/>
              </a:ext>
            </a:extLst>
          </p:cNvPr>
          <p:cNvSpPr txBox="1"/>
          <p:nvPr/>
        </p:nvSpPr>
        <p:spPr>
          <a:xfrm>
            <a:off x="2231923" y="766732"/>
            <a:ext cx="9527458" cy="5324535"/>
          </a:xfrm>
          <a:prstGeom prst="rect">
            <a:avLst/>
          </a:prstGeom>
          <a:noFill/>
        </p:spPr>
        <p:txBody>
          <a:bodyPr wrap="square">
            <a:spAutoFit/>
          </a:bodyPr>
          <a:lstStyle/>
          <a:p>
            <a:pPr lvl="0" algn="just">
              <a:buSzPts val="1200"/>
              <a:tabLst>
                <a:tab pos="603250" algn="l"/>
              </a:tabLst>
            </a:pPr>
            <a:r>
              <a:rPr lang="uk-UA" sz="2000" b="1" i="1" spc="0" dirty="0">
                <a:effectLst/>
                <a:latin typeface="Times New Roman" panose="02020603050405020304" pitchFamily="18" charset="0"/>
                <a:ea typeface="Times New Roman" panose="02020603050405020304" pitchFamily="18" charset="0"/>
              </a:rPr>
              <a:t>3. </a:t>
            </a:r>
            <a:r>
              <a:rPr lang="en-US" sz="2000" b="1" i="1" spc="0" dirty="0">
                <a:effectLst/>
                <a:latin typeface="Times New Roman" panose="02020603050405020304" pitchFamily="18" charset="0"/>
                <a:ea typeface="Times New Roman" panose="02020603050405020304" pitchFamily="18" charset="0"/>
              </a:rPr>
              <a:t>Validation </a:t>
            </a:r>
            <a:r>
              <a:rPr lang="en-US" sz="2000" b="1" i="1" spc="-10" dirty="0">
                <a:effectLst/>
                <a:latin typeface="Times New Roman" panose="02020603050405020304" pitchFamily="18" charset="0"/>
                <a:ea typeface="Times New Roman" panose="02020603050405020304" pitchFamily="18" charset="0"/>
              </a:rPr>
              <a:t>Report</a:t>
            </a:r>
            <a:endParaRPr lang="uk-UA" sz="2000" b="1" i="1" spc="-10" dirty="0">
              <a:effectLst/>
              <a:latin typeface="Times New Roman" panose="02020603050405020304" pitchFamily="18" charset="0"/>
              <a:ea typeface="Times New Roman" panose="02020603050405020304" pitchFamily="18" charset="0"/>
            </a:endParaRPr>
          </a:p>
          <a:p>
            <a:pPr lvl="0" algn="just">
              <a:buSzPts val="1200"/>
              <a:tabLst>
                <a:tab pos="603250" algn="l"/>
              </a:tabLst>
            </a:pPr>
            <a:endParaRPr lang="uk-UA" sz="2000" b="1" spc="0" dirty="0">
              <a:effectLst/>
              <a:latin typeface="Times New Roman" panose="02020603050405020304" pitchFamily="18" charset="0"/>
              <a:ea typeface="Times New Roman" panose="02020603050405020304" pitchFamily="18" charset="0"/>
            </a:endParaRPr>
          </a:p>
          <a:p>
            <a:pPr marL="1270" marR="89535" indent="448945" algn="just"/>
            <a:r>
              <a:rPr lang="en-US" sz="2000" dirty="0">
                <a:effectLst/>
                <a:latin typeface="Times New Roman" panose="02020603050405020304" pitchFamily="18" charset="0"/>
                <a:ea typeface="Times New Roman" panose="02020603050405020304" pitchFamily="18" charset="0"/>
              </a:rPr>
              <a:t>A</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document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containing</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cross-references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validation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protocol</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summarizing the obtained results, explaining any deviations identified with corresponding conclusions, including recommended changes to correct deficiencies. Any deviations from the validation protocol must be documented with appropriate justification.</a:t>
            </a:r>
            <a:endParaRPr lang="uk-UA" sz="2000" dirty="0">
              <a:effectLst/>
              <a:latin typeface="Times New Roman" panose="02020603050405020304" pitchFamily="18" charset="0"/>
              <a:ea typeface="Times New Roman" panose="02020603050405020304" pitchFamily="18" charset="0"/>
            </a:endParaRPr>
          </a:p>
          <a:p>
            <a:pPr marL="450850" indent="448945" algn="just"/>
            <a:r>
              <a:rPr lang="en-US" sz="2000" u="sng" dirty="0">
                <a:effectLst/>
                <a:latin typeface="Times New Roman" panose="02020603050405020304" pitchFamily="18" charset="0"/>
                <a:ea typeface="Times New Roman" panose="02020603050405020304" pitchFamily="18" charset="0"/>
              </a:rPr>
              <a:t>Validation</a:t>
            </a:r>
            <a:r>
              <a:rPr lang="en-US" sz="2000" u="sng" spc="-15" dirty="0">
                <a:effectLst/>
                <a:latin typeface="Times New Roman" panose="02020603050405020304" pitchFamily="18" charset="0"/>
                <a:ea typeface="Times New Roman" panose="02020603050405020304" pitchFamily="18" charset="0"/>
              </a:rPr>
              <a:t> </a:t>
            </a:r>
            <a:r>
              <a:rPr lang="en-US" sz="2000" u="sng" dirty="0">
                <a:effectLst/>
                <a:latin typeface="Times New Roman" panose="02020603050405020304" pitchFamily="18" charset="0"/>
                <a:ea typeface="Times New Roman" panose="02020603050405020304" pitchFamily="18" charset="0"/>
              </a:rPr>
              <a:t>of</a:t>
            </a:r>
            <a:r>
              <a:rPr lang="en-US" sz="2000" u="sng" spc="-15" dirty="0">
                <a:effectLst/>
                <a:latin typeface="Times New Roman" panose="02020603050405020304" pitchFamily="18" charset="0"/>
                <a:ea typeface="Times New Roman" panose="02020603050405020304" pitchFamily="18" charset="0"/>
              </a:rPr>
              <a:t> </a:t>
            </a:r>
            <a:r>
              <a:rPr lang="en-US" sz="2000" u="sng" dirty="0">
                <a:effectLst/>
                <a:latin typeface="Times New Roman" panose="02020603050405020304" pitchFamily="18" charset="0"/>
                <a:ea typeface="Times New Roman" panose="02020603050405020304" pitchFamily="18" charset="0"/>
              </a:rPr>
              <a:t>Analytical </a:t>
            </a:r>
            <a:r>
              <a:rPr lang="en-US" sz="2000" u="sng" spc="-10" dirty="0">
                <a:effectLst/>
                <a:latin typeface="Times New Roman" panose="02020603050405020304" pitchFamily="18" charset="0"/>
                <a:ea typeface="Times New Roman" panose="02020603050405020304" pitchFamily="18" charset="0"/>
              </a:rPr>
              <a:t>Methods</a:t>
            </a:r>
            <a:endParaRPr lang="uk-UA" sz="2000" dirty="0">
              <a:effectLst/>
              <a:latin typeface="Times New Roman" panose="02020603050405020304" pitchFamily="18" charset="0"/>
              <a:ea typeface="Times New Roman" panose="02020603050405020304" pitchFamily="18" charset="0"/>
            </a:endParaRPr>
          </a:p>
          <a:p>
            <a:pPr marL="1270" marR="89535" indent="448945" algn="just"/>
            <a:r>
              <a:rPr lang="en-US" sz="2000" dirty="0">
                <a:effectLst/>
                <a:latin typeface="Times New Roman" panose="02020603050405020304" pitchFamily="18" charset="0"/>
                <a:ea typeface="Times New Roman" panose="02020603050405020304" pitchFamily="18" charset="0"/>
              </a:rPr>
              <a:t>If the analytical methods used are not included in the European Pharmacopoeia, or any other relevant pharmacopoeia, they must undergo validation.</a:t>
            </a:r>
            <a:endParaRPr lang="uk-UA" sz="2000" dirty="0">
              <a:effectLst/>
              <a:latin typeface="Times New Roman" panose="02020603050405020304" pitchFamily="18" charset="0"/>
              <a:ea typeface="Times New Roman" panose="02020603050405020304" pitchFamily="18" charset="0"/>
            </a:endParaRPr>
          </a:p>
          <a:p>
            <a:pPr marL="1270" marR="88900" indent="448945" algn="just">
              <a:spcBef>
                <a:spcPts val="5"/>
              </a:spcBef>
            </a:pP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methodology</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validation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analytical</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methods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involves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determination of the following typical validation characteristics.</a:t>
            </a:r>
            <a:endParaRPr lang="uk-UA" sz="2000" dirty="0">
              <a:effectLst/>
              <a:latin typeface="Times New Roman" panose="02020603050405020304" pitchFamily="18" charset="0"/>
              <a:ea typeface="Times New Roman" panose="02020603050405020304" pitchFamily="18" charset="0"/>
            </a:endParaRPr>
          </a:p>
          <a:p>
            <a:pPr marL="1270" marR="89535" indent="448945" algn="just"/>
            <a:r>
              <a:rPr lang="en-US" sz="2000" i="1" dirty="0">
                <a:effectLst/>
                <a:latin typeface="Times New Roman" panose="02020603050405020304" pitchFamily="18" charset="0"/>
                <a:ea typeface="Times New Roman" panose="02020603050405020304" pitchFamily="18" charset="0"/>
              </a:rPr>
              <a:t>Specificity</a:t>
            </a:r>
            <a:r>
              <a:rPr lang="en-US" sz="2000" i="1"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ability</a:t>
            </a:r>
            <a:r>
              <a:rPr lang="en-US" sz="2000" spc="-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assess</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unequivocally</a:t>
            </a:r>
            <a:r>
              <a:rPr lang="en-US" sz="2000" spc="-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analyte</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presence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components which may be expected to be present. Typically these might include impurities, degradants, matrix, etc.</a:t>
            </a:r>
            <a:endParaRPr lang="uk-UA" sz="2000" dirty="0">
              <a:effectLst/>
              <a:latin typeface="Times New Roman" panose="02020603050405020304" pitchFamily="18" charset="0"/>
              <a:ea typeface="Times New Roman" panose="02020603050405020304" pitchFamily="18" charset="0"/>
            </a:endParaRPr>
          </a:p>
          <a:p>
            <a:pPr marL="1270" marR="92075" indent="448945" algn="just"/>
            <a:r>
              <a:rPr lang="en-US" sz="2000" i="1" dirty="0">
                <a:effectLst/>
                <a:latin typeface="Times New Roman" panose="02020603050405020304" pitchFamily="18" charset="0"/>
                <a:ea typeface="Times New Roman" panose="02020603050405020304" pitchFamily="18" charset="0"/>
              </a:rPr>
              <a:t>The accuracy </a:t>
            </a:r>
            <a:r>
              <a:rPr lang="en-US" sz="2000" dirty="0">
                <a:effectLst/>
                <a:latin typeface="Times New Roman" panose="02020603050405020304" pitchFamily="18" charset="0"/>
                <a:ea typeface="Times New Roman" panose="02020603050405020304" pitchFamily="18" charset="0"/>
              </a:rPr>
              <a:t>of an analytical procedure expresses the closeness of agreement between the value which is accepted either as a conventional true value or an accepted reference value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 the value found.</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72241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43B7CD-9DDA-2C61-1E7E-57D3D21F469C}"/>
              </a:ext>
            </a:extLst>
          </p:cNvPr>
          <p:cNvSpPr txBox="1"/>
          <p:nvPr/>
        </p:nvSpPr>
        <p:spPr>
          <a:xfrm>
            <a:off x="1730477" y="376870"/>
            <a:ext cx="10117394" cy="6247864"/>
          </a:xfrm>
          <a:prstGeom prst="rect">
            <a:avLst/>
          </a:prstGeom>
          <a:noFill/>
        </p:spPr>
        <p:txBody>
          <a:bodyPr wrap="square">
            <a:spAutoFit/>
          </a:bodyPr>
          <a:lstStyle/>
          <a:p>
            <a:pPr marL="1270" marR="89535" indent="448945" algn="just">
              <a:spcBef>
                <a:spcPts val="330"/>
              </a:spcBef>
            </a:pPr>
            <a:r>
              <a:rPr lang="en-US" sz="2000" i="1" dirty="0">
                <a:effectLst/>
                <a:latin typeface="Times New Roman" panose="02020603050405020304" pitchFamily="18" charset="0"/>
                <a:ea typeface="Times New Roman" panose="02020603050405020304" pitchFamily="18" charset="0"/>
              </a:rPr>
              <a:t>The</a:t>
            </a:r>
            <a:r>
              <a:rPr lang="en-US" sz="2000" i="1" spc="11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precision</a:t>
            </a:r>
            <a:r>
              <a:rPr lang="en-US" sz="2000" i="1" spc="1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1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analytical</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procedure</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expresses</a:t>
            </a:r>
            <a:r>
              <a:rPr lang="en-US" sz="2000" spc="1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closeness</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1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agreement</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between a series of measurements obtained from multiple sampling of the same homogeneous sample under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prescribed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conditions.</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precision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analytical</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method is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usually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characterized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standard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deviation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or</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relative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standard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deviation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series of measurements.</a:t>
            </a:r>
            <a:endParaRPr lang="uk-UA" sz="2000" dirty="0">
              <a:effectLst/>
              <a:latin typeface="Times New Roman" panose="02020603050405020304" pitchFamily="18" charset="0"/>
              <a:ea typeface="Times New Roman" panose="02020603050405020304" pitchFamily="18" charset="0"/>
            </a:endParaRPr>
          </a:p>
          <a:p>
            <a:pPr marL="1270" marR="92710" indent="448945" algn="just">
              <a:spcBef>
                <a:spcPts val="5"/>
              </a:spcBef>
            </a:pPr>
            <a:r>
              <a:rPr lang="en-US" sz="2000" i="1" dirty="0">
                <a:effectLst/>
                <a:latin typeface="Times New Roman" panose="02020603050405020304" pitchFamily="18" charset="0"/>
                <a:ea typeface="Times New Roman" panose="02020603050405020304" pitchFamily="18" charset="0"/>
              </a:rPr>
              <a:t>The detection limit </a:t>
            </a:r>
            <a:r>
              <a:rPr lang="en-US" sz="2000" dirty="0">
                <a:effectLst/>
                <a:latin typeface="Times New Roman" panose="02020603050405020304" pitchFamily="18" charset="0"/>
                <a:ea typeface="Times New Roman" panose="02020603050405020304" pitchFamily="18" charset="0"/>
              </a:rPr>
              <a:t>of an individual analytical procedure is the lowest amount of analyte in a sample which can be detected but not necessarily quantitated as an exact value.</a:t>
            </a:r>
            <a:endParaRPr lang="uk-UA" sz="2000" dirty="0">
              <a:effectLst/>
              <a:latin typeface="Times New Roman" panose="02020603050405020304" pitchFamily="18" charset="0"/>
              <a:ea typeface="Times New Roman" panose="02020603050405020304" pitchFamily="18" charset="0"/>
            </a:endParaRPr>
          </a:p>
          <a:p>
            <a:pPr marL="1270" marR="90805" indent="448945" algn="just"/>
            <a:r>
              <a:rPr lang="en-US" sz="2000" i="1" dirty="0">
                <a:effectLst/>
                <a:latin typeface="Times New Roman" panose="02020603050405020304" pitchFamily="18" charset="0"/>
                <a:ea typeface="Times New Roman" panose="02020603050405020304" pitchFamily="18" charset="0"/>
              </a:rPr>
              <a:t>The</a:t>
            </a:r>
            <a:r>
              <a:rPr lang="en-US" sz="2000" i="1" spc="39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quantitation</a:t>
            </a:r>
            <a:r>
              <a:rPr lang="en-US" sz="2000" i="1" spc="4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limit</a:t>
            </a:r>
            <a:r>
              <a:rPr lang="en-US" sz="2000" i="1"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individual</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analytical</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procedure</a:t>
            </a:r>
            <a:r>
              <a:rPr lang="en-US" sz="2000" spc="3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lowest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amount of analyte in a sample which can be quantitatively determined with suitable precision and accuracy.</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quantitation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limit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parameter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quantitative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assays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low</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levels of compounds in sample matrices, and is used particularly for the determination of impurities and/or degradation products.</a:t>
            </a:r>
            <a:endParaRPr lang="uk-UA" sz="2000" dirty="0">
              <a:effectLst/>
              <a:latin typeface="Times New Roman" panose="02020603050405020304" pitchFamily="18" charset="0"/>
              <a:ea typeface="Times New Roman" panose="02020603050405020304" pitchFamily="18" charset="0"/>
            </a:endParaRPr>
          </a:p>
          <a:p>
            <a:pPr marL="1270" marR="93345" indent="448945" algn="just"/>
            <a:r>
              <a:rPr lang="en-US" sz="2000" i="1" dirty="0">
                <a:effectLst/>
                <a:latin typeface="Times New Roman" panose="02020603050405020304" pitchFamily="18" charset="0"/>
                <a:ea typeface="Times New Roman" panose="02020603050405020304" pitchFamily="18" charset="0"/>
              </a:rPr>
              <a:t>The</a:t>
            </a:r>
            <a:r>
              <a:rPr lang="en-US" sz="2000" i="1" spc="38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linearity</a:t>
            </a:r>
            <a:r>
              <a:rPr lang="en-US" sz="2000" i="1"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analytical</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procedure</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its</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ability</a:t>
            </a:r>
            <a:r>
              <a:rPr lang="en-US" sz="2000" spc="3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obtain</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test</a:t>
            </a:r>
            <a:r>
              <a:rPr lang="en-US" sz="2000" spc="3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results</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which are directly proportional to the concentration of analyte in the sample.</a:t>
            </a:r>
            <a:endParaRPr lang="uk-UA" sz="2000" dirty="0">
              <a:effectLst/>
              <a:latin typeface="Times New Roman" panose="02020603050405020304" pitchFamily="18" charset="0"/>
              <a:ea typeface="Times New Roman" panose="02020603050405020304" pitchFamily="18" charset="0"/>
            </a:endParaRPr>
          </a:p>
          <a:p>
            <a:pPr marL="1270" marR="92710" indent="448945" algn="just"/>
            <a:r>
              <a:rPr lang="en-US" sz="2000" i="1" dirty="0">
                <a:effectLst/>
                <a:latin typeface="Times New Roman" panose="02020603050405020304" pitchFamily="18" charset="0"/>
                <a:ea typeface="Times New Roman" panose="02020603050405020304" pitchFamily="18" charset="0"/>
              </a:rPr>
              <a:t>The range </a:t>
            </a:r>
            <a:r>
              <a:rPr lang="en-US" sz="2000" dirty="0">
                <a:effectLst/>
                <a:latin typeface="Times New Roman" panose="02020603050405020304" pitchFamily="18" charset="0"/>
                <a:ea typeface="Times New Roman" panose="02020603050405020304" pitchFamily="18" charset="0"/>
              </a:rPr>
              <a:t>of an analytical procedure is the interval between the upper and lower concentration of analyte in the sample for which it has been demonstrated that the analytical procedure has a suitable level of precision, accuracy and linearity.</a:t>
            </a:r>
            <a:endParaRPr lang="uk-UA" sz="2000" dirty="0">
              <a:effectLst/>
              <a:latin typeface="Times New Roman" panose="02020603050405020304" pitchFamily="18" charset="0"/>
              <a:ea typeface="Times New Roman" panose="02020603050405020304" pitchFamily="18" charset="0"/>
            </a:endParaRPr>
          </a:p>
          <a:p>
            <a:pPr marL="1270" marR="92075" indent="448945" algn="just"/>
            <a:r>
              <a:rPr lang="en-US" sz="2000" i="1" dirty="0">
                <a:effectLst/>
                <a:latin typeface="Times New Roman" panose="02020603050405020304" pitchFamily="18" charset="0"/>
                <a:ea typeface="Times New Roman" panose="02020603050405020304" pitchFamily="18" charset="0"/>
              </a:rPr>
              <a:t>The robustness </a:t>
            </a:r>
            <a:r>
              <a:rPr lang="en-US" sz="2000" dirty="0">
                <a:effectLst/>
                <a:latin typeface="Times New Roman" panose="02020603050405020304" pitchFamily="18" charset="0"/>
                <a:ea typeface="Times New Roman" panose="02020603050405020304" pitchFamily="18" charset="0"/>
              </a:rPr>
              <a:t>of an analytical procedure is a measure of its capacity to remain unaffected by small, but deliberate variations in method parameters and provides an indication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 its reliability during normal usage.</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34942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FEB8D8-AFCD-402E-1484-4BE15BA12DB4}"/>
              </a:ext>
            </a:extLst>
          </p:cNvPr>
          <p:cNvSpPr txBox="1"/>
          <p:nvPr/>
        </p:nvSpPr>
        <p:spPr>
          <a:xfrm>
            <a:off x="2438400" y="612844"/>
            <a:ext cx="9075174" cy="5016758"/>
          </a:xfrm>
          <a:prstGeom prst="rect">
            <a:avLst/>
          </a:prstGeom>
          <a:noFill/>
        </p:spPr>
        <p:txBody>
          <a:bodyPr wrap="square">
            <a:spAutoFit/>
          </a:bodyPr>
          <a:lstStyle/>
          <a:p>
            <a:pPr marL="450850" indent="448945" algn="just">
              <a:spcBef>
                <a:spcPts val="5"/>
              </a:spcBef>
            </a:pPr>
            <a:r>
              <a:rPr lang="en-US" sz="2000" b="1" u="sng" dirty="0" err="1">
                <a:effectLst/>
                <a:latin typeface="Times New Roman" panose="02020603050405020304" pitchFamily="18" charset="0"/>
                <a:ea typeface="Times New Roman" panose="02020603050405020304" pitchFamily="18" charset="0"/>
              </a:rPr>
              <a:t>Сleaning</a:t>
            </a:r>
            <a:r>
              <a:rPr lang="en-US" sz="2000" b="1" u="sng" spc="-20" dirty="0">
                <a:effectLst/>
                <a:latin typeface="Times New Roman" panose="02020603050405020304" pitchFamily="18" charset="0"/>
                <a:ea typeface="Times New Roman" panose="02020603050405020304" pitchFamily="18" charset="0"/>
              </a:rPr>
              <a:t> </a:t>
            </a:r>
            <a:r>
              <a:rPr lang="en-US" sz="2000" b="1" u="sng" spc="-10" dirty="0">
                <a:effectLst/>
                <a:latin typeface="Times New Roman" panose="02020603050405020304" pitchFamily="18" charset="0"/>
                <a:ea typeface="Times New Roman" panose="02020603050405020304" pitchFamily="18" charset="0"/>
              </a:rPr>
              <a:t>validation</a:t>
            </a:r>
            <a:endParaRPr lang="uk-UA" sz="2000" b="1" u="sng" spc="-10" dirty="0">
              <a:effectLst/>
              <a:latin typeface="Times New Roman" panose="02020603050405020304" pitchFamily="18" charset="0"/>
              <a:ea typeface="Times New Roman" panose="02020603050405020304" pitchFamily="18" charset="0"/>
            </a:endParaRPr>
          </a:p>
          <a:p>
            <a:pPr marL="450850" indent="448945" algn="just">
              <a:spcBef>
                <a:spcPts val="5"/>
              </a:spcBef>
            </a:pPr>
            <a:endParaRPr lang="uk-UA" sz="2000" b="1" dirty="0">
              <a:effectLst/>
              <a:latin typeface="Times New Roman" panose="02020603050405020304" pitchFamily="18" charset="0"/>
              <a:ea typeface="Times New Roman" panose="02020603050405020304" pitchFamily="18" charset="0"/>
            </a:endParaRPr>
          </a:p>
          <a:p>
            <a:pPr marL="1270" marR="90805" indent="448945" algn="just"/>
            <a:r>
              <a:rPr lang="en-US" sz="2000" i="1" dirty="0">
                <a:effectLst/>
                <a:latin typeface="Times New Roman" panose="02020603050405020304" pitchFamily="18" charset="0"/>
                <a:ea typeface="Times New Roman" panose="02020603050405020304" pitchFamily="18" charset="0"/>
              </a:rPr>
              <a:t>Cleaning</a:t>
            </a:r>
            <a:r>
              <a:rPr lang="en-US" sz="2000" i="1" spc="2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validation</a:t>
            </a:r>
            <a:r>
              <a:rPr lang="en-US" sz="2000" i="1"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documented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evidence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that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approved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cleaning</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procedure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will reproducibly remove the previous product or cleaning agents used in the equipment below the scientifically set maximum allowable carryover level.</a:t>
            </a:r>
            <a:endParaRPr lang="uk-UA" sz="2000" dirty="0">
              <a:effectLst/>
              <a:latin typeface="Times New Roman" panose="02020603050405020304" pitchFamily="18" charset="0"/>
              <a:ea typeface="Times New Roman" panose="02020603050405020304" pitchFamily="18" charset="0"/>
            </a:endParaRPr>
          </a:p>
          <a:p>
            <a:pPr marL="1270" marR="90170" indent="448945" algn="just"/>
            <a:r>
              <a:rPr lang="en-US" sz="2000" dirty="0">
                <a:effectLst/>
                <a:latin typeface="Times New Roman" panose="02020603050405020304" pitchFamily="18" charset="0"/>
                <a:ea typeface="Times New Roman" panose="02020603050405020304" pitchFamily="18" charset="0"/>
              </a:rPr>
              <a:t>Typically, cleaning validation should target stages of the process where contamination or carryover</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materials</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pose</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3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greatest</a:t>
            </a:r>
            <a:r>
              <a:rPr lang="en-US" sz="2000" spc="3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risk</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API</a:t>
            </a:r>
            <a:r>
              <a:rPr lang="en-US" sz="2000" spc="37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a:t>
            </a:r>
            <a:r>
              <a:rPr lang="en-US" sz="2000" spc="3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example,</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validation 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equipment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cleaning</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procedures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not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necessary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initial</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stages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process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if residues are removed in subsequent cleaning stages.</a:t>
            </a:r>
            <a:endParaRPr lang="uk-UA" sz="2000" dirty="0">
              <a:effectLst/>
              <a:latin typeface="Times New Roman" panose="02020603050405020304" pitchFamily="18" charset="0"/>
              <a:ea typeface="Times New Roman" panose="02020603050405020304" pitchFamily="18" charset="0"/>
            </a:endParaRPr>
          </a:p>
          <a:p>
            <a:pPr marL="1270" marR="89535" indent="448945" algn="just"/>
            <a:r>
              <a:rPr lang="en-US" sz="2000" dirty="0">
                <a:effectLst/>
                <a:latin typeface="Times New Roman" panose="02020603050405020304" pitchFamily="18" charset="0"/>
                <a:ea typeface="Times New Roman" panose="02020603050405020304" pitchFamily="18" charset="0"/>
              </a:rPr>
              <a:t>If different APIs or intermediate products are manufactured on the same equipment, cleaning</a:t>
            </a:r>
            <a:r>
              <a:rPr lang="en-US" sz="2000" spc="37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validation</a:t>
            </a:r>
            <a:r>
              <a:rPr lang="en-US" sz="2000" spc="3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takes</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into</a:t>
            </a:r>
            <a:r>
              <a:rPr lang="en-US" sz="2000" spc="3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account</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3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solubility</a:t>
            </a:r>
            <a:r>
              <a:rPr lang="en-US" sz="2000" spc="34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data</a:t>
            </a:r>
            <a:r>
              <a:rPr lang="en-US" sz="2000" spc="3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3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residues</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3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3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complexity of equipment cleaning, as well as the maximum residue limits, considering their activity,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toxicity, and stability.</a:t>
            </a:r>
            <a:endParaRPr lang="uk-UA" sz="2000" dirty="0">
              <a:effectLst/>
              <a:latin typeface="Times New Roman" panose="02020603050405020304" pitchFamily="18" charset="0"/>
              <a:ea typeface="Times New Roman" panose="02020603050405020304" pitchFamily="18" charset="0"/>
            </a:endParaRPr>
          </a:p>
          <a:p>
            <a:pPr marL="1270" marR="91440" indent="448945" algn="just"/>
            <a:r>
              <a:rPr lang="en-US" sz="2000" dirty="0">
                <a:effectLst/>
                <a:latin typeface="Times New Roman" panose="02020603050405020304" pitchFamily="18" charset="0"/>
                <a:ea typeface="Times New Roman" panose="02020603050405020304" pitchFamily="18" charset="0"/>
              </a:rPr>
              <a:t>Cleaning</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procedures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should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monitored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appropriate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intervals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after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validation to ensure that these procedures are effective when used in a routine manufacturing process.</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05497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3D860F-CC8C-D0DF-F016-187070B9F30E}"/>
              </a:ext>
            </a:extLst>
          </p:cNvPr>
          <p:cNvSpPr txBox="1"/>
          <p:nvPr/>
        </p:nvSpPr>
        <p:spPr>
          <a:xfrm>
            <a:off x="2654709" y="904779"/>
            <a:ext cx="8839201" cy="4708981"/>
          </a:xfrm>
          <a:prstGeom prst="rect">
            <a:avLst/>
          </a:prstGeom>
          <a:noFill/>
          <a:ln w="28575">
            <a:solidFill>
              <a:srgbClr val="FF0000"/>
            </a:solidFill>
          </a:ln>
        </p:spPr>
        <p:txBody>
          <a:bodyPr wrap="square">
            <a:spAutoFit/>
          </a:bodyPr>
          <a:lstStyle/>
          <a:p>
            <a:pPr indent="448945" algn="just"/>
            <a:r>
              <a:rPr lang="en-US" sz="2000" b="1" u="sng" dirty="0">
                <a:effectLst/>
                <a:latin typeface="Times New Roman" panose="02020603050405020304" pitchFamily="18" charset="0"/>
                <a:ea typeface="Times New Roman" panose="02020603050405020304" pitchFamily="18" charset="0"/>
              </a:rPr>
              <a:t>Qualification:</a:t>
            </a:r>
            <a:r>
              <a:rPr lang="en-US" sz="2000" b="1" u="sng" spc="-2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definition</a:t>
            </a:r>
            <a:r>
              <a:rPr lang="en-US" sz="2000" b="1" u="sng" spc="-10"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of</a:t>
            </a:r>
            <a:r>
              <a:rPr lang="en-US" sz="2000" b="1" u="sng" spc="-15" dirty="0">
                <a:effectLst/>
                <a:latin typeface="Times New Roman" panose="02020603050405020304" pitchFamily="18" charset="0"/>
                <a:ea typeface="Times New Roman" panose="02020603050405020304" pitchFamily="18" charset="0"/>
              </a:rPr>
              <a:t> </a:t>
            </a:r>
            <a:r>
              <a:rPr lang="en-US" sz="2000" b="1" u="sng" dirty="0">
                <a:effectLst/>
                <a:latin typeface="Times New Roman" panose="02020603050405020304" pitchFamily="18" charset="0"/>
                <a:ea typeface="Times New Roman" panose="02020603050405020304" pitchFamily="18" charset="0"/>
              </a:rPr>
              <a:t>concepts,</a:t>
            </a:r>
            <a:r>
              <a:rPr lang="en-US" sz="2000" b="1" u="sng" spc="-10" dirty="0">
                <a:effectLst/>
                <a:latin typeface="Times New Roman" panose="02020603050405020304" pitchFamily="18" charset="0"/>
                <a:ea typeface="Times New Roman" panose="02020603050405020304" pitchFamily="18" charset="0"/>
              </a:rPr>
              <a:t> objects</a:t>
            </a:r>
            <a:endParaRPr lang="uk-UA" sz="2000" b="1" u="sng" spc="-10" dirty="0">
              <a:effectLst/>
              <a:latin typeface="Times New Roman" panose="02020603050405020304" pitchFamily="18" charset="0"/>
              <a:ea typeface="Times New Roman" panose="02020603050405020304" pitchFamily="18" charset="0"/>
            </a:endParaRPr>
          </a:p>
          <a:p>
            <a:pPr indent="448945" algn="just"/>
            <a:endParaRPr lang="uk-UA" sz="2000" dirty="0">
              <a:effectLst/>
              <a:latin typeface="Times New Roman" panose="02020603050405020304" pitchFamily="18" charset="0"/>
              <a:ea typeface="Times New Roman" panose="02020603050405020304" pitchFamily="18" charset="0"/>
            </a:endParaRPr>
          </a:p>
          <a:p>
            <a:pPr marR="92710" indent="448945" algn="just"/>
            <a:r>
              <a:rPr lang="en-US" sz="2000" i="1" dirty="0">
                <a:effectLst/>
                <a:latin typeface="Times New Roman" panose="02020603050405020304" pitchFamily="18" charset="0"/>
                <a:ea typeface="Times New Roman" panose="02020603050405020304" pitchFamily="18" charset="0"/>
              </a:rPr>
              <a:t>Qualification </a:t>
            </a:r>
            <a:r>
              <a:rPr lang="en-US" sz="2000" dirty="0">
                <a:effectLst/>
                <a:latin typeface="Times New Roman" panose="02020603050405020304" pitchFamily="18" charset="0"/>
                <a:ea typeface="Times New Roman" panose="02020603050405020304" pitchFamily="18" charset="0"/>
              </a:rPr>
              <a:t>is actions that confirm that specific equipment is operating correctly and indeed producing the expected results.</a:t>
            </a:r>
            <a:endParaRPr lang="uk-UA" sz="2000" dirty="0">
              <a:effectLst/>
              <a:latin typeface="Times New Roman" panose="02020603050405020304" pitchFamily="18" charset="0"/>
              <a:ea typeface="Times New Roman" panose="02020603050405020304" pitchFamily="18" charset="0"/>
            </a:endParaRPr>
          </a:p>
          <a:p>
            <a:pPr indent="448945" algn="l"/>
            <a:endParaRPr lang="uk-UA" sz="2000" spc="-10" dirty="0">
              <a:effectLst/>
              <a:latin typeface="Times New Roman" panose="02020603050405020304" pitchFamily="18" charset="0"/>
              <a:ea typeface="Times New Roman" panose="02020603050405020304" pitchFamily="18" charset="0"/>
            </a:endParaRPr>
          </a:p>
          <a:p>
            <a:pPr indent="448945" algn="l"/>
            <a:r>
              <a:rPr lang="en-US" sz="2000" spc="-10" dirty="0">
                <a:effectLst/>
                <a:latin typeface="Times New Roman" panose="02020603050405020304" pitchFamily="18" charset="0"/>
                <a:ea typeface="Times New Roman" panose="02020603050405020304" pitchFamily="18" charset="0"/>
              </a:rPr>
              <a:t>Objects:</a:t>
            </a:r>
            <a:endParaRPr lang="uk-UA" sz="2000" dirty="0">
              <a:effectLst/>
              <a:latin typeface="Times New Roman" panose="02020603050405020304" pitchFamily="18" charset="0"/>
              <a:ea typeface="Times New Roman" panose="02020603050405020304" pitchFamily="18" charset="0"/>
            </a:endParaRPr>
          </a:p>
          <a:p>
            <a:pPr marR="87630" lvl="0" indent="-342900">
              <a:buSzPts val="1200"/>
              <a:buFont typeface="Symbol" panose="05050102010706020507" pitchFamily="18" charset="2"/>
              <a:buChar char=""/>
              <a:tabLst>
                <a:tab pos="631190" algn="l"/>
              </a:tabLst>
            </a:pPr>
            <a:r>
              <a:rPr lang="en-US" sz="2000" spc="0" dirty="0">
                <a:effectLst/>
                <a:latin typeface="Times New Roman" panose="02020603050405020304" pitchFamily="18" charset="0"/>
                <a:ea typeface="Symbol" panose="05050102010706020507" pitchFamily="18" charset="2"/>
                <a:cs typeface="Symbol" panose="05050102010706020507" pitchFamily="18" charset="2"/>
              </a:rPr>
              <a:t>technical</a:t>
            </a:r>
            <a:r>
              <a:rPr lang="en-US" sz="20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systems,</a:t>
            </a:r>
            <a:r>
              <a:rPr lang="en-US" sz="20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including:</a:t>
            </a:r>
            <a:r>
              <a:rPr lang="en-US" sz="20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premises,</a:t>
            </a:r>
            <a:r>
              <a:rPr lang="en-US" sz="20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classified</a:t>
            </a:r>
            <a:r>
              <a:rPr lang="en-US" sz="20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and</a:t>
            </a:r>
            <a:r>
              <a:rPr lang="en-US" sz="20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non-classified</a:t>
            </a:r>
            <a:r>
              <a:rPr lang="en-US" sz="20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according</a:t>
            </a:r>
            <a:r>
              <a:rPr lang="en-US" sz="20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to cleanliness classes;</a:t>
            </a:r>
            <a:endParaRPr lang="uk-UA" sz="2000" spc="0" dirty="0">
              <a:effectLst/>
              <a:latin typeface="Times New Roman" panose="02020603050405020304" pitchFamily="18" charset="0"/>
              <a:ea typeface="Symbol" panose="05050102010706020507" pitchFamily="18" charset="2"/>
              <a:cs typeface="Symbol" panose="05050102010706020507" pitchFamily="18" charset="2"/>
            </a:endParaRPr>
          </a:p>
          <a:p>
            <a:pPr lvl="0" indent="-342900">
              <a:buSzPts val="1200"/>
              <a:buFont typeface="Symbol" panose="05050102010706020507" pitchFamily="18" charset="2"/>
              <a:buChar char=""/>
              <a:tabLst>
                <a:tab pos="631825" algn="l"/>
              </a:tabLst>
            </a:pPr>
            <a:r>
              <a:rPr lang="en-US" sz="2000" spc="0" dirty="0">
                <a:effectLst/>
                <a:latin typeface="Times New Roman" panose="02020603050405020304" pitchFamily="18" charset="0"/>
                <a:ea typeface="Symbol" panose="05050102010706020507" pitchFamily="18" charset="2"/>
                <a:cs typeface="Symbol" panose="05050102010706020507" pitchFamily="18" charset="2"/>
              </a:rPr>
              <a:t>main</a:t>
            </a:r>
            <a:r>
              <a:rPr lang="en-US" sz="2000" spc="-15"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technological</a:t>
            </a:r>
            <a:r>
              <a:rPr lang="en-US" sz="2000" spc="-10" dirty="0">
                <a:effectLst/>
                <a:latin typeface="Times New Roman" panose="02020603050405020304" pitchFamily="18" charset="0"/>
                <a:ea typeface="Symbol" panose="05050102010706020507" pitchFamily="18" charset="2"/>
                <a:cs typeface="Symbol" panose="05050102010706020507" pitchFamily="18" charset="2"/>
              </a:rPr>
              <a:t> equipment;</a:t>
            </a:r>
            <a:endParaRPr lang="uk-UA" sz="2000" spc="0" dirty="0">
              <a:effectLst/>
              <a:latin typeface="Times New Roman" panose="02020603050405020304" pitchFamily="18" charset="0"/>
              <a:ea typeface="Symbol" panose="05050102010706020507" pitchFamily="18" charset="2"/>
              <a:cs typeface="Symbol" panose="05050102010706020507" pitchFamily="18" charset="2"/>
            </a:endParaRPr>
          </a:p>
          <a:p>
            <a:pPr lvl="0" indent="-342900">
              <a:buSzPts val="1200"/>
              <a:buFont typeface="Symbol" panose="05050102010706020507" pitchFamily="18" charset="2"/>
              <a:buChar char=""/>
              <a:tabLst>
                <a:tab pos="631825" algn="l"/>
              </a:tabLst>
            </a:pPr>
            <a:r>
              <a:rPr lang="en-US" sz="2000" spc="0" dirty="0">
                <a:effectLst/>
                <a:latin typeface="Times New Roman" panose="02020603050405020304" pitchFamily="18" charset="0"/>
                <a:ea typeface="Symbol" panose="05050102010706020507" pitchFamily="18" charset="2"/>
                <a:cs typeface="Symbol" panose="05050102010706020507" pitchFamily="18" charset="2"/>
              </a:rPr>
              <a:t>quality</a:t>
            </a:r>
            <a:r>
              <a:rPr lang="en-US" sz="2000" spc="-25"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control</a:t>
            </a:r>
            <a:r>
              <a:rPr lang="en-US" sz="2000" spc="5" dirty="0">
                <a:effectLst/>
                <a:latin typeface="Times New Roman" panose="02020603050405020304" pitchFamily="18" charset="0"/>
                <a:ea typeface="Symbol" panose="05050102010706020507" pitchFamily="18" charset="2"/>
                <a:cs typeface="Symbol" panose="05050102010706020507" pitchFamily="18" charset="2"/>
              </a:rPr>
              <a:t> </a:t>
            </a:r>
            <a:r>
              <a:rPr lang="en-US" sz="2000" spc="-10" dirty="0">
                <a:effectLst/>
                <a:latin typeface="Times New Roman" panose="02020603050405020304" pitchFamily="18" charset="0"/>
                <a:ea typeface="Symbol" panose="05050102010706020507" pitchFamily="18" charset="2"/>
                <a:cs typeface="Symbol" panose="05050102010706020507" pitchFamily="18" charset="2"/>
              </a:rPr>
              <a:t>equipment;</a:t>
            </a:r>
            <a:endParaRPr lang="uk-UA" sz="2000" spc="0" dirty="0">
              <a:effectLst/>
              <a:latin typeface="Times New Roman" panose="02020603050405020304" pitchFamily="18" charset="0"/>
              <a:ea typeface="Symbol" panose="05050102010706020507" pitchFamily="18" charset="2"/>
              <a:cs typeface="Symbol" panose="05050102010706020507" pitchFamily="18" charset="2"/>
            </a:endParaRPr>
          </a:p>
          <a:p>
            <a:pPr marR="88900" lvl="0" indent="-342900">
              <a:buSzPts val="1200"/>
              <a:buFont typeface="Symbol" panose="05050102010706020507" pitchFamily="18" charset="2"/>
              <a:buChar char=""/>
              <a:tabLst>
                <a:tab pos="631190" algn="l"/>
              </a:tabLst>
            </a:pPr>
            <a:r>
              <a:rPr lang="en-US" sz="2000" spc="0" dirty="0">
                <a:effectLst/>
                <a:latin typeface="Times New Roman" panose="02020603050405020304" pitchFamily="18" charset="0"/>
                <a:ea typeface="Symbol" panose="05050102010706020507" pitchFamily="18" charset="2"/>
                <a:cs typeface="Symbol" panose="05050102010706020507" pitchFamily="18" charset="2"/>
              </a:rPr>
              <a:t>engineering</a:t>
            </a:r>
            <a:r>
              <a:rPr lang="en-US" sz="20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systems</a:t>
            </a:r>
            <a:r>
              <a:rPr lang="en-US" sz="20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ensuring</a:t>
            </a:r>
            <a:r>
              <a:rPr lang="en-US" sz="20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production</a:t>
            </a:r>
            <a:r>
              <a:rPr lang="en-US" sz="20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operation</a:t>
            </a:r>
            <a:r>
              <a:rPr lang="en-US" sz="20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(water</a:t>
            </a:r>
            <a:r>
              <a:rPr lang="en-US" sz="20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for</a:t>
            </a:r>
            <a:r>
              <a:rPr lang="en-US" sz="2000" spc="400" dirty="0">
                <a:effectLst/>
                <a:latin typeface="Times New Roman" panose="02020603050405020304" pitchFamily="18" charset="0"/>
                <a:ea typeface="Symbol" panose="05050102010706020507" pitchFamily="18" charset="2"/>
                <a:cs typeface="Symbol" panose="05050102010706020507" pitchFamily="18" charset="2"/>
              </a:rPr>
              <a:t> </a:t>
            </a:r>
            <a:r>
              <a:rPr lang="en-US" sz="2000" spc="0" dirty="0">
                <a:effectLst/>
                <a:latin typeface="Times New Roman" panose="02020603050405020304" pitchFamily="18" charset="0"/>
                <a:ea typeface="Symbol" panose="05050102010706020507" pitchFamily="18" charset="2"/>
                <a:cs typeface="Symbol" panose="05050102010706020507" pitchFamily="18" charset="2"/>
              </a:rPr>
              <a:t>pharmaceutical purposes, clean steam, process gases).</a:t>
            </a:r>
            <a:endParaRPr lang="uk-UA" sz="2000" spc="0" dirty="0">
              <a:effectLst/>
              <a:latin typeface="Times New Roman" panose="02020603050405020304" pitchFamily="18" charset="0"/>
              <a:ea typeface="Symbol" panose="05050102010706020507" pitchFamily="18" charset="2"/>
              <a:cs typeface="Symbol" panose="05050102010706020507" pitchFamily="18" charset="2"/>
            </a:endParaRPr>
          </a:p>
          <a:p>
            <a:pPr marR="89535" indent="448945" algn="just"/>
            <a:endParaRPr lang="uk-UA" sz="2000" dirty="0">
              <a:effectLst/>
              <a:latin typeface="Times New Roman" panose="02020603050405020304" pitchFamily="18" charset="0"/>
              <a:ea typeface="Times New Roman" panose="02020603050405020304" pitchFamily="18" charset="0"/>
            </a:endParaRPr>
          </a:p>
          <a:p>
            <a:pPr marR="89535" indent="448945" algn="just"/>
            <a:r>
              <a:rPr lang="en-US" sz="2000" dirty="0">
                <a:effectLst/>
                <a:latin typeface="Times New Roman" panose="02020603050405020304" pitchFamily="18" charset="0"/>
                <a:ea typeface="Times New Roman" panose="02020603050405020304" pitchFamily="18" charset="0"/>
              </a:rPr>
              <a:t>Before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commencing</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process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validation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activities,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necessary</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complete the proper qualification of equipment and auxiliary systems.</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23671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8003C4-7C8A-34F2-F158-7140C055AB72}"/>
              </a:ext>
            </a:extLst>
          </p:cNvPr>
          <p:cNvSpPr txBox="1"/>
          <p:nvPr/>
        </p:nvSpPr>
        <p:spPr>
          <a:xfrm>
            <a:off x="2467895" y="766732"/>
            <a:ext cx="9035847" cy="5324535"/>
          </a:xfrm>
          <a:prstGeom prst="rect">
            <a:avLst/>
          </a:prstGeom>
          <a:noFill/>
        </p:spPr>
        <p:txBody>
          <a:bodyPr wrap="square">
            <a:spAutoFit/>
          </a:bodyPr>
          <a:lstStyle/>
          <a:p>
            <a:pPr indent="448945" algn="just"/>
            <a:r>
              <a:rPr lang="en-US" sz="2000" b="1" u="sng" dirty="0">
                <a:effectLst/>
                <a:latin typeface="Times New Roman" panose="02020603050405020304" pitchFamily="18" charset="0"/>
                <a:ea typeface="Times New Roman" panose="02020603050405020304" pitchFamily="18" charset="0"/>
              </a:rPr>
              <a:t>Qualification</a:t>
            </a:r>
            <a:r>
              <a:rPr lang="en-US" sz="2000" b="1" u="sng" spc="-25" dirty="0">
                <a:effectLst/>
                <a:latin typeface="Times New Roman" panose="02020603050405020304" pitchFamily="18" charset="0"/>
                <a:ea typeface="Times New Roman" panose="02020603050405020304" pitchFamily="18" charset="0"/>
              </a:rPr>
              <a:t> </a:t>
            </a:r>
            <a:r>
              <a:rPr lang="en-US" sz="2000" b="1" u="sng" spc="-10" dirty="0">
                <a:effectLst/>
                <a:latin typeface="Times New Roman" panose="02020603050405020304" pitchFamily="18" charset="0"/>
                <a:ea typeface="Times New Roman" panose="02020603050405020304" pitchFamily="18" charset="0"/>
              </a:rPr>
              <a:t>stages</a:t>
            </a:r>
            <a:endParaRPr lang="uk-UA" sz="2000" b="1" dirty="0">
              <a:effectLst/>
              <a:latin typeface="Times New Roman" panose="02020603050405020304" pitchFamily="18" charset="0"/>
              <a:ea typeface="Times New Roman" panose="02020603050405020304" pitchFamily="18" charset="0"/>
            </a:endParaRPr>
          </a:p>
          <a:p>
            <a:pPr algn="just"/>
            <a:r>
              <a:rPr lang="en-US" sz="2000" i="1" dirty="0">
                <a:effectLst/>
                <a:latin typeface="Times New Roman" panose="02020603050405020304" pitchFamily="18" charset="0"/>
                <a:ea typeface="Times New Roman" panose="02020603050405020304" pitchFamily="18" charset="0"/>
              </a:rPr>
              <a:t>User</a:t>
            </a:r>
            <a:r>
              <a:rPr lang="en-US" sz="2000" i="1" spc="-1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requirements</a:t>
            </a:r>
            <a:r>
              <a:rPr lang="en-US" sz="2000" i="1" spc="-1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specification</a:t>
            </a:r>
            <a:r>
              <a:rPr lang="en-US" sz="2000" i="1" spc="5" dirty="0">
                <a:effectLst/>
                <a:latin typeface="Times New Roman" panose="02020603050405020304" pitchFamily="18" charset="0"/>
                <a:ea typeface="Times New Roman" panose="02020603050405020304" pitchFamily="18" charset="0"/>
              </a:rPr>
              <a:t> </a:t>
            </a:r>
            <a:r>
              <a:rPr lang="en-US" sz="2000" i="1" spc="-20" dirty="0">
                <a:effectLst/>
                <a:latin typeface="Times New Roman" panose="02020603050405020304" pitchFamily="18" charset="0"/>
                <a:ea typeface="Times New Roman" panose="02020603050405020304" pitchFamily="18" charset="0"/>
              </a:rPr>
              <a:t>(URS)</a:t>
            </a:r>
            <a:endParaRPr lang="uk-UA" sz="2000" dirty="0">
              <a:effectLst/>
              <a:latin typeface="Times New Roman" panose="02020603050405020304" pitchFamily="18" charset="0"/>
              <a:ea typeface="Times New Roman" panose="02020603050405020304" pitchFamily="18" charset="0"/>
            </a:endParaRPr>
          </a:p>
          <a:p>
            <a:pPr marR="89535" indent="448945" algn="just"/>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specification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equipment,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facilities,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utilities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systems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should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defined in a URS. The essential elements of quality need to be built in at this stage and any GMP risks mitigated to an acceptable level.</a:t>
            </a:r>
            <a:endParaRPr lang="uk-UA" sz="2000" dirty="0">
              <a:effectLst/>
              <a:latin typeface="Times New Roman" panose="02020603050405020304" pitchFamily="18" charset="0"/>
              <a:ea typeface="Times New Roman" panose="02020603050405020304" pitchFamily="18" charset="0"/>
            </a:endParaRPr>
          </a:p>
          <a:p>
            <a:pPr indent="448945" algn="just"/>
            <a:r>
              <a:rPr lang="en-US" sz="2000" dirty="0">
                <a:effectLst/>
                <a:latin typeface="Times New Roman" panose="02020603050405020304" pitchFamily="18" charset="0"/>
                <a:ea typeface="Times New Roman" panose="02020603050405020304" pitchFamily="18" charset="0"/>
              </a:rPr>
              <a:t>The</a:t>
            </a:r>
            <a:r>
              <a:rPr lang="en-US" sz="2000" spc="-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URS should</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point of</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reference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throughout</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validation</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life</a:t>
            </a:r>
            <a:r>
              <a:rPr lang="en-US" sz="2000" spc="-10" dirty="0">
                <a:effectLst/>
                <a:latin typeface="Times New Roman" panose="02020603050405020304" pitchFamily="18" charset="0"/>
                <a:ea typeface="Times New Roman" panose="02020603050405020304" pitchFamily="18" charset="0"/>
              </a:rPr>
              <a:t> cycle.</a:t>
            </a:r>
            <a:endParaRPr lang="uk-UA" sz="2000" dirty="0">
              <a:effectLst/>
              <a:latin typeface="Times New Roman" panose="02020603050405020304" pitchFamily="18" charset="0"/>
              <a:ea typeface="Times New Roman" panose="02020603050405020304" pitchFamily="18" charset="0"/>
            </a:endParaRPr>
          </a:p>
          <a:p>
            <a:pPr algn="just"/>
            <a:br>
              <a:rPr lang="en-US" sz="2000" dirty="0">
                <a:effectLst/>
                <a:latin typeface="Times New Roman" panose="02020603050405020304" pitchFamily="18" charset="0"/>
                <a:ea typeface="Times New Roman" panose="02020603050405020304" pitchFamily="18" charset="0"/>
              </a:rPr>
            </a:br>
            <a:r>
              <a:rPr lang="en-US" sz="2000" i="1" dirty="0">
                <a:effectLst/>
                <a:latin typeface="Times New Roman" panose="02020603050405020304" pitchFamily="18" charset="0"/>
                <a:ea typeface="Times New Roman" panose="02020603050405020304" pitchFamily="18" charset="0"/>
              </a:rPr>
              <a:t>Design</a:t>
            </a:r>
            <a:r>
              <a:rPr lang="en-US" sz="2000" i="1" spc="-2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qualification </a:t>
            </a:r>
            <a:r>
              <a:rPr lang="en-US" sz="2000" i="1" spc="-20" dirty="0">
                <a:effectLst/>
                <a:latin typeface="Times New Roman" panose="02020603050405020304" pitchFamily="18" charset="0"/>
                <a:ea typeface="Times New Roman" panose="02020603050405020304" pitchFamily="18" charset="0"/>
              </a:rPr>
              <a:t>(DQ)</a:t>
            </a:r>
            <a:endParaRPr lang="uk-UA" sz="2000" dirty="0">
              <a:effectLst/>
              <a:latin typeface="Times New Roman" panose="02020603050405020304" pitchFamily="18" charset="0"/>
              <a:ea typeface="Times New Roman" panose="02020603050405020304" pitchFamily="18" charset="0"/>
            </a:endParaRPr>
          </a:p>
          <a:p>
            <a:pPr marR="89535" indent="448945" algn="just"/>
            <a:r>
              <a:rPr lang="en-US" sz="2000" dirty="0">
                <a:effectLst/>
                <a:latin typeface="Times New Roman" panose="02020603050405020304" pitchFamily="18" charset="0"/>
                <a:ea typeface="Times New Roman" panose="02020603050405020304" pitchFamily="18" charset="0"/>
              </a:rPr>
              <a:t>It is the documented verification that the proposed design of the facilities, systems and equipment is suitable for the intended purpose. The requirements of the user requirements specification should be verified during the design qualification.</a:t>
            </a:r>
            <a:endParaRPr lang="uk-UA" sz="2000" dirty="0">
              <a:effectLst/>
              <a:latin typeface="Times New Roman" panose="02020603050405020304" pitchFamily="18" charset="0"/>
              <a:ea typeface="Times New Roman" panose="02020603050405020304" pitchFamily="18" charset="0"/>
            </a:endParaRPr>
          </a:p>
          <a:p>
            <a:pPr indent="448945" algn="just"/>
            <a:r>
              <a:rPr lang="en-US" sz="2000" dirty="0">
                <a:effectLst/>
                <a:latin typeface="Times New Roman" panose="02020603050405020304" pitchFamily="18" charset="0"/>
                <a:ea typeface="Times New Roman" panose="02020603050405020304" pitchFamily="18" charset="0"/>
              </a:rPr>
              <a:t>Compliance</a:t>
            </a:r>
            <a:r>
              <a:rPr lang="en-US" sz="2000" spc="1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design</a:t>
            </a:r>
            <a:r>
              <a:rPr lang="en-US" sz="2000" spc="2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with</a:t>
            </a:r>
            <a:r>
              <a:rPr lang="en-US" sz="2000" spc="2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GMP</a:t>
            </a:r>
            <a:r>
              <a:rPr lang="en-US" sz="2000" spc="2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should</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demonstrated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24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documented</a:t>
            </a:r>
            <a:r>
              <a:rPr lang="en-US" sz="2000" spc="2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at</a:t>
            </a:r>
            <a:r>
              <a:rPr lang="en-US" sz="2000" spc="205" dirty="0">
                <a:effectLst/>
                <a:latin typeface="Times New Roman" panose="02020603050405020304" pitchFamily="18" charset="0"/>
                <a:ea typeface="Times New Roman" panose="02020603050405020304" pitchFamily="18" charset="0"/>
              </a:rPr>
              <a:t> </a:t>
            </a:r>
            <a:r>
              <a:rPr lang="en-US" sz="2000" spc="-20" dirty="0">
                <a:effectLst/>
                <a:latin typeface="Times New Roman" panose="02020603050405020304" pitchFamily="18" charset="0"/>
                <a:ea typeface="Times New Roman" panose="02020603050405020304" pitchFamily="18" charset="0"/>
              </a:rPr>
              <a:t>this</a:t>
            </a:r>
            <a:r>
              <a:rPr lang="uk-UA" sz="2000" dirty="0">
                <a:latin typeface="Times New Roman" panose="02020603050405020304" pitchFamily="18" charset="0"/>
                <a:ea typeface="Times New Roman" panose="02020603050405020304" pitchFamily="18" charset="0"/>
              </a:rPr>
              <a:t> </a:t>
            </a:r>
            <a:r>
              <a:rPr lang="en-US" sz="2000" spc="-20" dirty="0">
                <a:effectLst/>
                <a:latin typeface="Times New Roman" panose="02020603050405020304" pitchFamily="18" charset="0"/>
                <a:ea typeface="Times New Roman" panose="02020603050405020304" pitchFamily="18" charset="0"/>
              </a:rPr>
              <a:t>stage.</a:t>
            </a:r>
            <a:endParaRPr lang="uk-UA" sz="2000" dirty="0">
              <a:effectLst/>
              <a:latin typeface="Times New Roman" panose="02020603050405020304" pitchFamily="18" charset="0"/>
              <a:ea typeface="Times New Roman" panose="02020603050405020304" pitchFamily="18" charset="0"/>
            </a:endParaRPr>
          </a:p>
          <a:p>
            <a:br>
              <a:rPr lang="en-US" sz="2000" dirty="0">
                <a:effectLst/>
                <a:latin typeface="Times New Roman" panose="02020603050405020304" pitchFamily="18" charset="0"/>
                <a:ea typeface="Times New Roman" panose="02020603050405020304" pitchFamily="18" charset="0"/>
              </a:rPr>
            </a:br>
            <a:r>
              <a:rPr lang="en-US" sz="2000" i="1" dirty="0">
                <a:effectLst/>
                <a:latin typeface="Times New Roman" panose="02020603050405020304" pitchFamily="18" charset="0"/>
                <a:ea typeface="Times New Roman" panose="02020603050405020304" pitchFamily="18" charset="0"/>
              </a:rPr>
              <a:t>Factory</a:t>
            </a:r>
            <a:r>
              <a:rPr lang="en-US" sz="2000" i="1" spc="-1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acceptance</a:t>
            </a:r>
            <a:r>
              <a:rPr lang="en-US" sz="2000" i="1" spc="-1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testing</a:t>
            </a:r>
            <a:r>
              <a:rPr lang="en-US" sz="2000" i="1" spc="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(FAT)</a:t>
            </a:r>
            <a:r>
              <a:rPr lang="en-US" sz="2000" i="1" spc="-2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a:t>
            </a:r>
            <a:r>
              <a:rPr lang="en-US" sz="2000" i="1" spc="-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Site</a:t>
            </a:r>
            <a:r>
              <a:rPr lang="en-US" sz="2000" i="1" spc="-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acceptance</a:t>
            </a:r>
            <a:r>
              <a:rPr lang="en-US" sz="2000" i="1" spc="-1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testing</a:t>
            </a:r>
            <a:r>
              <a:rPr lang="en-US" sz="2000" i="1" spc="20" dirty="0">
                <a:effectLst/>
                <a:latin typeface="Times New Roman" panose="02020603050405020304" pitchFamily="18" charset="0"/>
                <a:ea typeface="Times New Roman" panose="02020603050405020304" pitchFamily="18" charset="0"/>
              </a:rPr>
              <a:t> </a:t>
            </a:r>
            <a:r>
              <a:rPr lang="en-US" sz="2000" i="1" spc="-10" dirty="0">
                <a:effectLst/>
                <a:latin typeface="Times New Roman" panose="02020603050405020304" pitchFamily="18" charset="0"/>
                <a:ea typeface="Times New Roman" panose="02020603050405020304" pitchFamily="18" charset="0"/>
              </a:rPr>
              <a:t>(SAT)</a:t>
            </a:r>
            <a:endParaRPr lang="uk-UA" sz="2000" dirty="0">
              <a:effectLst/>
              <a:latin typeface="Times New Roman" panose="02020603050405020304" pitchFamily="18" charset="0"/>
              <a:ea typeface="Times New Roman" panose="02020603050405020304" pitchFamily="18" charset="0"/>
            </a:endParaRPr>
          </a:p>
          <a:p>
            <a:pPr indent="448945" algn="l"/>
            <a:r>
              <a:rPr lang="en-US" sz="2000" dirty="0">
                <a:effectLst/>
                <a:latin typeface="Times New Roman" panose="02020603050405020304" pitchFamily="18" charset="0"/>
                <a:ea typeface="Times New Roman" panose="02020603050405020304" pitchFamily="18" charset="0"/>
              </a:rPr>
              <a:t>Equipment,</a:t>
            </a:r>
            <a:r>
              <a:rPr lang="en-US" sz="2000" spc="1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especially</a:t>
            </a:r>
            <a:r>
              <a:rPr lang="en-US" sz="2000" spc="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if</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incorporating</a:t>
            </a:r>
            <a:r>
              <a:rPr lang="en-US" sz="2000" spc="1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novel</a:t>
            </a:r>
            <a:r>
              <a:rPr lang="en-US" sz="2000" spc="1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or</a:t>
            </a:r>
            <a:r>
              <a:rPr lang="en-US" sz="2000" spc="1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complex</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technology,</a:t>
            </a:r>
            <a:r>
              <a:rPr lang="en-US" sz="2000" spc="1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may</a:t>
            </a:r>
            <a:r>
              <a:rPr lang="en-US" sz="2000" spc="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a:t>
            </a:r>
            <a:r>
              <a:rPr lang="en-US" sz="2000" spc="140"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evaluated,</a:t>
            </a:r>
            <a:r>
              <a:rPr lang="uk-UA" sz="2000" spc="-10" dirty="0">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if</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applicable, at</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vendor</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prior</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 </a:t>
            </a:r>
            <a:r>
              <a:rPr lang="en-US" sz="2000" spc="-10" dirty="0">
                <a:effectLst/>
                <a:latin typeface="Times New Roman" panose="02020603050405020304" pitchFamily="18" charset="0"/>
                <a:ea typeface="Times New Roman" panose="02020603050405020304" pitchFamily="18" charset="0"/>
              </a:rPr>
              <a:t>delivery.</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80126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2AE276-811C-BEB9-0823-40E028DD64DD}"/>
              </a:ext>
            </a:extLst>
          </p:cNvPr>
          <p:cNvSpPr txBox="1"/>
          <p:nvPr/>
        </p:nvSpPr>
        <p:spPr>
          <a:xfrm>
            <a:off x="2467897" y="612844"/>
            <a:ext cx="9094838" cy="5324535"/>
          </a:xfrm>
          <a:prstGeom prst="rect">
            <a:avLst/>
          </a:prstGeom>
          <a:noFill/>
        </p:spPr>
        <p:txBody>
          <a:bodyPr wrap="square">
            <a:spAutoFit/>
          </a:bodyPr>
          <a:lstStyle/>
          <a:p>
            <a:pPr marL="1270" marR="90805" indent="448945" algn="just"/>
            <a:r>
              <a:rPr lang="en-US" sz="2000" dirty="0">
                <a:effectLst/>
                <a:latin typeface="Times New Roman" panose="02020603050405020304" pitchFamily="18" charset="0"/>
                <a:ea typeface="Times New Roman" panose="02020603050405020304" pitchFamily="18" charset="0"/>
              </a:rPr>
              <a:t>Where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appropriate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justified,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documentation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review</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some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tests could</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performed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at</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FAT</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or</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other</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stages</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without</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need</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repeat</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site if it can be shown that the functionality is not affected by the transport and installation.</a:t>
            </a:r>
            <a:endParaRPr lang="uk-UA" sz="2000" dirty="0">
              <a:effectLst/>
              <a:latin typeface="Times New Roman" panose="02020603050405020304" pitchFamily="18" charset="0"/>
              <a:ea typeface="Times New Roman" panose="02020603050405020304" pitchFamily="18" charset="0"/>
            </a:endParaRPr>
          </a:p>
          <a:p>
            <a:pPr marL="1270" marR="87630" indent="448945" algn="just"/>
            <a:r>
              <a:rPr lang="en-US" sz="2000" dirty="0">
                <a:effectLst/>
                <a:latin typeface="Times New Roman" panose="02020603050405020304" pitchFamily="18" charset="0"/>
                <a:ea typeface="Times New Roman" panose="02020603050405020304" pitchFamily="18" charset="0"/>
              </a:rPr>
              <a:t>FAT may</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 supplemented by</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 execution of a SAT following the receipt of equipment at the manufacturing site.</a:t>
            </a:r>
            <a:endParaRPr lang="uk-UA" sz="2000" dirty="0">
              <a:effectLst/>
              <a:latin typeface="Times New Roman" panose="02020603050405020304" pitchFamily="18" charset="0"/>
              <a:ea typeface="Times New Roman" panose="02020603050405020304" pitchFamily="18" charset="0"/>
            </a:endParaRPr>
          </a:p>
          <a:p>
            <a:pPr marL="1270" marR="90805" indent="448945" algn="just"/>
            <a:r>
              <a:rPr lang="en-US" sz="2000" dirty="0">
                <a:effectLst/>
                <a:latin typeface="Times New Roman" panose="02020603050405020304" pitchFamily="18" charset="0"/>
                <a:ea typeface="Times New Roman" panose="02020603050405020304" pitchFamily="18" charset="0"/>
              </a:rPr>
              <a:t>Prior</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installation,</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equipment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should</a:t>
            </a:r>
            <a:r>
              <a:rPr lang="en-US" sz="2000" spc="3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confirmed</a:t>
            </a:r>
            <a:r>
              <a:rPr lang="en-US" sz="2000" spc="3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comply</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with</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3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URS at the vendor site.</a:t>
            </a:r>
            <a:endParaRPr lang="uk-UA" sz="2000" dirty="0">
              <a:effectLst/>
              <a:latin typeface="Times New Roman" panose="02020603050405020304" pitchFamily="18" charset="0"/>
              <a:ea typeface="Times New Roman" panose="02020603050405020304" pitchFamily="18" charset="0"/>
            </a:endParaRPr>
          </a:p>
          <a:p>
            <a:pPr marL="450850" algn="just"/>
            <a:r>
              <a:rPr lang="en-US" sz="2000" i="1" dirty="0">
                <a:effectLst/>
                <a:latin typeface="Times New Roman" panose="02020603050405020304" pitchFamily="18" charset="0"/>
                <a:ea typeface="Times New Roman" panose="02020603050405020304" pitchFamily="18" charset="0"/>
              </a:rPr>
              <a:t>Installation</a:t>
            </a:r>
            <a:r>
              <a:rPr lang="en-US" sz="2000" i="1" spc="-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qualification</a:t>
            </a:r>
            <a:r>
              <a:rPr lang="en-US" sz="2000" i="1" spc="-10" dirty="0">
                <a:effectLst/>
                <a:latin typeface="Times New Roman" panose="02020603050405020304" pitchFamily="18" charset="0"/>
                <a:ea typeface="Times New Roman" panose="02020603050405020304" pitchFamily="18" charset="0"/>
              </a:rPr>
              <a:t> </a:t>
            </a:r>
            <a:r>
              <a:rPr lang="en-US" sz="2000" i="1" spc="-20" dirty="0">
                <a:effectLst/>
                <a:latin typeface="Times New Roman" panose="02020603050405020304" pitchFamily="18" charset="0"/>
                <a:ea typeface="Times New Roman" panose="02020603050405020304" pitchFamily="18" charset="0"/>
              </a:rPr>
              <a:t>(IQ)</a:t>
            </a:r>
            <a:endParaRPr lang="uk-UA" sz="2000" dirty="0">
              <a:effectLst/>
              <a:latin typeface="Times New Roman" panose="02020603050405020304" pitchFamily="18" charset="0"/>
              <a:ea typeface="Times New Roman" panose="02020603050405020304" pitchFamily="18" charset="0"/>
            </a:endParaRPr>
          </a:p>
          <a:p>
            <a:pPr marL="1270" marR="88265" indent="448945" algn="just"/>
            <a:r>
              <a:rPr lang="en-US" sz="2000" dirty="0">
                <a:effectLst/>
                <a:latin typeface="Times New Roman" panose="02020603050405020304" pitchFamily="18" charset="0"/>
                <a:ea typeface="Times New Roman" panose="02020603050405020304" pitchFamily="18" charset="0"/>
              </a:rPr>
              <a:t>It is the documented verification that the facilities, systems and equipment, as installed or modified, comply with the approved design and the manufacturer’s recommendations.</a:t>
            </a:r>
            <a:endParaRPr lang="uk-UA" sz="2000" dirty="0">
              <a:effectLst/>
              <a:latin typeface="Times New Roman" panose="02020603050405020304" pitchFamily="18" charset="0"/>
              <a:ea typeface="Times New Roman" panose="02020603050405020304" pitchFamily="18" charset="0"/>
            </a:endParaRPr>
          </a:p>
          <a:p>
            <a:pPr marL="450850" algn="just"/>
            <a:r>
              <a:rPr lang="en-US" sz="2000" i="1" dirty="0">
                <a:effectLst/>
                <a:latin typeface="Times New Roman" panose="02020603050405020304" pitchFamily="18" charset="0"/>
                <a:ea typeface="Times New Roman" panose="02020603050405020304" pitchFamily="18" charset="0"/>
              </a:rPr>
              <a:t>Operational</a:t>
            </a:r>
            <a:r>
              <a:rPr lang="en-US" sz="2000" i="1" spc="-1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qualification</a:t>
            </a:r>
            <a:r>
              <a:rPr lang="en-US" sz="2000" i="1" spc="-10" dirty="0">
                <a:effectLst/>
                <a:latin typeface="Times New Roman" panose="02020603050405020304" pitchFamily="18" charset="0"/>
                <a:ea typeface="Times New Roman" panose="02020603050405020304" pitchFamily="18" charset="0"/>
              </a:rPr>
              <a:t> </a:t>
            </a:r>
            <a:r>
              <a:rPr lang="en-US" sz="2000" i="1" spc="-20" dirty="0">
                <a:effectLst/>
                <a:latin typeface="Times New Roman" panose="02020603050405020304" pitchFamily="18" charset="0"/>
                <a:ea typeface="Times New Roman" panose="02020603050405020304" pitchFamily="18" charset="0"/>
              </a:rPr>
              <a:t>(OQ)</a:t>
            </a:r>
            <a:endParaRPr lang="uk-UA" sz="2000" dirty="0">
              <a:effectLst/>
              <a:latin typeface="Times New Roman" panose="02020603050405020304" pitchFamily="18" charset="0"/>
              <a:ea typeface="Times New Roman" panose="02020603050405020304" pitchFamily="18" charset="0"/>
            </a:endParaRPr>
          </a:p>
          <a:p>
            <a:pPr marL="1270" marR="91440" indent="448945" algn="just"/>
            <a:r>
              <a:rPr lang="en-US" sz="2000" dirty="0">
                <a:effectLst/>
                <a:latin typeface="Times New Roman" panose="02020603050405020304" pitchFamily="18" charset="0"/>
                <a:ea typeface="Times New Roman" panose="02020603050405020304" pitchFamily="18" charset="0"/>
              </a:rPr>
              <a:t>It is the documented verification that the facilities, systems and equipment, as installed or modified, perform as intended throughout the anticipated operating ranges.</a:t>
            </a:r>
            <a:endParaRPr lang="uk-UA" sz="2000" dirty="0">
              <a:effectLst/>
              <a:latin typeface="Times New Roman" panose="02020603050405020304" pitchFamily="18" charset="0"/>
              <a:ea typeface="Times New Roman" panose="02020603050405020304" pitchFamily="18" charset="0"/>
            </a:endParaRPr>
          </a:p>
          <a:p>
            <a:pPr marL="1270" marR="87630" indent="448945" algn="just">
              <a:spcBef>
                <a:spcPts val="5"/>
              </a:spcBef>
            </a:pPr>
            <a:r>
              <a:rPr lang="en-US" sz="2000" dirty="0">
                <a:effectLst/>
                <a:latin typeface="Times New Roman" panose="02020603050405020304" pitchFamily="18" charset="0"/>
                <a:ea typeface="Times New Roman" panose="02020603050405020304" pitchFamily="18" charset="0"/>
              </a:rPr>
              <a:t>OQ should include tests to confirm upper and lower operating limits, and/or "worst-case" </a:t>
            </a:r>
            <a:r>
              <a:rPr lang="en-US" sz="2000" spc="-10" dirty="0">
                <a:effectLst/>
                <a:latin typeface="Times New Roman" panose="02020603050405020304" pitchFamily="18" charset="0"/>
                <a:ea typeface="Times New Roman" panose="02020603050405020304" pitchFamily="18" charset="0"/>
              </a:rPr>
              <a:t>conditions.</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58475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24E20E-1695-B2F1-CEA9-8D952A22664B}"/>
              </a:ext>
            </a:extLst>
          </p:cNvPr>
          <p:cNvSpPr txBox="1"/>
          <p:nvPr/>
        </p:nvSpPr>
        <p:spPr>
          <a:xfrm>
            <a:off x="3047999" y="1307800"/>
            <a:ext cx="8504903" cy="4093428"/>
          </a:xfrm>
          <a:prstGeom prst="rect">
            <a:avLst/>
          </a:prstGeom>
          <a:noFill/>
        </p:spPr>
        <p:txBody>
          <a:bodyPr wrap="square">
            <a:spAutoFit/>
          </a:bodyPr>
          <a:lstStyle/>
          <a:p>
            <a:pPr marL="450850" algn="just"/>
            <a:r>
              <a:rPr lang="en-US" sz="2000" i="1" dirty="0">
                <a:effectLst/>
                <a:latin typeface="Times New Roman" panose="02020603050405020304" pitchFamily="18" charset="0"/>
                <a:ea typeface="Times New Roman" panose="02020603050405020304" pitchFamily="18" charset="0"/>
              </a:rPr>
              <a:t>Performance</a:t>
            </a:r>
            <a:r>
              <a:rPr lang="en-US" sz="2000" i="1" spc="-2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qualification</a:t>
            </a:r>
            <a:r>
              <a:rPr lang="en-US" sz="2000" i="1" spc="-5" dirty="0">
                <a:effectLst/>
                <a:latin typeface="Times New Roman" panose="02020603050405020304" pitchFamily="18" charset="0"/>
                <a:ea typeface="Times New Roman" panose="02020603050405020304" pitchFamily="18" charset="0"/>
              </a:rPr>
              <a:t> </a:t>
            </a:r>
            <a:r>
              <a:rPr lang="en-US" sz="2000" i="1" spc="-20" dirty="0">
                <a:effectLst/>
                <a:latin typeface="Times New Roman" panose="02020603050405020304" pitchFamily="18" charset="0"/>
                <a:ea typeface="Times New Roman" panose="02020603050405020304" pitchFamily="18" charset="0"/>
              </a:rPr>
              <a:t>(PQ)</a:t>
            </a:r>
            <a:endParaRPr lang="uk-UA" sz="2000" dirty="0">
              <a:effectLst/>
              <a:latin typeface="Times New Roman" panose="02020603050405020304" pitchFamily="18" charset="0"/>
              <a:ea typeface="Times New Roman" panose="02020603050405020304" pitchFamily="18" charset="0"/>
            </a:endParaRPr>
          </a:p>
          <a:p>
            <a:pPr marL="1270" marR="90805" indent="448945" algn="just"/>
            <a:r>
              <a:rPr lang="en-US" sz="2000" dirty="0">
                <a:effectLst/>
                <a:latin typeface="Times New Roman" panose="02020603050405020304" pitchFamily="18" charset="0"/>
                <a:ea typeface="Times New Roman" panose="02020603050405020304" pitchFamily="18" charset="0"/>
              </a:rPr>
              <a:t>It is the documented verification that systems and equipment can perform effectively and reproducibly based on the approved process method and product specification.</a:t>
            </a:r>
            <a:endParaRPr lang="uk-UA" sz="2000" dirty="0">
              <a:effectLst/>
              <a:latin typeface="Times New Roman" panose="02020603050405020304" pitchFamily="18" charset="0"/>
              <a:ea typeface="Times New Roman" panose="02020603050405020304" pitchFamily="18" charset="0"/>
            </a:endParaRPr>
          </a:p>
          <a:p>
            <a:pPr marL="457835" indent="448945" algn="just"/>
            <a:endParaRPr lang="uk-UA" sz="2000" dirty="0">
              <a:effectLst/>
              <a:latin typeface="Times New Roman" panose="02020603050405020304" pitchFamily="18" charset="0"/>
              <a:ea typeface="Times New Roman" panose="02020603050405020304" pitchFamily="18" charset="0"/>
            </a:endParaRPr>
          </a:p>
          <a:p>
            <a:pPr marL="457835" indent="448945" algn="just"/>
            <a:r>
              <a:rPr lang="en-US" sz="2000" dirty="0">
                <a:effectLst/>
                <a:latin typeface="Times New Roman" panose="02020603050405020304" pitchFamily="18" charset="0"/>
                <a:ea typeface="Times New Roman" panose="02020603050405020304" pitchFamily="18" charset="0"/>
              </a:rPr>
              <a:t>PQ should </a:t>
            </a:r>
            <a:r>
              <a:rPr lang="en-US" sz="2000" spc="-10" dirty="0">
                <a:effectLst/>
                <a:latin typeface="Times New Roman" panose="02020603050405020304" pitchFamily="18" charset="0"/>
                <a:ea typeface="Times New Roman" panose="02020603050405020304" pitchFamily="18" charset="0"/>
              </a:rPr>
              <a:t>include:</a:t>
            </a:r>
            <a:endParaRPr lang="uk-UA" sz="2000" dirty="0">
              <a:effectLst/>
              <a:latin typeface="Times New Roman" panose="02020603050405020304" pitchFamily="18" charset="0"/>
              <a:ea typeface="Times New Roman" panose="02020603050405020304" pitchFamily="18" charset="0"/>
            </a:endParaRPr>
          </a:p>
          <a:p>
            <a:pPr marL="342900" marR="86995" lvl="0" indent="-342900" algn="just">
              <a:buSzPts val="1200"/>
              <a:buFont typeface="Times New Roman" panose="02020603050405020304" pitchFamily="18" charset="0"/>
              <a:buChar char="–"/>
              <a:tabLst>
                <a:tab pos="900430" algn="l"/>
                <a:tab pos="915670" algn="l"/>
              </a:tabLst>
            </a:pPr>
            <a:r>
              <a:rPr lang="en-US" sz="2000" spc="0" dirty="0">
                <a:effectLst/>
                <a:latin typeface="Times New Roman" panose="02020603050405020304" pitchFamily="18" charset="0"/>
                <a:ea typeface="Times New Roman" panose="02020603050405020304" pitchFamily="18" charset="0"/>
              </a:rPr>
              <a:t>Tests, using production materials, qualified substitutes or simulated product proven</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to</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have</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equivalent</a:t>
            </a:r>
            <a:r>
              <a:rPr lang="en-US" sz="2000" spc="400" dirty="0">
                <a:effectLst/>
                <a:latin typeface="Times New Roman" panose="02020603050405020304" pitchFamily="18" charset="0"/>
                <a:ea typeface="Times New Roman" panose="02020603050405020304" pitchFamily="18" charset="0"/>
              </a:rPr>
              <a:t> </a:t>
            </a:r>
            <a:r>
              <a:rPr lang="en-US" sz="2000" spc="0" dirty="0" err="1">
                <a:effectLst/>
                <a:latin typeface="Times New Roman" panose="02020603050405020304" pitchFamily="18" charset="0"/>
                <a:ea typeface="Times New Roman" panose="02020603050405020304" pitchFamily="18" charset="0"/>
              </a:rPr>
              <a:t>behaviour</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under</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normal</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operating</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conditions with worst case batch sizes.</a:t>
            </a:r>
            <a:endParaRPr lang="uk-UA" sz="2000" spc="0" dirty="0">
              <a:effectLst/>
              <a:latin typeface="Times New Roman" panose="02020603050405020304" pitchFamily="18" charset="0"/>
              <a:ea typeface="Times New Roman" panose="02020603050405020304" pitchFamily="18" charset="0"/>
            </a:endParaRPr>
          </a:p>
          <a:p>
            <a:pPr marL="342900" lvl="0" indent="-342900" algn="just">
              <a:buSzPts val="1200"/>
              <a:buFont typeface="Times New Roman" panose="02020603050405020304" pitchFamily="18" charset="0"/>
              <a:buChar char="–"/>
              <a:tabLst>
                <a:tab pos="899795" algn="l"/>
              </a:tabLst>
            </a:pPr>
            <a:r>
              <a:rPr lang="en-US" sz="2000" spc="0" dirty="0">
                <a:effectLst/>
                <a:latin typeface="Times New Roman" panose="02020603050405020304" pitchFamily="18" charset="0"/>
                <a:ea typeface="Times New Roman" panose="02020603050405020304" pitchFamily="18" charset="0"/>
              </a:rPr>
              <a:t>Tests</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should cover</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operating</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range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intended </a:t>
            </a:r>
            <a:r>
              <a:rPr lang="en-US" sz="2000" spc="-10" dirty="0">
                <a:effectLst/>
                <a:latin typeface="Times New Roman" panose="02020603050405020304" pitchFamily="18" charset="0"/>
                <a:ea typeface="Times New Roman" panose="02020603050405020304" pitchFamily="18" charset="0"/>
              </a:rPr>
              <a:t>process.</a:t>
            </a:r>
            <a:endParaRPr lang="uk-UA" sz="2000" spc="0" dirty="0">
              <a:effectLst/>
              <a:latin typeface="Times New Roman" panose="02020603050405020304" pitchFamily="18" charset="0"/>
              <a:ea typeface="Times New Roman" panose="02020603050405020304" pitchFamily="18" charset="0"/>
            </a:endParaRPr>
          </a:p>
          <a:p>
            <a:pPr marL="450850"/>
            <a:r>
              <a:rPr lang="en-US" sz="2000" i="1" spc="-10" dirty="0">
                <a:effectLst/>
                <a:latin typeface="Times New Roman" panose="02020603050405020304" pitchFamily="18" charset="0"/>
                <a:ea typeface="Times New Roman" panose="02020603050405020304" pitchFamily="18" charset="0"/>
              </a:rPr>
              <a:t>Re-qualification</a:t>
            </a:r>
            <a:endParaRPr lang="uk-UA" sz="2000" dirty="0">
              <a:effectLst/>
              <a:latin typeface="Times New Roman" panose="02020603050405020304" pitchFamily="18" charset="0"/>
              <a:ea typeface="Times New Roman" panose="02020603050405020304" pitchFamily="18" charset="0"/>
            </a:endParaRPr>
          </a:p>
          <a:p>
            <a:pPr marL="1270" indent="448945" algn="l"/>
            <a:r>
              <a:rPr lang="en-US" sz="2000" dirty="0">
                <a:effectLst/>
                <a:latin typeface="Times New Roman" panose="02020603050405020304" pitchFamily="18" charset="0"/>
                <a:ea typeface="Times New Roman" panose="02020603050405020304" pitchFamily="18" charset="0"/>
              </a:rPr>
              <a:t>Equipment,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facilities,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utilities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systems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should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evaluated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appropriate frequency to confirm that they remain in a state of control.</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594192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3FA3BB-34B9-1237-D00B-0CB0BD2B6062}"/>
              </a:ext>
            </a:extLst>
          </p:cNvPr>
          <p:cNvSpPr txBox="1"/>
          <p:nvPr/>
        </p:nvSpPr>
        <p:spPr>
          <a:xfrm>
            <a:off x="2172927" y="2435500"/>
            <a:ext cx="9035847" cy="584775"/>
          </a:xfrm>
          <a:prstGeom prst="rect">
            <a:avLst/>
          </a:prstGeom>
          <a:noFill/>
        </p:spPr>
        <p:txBody>
          <a:bodyPr wrap="square">
            <a:spAutoFit/>
          </a:bodyPr>
          <a:lstStyle/>
          <a:p>
            <a:pPr algn="ctr"/>
            <a:r>
              <a:rPr lang="en-US" sz="3200" b="1" dirty="0">
                <a:effectLst/>
                <a:latin typeface="Times New Roman" panose="02020603050405020304" pitchFamily="18" charset="0"/>
                <a:ea typeface="Times New Roman" panose="02020603050405020304" pitchFamily="18" charset="0"/>
              </a:rPr>
              <a:t>Topic</a:t>
            </a:r>
            <a:r>
              <a:rPr lang="en-US" sz="3200" b="1" spc="-15" dirty="0">
                <a:effectLst/>
                <a:latin typeface="Times New Roman" panose="02020603050405020304" pitchFamily="18" charset="0"/>
                <a:ea typeface="Times New Roman" panose="02020603050405020304" pitchFamily="18" charset="0"/>
              </a:rPr>
              <a:t> </a:t>
            </a:r>
            <a:r>
              <a:rPr lang="en-US" sz="3200" b="1" dirty="0">
                <a:effectLst/>
                <a:latin typeface="Times New Roman" panose="02020603050405020304" pitchFamily="18" charset="0"/>
                <a:ea typeface="Times New Roman" panose="02020603050405020304" pitchFamily="18" charset="0"/>
              </a:rPr>
              <a:t>8.</a:t>
            </a:r>
            <a:r>
              <a:rPr lang="en-US" sz="3200" b="1" spc="-10" dirty="0">
                <a:effectLst/>
                <a:latin typeface="Times New Roman" panose="02020603050405020304" pitchFamily="18" charset="0"/>
                <a:ea typeface="Times New Roman" panose="02020603050405020304" pitchFamily="18" charset="0"/>
              </a:rPr>
              <a:t> </a:t>
            </a:r>
            <a:r>
              <a:rPr lang="en-US" sz="3200" b="1" dirty="0">
                <a:effectLst/>
                <a:latin typeface="Times New Roman" panose="02020603050405020304" pitchFamily="18" charset="0"/>
                <a:ea typeface="Times New Roman" panose="02020603050405020304" pitchFamily="18" charset="0"/>
              </a:rPr>
              <a:t>Audits</a:t>
            </a:r>
            <a:r>
              <a:rPr lang="en-US" sz="3200" b="1" spc="-10" dirty="0">
                <a:effectLst/>
                <a:latin typeface="Times New Roman" panose="02020603050405020304" pitchFamily="18" charset="0"/>
                <a:ea typeface="Times New Roman" panose="02020603050405020304" pitchFamily="18" charset="0"/>
              </a:rPr>
              <a:t> </a:t>
            </a:r>
            <a:r>
              <a:rPr lang="en-US" sz="3200" b="1" dirty="0">
                <a:effectLst/>
                <a:latin typeface="Times New Roman" panose="02020603050405020304" pitchFamily="18" charset="0"/>
                <a:ea typeface="Times New Roman" panose="02020603050405020304" pitchFamily="18" charset="0"/>
              </a:rPr>
              <a:t>of</a:t>
            </a:r>
            <a:r>
              <a:rPr lang="en-US" sz="3200" b="1" spc="-5" dirty="0">
                <a:effectLst/>
                <a:latin typeface="Times New Roman" panose="02020603050405020304" pitchFamily="18" charset="0"/>
                <a:ea typeface="Times New Roman" panose="02020603050405020304" pitchFamily="18" charset="0"/>
              </a:rPr>
              <a:t> </a:t>
            </a:r>
            <a:r>
              <a:rPr lang="en-US" sz="3200" b="1" dirty="0">
                <a:effectLst/>
                <a:latin typeface="Times New Roman" panose="02020603050405020304" pitchFamily="18" charset="0"/>
                <a:ea typeface="Times New Roman" panose="02020603050405020304" pitchFamily="18" charset="0"/>
              </a:rPr>
              <a:t>pharmaceutical</a:t>
            </a:r>
            <a:r>
              <a:rPr lang="en-US" sz="3200" b="1" spc="-10" dirty="0">
                <a:effectLst/>
                <a:latin typeface="Times New Roman" panose="02020603050405020304" pitchFamily="18" charset="0"/>
                <a:ea typeface="Times New Roman" panose="02020603050405020304" pitchFamily="18" charset="0"/>
              </a:rPr>
              <a:t> </a:t>
            </a:r>
            <a:r>
              <a:rPr lang="en-US" sz="3200" b="1" dirty="0">
                <a:effectLst/>
                <a:latin typeface="Times New Roman" panose="02020603050405020304" pitchFamily="18" charset="0"/>
                <a:ea typeface="Times New Roman" panose="02020603050405020304" pitchFamily="18" charset="0"/>
              </a:rPr>
              <a:t>quality</a:t>
            </a:r>
            <a:r>
              <a:rPr lang="en-US" sz="3200" b="1" spc="-10" dirty="0">
                <a:effectLst/>
                <a:latin typeface="Times New Roman" panose="02020603050405020304" pitchFamily="18" charset="0"/>
                <a:ea typeface="Times New Roman" panose="02020603050405020304" pitchFamily="18" charset="0"/>
              </a:rPr>
              <a:t> systems.</a:t>
            </a:r>
            <a:endParaRPr lang="uk-UA"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67336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0E0779-3172-102E-1626-8302782F6975}"/>
              </a:ext>
            </a:extLst>
          </p:cNvPr>
          <p:cNvSpPr txBox="1"/>
          <p:nvPr/>
        </p:nvSpPr>
        <p:spPr>
          <a:xfrm>
            <a:off x="2005782" y="710307"/>
            <a:ext cx="9478296" cy="5437386"/>
          </a:xfrm>
          <a:prstGeom prst="rect">
            <a:avLst/>
          </a:prstGeom>
          <a:noFill/>
        </p:spPr>
        <p:txBody>
          <a:bodyPr wrap="square">
            <a:spAutoFit/>
          </a:bodyPr>
          <a:lstStyle/>
          <a:p>
            <a:pPr marL="450850" indent="448945" algn="l">
              <a:lnSpc>
                <a:spcPts val="1370"/>
              </a:lnSpc>
            </a:pPr>
            <a:r>
              <a:rPr lang="en-US" b="1" u="sng" dirty="0">
                <a:effectLst/>
                <a:latin typeface="Times New Roman" panose="02020603050405020304" pitchFamily="18" charset="0"/>
                <a:ea typeface="Times New Roman" panose="02020603050405020304" pitchFamily="18" charset="0"/>
              </a:rPr>
              <a:t>Concept</a:t>
            </a:r>
            <a:r>
              <a:rPr lang="en-US" b="1" u="sng" spc="-20" dirty="0">
                <a:effectLst/>
                <a:latin typeface="Times New Roman" panose="02020603050405020304" pitchFamily="18" charset="0"/>
                <a:ea typeface="Times New Roman" panose="02020603050405020304" pitchFamily="18" charset="0"/>
              </a:rPr>
              <a:t> </a:t>
            </a:r>
            <a:r>
              <a:rPr lang="en-US" b="1" u="sng" dirty="0">
                <a:effectLst/>
                <a:latin typeface="Times New Roman" panose="02020603050405020304" pitchFamily="18" charset="0"/>
                <a:ea typeface="Times New Roman" panose="02020603050405020304" pitchFamily="18" charset="0"/>
              </a:rPr>
              <a:t>of</a:t>
            </a:r>
            <a:r>
              <a:rPr lang="en-US" b="1" u="sng" spc="-5" dirty="0">
                <a:effectLst/>
                <a:latin typeface="Times New Roman" panose="02020603050405020304" pitchFamily="18" charset="0"/>
                <a:ea typeface="Times New Roman" panose="02020603050405020304" pitchFamily="18" charset="0"/>
              </a:rPr>
              <a:t> </a:t>
            </a:r>
            <a:r>
              <a:rPr lang="en-US" b="1" u="sng" dirty="0">
                <a:effectLst/>
                <a:latin typeface="Times New Roman" panose="02020603050405020304" pitchFamily="18" charset="0"/>
                <a:ea typeface="Times New Roman" panose="02020603050405020304" pitchFamily="18" charset="0"/>
              </a:rPr>
              <a:t>audit,</a:t>
            </a:r>
            <a:r>
              <a:rPr lang="en-US" b="1" u="sng" spc="-5" dirty="0">
                <a:effectLst/>
                <a:latin typeface="Times New Roman" panose="02020603050405020304" pitchFamily="18" charset="0"/>
                <a:ea typeface="Times New Roman" panose="02020603050405020304" pitchFamily="18" charset="0"/>
              </a:rPr>
              <a:t> </a:t>
            </a:r>
            <a:r>
              <a:rPr lang="en-US" b="1" u="sng" dirty="0">
                <a:effectLst/>
                <a:latin typeface="Times New Roman" panose="02020603050405020304" pitchFamily="18" charset="0"/>
                <a:ea typeface="Times New Roman" panose="02020603050405020304" pitchFamily="18" charset="0"/>
              </a:rPr>
              <a:t>classification</a:t>
            </a:r>
            <a:r>
              <a:rPr lang="en-US" b="1" u="sng" spc="-5" dirty="0">
                <a:effectLst/>
                <a:latin typeface="Times New Roman" panose="02020603050405020304" pitchFamily="18" charset="0"/>
                <a:ea typeface="Times New Roman" panose="02020603050405020304" pitchFamily="18" charset="0"/>
              </a:rPr>
              <a:t> </a:t>
            </a:r>
            <a:r>
              <a:rPr lang="en-US" b="1" u="sng" dirty="0">
                <a:effectLst/>
                <a:latin typeface="Times New Roman" panose="02020603050405020304" pitchFamily="18" charset="0"/>
                <a:ea typeface="Times New Roman" panose="02020603050405020304" pitchFamily="18" charset="0"/>
              </a:rPr>
              <a:t>of</a:t>
            </a:r>
            <a:r>
              <a:rPr lang="en-US" b="1" u="sng" spc="-15" dirty="0">
                <a:effectLst/>
                <a:latin typeface="Times New Roman" panose="02020603050405020304" pitchFamily="18" charset="0"/>
                <a:ea typeface="Times New Roman" panose="02020603050405020304" pitchFamily="18" charset="0"/>
              </a:rPr>
              <a:t> </a:t>
            </a:r>
            <a:r>
              <a:rPr lang="en-US" b="1" u="sng" dirty="0">
                <a:effectLst/>
                <a:latin typeface="Times New Roman" panose="02020603050405020304" pitchFamily="18" charset="0"/>
                <a:ea typeface="Times New Roman" panose="02020603050405020304" pitchFamily="18" charset="0"/>
              </a:rPr>
              <a:t>audits,</a:t>
            </a:r>
            <a:r>
              <a:rPr lang="en-US" b="1" u="sng" spc="-5" dirty="0">
                <a:effectLst/>
                <a:latin typeface="Times New Roman" panose="02020603050405020304" pitchFamily="18" charset="0"/>
                <a:ea typeface="Times New Roman" panose="02020603050405020304" pitchFamily="18" charset="0"/>
              </a:rPr>
              <a:t> </a:t>
            </a:r>
            <a:r>
              <a:rPr lang="en-US" b="1" u="sng" dirty="0">
                <a:effectLst/>
                <a:latin typeface="Times New Roman" panose="02020603050405020304" pitchFamily="18" charset="0"/>
                <a:ea typeface="Times New Roman" panose="02020603050405020304" pitchFamily="18" charset="0"/>
              </a:rPr>
              <a:t>audit</a:t>
            </a:r>
            <a:r>
              <a:rPr lang="en-US" b="1" u="sng" spc="-5" dirty="0">
                <a:effectLst/>
                <a:latin typeface="Times New Roman" panose="02020603050405020304" pitchFamily="18" charset="0"/>
                <a:ea typeface="Times New Roman" panose="02020603050405020304" pitchFamily="18" charset="0"/>
              </a:rPr>
              <a:t> </a:t>
            </a:r>
            <a:r>
              <a:rPr lang="en-US" b="1" u="sng" dirty="0">
                <a:effectLst/>
                <a:latin typeface="Times New Roman" panose="02020603050405020304" pitchFamily="18" charset="0"/>
                <a:ea typeface="Times New Roman" panose="02020603050405020304" pitchFamily="18" charset="0"/>
              </a:rPr>
              <a:t>criteria</a:t>
            </a:r>
            <a:r>
              <a:rPr lang="en-US" b="1" u="sng" spc="-5" dirty="0">
                <a:effectLst/>
                <a:latin typeface="Times New Roman" panose="02020603050405020304" pitchFamily="18" charset="0"/>
                <a:ea typeface="Times New Roman" panose="02020603050405020304" pitchFamily="18" charset="0"/>
              </a:rPr>
              <a:t> </a:t>
            </a:r>
            <a:r>
              <a:rPr lang="en-US" b="1" u="sng" dirty="0">
                <a:effectLst/>
                <a:latin typeface="Times New Roman" panose="02020603050405020304" pitchFamily="18" charset="0"/>
                <a:ea typeface="Times New Roman" panose="02020603050405020304" pitchFamily="18" charset="0"/>
              </a:rPr>
              <a:t>and</a:t>
            </a:r>
            <a:r>
              <a:rPr lang="en-US" b="1" u="sng" spc="-5" dirty="0">
                <a:effectLst/>
                <a:latin typeface="Times New Roman" panose="02020603050405020304" pitchFamily="18" charset="0"/>
                <a:ea typeface="Times New Roman" panose="02020603050405020304" pitchFamily="18" charset="0"/>
              </a:rPr>
              <a:t> </a:t>
            </a:r>
            <a:r>
              <a:rPr lang="en-US" b="1" u="sng" spc="-10" dirty="0">
                <a:effectLst/>
                <a:latin typeface="Times New Roman" panose="02020603050405020304" pitchFamily="18" charset="0"/>
                <a:ea typeface="Times New Roman" panose="02020603050405020304" pitchFamily="18" charset="0"/>
              </a:rPr>
              <a:t>evidence</a:t>
            </a:r>
            <a:endParaRPr lang="uk-UA" b="1" u="sng" spc="-10" dirty="0">
              <a:effectLst/>
              <a:latin typeface="Times New Roman" panose="02020603050405020304" pitchFamily="18" charset="0"/>
              <a:ea typeface="Times New Roman" panose="02020603050405020304" pitchFamily="18" charset="0"/>
            </a:endParaRPr>
          </a:p>
          <a:p>
            <a:pPr marL="450850" indent="448945" algn="l">
              <a:lnSpc>
                <a:spcPts val="1370"/>
              </a:lnSpc>
            </a:pPr>
            <a:endParaRPr lang="uk-UA" dirty="0">
              <a:effectLst/>
              <a:latin typeface="Times New Roman" panose="02020603050405020304" pitchFamily="18" charset="0"/>
              <a:ea typeface="Times New Roman" panose="02020603050405020304" pitchFamily="18" charset="0"/>
            </a:endParaRPr>
          </a:p>
          <a:p>
            <a:pPr marL="1270" marR="88265" indent="448945" algn="just"/>
            <a:r>
              <a:rPr lang="en-US" dirty="0">
                <a:effectLst/>
                <a:latin typeface="Times New Roman" panose="02020603050405020304" pitchFamily="18" charset="0"/>
                <a:ea typeface="Times New Roman" panose="02020603050405020304" pitchFamily="18" charset="0"/>
              </a:rPr>
              <a:t>The procedure for conducting audits of the functioning of a pharmaceutical enterprise (systematic</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analysis</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of</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system)</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is</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defined</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by</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GMP</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rules</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and</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requirements of ISO 9001:2015 </a:t>
            </a:r>
            <a:r>
              <a:rPr lang="en-US" i="1" dirty="0">
                <a:effectLst/>
                <a:latin typeface="Times New Roman" panose="02020603050405020304" pitchFamily="18" charset="0"/>
                <a:ea typeface="Times New Roman" panose="02020603050405020304" pitchFamily="18" charset="0"/>
              </a:rPr>
              <a:t>Quality management systems. Requirements. </a:t>
            </a:r>
            <a:r>
              <a:rPr lang="en-US" dirty="0">
                <a:effectLst/>
                <a:latin typeface="Times New Roman" panose="02020603050405020304" pitchFamily="18" charset="0"/>
                <a:ea typeface="Times New Roman" panose="02020603050405020304" pitchFamily="18" charset="0"/>
              </a:rPr>
              <a:t>Guidelines for conducting management system audits and evaluating the competence of persons involved in the audit process are presented in the standard ISO 19011:2018 </a:t>
            </a:r>
            <a:r>
              <a:rPr lang="en-US" i="1" dirty="0">
                <a:effectLst/>
                <a:latin typeface="Times New Roman" panose="02020603050405020304" pitchFamily="18" charset="0"/>
                <a:ea typeface="Times New Roman" panose="02020603050405020304" pitchFamily="18" charset="0"/>
              </a:rPr>
              <a:t>Guidelines for auditing management </a:t>
            </a:r>
            <a:r>
              <a:rPr lang="en-US" i="1" spc="-10" dirty="0">
                <a:effectLst/>
                <a:latin typeface="Times New Roman" panose="02020603050405020304" pitchFamily="18" charset="0"/>
                <a:ea typeface="Times New Roman" panose="02020603050405020304" pitchFamily="18" charset="0"/>
              </a:rPr>
              <a:t>systems</a:t>
            </a:r>
            <a:r>
              <a:rPr lang="en-US" spc="-10" dirty="0">
                <a:effectLst/>
                <a:latin typeface="Times New Roman" panose="02020603050405020304" pitchFamily="18" charset="0"/>
                <a:ea typeface="Times New Roman" panose="02020603050405020304" pitchFamily="18" charset="0"/>
              </a:rPr>
              <a:t>.</a:t>
            </a:r>
            <a:endParaRPr lang="uk-UA" dirty="0">
              <a:effectLst/>
              <a:latin typeface="Times New Roman" panose="02020603050405020304" pitchFamily="18" charset="0"/>
              <a:ea typeface="Times New Roman" panose="02020603050405020304" pitchFamily="18" charset="0"/>
            </a:endParaRPr>
          </a:p>
          <a:p>
            <a:pPr marL="1270" marR="92075" indent="448945" algn="just">
              <a:spcBef>
                <a:spcPts val="5"/>
              </a:spcBef>
            </a:pPr>
            <a:r>
              <a:rPr lang="en-US" i="1" dirty="0">
                <a:effectLst/>
                <a:latin typeface="Times New Roman" panose="02020603050405020304" pitchFamily="18" charset="0"/>
                <a:ea typeface="Times New Roman" panose="02020603050405020304" pitchFamily="18" charset="0"/>
              </a:rPr>
              <a:t>Audit </a:t>
            </a:r>
            <a:r>
              <a:rPr lang="en-US" dirty="0">
                <a:effectLst/>
                <a:latin typeface="Times New Roman" panose="02020603050405020304" pitchFamily="18" charset="0"/>
                <a:ea typeface="Times New Roman" panose="02020603050405020304" pitchFamily="18" charset="0"/>
              </a:rPr>
              <a:t>is systematic, independent and documented process for obtaining audit evidence and evaluating it objectively to determine the extent to which the audit criteria are fulfilled.</a:t>
            </a:r>
            <a:endParaRPr lang="uk-UA" dirty="0">
              <a:effectLst/>
              <a:latin typeface="Times New Roman" panose="02020603050405020304" pitchFamily="18" charset="0"/>
              <a:ea typeface="Times New Roman" panose="02020603050405020304" pitchFamily="18" charset="0"/>
            </a:endParaRPr>
          </a:p>
          <a:p>
            <a:pPr marL="450850" algn="just"/>
            <a:r>
              <a:rPr lang="en-US" i="1" u="sng" dirty="0">
                <a:effectLst/>
                <a:latin typeface="Times New Roman" panose="02020603050405020304" pitchFamily="18" charset="0"/>
                <a:ea typeface="Times New Roman" panose="02020603050405020304" pitchFamily="18" charset="0"/>
              </a:rPr>
              <a:t>Classification</a:t>
            </a:r>
            <a:r>
              <a:rPr lang="en-US" i="1" u="sng" spc="-5" dirty="0">
                <a:effectLst/>
                <a:latin typeface="Times New Roman" panose="02020603050405020304" pitchFamily="18" charset="0"/>
                <a:ea typeface="Times New Roman" panose="02020603050405020304" pitchFamily="18" charset="0"/>
              </a:rPr>
              <a:t> </a:t>
            </a:r>
            <a:r>
              <a:rPr lang="en-US" i="1" u="sng" dirty="0">
                <a:effectLst/>
                <a:latin typeface="Times New Roman" panose="02020603050405020304" pitchFamily="18" charset="0"/>
                <a:ea typeface="Times New Roman" panose="02020603050405020304" pitchFamily="18" charset="0"/>
              </a:rPr>
              <a:t>of</a:t>
            </a:r>
            <a:r>
              <a:rPr lang="en-US" i="1" u="sng" spc="-5" dirty="0">
                <a:effectLst/>
                <a:latin typeface="Times New Roman" panose="02020603050405020304" pitchFamily="18" charset="0"/>
                <a:ea typeface="Times New Roman" panose="02020603050405020304" pitchFamily="18" charset="0"/>
              </a:rPr>
              <a:t> </a:t>
            </a:r>
            <a:r>
              <a:rPr lang="en-US" i="1" u="sng" spc="-10" dirty="0">
                <a:effectLst/>
                <a:latin typeface="Times New Roman" panose="02020603050405020304" pitchFamily="18" charset="0"/>
                <a:ea typeface="Times New Roman" panose="02020603050405020304" pitchFamily="18" charset="0"/>
              </a:rPr>
              <a:t>audits</a:t>
            </a:r>
            <a:endParaRPr lang="uk-UA" dirty="0">
              <a:effectLst/>
              <a:latin typeface="Times New Roman" panose="02020603050405020304" pitchFamily="18" charset="0"/>
              <a:ea typeface="Times New Roman" panose="02020603050405020304" pitchFamily="18" charset="0"/>
            </a:endParaRPr>
          </a:p>
          <a:p>
            <a:pPr marL="1270" marR="90805" indent="448945" algn="just"/>
            <a:r>
              <a:rPr lang="en-US" i="1" dirty="0">
                <a:effectLst/>
                <a:latin typeface="Times New Roman" panose="02020603050405020304" pitchFamily="18" charset="0"/>
                <a:ea typeface="Times New Roman" panose="02020603050405020304" pitchFamily="18" charset="0"/>
              </a:rPr>
              <a:t>Internal audits (first party audits) </a:t>
            </a:r>
            <a:r>
              <a:rPr lang="en-US" dirty="0">
                <a:effectLst/>
                <a:latin typeface="Times New Roman" panose="02020603050405020304" pitchFamily="18" charset="0"/>
                <a:ea typeface="Times New Roman" panose="02020603050405020304" pitchFamily="18" charset="0"/>
              </a:rPr>
              <a:t>are conducted by the organization itself, or on its behalf, for management review and other internal purposes.</a:t>
            </a:r>
            <a:endParaRPr lang="uk-UA" dirty="0">
              <a:effectLst/>
              <a:latin typeface="Times New Roman" panose="02020603050405020304" pitchFamily="18" charset="0"/>
              <a:ea typeface="Times New Roman" panose="02020603050405020304" pitchFamily="18" charset="0"/>
            </a:endParaRPr>
          </a:p>
          <a:p>
            <a:pPr marL="450850" algn="just"/>
            <a:r>
              <a:rPr lang="en-US" i="1" dirty="0">
                <a:effectLst/>
                <a:latin typeface="Times New Roman" panose="02020603050405020304" pitchFamily="18" charset="0"/>
                <a:ea typeface="Times New Roman" panose="02020603050405020304" pitchFamily="18" charset="0"/>
              </a:rPr>
              <a:t>External</a:t>
            </a:r>
            <a:r>
              <a:rPr lang="en-US" i="1" spc="-5" dirty="0">
                <a:effectLst/>
                <a:latin typeface="Times New Roman" panose="02020603050405020304" pitchFamily="18" charset="0"/>
                <a:ea typeface="Times New Roman" panose="02020603050405020304" pitchFamily="18" charset="0"/>
              </a:rPr>
              <a:t> </a:t>
            </a:r>
            <a:r>
              <a:rPr lang="en-US" i="1" dirty="0">
                <a:effectLst/>
                <a:latin typeface="Times New Roman" panose="02020603050405020304" pitchFamily="18" charset="0"/>
                <a:ea typeface="Times New Roman" panose="02020603050405020304" pitchFamily="18" charset="0"/>
              </a:rPr>
              <a:t>audits</a:t>
            </a:r>
            <a:r>
              <a:rPr lang="en-US" i="1"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include</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second and third party</a:t>
            </a:r>
            <a:r>
              <a:rPr lang="en-US" spc="-25" dirty="0">
                <a:effectLst/>
                <a:latin typeface="Times New Roman" panose="02020603050405020304" pitchFamily="18" charset="0"/>
                <a:ea typeface="Times New Roman" panose="02020603050405020304" pitchFamily="18" charset="0"/>
              </a:rPr>
              <a:t> </a:t>
            </a:r>
            <a:r>
              <a:rPr lang="en-US" spc="-10" dirty="0">
                <a:effectLst/>
                <a:latin typeface="Times New Roman" panose="02020603050405020304" pitchFamily="18" charset="0"/>
                <a:ea typeface="Times New Roman" panose="02020603050405020304" pitchFamily="18" charset="0"/>
              </a:rPr>
              <a:t>audits.</a:t>
            </a:r>
            <a:endParaRPr lang="uk-UA" dirty="0">
              <a:effectLst/>
              <a:latin typeface="Times New Roman" panose="02020603050405020304" pitchFamily="18" charset="0"/>
              <a:ea typeface="Times New Roman" panose="02020603050405020304" pitchFamily="18" charset="0"/>
            </a:endParaRPr>
          </a:p>
          <a:p>
            <a:pPr marL="1270" marR="92710" indent="448945" algn="just"/>
            <a:r>
              <a:rPr lang="en-US" u="sng" dirty="0">
                <a:effectLst/>
                <a:latin typeface="Times New Roman" panose="02020603050405020304" pitchFamily="18" charset="0"/>
                <a:ea typeface="Times New Roman" panose="02020603050405020304" pitchFamily="18" charset="0"/>
              </a:rPr>
              <a:t>Second party audits</a:t>
            </a:r>
            <a:r>
              <a:rPr lang="en-US" dirty="0">
                <a:effectLst/>
                <a:latin typeface="Times New Roman" panose="02020603050405020304" pitchFamily="18" charset="0"/>
                <a:ea typeface="Times New Roman" panose="02020603050405020304" pitchFamily="18" charset="0"/>
              </a:rPr>
              <a:t> are conducted by parties having an interest in the organization, such as customers, or by other persons on their behalf.</a:t>
            </a:r>
            <a:endParaRPr lang="uk-UA" dirty="0">
              <a:effectLst/>
              <a:latin typeface="Times New Roman" panose="02020603050405020304" pitchFamily="18" charset="0"/>
              <a:ea typeface="Times New Roman" panose="02020603050405020304" pitchFamily="18" charset="0"/>
            </a:endParaRPr>
          </a:p>
          <a:p>
            <a:pPr marL="1270" marR="87630" indent="448945" algn="just"/>
            <a:r>
              <a:rPr lang="en-US" u="sng" dirty="0">
                <a:effectLst/>
                <a:latin typeface="Times New Roman" panose="02020603050405020304" pitchFamily="18" charset="0"/>
                <a:ea typeface="Times New Roman" panose="02020603050405020304" pitchFamily="18" charset="0"/>
              </a:rPr>
              <a:t>Third party audits</a:t>
            </a:r>
            <a:r>
              <a:rPr lang="en-US" dirty="0">
                <a:effectLst/>
                <a:latin typeface="Times New Roman" panose="02020603050405020304" pitchFamily="18" charset="0"/>
                <a:ea typeface="Times New Roman" panose="02020603050405020304" pitchFamily="18" charset="0"/>
              </a:rPr>
              <a:t> are conducted by independent auditing organizations, such as</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regulators or those providing certification.</a:t>
            </a:r>
            <a:endParaRPr lang="uk-UA" dirty="0">
              <a:effectLst/>
              <a:latin typeface="Times New Roman" panose="02020603050405020304" pitchFamily="18" charset="0"/>
              <a:ea typeface="Times New Roman" panose="02020603050405020304" pitchFamily="18" charset="0"/>
            </a:endParaRPr>
          </a:p>
          <a:p>
            <a:pPr marL="1270" marR="88265" indent="448945" algn="just"/>
            <a:r>
              <a:rPr lang="en-US" i="1" dirty="0">
                <a:effectLst/>
                <a:latin typeface="Times New Roman" panose="02020603050405020304" pitchFamily="18" charset="0"/>
                <a:ea typeface="Times New Roman" panose="02020603050405020304" pitchFamily="18" charset="0"/>
              </a:rPr>
              <a:t>Combined audit </a:t>
            </a:r>
            <a:r>
              <a:rPr lang="en-US" dirty="0">
                <a:effectLst/>
                <a:latin typeface="Times New Roman" panose="02020603050405020304" pitchFamily="18" charset="0"/>
                <a:ea typeface="Times New Roman" panose="02020603050405020304" pitchFamily="18" charset="0"/>
              </a:rPr>
              <a:t>is carried out together at a single auditee (organization as a whole or</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parts there of being audited) on two or more management systems.</a:t>
            </a:r>
            <a:endParaRPr lang="uk-UA" dirty="0">
              <a:latin typeface="Times New Roman" panose="02020603050405020304" pitchFamily="18" charset="0"/>
              <a:ea typeface="Times New Roman" panose="02020603050405020304" pitchFamily="18" charset="0"/>
            </a:endParaRPr>
          </a:p>
          <a:p>
            <a:pPr marL="1270" marR="88265" indent="448945" algn="just"/>
            <a:r>
              <a:rPr lang="en-US" i="1" dirty="0">
                <a:effectLst/>
                <a:latin typeface="Times New Roman" panose="02020603050405020304" pitchFamily="18" charset="0"/>
                <a:ea typeface="Times New Roman" panose="02020603050405020304" pitchFamily="18" charset="0"/>
              </a:rPr>
              <a:t>Joint</a:t>
            </a:r>
            <a:r>
              <a:rPr lang="en-US" i="1" spc="-15" dirty="0">
                <a:effectLst/>
                <a:latin typeface="Times New Roman" panose="02020603050405020304" pitchFamily="18" charset="0"/>
                <a:ea typeface="Times New Roman" panose="02020603050405020304" pitchFamily="18" charset="0"/>
              </a:rPr>
              <a:t> </a:t>
            </a:r>
            <a:r>
              <a:rPr lang="en-US" i="1" dirty="0">
                <a:effectLst/>
                <a:latin typeface="Times New Roman" panose="02020603050405020304" pitchFamily="18" charset="0"/>
                <a:ea typeface="Times New Roman" panose="02020603050405020304" pitchFamily="18" charset="0"/>
              </a:rPr>
              <a:t>audit</a:t>
            </a:r>
            <a:r>
              <a:rPr lang="en-US" i="1"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is conducted</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at</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single</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auditee</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by</a:t>
            </a:r>
            <a:r>
              <a:rPr lang="en-US" spc="-2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two</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or more</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auditing</a:t>
            </a:r>
            <a:r>
              <a:rPr lang="en-US" spc="-15" dirty="0">
                <a:effectLst/>
                <a:latin typeface="Times New Roman" panose="02020603050405020304" pitchFamily="18" charset="0"/>
                <a:ea typeface="Times New Roman" panose="02020603050405020304" pitchFamily="18" charset="0"/>
              </a:rPr>
              <a:t> </a:t>
            </a:r>
            <a:r>
              <a:rPr lang="en-US" spc="-10" dirty="0">
                <a:effectLst/>
                <a:latin typeface="Times New Roman" panose="02020603050405020304" pitchFamily="18" charset="0"/>
                <a:ea typeface="Times New Roman" panose="02020603050405020304" pitchFamily="18" charset="0"/>
              </a:rPr>
              <a:t>organizations.</a:t>
            </a:r>
            <a:endParaRPr lang="uk-UA"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70731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0A2F56-C71D-4D84-0DD0-6361196510CB}"/>
              </a:ext>
            </a:extLst>
          </p:cNvPr>
          <p:cNvSpPr txBox="1"/>
          <p:nvPr/>
        </p:nvSpPr>
        <p:spPr>
          <a:xfrm>
            <a:off x="2684206" y="1221006"/>
            <a:ext cx="8622890" cy="3785652"/>
          </a:xfrm>
          <a:prstGeom prst="rect">
            <a:avLst/>
          </a:prstGeom>
          <a:noFill/>
          <a:ln w="28575">
            <a:solidFill>
              <a:srgbClr val="FF0000"/>
            </a:solidFill>
          </a:ln>
        </p:spPr>
        <p:txBody>
          <a:bodyPr wrap="square">
            <a:spAutoFit/>
          </a:bodyPr>
          <a:lstStyle/>
          <a:p>
            <a:pPr algn="just"/>
            <a:r>
              <a:rPr lang="en-US" sz="2000" i="1" u="sng" dirty="0">
                <a:effectLst/>
                <a:latin typeface="Times New Roman" panose="02020603050405020304" pitchFamily="18" charset="0"/>
                <a:ea typeface="Times New Roman" panose="02020603050405020304" pitchFamily="18" charset="0"/>
              </a:rPr>
              <a:t>Audit</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criteria</a:t>
            </a:r>
            <a:r>
              <a:rPr lang="en-US" sz="2000" i="1" u="sng" spc="-5" dirty="0">
                <a:effectLst/>
                <a:latin typeface="Times New Roman" panose="02020603050405020304" pitchFamily="18" charset="0"/>
                <a:ea typeface="Times New Roman" panose="02020603050405020304" pitchFamily="18" charset="0"/>
              </a:rPr>
              <a:t> </a:t>
            </a:r>
            <a:r>
              <a:rPr lang="en-US" sz="2000" i="1" u="sng" dirty="0">
                <a:effectLst/>
                <a:latin typeface="Times New Roman" panose="02020603050405020304" pitchFamily="18" charset="0"/>
                <a:ea typeface="Times New Roman" panose="02020603050405020304" pitchFamily="18" charset="0"/>
              </a:rPr>
              <a:t>and </a:t>
            </a:r>
            <a:r>
              <a:rPr lang="en-US" sz="2000" i="1" u="sng" spc="-10" dirty="0">
                <a:effectLst/>
                <a:latin typeface="Times New Roman" panose="02020603050405020304" pitchFamily="18" charset="0"/>
                <a:ea typeface="Times New Roman" panose="02020603050405020304" pitchFamily="18" charset="0"/>
              </a:rPr>
              <a:t>evidence</a:t>
            </a:r>
            <a:endParaRPr lang="uk-UA" sz="2000" i="1" u="sng" spc="-10" dirty="0">
              <a:effectLst/>
              <a:latin typeface="Times New Roman" panose="02020603050405020304" pitchFamily="18" charset="0"/>
              <a:ea typeface="Times New Roman" panose="02020603050405020304" pitchFamily="18" charset="0"/>
            </a:endParaRPr>
          </a:p>
          <a:p>
            <a:pPr algn="just"/>
            <a:endParaRPr lang="uk-UA" sz="2000" dirty="0">
              <a:effectLst/>
              <a:latin typeface="Times New Roman" panose="02020603050405020304" pitchFamily="18" charset="0"/>
              <a:ea typeface="Times New Roman" panose="02020603050405020304" pitchFamily="18" charset="0"/>
            </a:endParaRPr>
          </a:p>
          <a:p>
            <a:pPr marR="92075" indent="448945" algn="just"/>
            <a:r>
              <a:rPr lang="en-US" sz="2000" i="1" dirty="0">
                <a:effectLst/>
                <a:latin typeface="Times New Roman" panose="02020603050405020304" pitchFamily="18" charset="0"/>
                <a:ea typeface="Times New Roman" panose="02020603050405020304" pitchFamily="18" charset="0"/>
              </a:rPr>
              <a:t>Audit criteria </a:t>
            </a:r>
            <a:r>
              <a:rPr lang="en-US" sz="2000" dirty="0">
                <a:effectLst/>
                <a:latin typeface="Times New Roman" panose="02020603050405020304" pitchFamily="18" charset="0"/>
                <a:ea typeface="Times New Roman" panose="02020603050405020304" pitchFamily="18" charset="0"/>
              </a:rPr>
              <a:t>are set of requirements used as a reference against which objective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evidence is compared.</a:t>
            </a:r>
            <a:endParaRPr lang="uk-UA" sz="2000" dirty="0">
              <a:effectLst/>
              <a:latin typeface="Times New Roman" panose="02020603050405020304" pitchFamily="18" charset="0"/>
              <a:ea typeface="Times New Roman" panose="02020603050405020304" pitchFamily="18" charset="0"/>
            </a:endParaRPr>
          </a:p>
          <a:p>
            <a:pPr marR="92710" indent="448945" algn="just"/>
            <a:r>
              <a:rPr lang="en-US" sz="2000" i="1" dirty="0">
                <a:effectLst/>
                <a:latin typeface="Times New Roman" panose="02020603050405020304" pitchFamily="18" charset="0"/>
                <a:ea typeface="Times New Roman" panose="02020603050405020304" pitchFamily="18" charset="0"/>
              </a:rPr>
              <a:t>Audit</a:t>
            </a:r>
            <a:r>
              <a:rPr lang="en-US" sz="2000" i="1" spc="32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evidence</a:t>
            </a:r>
            <a:r>
              <a:rPr lang="en-US" sz="2000" i="1" spc="3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records,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statements</a:t>
            </a:r>
            <a:r>
              <a:rPr lang="en-US" sz="2000" spc="3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3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fact</a:t>
            </a:r>
            <a:r>
              <a:rPr lang="en-US" sz="2000" spc="3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or</a:t>
            </a:r>
            <a:r>
              <a:rPr lang="en-US" sz="2000" spc="3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other</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information,</a:t>
            </a:r>
            <a:r>
              <a:rPr lang="en-US" sz="2000" spc="3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which</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are</a:t>
            </a:r>
            <a:r>
              <a:rPr lang="en-US" sz="2000" spc="3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relevant to the </a:t>
            </a:r>
            <a:r>
              <a:rPr lang="en-US" sz="2000" u="none" strike="noStrike" dirty="0">
                <a:effectLst/>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audit criteria</a:t>
            </a:r>
            <a:r>
              <a:rPr lang="en-US" sz="2000" dirty="0">
                <a:effectLst/>
                <a:latin typeface="Times New Roman" panose="02020603050405020304" pitchFamily="18" charset="0"/>
                <a:ea typeface="Times New Roman" panose="02020603050405020304" pitchFamily="18" charset="0"/>
              </a:rPr>
              <a:t> and verifiable.</a:t>
            </a:r>
            <a:endParaRPr lang="uk-UA" sz="2000" dirty="0">
              <a:effectLst/>
              <a:latin typeface="Times New Roman" panose="02020603050405020304" pitchFamily="18" charset="0"/>
              <a:ea typeface="Times New Roman" panose="02020603050405020304" pitchFamily="18" charset="0"/>
            </a:endParaRPr>
          </a:p>
          <a:p>
            <a:pPr marR="88265" indent="448945" algn="just"/>
            <a:endParaRPr lang="uk-UA" sz="2000" dirty="0">
              <a:effectLst/>
              <a:latin typeface="Times New Roman" panose="02020603050405020304" pitchFamily="18" charset="0"/>
              <a:ea typeface="Times New Roman" panose="02020603050405020304" pitchFamily="18" charset="0"/>
            </a:endParaRPr>
          </a:p>
          <a:p>
            <a:pPr marR="88265" indent="448945" algn="just"/>
            <a:r>
              <a:rPr lang="en-US" sz="2000" dirty="0">
                <a:effectLst/>
                <a:latin typeface="Times New Roman" panose="02020603050405020304" pitchFamily="18" charset="0"/>
                <a:ea typeface="Times New Roman" panose="02020603050405020304" pitchFamily="18" charset="0"/>
              </a:rPr>
              <a:t>Audits are conducted to determine compliance with a range of audit criteria, either separately or in combination:</a:t>
            </a:r>
            <a:endParaRPr lang="uk-UA" sz="2000" dirty="0">
              <a:effectLst/>
              <a:latin typeface="Times New Roman" panose="02020603050405020304" pitchFamily="18" charset="0"/>
              <a:ea typeface="Times New Roman" panose="02020603050405020304" pitchFamily="18" charset="0"/>
            </a:endParaRPr>
          </a:p>
          <a:p>
            <a:pPr lvl="0" indent="-342900" algn="just">
              <a:buSzPts val="1200"/>
              <a:buFont typeface="Times New Roman" panose="02020603050405020304" pitchFamily="18" charset="0"/>
              <a:buChar char="–"/>
              <a:tabLst>
                <a:tab pos="900430" algn="l"/>
              </a:tabLst>
            </a:pPr>
            <a:r>
              <a:rPr lang="en-US" sz="2000" spc="0" dirty="0">
                <a:effectLst/>
                <a:latin typeface="Times New Roman" panose="02020603050405020304" pitchFamily="18" charset="0"/>
                <a:ea typeface="Times New Roman" panose="02020603050405020304" pitchFamily="18" charset="0"/>
              </a:rPr>
              <a:t>requirements</a:t>
            </a:r>
            <a:r>
              <a:rPr lang="en-US" sz="2000" spc="-2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defined in one</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or</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more</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management</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system</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standards;</a:t>
            </a:r>
            <a:endParaRPr lang="uk-UA" sz="2000" spc="0" dirty="0">
              <a:effectLst/>
              <a:latin typeface="Times New Roman" panose="02020603050405020304" pitchFamily="18" charset="0"/>
              <a:ea typeface="Times New Roman" panose="02020603050405020304" pitchFamily="18" charset="0"/>
            </a:endParaRPr>
          </a:p>
          <a:p>
            <a:pPr lvl="0" indent="-342900" algn="just">
              <a:buSzPts val="1200"/>
              <a:buFont typeface="Times New Roman" panose="02020603050405020304" pitchFamily="18" charset="0"/>
              <a:buChar char="–"/>
              <a:tabLst>
                <a:tab pos="900430" algn="l"/>
              </a:tabLst>
            </a:pPr>
            <a:r>
              <a:rPr lang="en-US" sz="2000" spc="0" dirty="0">
                <a:effectLst/>
                <a:latin typeface="Times New Roman" panose="02020603050405020304" pitchFamily="18" charset="0"/>
                <a:ea typeface="Times New Roman" panose="02020603050405020304" pitchFamily="18" charset="0"/>
              </a:rPr>
              <a:t>policies</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requirements defined</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by</a:t>
            </a:r>
            <a:r>
              <a:rPr lang="en-US" sz="2000" spc="-2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relevant</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interested </a:t>
            </a:r>
            <a:r>
              <a:rPr lang="en-US" sz="2000" spc="-10" dirty="0">
                <a:effectLst/>
                <a:latin typeface="Times New Roman" panose="02020603050405020304" pitchFamily="18" charset="0"/>
                <a:ea typeface="Times New Roman" panose="02020603050405020304" pitchFamily="18" charset="0"/>
              </a:rPr>
              <a:t>parties;</a:t>
            </a:r>
            <a:endParaRPr lang="uk-UA" sz="2000" spc="0" dirty="0">
              <a:effectLst/>
              <a:latin typeface="Times New Roman" panose="02020603050405020304" pitchFamily="18" charset="0"/>
              <a:ea typeface="Times New Roman" panose="02020603050405020304" pitchFamily="18" charset="0"/>
            </a:endParaRPr>
          </a:p>
          <a:p>
            <a:r>
              <a:rPr lang="en-US" sz="2000" dirty="0">
                <a:effectLst/>
                <a:latin typeface="Times New Roman" panose="02020603050405020304" pitchFamily="18" charset="0"/>
                <a:ea typeface="Times New Roman" panose="02020603050405020304" pitchFamily="18" charset="0"/>
              </a:rPr>
              <a:t>legal</a:t>
            </a:r>
            <a:r>
              <a:rPr lang="en-US" sz="2000" spc="-5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5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regulatory</a:t>
            </a:r>
            <a:r>
              <a:rPr lang="en-US" sz="2000" spc="-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requirements. </a:t>
            </a:r>
            <a:endParaRPr lang="uk-UA" sz="2000" dirty="0"/>
          </a:p>
        </p:txBody>
      </p:sp>
    </p:spTree>
    <p:extLst>
      <p:ext uri="{BB962C8B-B14F-4D97-AF65-F5344CB8AC3E}">
        <p14:creationId xmlns:p14="http://schemas.microsoft.com/office/powerpoint/2010/main" val="3347212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9A5A05-4C13-4411-FAB8-75F40235D707}"/>
              </a:ext>
            </a:extLst>
          </p:cNvPr>
          <p:cNvSpPr txBox="1"/>
          <p:nvPr/>
        </p:nvSpPr>
        <p:spPr>
          <a:xfrm>
            <a:off x="1730477" y="347387"/>
            <a:ext cx="10215716" cy="6163226"/>
          </a:xfrm>
          <a:prstGeom prst="rect">
            <a:avLst/>
          </a:prstGeom>
          <a:noFill/>
        </p:spPr>
        <p:txBody>
          <a:bodyPr wrap="square">
            <a:spAutoFit/>
          </a:bodyPr>
          <a:lstStyle/>
          <a:p>
            <a:pPr marR="3041015" lvl="0">
              <a:buSzPts val="1200"/>
              <a:tabLst>
                <a:tab pos="899795" algn="l"/>
              </a:tabLst>
            </a:pPr>
            <a:r>
              <a:rPr lang="en-US" sz="2000" b="1" u="sng" spc="0" dirty="0">
                <a:effectLst/>
                <a:latin typeface="Times New Roman" panose="02020603050405020304" pitchFamily="18" charset="0"/>
                <a:ea typeface="Times New Roman" panose="02020603050405020304" pitchFamily="18" charset="0"/>
              </a:rPr>
              <a:t>Principles of auditing</a:t>
            </a:r>
            <a:endParaRPr lang="uk-UA" sz="2000" b="1" spc="0" dirty="0">
              <a:effectLst/>
              <a:latin typeface="Times New Roman" panose="02020603050405020304" pitchFamily="18" charset="0"/>
              <a:ea typeface="Times New Roman" panose="02020603050405020304" pitchFamily="18" charset="0"/>
            </a:endParaRPr>
          </a:p>
          <a:p>
            <a:pPr marL="450850" indent="448945" algn="l"/>
            <a:r>
              <a:rPr lang="en-US" sz="2000" dirty="0">
                <a:effectLst/>
                <a:latin typeface="Times New Roman" panose="02020603050405020304" pitchFamily="18" charset="0"/>
                <a:ea typeface="Times New Roman" panose="02020603050405020304" pitchFamily="18" charset="0"/>
              </a:rPr>
              <a:t>Conducting</a:t>
            </a:r>
            <a:r>
              <a:rPr lang="en-US" sz="2000" spc="-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 audit</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 based</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 7 </a:t>
            </a:r>
            <a:r>
              <a:rPr lang="en-US" sz="2000" spc="-10" dirty="0">
                <a:effectLst/>
                <a:latin typeface="Times New Roman" panose="02020603050405020304" pitchFamily="18" charset="0"/>
                <a:ea typeface="Times New Roman" panose="02020603050405020304" pitchFamily="18" charset="0"/>
              </a:rPr>
              <a:t>principles:</a:t>
            </a:r>
            <a:endParaRPr lang="uk-UA" sz="2000" dirty="0">
              <a:latin typeface="Times New Roman" panose="02020603050405020304" pitchFamily="18" charset="0"/>
              <a:ea typeface="Times New Roman" panose="02020603050405020304" pitchFamily="18" charset="0"/>
            </a:endParaRPr>
          </a:p>
          <a:p>
            <a:pPr marL="450850" indent="448945" algn="l"/>
            <a:endParaRPr lang="uk-UA" sz="2000" b="1" spc="0" dirty="0">
              <a:effectLst/>
              <a:latin typeface="Times New Roman" panose="02020603050405020304" pitchFamily="18" charset="0"/>
              <a:ea typeface="Times New Roman" panose="02020603050405020304" pitchFamily="18" charset="0"/>
            </a:endParaRPr>
          </a:p>
          <a:p>
            <a:pPr marL="450850" indent="448945" algn="l"/>
            <a:r>
              <a:rPr lang="uk-UA" sz="2000" b="1" spc="0" dirty="0">
                <a:effectLst/>
                <a:latin typeface="Times New Roman" panose="02020603050405020304" pitchFamily="18" charset="0"/>
                <a:ea typeface="Times New Roman" panose="02020603050405020304" pitchFamily="18" charset="0"/>
              </a:rPr>
              <a:t>1.  </a:t>
            </a:r>
            <a:r>
              <a:rPr lang="en-US" sz="2000" b="1" spc="0" dirty="0">
                <a:effectLst/>
                <a:latin typeface="Times New Roman" panose="02020603050405020304" pitchFamily="18" charset="0"/>
                <a:ea typeface="Times New Roman" panose="02020603050405020304" pitchFamily="18" charset="0"/>
              </a:rPr>
              <a:t>Adherence</a:t>
            </a:r>
            <a:r>
              <a:rPr lang="en-US" sz="2000" b="1" spc="-30" dirty="0">
                <a:effectLst/>
                <a:latin typeface="Times New Roman" panose="02020603050405020304" pitchFamily="18" charset="0"/>
                <a:ea typeface="Times New Roman" panose="02020603050405020304" pitchFamily="18" charset="0"/>
              </a:rPr>
              <a:t> </a:t>
            </a:r>
            <a:r>
              <a:rPr lang="en-US" sz="2000" b="1" spc="0" dirty="0">
                <a:effectLst/>
                <a:latin typeface="Times New Roman" panose="02020603050405020304" pitchFamily="18" charset="0"/>
                <a:ea typeface="Times New Roman" panose="02020603050405020304" pitchFamily="18" charset="0"/>
              </a:rPr>
              <a:t>to</a:t>
            </a:r>
            <a:r>
              <a:rPr lang="en-US" sz="2000" b="1" spc="-25" dirty="0">
                <a:effectLst/>
                <a:latin typeface="Times New Roman" panose="02020603050405020304" pitchFamily="18" charset="0"/>
                <a:ea typeface="Times New Roman" panose="02020603050405020304" pitchFamily="18" charset="0"/>
              </a:rPr>
              <a:t> </a:t>
            </a:r>
            <a:r>
              <a:rPr lang="en-US" sz="2000" b="1" spc="0" dirty="0">
                <a:effectLst/>
                <a:latin typeface="Times New Roman" panose="02020603050405020304" pitchFamily="18" charset="0"/>
                <a:ea typeface="Times New Roman" panose="02020603050405020304" pitchFamily="18" charset="0"/>
              </a:rPr>
              <a:t>ethical</a:t>
            </a:r>
            <a:r>
              <a:rPr lang="en-US" sz="2000" b="1" spc="-25" dirty="0">
                <a:effectLst/>
                <a:latin typeface="Times New Roman" panose="02020603050405020304" pitchFamily="18" charset="0"/>
                <a:ea typeface="Times New Roman" panose="02020603050405020304" pitchFamily="18" charset="0"/>
              </a:rPr>
              <a:t> </a:t>
            </a:r>
            <a:r>
              <a:rPr lang="en-US" sz="2000" b="1" spc="0" dirty="0">
                <a:effectLst/>
                <a:latin typeface="Times New Roman" panose="02020603050405020304" pitchFamily="18" charset="0"/>
                <a:ea typeface="Times New Roman" panose="02020603050405020304" pitchFamily="18" charset="0"/>
              </a:rPr>
              <a:t>norms</a:t>
            </a:r>
            <a:r>
              <a:rPr lang="en-US" sz="2000" b="1" spc="-2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t>
            </a:r>
            <a:r>
              <a:rPr lang="en-US" sz="2000" spc="-2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2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foundation</a:t>
            </a:r>
            <a:r>
              <a:rPr lang="en-US" sz="2000" spc="-2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3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professionalism. Auditors and the person managing an audit </a:t>
            </a:r>
            <a:r>
              <a:rPr lang="en-US" sz="2000" spc="0" dirty="0" err="1">
                <a:effectLst/>
                <a:latin typeface="Times New Roman" panose="02020603050405020304" pitchFamily="18" charset="0"/>
                <a:ea typeface="Times New Roman" panose="02020603050405020304" pitchFamily="18" charset="0"/>
              </a:rPr>
              <a:t>programme</a:t>
            </a:r>
            <a:r>
              <a:rPr lang="en-US" sz="2000" spc="0" dirty="0">
                <a:effectLst/>
                <a:latin typeface="Times New Roman" panose="02020603050405020304" pitchFamily="18" charset="0"/>
                <a:ea typeface="Times New Roman" panose="02020603050405020304" pitchFamily="18" charset="0"/>
              </a:rPr>
              <a:t> should:</a:t>
            </a:r>
            <a:endParaRPr lang="uk-UA" sz="2000" spc="0" dirty="0">
              <a:effectLst/>
              <a:latin typeface="Times New Roman" panose="02020603050405020304" pitchFamily="18" charset="0"/>
              <a:ea typeface="Times New Roman" panose="02020603050405020304" pitchFamily="18" charset="0"/>
            </a:endParaRPr>
          </a:p>
          <a:p>
            <a:pPr marL="742950" lvl="1" indent="-285750" algn="just">
              <a:spcBef>
                <a:spcPts val="330"/>
              </a:spcBef>
              <a:buSzPts val="1200"/>
              <a:buFont typeface="Times New Roman" panose="02020603050405020304" pitchFamily="18" charset="0"/>
              <a:buChar char="–"/>
              <a:tabLst>
                <a:tab pos="900430" algn="l"/>
              </a:tabLst>
            </a:pPr>
            <a:r>
              <a:rPr lang="en-US" sz="2000" spc="0" dirty="0">
                <a:effectLst/>
                <a:latin typeface="Times New Roman" panose="02020603050405020304" pitchFamily="18" charset="0"/>
                <a:ea typeface="Times New Roman" panose="02020603050405020304" pitchFamily="18" charset="0"/>
              </a:rPr>
              <a:t>perform</a:t>
            </a:r>
            <a:r>
              <a:rPr lang="en-US" sz="2000" spc="-2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their</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work</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with honesty,</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diligence,</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responsibility;</a:t>
            </a:r>
            <a:endParaRPr lang="uk-UA" sz="2000" spc="0" dirty="0">
              <a:effectLst/>
              <a:latin typeface="Times New Roman" panose="02020603050405020304" pitchFamily="18" charset="0"/>
              <a:ea typeface="Times New Roman" panose="02020603050405020304" pitchFamily="18" charset="0"/>
            </a:endParaRPr>
          </a:p>
          <a:p>
            <a:pPr marL="742950" lvl="1" indent="-285750" algn="just">
              <a:buSzPts val="1200"/>
              <a:buFont typeface="Times New Roman" panose="02020603050405020304" pitchFamily="18" charset="0"/>
              <a:buChar char="–"/>
              <a:tabLst>
                <a:tab pos="900430" algn="l"/>
              </a:tabLst>
            </a:pPr>
            <a:r>
              <a:rPr lang="en-US" sz="2000" spc="0" dirty="0">
                <a:effectLst/>
                <a:latin typeface="Times New Roman" panose="02020603050405020304" pitchFamily="18" charset="0"/>
                <a:ea typeface="Times New Roman" panose="02020603050405020304" pitchFamily="18" charset="0"/>
              </a:rPr>
              <a:t>demonstrate</a:t>
            </a:r>
            <a:r>
              <a:rPr lang="en-US" sz="2000" spc="-2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their</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competence</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while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performing</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their</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work;</a:t>
            </a:r>
            <a:endParaRPr lang="uk-UA" sz="2000" spc="0" dirty="0">
              <a:effectLst/>
              <a:latin typeface="Times New Roman" panose="02020603050405020304" pitchFamily="18" charset="0"/>
              <a:ea typeface="Times New Roman" panose="02020603050405020304" pitchFamily="18" charset="0"/>
            </a:endParaRPr>
          </a:p>
          <a:p>
            <a:pPr marL="742950" marR="88265" lvl="1" indent="-285750" algn="just">
              <a:buSzPts val="1200"/>
              <a:buFont typeface="Times New Roman" panose="02020603050405020304" pitchFamily="18" charset="0"/>
              <a:buChar char="–"/>
              <a:tabLst>
                <a:tab pos="899795" algn="l"/>
              </a:tabLst>
            </a:pPr>
            <a:r>
              <a:rPr lang="en-US" sz="2000" spc="0" dirty="0">
                <a:effectLst/>
                <a:latin typeface="Times New Roman" panose="02020603050405020304" pitchFamily="18" charset="0"/>
                <a:ea typeface="Times New Roman" panose="02020603050405020304" pitchFamily="18" charset="0"/>
              </a:rPr>
              <a:t>perform</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their</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work</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in</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impartial</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manner,</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i.e.</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remain</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fair</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unbiased in all their dealings;</a:t>
            </a:r>
            <a:endParaRPr lang="uk-UA" sz="2000" spc="0" dirty="0">
              <a:effectLst/>
              <a:latin typeface="Times New Roman" panose="02020603050405020304" pitchFamily="18" charset="0"/>
              <a:ea typeface="Times New Roman" panose="02020603050405020304" pitchFamily="18" charset="0"/>
            </a:endParaRPr>
          </a:p>
          <a:p>
            <a:pPr marL="742950" marR="91440" lvl="1" indent="-285750" algn="just">
              <a:spcBef>
                <a:spcPts val="5"/>
              </a:spcBef>
              <a:buSzPts val="1200"/>
              <a:buFont typeface="Times New Roman" panose="02020603050405020304" pitchFamily="18" charset="0"/>
              <a:buChar char="–"/>
              <a:tabLst>
                <a:tab pos="899795" algn="l"/>
              </a:tabLst>
            </a:pPr>
            <a:r>
              <a:rPr lang="en-US" sz="2000" spc="0" dirty="0">
                <a:effectLst/>
                <a:latin typeface="Times New Roman" panose="02020603050405020304" pitchFamily="18" charset="0"/>
                <a:ea typeface="Times New Roman" panose="02020603050405020304" pitchFamily="18" charset="0"/>
              </a:rPr>
              <a:t>be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able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to</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withstand</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any</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pressure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that</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could</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influence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their</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judgments</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during the audit.</a:t>
            </a:r>
            <a:endParaRPr lang="uk-UA" sz="2000" dirty="0">
              <a:latin typeface="Times New Roman" panose="02020603050405020304" pitchFamily="18" charset="0"/>
              <a:ea typeface="Times New Roman" panose="02020603050405020304" pitchFamily="18" charset="0"/>
            </a:endParaRPr>
          </a:p>
          <a:p>
            <a:pPr marR="91440" lvl="1" algn="just">
              <a:spcBef>
                <a:spcPts val="5"/>
              </a:spcBef>
              <a:buSzPts val="1200"/>
              <a:tabLst>
                <a:tab pos="899795" algn="l"/>
              </a:tabLst>
            </a:pPr>
            <a:r>
              <a:rPr lang="uk-UA" sz="2000" b="1" spc="0" dirty="0">
                <a:effectLst/>
                <a:latin typeface="Times New Roman" panose="02020603050405020304" pitchFamily="18" charset="0"/>
                <a:ea typeface="Times New Roman" panose="02020603050405020304" pitchFamily="18" charset="0"/>
              </a:rPr>
              <a:t>2. </a:t>
            </a:r>
            <a:r>
              <a:rPr lang="en-US" sz="2000" b="1" spc="0" dirty="0">
                <a:effectLst/>
                <a:latin typeface="Times New Roman" panose="02020603050405020304" pitchFamily="18" charset="0"/>
                <a:ea typeface="Times New Roman" panose="02020603050405020304" pitchFamily="18" charset="0"/>
              </a:rPr>
              <a:t>Honesty</a:t>
            </a:r>
            <a:r>
              <a:rPr lang="en-US" sz="2000" b="1" spc="-35" dirty="0">
                <a:effectLst/>
                <a:latin typeface="Times New Roman" panose="02020603050405020304" pitchFamily="18" charset="0"/>
                <a:ea typeface="Times New Roman" panose="02020603050405020304" pitchFamily="18" charset="0"/>
              </a:rPr>
              <a:t> </a:t>
            </a:r>
            <a:r>
              <a:rPr lang="en-US" sz="2000" b="1" spc="0" dirty="0">
                <a:effectLst/>
                <a:latin typeface="Times New Roman" panose="02020603050405020304" pitchFamily="18" charset="0"/>
                <a:ea typeface="Times New Roman" panose="02020603050405020304" pitchFamily="18" charset="0"/>
              </a:rPr>
              <a:t>in reporting</a:t>
            </a:r>
            <a:r>
              <a:rPr lang="en-US" sz="2000" b="1" spc="-15" dirty="0">
                <a:effectLst/>
                <a:latin typeface="Times New Roman" panose="02020603050405020304" pitchFamily="18" charset="0"/>
                <a:ea typeface="Times New Roman" panose="02020603050405020304" pitchFamily="18" charset="0"/>
              </a:rPr>
              <a:t> </a:t>
            </a:r>
            <a:r>
              <a:rPr lang="en-US" sz="2000" b="1" spc="0" dirty="0">
                <a:effectLst/>
                <a:latin typeface="Times New Roman" panose="02020603050405020304" pitchFamily="18" charset="0"/>
                <a:ea typeface="Times New Roman" panose="02020603050405020304" pitchFamily="18" charset="0"/>
              </a:rPr>
              <a:t>results</a:t>
            </a:r>
            <a:r>
              <a:rPr lang="en-US" sz="2000" b="1"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 the obligation to report truthfully</a:t>
            </a:r>
            <a:r>
              <a:rPr lang="en-US" sz="2000" spc="-2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 </a:t>
            </a:r>
            <a:r>
              <a:rPr lang="en-US" sz="2000" spc="-10" dirty="0">
                <a:effectLst/>
                <a:latin typeface="Times New Roman" panose="02020603050405020304" pitchFamily="18" charset="0"/>
                <a:ea typeface="Times New Roman" panose="02020603050405020304" pitchFamily="18" charset="0"/>
              </a:rPr>
              <a:t>accurately.</a:t>
            </a:r>
            <a:endParaRPr lang="uk-UA" sz="2000" spc="0" dirty="0">
              <a:effectLst/>
              <a:latin typeface="Times New Roman" panose="02020603050405020304" pitchFamily="18" charset="0"/>
              <a:ea typeface="Times New Roman" panose="02020603050405020304" pitchFamily="18" charset="0"/>
            </a:endParaRPr>
          </a:p>
          <a:p>
            <a:pPr marL="1270" marR="90170" indent="448945" algn="just"/>
            <a:r>
              <a:rPr lang="en-US" sz="2000" dirty="0">
                <a:effectLst/>
                <a:latin typeface="Times New Roman" panose="02020603050405020304" pitchFamily="18" charset="0"/>
                <a:ea typeface="Times New Roman" panose="02020603050405020304" pitchFamily="18" charset="0"/>
              </a:rPr>
              <a:t>Audit findings, audit conclusions and audit reports should reflect truthfully and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accurately the audit activities. Significant obstacles encountered during the audit and unresolved diverging opinions between the audit team and the auditee should be reported.</a:t>
            </a:r>
            <a:endParaRPr lang="uk-UA" sz="2000" dirty="0">
              <a:latin typeface="Times New Roman" panose="02020603050405020304" pitchFamily="18" charset="0"/>
              <a:ea typeface="Times New Roman" panose="02020603050405020304" pitchFamily="18" charset="0"/>
            </a:endParaRPr>
          </a:p>
          <a:p>
            <a:pPr marL="1270" marR="90170" indent="448945" algn="just"/>
            <a:r>
              <a:rPr lang="uk-UA" sz="2000" b="1" spc="0" dirty="0">
                <a:effectLst/>
                <a:latin typeface="Times New Roman" panose="02020603050405020304" pitchFamily="18" charset="0"/>
                <a:ea typeface="Times New Roman" panose="02020603050405020304" pitchFamily="18" charset="0"/>
              </a:rPr>
              <a:t>3. </a:t>
            </a:r>
            <a:r>
              <a:rPr lang="en-US" sz="2000" b="1" spc="0" dirty="0">
                <a:effectLst/>
                <a:latin typeface="Times New Roman" panose="02020603050405020304" pitchFamily="18" charset="0"/>
                <a:ea typeface="Times New Roman" panose="02020603050405020304" pitchFamily="18" charset="0"/>
              </a:rPr>
              <a:t>Due</a:t>
            </a:r>
            <a:r>
              <a:rPr lang="en-US" sz="2000" b="1" spc="-10" dirty="0">
                <a:effectLst/>
                <a:latin typeface="Times New Roman" panose="02020603050405020304" pitchFamily="18" charset="0"/>
                <a:ea typeface="Times New Roman" panose="02020603050405020304" pitchFamily="18" charset="0"/>
              </a:rPr>
              <a:t> </a:t>
            </a:r>
            <a:r>
              <a:rPr lang="en-US" sz="2000" b="1" spc="0" dirty="0">
                <a:effectLst/>
                <a:latin typeface="Times New Roman" panose="02020603050405020304" pitchFamily="18" charset="0"/>
                <a:ea typeface="Times New Roman" panose="02020603050405020304" pitchFamily="18" charset="0"/>
              </a:rPr>
              <a:t>professional care </a:t>
            </a:r>
            <a:r>
              <a:rPr lang="en-US" sz="2000" spc="0" dirty="0">
                <a:effectLst/>
                <a:latin typeface="Times New Roman" panose="02020603050405020304" pitchFamily="18" charset="0"/>
                <a:ea typeface="Times New Roman" panose="02020603050405020304" pitchFamily="18" charset="0"/>
              </a:rPr>
              <a:t>— the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demonstration of diligence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 prudence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during</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 audit. Auditors</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should</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exercise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due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care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in</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accordance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with</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importance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task</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they perform</a:t>
            </a:r>
            <a:r>
              <a:rPr lang="en-US" sz="2000" spc="25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a:t>
            </a:r>
            <a:r>
              <a:rPr lang="en-US" sz="2000" spc="25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25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confidence</a:t>
            </a:r>
            <a:r>
              <a:rPr lang="en-US" sz="2000" spc="25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placed</a:t>
            </a:r>
            <a:r>
              <a:rPr lang="en-US" sz="2000" spc="25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in</a:t>
            </a:r>
            <a:r>
              <a:rPr lang="en-US" sz="2000" spc="26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them</a:t>
            </a:r>
            <a:r>
              <a:rPr lang="en-US" sz="2000" spc="25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by</a:t>
            </a:r>
            <a:r>
              <a:rPr lang="en-US" sz="2000" spc="24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26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audit</a:t>
            </a:r>
            <a:r>
              <a:rPr lang="en-US" sz="2000" spc="26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client</a:t>
            </a:r>
            <a:r>
              <a:rPr lang="en-US" sz="2000" spc="26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a:t>
            </a:r>
            <a:r>
              <a:rPr lang="en-US" sz="2000" spc="26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other</a:t>
            </a:r>
            <a:r>
              <a:rPr lang="en-US" sz="2000" spc="25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interested</a:t>
            </a:r>
            <a:r>
              <a:rPr lang="en-US" sz="2000" spc="260"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parties.</a:t>
            </a:r>
            <a:endParaRPr lang="uk-UA" sz="2000" spc="0" dirty="0">
              <a:effectLst/>
              <a:latin typeface="Times New Roman" panose="02020603050405020304" pitchFamily="18" charset="0"/>
              <a:ea typeface="Times New Roman" panose="02020603050405020304" pitchFamily="18" charset="0"/>
            </a:endParaRPr>
          </a:p>
          <a:p>
            <a:pPr marL="1270" marR="90805" indent="448945" algn="l"/>
            <a:r>
              <a:rPr lang="en-US" sz="2000" dirty="0">
                <a:effectLst/>
                <a:latin typeface="Times New Roman" panose="02020603050405020304" pitchFamily="18" charset="0"/>
                <a:ea typeface="Times New Roman" panose="02020603050405020304" pitchFamily="18" charset="0"/>
              </a:rPr>
              <a:t>An</a:t>
            </a:r>
            <a:r>
              <a:rPr lang="en-US" sz="2000" spc="1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important</a:t>
            </a:r>
            <a:r>
              <a:rPr lang="en-US" sz="2000" spc="1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factor</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a:t>
            </a:r>
            <a:r>
              <a:rPr lang="en-US" sz="2000" spc="1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carrying</a:t>
            </a:r>
            <a:r>
              <a:rPr lang="en-US" sz="2000" spc="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out</a:t>
            </a:r>
            <a:r>
              <a:rPr lang="en-US" sz="2000" spc="1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their</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work</a:t>
            </a:r>
            <a:r>
              <a:rPr lang="en-US" sz="2000" spc="1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with</a:t>
            </a:r>
            <a:r>
              <a:rPr lang="en-US" sz="2000" spc="1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due</a:t>
            </a:r>
            <a:r>
              <a:rPr lang="en-US" sz="2000" spc="1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professional</a:t>
            </a:r>
            <a:r>
              <a:rPr lang="en-US" sz="2000" spc="1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care</a:t>
            </a:r>
            <a:r>
              <a:rPr lang="en-US" sz="2000" spc="1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1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having</a:t>
            </a:r>
            <a:r>
              <a:rPr lang="en-US" sz="2000" spc="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ability to make reasoned judgements in all audit situations.</a:t>
            </a:r>
            <a:endParaRPr lang="uk-UA" sz="2000" dirty="0">
              <a:effectLst/>
              <a:latin typeface="Times New Roman" panose="02020603050405020304" pitchFamily="18" charset="0"/>
              <a:ea typeface="Times New Roman" panose="02020603050405020304" pitchFamily="18" charset="0"/>
            </a:endParaRPr>
          </a:p>
          <a:p>
            <a:pPr marR="91440" lvl="1" algn="just">
              <a:spcBef>
                <a:spcPts val="5"/>
              </a:spcBef>
              <a:buSzPts val="1200"/>
              <a:tabLst>
                <a:tab pos="899795" algn="l"/>
              </a:tabLst>
            </a:pPr>
            <a:endParaRPr lang="uk-UA" sz="12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00386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1F71D6-3207-5F12-4658-3FC2049B8E32}"/>
              </a:ext>
            </a:extLst>
          </p:cNvPr>
          <p:cNvSpPr txBox="1"/>
          <p:nvPr/>
        </p:nvSpPr>
        <p:spPr>
          <a:xfrm>
            <a:off x="2310579" y="766732"/>
            <a:ext cx="9370144" cy="4708981"/>
          </a:xfrm>
          <a:prstGeom prst="rect">
            <a:avLst/>
          </a:prstGeom>
          <a:noFill/>
        </p:spPr>
        <p:txBody>
          <a:bodyPr wrap="square">
            <a:spAutoFit/>
          </a:bodyPr>
          <a:lstStyle/>
          <a:p>
            <a:pPr lvl="0" algn="just">
              <a:buSzPts val="1200"/>
              <a:tabLst>
                <a:tab pos="603250" algn="l"/>
              </a:tabLst>
            </a:pPr>
            <a:r>
              <a:rPr lang="uk-UA" sz="2000" b="1" spc="0" dirty="0">
                <a:effectLst/>
                <a:latin typeface="Times New Roman" panose="02020603050405020304" pitchFamily="18" charset="0"/>
                <a:ea typeface="Times New Roman" panose="02020603050405020304" pitchFamily="18" charset="0"/>
              </a:rPr>
              <a:t>4. </a:t>
            </a:r>
            <a:r>
              <a:rPr lang="en-US" sz="2000" b="1" spc="0" dirty="0">
                <a:effectLst/>
                <a:latin typeface="Times New Roman" panose="02020603050405020304" pitchFamily="18" charset="0"/>
                <a:ea typeface="Times New Roman" panose="02020603050405020304" pitchFamily="18" charset="0"/>
              </a:rPr>
              <a:t>Confidentiality</a:t>
            </a:r>
            <a:r>
              <a:rPr lang="en-US" sz="2000" b="1" spc="-2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 protection of </a:t>
            </a:r>
            <a:r>
              <a:rPr lang="en-US" sz="2000" spc="-10" dirty="0">
                <a:effectLst/>
                <a:latin typeface="Times New Roman" panose="02020603050405020304" pitchFamily="18" charset="0"/>
                <a:ea typeface="Times New Roman" panose="02020603050405020304" pitchFamily="18" charset="0"/>
              </a:rPr>
              <a:t>information.</a:t>
            </a:r>
            <a:endParaRPr lang="uk-UA" sz="2000" spc="0" dirty="0">
              <a:effectLst/>
              <a:latin typeface="Times New Roman" panose="02020603050405020304" pitchFamily="18" charset="0"/>
              <a:ea typeface="Times New Roman" panose="02020603050405020304" pitchFamily="18" charset="0"/>
            </a:endParaRPr>
          </a:p>
          <a:p>
            <a:pPr marL="1270" marR="90805" indent="448945" algn="just"/>
            <a:r>
              <a:rPr lang="en-US" sz="2000" dirty="0">
                <a:effectLst/>
                <a:latin typeface="Times New Roman" panose="02020603050405020304" pitchFamily="18" charset="0"/>
                <a:ea typeface="Times New Roman" panose="02020603050405020304" pitchFamily="18" charset="0"/>
              </a:rPr>
              <a:t>Auditors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should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exercise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discretion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use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protection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information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acquired in the course of their duties.</a:t>
            </a:r>
            <a:endParaRPr lang="uk-UA" sz="2000" dirty="0">
              <a:effectLst/>
              <a:latin typeface="Times New Roman" panose="02020603050405020304" pitchFamily="18" charset="0"/>
              <a:ea typeface="Times New Roman" panose="02020603050405020304" pitchFamily="18" charset="0"/>
            </a:endParaRPr>
          </a:p>
          <a:p>
            <a:pPr marR="93345" lvl="0" algn="just">
              <a:buSzPts val="1200"/>
              <a:tabLst>
                <a:tab pos="634365" algn="l"/>
              </a:tabLst>
            </a:pPr>
            <a:r>
              <a:rPr lang="uk-UA" sz="2000" b="1" spc="0" dirty="0">
                <a:effectLst/>
                <a:latin typeface="Times New Roman" panose="02020603050405020304" pitchFamily="18" charset="0"/>
                <a:ea typeface="Times New Roman" panose="02020603050405020304" pitchFamily="18" charset="0"/>
              </a:rPr>
              <a:t>5. </a:t>
            </a:r>
            <a:r>
              <a:rPr lang="en-US" sz="2000" b="1" spc="0" dirty="0">
                <a:effectLst/>
                <a:latin typeface="Times New Roman" panose="02020603050405020304" pitchFamily="18" charset="0"/>
                <a:ea typeface="Times New Roman" panose="02020603050405020304" pitchFamily="18" charset="0"/>
              </a:rPr>
              <a:t>Independence</a:t>
            </a:r>
            <a:r>
              <a:rPr lang="en-US" sz="2000" b="1"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principle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impartiality</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in</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auditing</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objectivity</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audit </a:t>
            </a:r>
            <a:r>
              <a:rPr lang="en-US" sz="2000" spc="-10" dirty="0">
                <a:effectLst/>
                <a:latin typeface="Times New Roman" panose="02020603050405020304" pitchFamily="18" charset="0"/>
                <a:ea typeface="Times New Roman" panose="02020603050405020304" pitchFamily="18" charset="0"/>
              </a:rPr>
              <a:t>conclusions.</a:t>
            </a:r>
            <a:endParaRPr lang="uk-UA" sz="2000" spc="0" dirty="0">
              <a:effectLst/>
              <a:latin typeface="Times New Roman" panose="02020603050405020304" pitchFamily="18" charset="0"/>
              <a:ea typeface="Times New Roman" panose="02020603050405020304" pitchFamily="18" charset="0"/>
            </a:endParaRPr>
          </a:p>
          <a:p>
            <a:pPr marL="1270" indent="448945" algn="just">
              <a:spcBef>
                <a:spcPts val="5"/>
              </a:spcBef>
            </a:pPr>
            <a:r>
              <a:rPr lang="en-US" sz="2000" dirty="0">
                <a:effectLst/>
                <a:latin typeface="Times New Roman" panose="02020603050405020304" pitchFamily="18" charset="0"/>
                <a:ea typeface="Times New Roman" panose="02020603050405020304" pitchFamily="18" charset="0"/>
              </a:rPr>
              <a:t>Auditors should be independent of the activity being audited wherever practicable, and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should in all cases act in a manner that is free from bias and conflict of interest.</a:t>
            </a:r>
            <a:endParaRPr lang="uk-UA" sz="2000" dirty="0">
              <a:effectLst/>
              <a:latin typeface="Times New Roman" panose="02020603050405020304" pitchFamily="18" charset="0"/>
              <a:ea typeface="Times New Roman" panose="02020603050405020304" pitchFamily="18" charset="0"/>
            </a:endParaRPr>
          </a:p>
          <a:p>
            <a:pPr marR="92075" lvl="0" algn="just">
              <a:buSzPts val="1200"/>
              <a:tabLst>
                <a:tab pos="617855" algn="l"/>
              </a:tabLst>
            </a:pPr>
            <a:r>
              <a:rPr lang="uk-UA" sz="2000" b="1" spc="0" dirty="0">
                <a:effectLst/>
                <a:latin typeface="Times New Roman" panose="02020603050405020304" pitchFamily="18" charset="0"/>
                <a:ea typeface="Times New Roman" panose="02020603050405020304" pitchFamily="18" charset="0"/>
              </a:rPr>
              <a:t>6. </a:t>
            </a:r>
            <a:r>
              <a:rPr lang="en-US" sz="2000" b="1" spc="0" dirty="0">
                <a:effectLst/>
                <a:latin typeface="Times New Roman" panose="02020603050405020304" pitchFamily="18" charset="0"/>
                <a:ea typeface="Times New Roman" panose="02020603050405020304" pitchFamily="18" charset="0"/>
              </a:rPr>
              <a:t>Evidence-based approach </a:t>
            </a:r>
            <a:r>
              <a:rPr lang="en-US" sz="2000" spc="0" dirty="0">
                <a:effectLst/>
                <a:latin typeface="Times New Roman" panose="02020603050405020304" pitchFamily="18" charset="0"/>
                <a:ea typeface="Times New Roman" panose="02020603050405020304" pitchFamily="18" charset="0"/>
              </a:rPr>
              <a:t>— a rational method for forming reliable and reproducible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audit conclusions in a systematic audit process.</a:t>
            </a:r>
            <a:endParaRPr lang="uk-UA" sz="2000" spc="0" dirty="0">
              <a:effectLst/>
              <a:latin typeface="Times New Roman" panose="02020603050405020304" pitchFamily="18" charset="0"/>
              <a:ea typeface="Times New Roman" panose="02020603050405020304" pitchFamily="18" charset="0"/>
            </a:endParaRPr>
          </a:p>
          <a:p>
            <a:pPr marL="1270" marR="88265" indent="448945" algn="just"/>
            <a:r>
              <a:rPr lang="en-US" sz="2000" dirty="0">
                <a:effectLst/>
                <a:latin typeface="Times New Roman" panose="02020603050405020304" pitchFamily="18" charset="0"/>
                <a:ea typeface="Times New Roman" panose="02020603050405020304" pitchFamily="18" charset="0"/>
              </a:rPr>
              <a:t>Records,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factsheets,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other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information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related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audit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criteria</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t>
            </a:r>
            <a:r>
              <a:rPr lang="en-US" sz="2000" i="1" dirty="0">
                <a:effectLst/>
                <a:latin typeface="Times New Roman" panose="02020603050405020304" pitchFamily="18" charset="0"/>
                <a:ea typeface="Times New Roman" panose="02020603050405020304" pitchFamily="18" charset="0"/>
              </a:rPr>
              <a:t>audit</a:t>
            </a:r>
            <a:r>
              <a:rPr lang="en-US" sz="2000" i="1" spc="4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evidence</a:t>
            </a:r>
            <a:r>
              <a:rPr lang="en-US" sz="2000" dirty="0">
                <a:effectLst/>
                <a:latin typeface="Times New Roman" panose="02020603050405020304" pitchFamily="18" charset="0"/>
                <a:ea typeface="Times New Roman" panose="02020603050405020304" pitchFamily="18" charset="0"/>
              </a:rPr>
              <a:t>) should be verifiable.</a:t>
            </a:r>
            <a:endParaRPr lang="uk-UA" sz="2000" dirty="0">
              <a:effectLst/>
              <a:latin typeface="Times New Roman" panose="02020603050405020304" pitchFamily="18" charset="0"/>
              <a:ea typeface="Times New Roman" panose="02020603050405020304" pitchFamily="18" charset="0"/>
            </a:endParaRPr>
          </a:p>
          <a:p>
            <a:pPr lvl="0" algn="just">
              <a:buSzPts val="1200"/>
              <a:tabLst>
                <a:tab pos="603250" algn="l"/>
              </a:tabLst>
            </a:pPr>
            <a:r>
              <a:rPr lang="uk-UA" sz="2000" b="1" spc="0" dirty="0">
                <a:effectLst/>
                <a:latin typeface="Times New Roman" panose="02020603050405020304" pitchFamily="18" charset="0"/>
                <a:ea typeface="Times New Roman" panose="02020603050405020304" pitchFamily="18" charset="0"/>
              </a:rPr>
              <a:t>7. </a:t>
            </a:r>
            <a:r>
              <a:rPr lang="en-US" sz="2000" b="1" spc="0" dirty="0">
                <a:effectLst/>
                <a:latin typeface="Times New Roman" panose="02020603050405020304" pitchFamily="18" charset="0"/>
                <a:ea typeface="Times New Roman" panose="02020603050405020304" pitchFamily="18" charset="0"/>
              </a:rPr>
              <a:t>Risk-based</a:t>
            </a:r>
            <a:r>
              <a:rPr lang="en-US" sz="2000" b="1" spc="-5" dirty="0">
                <a:effectLst/>
                <a:latin typeface="Times New Roman" panose="02020603050405020304" pitchFamily="18" charset="0"/>
                <a:ea typeface="Times New Roman" panose="02020603050405020304" pitchFamily="18" charset="0"/>
              </a:rPr>
              <a:t> </a:t>
            </a:r>
            <a:r>
              <a:rPr lang="en-US" sz="2000" b="1" spc="0" dirty="0">
                <a:effectLst/>
                <a:latin typeface="Times New Roman" panose="02020603050405020304" pitchFamily="18" charset="0"/>
                <a:ea typeface="Times New Roman" panose="02020603050405020304" pitchFamily="18" charset="0"/>
              </a:rPr>
              <a:t>approach</a:t>
            </a:r>
            <a:r>
              <a:rPr lang="en-US" sz="2000" b="1"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approach</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to</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auditing</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that</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considers</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risks</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opportunities.</a:t>
            </a:r>
            <a:endParaRPr lang="uk-UA" sz="2000" spc="0" dirty="0">
              <a:effectLst/>
              <a:latin typeface="Times New Roman" panose="02020603050405020304" pitchFamily="18" charset="0"/>
              <a:ea typeface="Times New Roman" panose="02020603050405020304" pitchFamily="18" charset="0"/>
            </a:endParaRPr>
          </a:p>
          <a:p>
            <a:pPr marL="1270" marR="88265" indent="448945" algn="just"/>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risk-based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approach</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significantly</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influences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planning,</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conduct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audits,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 preparation of audit reports to ensure that audits focus on issues important to the audit client.</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93552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1">
            <a:extLst>
              <a:ext uri="{FF2B5EF4-FFF2-40B4-BE49-F238E27FC236}">
                <a16:creationId xmlns:a16="http://schemas.microsoft.com/office/drawing/2014/main" id="{0A610705-DA96-18D8-6970-6AA97C3F33B4}"/>
              </a:ext>
            </a:extLst>
          </p:cNvPr>
          <p:cNvPicPr>
            <a:picLocks/>
          </p:cNvPicPr>
          <p:nvPr/>
        </p:nvPicPr>
        <p:blipFill>
          <a:blip r:embed="rId2" cstate="print"/>
          <a:stretch>
            <a:fillRect/>
          </a:stretch>
        </p:blipFill>
        <p:spPr>
          <a:xfrm>
            <a:off x="2025446" y="194392"/>
            <a:ext cx="4208206" cy="6469215"/>
          </a:xfrm>
          <a:prstGeom prst="rect">
            <a:avLst/>
          </a:prstGeom>
          <a:ln>
            <a:solidFill>
              <a:schemeClr val="tx1"/>
            </a:solidFill>
          </a:ln>
        </p:spPr>
      </p:pic>
      <p:sp>
        <p:nvSpPr>
          <p:cNvPr id="4" name="TextBox 3">
            <a:extLst>
              <a:ext uri="{FF2B5EF4-FFF2-40B4-BE49-F238E27FC236}">
                <a16:creationId xmlns:a16="http://schemas.microsoft.com/office/drawing/2014/main" id="{3AF98BE7-23E1-0083-0C1B-6AF3E42ECD6D}"/>
              </a:ext>
            </a:extLst>
          </p:cNvPr>
          <p:cNvSpPr txBox="1"/>
          <p:nvPr/>
        </p:nvSpPr>
        <p:spPr>
          <a:xfrm>
            <a:off x="6744929" y="2505669"/>
            <a:ext cx="4916130" cy="923330"/>
          </a:xfrm>
          <a:prstGeom prst="rect">
            <a:avLst/>
          </a:prstGeom>
          <a:noFill/>
        </p:spPr>
        <p:txBody>
          <a:bodyPr wrap="square">
            <a:spAutoFit/>
          </a:bodyPr>
          <a:lstStyle/>
          <a:p>
            <a:pPr marR="88265" indent="-1454785" algn="ctr"/>
            <a:r>
              <a:rPr lang="en-US" sz="1800" i="1" dirty="0">
                <a:effectLst/>
                <a:latin typeface="Times New Roman" panose="02020603050405020304" pitchFamily="18" charset="0"/>
                <a:ea typeface="Times New Roman" panose="02020603050405020304" pitchFamily="18" charset="0"/>
              </a:rPr>
              <a:t>The</a:t>
            </a:r>
            <a:r>
              <a:rPr lang="en-US" sz="1800" i="1" spc="-20"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diagram</a:t>
            </a:r>
            <a:r>
              <a:rPr lang="en-US" sz="1800" i="1" spc="-15"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illustrates</a:t>
            </a:r>
            <a:r>
              <a:rPr lang="en-US" sz="1800" i="1" spc="-15"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the</a:t>
            </a:r>
            <a:r>
              <a:rPr lang="en-US" sz="1800" i="1" spc="-20"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process</a:t>
            </a:r>
            <a:r>
              <a:rPr lang="en-US" sz="1800" i="1" spc="-15"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flow</a:t>
            </a:r>
            <a:r>
              <a:rPr lang="en-US" sz="1800" i="1" spc="-15"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for</a:t>
            </a:r>
            <a:r>
              <a:rPr lang="en-US" sz="1800" i="1" spc="-15"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the</a:t>
            </a:r>
            <a:r>
              <a:rPr lang="en-US" sz="1800" i="1" spc="-20"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management</a:t>
            </a:r>
            <a:r>
              <a:rPr lang="en-US" sz="1800" i="1" spc="-15"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of</a:t>
            </a:r>
            <a:r>
              <a:rPr lang="en-US" sz="1800" i="1" spc="-15"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an</a:t>
            </a:r>
            <a:r>
              <a:rPr lang="en-US" sz="1800" i="1" spc="-15"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audit</a:t>
            </a:r>
            <a:r>
              <a:rPr lang="en-US" sz="1800" i="1" spc="-15"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programme</a:t>
            </a:r>
            <a:r>
              <a:rPr lang="en-US" sz="1800" i="1" dirty="0">
                <a:effectLst/>
                <a:latin typeface="Times New Roman" panose="02020603050405020304" pitchFamily="18" charset="0"/>
                <a:ea typeface="Times New Roman" panose="02020603050405020304" pitchFamily="18" charset="0"/>
              </a:rPr>
              <a:t>, including performing an audit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05327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8C6F76-0226-E0E6-D02E-E030493946F1}"/>
              </a:ext>
            </a:extLst>
          </p:cNvPr>
          <p:cNvSpPr txBox="1"/>
          <p:nvPr/>
        </p:nvSpPr>
        <p:spPr>
          <a:xfrm>
            <a:off x="1730476" y="455979"/>
            <a:ext cx="9930581" cy="5670783"/>
          </a:xfrm>
          <a:prstGeom prst="rect">
            <a:avLst/>
          </a:prstGeom>
          <a:noFill/>
        </p:spPr>
        <p:txBody>
          <a:bodyPr wrap="square">
            <a:spAutoFit/>
          </a:bodyPr>
          <a:lstStyle/>
          <a:p>
            <a:pPr marL="1270" marR="149225" indent="448945" algn="l">
              <a:spcBef>
                <a:spcPts val="330"/>
              </a:spcBef>
            </a:pPr>
            <a:r>
              <a:rPr lang="en-US" i="1" dirty="0">
                <a:effectLst/>
                <a:latin typeface="Times New Roman" panose="02020603050405020304" pitchFamily="18" charset="0"/>
                <a:ea typeface="Times New Roman" panose="02020603050405020304" pitchFamily="18" charset="0"/>
              </a:rPr>
              <a:t>Audit</a:t>
            </a:r>
            <a:r>
              <a:rPr lang="en-US" i="1" spc="400" dirty="0">
                <a:effectLst/>
                <a:latin typeface="Times New Roman" panose="02020603050405020304" pitchFamily="18" charset="0"/>
                <a:ea typeface="Times New Roman" panose="02020603050405020304" pitchFamily="18" charset="0"/>
              </a:rPr>
              <a:t> </a:t>
            </a:r>
            <a:r>
              <a:rPr lang="en-US" i="1" dirty="0" err="1">
                <a:effectLst/>
                <a:latin typeface="Times New Roman" panose="02020603050405020304" pitchFamily="18" charset="0"/>
                <a:ea typeface="Times New Roman" panose="02020603050405020304" pitchFamily="18" charset="0"/>
              </a:rPr>
              <a:t>programme</a:t>
            </a:r>
            <a:r>
              <a:rPr lang="en-US" i="1"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arrangements</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for</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set</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of</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one</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or</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more</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audits</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planned</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for a specific time frame and directed towards a specific purpose.</a:t>
            </a:r>
            <a:endParaRPr lang="uk-UA" dirty="0">
              <a:effectLst/>
              <a:latin typeface="Times New Roman" panose="02020603050405020304" pitchFamily="18" charset="0"/>
              <a:ea typeface="Times New Roman" panose="02020603050405020304" pitchFamily="18" charset="0"/>
            </a:endParaRPr>
          </a:p>
          <a:p>
            <a:pPr marL="1270" marR="149225" indent="448945" algn="l">
              <a:spcBef>
                <a:spcPts val="330"/>
              </a:spcBef>
            </a:pPr>
            <a:endParaRPr lang="uk-UA" dirty="0">
              <a:effectLst/>
              <a:latin typeface="Times New Roman" panose="02020603050405020304" pitchFamily="18" charset="0"/>
              <a:ea typeface="Times New Roman" panose="02020603050405020304" pitchFamily="18" charset="0"/>
            </a:endParaRPr>
          </a:p>
          <a:p>
            <a:pPr lvl="0">
              <a:buSzPts val="1200"/>
              <a:tabLst>
                <a:tab pos="899795" algn="l"/>
              </a:tabLst>
            </a:pPr>
            <a:r>
              <a:rPr lang="uk-UA" b="1" u="sng" spc="0" dirty="0">
                <a:effectLst/>
                <a:latin typeface="Times New Roman" panose="02020603050405020304" pitchFamily="18" charset="0"/>
                <a:ea typeface="Times New Roman" panose="02020603050405020304" pitchFamily="18" charset="0"/>
              </a:rPr>
              <a:t>1. </a:t>
            </a:r>
            <a:r>
              <a:rPr lang="en-US" b="1" u="sng" spc="0" dirty="0">
                <a:effectLst/>
                <a:latin typeface="Times New Roman" panose="02020603050405020304" pitchFamily="18" charset="0"/>
                <a:ea typeface="Times New Roman" panose="02020603050405020304" pitchFamily="18" charset="0"/>
              </a:rPr>
              <a:t>Process</a:t>
            </a:r>
            <a:r>
              <a:rPr lang="en-US" b="1" u="sng" spc="-15" dirty="0">
                <a:effectLst/>
                <a:latin typeface="Times New Roman" panose="02020603050405020304" pitchFamily="18" charset="0"/>
                <a:ea typeface="Times New Roman" panose="02020603050405020304" pitchFamily="18" charset="0"/>
              </a:rPr>
              <a:t> </a:t>
            </a:r>
            <a:r>
              <a:rPr lang="en-US" b="1" u="sng" spc="0" dirty="0">
                <a:effectLst/>
                <a:latin typeface="Times New Roman" panose="02020603050405020304" pitchFamily="18" charset="0"/>
                <a:ea typeface="Times New Roman" panose="02020603050405020304" pitchFamily="18" charset="0"/>
              </a:rPr>
              <a:t>flow</a:t>
            </a:r>
            <a:r>
              <a:rPr lang="en-US" b="1" u="sng" spc="-5" dirty="0">
                <a:effectLst/>
                <a:latin typeface="Times New Roman" panose="02020603050405020304" pitchFamily="18" charset="0"/>
                <a:ea typeface="Times New Roman" panose="02020603050405020304" pitchFamily="18" charset="0"/>
              </a:rPr>
              <a:t> </a:t>
            </a:r>
            <a:r>
              <a:rPr lang="en-US" b="1" u="sng" spc="0" dirty="0">
                <a:effectLst/>
                <a:latin typeface="Times New Roman" panose="02020603050405020304" pitchFamily="18" charset="0"/>
                <a:ea typeface="Times New Roman" panose="02020603050405020304" pitchFamily="18" charset="0"/>
              </a:rPr>
              <a:t>for</a:t>
            </a:r>
            <a:r>
              <a:rPr lang="en-US" b="1" u="sng" spc="-5" dirty="0">
                <a:effectLst/>
                <a:latin typeface="Times New Roman" panose="02020603050405020304" pitchFamily="18" charset="0"/>
                <a:ea typeface="Times New Roman" panose="02020603050405020304" pitchFamily="18" charset="0"/>
              </a:rPr>
              <a:t> </a:t>
            </a:r>
            <a:r>
              <a:rPr lang="en-US" b="1" u="sng" spc="0" dirty="0">
                <a:effectLst/>
                <a:latin typeface="Times New Roman" panose="02020603050405020304" pitchFamily="18" charset="0"/>
                <a:ea typeface="Times New Roman" panose="02020603050405020304" pitchFamily="18" charset="0"/>
              </a:rPr>
              <a:t>the</a:t>
            </a:r>
            <a:r>
              <a:rPr lang="en-US" b="1" u="sng" spc="-10" dirty="0">
                <a:effectLst/>
                <a:latin typeface="Times New Roman" panose="02020603050405020304" pitchFamily="18" charset="0"/>
                <a:ea typeface="Times New Roman" panose="02020603050405020304" pitchFamily="18" charset="0"/>
              </a:rPr>
              <a:t> </a:t>
            </a:r>
            <a:r>
              <a:rPr lang="en-US" b="1" u="sng" spc="0" dirty="0">
                <a:effectLst/>
                <a:latin typeface="Times New Roman" panose="02020603050405020304" pitchFamily="18" charset="0"/>
                <a:ea typeface="Times New Roman" panose="02020603050405020304" pitchFamily="18" charset="0"/>
              </a:rPr>
              <a:t>management</a:t>
            </a:r>
            <a:r>
              <a:rPr lang="en-US" b="1" u="sng" spc="-5" dirty="0">
                <a:effectLst/>
                <a:latin typeface="Times New Roman" panose="02020603050405020304" pitchFamily="18" charset="0"/>
                <a:ea typeface="Times New Roman" panose="02020603050405020304" pitchFamily="18" charset="0"/>
              </a:rPr>
              <a:t> </a:t>
            </a:r>
            <a:r>
              <a:rPr lang="en-US" b="1" u="sng" spc="0" dirty="0">
                <a:effectLst/>
                <a:latin typeface="Times New Roman" panose="02020603050405020304" pitchFamily="18" charset="0"/>
                <a:ea typeface="Times New Roman" panose="02020603050405020304" pitchFamily="18" charset="0"/>
              </a:rPr>
              <a:t>of</a:t>
            </a:r>
            <a:r>
              <a:rPr lang="en-US" b="1" u="sng" spc="-5" dirty="0">
                <a:effectLst/>
                <a:latin typeface="Times New Roman" panose="02020603050405020304" pitchFamily="18" charset="0"/>
                <a:ea typeface="Times New Roman" panose="02020603050405020304" pitchFamily="18" charset="0"/>
              </a:rPr>
              <a:t> </a:t>
            </a:r>
            <a:r>
              <a:rPr lang="en-US" b="1" u="sng" spc="0" dirty="0">
                <a:effectLst/>
                <a:latin typeface="Times New Roman" panose="02020603050405020304" pitchFamily="18" charset="0"/>
                <a:ea typeface="Times New Roman" panose="02020603050405020304" pitchFamily="18" charset="0"/>
              </a:rPr>
              <a:t>an</a:t>
            </a:r>
            <a:r>
              <a:rPr lang="en-US" b="1" u="sng" spc="5" dirty="0">
                <a:effectLst/>
                <a:latin typeface="Times New Roman" panose="02020603050405020304" pitchFamily="18" charset="0"/>
                <a:ea typeface="Times New Roman" panose="02020603050405020304" pitchFamily="18" charset="0"/>
              </a:rPr>
              <a:t> </a:t>
            </a:r>
            <a:r>
              <a:rPr lang="en-US" b="1" u="sng" spc="0" dirty="0">
                <a:effectLst/>
                <a:latin typeface="Times New Roman" panose="02020603050405020304" pitchFamily="18" charset="0"/>
                <a:ea typeface="Times New Roman" panose="02020603050405020304" pitchFamily="18" charset="0"/>
              </a:rPr>
              <a:t>audit </a:t>
            </a:r>
            <a:r>
              <a:rPr lang="en-US" b="1" u="sng" spc="-10" dirty="0" err="1">
                <a:effectLst/>
                <a:latin typeface="Times New Roman" panose="02020603050405020304" pitchFamily="18" charset="0"/>
                <a:ea typeface="Times New Roman" panose="02020603050405020304" pitchFamily="18" charset="0"/>
              </a:rPr>
              <a:t>programme</a:t>
            </a:r>
            <a:endParaRPr lang="uk-UA" b="1" dirty="0">
              <a:latin typeface="Times New Roman" panose="02020603050405020304" pitchFamily="18" charset="0"/>
              <a:ea typeface="Times New Roman" panose="02020603050405020304" pitchFamily="18" charset="0"/>
            </a:endParaRPr>
          </a:p>
          <a:p>
            <a:pPr lvl="0">
              <a:buSzPts val="1200"/>
              <a:tabLst>
                <a:tab pos="899795" algn="l"/>
              </a:tabLst>
            </a:pPr>
            <a:r>
              <a:rPr lang="uk-UA" u="sng" spc="0" dirty="0">
                <a:effectLst/>
                <a:latin typeface="Times New Roman" panose="02020603050405020304" pitchFamily="18" charset="0"/>
                <a:ea typeface="Times New Roman" panose="02020603050405020304" pitchFamily="18" charset="0"/>
              </a:rPr>
              <a:t>1.1. </a:t>
            </a:r>
            <a:r>
              <a:rPr lang="en-US" u="sng" spc="0" dirty="0">
                <a:effectLst/>
                <a:latin typeface="Times New Roman" panose="02020603050405020304" pitchFamily="18" charset="0"/>
                <a:ea typeface="Times New Roman" panose="02020603050405020304" pitchFamily="18" charset="0"/>
              </a:rPr>
              <a:t>Establishing</a:t>
            </a:r>
            <a:r>
              <a:rPr lang="en-US" u="sng" spc="-15" dirty="0">
                <a:effectLst/>
                <a:latin typeface="Times New Roman" panose="02020603050405020304" pitchFamily="18" charset="0"/>
                <a:ea typeface="Times New Roman" panose="02020603050405020304" pitchFamily="18" charset="0"/>
              </a:rPr>
              <a:t> </a:t>
            </a:r>
            <a:r>
              <a:rPr lang="en-US" u="sng" spc="0" dirty="0">
                <a:effectLst/>
                <a:latin typeface="Times New Roman" panose="02020603050405020304" pitchFamily="18" charset="0"/>
                <a:ea typeface="Times New Roman" panose="02020603050405020304" pitchFamily="18" charset="0"/>
              </a:rPr>
              <a:t>the</a:t>
            </a:r>
            <a:r>
              <a:rPr lang="en-US" u="sng" spc="-5" dirty="0">
                <a:effectLst/>
                <a:latin typeface="Times New Roman" panose="02020603050405020304" pitchFamily="18" charset="0"/>
                <a:ea typeface="Times New Roman" panose="02020603050405020304" pitchFamily="18" charset="0"/>
              </a:rPr>
              <a:t> </a:t>
            </a:r>
            <a:r>
              <a:rPr lang="en-US" u="sng" spc="0" dirty="0">
                <a:effectLst/>
                <a:latin typeface="Times New Roman" panose="02020603050405020304" pitchFamily="18" charset="0"/>
                <a:ea typeface="Times New Roman" panose="02020603050405020304" pitchFamily="18" charset="0"/>
              </a:rPr>
              <a:t>audit</a:t>
            </a:r>
            <a:r>
              <a:rPr lang="en-US" u="sng" spc="-5" dirty="0">
                <a:effectLst/>
                <a:latin typeface="Times New Roman" panose="02020603050405020304" pitchFamily="18" charset="0"/>
                <a:ea typeface="Times New Roman" panose="02020603050405020304" pitchFamily="18" charset="0"/>
              </a:rPr>
              <a:t> </a:t>
            </a:r>
            <a:r>
              <a:rPr lang="en-US" u="sng" spc="0" dirty="0" err="1">
                <a:effectLst/>
                <a:latin typeface="Times New Roman" panose="02020603050405020304" pitchFamily="18" charset="0"/>
                <a:ea typeface="Times New Roman" panose="02020603050405020304" pitchFamily="18" charset="0"/>
              </a:rPr>
              <a:t>programme</a:t>
            </a:r>
            <a:r>
              <a:rPr lang="en-US" u="sng" spc="-10" dirty="0">
                <a:effectLst/>
                <a:latin typeface="Times New Roman" panose="02020603050405020304" pitchFamily="18" charset="0"/>
                <a:ea typeface="Times New Roman" panose="02020603050405020304" pitchFamily="18" charset="0"/>
              </a:rPr>
              <a:t> objectives</a:t>
            </a:r>
            <a:endParaRPr lang="uk-UA" spc="0" dirty="0">
              <a:effectLst/>
              <a:latin typeface="Times New Roman" panose="02020603050405020304" pitchFamily="18" charset="0"/>
              <a:ea typeface="Times New Roman" panose="02020603050405020304" pitchFamily="18" charset="0"/>
            </a:endParaRPr>
          </a:p>
          <a:p>
            <a:pPr marL="1270" marR="88265" indent="448945">
              <a:tabLst>
                <a:tab pos="1711325" algn="l"/>
                <a:tab pos="4521835" algn="l"/>
              </a:tabLst>
            </a:pPr>
            <a:r>
              <a:rPr lang="en-US" dirty="0">
                <a:effectLst/>
                <a:latin typeface="Times New Roman" panose="02020603050405020304" pitchFamily="18" charset="0"/>
                <a:ea typeface="Times New Roman" panose="02020603050405020304" pitchFamily="18" charset="0"/>
              </a:rPr>
              <a:t>The</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audit</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client	(</a:t>
            </a:r>
            <a:r>
              <a:rPr lang="en-US" i="1" dirty="0">
                <a:effectLst/>
                <a:latin typeface="Times New Roman" panose="02020603050405020304" pitchFamily="18" charset="0"/>
                <a:ea typeface="Times New Roman" panose="02020603050405020304" pitchFamily="18" charset="0"/>
              </a:rPr>
              <a:t>organization</a:t>
            </a:r>
            <a:r>
              <a:rPr lang="en-US" i="1" spc="400" dirty="0">
                <a:effectLst/>
                <a:latin typeface="Times New Roman" panose="02020603050405020304" pitchFamily="18" charset="0"/>
                <a:ea typeface="Times New Roman" panose="02020603050405020304" pitchFamily="18" charset="0"/>
              </a:rPr>
              <a:t> </a:t>
            </a:r>
            <a:r>
              <a:rPr lang="en-US" i="1" dirty="0">
                <a:effectLst/>
                <a:latin typeface="Times New Roman" panose="02020603050405020304" pitchFamily="18" charset="0"/>
                <a:ea typeface="Times New Roman" panose="02020603050405020304" pitchFamily="18" charset="0"/>
              </a:rPr>
              <a:t>or</a:t>
            </a:r>
            <a:r>
              <a:rPr lang="en-US" i="1" spc="400" dirty="0">
                <a:effectLst/>
                <a:latin typeface="Times New Roman" panose="02020603050405020304" pitchFamily="18" charset="0"/>
                <a:ea typeface="Times New Roman" panose="02020603050405020304" pitchFamily="18" charset="0"/>
              </a:rPr>
              <a:t> </a:t>
            </a:r>
            <a:r>
              <a:rPr lang="en-US" i="1" dirty="0">
                <a:effectLst/>
                <a:latin typeface="Times New Roman" panose="02020603050405020304" pitchFamily="18" charset="0"/>
                <a:ea typeface="Times New Roman" panose="02020603050405020304" pitchFamily="18" charset="0"/>
              </a:rPr>
              <a:t>person</a:t>
            </a:r>
            <a:r>
              <a:rPr lang="en-US" i="1" spc="400" dirty="0">
                <a:effectLst/>
                <a:latin typeface="Times New Roman" panose="02020603050405020304" pitchFamily="18" charset="0"/>
                <a:ea typeface="Times New Roman" panose="02020603050405020304" pitchFamily="18" charset="0"/>
              </a:rPr>
              <a:t> </a:t>
            </a:r>
            <a:r>
              <a:rPr lang="en-US" i="1" dirty="0">
                <a:effectLst/>
                <a:latin typeface="Times New Roman" panose="02020603050405020304" pitchFamily="18" charset="0"/>
                <a:ea typeface="Times New Roman" panose="02020603050405020304" pitchFamily="18" charset="0"/>
              </a:rPr>
              <a:t>requesting</a:t>
            </a:r>
            <a:r>
              <a:rPr lang="en-US" i="1" spc="400" dirty="0">
                <a:effectLst/>
                <a:latin typeface="Times New Roman" panose="02020603050405020304" pitchFamily="18" charset="0"/>
                <a:ea typeface="Times New Roman" panose="02020603050405020304" pitchFamily="18" charset="0"/>
              </a:rPr>
              <a:t> </a:t>
            </a:r>
            <a:r>
              <a:rPr lang="en-US" i="1" dirty="0">
                <a:effectLst/>
                <a:latin typeface="Times New Roman" panose="02020603050405020304" pitchFamily="18" charset="0"/>
                <a:ea typeface="Times New Roman" panose="02020603050405020304" pitchFamily="18" charset="0"/>
              </a:rPr>
              <a:t>an	</a:t>
            </a:r>
            <a:r>
              <a:rPr lang="en-US" i="1" u="none" strike="noStrike" dirty="0">
                <a:effectLst/>
                <a:latin typeface="Times New Roman" panose="02020603050405020304" pitchFamily="18" charset="0"/>
                <a:ea typeface="Times New Roman" panose="02020603050405020304" pitchFamily="18" charset="0"/>
                <a:hlinkClick r:id="rId2"/>
              </a:rPr>
              <a:t>audit</a:t>
            </a:r>
            <a:r>
              <a:rPr lang="en-US" dirty="0">
                <a:effectLst/>
                <a:latin typeface="Times New Roman" panose="02020603050405020304" pitchFamily="18" charset="0"/>
                <a:ea typeface="Times New Roman" panose="02020603050405020304" pitchFamily="18" charset="0"/>
              </a:rPr>
              <a:t>)</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should</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ensure the establishment of the audit </a:t>
            </a:r>
            <a:r>
              <a:rPr lang="en-US" dirty="0" err="1">
                <a:effectLst/>
                <a:latin typeface="Times New Roman" panose="02020603050405020304" pitchFamily="18" charset="0"/>
                <a:ea typeface="Times New Roman" panose="02020603050405020304" pitchFamily="18" charset="0"/>
              </a:rPr>
              <a:t>programme</a:t>
            </a:r>
            <a:r>
              <a:rPr lang="en-US" dirty="0">
                <a:effectLst/>
                <a:latin typeface="Times New Roman" panose="02020603050405020304" pitchFamily="18" charset="0"/>
                <a:ea typeface="Times New Roman" panose="02020603050405020304" pitchFamily="18" charset="0"/>
              </a:rPr>
              <a:t> objectives.</a:t>
            </a:r>
            <a:endParaRPr lang="uk-UA" dirty="0">
              <a:effectLst/>
              <a:latin typeface="Times New Roman" panose="02020603050405020304" pitchFamily="18" charset="0"/>
              <a:ea typeface="Times New Roman" panose="02020603050405020304" pitchFamily="18" charset="0"/>
            </a:endParaRPr>
          </a:p>
          <a:p>
            <a:pPr marL="450850" indent="448945" algn="l"/>
            <a:r>
              <a:rPr lang="en-US" dirty="0">
                <a:effectLst/>
                <a:latin typeface="Times New Roman" panose="02020603050405020304" pitchFamily="18" charset="0"/>
                <a:ea typeface="Times New Roman" panose="02020603050405020304" pitchFamily="18" charset="0"/>
              </a:rPr>
              <a:t>These</a:t>
            </a:r>
            <a:r>
              <a:rPr lang="en-US" spc="-2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objectives</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can</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be based</a:t>
            </a:r>
            <a:r>
              <a:rPr lang="en-US" spc="-1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on consideration</a:t>
            </a:r>
            <a:r>
              <a:rPr lang="en-US" spc="-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of</a:t>
            </a:r>
            <a:r>
              <a:rPr lang="en-US" spc="-1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5" dirty="0">
                <a:effectLst/>
                <a:latin typeface="Times New Roman" panose="02020603050405020304" pitchFamily="18" charset="0"/>
                <a:ea typeface="Times New Roman" panose="02020603050405020304" pitchFamily="18" charset="0"/>
              </a:rPr>
              <a:t> </a:t>
            </a:r>
            <a:r>
              <a:rPr lang="en-US" spc="-10" dirty="0">
                <a:effectLst/>
                <a:latin typeface="Times New Roman" panose="02020603050405020304" pitchFamily="18" charset="0"/>
                <a:ea typeface="Times New Roman" panose="02020603050405020304" pitchFamily="18" charset="0"/>
              </a:rPr>
              <a:t>following:</a:t>
            </a:r>
            <a:endParaRPr lang="uk-UA"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Char char="–"/>
              <a:tabLst>
                <a:tab pos="899795" algn="l"/>
              </a:tabLst>
            </a:pPr>
            <a:r>
              <a:rPr lang="en-US" spc="0" dirty="0">
                <a:effectLst/>
                <a:latin typeface="Times New Roman" panose="02020603050405020304" pitchFamily="18" charset="0"/>
                <a:ea typeface="Times New Roman" panose="02020603050405020304" pitchFamily="18" charset="0"/>
              </a:rPr>
              <a:t>needs</a:t>
            </a:r>
            <a:r>
              <a:rPr lang="en-US" spc="-1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and expectations of</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interested parties, including</a:t>
            </a:r>
            <a:r>
              <a:rPr lang="en-US" spc="-10" dirty="0">
                <a:effectLst/>
                <a:latin typeface="Times New Roman" panose="02020603050405020304" pitchFamily="18" charset="0"/>
                <a:ea typeface="Times New Roman" panose="02020603050405020304" pitchFamily="18" charset="0"/>
              </a:rPr>
              <a:t> customers;</a:t>
            </a:r>
            <a:endParaRPr lang="uk-UA"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Char char="–"/>
              <a:tabLst>
                <a:tab pos="899795" algn="l"/>
              </a:tabLst>
            </a:pPr>
            <a:r>
              <a:rPr lang="en-US" spc="0" dirty="0">
                <a:effectLst/>
                <a:latin typeface="Times New Roman" panose="02020603050405020304" pitchFamily="18" charset="0"/>
                <a:ea typeface="Times New Roman" panose="02020603050405020304" pitchFamily="18" charset="0"/>
              </a:rPr>
              <a:t>management</a:t>
            </a:r>
            <a:r>
              <a:rPr lang="en-US" spc="-1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system</a:t>
            </a:r>
            <a:r>
              <a:rPr lang="en-US" spc="-10" dirty="0">
                <a:effectLst/>
                <a:latin typeface="Times New Roman" panose="02020603050405020304" pitchFamily="18" charset="0"/>
                <a:ea typeface="Times New Roman" panose="02020603050405020304" pitchFamily="18" charset="0"/>
              </a:rPr>
              <a:t> requirements;</a:t>
            </a:r>
            <a:endParaRPr lang="uk-UA"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Char char="–"/>
              <a:tabLst>
                <a:tab pos="899795" algn="l"/>
              </a:tabLst>
            </a:pPr>
            <a:r>
              <a:rPr lang="en-US" spc="0" dirty="0">
                <a:effectLst/>
                <a:latin typeface="Times New Roman" panose="02020603050405020304" pitchFamily="18" charset="0"/>
                <a:ea typeface="Times New Roman" panose="02020603050405020304" pitchFamily="18" charset="0"/>
              </a:rPr>
              <a:t>need</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for</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supplier </a:t>
            </a:r>
            <a:r>
              <a:rPr lang="en-US" spc="-10" dirty="0">
                <a:effectLst/>
                <a:latin typeface="Times New Roman" panose="02020603050405020304" pitchFamily="18" charset="0"/>
                <a:ea typeface="Times New Roman" panose="02020603050405020304" pitchFamily="18" charset="0"/>
              </a:rPr>
              <a:t>evaluation;</a:t>
            </a:r>
            <a:endParaRPr lang="uk-UA"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Char char="–"/>
              <a:tabLst>
                <a:tab pos="899795" algn="l"/>
              </a:tabLst>
            </a:pPr>
            <a:r>
              <a:rPr lang="en-US" spc="0" dirty="0">
                <a:effectLst/>
                <a:latin typeface="Times New Roman" panose="02020603050405020304" pitchFamily="18" charset="0"/>
                <a:ea typeface="Times New Roman" panose="02020603050405020304" pitchFamily="18" charset="0"/>
              </a:rPr>
              <a:t>risks</a:t>
            </a:r>
            <a:r>
              <a:rPr lang="en-US" spc="-1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to</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the</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auditee</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and</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auditee’s</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level</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of</a:t>
            </a:r>
            <a:r>
              <a:rPr lang="en-US" spc="-5" dirty="0">
                <a:effectLst/>
                <a:latin typeface="Times New Roman" panose="02020603050405020304" pitchFamily="18" charset="0"/>
                <a:ea typeface="Times New Roman" panose="02020603050405020304" pitchFamily="18" charset="0"/>
              </a:rPr>
              <a:t> </a:t>
            </a:r>
            <a:r>
              <a:rPr lang="en-US" spc="-10" dirty="0">
                <a:effectLst/>
                <a:latin typeface="Times New Roman" panose="02020603050405020304" pitchFamily="18" charset="0"/>
                <a:ea typeface="Times New Roman" panose="02020603050405020304" pitchFamily="18" charset="0"/>
              </a:rPr>
              <a:t>performance;</a:t>
            </a:r>
            <a:endParaRPr lang="uk-UA"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Char char="–"/>
              <a:tabLst>
                <a:tab pos="899795" algn="l"/>
              </a:tabLst>
            </a:pPr>
            <a:r>
              <a:rPr lang="en-US" spc="0" dirty="0">
                <a:effectLst/>
                <a:latin typeface="Times New Roman" panose="02020603050405020304" pitchFamily="18" charset="0"/>
                <a:ea typeface="Times New Roman" panose="02020603050405020304" pitchFamily="18" charset="0"/>
              </a:rPr>
              <a:t>results</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of</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previous</a:t>
            </a:r>
            <a:r>
              <a:rPr lang="en-US" spc="-5" dirty="0">
                <a:effectLst/>
                <a:latin typeface="Times New Roman" panose="02020603050405020304" pitchFamily="18" charset="0"/>
                <a:ea typeface="Times New Roman" panose="02020603050405020304" pitchFamily="18" charset="0"/>
              </a:rPr>
              <a:t> </a:t>
            </a:r>
            <a:r>
              <a:rPr lang="en-US" spc="-10" dirty="0">
                <a:effectLst/>
                <a:latin typeface="Times New Roman" panose="02020603050405020304" pitchFamily="18" charset="0"/>
                <a:ea typeface="Times New Roman" panose="02020603050405020304" pitchFamily="18" charset="0"/>
              </a:rPr>
              <a:t>audits.</a:t>
            </a:r>
            <a:endParaRPr lang="uk-UA" dirty="0">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Char char="–"/>
              <a:tabLst>
                <a:tab pos="899795" algn="l"/>
              </a:tabLst>
            </a:pPr>
            <a:r>
              <a:rPr lang="uk-UA" u="sng" spc="0" dirty="0">
                <a:effectLst/>
                <a:latin typeface="Times New Roman" panose="02020603050405020304" pitchFamily="18" charset="0"/>
                <a:ea typeface="Times New Roman" panose="02020603050405020304" pitchFamily="18" charset="0"/>
              </a:rPr>
              <a:t>1.2. </a:t>
            </a:r>
            <a:r>
              <a:rPr lang="en-US" u="sng" spc="0" dirty="0">
                <a:effectLst/>
                <a:latin typeface="Times New Roman" panose="02020603050405020304" pitchFamily="18" charset="0"/>
                <a:ea typeface="Times New Roman" panose="02020603050405020304" pitchFamily="18" charset="0"/>
              </a:rPr>
              <a:t>Determining</a:t>
            </a:r>
            <a:r>
              <a:rPr lang="en-US" u="sng" spc="-15" dirty="0">
                <a:effectLst/>
                <a:latin typeface="Times New Roman" panose="02020603050405020304" pitchFamily="18" charset="0"/>
                <a:ea typeface="Times New Roman" panose="02020603050405020304" pitchFamily="18" charset="0"/>
              </a:rPr>
              <a:t> </a:t>
            </a:r>
            <a:r>
              <a:rPr lang="en-US" u="sng" spc="0" dirty="0">
                <a:effectLst/>
                <a:latin typeface="Times New Roman" panose="02020603050405020304" pitchFamily="18" charset="0"/>
                <a:ea typeface="Times New Roman" panose="02020603050405020304" pitchFamily="18" charset="0"/>
              </a:rPr>
              <a:t>and</a:t>
            </a:r>
            <a:r>
              <a:rPr lang="en-US" u="sng" spc="-5" dirty="0">
                <a:effectLst/>
                <a:latin typeface="Times New Roman" panose="02020603050405020304" pitchFamily="18" charset="0"/>
                <a:ea typeface="Times New Roman" panose="02020603050405020304" pitchFamily="18" charset="0"/>
              </a:rPr>
              <a:t> </a:t>
            </a:r>
            <a:r>
              <a:rPr lang="en-US" u="sng" spc="0" dirty="0">
                <a:effectLst/>
                <a:latin typeface="Times New Roman" panose="02020603050405020304" pitchFamily="18" charset="0"/>
                <a:ea typeface="Times New Roman" panose="02020603050405020304" pitchFamily="18" charset="0"/>
              </a:rPr>
              <a:t>evaluating</a:t>
            </a:r>
            <a:r>
              <a:rPr lang="en-US" u="sng" spc="-15" dirty="0">
                <a:effectLst/>
                <a:latin typeface="Times New Roman" panose="02020603050405020304" pitchFamily="18" charset="0"/>
                <a:ea typeface="Times New Roman" panose="02020603050405020304" pitchFamily="18" charset="0"/>
              </a:rPr>
              <a:t> </a:t>
            </a:r>
            <a:r>
              <a:rPr lang="en-US" u="sng" spc="0" dirty="0">
                <a:effectLst/>
                <a:latin typeface="Times New Roman" panose="02020603050405020304" pitchFamily="18" charset="0"/>
                <a:ea typeface="Times New Roman" panose="02020603050405020304" pitchFamily="18" charset="0"/>
              </a:rPr>
              <a:t>audit</a:t>
            </a:r>
            <a:r>
              <a:rPr lang="en-US" u="sng" spc="-5" dirty="0">
                <a:effectLst/>
                <a:latin typeface="Times New Roman" panose="02020603050405020304" pitchFamily="18" charset="0"/>
                <a:ea typeface="Times New Roman" panose="02020603050405020304" pitchFamily="18" charset="0"/>
              </a:rPr>
              <a:t> </a:t>
            </a:r>
            <a:r>
              <a:rPr lang="en-US" u="sng" spc="0" dirty="0" err="1">
                <a:effectLst/>
                <a:latin typeface="Times New Roman" panose="02020603050405020304" pitchFamily="18" charset="0"/>
                <a:ea typeface="Times New Roman" panose="02020603050405020304" pitchFamily="18" charset="0"/>
              </a:rPr>
              <a:t>programme</a:t>
            </a:r>
            <a:r>
              <a:rPr lang="en-US" u="sng" spc="-10" dirty="0">
                <a:effectLst/>
                <a:latin typeface="Times New Roman" panose="02020603050405020304" pitchFamily="18" charset="0"/>
                <a:ea typeface="Times New Roman" panose="02020603050405020304" pitchFamily="18" charset="0"/>
              </a:rPr>
              <a:t> </a:t>
            </a:r>
            <a:r>
              <a:rPr lang="en-US" u="sng" spc="0" dirty="0">
                <a:effectLst/>
                <a:latin typeface="Times New Roman" panose="02020603050405020304" pitchFamily="18" charset="0"/>
                <a:ea typeface="Times New Roman" panose="02020603050405020304" pitchFamily="18" charset="0"/>
              </a:rPr>
              <a:t>risks</a:t>
            </a:r>
            <a:r>
              <a:rPr lang="en-US" u="sng" spc="10" dirty="0">
                <a:effectLst/>
                <a:latin typeface="Times New Roman" panose="02020603050405020304" pitchFamily="18" charset="0"/>
                <a:ea typeface="Times New Roman" panose="02020603050405020304" pitchFamily="18" charset="0"/>
              </a:rPr>
              <a:t> </a:t>
            </a:r>
            <a:r>
              <a:rPr lang="en-US" u="sng" spc="0" dirty="0">
                <a:effectLst/>
                <a:latin typeface="Times New Roman" panose="02020603050405020304" pitchFamily="18" charset="0"/>
                <a:ea typeface="Times New Roman" panose="02020603050405020304" pitchFamily="18" charset="0"/>
              </a:rPr>
              <a:t>and</a:t>
            </a:r>
            <a:r>
              <a:rPr lang="en-US" u="sng" spc="-5" dirty="0">
                <a:effectLst/>
                <a:latin typeface="Times New Roman" panose="02020603050405020304" pitchFamily="18" charset="0"/>
                <a:ea typeface="Times New Roman" panose="02020603050405020304" pitchFamily="18" charset="0"/>
              </a:rPr>
              <a:t> </a:t>
            </a:r>
            <a:r>
              <a:rPr lang="en-US" u="sng" spc="-10" dirty="0">
                <a:effectLst/>
                <a:latin typeface="Times New Roman" panose="02020603050405020304" pitchFamily="18" charset="0"/>
                <a:ea typeface="Times New Roman" panose="02020603050405020304" pitchFamily="18" charset="0"/>
              </a:rPr>
              <a:t>opportunities</a:t>
            </a:r>
            <a:endParaRPr lang="uk-UA" spc="0" dirty="0">
              <a:effectLst/>
              <a:latin typeface="Times New Roman" panose="02020603050405020304" pitchFamily="18" charset="0"/>
              <a:ea typeface="Times New Roman" panose="02020603050405020304" pitchFamily="18" charset="0"/>
            </a:endParaRPr>
          </a:p>
          <a:p>
            <a:pPr marL="1270" marR="88900" indent="448945" algn="just"/>
            <a:r>
              <a:rPr lang="en-US" dirty="0">
                <a:effectLst/>
                <a:latin typeface="Times New Roman" panose="02020603050405020304" pitchFamily="18" charset="0"/>
                <a:ea typeface="Times New Roman" panose="02020603050405020304" pitchFamily="18" charset="0"/>
              </a:rPr>
              <a:t>The</a:t>
            </a:r>
            <a:r>
              <a:rPr lang="en-US" spc="-2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person</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managing</a:t>
            </a:r>
            <a:r>
              <a:rPr lang="en-US" spc="-2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1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audit</a:t>
            </a:r>
            <a:r>
              <a:rPr lang="en-US" spc="-5" dirty="0">
                <a:effectLst/>
                <a:latin typeface="Times New Roman" panose="02020603050405020304" pitchFamily="18" charset="0"/>
                <a:ea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rPr>
              <a:t>programme</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should identify</a:t>
            </a:r>
            <a:r>
              <a:rPr lang="en-US" spc="-2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and</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describe</a:t>
            </a:r>
            <a:r>
              <a:rPr lang="en-US" spc="-2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to</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2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audit</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client the</a:t>
            </a:r>
            <a:r>
              <a:rPr lang="en-US" spc="37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risks,</a:t>
            </a:r>
            <a:r>
              <a:rPr lang="en-US" spc="37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as</a:t>
            </a:r>
            <a:r>
              <a:rPr lang="en-US" spc="39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well</a:t>
            </a:r>
            <a:r>
              <a:rPr lang="en-US" spc="38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as</a:t>
            </a:r>
            <a:r>
              <a:rPr lang="en-US" spc="38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37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requirements</a:t>
            </a:r>
            <a:r>
              <a:rPr lang="en-US" spc="37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for</a:t>
            </a:r>
            <a:r>
              <a:rPr lang="en-US" spc="37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resources,</a:t>
            </a:r>
            <a:r>
              <a:rPr lang="en-US" spc="39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so</a:t>
            </a:r>
            <a:r>
              <a:rPr lang="en-US" spc="38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that</a:t>
            </a:r>
            <a:r>
              <a:rPr lang="en-US" spc="37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they</a:t>
            </a:r>
            <a:r>
              <a:rPr lang="en-US" spc="36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can</a:t>
            </a:r>
            <a:r>
              <a:rPr lang="en-US" spc="37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be</a:t>
            </a:r>
            <a:r>
              <a:rPr lang="en-US" spc="37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properly</a:t>
            </a:r>
            <a:r>
              <a:rPr lang="en-US" spc="35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taken into account.</a:t>
            </a:r>
            <a:endParaRPr lang="uk-UA" dirty="0">
              <a:latin typeface="Times New Roman" panose="02020603050405020304" pitchFamily="18" charset="0"/>
              <a:ea typeface="Times New Roman" panose="02020603050405020304" pitchFamily="18" charset="0"/>
            </a:endParaRPr>
          </a:p>
          <a:p>
            <a:pPr marL="1270" marR="88900" indent="448945" algn="just"/>
            <a:r>
              <a:rPr lang="uk-UA" u="sng" spc="0" dirty="0">
                <a:effectLst/>
                <a:latin typeface="Times New Roman" panose="02020603050405020304" pitchFamily="18" charset="0"/>
                <a:ea typeface="Times New Roman" panose="02020603050405020304" pitchFamily="18" charset="0"/>
              </a:rPr>
              <a:t>1.3. </a:t>
            </a:r>
            <a:r>
              <a:rPr lang="en-US" u="sng" spc="0" dirty="0">
                <a:effectLst/>
                <a:latin typeface="Times New Roman" panose="02020603050405020304" pitchFamily="18" charset="0"/>
                <a:ea typeface="Times New Roman" panose="02020603050405020304" pitchFamily="18" charset="0"/>
              </a:rPr>
              <a:t>Establishing</a:t>
            </a:r>
            <a:r>
              <a:rPr lang="en-US" u="sng" spc="-10" dirty="0">
                <a:effectLst/>
                <a:latin typeface="Times New Roman" panose="02020603050405020304" pitchFamily="18" charset="0"/>
                <a:ea typeface="Times New Roman" panose="02020603050405020304" pitchFamily="18" charset="0"/>
              </a:rPr>
              <a:t> </a:t>
            </a:r>
            <a:r>
              <a:rPr lang="en-US" u="sng" spc="0" dirty="0">
                <a:effectLst/>
                <a:latin typeface="Times New Roman" panose="02020603050405020304" pitchFamily="18" charset="0"/>
                <a:ea typeface="Times New Roman" panose="02020603050405020304" pitchFamily="18" charset="0"/>
              </a:rPr>
              <a:t>audit </a:t>
            </a:r>
            <a:r>
              <a:rPr lang="en-US" u="sng" spc="-10" dirty="0" err="1">
                <a:effectLst/>
                <a:latin typeface="Times New Roman" panose="02020603050405020304" pitchFamily="18" charset="0"/>
                <a:ea typeface="Times New Roman" panose="02020603050405020304" pitchFamily="18" charset="0"/>
              </a:rPr>
              <a:t>programme</a:t>
            </a:r>
            <a:endParaRPr lang="uk-UA" spc="0" dirty="0">
              <a:effectLst/>
              <a:latin typeface="Times New Roman" panose="02020603050405020304" pitchFamily="18" charset="0"/>
              <a:ea typeface="Times New Roman" panose="02020603050405020304" pitchFamily="18" charset="0"/>
            </a:endParaRPr>
          </a:p>
          <a:p>
            <a:pPr marL="1270" marR="87630" indent="448945" algn="just"/>
            <a:r>
              <a:rPr lang="en-US" dirty="0">
                <a:effectLst/>
                <a:latin typeface="Times New Roman" panose="02020603050405020304" pitchFamily="18" charset="0"/>
                <a:ea typeface="Times New Roman" panose="02020603050405020304" pitchFamily="18" charset="0"/>
              </a:rPr>
              <a:t>The person managing the audit </a:t>
            </a:r>
            <a:r>
              <a:rPr lang="en-US" dirty="0" err="1">
                <a:effectLst/>
                <a:latin typeface="Times New Roman" panose="02020603050405020304" pitchFamily="18" charset="0"/>
                <a:ea typeface="Times New Roman" panose="02020603050405020304" pitchFamily="18" charset="0"/>
              </a:rPr>
              <a:t>programme</a:t>
            </a:r>
            <a:r>
              <a:rPr lang="en-US" dirty="0">
                <a:effectLst/>
                <a:latin typeface="Times New Roman" panose="02020603050405020304" pitchFamily="18" charset="0"/>
                <a:ea typeface="Times New Roman" panose="02020603050405020304" pitchFamily="18" charset="0"/>
              </a:rPr>
              <a:t> should determine the scope of the audit </a:t>
            </a:r>
            <a:r>
              <a:rPr lang="en-US" dirty="0" err="1">
                <a:effectLst/>
                <a:latin typeface="Times New Roman" panose="02020603050405020304" pitchFamily="18" charset="0"/>
                <a:ea typeface="Times New Roman" panose="02020603050405020304" pitchFamily="18" charset="0"/>
              </a:rPr>
              <a:t>programme</a:t>
            </a:r>
            <a:r>
              <a:rPr lang="en-US" dirty="0">
                <a:effectLst/>
                <a:latin typeface="Times New Roman" panose="02020603050405020304" pitchFamily="18" charset="0"/>
                <a:ea typeface="Times New Roman" panose="02020603050405020304" pitchFamily="18" charset="0"/>
              </a:rPr>
              <a:t> and the resources of the audit </a:t>
            </a:r>
            <a:r>
              <a:rPr lang="en-US" dirty="0" err="1">
                <a:effectLst/>
                <a:latin typeface="Times New Roman" panose="02020603050405020304" pitchFamily="18" charset="0"/>
                <a:ea typeface="Times New Roman" panose="02020603050405020304" pitchFamily="18" charset="0"/>
              </a:rPr>
              <a:t>programme</a:t>
            </a:r>
            <a:r>
              <a:rPr lang="en-US" dirty="0">
                <a:effectLst/>
                <a:latin typeface="Times New Roman" panose="02020603050405020304" pitchFamily="18" charset="0"/>
                <a:ea typeface="Times New Roman" panose="02020603050405020304" pitchFamily="18" charset="0"/>
              </a:rPr>
              <a:t> (financial and time resources, availability of</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auditors</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and</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technical</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experts</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whose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competence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corresponds</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to</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specific</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objectives</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of the audit </a:t>
            </a:r>
            <a:r>
              <a:rPr lang="en-US" dirty="0" err="1">
                <a:effectLst/>
                <a:latin typeface="Times New Roman" panose="02020603050405020304" pitchFamily="18" charset="0"/>
                <a:ea typeface="Times New Roman" panose="02020603050405020304" pitchFamily="18" charset="0"/>
              </a:rPr>
              <a:t>programme</a:t>
            </a:r>
            <a:r>
              <a:rPr lang="en-US" dirty="0">
                <a:effectLst/>
                <a:latin typeface="Times New Roman" panose="02020603050405020304" pitchFamily="18" charset="0"/>
                <a:ea typeface="Times New Roman" panose="02020603050405020304" pitchFamily="18" charset="0"/>
              </a:rPr>
              <a:t>, etc.).</a:t>
            </a:r>
            <a:endParaRPr lang="uk-UA"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28348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415855-30CA-5D01-8C1A-BF17F7B5A711}"/>
              </a:ext>
            </a:extLst>
          </p:cNvPr>
          <p:cNvSpPr txBox="1"/>
          <p:nvPr/>
        </p:nvSpPr>
        <p:spPr>
          <a:xfrm>
            <a:off x="2330246" y="1091435"/>
            <a:ext cx="9035844" cy="3785652"/>
          </a:xfrm>
          <a:prstGeom prst="rect">
            <a:avLst/>
          </a:prstGeom>
          <a:noFill/>
        </p:spPr>
        <p:txBody>
          <a:bodyPr wrap="square">
            <a:spAutoFit/>
          </a:bodyPr>
          <a:lstStyle/>
          <a:p>
            <a:pPr lvl="1" algn="just">
              <a:spcBef>
                <a:spcPts val="5"/>
              </a:spcBef>
              <a:buSzPts val="1200"/>
              <a:tabLst>
                <a:tab pos="900430" algn="l"/>
              </a:tabLst>
            </a:pPr>
            <a:r>
              <a:rPr lang="uk-UA" sz="2000" u="sng" spc="0" dirty="0">
                <a:effectLst/>
                <a:latin typeface="Times New Roman" panose="02020603050405020304" pitchFamily="18" charset="0"/>
                <a:ea typeface="Times New Roman" panose="02020603050405020304" pitchFamily="18" charset="0"/>
              </a:rPr>
              <a:t>1.4. </a:t>
            </a:r>
            <a:r>
              <a:rPr lang="en-US" sz="2000" u="sng" spc="0" dirty="0">
                <a:effectLst/>
                <a:latin typeface="Times New Roman" panose="02020603050405020304" pitchFamily="18" charset="0"/>
                <a:ea typeface="Times New Roman" panose="02020603050405020304" pitchFamily="18" charset="0"/>
              </a:rPr>
              <a:t>Implementing</a:t>
            </a:r>
            <a:r>
              <a:rPr lang="en-US" sz="2000" u="sng" spc="-20"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audit</a:t>
            </a:r>
            <a:r>
              <a:rPr lang="en-US" sz="2000" u="sng" spc="-10" dirty="0">
                <a:effectLst/>
                <a:latin typeface="Times New Roman" panose="02020603050405020304" pitchFamily="18" charset="0"/>
                <a:ea typeface="Times New Roman" panose="02020603050405020304" pitchFamily="18" charset="0"/>
              </a:rPr>
              <a:t> </a:t>
            </a:r>
            <a:r>
              <a:rPr lang="en-US" sz="2000" u="sng" spc="-10" dirty="0" err="1">
                <a:effectLst/>
                <a:latin typeface="Times New Roman" panose="02020603050405020304" pitchFamily="18" charset="0"/>
                <a:ea typeface="Times New Roman" panose="02020603050405020304" pitchFamily="18" charset="0"/>
              </a:rPr>
              <a:t>programme</a:t>
            </a:r>
            <a:endParaRPr lang="uk-UA" sz="2000" spc="0" dirty="0">
              <a:effectLst/>
              <a:latin typeface="Times New Roman" panose="02020603050405020304" pitchFamily="18" charset="0"/>
              <a:ea typeface="Times New Roman" panose="02020603050405020304" pitchFamily="18" charset="0"/>
            </a:endParaRPr>
          </a:p>
          <a:p>
            <a:pPr marL="1270" marR="92710" indent="448945" algn="just"/>
            <a:endParaRPr lang="uk-UA" sz="2000" dirty="0">
              <a:effectLst/>
              <a:latin typeface="Times New Roman" panose="02020603050405020304" pitchFamily="18" charset="0"/>
              <a:ea typeface="Times New Roman" panose="02020603050405020304" pitchFamily="18" charset="0"/>
            </a:endParaRPr>
          </a:p>
          <a:p>
            <a:pPr marL="1270" marR="92710" indent="448945" algn="just"/>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person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managing</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audit</a:t>
            </a:r>
            <a:r>
              <a:rPr lang="en-US" sz="2000" spc="200" dirty="0">
                <a:effectLst/>
                <a:latin typeface="Times New Roman" panose="02020603050405020304" pitchFamily="18" charset="0"/>
                <a:ea typeface="Times New Roman" panose="02020603050405020304" pitchFamily="18" charset="0"/>
              </a:rPr>
              <a:t> </a:t>
            </a:r>
            <a:r>
              <a:rPr lang="en-US" sz="2000" dirty="0" err="1">
                <a:effectLst/>
                <a:latin typeface="Times New Roman" panose="02020603050405020304" pitchFamily="18" charset="0"/>
                <a:ea typeface="Times New Roman" panose="02020603050405020304" pitchFamily="18" charset="0"/>
              </a:rPr>
              <a:t>programme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should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implement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audit</a:t>
            </a:r>
            <a:r>
              <a:rPr lang="en-US" sz="2000" spc="200" dirty="0">
                <a:effectLst/>
                <a:latin typeface="Times New Roman" panose="02020603050405020304" pitchFamily="18" charset="0"/>
                <a:ea typeface="Times New Roman" panose="02020603050405020304" pitchFamily="18" charset="0"/>
              </a:rPr>
              <a:t> </a:t>
            </a:r>
            <a:r>
              <a:rPr lang="en-US" sz="2000" dirty="0" err="1">
                <a:effectLst/>
                <a:latin typeface="Times New Roman" panose="02020603050405020304" pitchFamily="18" charset="0"/>
                <a:ea typeface="Times New Roman" panose="02020603050405020304" pitchFamily="18" charset="0"/>
              </a:rPr>
              <a:t>programme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by means of the following:</a:t>
            </a:r>
            <a:endParaRPr lang="uk-UA" sz="2000" dirty="0">
              <a:effectLst/>
              <a:latin typeface="Times New Roman" panose="02020603050405020304" pitchFamily="18" charset="0"/>
              <a:ea typeface="Times New Roman" panose="02020603050405020304" pitchFamily="18" charset="0"/>
            </a:endParaRPr>
          </a:p>
          <a:p>
            <a:pPr marL="342900" marR="92075" lvl="0" indent="-342900">
              <a:buSzPts val="1200"/>
              <a:buFont typeface="Times New Roman" panose="02020603050405020304" pitchFamily="18" charset="0"/>
              <a:buChar char="–"/>
              <a:tabLst>
                <a:tab pos="899795" algn="l"/>
                <a:tab pos="908050" algn="l"/>
              </a:tabLst>
            </a:pPr>
            <a:r>
              <a:rPr lang="en-US" sz="2000" spc="0" dirty="0">
                <a:effectLst/>
                <a:latin typeface="Times New Roman" panose="02020603050405020304" pitchFamily="18" charset="0"/>
                <a:ea typeface="Times New Roman" panose="02020603050405020304" pitchFamily="18" charset="0"/>
              </a:rPr>
              <a:t>communicating the pertinent parts of the audit </a:t>
            </a:r>
            <a:r>
              <a:rPr lang="en-US" sz="2000" spc="0" dirty="0" err="1">
                <a:effectLst/>
                <a:latin typeface="Times New Roman" panose="02020603050405020304" pitchFamily="18" charset="0"/>
                <a:ea typeface="Times New Roman" panose="02020603050405020304" pitchFamily="18" charset="0"/>
              </a:rPr>
              <a:t>programme</a:t>
            </a:r>
            <a:r>
              <a:rPr lang="en-US" sz="2000" spc="0" dirty="0">
                <a:effectLst/>
                <a:latin typeface="Times New Roman" panose="02020603050405020304" pitchFamily="18" charset="0"/>
                <a:ea typeface="Times New Roman" panose="02020603050405020304" pitchFamily="18" charset="0"/>
              </a:rPr>
              <a:t> to relevant parties and informing them periodically of its progress;</a:t>
            </a:r>
            <a:endParaRPr lang="uk-UA" sz="2000" spc="0" dirty="0">
              <a:effectLst/>
              <a:latin typeface="Times New Roman" panose="02020603050405020304" pitchFamily="18" charset="0"/>
              <a:ea typeface="Times New Roman" panose="02020603050405020304" pitchFamily="18" charset="0"/>
            </a:endParaRPr>
          </a:p>
          <a:p>
            <a:pPr marL="342900" marR="88900" lvl="0" indent="-342900">
              <a:buSzPts val="1200"/>
              <a:buFont typeface="Times New Roman" panose="02020603050405020304" pitchFamily="18" charset="0"/>
              <a:buChar char="–"/>
              <a:tabLst>
                <a:tab pos="899795" algn="l"/>
                <a:tab pos="908050" algn="l"/>
              </a:tabLst>
            </a:pPr>
            <a:r>
              <a:rPr lang="en-US" sz="2000" spc="0" dirty="0">
                <a:effectLst/>
                <a:latin typeface="Times New Roman" panose="02020603050405020304" pitchFamily="18" charset="0"/>
                <a:ea typeface="Times New Roman" panose="02020603050405020304" pitchFamily="18" charset="0"/>
              </a:rPr>
              <a:t>coordinating</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a:t>
            </a:r>
            <a:r>
              <a:rPr lang="en-US" sz="2000" spc="35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scheduling</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audits</a:t>
            </a:r>
            <a:r>
              <a:rPr lang="en-US" sz="2000" spc="35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other</a:t>
            </a:r>
            <a:r>
              <a:rPr lang="en-US" sz="2000" spc="36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activities</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relevant</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to</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audit</a:t>
            </a:r>
            <a:r>
              <a:rPr lang="en-US" sz="2000" spc="200" dirty="0">
                <a:effectLst/>
                <a:latin typeface="Times New Roman" panose="02020603050405020304" pitchFamily="18" charset="0"/>
                <a:ea typeface="Times New Roman" panose="02020603050405020304" pitchFamily="18" charset="0"/>
              </a:rPr>
              <a:t> </a:t>
            </a:r>
            <a:r>
              <a:rPr lang="en-US" sz="2000" spc="-10" dirty="0" err="1">
                <a:effectLst/>
                <a:latin typeface="Times New Roman" panose="02020603050405020304" pitchFamily="18" charset="0"/>
                <a:ea typeface="Times New Roman" panose="02020603050405020304" pitchFamily="18" charset="0"/>
              </a:rPr>
              <a:t>programme</a:t>
            </a:r>
            <a:r>
              <a:rPr lang="en-US" sz="2000" spc="-10" dirty="0">
                <a:effectLst/>
                <a:latin typeface="Times New Roman" panose="02020603050405020304" pitchFamily="18" charset="0"/>
                <a:ea typeface="Times New Roman" panose="02020603050405020304" pitchFamily="18" charset="0"/>
              </a:rPr>
              <a:t>;</a:t>
            </a:r>
            <a:endParaRPr lang="uk-UA" sz="20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Char char="–"/>
              <a:tabLst>
                <a:tab pos="899795" algn="l"/>
              </a:tabLst>
            </a:pPr>
            <a:r>
              <a:rPr lang="en-US" sz="2000" spc="0" dirty="0">
                <a:effectLst/>
                <a:latin typeface="Times New Roman" panose="02020603050405020304" pitchFamily="18" charset="0"/>
                <a:ea typeface="Times New Roman" panose="02020603050405020304" pitchFamily="18" charset="0"/>
              </a:rPr>
              <a:t>ensuring</a:t>
            </a:r>
            <a:r>
              <a:rPr lang="en-US" sz="2000" spc="-2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selection of audit teams</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with the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necessary</a:t>
            </a:r>
            <a:r>
              <a:rPr lang="en-US" sz="2000" spc="-2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competence;</a:t>
            </a:r>
            <a:endParaRPr lang="uk-UA" sz="20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Char char="–"/>
              <a:tabLst>
                <a:tab pos="899795" algn="l"/>
              </a:tabLst>
            </a:pPr>
            <a:r>
              <a:rPr lang="en-US" sz="2000" spc="0" dirty="0">
                <a:effectLst/>
                <a:latin typeface="Times New Roman" panose="02020603050405020304" pitchFamily="18" charset="0"/>
                <a:ea typeface="Times New Roman" panose="02020603050405020304" pitchFamily="18" charset="0"/>
              </a:rPr>
              <a:t>providing</a:t>
            </a:r>
            <a:r>
              <a:rPr lang="en-US" sz="2000" spc="-3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necessary</a:t>
            </a:r>
            <a:r>
              <a:rPr lang="en-US" sz="2000" spc="-2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resources to the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audit </a:t>
            </a:r>
            <a:r>
              <a:rPr lang="en-US" sz="2000" spc="-10" dirty="0">
                <a:effectLst/>
                <a:latin typeface="Times New Roman" panose="02020603050405020304" pitchFamily="18" charset="0"/>
                <a:ea typeface="Times New Roman" panose="02020603050405020304" pitchFamily="18" charset="0"/>
              </a:rPr>
              <a:t>teams;</a:t>
            </a:r>
            <a:endParaRPr lang="uk-UA" sz="2000" spc="0" dirty="0">
              <a:effectLst/>
              <a:latin typeface="Times New Roman" panose="02020603050405020304" pitchFamily="18" charset="0"/>
              <a:ea typeface="Times New Roman" panose="02020603050405020304" pitchFamily="18" charset="0"/>
            </a:endParaRPr>
          </a:p>
          <a:p>
            <a:pPr marL="342900" marR="89535" lvl="0" indent="-342900">
              <a:buSzPts val="1200"/>
              <a:buFont typeface="Times New Roman" panose="02020603050405020304" pitchFamily="18" charset="0"/>
              <a:buChar char="–"/>
              <a:tabLst>
                <a:tab pos="899795" algn="l"/>
                <a:tab pos="908050" algn="l"/>
              </a:tabLst>
            </a:pPr>
            <a:r>
              <a:rPr lang="en-US" sz="2000" spc="0" dirty="0">
                <a:effectLst/>
                <a:latin typeface="Times New Roman" panose="02020603050405020304" pitchFamily="18" charset="0"/>
                <a:ea typeface="Times New Roman" panose="02020603050405020304" pitchFamily="18" charset="0"/>
              </a:rPr>
              <a:t>ensuring that audit activities are recorded and records are properly managed and</a:t>
            </a:r>
            <a:r>
              <a:rPr lang="en-US" sz="2000" spc="200"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maintained.</a:t>
            </a:r>
            <a:endParaRPr lang="uk-UA" sz="20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336263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CCA578-2EC2-DA5B-C535-15FBCC0B6065}"/>
              </a:ext>
            </a:extLst>
          </p:cNvPr>
          <p:cNvSpPr txBox="1"/>
          <p:nvPr/>
        </p:nvSpPr>
        <p:spPr>
          <a:xfrm>
            <a:off x="2507226" y="686616"/>
            <a:ext cx="8691716" cy="5016758"/>
          </a:xfrm>
          <a:prstGeom prst="rect">
            <a:avLst/>
          </a:prstGeom>
          <a:noFill/>
          <a:ln w="28575">
            <a:solidFill>
              <a:srgbClr val="FF0000"/>
            </a:solidFill>
          </a:ln>
        </p:spPr>
        <p:txBody>
          <a:bodyPr wrap="square">
            <a:spAutoFit/>
          </a:bodyPr>
          <a:lstStyle/>
          <a:p>
            <a:pPr marL="450850" indent="448945" algn="just"/>
            <a:r>
              <a:rPr lang="en-US" sz="2000" b="1" u="sng" dirty="0">
                <a:effectLst/>
                <a:latin typeface="Times New Roman" panose="02020603050405020304" pitchFamily="18" charset="0"/>
                <a:ea typeface="Times New Roman" panose="02020603050405020304" pitchFamily="18" charset="0"/>
              </a:rPr>
              <a:t>Audit </a:t>
            </a:r>
            <a:r>
              <a:rPr lang="en-US" sz="2000" b="1" u="sng" spc="-10" dirty="0">
                <a:effectLst/>
                <a:latin typeface="Times New Roman" panose="02020603050405020304" pitchFamily="18" charset="0"/>
                <a:ea typeface="Times New Roman" panose="02020603050405020304" pitchFamily="18" charset="0"/>
              </a:rPr>
              <a:t>methods</a:t>
            </a:r>
            <a:endParaRPr lang="uk-UA" sz="2000" b="1" dirty="0">
              <a:effectLst/>
              <a:latin typeface="Times New Roman" panose="02020603050405020304" pitchFamily="18" charset="0"/>
              <a:ea typeface="Times New Roman" panose="02020603050405020304" pitchFamily="18" charset="0"/>
            </a:endParaRPr>
          </a:p>
          <a:p>
            <a:pPr marL="450850" indent="448945" algn="just"/>
            <a:r>
              <a:rPr lang="en-US" sz="2000" b="1" dirty="0">
                <a:effectLst/>
                <a:latin typeface="Times New Roman" panose="02020603050405020304" pitchFamily="18" charset="0"/>
                <a:ea typeface="Times New Roman" panose="02020603050405020304" pitchFamily="18" charset="0"/>
              </a:rPr>
              <a:t>Based</a:t>
            </a:r>
            <a:r>
              <a:rPr lang="en-US" sz="2000" b="1" spc="-5" dirty="0">
                <a:effectLst/>
                <a:latin typeface="Times New Roman" panose="02020603050405020304" pitchFamily="18" charset="0"/>
                <a:ea typeface="Times New Roman" panose="02020603050405020304" pitchFamily="18" charset="0"/>
              </a:rPr>
              <a:t> </a:t>
            </a:r>
            <a:r>
              <a:rPr lang="en-US" sz="2000" b="1" dirty="0">
                <a:effectLst/>
                <a:latin typeface="Times New Roman" panose="02020603050405020304" pitchFamily="18" charset="0"/>
                <a:ea typeface="Times New Roman" panose="02020603050405020304" pitchFamily="18" charset="0"/>
              </a:rPr>
              <a:t>on</a:t>
            </a:r>
            <a:r>
              <a:rPr lang="en-US" sz="2000" b="1" spc="-5" dirty="0">
                <a:effectLst/>
                <a:latin typeface="Times New Roman" panose="02020603050405020304" pitchFamily="18" charset="0"/>
                <a:ea typeface="Times New Roman" panose="02020603050405020304" pitchFamily="18" charset="0"/>
              </a:rPr>
              <a:t> </a:t>
            </a:r>
            <a:r>
              <a:rPr lang="en-US" sz="2000" b="1" dirty="0">
                <a:effectLst/>
                <a:latin typeface="Times New Roman" panose="02020603050405020304" pitchFamily="18" charset="0"/>
                <a:ea typeface="Times New Roman" panose="02020603050405020304" pitchFamily="18" charset="0"/>
              </a:rPr>
              <a:t>location</a:t>
            </a:r>
            <a:r>
              <a:rPr lang="en-US" sz="2000" b="1" spc="-5" dirty="0">
                <a:effectLst/>
                <a:latin typeface="Times New Roman" panose="02020603050405020304" pitchFamily="18" charset="0"/>
                <a:ea typeface="Times New Roman" panose="02020603050405020304" pitchFamily="18" charset="0"/>
              </a:rPr>
              <a:t> </a:t>
            </a:r>
            <a:r>
              <a:rPr lang="en-US" sz="2000" b="1" dirty="0">
                <a:effectLst/>
                <a:latin typeface="Times New Roman" panose="02020603050405020304" pitchFamily="18" charset="0"/>
                <a:ea typeface="Times New Roman" panose="02020603050405020304" pitchFamily="18" charset="0"/>
              </a:rPr>
              <a:t>of</a:t>
            </a:r>
            <a:r>
              <a:rPr lang="en-US" sz="2000" b="1" spc="-10" dirty="0">
                <a:effectLst/>
                <a:latin typeface="Times New Roman" panose="02020603050405020304" pitchFamily="18" charset="0"/>
                <a:ea typeface="Times New Roman" panose="02020603050405020304" pitchFamily="18" charset="0"/>
              </a:rPr>
              <a:t> </a:t>
            </a:r>
            <a:r>
              <a:rPr lang="en-US" sz="2000" b="1" dirty="0">
                <a:effectLst/>
                <a:latin typeface="Times New Roman" panose="02020603050405020304" pitchFamily="18" charset="0"/>
                <a:ea typeface="Times New Roman" panose="02020603050405020304" pitchFamily="18" charset="0"/>
              </a:rPr>
              <a:t>the</a:t>
            </a:r>
            <a:r>
              <a:rPr lang="en-US" sz="2000" b="1" spc="5" dirty="0">
                <a:effectLst/>
                <a:latin typeface="Times New Roman" panose="02020603050405020304" pitchFamily="18" charset="0"/>
                <a:ea typeface="Times New Roman" panose="02020603050405020304" pitchFamily="18" charset="0"/>
              </a:rPr>
              <a:t> </a:t>
            </a:r>
            <a:r>
              <a:rPr lang="en-US" sz="2000" b="1" spc="-10" dirty="0">
                <a:effectLst/>
                <a:latin typeface="Times New Roman" panose="02020603050405020304" pitchFamily="18" charset="0"/>
                <a:ea typeface="Times New Roman" panose="02020603050405020304" pitchFamily="18" charset="0"/>
              </a:rPr>
              <a:t>auditor:</a:t>
            </a:r>
            <a:endParaRPr lang="uk-UA" sz="2000" b="1" dirty="0">
              <a:effectLst/>
              <a:latin typeface="Times New Roman" panose="02020603050405020304" pitchFamily="18" charset="0"/>
              <a:ea typeface="Times New Roman" panose="02020603050405020304" pitchFamily="18" charset="0"/>
            </a:endParaRPr>
          </a:p>
          <a:p>
            <a:pPr marL="450850" algn="just"/>
            <a:r>
              <a:rPr lang="en-US" sz="2000" i="1" dirty="0">
                <a:effectLst/>
                <a:latin typeface="Times New Roman" panose="02020603050405020304" pitchFamily="18" charset="0"/>
                <a:ea typeface="Times New Roman" panose="02020603050405020304" pitchFamily="18" charset="0"/>
              </a:rPr>
              <a:t>On-site</a:t>
            </a:r>
            <a:r>
              <a:rPr lang="en-US" sz="2000" i="1" spc="-2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audit</a:t>
            </a:r>
            <a:r>
              <a:rPr lang="en-US" sz="2000" i="1" spc="-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activities</a:t>
            </a:r>
            <a:r>
              <a:rPr lang="en-US" sz="2000" i="1"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are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performed</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at</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location</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auditee,</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involving:</a:t>
            </a:r>
            <a:endParaRPr lang="uk-UA" sz="2000" dirty="0">
              <a:effectLst/>
              <a:latin typeface="Times New Roman" panose="02020603050405020304" pitchFamily="18" charset="0"/>
              <a:ea typeface="Times New Roman" panose="02020603050405020304" pitchFamily="18" charset="0"/>
            </a:endParaRPr>
          </a:p>
          <a:p>
            <a:pPr marL="742950" lvl="1" indent="-285750" algn="just">
              <a:buSzPts val="1200"/>
              <a:buFont typeface="Wingdings" panose="05000000000000000000" pitchFamily="2" charset="2"/>
              <a:buChar char=""/>
              <a:tabLst>
                <a:tab pos="899160" algn="l"/>
              </a:tabLst>
            </a:pPr>
            <a:r>
              <a:rPr lang="en-US" sz="2000" spc="0" dirty="0">
                <a:effectLst/>
                <a:latin typeface="Times New Roman" panose="02020603050405020304" pitchFamily="18" charset="0"/>
                <a:ea typeface="Wingdings" panose="05000000000000000000" pitchFamily="2" charset="2"/>
                <a:cs typeface="Wingdings" panose="05000000000000000000" pitchFamily="2" charset="2"/>
              </a:rPr>
              <a:t>Conducting</a:t>
            </a:r>
            <a:r>
              <a:rPr lang="en-US" sz="2000" spc="-2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10" dirty="0">
                <a:effectLst/>
                <a:latin typeface="Times New Roman" panose="02020603050405020304" pitchFamily="18" charset="0"/>
                <a:ea typeface="Wingdings" panose="05000000000000000000" pitchFamily="2" charset="2"/>
                <a:cs typeface="Wingdings" panose="05000000000000000000" pitchFamily="2" charset="2"/>
              </a:rPr>
              <a:t>interviews.</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L="742950" lvl="1" indent="-285750" algn="just">
              <a:buSzPts val="1200"/>
              <a:buFont typeface="Wingdings" panose="05000000000000000000" pitchFamily="2" charset="2"/>
              <a:buChar char=""/>
              <a:tabLst>
                <a:tab pos="899160" algn="l"/>
              </a:tabLst>
            </a:pPr>
            <a:r>
              <a:rPr lang="en-US" sz="2000" spc="0" dirty="0">
                <a:effectLst/>
                <a:latin typeface="Times New Roman" panose="02020603050405020304" pitchFamily="18" charset="0"/>
                <a:ea typeface="Wingdings" panose="05000000000000000000" pitchFamily="2" charset="2"/>
                <a:cs typeface="Wingdings" panose="05000000000000000000" pitchFamily="2" charset="2"/>
              </a:rPr>
              <a:t>Completing</a:t>
            </a:r>
            <a:r>
              <a:rPr lang="en-US" sz="2000" spc="-3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checklists</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and</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questionnaires</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with</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auditee</a:t>
            </a:r>
            <a:r>
              <a:rPr lang="en-US" sz="2000" spc="-10" dirty="0">
                <a:effectLst/>
                <a:latin typeface="Times New Roman" panose="02020603050405020304" pitchFamily="18" charset="0"/>
                <a:ea typeface="Wingdings" panose="05000000000000000000" pitchFamily="2" charset="2"/>
                <a:cs typeface="Wingdings" panose="05000000000000000000" pitchFamily="2" charset="2"/>
              </a:rPr>
              <a:t> participation.</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L="742950" lvl="1" indent="-285750" algn="just">
              <a:buSzPts val="1200"/>
              <a:buFont typeface="Wingdings" panose="05000000000000000000" pitchFamily="2" charset="2"/>
              <a:buChar char=""/>
              <a:tabLst>
                <a:tab pos="899160" algn="l"/>
              </a:tabLst>
            </a:pPr>
            <a:r>
              <a:rPr lang="en-US" sz="2000" spc="0" dirty="0">
                <a:effectLst/>
                <a:latin typeface="Times New Roman" panose="02020603050405020304" pitchFamily="18" charset="0"/>
                <a:ea typeface="Wingdings" panose="05000000000000000000" pitchFamily="2" charset="2"/>
                <a:cs typeface="Wingdings" panose="05000000000000000000" pitchFamily="2" charset="2"/>
              </a:rPr>
              <a:t>Conducting</a:t>
            </a:r>
            <a:r>
              <a:rPr lang="en-US" sz="2000" spc="-10"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document review</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0" dirty="0">
                <a:effectLst/>
                <a:latin typeface="Times New Roman" panose="02020603050405020304" pitchFamily="18" charset="0"/>
                <a:ea typeface="Wingdings" panose="05000000000000000000" pitchFamily="2" charset="2"/>
                <a:cs typeface="Wingdings" panose="05000000000000000000" pitchFamily="2" charset="2"/>
              </a:rPr>
              <a:t>with auditee</a:t>
            </a:r>
            <a:r>
              <a:rPr lang="en-US" sz="2000" spc="-5" dirty="0">
                <a:effectLst/>
                <a:latin typeface="Times New Roman" panose="02020603050405020304" pitchFamily="18" charset="0"/>
                <a:ea typeface="Wingdings" panose="05000000000000000000" pitchFamily="2" charset="2"/>
                <a:cs typeface="Wingdings" panose="05000000000000000000" pitchFamily="2" charset="2"/>
              </a:rPr>
              <a:t> </a:t>
            </a:r>
            <a:r>
              <a:rPr lang="en-US" sz="2000" spc="-10" dirty="0">
                <a:effectLst/>
                <a:latin typeface="Times New Roman" panose="02020603050405020304" pitchFamily="18" charset="0"/>
                <a:ea typeface="Wingdings" panose="05000000000000000000" pitchFamily="2" charset="2"/>
                <a:cs typeface="Wingdings" panose="05000000000000000000" pitchFamily="2" charset="2"/>
              </a:rPr>
              <a:t>participation.</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L="742950" lvl="1" indent="-285750" algn="just">
              <a:buSzPts val="1200"/>
              <a:buFont typeface="Wingdings" panose="05000000000000000000" pitchFamily="2" charset="2"/>
              <a:buChar char=""/>
              <a:tabLst>
                <a:tab pos="899160" algn="l"/>
              </a:tabLst>
            </a:pPr>
            <a:r>
              <a:rPr lang="en-US" sz="2000" spc="-10" dirty="0">
                <a:effectLst/>
                <a:latin typeface="Times New Roman" panose="02020603050405020304" pitchFamily="18" charset="0"/>
                <a:ea typeface="Wingdings" panose="05000000000000000000" pitchFamily="2" charset="2"/>
                <a:cs typeface="Wingdings" panose="05000000000000000000" pitchFamily="2" charset="2"/>
              </a:rPr>
              <a:t>Sampling.</a:t>
            </a:r>
            <a:endParaRPr lang="uk-UA" sz="2000" spc="0" dirty="0">
              <a:effectLst/>
              <a:latin typeface="Times New Roman" panose="02020603050405020304" pitchFamily="18" charset="0"/>
              <a:ea typeface="Wingdings" panose="05000000000000000000" pitchFamily="2" charset="2"/>
              <a:cs typeface="Wingdings" panose="05000000000000000000" pitchFamily="2" charset="2"/>
            </a:endParaRPr>
          </a:p>
          <a:p>
            <a:pPr marL="1270" indent="448945" algn="just"/>
            <a:endParaRPr lang="uk-UA" sz="2000" i="1" dirty="0">
              <a:effectLst/>
              <a:latin typeface="Times New Roman" panose="02020603050405020304" pitchFamily="18" charset="0"/>
              <a:ea typeface="Times New Roman" panose="02020603050405020304" pitchFamily="18" charset="0"/>
            </a:endParaRPr>
          </a:p>
          <a:p>
            <a:pPr marL="1270" indent="448945" algn="just"/>
            <a:r>
              <a:rPr lang="en-US" sz="2000" i="1" dirty="0">
                <a:effectLst/>
                <a:latin typeface="Times New Roman" panose="02020603050405020304" pitchFamily="18" charset="0"/>
                <a:ea typeface="Times New Roman" panose="02020603050405020304" pitchFamily="18" charset="0"/>
              </a:rPr>
              <a:t>Remote audit activities </a:t>
            </a:r>
            <a:r>
              <a:rPr lang="en-US" sz="2000" dirty="0">
                <a:effectLst/>
                <a:latin typeface="Times New Roman" panose="02020603050405020304" pitchFamily="18" charset="0"/>
                <a:ea typeface="Times New Roman" panose="02020603050405020304" pitchFamily="18" charset="0"/>
              </a:rPr>
              <a:t>are performed at any place other than the location of the auditee, regardless of the distance via interactive communication means.</a:t>
            </a:r>
            <a:endParaRPr lang="uk-UA" sz="2000" dirty="0">
              <a:effectLst/>
              <a:latin typeface="Times New Roman" panose="02020603050405020304" pitchFamily="18" charset="0"/>
              <a:ea typeface="Times New Roman" panose="02020603050405020304" pitchFamily="18" charset="0"/>
            </a:endParaRPr>
          </a:p>
          <a:p>
            <a:pPr marL="450850" indent="448945" algn="just"/>
            <a:endParaRPr lang="uk-UA" sz="2000" dirty="0">
              <a:effectLst/>
              <a:latin typeface="Times New Roman" panose="02020603050405020304" pitchFamily="18" charset="0"/>
              <a:ea typeface="Times New Roman" panose="02020603050405020304" pitchFamily="18" charset="0"/>
            </a:endParaRPr>
          </a:p>
          <a:p>
            <a:pPr marL="450850" indent="448945" algn="just"/>
            <a:r>
              <a:rPr lang="en-US" sz="2000" dirty="0">
                <a:effectLst/>
                <a:latin typeface="Times New Roman" panose="02020603050405020304" pitchFamily="18" charset="0"/>
                <a:ea typeface="Times New Roman" panose="02020603050405020304" pitchFamily="18" charset="0"/>
              </a:rPr>
              <a:t>Based</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 the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level of involvement</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 the auditor</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 the </a:t>
            </a:r>
            <a:r>
              <a:rPr lang="en-US" sz="2000" spc="-10" dirty="0">
                <a:effectLst/>
                <a:latin typeface="Times New Roman" panose="02020603050405020304" pitchFamily="18" charset="0"/>
                <a:ea typeface="Times New Roman" panose="02020603050405020304" pitchFamily="18" charset="0"/>
              </a:rPr>
              <a:t>auditee:</a:t>
            </a:r>
            <a:endParaRPr lang="uk-UA" sz="2000" dirty="0">
              <a:effectLst/>
              <a:latin typeface="Times New Roman" panose="02020603050405020304" pitchFamily="18" charset="0"/>
              <a:ea typeface="Times New Roman" panose="02020603050405020304" pitchFamily="18" charset="0"/>
            </a:endParaRPr>
          </a:p>
          <a:p>
            <a:pPr marL="1270" indent="448945" algn="just"/>
            <a:r>
              <a:rPr lang="en-US" sz="2000" i="1" dirty="0">
                <a:effectLst/>
                <a:latin typeface="Times New Roman" panose="02020603050405020304" pitchFamily="18" charset="0"/>
                <a:ea typeface="Times New Roman" panose="02020603050405020304" pitchFamily="18" charset="0"/>
              </a:rPr>
              <a:t>Interactive</a:t>
            </a:r>
            <a:r>
              <a:rPr lang="en-US" sz="2000" i="1" spc="38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audit</a:t>
            </a:r>
            <a:r>
              <a:rPr lang="en-US" sz="2000" i="1" spc="375"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activities</a:t>
            </a:r>
            <a:r>
              <a:rPr lang="en-US" sz="2000" i="1"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involve</a:t>
            </a:r>
            <a:r>
              <a:rPr lang="en-US" sz="2000" spc="37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interaction</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between</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auditee’s</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personnel</a:t>
            </a:r>
            <a:r>
              <a:rPr lang="en-US" sz="2000" spc="3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 the audit team.</a:t>
            </a:r>
            <a:endParaRPr lang="uk-UA" sz="2000" dirty="0">
              <a:effectLst/>
              <a:latin typeface="Times New Roman" panose="02020603050405020304" pitchFamily="18" charset="0"/>
              <a:ea typeface="Times New Roman" panose="02020603050405020304" pitchFamily="18" charset="0"/>
            </a:endParaRPr>
          </a:p>
          <a:p>
            <a:pPr marL="1270" marR="149225" indent="448945" algn="just">
              <a:spcBef>
                <a:spcPts val="5"/>
              </a:spcBef>
            </a:pPr>
            <a:r>
              <a:rPr lang="en-US" sz="2000" i="1" dirty="0">
                <a:effectLst/>
                <a:latin typeface="Times New Roman" panose="02020603050405020304" pitchFamily="18" charset="0"/>
                <a:ea typeface="Times New Roman" panose="02020603050405020304" pitchFamily="18" charset="0"/>
              </a:rPr>
              <a:t>Non-interactive audit activities </a:t>
            </a:r>
            <a:r>
              <a:rPr lang="en-US" sz="2000" dirty="0">
                <a:effectLst/>
                <a:latin typeface="Times New Roman" panose="02020603050405020304" pitchFamily="18" charset="0"/>
                <a:ea typeface="Times New Roman" panose="02020603050405020304" pitchFamily="18" charset="0"/>
              </a:rPr>
              <a:t>involve no human interaction with persons representing</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 auditee but do involve interaction with documentation.</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664133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1ED772-C7F8-F6C5-09C7-4D5C161A5D48}"/>
              </a:ext>
            </a:extLst>
          </p:cNvPr>
          <p:cNvSpPr txBox="1"/>
          <p:nvPr/>
        </p:nvSpPr>
        <p:spPr>
          <a:xfrm>
            <a:off x="1976283" y="186943"/>
            <a:ext cx="9645446" cy="6671057"/>
          </a:xfrm>
          <a:prstGeom prst="rect">
            <a:avLst/>
          </a:prstGeom>
          <a:noFill/>
        </p:spPr>
        <p:txBody>
          <a:bodyPr wrap="square">
            <a:spAutoFit/>
          </a:bodyPr>
          <a:lstStyle/>
          <a:p>
            <a:pPr lvl="1">
              <a:buSzPts val="1200"/>
              <a:tabLst>
                <a:tab pos="899795" algn="l"/>
              </a:tabLst>
            </a:pPr>
            <a:r>
              <a:rPr lang="uk-UA" u="sng" spc="0" dirty="0">
                <a:effectLst/>
                <a:latin typeface="Times New Roman" panose="02020603050405020304" pitchFamily="18" charset="0"/>
                <a:ea typeface="Times New Roman" panose="02020603050405020304" pitchFamily="18" charset="0"/>
              </a:rPr>
              <a:t>1.6. </a:t>
            </a:r>
            <a:r>
              <a:rPr lang="en-US" u="sng" spc="0" dirty="0">
                <a:effectLst/>
                <a:latin typeface="Times New Roman" panose="02020603050405020304" pitchFamily="18" charset="0"/>
                <a:ea typeface="Times New Roman" panose="02020603050405020304" pitchFamily="18" charset="0"/>
              </a:rPr>
              <a:t>Monitoring</a:t>
            </a:r>
            <a:r>
              <a:rPr lang="en-US" u="sng" spc="-20" dirty="0">
                <a:effectLst/>
                <a:latin typeface="Times New Roman" panose="02020603050405020304" pitchFamily="18" charset="0"/>
                <a:ea typeface="Times New Roman" panose="02020603050405020304" pitchFamily="18" charset="0"/>
              </a:rPr>
              <a:t> </a:t>
            </a:r>
            <a:r>
              <a:rPr lang="en-US" u="sng" spc="0" dirty="0">
                <a:effectLst/>
                <a:latin typeface="Times New Roman" panose="02020603050405020304" pitchFamily="18" charset="0"/>
                <a:ea typeface="Times New Roman" panose="02020603050405020304" pitchFamily="18" charset="0"/>
              </a:rPr>
              <a:t>audit </a:t>
            </a:r>
            <a:r>
              <a:rPr lang="en-US" u="sng" spc="-10" dirty="0" err="1">
                <a:effectLst/>
                <a:latin typeface="Times New Roman" panose="02020603050405020304" pitchFamily="18" charset="0"/>
                <a:ea typeface="Times New Roman" panose="02020603050405020304" pitchFamily="18" charset="0"/>
              </a:rPr>
              <a:t>programme</a:t>
            </a:r>
            <a:endParaRPr lang="uk-UA" spc="0" dirty="0">
              <a:effectLst/>
              <a:latin typeface="Times New Roman" panose="02020603050405020304" pitchFamily="18" charset="0"/>
              <a:ea typeface="Times New Roman" panose="02020603050405020304" pitchFamily="18" charset="0"/>
            </a:endParaRPr>
          </a:p>
          <a:p>
            <a:pPr marL="1270" marR="88265" indent="448945" algn="l"/>
            <a:r>
              <a:rPr lang="en-US" dirty="0">
                <a:effectLst/>
                <a:latin typeface="Times New Roman" panose="02020603050405020304" pitchFamily="18" charset="0"/>
                <a:ea typeface="Times New Roman" panose="02020603050405020304" pitchFamily="18" charset="0"/>
              </a:rPr>
              <a:t>The</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person</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managing</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audit</a:t>
            </a:r>
            <a:r>
              <a:rPr lang="en-US" spc="400" dirty="0">
                <a:effectLst/>
                <a:latin typeface="Times New Roman" panose="02020603050405020304" pitchFamily="18" charset="0"/>
                <a:ea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rPr>
              <a:t>programme</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should</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monitor</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its</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implementation considering the need to:</a:t>
            </a:r>
            <a:endParaRPr lang="uk-UA"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Char char="–"/>
              <a:tabLst>
                <a:tab pos="899795" algn="l"/>
              </a:tabLst>
            </a:pPr>
            <a:r>
              <a:rPr lang="en-US" spc="0" dirty="0">
                <a:effectLst/>
                <a:latin typeface="Times New Roman" panose="02020603050405020304" pitchFamily="18" charset="0"/>
                <a:ea typeface="Times New Roman" panose="02020603050405020304" pitchFamily="18" charset="0"/>
              </a:rPr>
              <a:t>evaluate</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conformity</a:t>
            </a:r>
            <a:r>
              <a:rPr lang="en-US" spc="-2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with audit </a:t>
            </a:r>
            <a:r>
              <a:rPr lang="en-US" spc="-10" dirty="0">
                <a:effectLst/>
                <a:latin typeface="Times New Roman" panose="02020603050405020304" pitchFamily="18" charset="0"/>
                <a:ea typeface="Times New Roman" panose="02020603050405020304" pitchFamily="18" charset="0"/>
              </a:rPr>
              <a:t>schedules;</a:t>
            </a:r>
            <a:endParaRPr lang="uk-UA"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Char char="–"/>
              <a:tabLst>
                <a:tab pos="899795" algn="l"/>
              </a:tabLst>
            </a:pPr>
            <a:r>
              <a:rPr lang="en-US" spc="0" dirty="0">
                <a:effectLst/>
                <a:latin typeface="Times New Roman" panose="02020603050405020304" pitchFamily="18" charset="0"/>
                <a:ea typeface="Times New Roman" panose="02020603050405020304" pitchFamily="18" charset="0"/>
              </a:rPr>
              <a:t>evaluate</a:t>
            </a:r>
            <a:r>
              <a:rPr lang="en-US" spc="-2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the</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ability</a:t>
            </a:r>
            <a:r>
              <a:rPr lang="en-US" spc="-3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of the</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audit teams</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to implement</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the</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audit </a:t>
            </a:r>
            <a:r>
              <a:rPr lang="en-US" spc="-10" dirty="0">
                <a:effectLst/>
                <a:latin typeface="Times New Roman" panose="02020603050405020304" pitchFamily="18" charset="0"/>
                <a:ea typeface="Times New Roman" panose="02020603050405020304" pitchFamily="18" charset="0"/>
              </a:rPr>
              <a:t>plan;</a:t>
            </a:r>
            <a:endParaRPr lang="uk-UA"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Char char="–"/>
              <a:tabLst>
                <a:tab pos="899795" algn="l"/>
              </a:tabLst>
            </a:pPr>
            <a:r>
              <a:rPr lang="en-US" spc="0" dirty="0">
                <a:effectLst/>
                <a:latin typeface="Times New Roman" panose="02020603050405020304" pitchFamily="18" charset="0"/>
                <a:ea typeface="Times New Roman" panose="02020603050405020304" pitchFamily="18" charset="0"/>
              </a:rPr>
              <a:t>evaluate</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feedback</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from</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auditees</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and</a:t>
            </a:r>
            <a:r>
              <a:rPr lang="en-US" spc="-5" dirty="0">
                <a:effectLst/>
                <a:latin typeface="Times New Roman" panose="02020603050405020304" pitchFamily="18" charset="0"/>
                <a:ea typeface="Times New Roman" panose="02020603050405020304" pitchFamily="18" charset="0"/>
              </a:rPr>
              <a:t> </a:t>
            </a:r>
            <a:r>
              <a:rPr lang="en-US" spc="-10" dirty="0">
                <a:effectLst/>
                <a:latin typeface="Times New Roman" panose="02020603050405020304" pitchFamily="18" charset="0"/>
                <a:ea typeface="Times New Roman" panose="02020603050405020304" pitchFamily="18" charset="0"/>
              </a:rPr>
              <a:t>auditors.</a:t>
            </a:r>
            <a:endParaRPr lang="uk-UA" spc="-1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Char char="–"/>
              <a:tabLst>
                <a:tab pos="899795" algn="l"/>
              </a:tabLst>
            </a:pPr>
            <a:endParaRPr lang="uk-UA" spc="-10" dirty="0">
              <a:latin typeface="Times New Roman" panose="02020603050405020304" pitchFamily="18" charset="0"/>
              <a:ea typeface="Times New Roman" panose="02020603050405020304" pitchFamily="18" charset="0"/>
            </a:endParaRPr>
          </a:p>
          <a:p>
            <a:pPr lvl="1">
              <a:spcBef>
                <a:spcPts val="330"/>
              </a:spcBef>
              <a:buSzPts val="1200"/>
              <a:tabLst>
                <a:tab pos="899795" algn="l"/>
              </a:tabLst>
            </a:pPr>
            <a:r>
              <a:rPr lang="uk-UA" b="1" u="sng" spc="0" dirty="0">
                <a:effectLst/>
                <a:latin typeface="Times New Roman" panose="02020603050405020304" pitchFamily="18" charset="0"/>
                <a:ea typeface="Times New Roman" panose="02020603050405020304" pitchFamily="18" charset="0"/>
              </a:rPr>
              <a:t>2. </a:t>
            </a:r>
            <a:r>
              <a:rPr lang="en-US" b="1" u="sng" spc="0" dirty="0">
                <a:effectLst/>
                <a:latin typeface="Times New Roman" panose="02020603050405020304" pitchFamily="18" charset="0"/>
                <a:ea typeface="Times New Roman" panose="02020603050405020304" pitchFamily="18" charset="0"/>
              </a:rPr>
              <a:t>Reviewing</a:t>
            </a:r>
            <a:r>
              <a:rPr lang="en-US" b="1" u="sng" spc="-10" dirty="0">
                <a:effectLst/>
                <a:latin typeface="Times New Roman" panose="02020603050405020304" pitchFamily="18" charset="0"/>
                <a:ea typeface="Times New Roman" panose="02020603050405020304" pitchFamily="18" charset="0"/>
              </a:rPr>
              <a:t> </a:t>
            </a:r>
            <a:r>
              <a:rPr lang="en-US" b="1" u="sng" spc="0" dirty="0">
                <a:effectLst/>
                <a:latin typeface="Times New Roman" panose="02020603050405020304" pitchFamily="18" charset="0"/>
                <a:ea typeface="Times New Roman" panose="02020603050405020304" pitchFamily="18" charset="0"/>
              </a:rPr>
              <a:t>and</a:t>
            </a:r>
            <a:r>
              <a:rPr lang="en-US" b="1" u="sng" spc="-5" dirty="0">
                <a:effectLst/>
                <a:latin typeface="Times New Roman" panose="02020603050405020304" pitchFamily="18" charset="0"/>
                <a:ea typeface="Times New Roman" panose="02020603050405020304" pitchFamily="18" charset="0"/>
              </a:rPr>
              <a:t> </a:t>
            </a:r>
            <a:r>
              <a:rPr lang="en-US" b="1" u="sng" spc="0" dirty="0">
                <a:effectLst/>
                <a:latin typeface="Times New Roman" panose="02020603050405020304" pitchFamily="18" charset="0"/>
                <a:ea typeface="Times New Roman" panose="02020603050405020304" pitchFamily="18" charset="0"/>
              </a:rPr>
              <a:t>improving</a:t>
            </a:r>
            <a:r>
              <a:rPr lang="en-US" b="1" u="sng" spc="-10" dirty="0">
                <a:effectLst/>
                <a:latin typeface="Times New Roman" panose="02020603050405020304" pitchFamily="18" charset="0"/>
                <a:ea typeface="Times New Roman" panose="02020603050405020304" pitchFamily="18" charset="0"/>
              </a:rPr>
              <a:t> </a:t>
            </a:r>
            <a:r>
              <a:rPr lang="en-US" b="1" u="sng" spc="0" dirty="0">
                <a:effectLst/>
                <a:latin typeface="Times New Roman" panose="02020603050405020304" pitchFamily="18" charset="0"/>
                <a:ea typeface="Times New Roman" panose="02020603050405020304" pitchFamily="18" charset="0"/>
              </a:rPr>
              <a:t>audit</a:t>
            </a:r>
            <a:r>
              <a:rPr lang="en-US" b="1" u="sng" spc="-5" dirty="0">
                <a:effectLst/>
                <a:latin typeface="Times New Roman" panose="02020603050405020304" pitchFamily="18" charset="0"/>
                <a:ea typeface="Times New Roman" panose="02020603050405020304" pitchFamily="18" charset="0"/>
              </a:rPr>
              <a:t> </a:t>
            </a:r>
            <a:r>
              <a:rPr lang="en-US" b="1" u="sng" spc="-10" dirty="0" err="1">
                <a:effectLst/>
                <a:latin typeface="Times New Roman" panose="02020603050405020304" pitchFamily="18" charset="0"/>
                <a:ea typeface="Times New Roman" panose="02020603050405020304" pitchFamily="18" charset="0"/>
              </a:rPr>
              <a:t>programme</a:t>
            </a:r>
            <a:endParaRPr lang="uk-UA" b="1" spc="0" dirty="0">
              <a:effectLst/>
              <a:latin typeface="Times New Roman" panose="02020603050405020304" pitchFamily="18" charset="0"/>
              <a:ea typeface="Times New Roman" panose="02020603050405020304" pitchFamily="18" charset="0"/>
            </a:endParaRPr>
          </a:p>
          <a:p>
            <a:pPr marL="1270" indent="448945" algn="l"/>
            <a:r>
              <a:rPr lang="en-US" dirty="0">
                <a:effectLst/>
                <a:latin typeface="Times New Roman" panose="02020603050405020304" pitchFamily="18" charset="0"/>
                <a:ea typeface="Times New Roman" panose="02020603050405020304" pitchFamily="18" charset="0"/>
              </a:rPr>
              <a:t>The person managing the audit </a:t>
            </a:r>
            <a:r>
              <a:rPr lang="en-US" dirty="0" err="1">
                <a:effectLst/>
                <a:latin typeface="Times New Roman" panose="02020603050405020304" pitchFamily="18" charset="0"/>
                <a:ea typeface="Times New Roman" panose="02020603050405020304" pitchFamily="18" charset="0"/>
              </a:rPr>
              <a:t>programme</a:t>
            </a:r>
            <a:r>
              <a:rPr lang="en-US" dirty="0">
                <a:effectLst/>
                <a:latin typeface="Times New Roman" panose="02020603050405020304" pitchFamily="18" charset="0"/>
                <a:ea typeface="Times New Roman" panose="02020603050405020304" pitchFamily="18" charset="0"/>
              </a:rPr>
              <a:t> should review the audit </a:t>
            </a:r>
            <a:r>
              <a:rPr lang="en-US" dirty="0" err="1">
                <a:effectLst/>
                <a:latin typeface="Times New Roman" panose="02020603050405020304" pitchFamily="18" charset="0"/>
                <a:ea typeface="Times New Roman" panose="02020603050405020304" pitchFamily="18" charset="0"/>
              </a:rPr>
              <a:t>programme</a:t>
            </a:r>
            <a:r>
              <a:rPr lang="en-US" dirty="0">
                <a:effectLst/>
                <a:latin typeface="Times New Roman" panose="02020603050405020304" pitchFamily="18" charset="0"/>
                <a:ea typeface="Times New Roman" panose="02020603050405020304" pitchFamily="18" charset="0"/>
              </a:rPr>
              <a:t> to assess whether its objectives have been achieved.</a:t>
            </a:r>
            <a:endParaRPr lang="uk-UA" dirty="0">
              <a:effectLst/>
              <a:latin typeface="Times New Roman" panose="02020603050405020304" pitchFamily="18" charset="0"/>
              <a:ea typeface="Times New Roman" panose="02020603050405020304" pitchFamily="18" charset="0"/>
            </a:endParaRPr>
          </a:p>
          <a:p>
            <a:pPr lvl="0">
              <a:spcBef>
                <a:spcPts val="5"/>
              </a:spcBef>
              <a:buSzPts val="1200"/>
              <a:tabLst>
                <a:tab pos="899795" algn="l"/>
              </a:tabLst>
            </a:pPr>
            <a:r>
              <a:rPr lang="uk-UA" u="sng" spc="0" dirty="0">
                <a:effectLst/>
                <a:latin typeface="Times New Roman" panose="02020603050405020304" pitchFamily="18" charset="0"/>
                <a:ea typeface="Times New Roman" panose="02020603050405020304" pitchFamily="18" charset="0"/>
              </a:rPr>
              <a:t>2.1. </a:t>
            </a:r>
            <a:r>
              <a:rPr lang="en-US" u="sng" spc="0" dirty="0">
                <a:effectLst/>
                <a:latin typeface="Times New Roman" panose="02020603050405020304" pitchFamily="18" charset="0"/>
                <a:ea typeface="Times New Roman" panose="02020603050405020304" pitchFamily="18" charset="0"/>
              </a:rPr>
              <a:t>Process</a:t>
            </a:r>
            <a:r>
              <a:rPr lang="en-US" u="sng" spc="-15" dirty="0">
                <a:effectLst/>
                <a:latin typeface="Times New Roman" panose="02020603050405020304" pitchFamily="18" charset="0"/>
                <a:ea typeface="Times New Roman" panose="02020603050405020304" pitchFamily="18" charset="0"/>
              </a:rPr>
              <a:t> </a:t>
            </a:r>
            <a:r>
              <a:rPr lang="en-US" u="sng" spc="0" dirty="0">
                <a:effectLst/>
                <a:latin typeface="Times New Roman" panose="02020603050405020304" pitchFamily="18" charset="0"/>
                <a:ea typeface="Times New Roman" panose="02020603050405020304" pitchFamily="18" charset="0"/>
              </a:rPr>
              <a:t>flow for</a:t>
            </a:r>
            <a:r>
              <a:rPr lang="en-US" u="sng" spc="-10" dirty="0">
                <a:effectLst/>
                <a:latin typeface="Times New Roman" panose="02020603050405020304" pitchFamily="18" charset="0"/>
                <a:ea typeface="Times New Roman" panose="02020603050405020304" pitchFamily="18" charset="0"/>
              </a:rPr>
              <a:t> </a:t>
            </a:r>
            <a:r>
              <a:rPr lang="en-US" u="sng" spc="0" dirty="0">
                <a:effectLst/>
                <a:latin typeface="Times New Roman" panose="02020603050405020304" pitchFamily="18" charset="0"/>
                <a:ea typeface="Times New Roman" panose="02020603050405020304" pitchFamily="18" charset="0"/>
              </a:rPr>
              <a:t>the performing</a:t>
            </a:r>
            <a:r>
              <a:rPr lang="en-US" u="sng" spc="-20" dirty="0">
                <a:effectLst/>
                <a:latin typeface="Times New Roman" panose="02020603050405020304" pitchFamily="18" charset="0"/>
                <a:ea typeface="Times New Roman" panose="02020603050405020304" pitchFamily="18" charset="0"/>
              </a:rPr>
              <a:t> </a:t>
            </a:r>
            <a:r>
              <a:rPr lang="en-US" u="sng" spc="0" dirty="0">
                <a:effectLst/>
                <a:latin typeface="Times New Roman" panose="02020603050405020304" pitchFamily="18" charset="0"/>
                <a:ea typeface="Times New Roman" panose="02020603050405020304" pitchFamily="18" charset="0"/>
              </a:rPr>
              <a:t>an</a:t>
            </a:r>
            <a:r>
              <a:rPr lang="en-US" u="sng" spc="15" dirty="0">
                <a:effectLst/>
                <a:latin typeface="Times New Roman" panose="02020603050405020304" pitchFamily="18" charset="0"/>
                <a:ea typeface="Times New Roman" panose="02020603050405020304" pitchFamily="18" charset="0"/>
              </a:rPr>
              <a:t> </a:t>
            </a:r>
            <a:r>
              <a:rPr lang="en-US" u="sng" spc="-10" dirty="0">
                <a:effectLst/>
                <a:latin typeface="Times New Roman" panose="02020603050405020304" pitchFamily="18" charset="0"/>
                <a:ea typeface="Times New Roman" panose="02020603050405020304" pitchFamily="18" charset="0"/>
              </a:rPr>
              <a:t>audit</a:t>
            </a:r>
            <a:endParaRPr lang="uk-UA" spc="0" dirty="0">
              <a:effectLst/>
              <a:latin typeface="Times New Roman" panose="02020603050405020304" pitchFamily="18" charset="0"/>
              <a:ea typeface="Times New Roman" panose="02020603050405020304" pitchFamily="18" charset="0"/>
            </a:endParaRPr>
          </a:p>
          <a:p>
            <a:pPr marL="742950" lvl="1" indent="-285750">
              <a:buSzPts val="1200"/>
              <a:buFont typeface="Times New Roman" panose="02020603050405020304" pitchFamily="18" charset="0"/>
              <a:buAutoNum type="arabicPeriod"/>
              <a:tabLst>
                <a:tab pos="899795" algn="l"/>
              </a:tabLst>
            </a:pPr>
            <a:r>
              <a:rPr lang="en-US" u="sng" spc="0" dirty="0">
                <a:effectLst/>
                <a:latin typeface="Times New Roman" panose="02020603050405020304" pitchFamily="18" charset="0"/>
                <a:ea typeface="Times New Roman" panose="02020603050405020304" pitchFamily="18" charset="0"/>
              </a:rPr>
              <a:t>Initiating</a:t>
            </a:r>
            <a:r>
              <a:rPr lang="en-US" u="sng" spc="-25" dirty="0">
                <a:effectLst/>
                <a:latin typeface="Times New Roman" panose="02020603050405020304" pitchFamily="18" charset="0"/>
                <a:ea typeface="Times New Roman" panose="02020603050405020304" pitchFamily="18" charset="0"/>
              </a:rPr>
              <a:t> </a:t>
            </a:r>
            <a:r>
              <a:rPr lang="en-US" u="sng" spc="-10" dirty="0">
                <a:effectLst/>
                <a:latin typeface="Times New Roman" panose="02020603050405020304" pitchFamily="18" charset="0"/>
                <a:ea typeface="Times New Roman" panose="02020603050405020304" pitchFamily="18" charset="0"/>
              </a:rPr>
              <a:t>audit</a:t>
            </a:r>
            <a:endParaRPr lang="uk-UA" spc="0" dirty="0">
              <a:effectLst/>
              <a:latin typeface="Times New Roman" panose="02020603050405020304" pitchFamily="18" charset="0"/>
              <a:ea typeface="Times New Roman" panose="02020603050405020304" pitchFamily="18" charset="0"/>
            </a:endParaRPr>
          </a:p>
          <a:p>
            <a:pPr marL="1270" indent="448945" algn="l"/>
            <a:r>
              <a:rPr lang="en-US" dirty="0">
                <a:effectLst/>
                <a:latin typeface="Times New Roman" panose="02020603050405020304" pitchFamily="18" charset="0"/>
                <a:ea typeface="Times New Roman" panose="02020603050405020304" pitchFamily="18" charset="0"/>
              </a:rPr>
              <a:t>When</a:t>
            </a:r>
            <a:r>
              <a:rPr lang="en-US" spc="13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an</a:t>
            </a:r>
            <a:r>
              <a:rPr lang="en-US" spc="13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audit</a:t>
            </a:r>
            <a:r>
              <a:rPr lang="en-US" spc="13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is</a:t>
            </a:r>
            <a:r>
              <a:rPr lang="en-US" spc="13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initiated,</a:t>
            </a:r>
            <a:r>
              <a:rPr lang="en-US" spc="13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13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responsibility for</a:t>
            </a:r>
            <a:r>
              <a:rPr lang="en-US" spc="13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conducting</a:t>
            </a:r>
            <a:r>
              <a:rPr lang="en-US" spc="12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14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audit</a:t>
            </a:r>
            <a:r>
              <a:rPr lang="en-US" spc="13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remains</a:t>
            </a:r>
            <a:r>
              <a:rPr lang="en-US" spc="13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with</a:t>
            </a:r>
            <a:r>
              <a:rPr lang="en-US" spc="13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 assigned audit team leader until the audit is completed.</a:t>
            </a:r>
            <a:endParaRPr lang="uk-UA" dirty="0">
              <a:effectLst/>
              <a:latin typeface="Times New Roman" panose="02020603050405020304" pitchFamily="18" charset="0"/>
              <a:ea typeface="Times New Roman" panose="02020603050405020304" pitchFamily="18" charset="0"/>
            </a:endParaRPr>
          </a:p>
          <a:p>
            <a:pPr marL="1270" marR="149225" indent="448945" algn="l"/>
            <a:r>
              <a:rPr lang="en-US" dirty="0">
                <a:effectLst/>
                <a:latin typeface="Times New Roman" panose="02020603050405020304" pitchFamily="18" charset="0"/>
                <a:ea typeface="Times New Roman" panose="02020603050405020304" pitchFamily="18" charset="0"/>
              </a:rPr>
              <a:t>The initial contact with the auditee for the performance of the</a:t>
            </a:r>
            <a:r>
              <a:rPr lang="en-US" spc="10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audit</a:t>
            </a:r>
            <a:r>
              <a:rPr lang="en-US" spc="1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should be made by</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 audit team leader. The purposes of the initial contact are the following:</a:t>
            </a:r>
            <a:endParaRPr lang="uk-UA"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Char char="–"/>
              <a:tabLst>
                <a:tab pos="899795" algn="l"/>
              </a:tabLst>
            </a:pPr>
            <a:r>
              <a:rPr lang="en-US" spc="0" dirty="0">
                <a:effectLst/>
                <a:latin typeface="Times New Roman" panose="02020603050405020304" pitchFamily="18" charset="0"/>
                <a:ea typeface="Times New Roman" panose="02020603050405020304" pitchFamily="18" charset="0"/>
              </a:rPr>
              <a:t>establish</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communications</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with the</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auditee’s</a:t>
            </a:r>
            <a:r>
              <a:rPr lang="en-US" spc="-10" dirty="0">
                <a:effectLst/>
                <a:latin typeface="Times New Roman" panose="02020603050405020304" pitchFamily="18" charset="0"/>
                <a:ea typeface="Times New Roman" panose="02020603050405020304" pitchFamily="18" charset="0"/>
              </a:rPr>
              <a:t> representatives;</a:t>
            </a:r>
            <a:endParaRPr lang="uk-UA"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Char char="–"/>
              <a:tabLst>
                <a:tab pos="899795" algn="l"/>
              </a:tabLst>
            </a:pPr>
            <a:r>
              <a:rPr lang="en-US" spc="0" dirty="0">
                <a:effectLst/>
                <a:latin typeface="Times New Roman" panose="02020603050405020304" pitchFamily="18" charset="0"/>
                <a:ea typeface="Times New Roman" panose="02020603050405020304" pitchFamily="18" charset="0"/>
              </a:rPr>
              <a:t>confirm</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the authority</a:t>
            </a:r>
            <a:r>
              <a:rPr lang="en-US" spc="-2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to</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conduct the </a:t>
            </a:r>
            <a:r>
              <a:rPr lang="en-US" spc="-10" dirty="0">
                <a:effectLst/>
                <a:latin typeface="Times New Roman" panose="02020603050405020304" pitchFamily="18" charset="0"/>
                <a:ea typeface="Times New Roman" panose="02020603050405020304" pitchFamily="18" charset="0"/>
              </a:rPr>
              <a:t>audit;</a:t>
            </a:r>
            <a:endParaRPr lang="uk-UA" spc="0" dirty="0">
              <a:effectLst/>
              <a:latin typeface="Times New Roman" panose="02020603050405020304" pitchFamily="18" charset="0"/>
              <a:ea typeface="Times New Roman" panose="02020603050405020304" pitchFamily="18" charset="0"/>
            </a:endParaRPr>
          </a:p>
          <a:p>
            <a:pPr marL="342900" marR="86360" lvl="0" indent="-342900">
              <a:buSzPts val="1200"/>
              <a:buFont typeface="Times New Roman" panose="02020603050405020304" pitchFamily="18" charset="0"/>
              <a:buChar char="–"/>
              <a:tabLst>
                <a:tab pos="899795" algn="l"/>
                <a:tab pos="908050" algn="l"/>
              </a:tabLst>
            </a:pPr>
            <a:r>
              <a:rPr lang="en-US" spc="0" dirty="0">
                <a:effectLst/>
                <a:latin typeface="Times New Roman" panose="02020603050405020304" pitchFamily="18" charset="0"/>
                <a:ea typeface="Times New Roman" panose="02020603050405020304" pitchFamily="18" charset="0"/>
              </a:rPr>
              <a:t>provide</a:t>
            </a:r>
            <a:r>
              <a:rPr lang="en-US" spc="20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information</a:t>
            </a:r>
            <a:r>
              <a:rPr lang="en-US" spc="20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on</a:t>
            </a:r>
            <a:r>
              <a:rPr lang="en-US" spc="20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the</a:t>
            </a:r>
            <a:r>
              <a:rPr lang="en-US" spc="20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audit</a:t>
            </a:r>
            <a:r>
              <a:rPr lang="en-US" spc="20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objectives,</a:t>
            </a:r>
            <a:r>
              <a:rPr lang="en-US" spc="20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scope,</a:t>
            </a:r>
            <a:r>
              <a:rPr lang="en-US" spc="20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methods</a:t>
            </a:r>
            <a:r>
              <a:rPr lang="en-US" spc="20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and</a:t>
            </a:r>
            <a:r>
              <a:rPr lang="en-US" spc="20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audit</a:t>
            </a:r>
            <a:r>
              <a:rPr lang="en-US" spc="20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team</a:t>
            </a:r>
            <a:r>
              <a:rPr lang="en-US" spc="40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composition, including technical experts;</a:t>
            </a:r>
            <a:endParaRPr lang="uk-UA" spc="0" dirty="0">
              <a:effectLst/>
              <a:latin typeface="Times New Roman" panose="02020603050405020304" pitchFamily="18" charset="0"/>
              <a:ea typeface="Times New Roman" panose="02020603050405020304" pitchFamily="18" charset="0"/>
            </a:endParaRPr>
          </a:p>
          <a:p>
            <a:pPr marL="342900" marR="93345" lvl="0" indent="-342900">
              <a:buSzPts val="1200"/>
              <a:buFont typeface="Times New Roman" panose="02020603050405020304" pitchFamily="18" charset="0"/>
              <a:buChar char="–"/>
              <a:tabLst>
                <a:tab pos="899795" algn="l"/>
                <a:tab pos="908050" algn="l"/>
              </a:tabLst>
            </a:pPr>
            <a:r>
              <a:rPr lang="en-US" spc="0" dirty="0">
                <a:effectLst/>
                <a:latin typeface="Times New Roman" panose="02020603050405020304" pitchFamily="18" charset="0"/>
                <a:ea typeface="Times New Roman" panose="02020603050405020304" pitchFamily="18" charset="0"/>
              </a:rPr>
              <a:t>confirm the agreement with the auditee regarding the extent of the disclosure and the treatment of confidential information;</a:t>
            </a:r>
            <a:endParaRPr lang="uk-UA"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Char char="–"/>
              <a:tabLst>
                <a:tab pos="899795" algn="l"/>
              </a:tabLst>
            </a:pPr>
            <a:r>
              <a:rPr lang="en-US" spc="0" dirty="0">
                <a:effectLst/>
                <a:latin typeface="Times New Roman" panose="02020603050405020304" pitchFamily="18" charset="0"/>
                <a:ea typeface="Times New Roman" panose="02020603050405020304" pitchFamily="18" charset="0"/>
              </a:rPr>
              <a:t>make</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arrangements for</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the</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audit</a:t>
            </a:r>
            <a:r>
              <a:rPr lang="en-US" spc="1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including</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scheduling</a:t>
            </a:r>
            <a:r>
              <a:rPr lang="en-US" spc="-1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the </a:t>
            </a:r>
            <a:r>
              <a:rPr lang="en-US" spc="-10" dirty="0">
                <a:effectLst/>
                <a:latin typeface="Times New Roman" panose="02020603050405020304" pitchFamily="18" charset="0"/>
                <a:ea typeface="Times New Roman" panose="02020603050405020304" pitchFamily="18" charset="0"/>
              </a:rPr>
              <a:t>dates.</a:t>
            </a:r>
            <a:endParaRPr lang="uk-UA" spc="0" dirty="0">
              <a:effectLst/>
              <a:latin typeface="Times New Roman" panose="02020603050405020304" pitchFamily="18" charset="0"/>
              <a:ea typeface="Times New Roman" panose="02020603050405020304" pitchFamily="18" charset="0"/>
            </a:endParaRPr>
          </a:p>
          <a:p>
            <a:pPr lvl="0">
              <a:buSzPts val="1200"/>
              <a:tabLst>
                <a:tab pos="899795" algn="l"/>
              </a:tabLst>
            </a:pPr>
            <a:endParaRPr lang="uk-UA" sz="11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44324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455DC9-5008-EB2A-343C-A33E64DE18C1}"/>
              </a:ext>
            </a:extLst>
          </p:cNvPr>
          <p:cNvSpPr txBox="1"/>
          <p:nvPr/>
        </p:nvSpPr>
        <p:spPr>
          <a:xfrm>
            <a:off x="1976285" y="612844"/>
            <a:ext cx="9635612" cy="5632311"/>
          </a:xfrm>
          <a:prstGeom prst="rect">
            <a:avLst/>
          </a:prstGeom>
          <a:noFill/>
        </p:spPr>
        <p:txBody>
          <a:bodyPr wrap="square">
            <a:spAutoFit/>
          </a:bodyPr>
          <a:lstStyle/>
          <a:p>
            <a:pPr lvl="1" algn="just">
              <a:buSzPts val="1200"/>
              <a:tabLst>
                <a:tab pos="899795" algn="l"/>
              </a:tabLst>
            </a:pPr>
            <a:r>
              <a:rPr lang="uk-UA" sz="2000" u="sng" spc="0" dirty="0">
                <a:effectLst/>
                <a:latin typeface="Times New Roman" panose="02020603050405020304" pitchFamily="18" charset="0"/>
                <a:ea typeface="Times New Roman" panose="02020603050405020304" pitchFamily="18" charset="0"/>
              </a:rPr>
              <a:t>2.2. </a:t>
            </a:r>
            <a:r>
              <a:rPr lang="en-US" sz="2000" u="sng" spc="0" dirty="0">
                <a:effectLst/>
                <a:latin typeface="Times New Roman" panose="02020603050405020304" pitchFamily="18" charset="0"/>
                <a:ea typeface="Times New Roman" panose="02020603050405020304" pitchFamily="18" charset="0"/>
              </a:rPr>
              <a:t>Preparing</a:t>
            </a:r>
            <a:r>
              <a:rPr lang="en-US" sz="2000" u="sng" spc="-20"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audit</a:t>
            </a:r>
            <a:r>
              <a:rPr lang="en-US" sz="2000" u="sng" spc="-5" dirty="0">
                <a:effectLst/>
                <a:latin typeface="Times New Roman" panose="02020603050405020304" pitchFamily="18" charset="0"/>
                <a:ea typeface="Times New Roman" panose="02020603050405020304" pitchFamily="18" charset="0"/>
              </a:rPr>
              <a:t> </a:t>
            </a:r>
            <a:r>
              <a:rPr lang="en-US" sz="2000" u="sng" spc="-10" dirty="0">
                <a:effectLst/>
                <a:latin typeface="Times New Roman" panose="02020603050405020304" pitchFamily="18" charset="0"/>
                <a:ea typeface="Times New Roman" panose="02020603050405020304" pitchFamily="18" charset="0"/>
              </a:rPr>
              <a:t>activities</a:t>
            </a:r>
            <a:endParaRPr lang="uk-UA" sz="2000" dirty="0">
              <a:latin typeface="Times New Roman" panose="02020603050405020304" pitchFamily="18" charset="0"/>
              <a:ea typeface="Times New Roman" panose="02020603050405020304" pitchFamily="18" charset="0"/>
            </a:endParaRPr>
          </a:p>
          <a:p>
            <a:pPr lvl="1" algn="just">
              <a:buSzPts val="1200"/>
              <a:tabLst>
                <a:tab pos="899795" algn="l"/>
              </a:tabLst>
            </a:pPr>
            <a:r>
              <a:rPr lang="uk-UA" sz="2000" u="sng" spc="0" dirty="0">
                <a:effectLst/>
                <a:latin typeface="Times New Roman" panose="02020603050405020304" pitchFamily="18" charset="0"/>
                <a:ea typeface="Times New Roman" panose="02020603050405020304" pitchFamily="18" charset="0"/>
              </a:rPr>
              <a:t>2.2.1. </a:t>
            </a:r>
            <a:r>
              <a:rPr lang="en-US" sz="2000" u="sng" spc="0" dirty="0">
                <a:effectLst/>
                <a:latin typeface="Times New Roman" panose="02020603050405020304" pitchFamily="18" charset="0"/>
                <a:ea typeface="Times New Roman" panose="02020603050405020304" pitchFamily="18" charset="0"/>
              </a:rPr>
              <a:t>Performing</a:t>
            </a:r>
            <a:r>
              <a:rPr lang="en-US" sz="2000" u="sng" spc="-20"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document</a:t>
            </a:r>
            <a:r>
              <a:rPr lang="en-US" sz="2000" u="sng" spc="-5"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review</a:t>
            </a:r>
            <a:r>
              <a:rPr lang="en-US" sz="2000" u="sng" spc="-5"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in</a:t>
            </a:r>
            <a:r>
              <a:rPr lang="en-US" sz="2000" u="sng" spc="-5"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preparation for</a:t>
            </a:r>
            <a:r>
              <a:rPr lang="en-US" sz="2000" u="sng" spc="-5"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the</a:t>
            </a:r>
            <a:r>
              <a:rPr lang="en-US" sz="2000" u="sng" spc="-5" dirty="0">
                <a:effectLst/>
                <a:latin typeface="Times New Roman" panose="02020603050405020304" pitchFamily="18" charset="0"/>
                <a:ea typeface="Times New Roman" panose="02020603050405020304" pitchFamily="18" charset="0"/>
              </a:rPr>
              <a:t> </a:t>
            </a:r>
            <a:r>
              <a:rPr lang="en-US" sz="2000" u="sng" spc="-10" dirty="0">
                <a:effectLst/>
                <a:latin typeface="Times New Roman" panose="02020603050405020304" pitchFamily="18" charset="0"/>
                <a:ea typeface="Times New Roman" panose="02020603050405020304" pitchFamily="18" charset="0"/>
              </a:rPr>
              <a:t>audit</a:t>
            </a:r>
            <a:endParaRPr lang="uk-UA" sz="2000" spc="0" dirty="0">
              <a:effectLst/>
              <a:latin typeface="Times New Roman" panose="02020603050405020304" pitchFamily="18" charset="0"/>
              <a:ea typeface="Times New Roman" panose="02020603050405020304" pitchFamily="18" charset="0"/>
            </a:endParaRPr>
          </a:p>
          <a:p>
            <a:pPr marL="1270" marR="149225" indent="448945" algn="just"/>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relevant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system</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documentation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auditee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should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reviewed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 order to gather information to prepare audit activities.</a:t>
            </a:r>
            <a:endParaRPr lang="uk-UA" sz="2000" dirty="0">
              <a:latin typeface="Times New Roman" panose="02020603050405020304" pitchFamily="18" charset="0"/>
              <a:ea typeface="Times New Roman" panose="02020603050405020304" pitchFamily="18" charset="0"/>
            </a:endParaRPr>
          </a:p>
          <a:p>
            <a:pPr marL="1270" marR="149225" indent="448945" algn="just"/>
            <a:endParaRPr lang="uk-UA" sz="2000" u="sng" spc="0" dirty="0">
              <a:effectLst/>
              <a:latin typeface="Times New Roman" panose="02020603050405020304" pitchFamily="18" charset="0"/>
              <a:ea typeface="Times New Roman" panose="02020603050405020304" pitchFamily="18" charset="0"/>
            </a:endParaRPr>
          </a:p>
          <a:p>
            <a:pPr marL="1270" marR="149225" indent="448945" algn="just"/>
            <a:r>
              <a:rPr lang="uk-UA" sz="2000" u="sng" spc="0" dirty="0">
                <a:effectLst/>
                <a:latin typeface="Times New Roman" panose="02020603050405020304" pitchFamily="18" charset="0"/>
                <a:ea typeface="Times New Roman" panose="02020603050405020304" pitchFamily="18" charset="0"/>
              </a:rPr>
              <a:t>2.2.2 </a:t>
            </a:r>
            <a:r>
              <a:rPr lang="en-US" sz="2000" u="sng" spc="0" dirty="0">
                <a:effectLst/>
                <a:latin typeface="Times New Roman" panose="02020603050405020304" pitchFamily="18" charset="0"/>
                <a:ea typeface="Times New Roman" panose="02020603050405020304" pitchFamily="18" charset="0"/>
              </a:rPr>
              <a:t>Preparing</a:t>
            </a:r>
            <a:r>
              <a:rPr lang="en-US" sz="2000" u="sng" spc="-25"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the</a:t>
            </a:r>
            <a:r>
              <a:rPr lang="en-US" sz="2000" u="sng" spc="-5"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audit</a:t>
            </a:r>
            <a:r>
              <a:rPr lang="en-US" sz="2000" u="sng" spc="-5" dirty="0">
                <a:effectLst/>
                <a:latin typeface="Times New Roman" panose="02020603050405020304" pitchFamily="18" charset="0"/>
                <a:ea typeface="Times New Roman" panose="02020603050405020304" pitchFamily="18" charset="0"/>
              </a:rPr>
              <a:t> </a:t>
            </a:r>
            <a:r>
              <a:rPr lang="en-US" sz="2000" u="sng" spc="-20" dirty="0">
                <a:effectLst/>
                <a:latin typeface="Times New Roman" panose="02020603050405020304" pitchFamily="18" charset="0"/>
                <a:ea typeface="Times New Roman" panose="02020603050405020304" pitchFamily="18" charset="0"/>
              </a:rPr>
              <a:t>plan</a:t>
            </a:r>
            <a:endParaRPr lang="uk-UA" sz="2000" spc="0" dirty="0">
              <a:effectLst/>
              <a:latin typeface="Times New Roman" panose="02020603050405020304" pitchFamily="18" charset="0"/>
              <a:ea typeface="Times New Roman" panose="02020603050405020304" pitchFamily="18" charset="0"/>
            </a:endParaRPr>
          </a:p>
          <a:p>
            <a:pPr marL="1270" marR="90805" indent="448945" algn="just"/>
            <a:r>
              <a:rPr lang="en-US" sz="2000" dirty="0">
                <a:effectLst/>
                <a:latin typeface="Times New Roman" panose="02020603050405020304" pitchFamily="18" charset="0"/>
                <a:ea typeface="Times New Roman" panose="02020603050405020304" pitchFamily="18" charset="0"/>
              </a:rPr>
              <a:t>The</a:t>
            </a:r>
            <a:r>
              <a:rPr lang="en-US" sz="2000" spc="1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audit</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team</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leader</a:t>
            </a:r>
            <a:r>
              <a:rPr lang="en-US" sz="2000" spc="1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should</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prepare</a:t>
            </a:r>
            <a:r>
              <a:rPr lang="en-US" sz="2000" spc="1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a:t>
            </a:r>
            <a:r>
              <a:rPr lang="en-US" sz="2000" spc="1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audit</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plan</a:t>
            </a:r>
            <a:r>
              <a:rPr lang="en-US" sz="2000" spc="1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based</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information</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contained in the audit </a:t>
            </a:r>
            <a:r>
              <a:rPr lang="en-US" sz="2000" dirty="0" err="1">
                <a:effectLst/>
                <a:latin typeface="Times New Roman" panose="02020603050405020304" pitchFamily="18" charset="0"/>
                <a:ea typeface="Times New Roman" panose="02020603050405020304" pitchFamily="18" charset="0"/>
              </a:rPr>
              <a:t>programme</a:t>
            </a:r>
            <a:r>
              <a:rPr lang="en-US" sz="2000" dirty="0">
                <a:effectLst/>
                <a:latin typeface="Times New Roman" panose="02020603050405020304" pitchFamily="18" charset="0"/>
                <a:ea typeface="Times New Roman" panose="02020603050405020304" pitchFamily="18" charset="0"/>
              </a:rPr>
              <a:t> and in the documentation provided by the auditee.</a:t>
            </a:r>
            <a:endParaRPr lang="uk-UA" sz="2000" dirty="0">
              <a:effectLst/>
              <a:latin typeface="Times New Roman" panose="02020603050405020304" pitchFamily="18" charset="0"/>
              <a:ea typeface="Times New Roman" panose="02020603050405020304" pitchFamily="18" charset="0"/>
            </a:endParaRPr>
          </a:p>
          <a:p>
            <a:pPr marL="450850" indent="448945" algn="just"/>
            <a:r>
              <a:rPr lang="en-US" sz="2000" dirty="0">
                <a:effectLst/>
                <a:latin typeface="Times New Roman" panose="02020603050405020304" pitchFamily="18" charset="0"/>
                <a:ea typeface="Times New Roman" panose="02020603050405020304" pitchFamily="18" charset="0"/>
              </a:rPr>
              <a:t>The</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audit plan should cover</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or</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reference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 </a:t>
            </a:r>
            <a:r>
              <a:rPr lang="en-US" sz="2000" spc="-10" dirty="0">
                <a:effectLst/>
                <a:latin typeface="Times New Roman" panose="02020603050405020304" pitchFamily="18" charset="0"/>
                <a:ea typeface="Times New Roman" panose="02020603050405020304" pitchFamily="18" charset="0"/>
              </a:rPr>
              <a:t>following:</a:t>
            </a:r>
            <a:endParaRPr lang="uk-UA" sz="2000" dirty="0">
              <a:effectLst/>
              <a:latin typeface="Times New Roman" panose="02020603050405020304" pitchFamily="18" charset="0"/>
              <a:ea typeface="Times New Roman" panose="02020603050405020304" pitchFamily="18" charset="0"/>
            </a:endParaRPr>
          </a:p>
          <a:p>
            <a:pPr marL="1600200" lvl="3" indent="-228600" algn="just">
              <a:buSzPts val="1200"/>
              <a:buFont typeface="Times New Roman" panose="02020603050405020304" pitchFamily="18" charset="0"/>
              <a:buChar char="–"/>
              <a:tabLst>
                <a:tab pos="899795" algn="l"/>
              </a:tabLst>
            </a:pPr>
            <a:r>
              <a:rPr lang="en-US" sz="2000" spc="0" dirty="0">
                <a:effectLst/>
                <a:latin typeface="Times New Roman" panose="02020603050405020304" pitchFamily="18" charset="0"/>
                <a:ea typeface="Times New Roman" panose="02020603050405020304" pitchFamily="18" charset="0"/>
              </a:rPr>
              <a:t>the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audit</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objectives;</a:t>
            </a:r>
            <a:endParaRPr lang="uk-UA" sz="2000" spc="0" dirty="0">
              <a:effectLst/>
              <a:latin typeface="Times New Roman" panose="02020603050405020304" pitchFamily="18" charset="0"/>
              <a:ea typeface="Times New Roman" panose="02020603050405020304" pitchFamily="18" charset="0"/>
            </a:endParaRPr>
          </a:p>
          <a:p>
            <a:pPr marL="1600200" marR="90170" lvl="3" indent="-228600" algn="just">
              <a:buSzPts val="1200"/>
              <a:buFont typeface="Times New Roman" panose="02020603050405020304" pitchFamily="18" charset="0"/>
              <a:buChar char="–"/>
              <a:tabLst>
                <a:tab pos="899795" algn="l"/>
                <a:tab pos="908050" algn="l"/>
              </a:tabLst>
            </a:pPr>
            <a:r>
              <a:rPr lang="en-US" sz="2000" spc="0" dirty="0">
                <a:effectLst/>
                <a:latin typeface="Times New Roman" panose="02020603050405020304" pitchFamily="18" charset="0"/>
                <a:ea typeface="Times New Roman" panose="02020603050405020304" pitchFamily="18" charset="0"/>
              </a:rPr>
              <a:t>the audit scope, including identification of the organizational and functional units, as well as processes to be audited;</a:t>
            </a:r>
            <a:endParaRPr lang="uk-UA" sz="2000" spc="0" dirty="0">
              <a:effectLst/>
              <a:latin typeface="Times New Roman" panose="02020603050405020304" pitchFamily="18" charset="0"/>
              <a:ea typeface="Times New Roman" panose="02020603050405020304" pitchFamily="18" charset="0"/>
            </a:endParaRPr>
          </a:p>
          <a:p>
            <a:pPr marL="1600200" lvl="3" indent="-228600" algn="just">
              <a:buSzPts val="1200"/>
              <a:buFont typeface="Times New Roman" panose="02020603050405020304" pitchFamily="18" charset="0"/>
              <a:buChar char="–"/>
              <a:tabLst>
                <a:tab pos="899795" algn="l"/>
              </a:tabLst>
            </a:pPr>
            <a:r>
              <a:rPr lang="en-US" sz="2000" spc="0" dirty="0">
                <a:effectLst/>
                <a:latin typeface="Times New Roman" panose="02020603050405020304" pitchFamily="18" charset="0"/>
                <a:ea typeface="Times New Roman" panose="02020603050405020304" pitchFamily="18" charset="0"/>
              </a:rPr>
              <a:t>the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audit</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criteria and</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any</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reference</a:t>
            </a:r>
            <a:r>
              <a:rPr lang="en-US" sz="2000" spc="-10" dirty="0">
                <a:effectLst/>
                <a:latin typeface="Times New Roman" panose="02020603050405020304" pitchFamily="18" charset="0"/>
                <a:ea typeface="Times New Roman" panose="02020603050405020304" pitchFamily="18" charset="0"/>
              </a:rPr>
              <a:t> documents;</a:t>
            </a:r>
            <a:endParaRPr lang="uk-UA" sz="2000" spc="0" dirty="0">
              <a:effectLst/>
              <a:latin typeface="Times New Roman" panose="02020603050405020304" pitchFamily="18" charset="0"/>
              <a:ea typeface="Times New Roman" panose="02020603050405020304" pitchFamily="18" charset="0"/>
            </a:endParaRPr>
          </a:p>
          <a:p>
            <a:pPr marL="1600200" marR="92710" lvl="3" indent="-228600" algn="just">
              <a:buSzPts val="1200"/>
              <a:buFont typeface="Times New Roman" panose="02020603050405020304" pitchFamily="18" charset="0"/>
              <a:buChar char="–"/>
              <a:tabLst>
                <a:tab pos="899795" algn="l"/>
                <a:tab pos="908050" algn="l"/>
              </a:tabLst>
            </a:pPr>
            <a:r>
              <a:rPr lang="en-US" sz="2000" spc="0" dirty="0">
                <a:effectLst/>
                <a:latin typeface="Times New Roman" panose="02020603050405020304" pitchFamily="18" charset="0"/>
                <a:ea typeface="Times New Roman" panose="02020603050405020304" pitchFamily="18" charset="0"/>
              </a:rPr>
              <a:t>the</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locations,</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dates,</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expected</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time</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duration</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2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audit</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activities</a:t>
            </a:r>
            <a:r>
              <a:rPr lang="en-US" sz="2000" spc="-2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to</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be</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conducted, including meetings with the auditee’s management;</a:t>
            </a:r>
            <a:endParaRPr lang="uk-UA" sz="2000" spc="0" dirty="0">
              <a:effectLst/>
              <a:latin typeface="Times New Roman" panose="02020603050405020304" pitchFamily="18" charset="0"/>
              <a:ea typeface="Times New Roman" panose="02020603050405020304" pitchFamily="18" charset="0"/>
            </a:endParaRPr>
          </a:p>
          <a:p>
            <a:pPr marL="1600200" lvl="3" indent="-228600" algn="just">
              <a:buSzPts val="1200"/>
              <a:buFont typeface="Times New Roman" panose="02020603050405020304" pitchFamily="18" charset="0"/>
              <a:buChar char="–"/>
              <a:tabLst>
                <a:tab pos="899795" algn="l"/>
              </a:tabLst>
            </a:pPr>
            <a:r>
              <a:rPr lang="en-US" sz="2000" spc="0" dirty="0">
                <a:effectLst/>
                <a:latin typeface="Times New Roman" panose="02020603050405020304" pitchFamily="18" charset="0"/>
                <a:ea typeface="Times New Roman" panose="02020603050405020304" pitchFamily="18" charset="0"/>
              </a:rPr>
              <a:t>the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audit methods</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to be</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used;</a:t>
            </a:r>
            <a:endParaRPr lang="uk-UA" sz="2000" spc="0" dirty="0">
              <a:effectLst/>
              <a:latin typeface="Times New Roman" panose="02020603050405020304" pitchFamily="18" charset="0"/>
              <a:ea typeface="Times New Roman" panose="02020603050405020304" pitchFamily="18" charset="0"/>
            </a:endParaRPr>
          </a:p>
          <a:p>
            <a:pPr marL="1600200" marR="88265" lvl="3" indent="-228600" algn="just">
              <a:buSzPts val="1200"/>
              <a:buFont typeface="Times New Roman" panose="02020603050405020304" pitchFamily="18" charset="0"/>
              <a:buChar char="–"/>
              <a:tabLst>
                <a:tab pos="899795" algn="l"/>
                <a:tab pos="908050" algn="l"/>
              </a:tabLst>
            </a:pPr>
            <a:r>
              <a:rPr lang="en-US" sz="2000" spc="0" dirty="0">
                <a:effectLst/>
                <a:latin typeface="Times New Roman" panose="02020603050405020304" pitchFamily="18" charset="0"/>
                <a:ea typeface="Times New Roman" panose="02020603050405020304" pitchFamily="18" charset="0"/>
              </a:rPr>
              <a:t>the</a:t>
            </a:r>
            <a:r>
              <a:rPr lang="en-US" sz="2000" spc="14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roles</a:t>
            </a:r>
            <a:r>
              <a:rPr lang="en-US" sz="2000" spc="15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a:t>
            </a:r>
            <a:r>
              <a:rPr lang="en-US" sz="2000" spc="15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responsibilities</a:t>
            </a:r>
            <a:r>
              <a:rPr lang="en-US" sz="2000" spc="15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14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14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audit</a:t>
            </a:r>
            <a:r>
              <a:rPr lang="en-US" sz="2000" spc="15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team</a:t>
            </a:r>
            <a:r>
              <a:rPr lang="en-US" sz="2000" spc="15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members,</a:t>
            </a:r>
            <a:r>
              <a:rPr lang="en-US" sz="2000" spc="14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as</a:t>
            </a:r>
            <a:r>
              <a:rPr lang="en-US" sz="2000" spc="15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well</a:t>
            </a:r>
            <a:r>
              <a:rPr lang="en-US" sz="2000" spc="15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as</a:t>
            </a:r>
            <a:r>
              <a:rPr lang="en-US" sz="2000" spc="16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guides</a:t>
            </a:r>
            <a:r>
              <a:rPr lang="en-US" sz="2000" spc="15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 </a:t>
            </a:r>
            <a:r>
              <a:rPr lang="en-US" sz="2000" spc="-10" dirty="0">
                <a:effectLst/>
                <a:latin typeface="Times New Roman" panose="02020603050405020304" pitchFamily="18" charset="0"/>
                <a:ea typeface="Times New Roman" panose="02020603050405020304" pitchFamily="18" charset="0"/>
              </a:rPr>
              <a:t>observers.</a:t>
            </a:r>
            <a:endParaRPr lang="uk-UA" sz="20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005569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0E2C0E-AEFF-7F56-0EFE-903A0629EC0D}"/>
              </a:ext>
            </a:extLst>
          </p:cNvPr>
          <p:cNvSpPr txBox="1"/>
          <p:nvPr/>
        </p:nvSpPr>
        <p:spPr>
          <a:xfrm>
            <a:off x="1887792" y="372436"/>
            <a:ext cx="9753601" cy="5940088"/>
          </a:xfrm>
          <a:prstGeom prst="rect">
            <a:avLst/>
          </a:prstGeom>
          <a:noFill/>
        </p:spPr>
        <p:txBody>
          <a:bodyPr wrap="square">
            <a:spAutoFit/>
          </a:bodyPr>
          <a:lstStyle/>
          <a:p>
            <a:pPr marL="0" lvl="2">
              <a:buSzPts val="1200"/>
              <a:tabLst>
                <a:tab pos="899795" algn="l"/>
              </a:tabLst>
            </a:pPr>
            <a:r>
              <a:rPr lang="uk-UA" sz="2000" u="sng" spc="0" dirty="0">
                <a:effectLst/>
                <a:latin typeface="Times New Roman" panose="02020603050405020304" pitchFamily="18" charset="0"/>
                <a:ea typeface="Times New Roman" panose="02020603050405020304" pitchFamily="18" charset="0"/>
              </a:rPr>
              <a:t>2.2.3  </a:t>
            </a:r>
            <a:r>
              <a:rPr lang="en-US" sz="2000" u="sng" spc="0" dirty="0">
                <a:effectLst/>
                <a:latin typeface="Times New Roman" panose="02020603050405020304" pitchFamily="18" charset="0"/>
                <a:ea typeface="Times New Roman" panose="02020603050405020304" pitchFamily="18" charset="0"/>
              </a:rPr>
              <a:t>Assigning</a:t>
            </a:r>
            <a:r>
              <a:rPr lang="en-US" sz="2000" u="sng" spc="-20"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work to</a:t>
            </a:r>
            <a:r>
              <a:rPr lang="en-US" sz="2000" u="sng" spc="-5"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audit </a:t>
            </a:r>
            <a:r>
              <a:rPr lang="en-US" sz="2000" u="sng" spc="-20" dirty="0">
                <a:effectLst/>
                <a:latin typeface="Times New Roman" panose="02020603050405020304" pitchFamily="18" charset="0"/>
                <a:ea typeface="Times New Roman" panose="02020603050405020304" pitchFamily="18" charset="0"/>
              </a:rPr>
              <a:t>team</a:t>
            </a:r>
            <a:endParaRPr lang="uk-UA" sz="2000" spc="0" dirty="0">
              <a:effectLst/>
              <a:latin typeface="Times New Roman" panose="02020603050405020304" pitchFamily="18" charset="0"/>
              <a:ea typeface="Times New Roman" panose="02020603050405020304" pitchFamily="18" charset="0"/>
            </a:endParaRPr>
          </a:p>
          <a:p>
            <a:pPr marR="88265" indent="448945" algn="l"/>
            <a:r>
              <a:rPr lang="en-US" sz="2000" dirty="0">
                <a:effectLst/>
                <a:latin typeface="Times New Roman" panose="02020603050405020304" pitchFamily="18" charset="0"/>
                <a:ea typeface="Times New Roman" panose="02020603050405020304" pitchFamily="18" charset="0"/>
              </a:rPr>
              <a:t>The</a:t>
            </a:r>
            <a:r>
              <a:rPr lang="en-US" sz="2000" spc="1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audit</a:t>
            </a:r>
            <a:r>
              <a:rPr lang="en-US" sz="2000" spc="14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team</a:t>
            </a:r>
            <a:r>
              <a:rPr lang="en-US" sz="2000" spc="14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leader,</a:t>
            </a:r>
            <a:r>
              <a:rPr lang="en-US" sz="2000" spc="1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a:t>
            </a:r>
            <a:r>
              <a:rPr lang="en-US" sz="2000" spc="14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consultation</a:t>
            </a:r>
            <a:r>
              <a:rPr lang="en-US" sz="2000" spc="14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with</a:t>
            </a:r>
            <a:r>
              <a:rPr lang="en-US" sz="2000" spc="1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audit</a:t>
            </a:r>
            <a:r>
              <a:rPr lang="en-US" sz="2000" spc="14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team,</a:t>
            </a:r>
            <a:r>
              <a:rPr lang="en-US" sz="2000" spc="14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should</a:t>
            </a:r>
            <a:r>
              <a:rPr lang="en-US" sz="2000" spc="1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assign</a:t>
            </a:r>
            <a:r>
              <a:rPr lang="en-US" sz="2000" spc="1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14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each</a:t>
            </a:r>
            <a:r>
              <a:rPr lang="en-US" sz="2000" spc="1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team member responsibility for auditing specific processes, activities, functions or locations.</a:t>
            </a:r>
            <a:endParaRPr lang="uk-UA" sz="2000" dirty="0">
              <a:effectLst/>
              <a:latin typeface="Times New Roman" panose="02020603050405020304" pitchFamily="18" charset="0"/>
              <a:ea typeface="Times New Roman" panose="02020603050405020304" pitchFamily="18" charset="0"/>
            </a:endParaRPr>
          </a:p>
          <a:p>
            <a:pPr marL="0" lvl="2">
              <a:buSzPts val="1200"/>
              <a:tabLst>
                <a:tab pos="899795" algn="l"/>
              </a:tabLst>
            </a:pPr>
            <a:r>
              <a:rPr lang="uk-UA" sz="2000" u="sng" spc="0" dirty="0">
                <a:effectLst/>
                <a:latin typeface="Times New Roman" panose="02020603050405020304" pitchFamily="18" charset="0"/>
                <a:ea typeface="Times New Roman" panose="02020603050405020304" pitchFamily="18" charset="0"/>
              </a:rPr>
              <a:t>2.2.4. </a:t>
            </a:r>
            <a:r>
              <a:rPr lang="en-US" sz="2000" u="sng" spc="0" dirty="0">
                <a:effectLst/>
                <a:latin typeface="Times New Roman" panose="02020603050405020304" pitchFamily="18" charset="0"/>
                <a:ea typeface="Times New Roman" panose="02020603050405020304" pitchFamily="18" charset="0"/>
              </a:rPr>
              <a:t>Preparing</a:t>
            </a:r>
            <a:r>
              <a:rPr lang="en-US" sz="2000" u="sng" spc="-25"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work</a:t>
            </a:r>
            <a:r>
              <a:rPr lang="en-US" sz="2000" u="sng" spc="-10" dirty="0">
                <a:effectLst/>
                <a:latin typeface="Times New Roman" panose="02020603050405020304" pitchFamily="18" charset="0"/>
                <a:ea typeface="Times New Roman" panose="02020603050405020304" pitchFamily="18" charset="0"/>
              </a:rPr>
              <a:t> documents</a:t>
            </a:r>
            <a:endParaRPr lang="uk-UA" sz="2000" spc="0" dirty="0">
              <a:effectLst/>
              <a:latin typeface="Times New Roman" panose="02020603050405020304" pitchFamily="18" charset="0"/>
              <a:ea typeface="Times New Roman" panose="02020603050405020304" pitchFamily="18" charset="0"/>
            </a:endParaRPr>
          </a:p>
          <a:p>
            <a:pPr indent="448945" algn="l"/>
            <a:r>
              <a:rPr lang="en-US" sz="2000" dirty="0">
                <a:effectLst/>
                <a:latin typeface="Times New Roman" panose="02020603050405020304" pitchFamily="18" charset="0"/>
                <a:ea typeface="Times New Roman" panose="02020603050405020304" pitchFamily="18" charset="0"/>
              </a:rPr>
              <a:t>The audit team members should collect and review the information relevant to their audit assignments and prepare work documents.</a:t>
            </a:r>
            <a:endParaRPr lang="uk-UA" sz="2000" dirty="0">
              <a:effectLst/>
              <a:latin typeface="Times New Roman" panose="02020603050405020304" pitchFamily="18" charset="0"/>
              <a:ea typeface="Times New Roman" panose="02020603050405020304" pitchFamily="18" charset="0"/>
            </a:endParaRPr>
          </a:p>
          <a:p>
            <a:pPr indent="448945" algn="l"/>
            <a:endParaRPr lang="uk-UA" sz="2000" dirty="0">
              <a:effectLst/>
              <a:latin typeface="Times New Roman" panose="02020603050405020304" pitchFamily="18" charset="0"/>
              <a:ea typeface="Times New Roman" panose="02020603050405020304" pitchFamily="18" charset="0"/>
            </a:endParaRPr>
          </a:p>
          <a:p>
            <a:pPr marL="0" lvl="1">
              <a:buSzPts val="1200"/>
              <a:tabLst>
                <a:tab pos="899795" algn="l"/>
              </a:tabLst>
            </a:pPr>
            <a:r>
              <a:rPr lang="uk-UA" sz="2000" b="1" u="sng" spc="0" dirty="0">
                <a:effectLst/>
                <a:latin typeface="Times New Roman" panose="02020603050405020304" pitchFamily="18" charset="0"/>
                <a:ea typeface="Times New Roman" panose="02020603050405020304" pitchFamily="18" charset="0"/>
              </a:rPr>
              <a:t>2.3. </a:t>
            </a:r>
            <a:r>
              <a:rPr lang="en-US" sz="2000" b="1" u="sng" spc="0" dirty="0">
                <a:effectLst/>
                <a:latin typeface="Times New Roman" panose="02020603050405020304" pitchFamily="18" charset="0"/>
                <a:ea typeface="Times New Roman" panose="02020603050405020304" pitchFamily="18" charset="0"/>
              </a:rPr>
              <a:t>Conducting</a:t>
            </a:r>
            <a:r>
              <a:rPr lang="en-US" sz="2000" b="1" u="sng" spc="-20" dirty="0">
                <a:effectLst/>
                <a:latin typeface="Times New Roman" panose="02020603050405020304" pitchFamily="18" charset="0"/>
                <a:ea typeface="Times New Roman" panose="02020603050405020304" pitchFamily="18" charset="0"/>
              </a:rPr>
              <a:t> </a:t>
            </a:r>
            <a:r>
              <a:rPr lang="en-US" sz="2000" b="1" u="sng" spc="0" dirty="0">
                <a:effectLst/>
                <a:latin typeface="Times New Roman" panose="02020603050405020304" pitchFamily="18" charset="0"/>
                <a:ea typeface="Times New Roman" panose="02020603050405020304" pitchFamily="18" charset="0"/>
              </a:rPr>
              <a:t>the</a:t>
            </a:r>
            <a:r>
              <a:rPr lang="en-US" sz="2000" b="1" u="sng" spc="-5" dirty="0">
                <a:effectLst/>
                <a:latin typeface="Times New Roman" panose="02020603050405020304" pitchFamily="18" charset="0"/>
                <a:ea typeface="Times New Roman" panose="02020603050405020304" pitchFamily="18" charset="0"/>
              </a:rPr>
              <a:t> </a:t>
            </a:r>
            <a:r>
              <a:rPr lang="en-US" sz="2000" b="1" u="sng" spc="0" dirty="0">
                <a:effectLst/>
                <a:latin typeface="Times New Roman" panose="02020603050405020304" pitchFamily="18" charset="0"/>
                <a:ea typeface="Times New Roman" panose="02020603050405020304" pitchFamily="18" charset="0"/>
              </a:rPr>
              <a:t>audit</a:t>
            </a:r>
            <a:r>
              <a:rPr lang="en-US" sz="2000" b="1" u="sng" spc="-5" dirty="0">
                <a:effectLst/>
                <a:latin typeface="Times New Roman" panose="02020603050405020304" pitchFamily="18" charset="0"/>
                <a:ea typeface="Times New Roman" panose="02020603050405020304" pitchFamily="18" charset="0"/>
              </a:rPr>
              <a:t> </a:t>
            </a:r>
            <a:r>
              <a:rPr lang="en-US" sz="2000" b="1" u="sng" spc="-10" dirty="0">
                <a:effectLst/>
                <a:latin typeface="Times New Roman" panose="02020603050405020304" pitchFamily="18" charset="0"/>
                <a:ea typeface="Times New Roman" panose="02020603050405020304" pitchFamily="18" charset="0"/>
              </a:rPr>
              <a:t>activities</a:t>
            </a:r>
            <a:endParaRPr lang="uk-UA" sz="2000" b="1" dirty="0">
              <a:latin typeface="Times New Roman" panose="02020603050405020304" pitchFamily="18" charset="0"/>
              <a:ea typeface="Times New Roman" panose="02020603050405020304" pitchFamily="18" charset="0"/>
            </a:endParaRPr>
          </a:p>
          <a:p>
            <a:pPr marL="0" lvl="1">
              <a:buSzPts val="1200"/>
              <a:tabLst>
                <a:tab pos="899795" algn="l"/>
              </a:tabLst>
            </a:pPr>
            <a:r>
              <a:rPr lang="uk-UA" sz="2000" u="sng" spc="0" dirty="0">
                <a:effectLst/>
                <a:latin typeface="Times New Roman" panose="02020603050405020304" pitchFamily="18" charset="0"/>
                <a:ea typeface="Times New Roman" panose="02020603050405020304" pitchFamily="18" charset="0"/>
              </a:rPr>
              <a:t>2.3.1. </a:t>
            </a:r>
            <a:r>
              <a:rPr lang="en-US" sz="2000" u="sng" spc="0" dirty="0">
                <a:effectLst/>
                <a:latin typeface="Times New Roman" panose="02020603050405020304" pitchFamily="18" charset="0"/>
                <a:ea typeface="Times New Roman" panose="02020603050405020304" pitchFamily="18" charset="0"/>
              </a:rPr>
              <a:t>Assigning</a:t>
            </a:r>
            <a:r>
              <a:rPr lang="en-US" sz="2000" u="sng" spc="-35"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roles</a:t>
            </a:r>
            <a:r>
              <a:rPr lang="en-US" sz="2000" u="sng" spc="-5"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and</a:t>
            </a:r>
            <a:r>
              <a:rPr lang="en-US" sz="2000" u="sng" spc="5"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responsibilities</a:t>
            </a:r>
            <a:r>
              <a:rPr lang="en-US" sz="2000" u="sng" spc="-5"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of</a:t>
            </a:r>
            <a:r>
              <a:rPr lang="en-US" sz="2000" u="sng" spc="-10"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guides</a:t>
            </a:r>
            <a:r>
              <a:rPr lang="en-US" sz="2000" u="sng" spc="-5"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and</a:t>
            </a:r>
            <a:r>
              <a:rPr lang="en-US" sz="2000" u="sng" spc="5" dirty="0">
                <a:effectLst/>
                <a:latin typeface="Times New Roman" panose="02020603050405020304" pitchFamily="18" charset="0"/>
                <a:ea typeface="Times New Roman" panose="02020603050405020304" pitchFamily="18" charset="0"/>
              </a:rPr>
              <a:t> </a:t>
            </a:r>
            <a:r>
              <a:rPr lang="en-US" sz="2000" u="sng" spc="-10" dirty="0">
                <a:effectLst/>
                <a:latin typeface="Times New Roman" panose="02020603050405020304" pitchFamily="18" charset="0"/>
                <a:ea typeface="Times New Roman" panose="02020603050405020304" pitchFamily="18" charset="0"/>
              </a:rPr>
              <a:t>observers</a:t>
            </a:r>
            <a:endParaRPr lang="uk-UA" sz="2000" spc="0" dirty="0">
              <a:effectLst/>
              <a:latin typeface="Times New Roman" panose="02020603050405020304" pitchFamily="18" charset="0"/>
              <a:ea typeface="Times New Roman" panose="02020603050405020304" pitchFamily="18" charset="0"/>
            </a:endParaRPr>
          </a:p>
          <a:p>
            <a:pPr indent="448945" algn="l"/>
            <a:r>
              <a:rPr lang="en-US" sz="2000" dirty="0">
                <a:effectLst/>
                <a:latin typeface="Times New Roman" panose="02020603050405020304" pitchFamily="18" charset="0"/>
                <a:ea typeface="Times New Roman" panose="02020603050405020304" pitchFamily="18" charset="0"/>
              </a:rPr>
              <a:t>Guides and observers may accompany the audit team with approvals from the audit team leader, audit client and/or auditee. Their responsibilities should include the following:</a:t>
            </a:r>
            <a:endParaRPr lang="uk-UA" sz="2000" dirty="0">
              <a:effectLst/>
              <a:latin typeface="Times New Roman" panose="02020603050405020304" pitchFamily="18" charset="0"/>
              <a:ea typeface="Times New Roman" panose="02020603050405020304" pitchFamily="18" charset="0"/>
            </a:endParaRPr>
          </a:p>
          <a:p>
            <a:pPr marR="93345" lvl="0" indent="-342900">
              <a:buSzPts val="1200"/>
              <a:buFont typeface="Times New Roman" panose="02020603050405020304" pitchFamily="18" charset="0"/>
              <a:buAutoNum type="alphaLcParenR"/>
              <a:tabLst>
                <a:tab pos="655320" algn="l"/>
              </a:tabLst>
            </a:pPr>
            <a:r>
              <a:rPr lang="en-US" sz="2000" spc="-5" dirty="0">
                <a:effectLst/>
                <a:latin typeface="Times New Roman" panose="02020603050405020304" pitchFamily="18" charset="0"/>
                <a:ea typeface="Times New Roman" panose="02020603050405020304" pitchFamily="18" charset="0"/>
              </a:rPr>
              <a:t>assisting</a:t>
            </a:r>
            <a:r>
              <a:rPr lang="en-US" sz="2000" spc="365" dirty="0">
                <a:effectLst/>
                <a:latin typeface="Times New Roman" panose="02020603050405020304" pitchFamily="18" charset="0"/>
                <a:ea typeface="Times New Roman" panose="02020603050405020304" pitchFamily="18" charset="0"/>
              </a:rPr>
              <a:t> </a:t>
            </a:r>
            <a:r>
              <a:rPr lang="en-US" sz="2000" spc="-5" dirty="0">
                <a:effectLst/>
                <a:latin typeface="Times New Roman" panose="02020603050405020304" pitchFamily="18" charset="0"/>
                <a:ea typeface="Times New Roman" panose="02020603050405020304" pitchFamily="18" charset="0"/>
              </a:rPr>
              <a:t>the</a:t>
            </a:r>
            <a:r>
              <a:rPr lang="en-US" sz="2000" spc="370" dirty="0">
                <a:effectLst/>
                <a:latin typeface="Times New Roman" panose="02020603050405020304" pitchFamily="18" charset="0"/>
                <a:ea typeface="Times New Roman" panose="02020603050405020304" pitchFamily="18" charset="0"/>
              </a:rPr>
              <a:t> </a:t>
            </a:r>
            <a:r>
              <a:rPr lang="en-US" sz="2000" spc="-5" dirty="0">
                <a:effectLst/>
                <a:latin typeface="Times New Roman" panose="02020603050405020304" pitchFamily="18" charset="0"/>
                <a:ea typeface="Times New Roman" panose="02020603050405020304" pitchFamily="18" charset="0"/>
              </a:rPr>
              <a:t>auditors</a:t>
            </a:r>
            <a:r>
              <a:rPr lang="en-US" sz="2000" spc="375" dirty="0">
                <a:effectLst/>
                <a:latin typeface="Times New Roman" panose="02020603050405020304" pitchFamily="18" charset="0"/>
                <a:ea typeface="Times New Roman" panose="02020603050405020304" pitchFamily="18" charset="0"/>
              </a:rPr>
              <a:t> </a:t>
            </a:r>
            <a:r>
              <a:rPr lang="en-US" sz="2000" spc="-5" dirty="0">
                <a:effectLst/>
                <a:latin typeface="Times New Roman" panose="02020603050405020304" pitchFamily="18" charset="0"/>
                <a:ea typeface="Times New Roman" panose="02020603050405020304" pitchFamily="18" charset="0"/>
              </a:rPr>
              <a:t>in</a:t>
            </a:r>
            <a:r>
              <a:rPr lang="en-US" sz="2000" spc="375" dirty="0">
                <a:effectLst/>
                <a:latin typeface="Times New Roman" panose="02020603050405020304" pitchFamily="18" charset="0"/>
                <a:ea typeface="Times New Roman" panose="02020603050405020304" pitchFamily="18" charset="0"/>
              </a:rPr>
              <a:t> </a:t>
            </a:r>
            <a:r>
              <a:rPr lang="en-US" sz="2000" spc="-5" dirty="0">
                <a:effectLst/>
                <a:latin typeface="Times New Roman" panose="02020603050405020304" pitchFamily="18" charset="0"/>
                <a:ea typeface="Times New Roman" panose="02020603050405020304" pitchFamily="18" charset="0"/>
              </a:rPr>
              <a:t>identifying</a:t>
            </a:r>
            <a:r>
              <a:rPr lang="en-US" sz="2000" spc="365" dirty="0">
                <a:effectLst/>
                <a:latin typeface="Times New Roman" panose="02020603050405020304" pitchFamily="18" charset="0"/>
                <a:ea typeface="Times New Roman" panose="02020603050405020304" pitchFamily="18" charset="0"/>
              </a:rPr>
              <a:t> </a:t>
            </a:r>
            <a:r>
              <a:rPr lang="en-US" sz="2000" spc="-5" dirty="0">
                <a:effectLst/>
                <a:latin typeface="Times New Roman" panose="02020603050405020304" pitchFamily="18" charset="0"/>
                <a:ea typeface="Times New Roman" panose="02020603050405020304" pitchFamily="18" charset="0"/>
              </a:rPr>
              <a:t>individuals</a:t>
            </a:r>
            <a:r>
              <a:rPr lang="en-US" sz="2000" spc="375" dirty="0">
                <a:effectLst/>
                <a:latin typeface="Times New Roman" panose="02020603050405020304" pitchFamily="18" charset="0"/>
                <a:ea typeface="Times New Roman" panose="02020603050405020304" pitchFamily="18" charset="0"/>
              </a:rPr>
              <a:t> </a:t>
            </a:r>
            <a:r>
              <a:rPr lang="en-US" sz="2000" spc="-5" dirty="0">
                <a:effectLst/>
                <a:latin typeface="Times New Roman" panose="02020603050405020304" pitchFamily="18" charset="0"/>
                <a:ea typeface="Times New Roman" panose="02020603050405020304" pitchFamily="18" charset="0"/>
              </a:rPr>
              <a:t>to</a:t>
            </a:r>
            <a:r>
              <a:rPr lang="en-US" sz="2000" spc="375" dirty="0">
                <a:effectLst/>
                <a:latin typeface="Times New Roman" panose="02020603050405020304" pitchFamily="18" charset="0"/>
                <a:ea typeface="Times New Roman" panose="02020603050405020304" pitchFamily="18" charset="0"/>
              </a:rPr>
              <a:t> </a:t>
            </a:r>
            <a:r>
              <a:rPr lang="en-US" sz="2000" spc="-5" dirty="0">
                <a:effectLst/>
                <a:latin typeface="Times New Roman" panose="02020603050405020304" pitchFamily="18" charset="0"/>
                <a:ea typeface="Times New Roman" panose="02020603050405020304" pitchFamily="18" charset="0"/>
              </a:rPr>
              <a:t>participate</a:t>
            </a:r>
            <a:r>
              <a:rPr lang="en-US" sz="2000" spc="370" dirty="0">
                <a:effectLst/>
                <a:latin typeface="Times New Roman" panose="02020603050405020304" pitchFamily="18" charset="0"/>
                <a:ea typeface="Times New Roman" panose="02020603050405020304" pitchFamily="18" charset="0"/>
              </a:rPr>
              <a:t> </a:t>
            </a:r>
            <a:r>
              <a:rPr lang="en-US" sz="2000" spc="-5" dirty="0">
                <a:effectLst/>
                <a:latin typeface="Times New Roman" panose="02020603050405020304" pitchFamily="18" charset="0"/>
                <a:ea typeface="Times New Roman" panose="02020603050405020304" pitchFamily="18" charset="0"/>
              </a:rPr>
              <a:t>in</a:t>
            </a:r>
            <a:r>
              <a:rPr lang="en-US" sz="2000" spc="375" dirty="0">
                <a:effectLst/>
                <a:latin typeface="Times New Roman" panose="02020603050405020304" pitchFamily="18" charset="0"/>
                <a:ea typeface="Times New Roman" panose="02020603050405020304" pitchFamily="18" charset="0"/>
              </a:rPr>
              <a:t> </a:t>
            </a:r>
            <a:r>
              <a:rPr lang="en-US" sz="2000" spc="-5" dirty="0">
                <a:effectLst/>
                <a:latin typeface="Times New Roman" panose="02020603050405020304" pitchFamily="18" charset="0"/>
                <a:ea typeface="Times New Roman" panose="02020603050405020304" pitchFamily="18" charset="0"/>
              </a:rPr>
              <a:t>interviews</a:t>
            </a:r>
            <a:r>
              <a:rPr lang="en-US" sz="2000" spc="370" dirty="0">
                <a:effectLst/>
                <a:latin typeface="Times New Roman" panose="02020603050405020304" pitchFamily="18" charset="0"/>
                <a:ea typeface="Times New Roman" panose="02020603050405020304" pitchFamily="18" charset="0"/>
              </a:rPr>
              <a:t> </a:t>
            </a:r>
            <a:r>
              <a:rPr lang="en-US" sz="2000" spc="-5" dirty="0">
                <a:effectLst/>
                <a:latin typeface="Times New Roman" panose="02020603050405020304" pitchFamily="18" charset="0"/>
                <a:ea typeface="Times New Roman" panose="02020603050405020304" pitchFamily="18" charset="0"/>
              </a:rPr>
              <a:t>and confirming timings and locations;</a:t>
            </a:r>
            <a:endParaRPr lang="uk-UA" sz="2000" spc="-5" dirty="0">
              <a:effectLst/>
              <a:latin typeface="Times New Roman" panose="02020603050405020304" pitchFamily="18" charset="0"/>
              <a:ea typeface="Times New Roman" panose="02020603050405020304" pitchFamily="18" charset="0"/>
            </a:endParaRPr>
          </a:p>
          <a:p>
            <a:pPr lvl="0" indent="-342900">
              <a:buSzPts val="1200"/>
              <a:buFont typeface="Times New Roman" panose="02020603050405020304" pitchFamily="18" charset="0"/>
              <a:buAutoNum type="alphaLcParenR"/>
              <a:tabLst>
                <a:tab pos="614680" algn="l"/>
              </a:tabLst>
            </a:pPr>
            <a:r>
              <a:rPr lang="en-US" sz="2000" spc="-5" dirty="0">
                <a:effectLst/>
                <a:latin typeface="Times New Roman" panose="02020603050405020304" pitchFamily="18" charset="0"/>
                <a:ea typeface="Times New Roman" panose="02020603050405020304" pitchFamily="18" charset="0"/>
              </a:rPr>
              <a:t>arranging access to specific locations of the </a:t>
            </a:r>
            <a:r>
              <a:rPr lang="en-US" sz="2000" spc="-10" dirty="0">
                <a:effectLst/>
                <a:latin typeface="Times New Roman" panose="02020603050405020304" pitchFamily="18" charset="0"/>
                <a:ea typeface="Times New Roman" panose="02020603050405020304" pitchFamily="18" charset="0"/>
              </a:rPr>
              <a:t>auditee.</a:t>
            </a:r>
            <a:endParaRPr lang="uk-UA" sz="2000" spc="-5" dirty="0">
              <a:latin typeface="Times New Roman" panose="02020603050405020304" pitchFamily="18" charset="0"/>
              <a:ea typeface="Times New Roman" panose="02020603050405020304" pitchFamily="18" charset="0"/>
            </a:endParaRPr>
          </a:p>
          <a:p>
            <a:pPr lvl="0">
              <a:buSzPts val="1200"/>
              <a:tabLst>
                <a:tab pos="614680" algn="l"/>
              </a:tabLst>
            </a:pPr>
            <a:r>
              <a:rPr lang="uk-UA" sz="2000" u="sng" spc="0" dirty="0">
                <a:effectLst/>
                <a:latin typeface="Times New Roman" panose="02020603050405020304" pitchFamily="18" charset="0"/>
                <a:ea typeface="Times New Roman" panose="02020603050405020304" pitchFamily="18" charset="0"/>
              </a:rPr>
              <a:t>2.3.2. </a:t>
            </a:r>
            <a:r>
              <a:rPr lang="en-US" sz="2000" u="sng" spc="0" dirty="0">
                <a:effectLst/>
                <a:latin typeface="Times New Roman" panose="02020603050405020304" pitchFamily="18" charset="0"/>
                <a:ea typeface="Times New Roman" panose="02020603050405020304" pitchFamily="18" charset="0"/>
              </a:rPr>
              <a:t>Conducting the opening meeting</a:t>
            </a:r>
            <a:r>
              <a:rPr lang="en-US" sz="2000" spc="0" dirty="0">
                <a:effectLst/>
                <a:latin typeface="Times New Roman" panose="02020603050405020304" pitchFamily="18" charset="0"/>
                <a:ea typeface="Times New Roman" panose="02020603050405020304" pitchFamily="18" charset="0"/>
              </a:rPr>
              <a:t> </a:t>
            </a:r>
            <a:endParaRPr lang="uk-UA" sz="2000" spc="0" dirty="0">
              <a:effectLst/>
              <a:latin typeface="Times New Roman" panose="02020603050405020304" pitchFamily="18" charset="0"/>
              <a:ea typeface="Times New Roman" panose="02020603050405020304" pitchFamily="18" charset="0"/>
            </a:endParaRPr>
          </a:p>
          <a:p>
            <a:pPr lvl="0">
              <a:buSzPts val="1200"/>
              <a:tabLst>
                <a:tab pos="614680" algn="l"/>
              </a:tabLst>
            </a:pPr>
            <a:r>
              <a:rPr lang="en-US" sz="2000" spc="0" dirty="0">
                <a:effectLst/>
                <a:latin typeface="Times New Roman" panose="02020603050405020304" pitchFamily="18" charset="0"/>
                <a:ea typeface="Times New Roman" panose="02020603050405020304" pitchFamily="18" charset="0"/>
              </a:rPr>
              <a:t>The</a:t>
            </a:r>
            <a:r>
              <a:rPr lang="en-US" sz="2000" spc="-3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purpose</a:t>
            </a:r>
            <a:r>
              <a:rPr lang="en-US" sz="2000" spc="-2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2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2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opening</a:t>
            </a:r>
            <a:r>
              <a:rPr lang="en-US" sz="2000" spc="-3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meeting</a:t>
            </a:r>
            <a:r>
              <a:rPr lang="en-US" sz="2000" spc="-3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is</a:t>
            </a:r>
            <a:r>
              <a:rPr lang="en-US" sz="2000" spc="-2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to:</a:t>
            </a:r>
            <a:endParaRPr lang="uk-UA" sz="2000" spc="0" dirty="0">
              <a:effectLst/>
              <a:latin typeface="Times New Roman" panose="02020603050405020304" pitchFamily="18" charset="0"/>
              <a:ea typeface="Times New Roman" panose="02020603050405020304" pitchFamily="18" charset="0"/>
            </a:endParaRPr>
          </a:p>
          <a:p>
            <a:pPr marL="0" lvl="3" indent="-228600">
              <a:buSzPts val="1200"/>
              <a:buFont typeface="Times New Roman" panose="02020603050405020304" pitchFamily="18" charset="0"/>
              <a:buChar char="–"/>
              <a:tabLst>
                <a:tab pos="899795" algn="l"/>
              </a:tabLst>
            </a:pPr>
            <a:r>
              <a:rPr lang="en-US" sz="2000" spc="0" dirty="0">
                <a:effectLst/>
                <a:latin typeface="Times New Roman" panose="02020603050405020304" pitchFamily="18" charset="0"/>
                <a:ea typeface="Times New Roman" panose="02020603050405020304" pitchFamily="18" charset="0"/>
              </a:rPr>
              <a:t>confirm</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1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agreement</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 all parties</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to</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audit </a:t>
            </a:r>
            <a:r>
              <a:rPr lang="en-US" sz="2000" spc="-10" dirty="0">
                <a:effectLst/>
                <a:latin typeface="Times New Roman" panose="02020603050405020304" pitchFamily="18" charset="0"/>
                <a:ea typeface="Times New Roman" panose="02020603050405020304" pitchFamily="18" charset="0"/>
              </a:rPr>
              <a:t>plan;</a:t>
            </a:r>
            <a:endParaRPr lang="uk-UA" sz="2000" spc="0" dirty="0">
              <a:effectLst/>
              <a:latin typeface="Times New Roman" panose="02020603050405020304" pitchFamily="18" charset="0"/>
              <a:ea typeface="Times New Roman" panose="02020603050405020304" pitchFamily="18" charset="0"/>
            </a:endParaRPr>
          </a:p>
          <a:p>
            <a:pPr marL="0" lvl="3" indent="-228600">
              <a:buSzPts val="1200"/>
              <a:buFont typeface="Times New Roman" panose="02020603050405020304" pitchFamily="18" charset="0"/>
              <a:buChar char="–"/>
              <a:tabLst>
                <a:tab pos="899795" algn="l"/>
              </a:tabLst>
            </a:pPr>
            <a:r>
              <a:rPr lang="en-US" sz="2000" spc="0" dirty="0">
                <a:effectLst/>
                <a:latin typeface="Times New Roman" panose="02020603050405020304" pitchFamily="18" charset="0"/>
                <a:ea typeface="Times New Roman" panose="02020603050405020304" pitchFamily="18" charset="0"/>
              </a:rPr>
              <a:t>introduce</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the</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audit</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team;</a:t>
            </a:r>
            <a:endParaRPr lang="uk-UA" sz="2000" spc="0" dirty="0">
              <a:effectLst/>
              <a:latin typeface="Times New Roman" panose="02020603050405020304" pitchFamily="18" charset="0"/>
              <a:ea typeface="Times New Roman" panose="02020603050405020304" pitchFamily="18" charset="0"/>
            </a:endParaRPr>
          </a:p>
          <a:p>
            <a:pPr marL="0" lvl="3" indent="-228600">
              <a:buSzPts val="1200"/>
              <a:buFont typeface="Times New Roman" panose="02020603050405020304" pitchFamily="18" charset="0"/>
              <a:buChar char="–"/>
              <a:tabLst>
                <a:tab pos="899795" algn="l"/>
              </a:tabLst>
            </a:pPr>
            <a:r>
              <a:rPr lang="en-US" sz="2000" spc="0" dirty="0">
                <a:effectLst/>
                <a:latin typeface="Times New Roman" panose="02020603050405020304" pitchFamily="18" charset="0"/>
                <a:ea typeface="Times New Roman" panose="02020603050405020304" pitchFamily="18" charset="0"/>
              </a:rPr>
              <a:t>ensure</a:t>
            </a:r>
            <a:r>
              <a:rPr lang="en-US" sz="2000" spc="-1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that</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all</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planned audit</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activities</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can</a:t>
            </a:r>
            <a:r>
              <a:rPr lang="en-US" sz="2000" spc="-5"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be</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performed.</a:t>
            </a:r>
            <a:endParaRPr lang="uk-UA" sz="20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931125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AAF1810-1F2B-C4B8-5170-77AD28871049}"/>
              </a:ext>
            </a:extLst>
          </p:cNvPr>
          <p:cNvSpPr txBox="1"/>
          <p:nvPr/>
        </p:nvSpPr>
        <p:spPr>
          <a:xfrm>
            <a:off x="1936955" y="298656"/>
            <a:ext cx="9547122" cy="6260688"/>
          </a:xfrm>
          <a:prstGeom prst="rect">
            <a:avLst/>
          </a:prstGeom>
          <a:noFill/>
        </p:spPr>
        <p:txBody>
          <a:bodyPr wrap="square">
            <a:spAutoFit/>
          </a:bodyPr>
          <a:lstStyle/>
          <a:p>
            <a:pPr lvl="2" algn="just">
              <a:spcBef>
                <a:spcPts val="330"/>
              </a:spcBef>
              <a:buSzPts val="1200"/>
              <a:tabLst>
                <a:tab pos="900430" algn="l"/>
              </a:tabLst>
            </a:pPr>
            <a:r>
              <a:rPr lang="uk-UA" sz="2000" u="sng" spc="0" dirty="0">
                <a:effectLst/>
                <a:latin typeface="Times New Roman" panose="02020603050405020304" pitchFamily="18" charset="0"/>
                <a:ea typeface="Times New Roman" panose="02020603050405020304" pitchFamily="18" charset="0"/>
              </a:rPr>
              <a:t>2.3.3. </a:t>
            </a:r>
            <a:r>
              <a:rPr lang="en-US" sz="2000" u="sng" spc="0" dirty="0">
                <a:effectLst/>
                <a:latin typeface="Times New Roman" panose="02020603050405020304" pitchFamily="18" charset="0"/>
                <a:ea typeface="Times New Roman" panose="02020603050405020304" pitchFamily="18" charset="0"/>
              </a:rPr>
              <a:t>Communicating</a:t>
            </a:r>
            <a:r>
              <a:rPr lang="en-US" sz="2000" u="sng" spc="-20"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during</a:t>
            </a:r>
            <a:r>
              <a:rPr lang="en-US" sz="2000" u="sng" spc="-15" dirty="0">
                <a:effectLst/>
                <a:latin typeface="Times New Roman" panose="02020603050405020304" pitchFamily="18" charset="0"/>
                <a:ea typeface="Times New Roman" panose="02020603050405020304" pitchFamily="18" charset="0"/>
              </a:rPr>
              <a:t> </a:t>
            </a:r>
            <a:r>
              <a:rPr lang="en-US" sz="2000" u="sng" spc="-10" dirty="0">
                <a:effectLst/>
                <a:latin typeface="Times New Roman" panose="02020603050405020304" pitchFamily="18" charset="0"/>
                <a:ea typeface="Times New Roman" panose="02020603050405020304" pitchFamily="18" charset="0"/>
              </a:rPr>
              <a:t>audit</a:t>
            </a:r>
            <a:endParaRPr lang="uk-UA" sz="2000" spc="0" dirty="0">
              <a:effectLst/>
              <a:latin typeface="Times New Roman" panose="02020603050405020304" pitchFamily="18" charset="0"/>
              <a:ea typeface="Times New Roman" panose="02020603050405020304" pitchFamily="18" charset="0"/>
            </a:endParaRPr>
          </a:p>
          <a:p>
            <a:pPr marL="1270" marR="90805" indent="448945" algn="just"/>
            <a:r>
              <a:rPr lang="en-US" sz="2000" dirty="0">
                <a:effectLst/>
                <a:latin typeface="Times New Roman" panose="02020603050405020304" pitchFamily="18" charset="0"/>
                <a:ea typeface="Times New Roman" panose="02020603050405020304" pitchFamily="18" charset="0"/>
              </a:rPr>
              <a:t>During the audit, the audit team leader should periodically communicate the progress of the audit and any concerns to the auditee. Evidence collected during the audit that suggests an immediate and significant risk to the auditee should be reported without delay to the auditee.</a:t>
            </a:r>
            <a:endParaRPr lang="uk-UA" sz="2000" dirty="0">
              <a:effectLst/>
              <a:latin typeface="Times New Roman" panose="02020603050405020304" pitchFamily="18" charset="0"/>
              <a:ea typeface="Times New Roman" panose="02020603050405020304" pitchFamily="18" charset="0"/>
            </a:endParaRPr>
          </a:p>
          <a:p>
            <a:pPr lvl="2" algn="just">
              <a:spcBef>
                <a:spcPts val="5"/>
              </a:spcBef>
              <a:buSzPts val="1200"/>
              <a:tabLst>
                <a:tab pos="900430" algn="l"/>
              </a:tabLst>
            </a:pPr>
            <a:r>
              <a:rPr lang="uk-UA" sz="2000" u="sng" spc="0" dirty="0">
                <a:effectLst/>
                <a:latin typeface="Times New Roman" panose="02020603050405020304" pitchFamily="18" charset="0"/>
                <a:ea typeface="Times New Roman" panose="02020603050405020304" pitchFamily="18" charset="0"/>
              </a:rPr>
              <a:t>2.3.4. </a:t>
            </a:r>
            <a:r>
              <a:rPr lang="en-US" sz="2000" u="sng" spc="0" dirty="0">
                <a:effectLst/>
                <a:latin typeface="Times New Roman" panose="02020603050405020304" pitchFamily="18" charset="0"/>
                <a:ea typeface="Times New Roman" panose="02020603050405020304" pitchFamily="18" charset="0"/>
              </a:rPr>
              <a:t>Audit information availability</a:t>
            </a:r>
            <a:r>
              <a:rPr lang="en-US" sz="2000" u="sng" spc="-30"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and </a:t>
            </a:r>
            <a:r>
              <a:rPr lang="en-US" sz="2000" u="sng" spc="-10" dirty="0">
                <a:effectLst/>
                <a:latin typeface="Times New Roman" panose="02020603050405020304" pitchFamily="18" charset="0"/>
                <a:ea typeface="Times New Roman" panose="02020603050405020304" pitchFamily="18" charset="0"/>
              </a:rPr>
              <a:t>access</a:t>
            </a:r>
            <a:endParaRPr lang="uk-UA" sz="2000" spc="0" dirty="0">
              <a:effectLst/>
              <a:latin typeface="Times New Roman" panose="02020603050405020304" pitchFamily="18" charset="0"/>
              <a:ea typeface="Times New Roman" panose="02020603050405020304" pitchFamily="18" charset="0"/>
            </a:endParaRPr>
          </a:p>
          <a:p>
            <a:pPr marL="1270" marR="93980" indent="448945" algn="just"/>
            <a:r>
              <a:rPr lang="en-US" sz="2000" dirty="0">
                <a:effectLst/>
                <a:latin typeface="Times New Roman" panose="02020603050405020304" pitchFamily="18" charset="0"/>
                <a:ea typeface="Times New Roman" panose="02020603050405020304" pitchFamily="18" charset="0"/>
              </a:rPr>
              <a:t>Where, when and how to access audit information is crucial to the audit. The location is where the information needed for the specific audit activity is available to the audit team. This may include physical and virtual locations.</a:t>
            </a:r>
            <a:endParaRPr lang="uk-UA" sz="2000" dirty="0">
              <a:effectLst/>
              <a:latin typeface="Times New Roman" panose="02020603050405020304" pitchFamily="18" charset="0"/>
              <a:ea typeface="Times New Roman" panose="02020603050405020304" pitchFamily="18" charset="0"/>
            </a:endParaRPr>
          </a:p>
          <a:p>
            <a:pPr lvl="2" algn="just">
              <a:buSzPts val="1200"/>
              <a:tabLst>
                <a:tab pos="900430" algn="l"/>
              </a:tabLst>
            </a:pPr>
            <a:r>
              <a:rPr lang="uk-UA" sz="2000" u="sng" spc="0" dirty="0">
                <a:effectLst/>
                <a:latin typeface="Times New Roman" panose="02020603050405020304" pitchFamily="18" charset="0"/>
                <a:ea typeface="Times New Roman" panose="02020603050405020304" pitchFamily="18" charset="0"/>
              </a:rPr>
              <a:t>2.3.5. </a:t>
            </a:r>
            <a:r>
              <a:rPr lang="en-US" sz="2000" u="sng" spc="0" dirty="0">
                <a:effectLst/>
                <a:latin typeface="Times New Roman" panose="02020603050405020304" pitchFamily="18" charset="0"/>
                <a:ea typeface="Times New Roman" panose="02020603050405020304" pitchFamily="18" charset="0"/>
              </a:rPr>
              <a:t>Reviewing</a:t>
            </a:r>
            <a:r>
              <a:rPr lang="en-US" sz="2000" u="sng" spc="-15"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documented information</a:t>
            </a:r>
            <a:r>
              <a:rPr lang="en-US" sz="2000" u="sng" spc="-5"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while</a:t>
            </a:r>
            <a:r>
              <a:rPr lang="en-US" sz="2000" u="sng" spc="-5"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conducting</a:t>
            </a:r>
            <a:r>
              <a:rPr lang="en-US" sz="2000" u="sng" spc="-15" dirty="0">
                <a:effectLst/>
                <a:latin typeface="Times New Roman" panose="02020603050405020304" pitchFamily="18" charset="0"/>
                <a:ea typeface="Times New Roman" panose="02020603050405020304" pitchFamily="18" charset="0"/>
              </a:rPr>
              <a:t> </a:t>
            </a:r>
            <a:r>
              <a:rPr lang="en-US" sz="2000" u="sng" spc="-10" dirty="0">
                <a:effectLst/>
                <a:latin typeface="Times New Roman" panose="02020603050405020304" pitchFamily="18" charset="0"/>
                <a:ea typeface="Times New Roman" panose="02020603050405020304" pitchFamily="18" charset="0"/>
              </a:rPr>
              <a:t>audit</a:t>
            </a:r>
            <a:endParaRPr lang="uk-UA" sz="2000" spc="0" dirty="0">
              <a:effectLst/>
              <a:latin typeface="Times New Roman" panose="02020603050405020304" pitchFamily="18" charset="0"/>
              <a:ea typeface="Times New Roman" panose="02020603050405020304" pitchFamily="18" charset="0"/>
            </a:endParaRPr>
          </a:p>
          <a:p>
            <a:pPr marL="1270" marR="91440" indent="448945" algn="just"/>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auditee’s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relevant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documented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information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should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reviewed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determine the conformity of the system, as far as documented, with audit criteria.</a:t>
            </a:r>
            <a:endParaRPr lang="uk-UA" sz="2000" dirty="0">
              <a:effectLst/>
              <a:latin typeface="Times New Roman" panose="02020603050405020304" pitchFamily="18" charset="0"/>
              <a:ea typeface="Times New Roman" panose="02020603050405020304" pitchFamily="18" charset="0"/>
            </a:endParaRPr>
          </a:p>
          <a:p>
            <a:pPr lvl="2" algn="just">
              <a:buSzPts val="1200"/>
              <a:tabLst>
                <a:tab pos="900430" algn="l"/>
              </a:tabLst>
            </a:pPr>
            <a:r>
              <a:rPr lang="uk-UA" sz="2000" u="sng" spc="0" dirty="0">
                <a:effectLst/>
                <a:latin typeface="Times New Roman" panose="02020603050405020304" pitchFamily="18" charset="0"/>
                <a:ea typeface="Times New Roman" panose="02020603050405020304" pitchFamily="18" charset="0"/>
              </a:rPr>
              <a:t>2.3.6. </a:t>
            </a:r>
            <a:r>
              <a:rPr lang="en-US" sz="2000" u="sng" spc="0" dirty="0">
                <a:effectLst/>
                <a:latin typeface="Times New Roman" panose="02020603050405020304" pitchFamily="18" charset="0"/>
                <a:ea typeface="Times New Roman" panose="02020603050405020304" pitchFamily="18" charset="0"/>
              </a:rPr>
              <a:t>Collecting</a:t>
            </a:r>
            <a:r>
              <a:rPr lang="en-US" sz="2000" u="sng" spc="-20"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and</a:t>
            </a:r>
            <a:r>
              <a:rPr lang="en-US" sz="2000" u="sng" spc="-5"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verifying</a:t>
            </a:r>
            <a:r>
              <a:rPr lang="en-US" sz="2000" u="sng" spc="-5" dirty="0">
                <a:effectLst/>
                <a:latin typeface="Times New Roman" panose="02020603050405020304" pitchFamily="18" charset="0"/>
                <a:ea typeface="Times New Roman" panose="02020603050405020304" pitchFamily="18" charset="0"/>
              </a:rPr>
              <a:t> </a:t>
            </a:r>
            <a:r>
              <a:rPr lang="en-US" sz="2000" u="sng" spc="-10" dirty="0">
                <a:effectLst/>
                <a:latin typeface="Times New Roman" panose="02020603050405020304" pitchFamily="18" charset="0"/>
                <a:ea typeface="Times New Roman" panose="02020603050405020304" pitchFamily="18" charset="0"/>
              </a:rPr>
              <a:t>information</a:t>
            </a:r>
            <a:endParaRPr lang="uk-UA" sz="2000" spc="0" dirty="0">
              <a:effectLst/>
              <a:latin typeface="Times New Roman" panose="02020603050405020304" pitchFamily="18" charset="0"/>
              <a:ea typeface="Times New Roman" panose="02020603050405020304" pitchFamily="18" charset="0"/>
            </a:endParaRPr>
          </a:p>
          <a:p>
            <a:pPr marL="1270" marR="90805" indent="448945" algn="just"/>
            <a:r>
              <a:rPr lang="en-US" sz="2000" dirty="0">
                <a:effectLst/>
                <a:latin typeface="Times New Roman" panose="02020603050405020304" pitchFamily="18" charset="0"/>
                <a:ea typeface="Times New Roman" panose="02020603050405020304" pitchFamily="18" charset="0"/>
              </a:rPr>
              <a:t>During</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audit,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information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relevant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audit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objectives,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scope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criteria should be collected by means of appropriate sampling and should be verified, as far as </a:t>
            </a:r>
            <a:r>
              <a:rPr lang="en-US" sz="2000" spc="-10" dirty="0">
                <a:effectLst/>
                <a:latin typeface="Times New Roman" panose="02020603050405020304" pitchFamily="18" charset="0"/>
                <a:ea typeface="Times New Roman" panose="02020603050405020304" pitchFamily="18" charset="0"/>
              </a:rPr>
              <a:t>practicable.</a:t>
            </a:r>
            <a:endParaRPr lang="uk-UA" sz="2000" dirty="0">
              <a:effectLst/>
              <a:latin typeface="Times New Roman" panose="02020603050405020304" pitchFamily="18" charset="0"/>
              <a:ea typeface="Times New Roman" panose="02020603050405020304" pitchFamily="18" charset="0"/>
            </a:endParaRPr>
          </a:p>
          <a:p>
            <a:pPr lvl="2" algn="just">
              <a:buSzPts val="1200"/>
              <a:tabLst>
                <a:tab pos="900430" algn="l"/>
              </a:tabLst>
            </a:pPr>
            <a:r>
              <a:rPr lang="uk-UA" sz="2000" u="sng" spc="0" dirty="0">
                <a:effectLst/>
                <a:latin typeface="Times New Roman" panose="02020603050405020304" pitchFamily="18" charset="0"/>
                <a:ea typeface="Times New Roman" panose="02020603050405020304" pitchFamily="18" charset="0"/>
              </a:rPr>
              <a:t>2.3.7. </a:t>
            </a:r>
            <a:r>
              <a:rPr lang="en-US" sz="2000" u="sng" spc="0" dirty="0">
                <a:effectLst/>
                <a:latin typeface="Times New Roman" panose="02020603050405020304" pitchFamily="18" charset="0"/>
                <a:ea typeface="Times New Roman" panose="02020603050405020304" pitchFamily="18" charset="0"/>
              </a:rPr>
              <a:t>Generating</a:t>
            </a:r>
            <a:r>
              <a:rPr lang="en-US" sz="2000" u="sng" spc="-15"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audit</a:t>
            </a:r>
            <a:r>
              <a:rPr lang="en-US" sz="2000" u="sng" spc="-10" dirty="0">
                <a:effectLst/>
                <a:latin typeface="Times New Roman" panose="02020603050405020304" pitchFamily="18" charset="0"/>
                <a:ea typeface="Times New Roman" panose="02020603050405020304" pitchFamily="18" charset="0"/>
              </a:rPr>
              <a:t> findings</a:t>
            </a:r>
            <a:endParaRPr lang="uk-UA" sz="2000" spc="0" dirty="0">
              <a:effectLst/>
              <a:latin typeface="Times New Roman" panose="02020603050405020304" pitchFamily="18" charset="0"/>
              <a:ea typeface="Times New Roman" panose="02020603050405020304" pitchFamily="18" charset="0"/>
            </a:endParaRPr>
          </a:p>
          <a:p>
            <a:pPr marL="1270" marR="91440" indent="448945" algn="just">
              <a:spcBef>
                <a:spcPts val="120"/>
              </a:spcBef>
            </a:pPr>
            <a:r>
              <a:rPr lang="en-US" sz="2000" dirty="0">
                <a:effectLst/>
                <a:latin typeface="Times New Roman" panose="02020603050405020304" pitchFamily="18" charset="0"/>
                <a:ea typeface="Times New Roman" panose="02020603050405020304" pitchFamily="18" charset="0"/>
              </a:rPr>
              <a:t>Audit evidence should be evaluated against the audit criteria in order to determine audit findings. Audit findings can indicate conformity or nonconformity with audit criteria. Nonconformities and their supporting audit evidence should be recorded.</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115502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C3F9F0-F8C1-3258-265B-41D7AFF0B91B}"/>
              </a:ext>
            </a:extLst>
          </p:cNvPr>
          <p:cNvSpPr txBox="1"/>
          <p:nvPr/>
        </p:nvSpPr>
        <p:spPr>
          <a:xfrm>
            <a:off x="1877960" y="292244"/>
            <a:ext cx="10009239" cy="6247864"/>
          </a:xfrm>
          <a:prstGeom prst="rect">
            <a:avLst/>
          </a:prstGeom>
          <a:noFill/>
        </p:spPr>
        <p:txBody>
          <a:bodyPr wrap="square">
            <a:spAutoFit/>
          </a:bodyPr>
          <a:lstStyle/>
          <a:p>
            <a:pPr marL="0" lvl="2" algn="just">
              <a:buSzPts val="1200"/>
              <a:tabLst>
                <a:tab pos="900430" algn="l"/>
              </a:tabLst>
            </a:pPr>
            <a:r>
              <a:rPr lang="uk-UA" sz="2000" u="sng" spc="0" dirty="0">
                <a:effectLst/>
                <a:latin typeface="Times New Roman" panose="02020603050405020304" pitchFamily="18" charset="0"/>
                <a:ea typeface="Times New Roman" panose="02020603050405020304" pitchFamily="18" charset="0"/>
              </a:rPr>
              <a:t>2.3.8. </a:t>
            </a:r>
            <a:r>
              <a:rPr lang="en-US" sz="2000" u="sng" spc="0" dirty="0">
                <a:effectLst/>
                <a:latin typeface="Times New Roman" panose="02020603050405020304" pitchFamily="18" charset="0"/>
                <a:ea typeface="Times New Roman" panose="02020603050405020304" pitchFamily="18" charset="0"/>
              </a:rPr>
              <a:t>Determining</a:t>
            </a:r>
            <a:r>
              <a:rPr lang="en-US" sz="2000" u="sng" spc="-15" dirty="0">
                <a:effectLst/>
                <a:latin typeface="Times New Roman" panose="02020603050405020304" pitchFamily="18" charset="0"/>
                <a:ea typeface="Times New Roman" panose="02020603050405020304" pitchFamily="18" charset="0"/>
              </a:rPr>
              <a:t> </a:t>
            </a:r>
            <a:r>
              <a:rPr lang="en-US" sz="2000" u="sng" spc="0" dirty="0">
                <a:effectLst/>
                <a:latin typeface="Times New Roman" panose="02020603050405020304" pitchFamily="18" charset="0"/>
                <a:ea typeface="Times New Roman" panose="02020603050405020304" pitchFamily="18" charset="0"/>
              </a:rPr>
              <a:t>audit</a:t>
            </a:r>
            <a:r>
              <a:rPr lang="en-US" sz="2000" u="sng" spc="-10" dirty="0">
                <a:effectLst/>
                <a:latin typeface="Times New Roman" panose="02020603050405020304" pitchFamily="18" charset="0"/>
                <a:ea typeface="Times New Roman" panose="02020603050405020304" pitchFamily="18" charset="0"/>
              </a:rPr>
              <a:t> conclusions</a:t>
            </a:r>
            <a:endParaRPr lang="uk-UA" sz="2000" spc="0" dirty="0">
              <a:effectLst/>
              <a:latin typeface="Times New Roman" panose="02020603050405020304" pitchFamily="18" charset="0"/>
              <a:ea typeface="Times New Roman" panose="02020603050405020304" pitchFamily="18" charset="0"/>
            </a:endParaRPr>
          </a:p>
          <a:p>
            <a:pPr marR="90170" indent="448945" algn="just"/>
            <a:r>
              <a:rPr lang="en-US" sz="2000" dirty="0">
                <a:effectLst/>
                <a:latin typeface="Times New Roman" panose="02020603050405020304" pitchFamily="18" charset="0"/>
                <a:ea typeface="Times New Roman" panose="02020603050405020304" pitchFamily="18" charset="0"/>
              </a:rPr>
              <a:t>Audit conclusions should address issues such as the extent of conformity with the audit criteria and robustness of the management system.</a:t>
            </a:r>
            <a:endParaRPr lang="uk-UA" sz="2000" dirty="0">
              <a:effectLst/>
              <a:latin typeface="Times New Roman" panose="02020603050405020304" pitchFamily="18" charset="0"/>
              <a:ea typeface="Times New Roman" panose="02020603050405020304" pitchFamily="18" charset="0"/>
            </a:endParaRPr>
          </a:p>
          <a:p>
            <a:pPr marR="88265" indent="448945" algn="just"/>
            <a:r>
              <a:rPr lang="en-US" sz="2000" dirty="0">
                <a:effectLst/>
                <a:latin typeface="Times New Roman" panose="02020603050405020304" pitchFamily="18" charset="0"/>
                <a:ea typeface="Times New Roman" panose="02020603050405020304" pitchFamily="18" charset="0"/>
              </a:rPr>
              <a:t>Any diverging opinions regarding the audit findings or conclusions between the audit team and the auditee should be discussed and, if possible, resolved. If not resolved, this should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 recorded.</a:t>
            </a:r>
            <a:endParaRPr lang="uk-UA" sz="2000" dirty="0">
              <a:effectLst/>
              <a:latin typeface="Times New Roman" panose="02020603050405020304" pitchFamily="18" charset="0"/>
              <a:ea typeface="Times New Roman" panose="02020603050405020304" pitchFamily="18" charset="0"/>
            </a:endParaRPr>
          </a:p>
          <a:p>
            <a:pPr marL="0" lvl="1" algn="just">
              <a:buSzPts val="1200"/>
              <a:tabLst>
                <a:tab pos="900430" algn="l"/>
              </a:tabLst>
            </a:pPr>
            <a:endParaRPr lang="uk-UA" sz="2000" u="sng" spc="0" dirty="0">
              <a:effectLst/>
              <a:latin typeface="Times New Roman" panose="02020603050405020304" pitchFamily="18" charset="0"/>
              <a:ea typeface="Times New Roman" panose="02020603050405020304" pitchFamily="18" charset="0"/>
            </a:endParaRPr>
          </a:p>
          <a:p>
            <a:pPr marL="0" lvl="1" algn="just">
              <a:buSzPts val="1200"/>
              <a:tabLst>
                <a:tab pos="900430" algn="l"/>
              </a:tabLst>
            </a:pPr>
            <a:r>
              <a:rPr lang="uk-UA" sz="2000" b="1" u="sng" spc="0" dirty="0">
                <a:effectLst/>
                <a:latin typeface="Times New Roman" panose="02020603050405020304" pitchFamily="18" charset="0"/>
                <a:ea typeface="Times New Roman" panose="02020603050405020304" pitchFamily="18" charset="0"/>
              </a:rPr>
              <a:t>2.4. </a:t>
            </a:r>
            <a:r>
              <a:rPr lang="en-US" sz="2000" b="1" u="sng" spc="0" dirty="0">
                <a:effectLst/>
                <a:latin typeface="Times New Roman" panose="02020603050405020304" pitchFamily="18" charset="0"/>
                <a:ea typeface="Times New Roman" panose="02020603050405020304" pitchFamily="18" charset="0"/>
              </a:rPr>
              <a:t>Preparing</a:t>
            </a:r>
            <a:r>
              <a:rPr lang="en-US" sz="2000" b="1" u="sng" spc="-20" dirty="0">
                <a:effectLst/>
                <a:latin typeface="Times New Roman" panose="02020603050405020304" pitchFamily="18" charset="0"/>
                <a:ea typeface="Times New Roman" panose="02020603050405020304" pitchFamily="18" charset="0"/>
              </a:rPr>
              <a:t> </a:t>
            </a:r>
            <a:r>
              <a:rPr lang="en-US" sz="2000" b="1" u="sng" spc="0" dirty="0">
                <a:effectLst/>
                <a:latin typeface="Times New Roman" panose="02020603050405020304" pitchFamily="18" charset="0"/>
                <a:ea typeface="Times New Roman" panose="02020603050405020304" pitchFamily="18" charset="0"/>
              </a:rPr>
              <a:t>and</a:t>
            </a:r>
            <a:r>
              <a:rPr lang="en-US" sz="2000" b="1" u="sng" spc="-5" dirty="0">
                <a:effectLst/>
                <a:latin typeface="Times New Roman" panose="02020603050405020304" pitchFamily="18" charset="0"/>
                <a:ea typeface="Times New Roman" panose="02020603050405020304" pitchFamily="18" charset="0"/>
              </a:rPr>
              <a:t> </a:t>
            </a:r>
            <a:r>
              <a:rPr lang="en-US" sz="2000" b="1" u="sng" spc="0" dirty="0">
                <a:effectLst/>
                <a:latin typeface="Times New Roman" panose="02020603050405020304" pitchFamily="18" charset="0"/>
                <a:ea typeface="Times New Roman" panose="02020603050405020304" pitchFamily="18" charset="0"/>
              </a:rPr>
              <a:t>distributing</a:t>
            </a:r>
            <a:r>
              <a:rPr lang="en-US" sz="2000" b="1" u="sng" spc="-15" dirty="0">
                <a:effectLst/>
                <a:latin typeface="Times New Roman" panose="02020603050405020304" pitchFamily="18" charset="0"/>
                <a:ea typeface="Times New Roman" panose="02020603050405020304" pitchFamily="18" charset="0"/>
              </a:rPr>
              <a:t> </a:t>
            </a:r>
            <a:r>
              <a:rPr lang="en-US" sz="2000" b="1" u="sng" spc="0" dirty="0">
                <a:effectLst/>
                <a:latin typeface="Times New Roman" panose="02020603050405020304" pitchFamily="18" charset="0"/>
                <a:ea typeface="Times New Roman" panose="02020603050405020304" pitchFamily="18" charset="0"/>
              </a:rPr>
              <a:t>audit</a:t>
            </a:r>
            <a:r>
              <a:rPr lang="en-US" sz="2000" b="1" u="sng" spc="-5" dirty="0">
                <a:effectLst/>
                <a:latin typeface="Times New Roman" panose="02020603050405020304" pitchFamily="18" charset="0"/>
                <a:ea typeface="Times New Roman" panose="02020603050405020304" pitchFamily="18" charset="0"/>
              </a:rPr>
              <a:t> </a:t>
            </a:r>
            <a:r>
              <a:rPr lang="en-US" sz="2000" b="1" u="sng" spc="-10" dirty="0">
                <a:effectLst/>
                <a:latin typeface="Times New Roman" panose="02020603050405020304" pitchFamily="18" charset="0"/>
                <a:ea typeface="Times New Roman" panose="02020603050405020304" pitchFamily="18" charset="0"/>
              </a:rPr>
              <a:t>report</a:t>
            </a:r>
            <a:endParaRPr lang="uk-UA" sz="2000" b="1" spc="0" dirty="0">
              <a:effectLst/>
              <a:latin typeface="Times New Roman" panose="02020603050405020304" pitchFamily="18" charset="0"/>
              <a:ea typeface="Times New Roman" panose="02020603050405020304" pitchFamily="18" charset="0"/>
            </a:endParaRPr>
          </a:p>
          <a:p>
            <a:pPr marR="87630" indent="448945" algn="just"/>
            <a:r>
              <a:rPr lang="en-US" sz="2000" dirty="0">
                <a:effectLst/>
                <a:latin typeface="Times New Roman" panose="02020603050405020304" pitchFamily="18" charset="0"/>
                <a:ea typeface="Times New Roman" panose="02020603050405020304" pitchFamily="18" charset="0"/>
              </a:rPr>
              <a:t>The audit team leader should report the audit conclusions in accordance with the audit </a:t>
            </a:r>
            <a:r>
              <a:rPr lang="en-US" sz="2000" dirty="0" err="1">
                <a:effectLst/>
                <a:latin typeface="Times New Roman" panose="02020603050405020304" pitchFamily="18" charset="0"/>
                <a:ea typeface="Times New Roman" panose="02020603050405020304" pitchFamily="18" charset="0"/>
              </a:rPr>
              <a:t>programme</a:t>
            </a:r>
            <a:r>
              <a:rPr lang="en-US" sz="2000" dirty="0">
                <a:effectLst/>
                <a:latin typeface="Times New Roman" panose="02020603050405020304" pitchFamily="18" charset="0"/>
                <a:ea typeface="Times New Roman" panose="02020603050405020304" pitchFamily="18" charset="0"/>
              </a:rPr>
              <a:t>. The audit report should then be distributed to the recipients as defined in the audit </a:t>
            </a:r>
            <a:r>
              <a:rPr lang="en-US" sz="2000" spc="-10" dirty="0" err="1">
                <a:effectLst/>
                <a:latin typeface="Times New Roman" panose="02020603050405020304" pitchFamily="18" charset="0"/>
                <a:ea typeface="Times New Roman" panose="02020603050405020304" pitchFamily="18" charset="0"/>
              </a:rPr>
              <a:t>programme</a:t>
            </a:r>
            <a:r>
              <a:rPr lang="en-US" sz="2000" spc="-10" dirty="0">
                <a:effectLst/>
                <a:latin typeface="Times New Roman" panose="02020603050405020304" pitchFamily="18" charset="0"/>
                <a:ea typeface="Times New Roman" panose="02020603050405020304" pitchFamily="18" charset="0"/>
              </a:rPr>
              <a:t>.</a:t>
            </a:r>
            <a:endParaRPr lang="uk-UA" sz="2000" dirty="0">
              <a:effectLst/>
              <a:latin typeface="Times New Roman" panose="02020603050405020304" pitchFamily="18" charset="0"/>
              <a:ea typeface="Times New Roman" panose="02020603050405020304" pitchFamily="18" charset="0"/>
            </a:endParaRPr>
          </a:p>
          <a:p>
            <a:pPr marL="0" lvl="1" algn="just">
              <a:buSzPts val="1200"/>
              <a:tabLst>
                <a:tab pos="900430" algn="l"/>
              </a:tabLst>
            </a:pPr>
            <a:r>
              <a:rPr lang="uk-UA" sz="2000" b="1" u="sng" spc="0" dirty="0">
                <a:effectLst/>
                <a:latin typeface="Times New Roman" panose="02020603050405020304" pitchFamily="18" charset="0"/>
                <a:ea typeface="Times New Roman" panose="02020603050405020304" pitchFamily="18" charset="0"/>
              </a:rPr>
              <a:t>2.5. </a:t>
            </a:r>
            <a:r>
              <a:rPr lang="en-US" sz="2000" b="1" u="sng" spc="0" dirty="0">
                <a:effectLst/>
                <a:latin typeface="Times New Roman" panose="02020603050405020304" pitchFamily="18" charset="0"/>
                <a:ea typeface="Times New Roman" panose="02020603050405020304" pitchFamily="18" charset="0"/>
              </a:rPr>
              <a:t>Completing</a:t>
            </a:r>
            <a:r>
              <a:rPr lang="en-US" sz="2000" b="1" u="sng" spc="-20" dirty="0">
                <a:effectLst/>
                <a:latin typeface="Times New Roman" panose="02020603050405020304" pitchFamily="18" charset="0"/>
                <a:ea typeface="Times New Roman" panose="02020603050405020304" pitchFamily="18" charset="0"/>
              </a:rPr>
              <a:t> </a:t>
            </a:r>
            <a:r>
              <a:rPr lang="en-US" sz="2000" b="1" u="sng" spc="-10" dirty="0">
                <a:effectLst/>
                <a:latin typeface="Times New Roman" panose="02020603050405020304" pitchFamily="18" charset="0"/>
                <a:ea typeface="Times New Roman" panose="02020603050405020304" pitchFamily="18" charset="0"/>
              </a:rPr>
              <a:t>audit</a:t>
            </a:r>
            <a:endParaRPr lang="uk-UA" sz="2000" b="1" spc="0" dirty="0">
              <a:effectLst/>
              <a:latin typeface="Times New Roman" panose="02020603050405020304" pitchFamily="18" charset="0"/>
              <a:ea typeface="Times New Roman" panose="02020603050405020304" pitchFamily="18" charset="0"/>
            </a:endParaRPr>
          </a:p>
          <a:p>
            <a:pPr indent="448945" algn="just"/>
            <a:r>
              <a:rPr lang="en-US" sz="2000" dirty="0">
                <a:effectLst/>
                <a:latin typeface="Times New Roman" panose="02020603050405020304" pitchFamily="18" charset="0"/>
                <a:ea typeface="Times New Roman" panose="02020603050405020304" pitchFamily="18" charset="0"/>
              </a:rPr>
              <a:t>The</a:t>
            </a:r>
            <a:r>
              <a:rPr lang="en-US" sz="2000" spc="-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audit</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completed</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when</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all</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planned</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audit</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activities</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have</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been</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carried</a:t>
            </a:r>
            <a:r>
              <a:rPr lang="en-US" sz="2000" spc="-5" dirty="0">
                <a:effectLst/>
                <a:latin typeface="Times New Roman" panose="02020603050405020304" pitchFamily="18" charset="0"/>
                <a:ea typeface="Times New Roman" panose="02020603050405020304" pitchFamily="18" charset="0"/>
              </a:rPr>
              <a:t> </a:t>
            </a:r>
            <a:r>
              <a:rPr lang="en-US" sz="2000" spc="-20" dirty="0">
                <a:effectLst/>
                <a:latin typeface="Times New Roman" panose="02020603050405020304" pitchFamily="18" charset="0"/>
                <a:ea typeface="Times New Roman" panose="02020603050405020304" pitchFamily="18" charset="0"/>
              </a:rPr>
              <a:t>out.</a:t>
            </a:r>
            <a:endParaRPr lang="uk-UA" sz="2000" spc="-20" dirty="0">
              <a:latin typeface="Times New Roman" panose="02020603050405020304" pitchFamily="18" charset="0"/>
              <a:ea typeface="Times New Roman" panose="02020603050405020304" pitchFamily="18" charset="0"/>
            </a:endParaRPr>
          </a:p>
          <a:p>
            <a:pPr indent="448945" algn="just"/>
            <a:endParaRPr lang="uk-UA" sz="2000" b="1" u="sng" spc="-20" dirty="0">
              <a:effectLst/>
              <a:latin typeface="Times New Roman" panose="02020603050405020304" pitchFamily="18" charset="0"/>
              <a:ea typeface="Times New Roman" panose="02020603050405020304" pitchFamily="18" charset="0"/>
            </a:endParaRPr>
          </a:p>
          <a:p>
            <a:pPr indent="448945" algn="just"/>
            <a:r>
              <a:rPr lang="uk-UA" sz="2000" b="1" u="sng" spc="0" dirty="0">
                <a:effectLst/>
                <a:latin typeface="Times New Roman" panose="02020603050405020304" pitchFamily="18" charset="0"/>
                <a:ea typeface="Times New Roman" panose="02020603050405020304" pitchFamily="18" charset="0"/>
              </a:rPr>
              <a:t>3. </a:t>
            </a:r>
            <a:r>
              <a:rPr lang="en-US" sz="2000" b="1" u="sng" spc="0" dirty="0">
                <a:effectLst/>
                <a:latin typeface="Times New Roman" panose="02020603050405020304" pitchFamily="18" charset="0"/>
                <a:ea typeface="Times New Roman" panose="02020603050405020304" pitchFamily="18" charset="0"/>
              </a:rPr>
              <a:t>Conducting</a:t>
            </a:r>
            <a:r>
              <a:rPr lang="en-US" sz="2000" b="1" u="sng" spc="-20" dirty="0">
                <a:effectLst/>
                <a:latin typeface="Times New Roman" panose="02020603050405020304" pitchFamily="18" charset="0"/>
                <a:ea typeface="Times New Roman" panose="02020603050405020304" pitchFamily="18" charset="0"/>
              </a:rPr>
              <a:t> </a:t>
            </a:r>
            <a:r>
              <a:rPr lang="en-US" sz="2000" b="1" u="sng" spc="0" dirty="0">
                <a:effectLst/>
                <a:latin typeface="Times New Roman" panose="02020603050405020304" pitchFamily="18" charset="0"/>
                <a:ea typeface="Times New Roman" panose="02020603050405020304" pitchFamily="18" charset="0"/>
              </a:rPr>
              <a:t>audit follow-</a:t>
            </a:r>
            <a:r>
              <a:rPr lang="en-US" sz="2000" b="1" u="sng" spc="-35" dirty="0">
                <a:effectLst/>
                <a:latin typeface="Times New Roman" panose="02020603050405020304" pitchFamily="18" charset="0"/>
                <a:ea typeface="Times New Roman" panose="02020603050405020304" pitchFamily="18" charset="0"/>
              </a:rPr>
              <a:t>up</a:t>
            </a:r>
            <a:endParaRPr lang="uk-UA" sz="2000" b="1" spc="0" dirty="0">
              <a:effectLst/>
              <a:latin typeface="Times New Roman" panose="02020603050405020304" pitchFamily="18" charset="0"/>
              <a:ea typeface="Times New Roman" panose="02020603050405020304" pitchFamily="18" charset="0"/>
            </a:endParaRPr>
          </a:p>
          <a:p>
            <a:pPr marR="89535" indent="448945" algn="just"/>
            <a:r>
              <a:rPr lang="en-US" sz="2000" dirty="0">
                <a:effectLst/>
                <a:latin typeface="Times New Roman" panose="02020603050405020304" pitchFamily="18" charset="0"/>
                <a:ea typeface="Times New Roman" panose="02020603050405020304" pitchFamily="18" charset="0"/>
              </a:rPr>
              <a:t>The outcome of the audit can, depending on the audit objectives, indicate the need for corrections, or for corrective actions, or opportunities for improvement. Such actions are usually decided and undertaken by the auditee within an agreed timeframe. The completion and effectiveness of these actions should be verified. This verification may be part of a subsequent </a:t>
            </a:r>
            <a:r>
              <a:rPr lang="en-US" sz="2000" spc="-10" dirty="0">
                <a:effectLst/>
                <a:latin typeface="Times New Roman" panose="02020603050405020304" pitchFamily="18" charset="0"/>
                <a:ea typeface="Times New Roman" panose="02020603050405020304" pitchFamily="18" charset="0"/>
              </a:rPr>
              <a:t>audit.</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503978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9A8E3F-41C7-ED24-CDD7-688E4204DB8D}"/>
              </a:ext>
            </a:extLst>
          </p:cNvPr>
          <p:cNvSpPr txBox="1"/>
          <p:nvPr/>
        </p:nvSpPr>
        <p:spPr>
          <a:xfrm>
            <a:off x="2362846" y="2793990"/>
            <a:ext cx="8691716" cy="923330"/>
          </a:xfrm>
          <a:prstGeom prst="rect">
            <a:avLst/>
          </a:prstGeom>
          <a:noFill/>
        </p:spPr>
        <p:txBody>
          <a:bodyPr wrap="square">
            <a:spAutoFit/>
          </a:bodyPr>
          <a:lstStyle/>
          <a:p>
            <a:r>
              <a:rPr lang="uk-UA" sz="5400" dirty="0" err="1">
                <a:latin typeface="Times New Roman" panose="02020603050405020304" pitchFamily="18" charset="0"/>
                <a:cs typeface="Times New Roman" panose="02020603050405020304" pitchFamily="18" charset="0"/>
              </a:rPr>
              <a:t>Thank</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you</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for</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your</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attention</a:t>
            </a:r>
            <a:r>
              <a:rPr lang="uk-UA" sz="5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540763381"/>
      </p:ext>
    </p:extLst>
  </p:cSld>
  <p:clrMapOvr>
    <a:masterClrMapping/>
  </p:clrMapOvr>
</p:sld>
</file>

<file path=ppt/theme/theme1.xml><?xml version="1.0" encoding="utf-8"?>
<a:theme xmlns:a="http://schemas.openxmlformats.org/drawingml/2006/main" name="Віхоть">
  <a:themeElements>
    <a:clrScheme name="Зелений">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Віхоть">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іхоть">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39</TotalTime>
  <Words>3907</Words>
  <Application>Microsoft Office PowerPoint</Application>
  <PresentationFormat>Широкий екран</PresentationFormat>
  <Paragraphs>262</Paragraphs>
  <Slides>29</Slides>
  <Notes>0</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29</vt:i4>
      </vt:variant>
    </vt:vector>
  </HeadingPairs>
  <TitlesOfParts>
    <vt:vector size="36" baseType="lpstr">
      <vt:lpstr>Arial</vt:lpstr>
      <vt:lpstr>Century Gothic</vt:lpstr>
      <vt:lpstr>Symbol</vt:lpstr>
      <vt:lpstr>Times New Roman</vt:lpstr>
      <vt:lpstr>Wingdings</vt:lpstr>
      <vt:lpstr>Wingdings 3</vt:lpstr>
      <vt:lpstr>Віхоть</vt:lpstr>
      <vt:lpstr> Topic 7. Organization of activities for validating production processes and qualifying equipment and auxiliary systems in organizations that are pharmaceutical market entities.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Еберле Лідія Вікторівна</dc:creator>
  <cp:lastModifiedBy>Еберле Лідія Вікторівна</cp:lastModifiedBy>
  <cp:revision>3</cp:revision>
  <dcterms:created xsi:type="dcterms:W3CDTF">2025-01-23T19:30:48Z</dcterms:created>
  <dcterms:modified xsi:type="dcterms:W3CDTF">2026-03-22T22:43:20Z</dcterms:modified>
</cp:coreProperties>
</file>